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32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4" r:id="rId13"/>
    <p:sldId id="323" r:id="rId14"/>
    <p:sldId id="325" r:id="rId15"/>
    <p:sldId id="326" r:id="rId16"/>
    <p:sldId id="327" r:id="rId17"/>
    <p:sldId id="328" r:id="rId18"/>
    <p:sldId id="331" r:id="rId19"/>
    <p:sldId id="310" r:id="rId20"/>
    <p:sldId id="311" r:id="rId21"/>
    <p:sldId id="312" r:id="rId22"/>
    <p:sldId id="313" r:id="rId23"/>
    <p:sldId id="290" r:id="rId24"/>
    <p:sldId id="291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Time" panose="020B720000000000000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1382" autoAdjust="0"/>
  </p:normalViewPr>
  <p:slideViewPr>
    <p:cSldViewPr snapToGrid="0">
      <p:cViewPr varScale="1">
        <p:scale>
          <a:sx n="63" d="100"/>
          <a:sy n="63" d="100"/>
        </p:scale>
        <p:origin x="6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6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7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23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94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54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5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3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45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16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86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3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48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3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1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slide" Target="slide21.xml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audio" Target="../media/media7.mp3"/><Relationship Id="rId16" Type="http://schemas.openxmlformats.org/officeDocument/2006/relationships/image" Target="../media/image11.png"/><Relationship Id="rId1" Type="http://schemas.microsoft.com/office/2007/relationships/media" Target="../media/media7.mp3"/><Relationship Id="rId6" Type="http://schemas.openxmlformats.org/officeDocument/2006/relationships/audio" Target="../media/media11.mp3"/><Relationship Id="rId11" Type="http://schemas.openxmlformats.org/officeDocument/2006/relationships/slide" Target="slide19.xml"/><Relationship Id="rId5" Type="http://schemas.microsoft.com/office/2007/relationships/media" Target="../media/media11.mp3"/><Relationship Id="rId15" Type="http://schemas.openxmlformats.org/officeDocument/2006/relationships/slide" Target="slide20.xml"/><Relationship Id="rId10" Type="http://schemas.openxmlformats.org/officeDocument/2006/relationships/image" Target="../media/image23.jpg"/><Relationship Id="rId4" Type="http://schemas.openxmlformats.org/officeDocument/2006/relationships/audio" Target="../media/media6.mp3"/><Relationship Id="rId9" Type="http://schemas.openxmlformats.org/officeDocument/2006/relationships/image" Target="../media/image22.jp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18.xml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22.xml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1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4358" y="339089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" y="1966913"/>
            <a:ext cx="7408061" cy="1728784"/>
          </a:xfrm>
          <a:prstGeom prst="rect">
            <a:avLst/>
          </a:prstGeom>
        </p:spPr>
        <p:txBody>
          <a:bodyPr wrap="square">
            <a:prstTxWarp prst="textCurveDown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41" y="5832668"/>
            <a:ext cx="1200151" cy="1200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304" y="3155428"/>
            <a:ext cx="293709" cy="235469"/>
          </a:xfrm>
          <a:prstGeom prst="rect">
            <a:avLst/>
          </a:prstGeom>
        </p:spPr>
      </p:pic>
      <p:pic>
        <p:nvPicPr>
          <p:cNvPr id="1028" name="Picture 4" descr="C:\Users\Administrator\Desktop\ằ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457702" cy="17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0238" y="4161949"/>
            <a:ext cx="7972425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600" i="1" dirty="0">
                <a:solidFill>
                  <a:srgbClr val="FF0000"/>
                </a:solidFill>
              </a:rPr>
              <a:t>Ông </a:t>
            </a:r>
            <a:r>
              <a:rPr lang="en-US" sz="3600" i="1" dirty="0" err="1">
                <a:solidFill>
                  <a:srgbClr val="FF0000"/>
                </a:solidFill>
              </a:rPr>
              <a:t>bà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là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gốc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  <a:r>
              <a:rPr lang="en-US" sz="3600" i="1" dirty="0" err="1">
                <a:solidFill>
                  <a:srgbClr val="FF0000"/>
                </a:solidFill>
              </a:rPr>
              <a:t>Rễ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ôm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đất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lành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en-US" sz="3600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3813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4439" y="4161949"/>
            <a:ext cx="8272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1+2+3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con.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che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tròn.</a:t>
            </a:r>
            <a:r>
              <a:rPr lang="en-US" sz="2400" i="1" dirty="0" err="1" smtClean="0">
                <a:solidFill>
                  <a:srgbClr val="FF0000"/>
                </a:solidFill>
              </a:rPr>
              <a:t>Ông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gốc</a:t>
            </a:r>
            <a:r>
              <a:rPr lang="en-US" sz="2400" i="1" dirty="0">
                <a:solidFill>
                  <a:srgbClr val="FF0000"/>
                </a:solidFill>
              </a:rPr>
              <a:t>. </a:t>
            </a:r>
            <a:r>
              <a:rPr lang="en-US" sz="2400" i="1" dirty="0" err="1">
                <a:solidFill>
                  <a:srgbClr val="FF0000"/>
                </a:solidFill>
              </a:rPr>
              <a:t>Rễ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ôm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đất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C1+2+3+4+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900" y="22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0238" y="4161949"/>
            <a:ext cx="79724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4: </a:t>
            </a:r>
            <a:r>
              <a:rPr lang="en-US" sz="3600" i="1" dirty="0" err="1">
                <a:solidFill>
                  <a:srgbClr val="FF0000"/>
                </a:solidFill>
              </a:rPr>
              <a:t>Rễ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bền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gốc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vững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  <a:r>
              <a:rPr lang="en-US" sz="3600" i="1" dirty="0" err="1">
                <a:solidFill>
                  <a:srgbClr val="FF0000"/>
                </a:solidFill>
              </a:rPr>
              <a:t>Cả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thêm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xanh</a:t>
            </a:r>
            <a:endParaRPr lang="en-US" sz="3600" i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en-US" sz="3600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C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2574" y="90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0238" y="4161949"/>
            <a:ext cx="7972425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3+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4: </a:t>
            </a:r>
            <a:r>
              <a:rPr lang="en-US" sz="3600" i="1" dirty="0" err="1">
                <a:solidFill>
                  <a:srgbClr val="FF0000"/>
                </a:solidFill>
              </a:rPr>
              <a:t>Ông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là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gốc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  <a:r>
              <a:rPr lang="en-US" sz="3600" i="1" dirty="0" err="1">
                <a:solidFill>
                  <a:srgbClr val="FF0000"/>
                </a:solidFill>
              </a:rPr>
              <a:t>Rễ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ôm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đất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lành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 smtClean="0">
                <a:solidFill>
                  <a:srgbClr val="FF0000"/>
                </a:solidFill>
              </a:rPr>
              <a:t>Rễ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bềnh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gốc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vững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  <a:r>
              <a:rPr lang="en-US" sz="3600" i="1" dirty="0" err="1">
                <a:solidFill>
                  <a:srgbClr val="FF0000"/>
                </a:solidFill>
              </a:rPr>
              <a:t>Cả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thêm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xanh</a:t>
            </a:r>
            <a:endParaRPr lang="en-US" sz="3600" i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en-US" sz="3600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8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6687" y="486854"/>
            <a:ext cx="73961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3200" i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con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che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tròn.</a:t>
            </a:r>
            <a:r>
              <a:rPr lang="en-US" sz="3200" i="1" dirty="0" err="1" smtClean="0">
                <a:solidFill>
                  <a:srgbClr val="FFFF00"/>
                </a:solidFill>
              </a:rPr>
              <a:t>Ông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bà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là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gốc</a:t>
            </a:r>
            <a:r>
              <a:rPr lang="en-US" sz="3200" i="1" dirty="0">
                <a:solidFill>
                  <a:srgbClr val="FFFF00"/>
                </a:solidFill>
              </a:rPr>
              <a:t>. </a:t>
            </a:r>
            <a:r>
              <a:rPr lang="en-US" sz="3200" i="1" dirty="0" err="1">
                <a:solidFill>
                  <a:srgbClr val="FFFF00"/>
                </a:solidFill>
              </a:rPr>
              <a:t>Rễ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ôm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đất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lành.Rễ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bềnh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gốc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vững</a:t>
            </a:r>
            <a:r>
              <a:rPr lang="en-US" sz="3200" i="1" dirty="0">
                <a:solidFill>
                  <a:srgbClr val="FFFF00"/>
                </a:solidFill>
              </a:rPr>
              <a:t>. </a:t>
            </a:r>
            <a:r>
              <a:rPr lang="en-US" sz="3200" i="1" dirty="0" err="1">
                <a:solidFill>
                  <a:srgbClr val="FFFF00"/>
                </a:solidFill>
              </a:rPr>
              <a:t>Cả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đời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thêm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xanh</a:t>
            </a:r>
            <a:endParaRPr lang="en-US" sz="3200" i="1" dirty="0">
              <a:solidFill>
                <a:srgbClr val="FFFF0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3701" y="5765503"/>
            <a:ext cx="1933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000066"/>
                </a:solidFill>
              </a:rPr>
              <a:t>Cả</a:t>
            </a:r>
            <a:r>
              <a:rPr lang="en-US" sz="5400" b="1" dirty="0" smtClean="0">
                <a:solidFill>
                  <a:srgbClr val="000066"/>
                </a:solidFill>
              </a:rPr>
              <a:t> </a:t>
            </a:r>
            <a:r>
              <a:rPr lang="en-US" sz="5400" b="1" dirty="0" err="1" smtClean="0">
                <a:solidFill>
                  <a:srgbClr val="000066"/>
                </a:solidFill>
              </a:rPr>
              <a:t>bài</a:t>
            </a:r>
            <a:endParaRPr lang="en-US" sz="5400" b="1" dirty="0">
              <a:solidFill>
                <a:srgbClr val="000066"/>
              </a:solidFill>
            </a:endParaRPr>
          </a:p>
        </p:txBody>
      </p:sp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3163" y="5822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930757">
            <a:off x="-60768" y="264635"/>
            <a:ext cx="3176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000066"/>
                </a:solidFill>
              </a:rPr>
              <a:t>Hát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với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thưc</a:t>
            </a:r>
            <a:r>
              <a:rPr lang="en-US" sz="3200" b="1" dirty="0" smtClean="0">
                <a:solidFill>
                  <a:srgbClr val="000066"/>
                </a:solidFill>
              </a:rPr>
              <a:t>: </a:t>
            </a:r>
            <a:r>
              <a:rPr lang="en-US" sz="3200" b="1" dirty="0" err="1" smtClean="0">
                <a:solidFill>
                  <a:srgbClr val="000066"/>
                </a:solidFill>
              </a:rPr>
              <a:t>lớp</a:t>
            </a:r>
            <a:r>
              <a:rPr lang="en-US" sz="3200" b="1" dirty="0" smtClean="0">
                <a:solidFill>
                  <a:srgbClr val="000066"/>
                </a:solidFill>
              </a:rPr>
              <a:t>, </a:t>
            </a:r>
            <a:r>
              <a:rPr lang="en-US" sz="3200" b="1" dirty="0" err="1" smtClean="0">
                <a:solidFill>
                  <a:srgbClr val="000066"/>
                </a:solidFill>
              </a:rPr>
              <a:t>tổ</a:t>
            </a:r>
            <a:r>
              <a:rPr lang="en-US" sz="3200" b="1" dirty="0" smtClean="0">
                <a:solidFill>
                  <a:srgbClr val="000066"/>
                </a:solidFill>
              </a:rPr>
              <a:t>, </a:t>
            </a:r>
            <a:r>
              <a:rPr lang="en-US" sz="3200" b="1" dirty="0" err="1" smtClean="0">
                <a:solidFill>
                  <a:srgbClr val="000066"/>
                </a:solidFill>
              </a:rPr>
              <a:t>cá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nhân</a:t>
            </a:r>
            <a:r>
              <a:rPr lang="en-US" sz="3200" b="1" dirty="0" smtClean="0">
                <a:solidFill>
                  <a:srgbClr val="000066"/>
                </a:solidFill>
              </a:rPr>
              <a:t>…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4624" y="74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8775" y="0"/>
            <a:ext cx="99583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con. 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che</a:t>
            </a:r>
            <a:r>
              <a:rPr lang="en-US" sz="24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tròn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. 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Ông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2400" b="1" i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err="1" smtClean="0">
                <a:solidFill>
                  <a:srgbClr val="000066"/>
                </a:solidFill>
              </a:rPr>
              <a:t>Bà</a:t>
            </a:r>
            <a:r>
              <a:rPr lang="en-US" sz="2400" b="1" i="1" dirty="0" smtClean="0">
                <a:solidFill>
                  <a:srgbClr val="000066"/>
                </a:solidFill>
              </a:rPr>
              <a:t>  </a:t>
            </a:r>
            <a:r>
              <a:rPr lang="en-US" sz="2400" b="1" i="1" dirty="0" err="1">
                <a:solidFill>
                  <a:srgbClr val="000066"/>
                </a:solidFill>
              </a:rPr>
              <a:t>là</a:t>
            </a:r>
            <a:r>
              <a:rPr lang="en-US" sz="2400" b="1" i="1" dirty="0">
                <a:solidFill>
                  <a:srgbClr val="000066"/>
                </a:solidFill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gốc</a:t>
            </a:r>
            <a:r>
              <a:rPr lang="en-US" sz="2400" b="1" i="1" dirty="0" smtClean="0">
                <a:solidFill>
                  <a:srgbClr val="000066"/>
                </a:solidFill>
              </a:rPr>
              <a:t>.      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Rễ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ôm</a:t>
            </a:r>
            <a:r>
              <a:rPr lang="en-US" sz="2400" b="1" i="1" dirty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đất</a:t>
            </a:r>
            <a:r>
              <a:rPr lang="en-US" sz="2400" b="1" i="1" dirty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lành</a:t>
            </a:r>
            <a:r>
              <a:rPr lang="en-US" sz="2400" b="1" i="1" dirty="0" smtClean="0">
                <a:solidFill>
                  <a:srgbClr val="000066"/>
                </a:solidFill>
              </a:rPr>
              <a:t>.   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Rễ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bền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gốc</a:t>
            </a:r>
            <a:r>
              <a:rPr lang="en-US" sz="2400" b="1" i="1" dirty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vững</a:t>
            </a:r>
            <a:r>
              <a:rPr lang="en-US" sz="2400" b="1" i="1" dirty="0">
                <a:solidFill>
                  <a:srgbClr val="000066"/>
                </a:solidFill>
              </a:rPr>
              <a:t>.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Cây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đời</a:t>
            </a:r>
            <a:r>
              <a:rPr lang="en-US" sz="2400" b="1" i="1" dirty="0">
                <a:solidFill>
                  <a:srgbClr val="000066"/>
                </a:solidFill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</a:rPr>
              <a:t>    </a:t>
            </a:r>
            <a:r>
              <a:rPr lang="en-US" sz="2400" b="1" i="1" dirty="0" err="1" smtClean="0">
                <a:solidFill>
                  <a:srgbClr val="000066"/>
                </a:solidFill>
              </a:rPr>
              <a:t>thêm</a:t>
            </a:r>
            <a:r>
              <a:rPr lang="en-US" sz="2400" b="1" i="1" dirty="0" smtClean="0">
                <a:solidFill>
                  <a:srgbClr val="000066"/>
                </a:solidFill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</a:rPr>
              <a:t>xanh</a:t>
            </a:r>
            <a:endParaRPr lang="en-US" sz="2400" b="1" i="1" dirty="0">
              <a:solidFill>
                <a:srgbClr val="000066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3" y="5826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9" y="1789940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7" y="5826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7" y="626407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4" y="6168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8" y="5826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8" y="5826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4" y="589101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3" y="626407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2" y="6168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7" y="593001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9" y="626407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3" y="61688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92" y="632032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989" y="593001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9" y="66067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43" y="176557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175432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3" y="175432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7" y="1777758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176557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3" y="175432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8" y="1752151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4" y="1752151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3" y="1754326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0" y="1777758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8" y="1707183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42" y="1737864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16" y="1628844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968" y="1628844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93" y="1707183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5" y="1628844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364" y="1637644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367" y="1657488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6" y="1657488"/>
            <a:ext cx="349250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75" y="5657850"/>
            <a:ext cx="2301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000066"/>
                </a:solidFill>
              </a:rPr>
              <a:t>Gõ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đệm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theo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phách</a:t>
            </a:r>
            <a:endParaRPr lang="en-US" sz="2800" i="1" dirty="0">
              <a:solidFill>
                <a:srgbClr val="000066"/>
              </a:solidFill>
            </a:endParaRPr>
          </a:p>
        </p:txBody>
      </p:sp>
      <p:pic>
        <p:nvPicPr>
          <p:cNvPr id="41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628" y="5559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0"/>
            <a:ext cx="58769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7313" y="171452"/>
            <a:ext cx="6855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0530991">
            <a:off x="2573709" y="1401728"/>
            <a:ext cx="3937553" cy="769441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</a:rPr>
              <a:t>Trò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chơi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Sắm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vai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855" y="3242101"/>
            <a:ext cx="5019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365010"/>
            <a:ext cx="126301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 con.”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fr-FR" sz="32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fr-FR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fr-FR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fr-FR" sz="32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fr-FR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6375" y="126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3440" y="25908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TRÒ CHƠI: </a:t>
            </a:r>
            <a:r>
              <a:rPr lang="en-US" sz="2000" b="1" i="1" smtClean="0">
                <a:solidFill>
                  <a:srgbClr val="FF0000"/>
                </a:solidFill>
              </a:rPr>
              <a:t>NGHE ÂM THANH ĐOÁN TÊN NHẠC CỤ</a:t>
            </a:r>
            <a:endParaRPr lang="en-US" sz="2000" b="1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993318"/>
            <a:ext cx="1935480" cy="5802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865563">
            <a:off x="5598353" y="1511273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1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677349">
            <a:off x="5031692" y="3438331"/>
            <a:ext cx="159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2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541741">
            <a:off x="5659649" y="5200795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3</a:t>
            </a:r>
            <a:endParaRPr lang="en-US" sz="2000" b="1">
              <a:solidFill>
                <a:srgbClr val="000066"/>
              </a:solidFill>
            </a:endParaRPr>
          </a:p>
        </p:txBody>
      </p:sp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95" y="986744"/>
            <a:ext cx="916228" cy="952213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09" y="5698430"/>
            <a:ext cx="984239" cy="1055400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45" y="3418625"/>
            <a:ext cx="916228" cy="952213"/>
          </a:xfrm>
          <a:prstGeom prst="rect">
            <a:avLst/>
          </a:prstGeom>
        </p:spPr>
      </p:pic>
      <p:pic>
        <p:nvPicPr>
          <p:cNvPr id="17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84520" y="1711328"/>
            <a:ext cx="609600" cy="609600"/>
          </a:xfrm>
          <a:prstGeom prst="rect">
            <a:avLst/>
          </a:prstGeom>
        </p:spPr>
      </p:pic>
      <p:pic>
        <p:nvPicPr>
          <p:cNvPr id="18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4040" y="3894732"/>
            <a:ext cx="609600" cy="609600"/>
          </a:xfrm>
          <a:prstGeom prst="rect">
            <a:avLst/>
          </a:prstGeom>
        </p:spPr>
      </p:pic>
      <p:pic>
        <p:nvPicPr>
          <p:cNvPr id="19" name="C7+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72174" y="5604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5986" y="3960881"/>
            <a:ext cx="854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án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giai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95" y="4557713"/>
            <a:ext cx="3291839" cy="1865171"/>
          </a:xfrm>
          <a:prstGeom prst="rect">
            <a:avLst/>
          </a:prstGeom>
        </p:spPr>
      </p:pic>
      <p:pic>
        <p:nvPicPr>
          <p:cNvPr id="7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5766" y="234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2086927"/>
            <a:ext cx="2331591" cy="1430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14300"/>
            <a:ext cx="2686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0066"/>
                </a:solidFill>
              </a:rPr>
              <a:t>TRÒ CHƠI: </a:t>
            </a:r>
            <a:r>
              <a:rPr lang="en-US" sz="3200" i="1" dirty="0" err="1" smtClean="0">
                <a:solidFill>
                  <a:srgbClr val="FF0000"/>
                </a:solidFill>
              </a:rPr>
              <a:t>sắm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vai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gia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đình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nhà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Gà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00" y="4786313"/>
            <a:ext cx="4729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nghe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âm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thanh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smtClean="0">
                <a:solidFill>
                  <a:srgbClr val="000066"/>
                </a:solidFill>
              </a:rPr>
              <a:t>GÀ BỐ-GÀ MẸ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và</a:t>
            </a:r>
            <a:r>
              <a:rPr lang="en-US" sz="2800" b="1" i="1" dirty="0" smtClean="0">
                <a:solidFill>
                  <a:srgbClr val="000066"/>
                </a:solidFill>
              </a:rPr>
              <a:t> GÀ CON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sau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đó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bắt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trước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âm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thanh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đó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6029" y="2340589"/>
            <a:ext cx="225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GÀ BỐ:</a:t>
            </a:r>
            <a:r>
              <a:rPr lang="en-US" sz="2400" b="1" i="1" dirty="0" smtClean="0">
                <a:solidFill>
                  <a:srgbClr val="FF0000"/>
                </a:solidFill>
              </a:rPr>
              <a:t> Ò Ó O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O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9388" y="2954653"/>
            <a:ext cx="390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GÀ MẸ:</a:t>
            </a:r>
            <a:r>
              <a:rPr lang="en-US" sz="2400" b="1" i="1" dirty="0" smtClean="0">
                <a:solidFill>
                  <a:srgbClr val="FF0000"/>
                </a:solidFill>
              </a:rPr>
              <a:t> CỤC TÁC-CỤC TÁC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1804" y="4776491"/>
            <a:ext cx="264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GÀ CON:</a:t>
            </a:r>
            <a:r>
              <a:rPr lang="en-US" sz="2400" b="1" i="1" dirty="0" smtClean="0">
                <a:solidFill>
                  <a:srgbClr val="FF0000"/>
                </a:solidFill>
              </a:rPr>
              <a:t> CHÍP-CHÍP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0" name="GA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3917" y="5238156"/>
            <a:ext cx="609600" cy="609600"/>
          </a:xfrm>
          <a:prstGeom prst="rect">
            <a:avLst/>
          </a:prstGeom>
        </p:spPr>
      </p:pic>
      <p:pic>
        <p:nvPicPr>
          <p:cNvPr id="2" name="2 GA ME K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9663" y="280671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064" y="3185485"/>
            <a:ext cx="1568568" cy="1086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67" y="4680906"/>
            <a:ext cx="1355323" cy="1198281"/>
          </a:xfrm>
          <a:prstGeom prst="rect">
            <a:avLst/>
          </a:prstGeom>
        </p:spPr>
      </p:pic>
      <p:pic>
        <p:nvPicPr>
          <p:cNvPr id="12" name="2 ga mai ke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77325" y="3416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25" y="4329114"/>
            <a:ext cx="3291839" cy="2185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599" y="3939984"/>
            <a:ext cx="805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án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giai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5759" y="265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1" y="4498389"/>
            <a:ext cx="3825240" cy="1859727"/>
          </a:xfrm>
          <a:prstGeom prst="rect">
            <a:avLst/>
          </a:prstGeom>
        </p:spPr>
      </p:pic>
      <p:pic>
        <p:nvPicPr>
          <p:cNvPr id="8" name="C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4821" y="77152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4115" y="3975169"/>
            <a:ext cx="785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án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giai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4,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4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5016" y="157161"/>
            <a:ext cx="603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-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3200" b="1" i="1" dirty="0" smtClean="0">
                <a:solidFill>
                  <a:srgbClr val="FF0000"/>
                </a:solidFill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3200" b="1" i="1" dirty="0" smtClean="0">
                <a:solidFill>
                  <a:srgbClr val="FF0000"/>
                </a:solidFill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dục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9337" y="65246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262704">
            <a:off x="4066467" y="1996968"/>
            <a:ext cx="7326478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</a:rPr>
              <a:t>Chúc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quý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thầy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cô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mạnh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khẻo</a:t>
            </a:r>
            <a:r>
              <a:rPr lang="en-US" sz="3600" i="1" dirty="0" smtClean="0">
                <a:solidFill>
                  <a:srgbClr val="FF0000"/>
                </a:solidFill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bạn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sinh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chăm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ngoan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giỏi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3288" y="742948"/>
            <a:ext cx="7229476" cy="312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25" y="1157288"/>
            <a:ext cx="1457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</a:rPr>
              <a:t>Vận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động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theo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nhạc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57388"/>
            <a:ext cx="12191999" cy="4972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14988" y="25210"/>
            <a:ext cx="24241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6600FF"/>
                </a:solidFill>
              </a:rPr>
              <a:t>Tiết 26</a:t>
            </a:r>
            <a:endParaRPr lang="en-US" sz="4400" smtClean="0">
              <a:solidFill>
                <a:srgbClr val="6600FF"/>
              </a:solidFill>
            </a:endParaRPr>
          </a:p>
          <a:p>
            <a:r>
              <a:rPr lang="en-US" sz="4400" b="1" smtClean="0">
                <a:solidFill>
                  <a:srgbClr val="6600FF"/>
                </a:solidFill>
              </a:rPr>
              <a:t> </a:t>
            </a:r>
            <a:endParaRPr lang="en-US" sz="4400" dirty="0">
              <a:solidFill>
                <a:srgbClr val="66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9496" y="748485"/>
            <a:ext cx="1822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00FF"/>
                </a:solidFill>
              </a:rPr>
              <a:t>- </a:t>
            </a:r>
            <a:r>
              <a:rPr lang="en-US" sz="3200" b="1" dirty="0" err="1">
                <a:solidFill>
                  <a:srgbClr val="6600FF"/>
                </a:solidFill>
              </a:rPr>
              <a:t>Học</a:t>
            </a:r>
            <a:r>
              <a:rPr lang="en-US" sz="3200" b="1" dirty="0">
                <a:solidFill>
                  <a:srgbClr val="6600FF"/>
                </a:solidFill>
              </a:rPr>
              <a:t> </a:t>
            </a:r>
            <a:r>
              <a:rPr lang="en-US" sz="3200" b="1" dirty="0" err="1">
                <a:solidFill>
                  <a:srgbClr val="6600FF"/>
                </a:solidFill>
              </a:rPr>
              <a:t>hát</a:t>
            </a:r>
            <a:r>
              <a:rPr lang="en-US" sz="3200" b="1" dirty="0">
                <a:solidFill>
                  <a:srgbClr val="6600FF"/>
                </a:solidFill>
              </a:rPr>
              <a:t>:</a:t>
            </a:r>
            <a:endParaRPr lang="en-US" sz="3200" dirty="0">
              <a:solidFill>
                <a:srgbClr val="66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11854" y="810040"/>
            <a:ext cx="2245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CÂY GIA ĐÌNH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89496" y="1426902"/>
            <a:ext cx="55127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</a:rPr>
              <a:t>- </a:t>
            </a:r>
            <a:r>
              <a:rPr lang="en-US" sz="2800" b="1" dirty="0" err="1">
                <a:solidFill>
                  <a:srgbClr val="6600FF"/>
                </a:solidFill>
              </a:rPr>
              <a:t>Vận</a:t>
            </a:r>
            <a:r>
              <a:rPr lang="en-US" sz="2800" b="1" dirty="0">
                <a:solidFill>
                  <a:srgbClr val="6600FF"/>
                </a:solidFill>
              </a:rPr>
              <a:t> </a:t>
            </a:r>
            <a:r>
              <a:rPr lang="en-US" sz="2800" b="1" dirty="0" err="1">
                <a:solidFill>
                  <a:srgbClr val="6600FF"/>
                </a:solidFill>
              </a:rPr>
              <a:t>dụng</a:t>
            </a:r>
            <a:r>
              <a:rPr lang="en-US" sz="2800" b="1" dirty="0">
                <a:solidFill>
                  <a:srgbClr val="6600FF"/>
                </a:solidFill>
              </a:rPr>
              <a:t> </a:t>
            </a:r>
            <a:r>
              <a:rPr lang="en-US" sz="2800" b="1" dirty="0" err="1">
                <a:solidFill>
                  <a:srgbClr val="6600FF"/>
                </a:solidFill>
              </a:rPr>
              <a:t>sáng</a:t>
            </a:r>
            <a:r>
              <a:rPr lang="en-US" sz="2800" b="1" dirty="0">
                <a:solidFill>
                  <a:srgbClr val="6600FF"/>
                </a:solidFill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</a:rPr>
              <a:t>tạo</a:t>
            </a:r>
            <a:r>
              <a:rPr lang="en-US" sz="2800" b="1" dirty="0" smtClean="0">
                <a:solidFill>
                  <a:srgbClr val="6600FF"/>
                </a:solidFill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</a:rPr>
              <a:t>GÓC </a:t>
            </a:r>
            <a:r>
              <a:rPr lang="en-US" sz="2800" b="1" dirty="0">
                <a:solidFill>
                  <a:srgbClr val="FF0000"/>
                </a:solidFill>
              </a:rPr>
              <a:t>ÂM NHẠC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2" y="-281228"/>
            <a:ext cx="3429000" cy="1614488"/>
          </a:xfrm>
          <a:prstGeom prst="rect">
            <a:avLst/>
          </a:prstGeom>
        </p:spPr>
      </p:pic>
      <p:pic>
        <p:nvPicPr>
          <p:cNvPr id="12" name="Picture 4" descr="C:\Users\Administrator\Desktop\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457702" cy="17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37" y="1579543"/>
            <a:ext cx="5129213" cy="3865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6375" y="561677"/>
            <a:ext cx="272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CÂY GIA ĐÌNH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3812" y="748546"/>
            <a:ext cx="39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quỳnh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hợp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err="1" smtClean="0">
                <a:solidFill>
                  <a:srgbClr val="FFFF00"/>
                </a:solidFill>
              </a:rPr>
              <a:t>Lời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thơ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Nguyễn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Thị</a:t>
            </a:r>
            <a:r>
              <a:rPr lang="en-US" sz="2400" b="1" dirty="0" smtClean="0">
                <a:solidFill>
                  <a:srgbClr val="FFFF00"/>
                </a:solidFill>
              </a:rPr>
              <a:t> Mai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394234">
            <a:off x="3837055" y="1477038"/>
            <a:ext cx="3140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FF00"/>
                </a:solidFill>
              </a:rPr>
              <a:t>Vui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tươi-hồn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nhiên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23701" y="5765503"/>
            <a:ext cx="2630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000066"/>
                </a:solidFill>
              </a:rPr>
              <a:t>Hát</a:t>
            </a:r>
            <a:r>
              <a:rPr lang="en-US" sz="5400" b="1" dirty="0">
                <a:solidFill>
                  <a:srgbClr val="000066"/>
                </a:solidFill>
              </a:rPr>
              <a:t> </a:t>
            </a:r>
            <a:r>
              <a:rPr lang="en-US" sz="5400" b="1" dirty="0" err="1">
                <a:solidFill>
                  <a:srgbClr val="000066"/>
                </a:solidFill>
              </a:rPr>
              <a:t>mẫu</a:t>
            </a:r>
            <a:endParaRPr lang="en-US" sz="5400" b="1" dirty="0">
              <a:solidFill>
                <a:srgbClr val="00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7500" y="6227168"/>
            <a:ext cx="424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HOẠT ĐỘNG: DẠY HÁT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923701" y="5765503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000066"/>
                </a:solidFill>
              </a:rPr>
              <a:t>Đọc</a:t>
            </a:r>
            <a:r>
              <a:rPr lang="en-US" sz="5400" b="1" dirty="0" smtClean="0">
                <a:solidFill>
                  <a:srgbClr val="000066"/>
                </a:solidFill>
              </a:rPr>
              <a:t> </a:t>
            </a:r>
            <a:r>
              <a:rPr lang="en-US" sz="5400" b="1" dirty="0" err="1" smtClean="0">
                <a:solidFill>
                  <a:srgbClr val="000066"/>
                </a:solidFill>
              </a:rPr>
              <a:t>lời</a:t>
            </a:r>
            <a:r>
              <a:rPr lang="en-US" sz="5400" b="1" dirty="0" smtClean="0">
                <a:solidFill>
                  <a:srgbClr val="000066"/>
                </a:solidFill>
              </a:rPr>
              <a:t> </a:t>
            </a:r>
            <a:r>
              <a:rPr lang="en-US" sz="5400" b="1" dirty="0" err="1" smtClean="0">
                <a:solidFill>
                  <a:srgbClr val="000066"/>
                </a:solidFill>
              </a:rPr>
              <a:t>ca</a:t>
            </a:r>
            <a:endParaRPr lang="en-US" sz="5400" b="1" dirty="0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9114" y="472566"/>
            <a:ext cx="75580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3200" b="1" i="1" dirty="0" err="1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1: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con.</a:t>
            </a:r>
            <a:endParaRPr lang="en-US" sz="3200" i="1" dirty="0">
              <a:solidFill>
                <a:srgbClr val="FFFF00"/>
              </a:solidFill>
              <a:latin typeface=".VnTime"/>
              <a:ea typeface="Times New Roman"/>
              <a:cs typeface="Times New Roman"/>
            </a:endParaRPr>
          </a:p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3200" b="1" i="1" dirty="0" err="1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i="1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</a:rPr>
              <a:t>2: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che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tròn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3200" b="1" i="1" dirty="0" err="1" smtClean="0">
                <a:solidFill>
                  <a:srgbClr val="000066"/>
                </a:solidFill>
              </a:rPr>
              <a:t>Câu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>
                <a:solidFill>
                  <a:srgbClr val="000066"/>
                </a:solidFill>
              </a:rPr>
              <a:t>3: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Ông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bà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là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gốc</a:t>
            </a:r>
            <a:r>
              <a:rPr lang="en-US" sz="3200" i="1" dirty="0">
                <a:solidFill>
                  <a:srgbClr val="FFFF00"/>
                </a:solidFill>
              </a:rPr>
              <a:t>. </a:t>
            </a:r>
            <a:r>
              <a:rPr lang="en-US" sz="3200" i="1" dirty="0" err="1">
                <a:solidFill>
                  <a:srgbClr val="FFFF00"/>
                </a:solidFill>
              </a:rPr>
              <a:t>Rễ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ôm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đất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lành</a:t>
            </a:r>
            <a:r>
              <a:rPr lang="en-US" sz="3200" i="1" dirty="0">
                <a:solidFill>
                  <a:srgbClr val="FFFF00"/>
                </a:solidFill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3200" b="1" i="1" dirty="0" err="1" smtClean="0">
                <a:solidFill>
                  <a:srgbClr val="000066"/>
                </a:solidFill>
              </a:rPr>
              <a:t>Câu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>
                <a:solidFill>
                  <a:srgbClr val="000066"/>
                </a:solidFill>
              </a:rPr>
              <a:t>4: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Rễ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bềnh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gốc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vững</a:t>
            </a:r>
            <a:r>
              <a:rPr lang="en-US" sz="3200" i="1" dirty="0">
                <a:solidFill>
                  <a:srgbClr val="FFFF00"/>
                </a:solidFill>
              </a:rPr>
              <a:t>. </a:t>
            </a:r>
            <a:r>
              <a:rPr lang="en-US" sz="3200" i="1" dirty="0" err="1">
                <a:solidFill>
                  <a:srgbClr val="FFFF00"/>
                </a:solidFill>
              </a:rPr>
              <a:t>Cả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đời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thêm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xanh</a:t>
            </a:r>
            <a:endParaRPr lang="en-US" sz="3200" i="1" dirty="0">
              <a:solidFill>
                <a:srgbClr val="FFFF0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73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4637" y="3822397"/>
            <a:ext cx="6729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i="1" dirty="0" smtClean="0">
                <a:latin typeface="Times New Roman"/>
                <a:ea typeface="Times New Roman"/>
                <a:cs typeface="Times New Roman"/>
              </a:rPr>
              <a:t>Câu1</a:t>
            </a:r>
            <a:r>
              <a:rPr lang="en-US" sz="4400" b="1" i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44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con</a:t>
            </a:r>
            <a:endParaRPr lang="en-US" sz="4400" i="1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 rot="20365977">
            <a:off x="66812" y="119778"/>
            <a:ext cx="2271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</a:rPr>
              <a:t>Dạy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từng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câu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nối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tiêp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0938" y="5079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7338" y="3822397"/>
            <a:ext cx="88010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i="1" dirty="0" smtClean="0">
                <a:latin typeface="Times New Roman"/>
                <a:ea typeface="Times New Roman"/>
                <a:cs typeface="Times New Roman"/>
              </a:rPr>
              <a:t>Câu2: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Lá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che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tròn</a:t>
            </a:r>
            <a:r>
              <a:rPr lang="en-US" sz="4400" i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4400" i="1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8824" y="488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463" y="3947636"/>
            <a:ext cx="7972425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6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i="1" dirty="0" smtClean="0">
                <a:latin typeface="Times New Roman"/>
                <a:ea typeface="Times New Roman"/>
                <a:cs typeface="Times New Roman"/>
              </a:rPr>
              <a:t>1+2: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con</a:t>
            </a:r>
            <a:r>
              <a:rPr lang="en-US" sz="36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che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tròn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3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6737" y="7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561</Words>
  <Application>Microsoft Office PowerPoint</Application>
  <PresentationFormat>Widescreen</PresentationFormat>
  <Paragraphs>66</Paragraphs>
  <Slides>23</Slides>
  <Notes>7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Arial</vt:lpstr>
      <vt:lpstr>Calibri Light</vt:lpstr>
      <vt:lpstr>Calibri</vt:lpstr>
      <vt:lpstr>.VnTime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Thinkpad</cp:lastModifiedBy>
  <cp:revision>649</cp:revision>
  <dcterms:created xsi:type="dcterms:W3CDTF">2020-08-30T12:35:12Z</dcterms:created>
  <dcterms:modified xsi:type="dcterms:W3CDTF">2024-03-27T02:30:10Z</dcterms:modified>
</cp:coreProperties>
</file>