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83" r:id="rId2"/>
    <p:sldId id="2979" r:id="rId3"/>
    <p:sldId id="2976" r:id="rId4"/>
    <p:sldId id="2980" r:id="rId5"/>
    <p:sldId id="2998" r:id="rId6"/>
    <p:sldId id="2983" r:id="rId7"/>
    <p:sldId id="2985" r:id="rId8"/>
    <p:sldId id="28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998D7"/>
    <a:srgbClr val="FF3399"/>
    <a:srgbClr val="0000FF"/>
    <a:srgbClr val="3DC3EC"/>
    <a:srgbClr val="F3E8CC"/>
    <a:srgbClr val="F03C69"/>
    <a:srgbClr val="000099"/>
    <a:srgbClr val="FDF2D1"/>
    <a:srgbClr val="C7E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15/10/2023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12" y="0"/>
            <a:ext cx="12222112" cy="6874938"/>
          </a:xfrm>
          <a:prstGeom prst="rect">
            <a:avLst/>
          </a:prstGeom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30112" y="5067014"/>
            <a:ext cx="1673053" cy="1807924"/>
          </a:xfrm>
          <a:prstGeom prst="rect">
            <a:avLst/>
          </a:prstGeom>
        </p:spPr>
      </p:pic>
      <p:pic>
        <p:nvPicPr>
          <p:cNvPr id="13" name="图片 3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112" y="-1"/>
            <a:ext cx="12222112" cy="2939742"/>
          </a:xfrm>
          <a:prstGeom prst="rect">
            <a:avLst/>
          </a:prstGeom>
        </p:spPr>
      </p:pic>
      <p:pic>
        <p:nvPicPr>
          <p:cNvPr id="14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23" y="441177"/>
            <a:ext cx="3674789" cy="1214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13.sv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87" y="4302537"/>
            <a:ext cx="12658374" cy="2919953"/>
          </a:xfrm>
          <a:prstGeom prst="rect">
            <a:avLst/>
          </a:prstGeom>
        </p:spPr>
      </p:pic>
      <p:pic>
        <p:nvPicPr>
          <p:cNvPr id="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164" y="842439"/>
            <a:ext cx="1664763" cy="1512215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0" y="165462"/>
            <a:ext cx="7834630" cy="1556220"/>
            <a:chOff x="0" y="204868"/>
            <a:chExt cx="7315200" cy="1556143"/>
          </a:xfrm>
        </p:grpSpPr>
        <p:pic>
          <p:nvPicPr>
            <p:cNvPr id="14" name="Picture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flipH="1">
              <a:off x="0" y="204868"/>
              <a:ext cx="7315200" cy="1556143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0" y="281886"/>
              <a:ext cx="6786880" cy="754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3200" b="1" dirty="0">
                  <a:solidFill>
                    <a:schemeClr val="bg1"/>
                  </a:solidFill>
                  <a:latin typeface="UTM Avo" panose="02040603050506020204"/>
                  <a:cs typeface="Times New Roman" panose="02020603050405020304" pitchFamily="18" charset="0"/>
                </a:rPr>
                <a:t>CHỦ ĐỀ 5. ỨNG DỤNG TIN HỌC</a:t>
              </a:r>
              <a:endParaRPr lang="vi-VN" sz="3200" b="1" dirty="0">
                <a:solidFill>
                  <a:schemeClr val="bg1"/>
                </a:solidFill>
                <a:latin typeface="SVN-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21332" y="1574189"/>
            <a:ext cx="7632065" cy="1940925"/>
            <a:chOff x="1055313" y="1366069"/>
            <a:chExt cx="7632065" cy="1940925"/>
          </a:xfrm>
        </p:grpSpPr>
        <p:sp>
          <p:nvSpPr>
            <p:cNvPr id="26" name="Rectangle: Rounded Corners 25"/>
            <p:cNvSpPr/>
            <p:nvPr/>
          </p:nvSpPr>
          <p:spPr>
            <a:xfrm>
              <a:off x="2198313" y="1781994"/>
              <a:ext cx="6489065" cy="1346835"/>
            </a:xfrm>
            <a:prstGeom prst="roundRect">
              <a:avLst/>
            </a:prstGeom>
            <a:solidFill>
              <a:srgbClr val="FEF8E6"/>
            </a:solidFill>
            <a:ln w="38100">
              <a:solidFill>
                <a:srgbClr val="224B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055313" y="1366069"/>
              <a:ext cx="2076866" cy="194092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656456" y="1771310"/>
              <a:ext cx="874580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800" b="1">
                  <a:latin typeface="SVN-SAF" panose="02040603050506020204" pitchFamily="18" charset="0"/>
                  <a:cs typeface="Times New Roman" panose="02020603050405020304" pitchFamily="18" charset="0"/>
                </a:rPr>
                <a:t>BÀI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798272" y="2088107"/>
              <a:ext cx="625280" cy="10030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altLang="vi-VN" sz="4400" b="1" dirty="0">
                  <a:latin typeface="UVF Salome" panose="02000503040000020003" pitchFamily="50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132179" y="1771310"/>
              <a:ext cx="5518785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/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altLang="vi-VN" sz="40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altLang="vi-VN" sz="40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altLang="vi-VN" sz="40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bản</a:t>
              </a:r>
              <a:endParaRPr lang="en-US" altLang="vi-VN" sz="4000" b="1" dirty="0">
                <a:solidFill>
                  <a:srgbClr val="F93265"/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algn="ctr" defTabSz="342900"/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altLang="vi-VN" sz="40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altLang="vi-VN" sz="40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chiếu</a:t>
              </a:r>
              <a:endParaRPr lang="en-US" altLang="vi-VN" sz="4000" b="1" dirty="0">
                <a:solidFill>
                  <a:srgbClr val="F93265"/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9505315" y="80010"/>
            <a:ext cx="2686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highlight>
                  <a:srgbClr val="8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vi-VN" sz="4000" dirty="0">
                <a:solidFill>
                  <a:schemeClr val="bg1"/>
                </a:solidFill>
                <a:highlight>
                  <a:srgbClr val="8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4000" dirty="0">
                <a:solidFill>
                  <a:schemeClr val="bg1"/>
                </a:solidFill>
                <a:highlight>
                  <a:srgbClr val="8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 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0E5E17E-E7D5-13BE-5A9F-AF48302C2BEF}"/>
              </a:ext>
            </a:extLst>
          </p:cNvPr>
          <p:cNvSpPr/>
          <p:nvPr/>
        </p:nvSpPr>
        <p:spPr>
          <a:xfrm>
            <a:off x="2289571" y="3858117"/>
            <a:ext cx="6721312" cy="19409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dirty="0">
                <a:solidFill>
                  <a:schemeClr val="tx1"/>
                </a:solidFill>
                <a:latin typeface="UTM  Avo"/>
              </a:rPr>
              <a:t>Sau bài này em sẽ: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UTM  Avo"/>
              </a:rPr>
              <a:t>Định dạng được kiểu chữ, màu chữ, cỡ chữ cho văn bản trên</a:t>
            </a:r>
          </a:p>
          <a:p>
            <a:r>
              <a:rPr lang="vi-VN" dirty="0">
                <a:solidFill>
                  <a:schemeClr val="tx1"/>
                </a:solidFill>
                <a:latin typeface="UTM  Avo"/>
              </a:rPr>
              <a:t>trang chiếu.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UTM  Avo"/>
              </a:rPr>
              <a:t>Tạo được tệp trình chiếu có sử dụng công cụ gạch đầu dòng.</a:t>
            </a:r>
            <a:endParaRPr lang="en-US" dirty="0">
              <a:solidFill>
                <a:schemeClr val="tx1"/>
              </a:solidFill>
              <a:latin typeface="UTM  Avo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598">
        <p:random/>
      </p:transition>
    </mc:Choice>
    <mc:Fallback xmlns="">
      <p:transition spd="slow" advTm="4598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73747" y="1378982"/>
            <a:ext cx="11087245" cy="4936495"/>
            <a:chOff x="398004" y="813568"/>
            <a:chExt cx="11087555" cy="3036535"/>
          </a:xfrm>
        </p:grpSpPr>
        <p:sp>
          <p:nvSpPr>
            <p:cNvPr id="13" name="Rectangle 12"/>
            <p:cNvSpPr/>
            <p:nvPr/>
          </p:nvSpPr>
          <p:spPr>
            <a:xfrm>
              <a:off x="3305260" y="1075095"/>
              <a:ext cx="7173355" cy="4132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altLang="vi-VN" sz="2800" b="1" dirty="0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So </a:t>
              </a:r>
              <a:r>
                <a:rPr lang="en-US" altLang="vi-VN" sz="2800" b="1" dirty="0" err="1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sánh</a:t>
              </a:r>
              <a:r>
                <a:rPr lang="en-US" altLang="vi-VN" sz="2800" b="1" dirty="0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hai</a:t>
              </a:r>
              <a:r>
                <a:rPr lang="en-US" altLang="vi-VN" sz="2800" b="1" dirty="0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trang</a:t>
              </a:r>
              <a:r>
                <a:rPr lang="en-US" altLang="vi-VN" sz="2800" b="1" dirty="0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chiếu</a:t>
              </a:r>
              <a:endParaRPr lang="en-US" altLang="vi-VN" sz="2800" b="1" dirty="0">
                <a:solidFill>
                  <a:srgbClr val="7FC354"/>
                </a:solidFill>
                <a:latin typeface="UTM  Avo"/>
                <a:cs typeface="Times New Roman" panose="02020603050405020304" pitchFamily="18" charset="0"/>
              </a:endParaRPr>
            </a:p>
          </p:txBody>
        </p:sp>
        <p:sp>
          <p:nvSpPr>
            <p:cNvPr id="2" name="Rectangle: Rounded Corners 1"/>
            <p:cNvSpPr/>
            <p:nvPr/>
          </p:nvSpPr>
          <p:spPr>
            <a:xfrm>
              <a:off x="522612" y="1036931"/>
              <a:ext cx="10962947" cy="2813172"/>
            </a:xfrm>
            <a:prstGeom prst="roundRect">
              <a:avLst>
                <a:gd name="adj" fmla="val 5722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 Avo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97260" y="1733559"/>
              <a:ext cx="10887380" cy="6492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vi-VN" altLang="vi-VN" sz="2200" dirty="0">
                  <a:latin typeface="UTM  Avo"/>
                  <a:cs typeface="Times New Roman" panose="02020603050405020304" pitchFamily="18" charset="0"/>
                </a:rPr>
                <a:t>An và Khoa tạo trang đầu tiên của bài trình chiếu “Cảnh đẹp quê hương”.</a:t>
              </a:r>
              <a:r>
                <a:rPr lang="en-US" altLang="vi-VN" sz="2200" dirty="0"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vi-VN" altLang="vi-VN" sz="2200" dirty="0">
                  <a:latin typeface="UTM  Avo"/>
                  <a:cs typeface="Times New Roman" panose="02020603050405020304" pitchFamily="18" charset="0"/>
                </a:rPr>
                <a:t>Em hãy quan sát và cho biết hai trang chiếu sau có gì khác nhau? Em thích</a:t>
              </a:r>
              <a:r>
                <a:rPr lang="en-US" altLang="vi-VN" sz="2200" dirty="0"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vi-VN" altLang="vi-VN" sz="2200" dirty="0">
                  <a:latin typeface="UTM  Avo"/>
                  <a:cs typeface="Times New Roman" panose="02020603050405020304" pitchFamily="18" charset="0"/>
                </a:rPr>
                <a:t>trang chiếu nào hơn? Tại sao?</a:t>
              </a:r>
              <a:endParaRPr lang="en-US" altLang="vi-VN" sz="2200" dirty="0">
                <a:latin typeface="UTM  Avo"/>
                <a:cs typeface="Times New Roman" panose="02020603050405020304" pitchFamily="18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398004" y="813568"/>
              <a:ext cx="3064521" cy="960179"/>
              <a:chOff x="398004" y="813568"/>
              <a:chExt cx="3064521" cy="960179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398004" y="1075066"/>
                <a:ext cx="2497597" cy="412423"/>
                <a:chOff x="5781767" y="1384205"/>
                <a:chExt cx="2497597" cy="412423"/>
              </a:xfrm>
            </p:grpSpPr>
            <p:sp>
              <p:nvSpPr>
                <p:cNvPr id="21" name="Rectangle: Top Corners Rounded 20"/>
                <p:cNvSpPr/>
                <p:nvPr/>
              </p:nvSpPr>
              <p:spPr>
                <a:xfrm>
                  <a:off x="5981023" y="1404722"/>
                  <a:ext cx="2298341" cy="391906"/>
                </a:xfrm>
                <a:prstGeom prst="round2SameRect">
                  <a:avLst/>
                </a:prstGeom>
                <a:solidFill>
                  <a:srgbClr val="7FC35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latin typeface="UTM  Avo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5781767" y="1384205"/>
                  <a:ext cx="2372989" cy="3369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342900">
                    <a:lnSpc>
                      <a:spcPct val="150000"/>
                    </a:lnSpc>
                  </a:pPr>
                  <a:r>
                    <a:rPr lang="en-US" sz="2200" b="1" dirty="0">
                      <a:solidFill>
                        <a:schemeClr val="bg1"/>
                      </a:solidFill>
                      <a:latin typeface="UTM  Avo"/>
                      <a:cs typeface="Times New Roman" panose="02020603050405020304" pitchFamily="18" charset="0"/>
                    </a:rPr>
                    <a:t>HOẠT ĐỘNG </a:t>
                  </a:r>
                  <a:endParaRPr lang="vi-VN" sz="2200" b="1" dirty="0">
                    <a:solidFill>
                      <a:schemeClr val="bg1"/>
                    </a:solidFill>
                    <a:latin typeface="UTM  Avo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 rot="20419193">
                <a:off x="2467062" y="892944"/>
                <a:ext cx="995463" cy="880803"/>
                <a:chOff x="8974078" y="279854"/>
                <a:chExt cx="3548714" cy="3224225"/>
              </a:xfrm>
            </p:grpSpPr>
            <p:pic>
              <p:nvPicPr>
                <p:cNvPr id="19" name="Picture 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8974078" y="279854"/>
                  <a:ext cx="3397172" cy="3224225"/>
                </a:xfrm>
                <a:prstGeom prst="rect">
                  <a:avLst/>
                </a:prstGeom>
              </p:spPr>
            </p:pic>
            <p:pic>
              <p:nvPicPr>
                <p:cNvPr id="20" name="Picture 6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9064291" y="535096"/>
                  <a:ext cx="3458501" cy="2538648"/>
                </a:xfrm>
                <a:prstGeom prst="rect">
                  <a:avLst/>
                </a:prstGeom>
              </p:spPr>
            </p:pic>
          </p:grpSp>
          <p:sp>
            <p:nvSpPr>
              <p:cNvPr id="18" name="Rectangle 17"/>
              <p:cNvSpPr/>
              <p:nvPr/>
            </p:nvSpPr>
            <p:spPr>
              <a:xfrm>
                <a:off x="2583880" y="813568"/>
                <a:ext cx="721380" cy="4132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>
                  <a:lnSpc>
                    <a:spcPct val="150000"/>
                  </a:lnSpc>
                </a:pPr>
                <a:endParaRPr lang="vi-VN" sz="2800" b="1" dirty="0">
                  <a:solidFill>
                    <a:schemeClr val="bg1"/>
                  </a:solidFill>
                  <a:latin typeface="UTM  Avo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1528714" y="3297180"/>
              <a:ext cx="9134572" cy="3114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endParaRPr lang="vi-VN" sz="2000">
                <a:latin typeface="UTM  Avo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-73365" y="118343"/>
            <a:ext cx="3579959" cy="1586165"/>
            <a:chOff x="301090" y="301982"/>
            <a:chExt cx="5322158" cy="250816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01090" y="301982"/>
              <a:ext cx="5322158" cy="250816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A0161F86-9EBD-6748-5AD9-100F96EA81E5}"/>
              </a:ext>
            </a:extLst>
          </p:cNvPr>
          <p:cNvSpPr/>
          <p:nvPr/>
        </p:nvSpPr>
        <p:spPr>
          <a:xfrm>
            <a:off x="2871274" y="4047826"/>
            <a:ext cx="3239830" cy="128875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UTM  Avo"/>
              </a:rPr>
              <a:t>  </a:t>
            </a:r>
            <a:r>
              <a:rPr lang="vi-VN" dirty="0">
                <a:latin typeface="UTM  Avo"/>
              </a:rPr>
              <a:t>Cảnh đẹp quê hương</a:t>
            </a:r>
            <a:endParaRPr lang="en-US" dirty="0">
              <a:latin typeface="UTM  Avo"/>
            </a:endParaRPr>
          </a:p>
          <a:p>
            <a:endParaRPr lang="vi-VN" dirty="0">
              <a:latin typeface="UTM  Avo"/>
            </a:endParaRPr>
          </a:p>
          <a:p>
            <a:r>
              <a:rPr lang="en-US" dirty="0">
                <a:latin typeface="UTM  Avo"/>
              </a:rPr>
              <a:t>  </a:t>
            </a:r>
            <a:r>
              <a:rPr lang="vi-VN" dirty="0">
                <a:latin typeface="UTM  Avo"/>
              </a:rPr>
              <a:t>Nguyễn Thu An</a:t>
            </a:r>
          </a:p>
          <a:p>
            <a:r>
              <a:rPr lang="en-US" dirty="0">
                <a:latin typeface="UTM  Avo"/>
              </a:rPr>
              <a:t>  </a:t>
            </a:r>
            <a:r>
              <a:rPr lang="vi-VN" dirty="0">
                <a:latin typeface="UTM  Avo"/>
              </a:rPr>
              <a:t>Lớp 4A2</a:t>
            </a:r>
            <a:endParaRPr lang="en-US" dirty="0">
              <a:latin typeface="UTM  Avo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3E5294-36FE-6055-7811-D07A2D5B8C49}"/>
              </a:ext>
            </a:extLst>
          </p:cNvPr>
          <p:cNvSpPr/>
          <p:nvPr/>
        </p:nvSpPr>
        <p:spPr>
          <a:xfrm>
            <a:off x="571804" y="542260"/>
            <a:ext cx="25663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altLang="vi-VN" sz="2800" b="1" dirty="0">
                <a:solidFill>
                  <a:srgbClr val="7FC354"/>
                </a:solidFill>
                <a:latin typeface="UTM  Avo"/>
                <a:cs typeface="Times New Roman" panose="02020603050405020304" pitchFamily="18" charset="0"/>
              </a:rPr>
              <a:t>KHỞI ĐỘNG</a:t>
            </a:r>
            <a:endParaRPr lang="en-US" altLang="vi-VN" sz="2800" b="1" dirty="0">
              <a:solidFill>
                <a:srgbClr val="7FC354"/>
              </a:solidFill>
              <a:latin typeface="UTM  Avo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7A3A1F2-ECF7-7DFD-65B6-683EF6D824B4}"/>
              </a:ext>
            </a:extLst>
          </p:cNvPr>
          <p:cNvSpPr txBox="1"/>
          <p:nvPr/>
        </p:nvSpPr>
        <p:spPr>
          <a:xfrm>
            <a:off x="3963713" y="5848340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UTM  Avo"/>
              </a:rPr>
              <a:t>Hình</a:t>
            </a:r>
            <a:r>
              <a:rPr lang="en-US" dirty="0">
                <a:latin typeface="UTM  Avo"/>
              </a:rPr>
              <a:t> 24. </a:t>
            </a:r>
            <a:r>
              <a:rPr lang="en-US" dirty="0" err="1">
                <a:latin typeface="UTM  Avo"/>
              </a:rPr>
              <a:t>Nội</a:t>
            </a:r>
            <a:r>
              <a:rPr lang="en-US" dirty="0">
                <a:latin typeface="UTM  Avo"/>
              </a:rPr>
              <a:t> dung </a:t>
            </a:r>
            <a:r>
              <a:rPr lang="en-US" dirty="0" err="1">
                <a:latin typeface="UTM  Avo"/>
              </a:rPr>
              <a:t>trên</a:t>
            </a:r>
            <a:r>
              <a:rPr lang="en-US" dirty="0">
                <a:latin typeface="UTM  Avo"/>
              </a:rPr>
              <a:t> </a:t>
            </a:r>
            <a:r>
              <a:rPr lang="en-US" dirty="0" err="1">
                <a:latin typeface="UTM  Avo"/>
              </a:rPr>
              <a:t>hai</a:t>
            </a:r>
            <a:r>
              <a:rPr lang="en-US" dirty="0">
                <a:latin typeface="UTM  Avo"/>
              </a:rPr>
              <a:t> </a:t>
            </a:r>
            <a:r>
              <a:rPr lang="en-US" dirty="0" err="1">
                <a:latin typeface="UTM  Avo"/>
              </a:rPr>
              <a:t>trang</a:t>
            </a:r>
            <a:r>
              <a:rPr lang="en-US" dirty="0">
                <a:latin typeface="UTM  Avo"/>
              </a:rPr>
              <a:t> </a:t>
            </a:r>
            <a:r>
              <a:rPr lang="en-US" dirty="0" err="1">
                <a:latin typeface="UTM  Avo"/>
              </a:rPr>
              <a:t>chiếu</a:t>
            </a:r>
            <a:endParaRPr lang="en-US" dirty="0">
              <a:latin typeface="UTM  Avo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77530C-CD3F-F8ED-A654-DDCCE0EFD588}"/>
              </a:ext>
            </a:extLst>
          </p:cNvPr>
          <p:cNvSpPr/>
          <p:nvPr/>
        </p:nvSpPr>
        <p:spPr>
          <a:xfrm>
            <a:off x="6867499" y="4087832"/>
            <a:ext cx="3239830" cy="128875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UTM  Avo"/>
              </a:rPr>
              <a:t>  </a:t>
            </a:r>
            <a:r>
              <a:rPr lang="vi-VN" b="1" i="1" dirty="0">
                <a:solidFill>
                  <a:srgbClr val="FF0000"/>
                </a:solidFill>
                <a:latin typeface="UTM  Avo"/>
              </a:rPr>
              <a:t>Cảnh đẹp quê hương</a:t>
            </a:r>
            <a:endParaRPr lang="en-US" b="1" i="1" dirty="0">
              <a:solidFill>
                <a:srgbClr val="FF0000"/>
              </a:solidFill>
              <a:latin typeface="UTM  Avo"/>
            </a:endParaRPr>
          </a:p>
          <a:p>
            <a:endParaRPr lang="vi-VN" dirty="0">
              <a:latin typeface="UTM  Avo"/>
            </a:endParaRPr>
          </a:p>
          <a:p>
            <a:r>
              <a:rPr lang="en-US" dirty="0">
                <a:latin typeface="UTM  Avo"/>
              </a:rPr>
              <a:t>  </a:t>
            </a:r>
            <a:r>
              <a:rPr lang="vi-VN" dirty="0">
                <a:solidFill>
                  <a:schemeClr val="accent2"/>
                </a:solidFill>
                <a:latin typeface="UTM  Avo"/>
              </a:rPr>
              <a:t>Lê Đăng Khoa</a:t>
            </a:r>
          </a:p>
          <a:p>
            <a:r>
              <a:rPr lang="en-US" dirty="0">
                <a:latin typeface="UTM  Avo"/>
              </a:rPr>
              <a:t>  </a:t>
            </a:r>
            <a:r>
              <a:rPr lang="vi-VN" dirty="0">
                <a:latin typeface="UTM  Avo"/>
              </a:rPr>
              <a:t>Lớp 4A2</a:t>
            </a:r>
            <a:endParaRPr lang="en-US" dirty="0">
              <a:latin typeface="UTM  Avo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79672D-3645-5289-BC98-9B33245F5CF7}"/>
              </a:ext>
            </a:extLst>
          </p:cNvPr>
          <p:cNvSpPr txBox="1"/>
          <p:nvPr/>
        </p:nvSpPr>
        <p:spPr>
          <a:xfrm>
            <a:off x="3650243" y="5438983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UTM  Avo"/>
              </a:rPr>
              <a:t>a)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B2743C8-6B04-69F1-703B-615B7752C973}"/>
              </a:ext>
            </a:extLst>
          </p:cNvPr>
          <p:cNvSpPr txBox="1"/>
          <p:nvPr/>
        </p:nvSpPr>
        <p:spPr>
          <a:xfrm>
            <a:off x="8642711" y="5485070"/>
            <a:ext cx="6031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UTM  Avo"/>
              </a:rPr>
              <a:t>b)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5" grpId="0"/>
      <p:bldP spid="11" grpId="0" animBg="1"/>
      <p:bldP spid="23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2609" y="237327"/>
            <a:ext cx="1087590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en-US" sz="280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d</a:t>
            </a:r>
            <a:r>
              <a:rPr lang="en-US" sz="280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ạng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chiếu</a:t>
            </a:r>
            <a:endParaRPr lang="en-US" sz="2800" dirty="0">
              <a:ln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843915" y="1270000"/>
            <a:ext cx="102997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latin typeface="UTM Avo" panose="02040603050506020204"/>
              </a:rPr>
              <a:t>Để trang chiếu dễ đọc, dễ nhớ và đẹp hơn, em có thể thay đổi phông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vi-VN" sz="2400" dirty="0">
                <a:latin typeface="UTM Avo" panose="02040603050506020204"/>
              </a:rPr>
              <a:t>chữ, kiểu chữ, màu chữ và cỡ chữ cho văn bản trên trang chiếu.</a:t>
            </a:r>
            <a:endParaRPr lang="en-US" sz="2400" dirty="0">
              <a:latin typeface="UTM Avo" panose="02040603050506020204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latin typeface="UTM Avo" panose="02040603050506020204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latin typeface="UTM Avo" panose="02040603050506020204"/>
              </a:rPr>
              <a:t>Để định dạng phông chữ, kiểu chữ, màu chữ, cỡ chữ cho văn bản trên trang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vi-VN" sz="2400" dirty="0">
                <a:latin typeface="UTM Avo" panose="02040603050506020204"/>
              </a:rPr>
              <a:t>chiếu, em sử dụng các nút lệnh trong nhóm lệnh </a:t>
            </a:r>
            <a:r>
              <a:rPr lang="vi-VN" sz="2400" b="1" dirty="0">
                <a:latin typeface="UTM Avo" panose="02040603050506020204"/>
              </a:rPr>
              <a:t>Font</a:t>
            </a:r>
            <a:r>
              <a:rPr lang="vi-VN" sz="2400" dirty="0">
                <a:latin typeface="UTM Avo" panose="02040603050506020204"/>
              </a:rPr>
              <a:t> của dải lệnh </a:t>
            </a:r>
            <a:r>
              <a:rPr lang="vi-VN" sz="2400" b="1" dirty="0">
                <a:latin typeface="UTM Avo" panose="02040603050506020204"/>
              </a:rPr>
              <a:t>Home</a:t>
            </a:r>
            <a:r>
              <a:rPr lang="vi-VN" sz="2400" dirty="0">
                <a:latin typeface="UTM Avo" panose="02040603050506020204"/>
              </a:rPr>
              <a:t>.</a:t>
            </a:r>
            <a:endParaRPr lang="en-US" sz="2400" dirty="0">
              <a:latin typeface="UTM Avo" panose="02040603050506020204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latin typeface="UTM Avo" panose="02040603050506020204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latin typeface="UTM Avo" panose="02040603050506020204"/>
              </a:rPr>
              <a:t>Để định dạng dấu đầu dòng, em sử dụng nút lệnh </a:t>
            </a:r>
            <a:r>
              <a:rPr lang="vi-VN" sz="2400" b="1" dirty="0">
                <a:latin typeface="UTM Avo" panose="02040603050506020204"/>
              </a:rPr>
              <a:t>Bullets</a:t>
            </a:r>
            <a:r>
              <a:rPr lang="vi-VN" sz="2400" dirty="0">
                <a:latin typeface="UTM Avo" panose="02040603050506020204"/>
              </a:rPr>
              <a:t> trong nhóm lệnh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vi-VN" sz="2400" b="1" dirty="0">
                <a:latin typeface="UTM Avo" panose="02040603050506020204"/>
              </a:rPr>
              <a:t>Paragraph</a:t>
            </a:r>
            <a:r>
              <a:rPr lang="vi-VN" sz="2400" dirty="0">
                <a:latin typeface="UTM Avo" panose="02040603050506020204"/>
              </a:rPr>
              <a:t> của dải lệnh </a:t>
            </a:r>
            <a:r>
              <a:rPr lang="vi-VN" sz="2400" b="1" dirty="0">
                <a:latin typeface="UTM Avo" panose="02040603050506020204"/>
              </a:rPr>
              <a:t>Home</a:t>
            </a:r>
            <a:r>
              <a:rPr lang="vi-VN" sz="2400" dirty="0">
                <a:latin typeface="UTM Avo" panose="02040603050506020204"/>
              </a:rPr>
              <a:t>.</a:t>
            </a:r>
            <a:endParaRPr lang="en-US" sz="2400" dirty="0">
              <a:latin typeface="UTM Avo" panose="02040603050506020204"/>
            </a:endParaRPr>
          </a:p>
          <a:p>
            <a:pPr algn="just"/>
            <a:endParaRPr lang="vi-VN" sz="2400" dirty="0">
              <a:latin typeface="UTM Avo" panose="02040603050506020204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latin typeface="UTM Avo" panose="02040603050506020204"/>
              </a:rPr>
              <a:t>Trước khi định dạng em cần chọn phần văn bản, sau đó chọn nút </a:t>
            </a:r>
            <a:r>
              <a:rPr lang="vi-VN" sz="2400">
                <a:latin typeface="UTM Avo" panose="02040603050506020204"/>
              </a:rPr>
              <a:t>lệnh định</a:t>
            </a:r>
            <a:r>
              <a:rPr lang="en-US" sz="2400">
                <a:latin typeface="UTM Avo" panose="02040603050506020204"/>
              </a:rPr>
              <a:t> </a:t>
            </a:r>
            <a:r>
              <a:rPr lang="vi-VN" sz="2400">
                <a:latin typeface="UTM Avo" panose="02040603050506020204"/>
              </a:rPr>
              <a:t>dạng </a:t>
            </a:r>
            <a:r>
              <a:rPr lang="vi-VN" sz="2400" dirty="0">
                <a:latin typeface="UTM Avo" panose="02040603050506020204"/>
              </a:rPr>
              <a:t>văn bản.</a:t>
            </a:r>
            <a:endParaRPr lang="en-US" sz="2400" dirty="0">
              <a:latin typeface="UTM Avo" panose="0204060305050602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" y="1374775"/>
            <a:ext cx="611505" cy="5721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"/>
          <p:cNvSpPr/>
          <p:nvPr/>
        </p:nvSpPr>
        <p:spPr>
          <a:xfrm>
            <a:off x="3335655" y="1083310"/>
            <a:ext cx="911860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altLang="vi-VN" sz="280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09F3F1-C9C5-4BE1-B266-40B047A05BE5}"/>
              </a:ext>
            </a:extLst>
          </p:cNvPr>
          <p:cNvSpPr txBox="1"/>
          <p:nvPr/>
        </p:nvSpPr>
        <p:spPr>
          <a:xfrm>
            <a:off x="3365777" y="4584032"/>
            <a:ext cx="5460447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i="1" dirty="0" err="1">
                <a:latin typeface="UTM Avo" panose="02040603050506020204"/>
              </a:rPr>
              <a:t>Hình</a:t>
            </a:r>
            <a:r>
              <a:rPr lang="en-US" sz="1900" b="1" i="1" dirty="0">
                <a:latin typeface="UTM Avo" panose="02040603050506020204"/>
              </a:rPr>
              <a:t> 29</a:t>
            </a:r>
            <a:r>
              <a:rPr lang="en-US" sz="1900" dirty="0">
                <a:latin typeface="UTM Avo" panose="02040603050506020204"/>
              </a:rPr>
              <a:t>. </a:t>
            </a:r>
            <a:r>
              <a:rPr lang="en-US" sz="1900" dirty="0" err="1">
                <a:latin typeface="UTM Avo" panose="02040603050506020204"/>
              </a:rPr>
              <a:t>Các</a:t>
            </a:r>
            <a:r>
              <a:rPr lang="en-US" sz="1900" dirty="0">
                <a:latin typeface="UTM Avo" panose="02040603050506020204"/>
              </a:rPr>
              <a:t> </a:t>
            </a:r>
            <a:r>
              <a:rPr lang="en-US" sz="1900" dirty="0" err="1">
                <a:latin typeface="UTM Avo" panose="02040603050506020204"/>
              </a:rPr>
              <a:t>nút</a:t>
            </a:r>
            <a:r>
              <a:rPr lang="en-US" sz="1900" dirty="0">
                <a:latin typeface="UTM Avo" panose="02040603050506020204"/>
              </a:rPr>
              <a:t> </a:t>
            </a:r>
            <a:r>
              <a:rPr lang="en-US" sz="1900" dirty="0" err="1">
                <a:latin typeface="UTM Avo" panose="02040603050506020204"/>
              </a:rPr>
              <a:t>lệnh</a:t>
            </a:r>
            <a:r>
              <a:rPr lang="en-US" sz="1900" dirty="0">
                <a:latin typeface="UTM Avo" panose="02040603050506020204"/>
              </a:rPr>
              <a:t> </a:t>
            </a:r>
            <a:r>
              <a:rPr lang="en-US" sz="1900" dirty="0" err="1">
                <a:latin typeface="UTM Avo" panose="02040603050506020204"/>
              </a:rPr>
              <a:t>định</a:t>
            </a:r>
            <a:r>
              <a:rPr lang="en-US" sz="1900" dirty="0">
                <a:latin typeface="UTM Avo" panose="02040603050506020204"/>
              </a:rPr>
              <a:t> </a:t>
            </a:r>
            <a:r>
              <a:rPr lang="en-US" sz="1900" dirty="0" err="1">
                <a:latin typeface="UTM Avo" panose="02040603050506020204"/>
              </a:rPr>
              <a:t>dạng</a:t>
            </a:r>
            <a:r>
              <a:rPr lang="en-US" sz="1900" dirty="0">
                <a:latin typeface="UTM Avo" panose="02040603050506020204"/>
              </a:rPr>
              <a:t> </a:t>
            </a:r>
            <a:r>
              <a:rPr lang="en-US" sz="1900" dirty="0" err="1">
                <a:latin typeface="UTM Avo" panose="02040603050506020204"/>
              </a:rPr>
              <a:t>văn</a:t>
            </a:r>
            <a:r>
              <a:rPr lang="en-US" sz="1900" dirty="0">
                <a:latin typeface="UTM Avo" panose="02040603050506020204"/>
              </a:rPr>
              <a:t> </a:t>
            </a:r>
            <a:r>
              <a:rPr lang="en-US" sz="1900" dirty="0" err="1">
                <a:latin typeface="UTM Avo" panose="02040603050506020204"/>
              </a:rPr>
              <a:t>bản</a:t>
            </a:r>
            <a:endParaRPr lang="en-US" sz="1900" i="1" dirty="0">
              <a:latin typeface="UTM Avo" panose="0204060305050602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54C3C7-57C5-BECE-D032-853A7C101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099" y="708471"/>
            <a:ext cx="9827802" cy="35170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"/>
          <p:cNvSpPr/>
          <p:nvPr/>
        </p:nvSpPr>
        <p:spPr>
          <a:xfrm>
            <a:off x="3335655" y="1083310"/>
            <a:ext cx="911860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altLang="vi-VN" sz="280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133AA2-69B5-194F-3165-934ABE08C17C}"/>
              </a:ext>
            </a:extLst>
          </p:cNvPr>
          <p:cNvSpPr txBox="1"/>
          <p:nvPr/>
        </p:nvSpPr>
        <p:spPr>
          <a:xfrm>
            <a:off x="436387" y="540555"/>
            <a:ext cx="60943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latin typeface="UTM  Avo"/>
              </a:rPr>
              <a:t>Ví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dụ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về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định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dạng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văn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bản</a:t>
            </a:r>
            <a:r>
              <a:rPr lang="en-US" sz="2000" dirty="0">
                <a:latin typeface="UTM  Avo"/>
              </a:rPr>
              <a:t>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7256A40-5967-88AF-BF34-6E55157DF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193" y="1366787"/>
            <a:ext cx="9795749" cy="495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10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23028" y="474301"/>
            <a:ext cx="10456146" cy="1465625"/>
            <a:chOff x="3127168" y="631160"/>
            <a:chExt cx="8097559" cy="1231111"/>
          </a:xfrm>
        </p:grpSpPr>
        <p:grpSp>
          <p:nvGrpSpPr>
            <p:cNvPr id="12" name="Group 11"/>
            <p:cNvGrpSpPr/>
            <p:nvPr/>
          </p:nvGrpSpPr>
          <p:grpSpPr>
            <a:xfrm>
              <a:off x="3127168" y="631160"/>
              <a:ext cx="8097559" cy="1231111"/>
              <a:chOff x="3127168" y="631160"/>
              <a:chExt cx="8097559" cy="1231111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3657601" y="911578"/>
                <a:ext cx="7567126" cy="950693"/>
                <a:chOff x="4131425" y="934090"/>
                <a:chExt cx="6807716" cy="1402534"/>
              </a:xfrm>
            </p:grpSpPr>
            <p:sp>
              <p:nvSpPr>
                <p:cNvPr id="16" name="Rectangle: Rounded Corners 15"/>
                <p:cNvSpPr/>
                <p:nvPr/>
              </p:nvSpPr>
              <p:spPr>
                <a:xfrm>
                  <a:off x="4217929" y="1054359"/>
                  <a:ext cx="6721212" cy="1282265"/>
                </a:xfrm>
                <a:prstGeom prst="roundRect">
                  <a:avLst/>
                </a:prstGeom>
                <a:solidFill>
                  <a:srgbClr val="C1BFC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: Rounded Corners 16"/>
                <p:cNvSpPr/>
                <p:nvPr/>
              </p:nvSpPr>
              <p:spPr>
                <a:xfrm>
                  <a:off x="4131425" y="934090"/>
                  <a:ext cx="6721212" cy="1282264"/>
                </a:xfrm>
                <a:prstGeom prst="roundRect">
                  <a:avLst/>
                </a:prstGeom>
                <a:solidFill>
                  <a:srgbClr val="F2E9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127168" y="631160"/>
                <a:ext cx="670235" cy="593491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3789872" y="821320"/>
              <a:ext cx="7386778" cy="10082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/>
              <a:r>
                <a:rPr lang="vi-VN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Em có thể thay đổi phông chữ, kiểu chữ, cỡ chữ , màu chữ và định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vi-VN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dạng dấu đầu dòng cho phần văn bản đã chọn để trình bày bài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vi-VN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trình chiếu rõ ràng và đẹp hơn.</a:t>
              </a:r>
              <a:endParaRPr lang="en-US" altLang="vi-VN" sz="2400" b="1" dirty="0">
                <a:solidFill>
                  <a:srgbClr val="F03C69"/>
                </a:solidFill>
                <a:latin typeface="UTM  Avo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 Box 17"/>
          <p:cNvSpPr txBox="1"/>
          <p:nvPr/>
        </p:nvSpPr>
        <p:spPr>
          <a:xfrm>
            <a:off x="1626323" y="2144429"/>
            <a:ext cx="9875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UTM Avo" panose="02040603050506020204"/>
              </a:rPr>
              <a:t>Em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hãy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ghép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mỗi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mục</a:t>
            </a:r>
            <a:r>
              <a:rPr lang="en-US" sz="2400" dirty="0">
                <a:latin typeface="UTM Avo" panose="02040603050506020204"/>
              </a:rPr>
              <a:t> ở </a:t>
            </a:r>
            <a:r>
              <a:rPr lang="en-US" sz="2400" dirty="0" err="1">
                <a:latin typeface="UTM Avo" panose="02040603050506020204"/>
              </a:rPr>
              <a:t>cột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Nút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lệnh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với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một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mục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thích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hợp</a:t>
            </a:r>
            <a:r>
              <a:rPr lang="en-US" sz="2400" dirty="0">
                <a:latin typeface="UTM Avo" panose="02040603050506020204"/>
              </a:rPr>
              <a:t> ở</a:t>
            </a:r>
          </a:p>
          <a:p>
            <a:r>
              <a:rPr lang="en-US" sz="2400" dirty="0" err="1">
                <a:latin typeface="UTM Avo" panose="02040603050506020204"/>
              </a:rPr>
              <a:t>cột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Chức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năng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định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dạng</a:t>
            </a:r>
            <a:r>
              <a:rPr lang="en-US" sz="2400" dirty="0">
                <a:latin typeface="UTM Avo" panose="02040603050506020204"/>
              </a:rPr>
              <a:t>.</a:t>
            </a:r>
          </a:p>
        </p:txBody>
      </p:sp>
      <p:sp>
        <p:nvSpPr>
          <p:cNvPr id="19" name="Rectangle 4"/>
          <p:cNvSpPr/>
          <p:nvPr/>
        </p:nvSpPr>
        <p:spPr>
          <a:xfrm>
            <a:off x="812800" y="4563110"/>
            <a:ext cx="1024191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40" y="1999911"/>
            <a:ext cx="798284" cy="785908"/>
          </a:xfrm>
          <a:prstGeom prst="rect">
            <a:avLst/>
          </a:prstGeom>
        </p:spPr>
      </p:pic>
      <p:pic>
        <p:nvPicPr>
          <p:cNvPr id="5" name="Picture 4" descr="A picture containing plant&#10;&#10;Description automatically generated">
            <a:extLst>
              <a:ext uri="{FF2B5EF4-FFF2-40B4-BE49-F238E27FC236}">
                <a16:creationId xmlns:a16="http://schemas.microsoft.com/office/drawing/2014/main" id="{D79F0557-5E85-B327-C4B1-430067F020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3" t="7883" r="19617" b="8001"/>
          <a:stretch/>
        </p:blipFill>
        <p:spPr>
          <a:xfrm>
            <a:off x="190710" y="3942464"/>
            <a:ext cx="1949879" cy="25862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B19E89-438F-5AE3-BFE3-57F31D648F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1935" y="3179929"/>
            <a:ext cx="5627197" cy="3292027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7A33154-55F9-CEC0-5EDF-A863ED3F4628}"/>
              </a:ext>
            </a:extLst>
          </p:cNvPr>
          <p:cNvCxnSpPr/>
          <p:nvPr/>
        </p:nvCxnSpPr>
        <p:spPr>
          <a:xfrm>
            <a:off x="5026987" y="3763845"/>
            <a:ext cx="1275092" cy="9435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A708FED-E8BD-BAFE-C2E2-62680C9C8E5B}"/>
              </a:ext>
            </a:extLst>
          </p:cNvPr>
          <p:cNvCxnSpPr/>
          <p:nvPr/>
        </p:nvCxnSpPr>
        <p:spPr>
          <a:xfrm flipV="1">
            <a:off x="5026987" y="3763845"/>
            <a:ext cx="1200758" cy="5327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161B97C-8A1E-D56E-77C9-A7A47D3AEC31}"/>
              </a:ext>
            </a:extLst>
          </p:cNvPr>
          <p:cNvCxnSpPr>
            <a:cxnSpLocks/>
          </p:cNvCxnSpPr>
          <p:nvPr/>
        </p:nvCxnSpPr>
        <p:spPr>
          <a:xfrm>
            <a:off x="5026987" y="4707385"/>
            <a:ext cx="1200758" cy="517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65AA6F6-D422-69DD-8556-8ADA616954D0}"/>
              </a:ext>
            </a:extLst>
          </p:cNvPr>
          <p:cNvCxnSpPr/>
          <p:nvPr/>
        </p:nvCxnSpPr>
        <p:spPr>
          <a:xfrm>
            <a:off x="5204486" y="5204247"/>
            <a:ext cx="1023259" cy="8508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A9CFFAE-C176-A47A-5D4B-A96A3C8EBE00}"/>
              </a:ext>
            </a:extLst>
          </p:cNvPr>
          <p:cNvCxnSpPr/>
          <p:nvPr/>
        </p:nvCxnSpPr>
        <p:spPr>
          <a:xfrm flipV="1">
            <a:off x="4911741" y="4119595"/>
            <a:ext cx="1316003" cy="15158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7CABCC9-9AF0-1475-DCD7-05F05F720ADE}"/>
              </a:ext>
            </a:extLst>
          </p:cNvPr>
          <p:cNvCxnSpPr/>
          <p:nvPr/>
        </p:nvCxnSpPr>
        <p:spPr>
          <a:xfrm flipV="1">
            <a:off x="5132470" y="5629676"/>
            <a:ext cx="1095274" cy="611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74908" y="533592"/>
            <a:ext cx="3341853" cy="825251"/>
            <a:chOff x="776705" y="533887"/>
            <a:chExt cx="3356756" cy="82893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76705" y="533887"/>
              <a:ext cx="1045646" cy="828931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LUYỆN TẬP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068404" y="1425059"/>
            <a:ext cx="10693667" cy="494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342900">
              <a:lnSpc>
                <a:spcPct val="150000"/>
              </a:lnSpc>
              <a:buAutoNum type="arabicPeriod"/>
            </a:pPr>
            <a:r>
              <a:rPr lang="vi-VN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Để cụm từ “Trường em” có kiểu đậm và nghiêng, em sử dụng nút lệnh nào?</a:t>
            </a:r>
            <a:endParaRPr lang="en-US" sz="20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5C2A82-18E0-CCF0-7282-6CA9BE39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728" y="2175936"/>
            <a:ext cx="8471927" cy="70927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EDE87C8-2A69-2392-EC99-C510E5BFA564}"/>
              </a:ext>
            </a:extLst>
          </p:cNvPr>
          <p:cNvSpPr/>
          <p:nvPr/>
        </p:nvSpPr>
        <p:spPr>
          <a:xfrm>
            <a:off x="8116478" y="2516957"/>
            <a:ext cx="329938" cy="36825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/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/>
            <p:cNvSpPr/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/>
            <p:cNvSpPr/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/>
            <p:cNvSpPr/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/>
            <p:cNvSpPr/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/>
            <p:cNvSpPr/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/>
            <p:cNvSpPr/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/>
            <p:cNvSpPr/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/>
            <p:cNvSpPr/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/>
            <p:cNvSpPr/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/>
            <p:cNvSpPr/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/>
            <p:cNvSpPr/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/>
            <p:cNvSpPr/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/>
            <p:cNvSpPr/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/>
            <p:cNvSpPr/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/>
            <p:cNvSpPr/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/>
            <p:cNvSpPr/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/>
            <p:cNvSpPr/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/>
            <p:cNvSpPr/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/>
            <p:cNvSpPr/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/>
            <p:cNvSpPr/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/>
            <p:cNvSpPr/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/>
            <p:cNvSpPr/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/>
            <p:cNvSpPr/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/>
            <p:cNvSpPr/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/>
            <p:cNvSpPr/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/>
            <p:cNvSpPr/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/>
            <p:cNvSpPr/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/>
            <p:cNvSpPr/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/>
            <p:cNvSpPr/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/>
            <p:cNvSpPr/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/>
            <p:cNvSpPr/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/>
            <p:cNvSpPr/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/>
            <p:cNvSpPr/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/>
            <p:cNvSpPr/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/>
            <p:cNvSpPr/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/>
            <p:cNvSpPr/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/>
            <p:cNvSpPr/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/>
            <p:cNvSpPr/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/>
            <p:cNvSpPr/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/>
            <p:cNvSpPr/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/>
            <p:cNvSpPr/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/>
            <p:cNvSpPr/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/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/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/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/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/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/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/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/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/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/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</TotalTime>
  <Words>393</Words>
  <Application>Microsoft Office PowerPoint</Application>
  <PresentationFormat>Widescreen</PresentationFormat>
  <Paragraphs>56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等线</vt:lpstr>
      <vt:lpstr>Arial</vt:lpstr>
      <vt:lpstr>Calibri</vt:lpstr>
      <vt:lpstr>iCiel Cadena</vt:lpstr>
      <vt:lpstr>Segoe Print</vt:lpstr>
      <vt:lpstr>SVN-Avo</vt:lpstr>
      <vt:lpstr>SVN-SAF</vt:lpstr>
      <vt:lpstr>Times New Roman</vt:lpstr>
      <vt:lpstr>UTM  Avo</vt:lpstr>
      <vt:lpstr>UTM Avo</vt:lpstr>
      <vt:lpstr>UVF Salome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 Uyen</dc:creator>
  <cp:lastModifiedBy>Văn Hạc Nguyễn</cp:lastModifiedBy>
  <cp:revision>205</cp:revision>
  <dcterms:created xsi:type="dcterms:W3CDTF">2021-11-14T08:33:00Z</dcterms:created>
  <dcterms:modified xsi:type="dcterms:W3CDTF">2023-10-15T07:33:49Z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66D305AB9531430CA82F64AC33C83CE7</vt:lpwstr>
  </property>
  <property fmtid="{D5CDD505-2E9C-101B-9397-08002B2CF9AE}" pid="3" name="KSOProductBuildVer">
    <vt:lpwstr>1033-11.2.0.11486</vt:lpwstr>
  </property>
</Properties>
</file>