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2" r:id="rId4"/>
    <p:sldMasterId id="2147483724" r:id="rId5"/>
    <p:sldMasterId id="2147483736" r:id="rId6"/>
  </p:sldMasterIdLst>
  <p:notesMasterIdLst>
    <p:notesMasterId r:id="rId35"/>
  </p:notesMasterIdLst>
  <p:sldIdLst>
    <p:sldId id="287" r:id="rId7"/>
    <p:sldId id="282" r:id="rId8"/>
    <p:sldId id="3246" r:id="rId9"/>
    <p:sldId id="301" r:id="rId10"/>
    <p:sldId id="261" r:id="rId11"/>
    <p:sldId id="3247" r:id="rId12"/>
    <p:sldId id="288" r:id="rId13"/>
    <p:sldId id="262" r:id="rId14"/>
    <p:sldId id="303" r:id="rId15"/>
    <p:sldId id="535" r:id="rId16"/>
    <p:sldId id="3236" r:id="rId17"/>
    <p:sldId id="304" r:id="rId18"/>
    <p:sldId id="263" r:id="rId19"/>
    <p:sldId id="305" r:id="rId20"/>
    <p:sldId id="3248" r:id="rId21"/>
    <p:sldId id="3235" r:id="rId22"/>
    <p:sldId id="271" r:id="rId23"/>
    <p:sldId id="291" r:id="rId24"/>
    <p:sldId id="283" r:id="rId25"/>
    <p:sldId id="269" r:id="rId26"/>
    <p:sldId id="273" r:id="rId27"/>
    <p:sldId id="272" r:id="rId28"/>
    <p:sldId id="284" r:id="rId29"/>
    <p:sldId id="275" r:id="rId30"/>
    <p:sldId id="277" r:id="rId31"/>
    <p:sldId id="324" r:id="rId32"/>
    <p:sldId id="521"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87A4B-4C5D-4DC9-B4A0-25885A081B73}"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4D947-00A7-4741-943A-46F375DFC668}" type="slidenum">
              <a:rPr lang="en-US" smtClean="0"/>
              <a:t>‹#›</a:t>
            </a:fld>
            <a:endParaRPr lang="en-US"/>
          </a:p>
        </p:txBody>
      </p:sp>
    </p:spTree>
    <p:extLst>
      <p:ext uri="{BB962C8B-B14F-4D97-AF65-F5344CB8AC3E}">
        <p14:creationId xmlns:p14="http://schemas.microsoft.com/office/powerpoint/2010/main" val="17893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rPr>
              <a:t>Xung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Việt</a:t>
            </a:r>
            <a:r>
              <a:rPr lang="en-US" sz="1800" dirty="0">
                <a:solidFill>
                  <a:srgbClr val="000000"/>
                </a:solidFill>
                <a:effectLst/>
                <a:latin typeface="Times New Roman" panose="02020603050405020304" pitchFamily="18" charset="0"/>
                <a:ea typeface="Calibri" panose="020F0502020204030204" pitchFamily="34" charset="0"/>
              </a:rPr>
              <a:t> Nam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sẽ</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bạn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bè</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gia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554D947-00A7-4741-943A-46F375DFC668}" type="slidenum">
              <a:rPr lang="en-US" smtClean="0"/>
              <a:t>4</a:t>
            </a:fld>
            <a:endParaRPr lang="en-US"/>
          </a:p>
        </p:txBody>
      </p:sp>
    </p:spTree>
    <p:extLst>
      <p:ext uri="{BB962C8B-B14F-4D97-AF65-F5344CB8AC3E}">
        <p14:creationId xmlns:p14="http://schemas.microsoft.com/office/powerpoint/2010/main" val="168625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26980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97705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6992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998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9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4949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473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956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5246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915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63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3692890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21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276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205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03672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3656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2452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1836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110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7963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9833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815172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90653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76308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407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667022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808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0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887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122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29014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1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5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52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45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86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491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25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27000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16393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232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0137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54498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398872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09562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32920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28421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41969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058800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02350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21432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68861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760101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09982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882778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627306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01910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057463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1374049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4137437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8444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95C8B01-B15C-4B92-AA4C-045722D7B210}" type="datetimeFigureOut">
              <a:rPr lang="en-US" smtClean="0"/>
              <a:pPr/>
              <a:t>2/8/2024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B88A23F-A93F-400B-92A9-5DE2DC36D17A}" type="slidenum">
              <a:rPr lang="en-US" smtClean="0"/>
              <a:pPr/>
              <a:t>‹#›</a:t>
            </a:fld>
            <a:endParaRPr lang="en-US" dirty="0"/>
          </a:p>
        </p:txBody>
      </p:sp>
    </p:spTree>
    <p:extLst>
      <p:ext uri="{BB962C8B-B14F-4D97-AF65-F5344CB8AC3E}">
        <p14:creationId xmlns:p14="http://schemas.microsoft.com/office/powerpoint/2010/main" val="345491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059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29379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2/8/2024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411893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1FC488A-A310-5359-A4C9-81987DD216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691" y="142777"/>
            <a:ext cx="1294025" cy="1294025"/>
          </a:xfrm>
          <a:prstGeom prst="rect">
            <a:avLst/>
          </a:prstGeom>
        </p:spPr>
      </p:pic>
    </p:spTree>
    <p:extLst>
      <p:ext uri="{BB962C8B-B14F-4D97-AF65-F5344CB8AC3E}">
        <p14:creationId xmlns:p14="http://schemas.microsoft.com/office/powerpoint/2010/main" val="1554772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FE3DD58F-32D5-70B9-1868-9B85805D5F1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49691" y="142777"/>
            <a:ext cx="1294025" cy="1294025"/>
          </a:xfrm>
          <a:prstGeom prst="rect">
            <a:avLst/>
          </a:prstGeom>
        </p:spPr>
      </p:pic>
    </p:spTree>
    <p:extLst>
      <p:ext uri="{BB962C8B-B14F-4D97-AF65-F5344CB8AC3E}">
        <p14:creationId xmlns:p14="http://schemas.microsoft.com/office/powerpoint/2010/main" val="877525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3426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767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1760572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25D978B-6FAC-4959-BC4C-AED9B05B13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3017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4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4.jp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8.xml"/><Relationship Id="rId1" Type="http://schemas.openxmlformats.org/officeDocument/2006/relationships/tags" Target="../tags/tag10.xml"/><Relationship Id="rId5" Type="http://schemas.openxmlformats.org/officeDocument/2006/relationships/image" Target="../media/image45.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45.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jpg"/><Relationship Id="rId7" Type="http://schemas.microsoft.com/office/2007/relationships/hdphoto" Target="../media/hdphoto10.wdp"/><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49.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65.xml"/><Relationship Id="rId6" Type="http://schemas.microsoft.com/office/2007/relationships/hdphoto" Target="../media/hdphoto13.wdp"/><Relationship Id="rId5" Type="http://schemas.openxmlformats.org/officeDocument/2006/relationships/image" Target="../media/image62.png"/><Relationship Id="rId4" Type="http://schemas.openxmlformats.org/officeDocument/2006/relationships/image" Target="../media/image61.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30170-655E-0EBB-30CD-51EE07156019}"/>
              </a:ext>
            </a:extLst>
          </p:cNvPr>
          <p:cNvPicPr>
            <a:picLocks noChangeAspect="1"/>
          </p:cNvPicPr>
          <p:nvPr/>
        </p:nvPicPr>
        <p:blipFill>
          <a:blip r:embed="rId3"/>
          <a:stretch>
            <a:fillRect/>
          </a:stretch>
        </p:blipFill>
        <p:spPr>
          <a:xfrm>
            <a:off x="2344740" y="897906"/>
            <a:ext cx="7254869" cy="2566638"/>
          </a:xfrm>
          <a:prstGeom prst="rect">
            <a:avLst/>
          </a:prstGeom>
        </p:spPr>
      </p:pic>
    </p:spTree>
    <p:extLst>
      <p:ext uri="{BB962C8B-B14F-4D97-AF65-F5344CB8AC3E}">
        <p14:creationId xmlns:p14="http://schemas.microsoft.com/office/powerpoint/2010/main" val="12493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2367280" y="331839"/>
            <a:ext cx="7305040" cy="3323414"/>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3139440" y="839384"/>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rPr>
              <a:t>Bình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chọn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sơ</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đồ</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Hành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trải</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nghiệm</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ấn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tượng</a:t>
            </a:r>
            <a:endPar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0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0070C0"/>
                </a:solidFill>
                <a:latin typeface="Calibri" panose="020F0502020204030204" pitchFamily="34" charset="0"/>
                <a:cs typeface="Calibri" panose="020F0502020204030204" pitchFamily="34" charset="0"/>
              </a:rPr>
              <a:t>Kết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luận</a:t>
            </a:r>
            <a:r>
              <a:rPr lang="en-US" sz="3200" b="1" dirty="0">
                <a:solidFill>
                  <a:srgbClr val="0070C0"/>
                </a:solidFill>
                <a:latin typeface="Calibri" panose="020F0502020204030204" pitchFamily="34" charset="0"/>
                <a:cs typeface="Calibri" panose="020F0502020204030204" pitchFamily="34" charset="0"/>
              </a:rPr>
              <a:t>: </a:t>
            </a:r>
            <a:r>
              <a:rPr lang="vi-VN" sz="3200" b="1" dirty="0">
                <a:solidFill>
                  <a:srgbClr val="0070C0"/>
                </a:solidFill>
                <a:latin typeface="Calibri" panose="020F0502020204030204" pitchFamily="34" charset="0"/>
                <a:cs typeface="Calibri" panose="020F0502020204030204" pitchFamily="34" charset="0"/>
              </a:rPr>
              <a:t>Cách thức giới thiệu về cảnh quan thiên nhiên quê hương em hấp dẫn sẽ giúp  thu hút nhiều người quan tâm đến những cảnh quan đó . Đây là một trong những cách em đóng góp cho ngành du lịch của địa phương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249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67591-A9A2-4520-8A37-0D6100974DE6}"/>
              </a:ext>
            </a:extLst>
          </p:cNvPr>
          <p:cNvSpPr txBox="1"/>
          <p:nvPr/>
        </p:nvSpPr>
        <p:spPr>
          <a:xfrm>
            <a:off x="2622868" y="521587"/>
            <a:ext cx="6258791" cy="2308324"/>
          </a:xfrm>
          <a:prstGeom prst="rect">
            <a:avLst/>
          </a:prstGeom>
          <a:noFill/>
        </p:spPr>
        <p:txBody>
          <a:bodyPr wrap="square" rtlCol="0">
            <a:spAutoFit/>
          </a:bodyPr>
          <a:lstStyle/>
          <a:p>
            <a:pPr lvl="0" algn="ctr">
              <a:defRPr/>
            </a:pPr>
            <a:r>
              <a:rPr lang="vi-VN" sz="4800" b="1" dirty="0">
                <a:solidFill>
                  <a:srgbClr val="FFFF99"/>
                </a:solidFill>
                <a:latin typeface="Calibri" panose="020F0502020204030204" pitchFamily="34" charset="0"/>
                <a:cs typeface="Calibri" panose="020F0502020204030204" pitchFamily="34" charset="0"/>
              </a:rPr>
              <a:t>Hoạt động </a:t>
            </a:r>
            <a:r>
              <a:rPr lang="en-US" sz="4800" b="1" dirty="0">
                <a:solidFill>
                  <a:srgbClr val="FFFF99"/>
                </a:solidFill>
                <a:latin typeface="Calibri" panose="020F0502020204030204" pitchFamily="34" charset="0"/>
                <a:cs typeface="Calibri" panose="020F0502020204030204" pitchFamily="34" charset="0"/>
              </a:rPr>
              <a:t>2</a:t>
            </a:r>
            <a:r>
              <a:rPr lang="vi-VN" sz="4800" b="1" dirty="0">
                <a:solidFill>
                  <a:srgbClr val="FFFF99"/>
                </a:solidFill>
                <a:latin typeface="Calibri" panose="020F0502020204030204" pitchFamily="34" charset="0"/>
                <a:cs typeface="Calibri" panose="020F0502020204030204" pitchFamily="34" charset="0"/>
              </a:rPr>
              <a:t>: Làm “</a:t>
            </a:r>
            <a:r>
              <a:rPr lang="en-US" sz="4800" b="1" dirty="0">
                <a:solidFill>
                  <a:srgbClr val="FFFF99"/>
                </a:solidFill>
                <a:latin typeface="Calibri" panose="020F0502020204030204" pitchFamily="34" charset="0"/>
                <a:cs typeface="Calibri" panose="020F0502020204030204" pitchFamily="34" charset="0"/>
              </a:rPr>
              <a:t>S</a:t>
            </a:r>
            <a:r>
              <a:rPr lang="vi-VN" sz="4800" b="1" dirty="0">
                <a:solidFill>
                  <a:srgbClr val="FFFF99"/>
                </a:solidFill>
                <a:latin typeface="Calibri" panose="020F0502020204030204" pitchFamily="34" charset="0"/>
                <a:cs typeface="Calibri" panose="020F0502020204030204" pitchFamily="34" charset="0"/>
              </a:rPr>
              <a:t>ổ tay hướng dẫn du lịch địa phương ”</a:t>
            </a:r>
          </a:p>
        </p:txBody>
      </p:sp>
    </p:spTree>
    <p:extLst>
      <p:ext uri="{BB962C8B-B14F-4D97-AF65-F5344CB8AC3E}">
        <p14:creationId xmlns:p14="http://schemas.microsoft.com/office/powerpoint/2010/main" val="37425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01040" y="1197244"/>
            <a:ext cx="10773181" cy="5346144"/>
          </a:xfrm>
          <a:prstGeom prst="roundRect">
            <a:avLst/>
          </a:prstGeom>
          <a:noFill/>
          <a:ln w="28575">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cuốn sổ nhỏ hoặc giấy bìa màu, giấy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Bút màu, thước kẻ, keo dán,…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Cách làm:</a:t>
            </a:r>
          </a:p>
          <a:p>
            <a:pPr lvl="0" algn="just"/>
            <a:r>
              <a:rPr lang="en-US" sz="2800" dirty="0">
                <a:solidFill>
                  <a:prstClr val="black"/>
                </a:solidFill>
              </a:rPr>
              <a:t>+ </a:t>
            </a:r>
            <a:r>
              <a:rPr lang="vi-VN" sz="2800" dirty="0">
                <a:solidFill>
                  <a:prstClr val="black"/>
                </a:solidFill>
              </a:rPr>
              <a:t>Trang trí bìa và trang đầu tiên </a:t>
            </a:r>
          </a:p>
          <a:p>
            <a:pPr lvl="0" algn="just"/>
            <a:r>
              <a:rPr lang="vi-VN" sz="2800" dirty="0">
                <a:solidFill>
                  <a:prstClr val="black"/>
                </a:solidFill>
              </a:rPr>
              <a:t>+ Bìa ghi: Sổ tay hướng dẫn du lịch địa phương và tên địa phương </a:t>
            </a:r>
          </a:p>
          <a:p>
            <a:pPr lvl="0" algn="just"/>
            <a:r>
              <a:rPr lang="vi-VN" sz="2800" dirty="0">
                <a:solidFill>
                  <a:prstClr val="black"/>
                </a:solidFill>
              </a:rPr>
              <a:t>+ Thiết kế khung nội dung sẽ ghi trong cuốn sổ: tên, vị trí của cảnh quan, phương tiện di chuyển, trạm nghỉ chân, điểm đặc trưng của cảnh quan thiên nhiên cần khám phá,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ổ tay hướng dẫn du lịch địa phương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ý:</a:t>
            </a:r>
          </a:p>
        </p:txBody>
      </p:sp>
    </p:spTree>
    <p:custDataLst>
      <p:tags r:id="rId1"/>
    </p:custDataLst>
    <p:extLst>
      <p:ext uri="{BB962C8B-B14F-4D97-AF65-F5344CB8AC3E}">
        <p14:creationId xmlns:p14="http://schemas.microsoft.com/office/powerpoint/2010/main" val="284100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03DD0499-209F-1C7C-4ED6-8EA955C6D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927" y="3639586"/>
            <a:ext cx="3914418" cy="3189525"/>
          </a:xfrm>
          <a:prstGeom prst="rect">
            <a:avLst/>
          </a:prstGeom>
        </p:spPr>
      </p:pic>
      <p:sp>
        <p:nvSpPr>
          <p:cNvPr id="11" name="TextBox 10">
            <a:extLst>
              <a:ext uri="{FF2B5EF4-FFF2-40B4-BE49-F238E27FC236}">
                <a16:creationId xmlns:a16="http://schemas.microsoft.com/office/drawing/2014/main" id="{108A02E6-31C1-4F64-BA52-92F2C326C4EA}"/>
              </a:ext>
            </a:extLst>
          </p:cNvPr>
          <p:cNvSpPr txBox="1"/>
          <p:nvPr/>
        </p:nvSpPr>
        <p:spPr>
          <a:xfrm>
            <a:off x="1339533" y="805399"/>
            <a:ext cx="9871363" cy="1754326"/>
          </a:xfrm>
          <a:prstGeom prst="rect">
            <a:avLst/>
          </a:prstGeom>
          <a:noFill/>
        </p:spPr>
        <p:txBody>
          <a:bodyPr wrap="square" rtlCol="0">
            <a:spAutoFit/>
          </a:bodyPr>
          <a:lstStyle/>
          <a:p>
            <a:pPr lvl="0" algn="ctr"/>
            <a:r>
              <a:rPr lang="vi-VN" sz="5400" b="1" dirty="0">
                <a:solidFill>
                  <a:srgbClr val="FF0000"/>
                </a:solidFill>
                <a:latin typeface="Calibri"/>
              </a:rPr>
              <a:t>Thực hành làm sổ tay hướng dẫn du lịch địa phương</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7" name="Picture 2" descr="Group Of People Background clipart - Child, Illustration, Drawing,  transparent clip art">
            <a:extLst>
              <a:ext uri="{FF2B5EF4-FFF2-40B4-BE49-F238E27FC236}">
                <a16:creationId xmlns:a16="http://schemas.microsoft.com/office/drawing/2014/main" id="{F464A4B7-BBEB-07D3-1BC1-7F53547EB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27" y="3564742"/>
            <a:ext cx="2809249" cy="3114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A37F8B-18D5-24DD-C0EB-0482846D1805}"/>
              </a:ext>
            </a:extLst>
          </p:cNvPr>
          <p:cNvPicPr>
            <a:picLocks noChangeAspect="1"/>
          </p:cNvPicPr>
          <p:nvPr/>
        </p:nvPicPr>
        <p:blipFill>
          <a:blip r:embed="rId5"/>
          <a:stretch>
            <a:fillRect/>
          </a:stretch>
        </p:blipFill>
        <p:spPr>
          <a:xfrm>
            <a:off x="4655820" y="2867660"/>
            <a:ext cx="4010660" cy="3007995"/>
          </a:xfrm>
          <a:prstGeom prst="rect">
            <a:avLst/>
          </a:prstGeom>
        </p:spPr>
      </p:pic>
    </p:spTree>
    <p:custDataLst>
      <p:tags r:id="rId1"/>
    </p:custDataLst>
    <p:extLst>
      <p:ext uri="{BB962C8B-B14F-4D97-AF65-F5344CB8AC3E}">
        <p14:creationId xmlns:p14="http://schemas.microsoft.com/office/powerpoint/2010/main" val="6687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Kết luận: Cuốn sổ đặc biệt của riêng nhóm mình sẽ là nơi chúng ta ghi chép các thông tin liên quan tới cảnh quan tại địa phương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16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2" name="Picture 4" descr="GOEN | Hướng dẫn học online">
            <a:extLst>
              <a:ext uri="{FF2B5EF4-FFF2-40B4-BE49-F238E27FC236}">
                <a16:creationId xmlns:a16="http://schemas.microsoft.com/office/drawing/2014/main" id="{248D4A54-3E66-688E-9975-F9473E44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2A0D3E-8CE8-DF34-DEA8-03F979DBB455}"/>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pic>
        <p:nvPicPr>
          <p:cNvPr id="5" name="Picture 4">
            <a:extLst>
              <a:ext uri="{FF2B5EF4-FFF2-40B4-BE49-F238E27FC236}">
                <a16:creationId xmlns:a16="http://schemas.microsoft.com/office/drawing/2014/main" id="{27B1B33F-6F90-08EF-6DFD-4EA10456BE0D}"/>
              </a:ext>
            </a:extLst>
          </p:cNvPr>
          <p:cNvPicPr>
            <a:picLocks noChangeAspect="1"/>
          </p:cNvPicPr>
          <p:nvPr/>
        </p:nvPicPr>
        <p:blipFill>
          <a:blip r:embed="rId6"/>
          <a:stretch>
            <a:fillRect/>
          </a:stretch>
        </p:blipFill>
        <p:spPr>
          <a:xfrm>
            <a:off x="3140201" y="509886"/>
            <a:ext cx="5870957" cy="3359187"/>
          </a:xfrm>
          <a:prstGeom prst="rect">
            <a:avLst/>
          </a:prstGeom>
        </p:spPr>
      </p:pic>
    </p:spTree>
    <p:custDataLst>
      <p:tags r:id="rId1"/>
    </p:custDataLst>
    <p:extLst>
      <p:ext uri="{BB962C8B-B14F-4D97-AF65-F5344CB8AC3E}">
        <p14:creationId xmlns:p14="http://schemas.microsoft.com/office/powerpoint/2010/main" val="1971752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GOEN | Hướng dẫn học online">
            <a:extLst>
              <a:ext uri="{FF2B5EF4-FFF2-40B4-BE49-F238E27FC236}">
                <a16:creationId xmlns:a16="http://schemas.microsoft.com/office/drawing/2014/main" id="{394A7961-EE49-F3EB-45B9-2EED174CC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34CF87-57C2-36EE-5840-AAC5A8E66EE6}"/>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sp>
        <p:nvSpPr>
          <p:cNvPr id="7" name="TextBox 6">
            <a:extLst>
              <a:ext uri="{FF2B5EF4-FFF2-40B4-BE49-F238E27FC236}">
                <a16:creationId xmlns:a16="http://schemas.microsoft.com/office/drawing/2014/main" id="{53AEE473-9110-BE8F-9762-53E363CC6577}"/>
              </a:ext>
            </a:extLst>
          </p:cNvPr>
          <p:cNvSpPr txBox="1"/>
          <p:nvPr/>
        </p:nvSpPr>
        <p:spPr>
          <a:xfrm>
            <a:off x="3587811" y="475313"/>
            <a:ext cx="549343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1738132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BDEBBD37-C82B-AB88-5F55-1DB86DC34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108204" y="-108672"/>
            <a:ext cx="6257365" cy="2471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452457-C565-ABFE-5357-B62CA5E15D03}"/>
              </a:ext>
            </a:extLst>
          </p:cNvPr>
          <p:cNvSpPr txBox="1"/>
          <p:nvPr/>
        </p:nvSpPr>
        <p:spPr>
          <a:xfrm>
            <a:off x="3486929" y="262000"/>
            <a:ext cx="54999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mj-lt"/>
                <a:ea typeface="+mn-ea"/>
                <a:cs typeface="+mn-cs"/>
              </a:rPr>
              <a:t>Phần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làm</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việc</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của</a:t>
            </a:r>
            <a:r>
              <a:rPr kumimoji="0" lang="en-US" sz="4800" b="1" i="0" u="none" strike="noStrike" kern="1200" cap="none" spc="0" normalizeH="0" baseline="0" noProof="0" dirty="0">
                <a:ln>
                  <a:noFill/>
                </a:ln>
                <a:solidFill>
                  <a:srgbClr val="002060"/>
                </a:solidFill>
                <a:effectLst/>
                <a:uLnTx/>
                <a:uFillTx/>
                <a:latin typeface="+mj-lt"/>
                <a:ea typeface="+mn-ea"/>
                <a:cs typeface="+mn-cs"/>
              </a:rPr>
              <a:t> ban </a:t>
            </a:r>
            <a:r>
              <a:rPr kumimoji="0" lang="en-US" sz="4800" b="1" i="0" u="none" strike="noStrike" kern="1200" cap="none" spc="0" normalizeH="0" baseline="0" noProof="0" dirty="0" err="1">
                <a:ln>
                  <a:noFill/>
                </a:ln>
                <a:solidFill>
                  <a:srgbClr val="002060"/>
                </a:solidFill>
                <a:effectLst/>
                <a:uLnTx/>
                <a:uFillTx/>
                <a:latin typeface="+mj-lt"/>
                <a:ea typeface="+mn-ea"/>
                <a:cs typeface="+mn-cs"/>
              </a:rPr>
              <a:t>cán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sự</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lớp</a:t>
            </a:r>
            <a:endParaRPr kumimoji="0" lang="en-US" sz="4800" b="1" i="0" u="none" strike="noStrike" kern="1200" cap="none" spc="0" normalizeH="0" baseline="0" noProof="0" dirty="0">
              <a:ln>
                <a:noFill/>
              </a:ln>
              <a:solidFill>
                <a:srgbClr val="002060"/>
              </a:solidFill>
              <a:effectLst/>
              <a:uLnTx/>
              <a:uFillTx/>
              <a:latin typeface="+mj-lt"/>
              <a:ea typeface="+mn-ea"/>
              <a:cs typeface="+mn-cs"/>
            </a:endParaRPr>
          </a:p>
        </p:txBody>
      </p:sp>
      <p:sp>
        <p:nvSpPr>
          <p:cNvPr id="35" name="Speech Bubble: Oval 34">
            <a:extLst>
              <a:ext uri="{FF2B5EF4-FFF2-40B4-BE49-F238E27FC236}">
                <a16:creationId xmlns:a16="http://schemas.microsoft.com/office/drawing/2014/main" id="{28F49438-C1A0-2E73-1B17-6E9D5E8A8D4D}"/>
              </a:ext>
            </a:extLst>
          </p:cNvPr>
          <p:cNvSpPr/>
          <p:nvPr/>
        </p:nvSpPr>
        <p:spPr>
          <a:xfrm>
            <a:off x="272916" y="1974333"/>
            <a:ext cx="3643164" cy="1925273"/>
          </a:xfrm>
          <a:prstGeom prst="wedgeEllipseCallout">
            <a:avLst>
              <a:gd name="adj1" fmla="val 33974"/>
              <a:gd name="adj2" fmla="val 59820"/>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DA3BAA8E-901A-FE4F-91DA-2723D94F6454}"/>
              </a:ext>
            </a:extLst>
          </p:cNvPr>
          <p:cNvSpPr txBox="1"/>
          <p:nvPr/>
        </p:nvSpPr>
        <p:spPr>
          <a:xfrm>
            <a:off x="628768" y="2162457"/>
            <a:ext cx="29314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Speech Bubble: Oval 36">
            <a:extLst>
              <a:ext uri="{FF2B5EF4-FFF2-40B4-BE49-F238E27FC236}">
                <a16:creationId xmlns:a16="http://schemas.microsoft.com/office/drawing/2014/main" id="{426FDA2E-DAB0-670C-3461-5D09DB420D78}"/>
              </a:ext>
            </a:extLst>
          </p:cNvPr>
          <p:cNvSpPr/>
          <p:nvPr/>
        </p:nvSpPr>
        <p:spPr>
          <a:xfrm>
            <a:off x="8477642" y="1974333"/>
            <a:ext cx="3643164" cy="1981458"/>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trong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AC9A80A9-0263-E724-058D-6FC504C284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498849" y="2664616"/>
            <a:ext cx="3068818" cy="4882210"/>
          </a:xfrm>
          <a:prstGeom prst="rect">
            <a:avLst/>
          </a:prstGeom>
        </p:spPr>
      </p:pic>
      <p:pic>
        <p:nvPicPr>
          <p:cNvPr id="39" name="Picture 38">
            <a:extLst>
              <a:ext uri="{FF2B5EF4-FFF2-40B4-BE49-F238E27FC236}">
                <a16:creationId xmlns:a16="http://schemas.microsoft.com/office/drawing/2014/main" id="{0547921A-A3BE-FFFD-1C1B-AF8470840C1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741513" y="2685140"/>
            <a:ext cx="3068818" cy="4396745"/>
          </a:xfrm>
          <a:prstGeom prst="rect">
            <a:avLst/>
          </a:prstGeom>
        </p:spPr>
      </p:pic>
    </p:spTree>
    <p:extLst>
      <p:ext uri="{BB962C8B-B14F-4D97-AF65-F5344CB8AC3E}">
        <p14:creationId xmlns:p14="http://schemas.microsoft.com/office/powerpoint/2010/main" val="1614605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EF409-695C-0C7F-415C-3F09EDE1A799}"/>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3" name="TextBox 2">
            <a:extLst>
              <a:ext uri="{FF2B5EF4-FFF2-40B4-BE49-F238E27FC236}">
                <a16:creationId xmlns:a16="http://schemas.microsoft.com/office/drawing/2014/main" id="{CB4C2D82-A879-EAA2-DD82-60F71BCD5E0C}"/>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9" name="TextBox 8">
            <a:extLst>
              <a:ext uri="{FF2B5EF4-FFF2-40B4-BE49-F238E27FC236}">
                <a16:creationId xmlns:a16="http://schemas.microsoft.com/office/drawing/2014/main" id="{11356FFE-E4A3-7802-2ED4-2F55AA781456}"/>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0" name="Picture 4" descr="GOEN | Hướng dẫn học online">
            <a:extLst>
              <a:ext uri="{FF2B5EF4-FFF2-40B4-BE49-F238E27FC236}">
                <a16:creationId xmlns:a16="http://schemas.microsoft.com/office/drawing/2014/main" id="{4089E056-18CB-B70B-4D26-FB601081D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0816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256-D5E5-75ED-710E-B96CE0FC1684}"/>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10" name="TextBox 9">
            <a:extLst>
              <a:ext uri="{FF2B5EF4-FFF2-40B4-BE49-F238E27FC236}">
                <a16:creationId xmlns:a16="http://schemas.microsoft.com/office/drawing/2014/main" id="{B9B72C1B-6908-E93E-B42F-71F2D774C620}"/>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12" name="TextBox 11">
            <a:extLst>
              <a:ext uri="{FF2B5EF4-FFF2-40B4-BE49-F238E27FC236}">
                <a16:creationId xmlns:a16="http://schemas.microsoft.com/office/drawing/2014/main" id="{A5CCAFB8-D8AB-9197-8B55-D743F9908165}"/>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4" name="Picture 4" descr="GOEN | Hướng dẫn học online">
            <a:extLst>
              <a:ext uri="{FF2B5EF4-FFF2-40B4-BE49-F238E27FC236}">
                <a16:creationId xmlns:a16="http://schemas.microsoft.com/office/drawing/2014/main" id="{05A81C79-5DCB-55A1-D55C-261CE31FA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39734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8CFB4209-3614-9F11-B7D8-415AF080FD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069338" y="-11940"/>
            <a:ext cx="6257365" cy="2471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CC1989-EB21-C720-54CF-833801E104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97088" y="2658246"/>
            <a:ext cx="3068818" cy="4882210"/>
          </a:xfrm>
          <a:prstGeom prst="rect">
            <a:avLst/>
          </a:prstGeom>
        </p:spPr>
      </p:pic>
      <p:pic>
        <p:nvPicPr>
          <p:cNvPr id="11" name="Picture 10">
            <a:extLst>
              <a:ext uri="{FF2B5EF4-FFF2-40B4-BE49-F238E27FC236}">
                <a16:creationId xmlns:a16="http://schemas.microsoft.com/office/drawing/2014/main" id="{87449132-8FE3-FC34-D024-E9BA0306AE8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2603" y="2774788"/>
            <a:ext cx="3068818" cy="4396745"/>
          </a:xfrm>
          <a:prstGeom prst="rect">
            <a:avLst/>
          </a:prstGeom>
        </p:spPr>
      </p:pic>
      <p:sp>
        <p:nvSpPr>
          <p:cNvPr id="12" name="TextBox 11">
            <a:extLst>
              <a:ext uri="{FF2B5EF4-FFF2-40B4-BE49-F238E27FC236}">
                <a16:creationId xmlns:a16="http://schemas.microsoft.com/office/drawing/2014/main" id="{2A7CEB9A-8302-18BD-6A34-651242398074}"/>
              </a:ext>
            </a:extLst>
          </p:cNvPr>
          <p:cNvSpPr txBox="1"/>
          <p:nvPr/>
        </p:nvSpPr>
        <p:spPr>
          <a:xfrm>
            <a:off x="4175806" y="254068"/>
            <a:ext cx="404442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mj-lt"/>
                <a:ea typeface="+mn-ea"/>
                <a:cs typeface="+mn-cs"/>
              </a:rPr>
              <a:t>Góc</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tuyên</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dương</a:t>
            </a:r>
            <a:endParaRPr kumimoji="0" lang="en-US" sz="6000" b="1" i="0" u="none" strike="noStrike" kern="1200" cap="none" spc="0" normalizeH="0" baseline="0" noProof="0" dirty="0">
              <a:ln>
                <a:noFill/>
              </a:ln>
              <a:solidFill>
                <a:srgbClr val="002060"/>
              </a:solidFill>
              <a:effectLst/>
              <a:uLnTx/>
              <a:uFillTx/>
              <a:latin typeface="+mj-lt"/>
              <a:ea typeface="+mn-ea"/>
              <a:cs typeface="+mn-cs"/>
            </a:endParaRPr>
          </a:p>
        </p:txBody>
      </p:sp>
      <p:sp>
        <p:nvSpPr>
          <p:cNvPr id="13" name="TextBox 12">
            <a:extLst>
              <a:ext uri="{FF2B5EF4-FFF2-40B4-BE49-F238E27FC236}">
                <a16:creationId xmlns:a16="http://schemas.microsoft.com/office/drawing/2014/main" id="{C8E268DD-3E15-20EC-30C1-2D0BA8F4252A}"/>
              </a:ext>
            </a:extLst>
          </p:cNvPr>
          <p:cNvSpPr txBox="1"/>
          <p:nvPr/>
        </p:nvSpPr>
        <p:spPr>
          <a:xfrm>
            <a:off x="2536684" y="5360930"/>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
        <p:nvSpPr>
          <p:cNvPr id="14" name="TextBox 13">
            <a:extLst>
              <a:ext uri="{FF2B5EF4-FFF2-40B4-BE49-F238E27FC236}">
                <a16:creationId xmlns:a16="http://schemas.microsoft.com/office/drawing/2014/main" id="{E0E627F2-9436-4A95-8204-E8B5E04A3A5D}"/>
              </a:ext>
            </a:extLst>
          </p:cNvPr>
          <p:cNvSpPr txBox="1"/>
          <p:nvPr/>
        </p:nvSpPr>
        <p:spPr>
          <a:xfrm>
            <a:off x="6479406" y="5362923"/>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7218506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D91D1C0-88C2-F30A-B96C-2EDDC8BABE8E}"/>
              </a:ext>
            </a:extLst>
          </p:cNvPr>
          <p:cNvGrpSpPr/>
          <p:nvPr/>
        </p:nvGrpSpPr>
        <p:grpSpPr>
          <a:xfrm>
            <a:off x="1846897" y="660937"/>
            <a:ext cx="8498205" cy="838200"/>
            <a:chOff x="1365" y="1525"/>
            <a:chExt cx="13383" cy="1320"/>
          </a:xfrm>
        </p:grpSpPr>
        <p:sp>
          <p:nvSpPr>
            <p:cNvPr id="3" name="圆角矩形 7">
              <a:extLst>
                <a:ext uri="{FF2B5EF4-FFF2-40B4-BE49-F238E27FC236}">
                  <a16:creationId xmlns:a16="http://schemas.microsoft.com/office/drawing/2014/main" id="{04E98BA7-56F2-762B-5A4D-7ADDDA06596D}"/>
                </a:ext>
              </a:extLst>
            </p:cNvPr>
            <p:cNvSpPr/>
            <p:nvPr/>
          </p:nvSpPr>
          <p:spPr>
            <a:xfrm>
              <a:off x="1473" y="1633"/>
              <a:ext cx="1327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300"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5" name="圆角矩形 5">
              <a:extLst>
                <a:ext uri="{FF2B5EF4-FFF2-40B4-BE49-F238E27FC236}">
                  <a16:creationId xmlns:a16="http://schemas.microsoft.com/office/drawing/2014/main" id="{3EB8646C-41F1-121E-4C6E-CC953A41AF40}"/>
                </a:ext>
              </a:extLst>
            </p:cNvPr>
            <p:cNvSpPr/>
            <p:nvPr/>
          </p:nvSpPr>
          <p:spPr>
            <a:xfrm>
              <a:off x="1365" y="1525"/>
              <a:ext cx="1338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Phương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hướng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hoạt</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động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tuần</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endParaRPr kumimoji="0" lang="zh-CN" altLang="en-US"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endParaRPr>
            </a:p>
          </p:txBody>
        </p:sp>
      </p:grpSp>
      <p:pic>
        <p:nvPicPr>
          <p:cNvPr id="32" name="图片 6">
            <a:extLst>
              <a:ext uri="{FF2B5EF4-FFF2-40B4-BE49-F238E27FC236}">
                <a16:creationId xmlns:a16="http://schemas.microsoft.com/office/drawing/2014/main" id="{63E03BE0-23FD-70F1-C111-44411771D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4191000" y="5242052"/>
            <a:ext cx="4065567" cy="1308010"/>
          </a:xfrm>
          <a:prstGeom prst="rect">
            <a:avLst/>
          </a:prstGeom>
        </p:spPr>
      </p:pic>
      <p:sp>
        <p:nvSpPr>
          <p:cNvPr id="33" name="矩形: 圆角 7">
            <a:extLst>
              <a:ext uri="{FF2B5EF4-FFF2-40B4-BE49-F238E27FC236}">
                <a16:creationId xmlns:a16="http://schemas.microsoft.com/office/drawing/2014/main" id="{8DF64781-0BAF-8BD8-B34A-275644A725BB}"/>
              </a:ext>
            </a:extLst>
          </p:cNvPr>
          <p:cNvSpPr/>
          <p:nvPr/>
        </p:nvSpPr>
        <p:spPr>
          <a:xfrm>
            <a:off x="1132114" y="1567717"/>
            <a:ext cx="10043886" cy="3711854"/>
          </a:xfrm>
          <a:prstGeom prst="round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350364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007AA-E237-2076-8D09-82FFD65E14C3}"/>
              </a:ext>
            </a:extLst>
          </p:cNvPr>
          <p:cNvSpPr txBox="1"/>
          <p:nvPr/>
        </p:nvSpPr>
        <p:spPr>
          <a:xfrm>
            <a:off x="2155372" y="152400"/>
            <a:ext cx="7565571" cy="851297"/>
          </a:xfrm>
          <a:prstGeom prst="roundRect">
            <a:avLst/>
          </a:prstGeom>
          <a:solidFill>
            <a:schemeClr val="bg1"/>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mj-lt"/>
                <a:ea typeface="+mn-ea"/>
                <a:cs typeface="+mn-cs"/>
              </a:rPr>
              <a:t>Chúc</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mừng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sinh</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nhật</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Tháng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p>
        </p:txBody>
      </p:sp>
      <p:sp>
        <p:nvSpPr>
          <p:cNvPr id="3" name="TextBox 2">
            <a:extLst>
              <a:ext uri="{FF2B5EF4-FFF2-40B4-BE49-F238E27FC236}">
                <a16:creationId xmlns:a16="http://schemas.microsoft.com/office/drawing/2014/main" id="{BCC89EA3-1575-7FEF-041B-20F541881852}"/>
              </a:ext>
            </a:extLst>
          </p:cNvPr>
          <p:cNvSpPr txBox="1"/>
          <p:nvPr/>
        </p:nvSpPr>
        <p:spPr>
          <a:xfrm>
            <a:off x="3472543" y="2002971"/>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398771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778A6-EFA0-A77F-C84E-AD1AAA1FB7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89780" l="7667" r="96556">
                        <a14:foregroundMark x1="9111" y1="52358" x2="8556" y2="57233"/>
                        <a14:foregroundMark x1="8556" y1="64780" x2="7667" y2="63994"/>
                        <a14:foregroundMark x1="10000" y1="81604" x2="11889" y2="79874"/>
                        <a14:foregroundMark x1="20937" y1="75472" x2="21000" y2="79560"/>
                        <a14:foregroundMark x1="20911" y1="73742" x2="20937" y2="75472"/>
                        <a14:foregroundMark x1="20889" y1="72327" x2="20911" y2="73742"/>
                        <a14:foregroundMark x1="24364" y1="75472" x2="24556" y2="79088"/>
                        <a14:foregroundMark x1="24272" y1="73742" x2="24364" y2="75472"/>
                        <a14:foregroundMark x1="24222" y1="72799" x2="24272" y2="73742"/>
                        <a14:foregroundMark x1="25000" y1="79088" x2="25000" y2="79088"/>
                        <a14:foregroundMark x1="15778" y1="61792" x2="17778" y2="62579"/>
                        <a14:foregroundMark x1="37222" y1="46855" x2="37222" y2="46855"/>
                        <a14:foregroundMark x1="39000" y1="45440" x2="39000" y2="45440"/>
                        <a14:foregroundMark x1="54222" y1="76887" x2="54222" y2="76887"/>
                        <a14:foregroundMark x1="52556" y1="74371" x2="52556" y2="74371"/>
                        <a14:foregroundMark x1="52556" y1="74371" x2="52556" y2="75629"/>
                        <a14:foregroundMark x1="59444" y1="75424" x2="59444" y2="77673"/>
                        <a14:foregroundMark x1="59444" y1="71855" x2="59444" y2="73428"/>
                        <a14:foregroundMark x1="62766" y1="74579" x2="63667" y2="79088"/>
                        <a14:foregroundMark x1="62222" y1="71855" x2="62426" y2="72879"/>
                        <a14:foregroundMark x1="64592" y1="60586" x2="63889" y2="61321"/>
                        <a14:foregroundMark x1="66294" y1="58805" x2="65874" y2="59245"/>
                        <a14:foregroundMark x1="66556" y1="62107" x2="66556" y2="62107"/>
                        <a14:foregroundMark x1="66000" y1="62107" x2="66000" y2="62107"/>
                        <a14:foregroundMark x1="65889" y1="62421" x2="65889" y2="62421"/>
                        <a14:foregroundMark x1="74556" y1="63365" x2="74556" y2="63365"/>
                        <a14:foregroundMark x1="74889" y1="63836" x2="74889" y2="63836"/>
                        <a14:foregroundMark x1="64667" y1="58962" x2="64667" y2="58962"/>
                        <a14:foregroundMark x1="54444" y1="63208" x2="54444" y2="63208"/>
                        <a14:foregroundMark x1="56667" y1="63522" x2="55111" y2="63050"/>
                        <a14:foregroundMark x1="69556" y1="76415" x2="69556" y2="76415"/>
                        <a14:foregroundMark x1="70556" y1="76258" x2="70556" y2="76258"/>
                        <a14:foregroundMark x1="74444" y1="76415" x2="74444" y2="76415"/>
                        <a14:foregroundMark x1="84778" y1="74686" x2="84778" y2="74686"/>
                        <a14:foregroundMark x1="83667" y1="74528" x2="83667" y2="74528"/>
                        <a14:foregroundMark x1="78889" y1="78774" x2="78889" y2="78774"/>
                        <a14:foregroundMark x1="88000" y1="50786" x2="90333" y2="59748"/>
                        <a14:foregroundMark x1="93778" y1="50314" x2="95111" y2="55346"/>
                        <a14:foregroundMark x1="95222" y1="58962" x2="95222" y2="58962"/>
                        <a14:foregroundMark x1="94778" y1="69811" x2="94778" y2="69811"/>
                        <a14:foregroundMark x1="95333" y1="70283" x2="95333" y2="70283"/>
                        <a14:foregroundMark x1="95722" y1="71698" x2="95889" y2="72170"/>
                        <a14:foregroundMark x1="95611" y1="71384" x2="95722" y2="71698"/>
                        <a14:foregroundMark x1="95389" y1="70755" x2="95500" y2="71069"/>
                        <a14:foregroundMark x1="95222" y1="70283" x2="95389" y2="70755"/>
                        <a14:foregroundMark x1="96334" y1="70755" x2="96556" y2="71069"/>
                        <a14:foregroundMark x1="96111" y1="70440" x2="96334" y2="70755"/>
                        <a14:foregroundMark x1="95778" y1="69969" x2="96111" y2="70440"/>
                        <a14:foregroundMark x1="94556" y1="80660" x2="94556" y2="80660"/>
                        <a14:foregroundMark x1="93333" y1="79088" x2="93333" y2="79088"/>
                        <a14:foregroundMark x1="93000" y1="77987" x2="93000" y2="77987"/>
                        <a14:foregroundMark x1="92778" y1="79088" x2="92778" y2="79088"/>
                        <a14:foregroundMark x1="88667" y1="78774" x2="88667" y2="78774"/>
                        <a14:foregroundMark x1="94000" y1="70440" x2="94000" y2="70440"/>
                        <a14:foregroundMark x1="94889" y1="71698" x2="94889" y2="71698"/>
                        <a14:backgroundMark x1="22778" y1="71855" x2="22791" y2="72268"/>
                        <a14:backgroundMark x1="22889" y1="75472" x2="22889" y2="75472"/>
                        <a14:backgroundMark x1="22667" y1="73742" x2="22667" y2="73742"/>
                        <a14:backgroundMark x1="25667" y1="58805" x2="25667" y2="58805"/>
                        <a14:backgroundMark x1="25444" y1="58333" x2="25444" y2="58333"/>
                        <a14:backgroundMark x1="20222" y1="58648" x2="20222" y2="58648"/>
                        <a14:backgroundMark x1="20889" y1="58491" x2="20889" y2="58491"/>
                        <a14:backgroundMark x1="17556" y1="59277" x2="17556" y2="59277"/>
                        <a14:backgroundMark x1="60889" y1="73428" x2="60889" y2="73428"/>
                        <a14:backgroundMark x1="60889" y1="73270" x2="61111" y2="75000"/>
                        <a14:backgroundMark x1="53778" y1="54403" x2="53778" y2="54403"/>
                        <a14:backgroundMark x1="65222" y1="52044" x2="65222" y2="52044"/>
                        <a14:backgroundMark x1="65222" y1="52987" x2="65222" y2="52987"/>
                        <a14:backgroundMark x1="64889" y1="53931" x2="64889" y2="53931"/>
                        <a14:backgroundMark x1="66556" y1="56918" x2="66556" y2="56918"/>
                        <a14:backgroundMark x1="66333" y1="57233" x2="66333" y2="57233"/>
                        <a14:backgroundMark x1="66444" y1="57233" x2="66444" y2="57233"/>
                        <a14:backgroundMark x1="67667" y1="59906" x2="67667" y2="59906"/>
                        <a14:backgroundMark x1="68111" y1="59748" x2="68111" y2="59748"/>
                        <a14:backgroundMark x1="68333" y1="59591" x2="68333" y2="59591"/>
                        <a14:backgroundMark x1="66778" y1="60377" x2="65556" y2="61792"/>
                        <a14:backgroundMark x1="75667" y1="63365" x2="75667" y2="63836"/>
                        <a14:backgroundMark x1="65556" y1="58176" x2="65556" y2="58176"/>
                        <a14:backgroundMark x1="65556" y1="58176" x2="65556" y2="58805"/>
                        <a14:backgroundMark x1="65222" y1="59277" x2="65333" y2="58805"/>
                        <a14:backgroundMark x1="65667" y1="56289" x2="65778" y2="56918"/>
                        <a14:backgroundMark x1="68333" y1="59119" x2="68333" y2="59119"/>
                        <a14:backgroundMark x1="54222" y1="61950" x2="54222" y2="61950"/>
                        <a14:backgroundMark x1="54667" y1="62264" x2="54667" y2="62264"/>
                        <a14:backgroundMark x1="55111" y1="61950" x2="55111" y2="61950"/>
                        <a14:backgroundMark x1="55667" y1="62107" x2="55667" y2="62107"/>
                        <a14:backgroundMark x1="87778" y1="63365" x2="87778" y2="63365"/>
                        <a14:backgroundMark x1="91556" y1="62736" x2="91556" y2="62736"/>
                        <a14:backgroundMark x1="93556" y1="69182" x2="93556" y2="69182"/>
                        <a14:backgroundMark x1="93778" y1="69811" x2="93778" y2="69811"/>
                        <a14:backgroundMark x1="92889" y1="68082" x2="92889" y2="68082"/>
                        <a14:backgroundMark x1="96556" y1="71069" x2="96556" y2="71069"/>
                        <a14:backgroundMark x1="96111" y1="71698" x2="96111" y2="71698"/>
                        <a14:backgroundMark x1="96111" y1="72327" x2="96111" y2="72327"/>
                        <a14:backgroundMark x1="95778" y1="72484" x2="95778" y2="72484"/>
                        <a14:backgroundMark x1="94111" y1="71384" x2="94111" y2="71384"/>
                        <a14:backgroundMark x1="94222" y1="71226" x2="94222" y2="71226"/>
                        <a14:backgroundMark x1="96333" y1="70755" x2="96333" y2="70755"/>
                        <a14:backgroundMark x1="96444" y1="70440" x2="96444" y2="70440"/>
                      </a14:backgroundRemoval>
                    </a14:imgEffect>
                  </a14:imgLayer>
                </a14:imgProps>
              </a:ext>
              <a:ext uri="{28A0092B-C50C-407E-A947-70E740481C1C}">
                <a14:useLocalDpi xmlns:a14="http://schemas.microsoft.com/office/drawing/2010/main" val="0"/>
              </a:ext>
            </a:extLst>
          </a:blip>
          <a:stretch>
            <a:fillRect/>
          </a:stretch>
        </p:blipFill>
        <p:spPr>
          <a:xfrm>
            <a:off x="1780674" y="1819722"/>
            <a:ext cx="8630652" cy="6098995"/>
          </a:xfrm>
          <a:prstGeom prst="rect">
            <a:avLst/>
          </a:prstGeom>
        </p:spPr>
      </p:pic>
      <p:pic>
        <p:nvPicPr>
          <p:cNvPr id="4" name="Picture 3">
            <a:extLst>
              <a:ext uri="{FF2B5EF4-FFF2-40B4-BE49-F238E27FC236}">
                <a16:creationId xmlns:a16="http://schemas.microsoft.com/office/drawing/2014/main" id="{B8E73C78-9161-C679-15B3-272248F5B941}"/>
              </a:ext>
            </a:extLst>
          </p:cNvPr>
          <p:cNvPicPr>
            <a:picLocks noChangeAspect="1"/>
          </p:cNvPicPr>
          <p:nvPr/>
        </p:nvPicPr>
        <p:blipFill>
          <a:blip r:embed="rId6"/>
          <a:stretch>
            <a:fillRect/>
          </a:stretch>
        </p:blipFill>
        <p:spPr>
          <a:xfrm>
            <a:off x="1752223" y="81280"/>
            <a:ext cx="8687553" cy="2668254"/>
          </a:xfrm>
          <a:prstGeom prst="rect">
            <a:avLst/>
          </a:prstGeom>
        </p:spPr>
      </p:pic>
    </p:spTree>
    <p:custDataLst>
      <p:tags r:id="rId1"/>
    </p:custDataLst>
    <p:extLst>
      <p:ext uri="{BB962C8B-B14F-4D97-AF65-F5344CB8AC3E}">
        <p14:creationId xmlns:p14="http://schemas.microsoft.com/office/powerpoint/2010/main" val="41596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941095" y="121919"/>
            <a:ext cx="10692051" cy="19087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err="1">
                <a:solidFill>
                  <a:srgbClr val="00B050"/>
                </a:solidFill>
                <a:latin typeface="Cambria" panose="02040503050406030204" pitchFamily="18" charset="0"/>
                <a:ea typeface="Cambria" panose="02040503050406030204" pitchFamily="18" charset="0"/>
              </a:rPr>
              <a:t>Sử</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dụng</a:t>
            </a:r>
            <a:r>
              <a:rPr lang="en-US" sz="4000" b="1" dirty="0">
                <a:solidFill>
                  <a:srgbClr val="00B05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Sổ tay hướng dẫn du lịch địa phương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để</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giới</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thiệu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cảnh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quan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thiên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nhiên</a:t>
            </a:r>
            <a:r>
              <a:rPr lang="vi-VN" sz="4000" b="1" dirty="0">
                <a:solidFill>
                  <a:srgbClr val="00B05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423557" y="214749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9703" y="2296033"/>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4C5955-E90B-FCD0-D7E4-888074E98317}"/>
              </a:ext>
            </a:extLst>
          </p:cNvPr>
          <p:cNvSpPr/>
          <p:nvPr/>
        </p:nvSpPr>
        <p:spPr>
          <a:xfrm>
            <a:off x="3088640" y="2418080"/>
            <a:ext cx="6553200" cy="42367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3200" b="1" dirty="0">
                <a:solidFill>
                  <a:prstClr val="black"/>
                </a:solidFill>
                <a:latin typeface="Calibri"/>
              </a:rPr>
              <a:t>VD: </a:t>
            </a:r>
          </a:p>
          <a:p>
            <a:pPr lvl="0" algn="just"/>
            <a:r>
              <a:rPr lang="vi-VN" sz="3200" dirty="0">
                <a:solidFill>
                  <a:prstClr val="black"/>
                </a:solidFill>
                <a:latin typeface="Calibri"/>
              </a:rPr>
              <a:t>+ Tên, vị trí của cảnh quan</a:t>
            </a:r>
          </a:p>
          <a:p>
            <a:pPr lvl="0" algn="just"/>
            <a:r>
              <a:rPr lang="vi-VN" sz="3200" dirty="0">
                <a:solidFill>
                  <a:prstClr val="black"/>
                </a:solidFill>
                <a:latin typeface="Calibri"/>
              </a:rPr>
              <a:t>+ Phương tiện di chuyển </a:t>
            </a:r>
          </a:p>
          <a:p>
            <a:pPr lvl="0" algn="just"/>
            <a:r>
              <a:rPr lang="vi-VN" sz="3200" dirty="0">
                <a:solidFill>
                  <a:prstClr val="black"/>
                </a:solidFill>
                <a:latin typeface="Calibri"/>
              </a:rPr>
              <a:t>+  Trạm nghỉ chân </a:t>
            </a:r>
          </a:p>
          <a:p>
            <a:pPr lvl="0" algn="just"/>
            <a:r>
              <a:rPr lang="vi-VN" sz="3200" dirty="0">
                <a:solidFill>
                  <a:prstClr val="black"/>
                </a:solidFill>
                <a:latin typeface="Calibri"/>
              </a:rPr>
              <a:t>+ Điểm đặc trưng của cảnh quan thiên nhiên cần khám phá</a:t>
            </a:r>
          </a:p>
          <a:p>
            <a:pPr lvl="0" algn="just"/>
            <a:r>
              <a:rPr lang="vi-VN" sz="3200" dirty="0">
                <a:solidFill>
                  <a:prstClr val="black"/>
                </a:solidFill>
                <a:latin typeface="Calibri"/>
              </a:rPr>
              <a:t>+</a:t>
            </a:r>
            <a:r>
              <a:rPr lang="en-US" sz="3200" dirty="0">
                <a:solidFill>
                  <a:prstClr val="black"/>
                </a:solidFill>
                <a:latin typeface="Calibri"/>
              </a:rPr>
              <a:t> </a:t>
            </a:r>
            <a:r>
              <a:rPr lang="vi-VN" sz="3200" dirty="0">
                <a:solidFill>
                  <a:prstClr val="black"/>
                </a:solidFill>
                <a:latin typeface="Calibri"/>
              </a:rPr>
              <a:t>Những đặc sản, quà lưu niệm có thể mua.</a:t>
            </a:r>
          </a:p>
        </p:txBody>
      </p:sp>
    </p:spTree>
    <p:custDataLst>
      <p:tags r:id="rId1"/>
    </p:custDataLst>
    <p:extLst>
      <p:ext uri="{BB962C8B-B14F-4D97-AF65-F5344CB8AC3E}">
        <p14:creationId xmlns:p14="http://schemas.microsoft.com/office/powerpoint/2010/main" val="19788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Những thông tin về cảnh quan được ghi chép một cách khoa học trong từng cuốn sổ của các nhóm sẽ là cẩm nang chỉ dãn cho mọi người khám phá du lịch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2733040" y="1769891"/>
            <a:ext cx="6634480" cy="3046988"/>
          </a:xfrm>
          <a:prstGeom prst="rect">
            <a:avLst/>
          </a:prstGeom>
          <a:noFill/>
        </p:spPr>
        <p:txBody>
          <a:bodyPr wrap="square" rtlCol="0">
            <a:spAutoFit/>
          </a:bodyPr>
          <a:lstStyle/>
          <a:p>
            <a:pPr lvl="0" algn="ctr">
              <a:defRPr/>
            </a:pPr>
            <a:r>
              <a:rPr lang="en-US" sz="4800" b="1" dirty="0">
                <a:solidFill>
                  <a:prstClr val="white"/>
                </a:solidFill>
              </a:rPr>
              <a:t>C</a:t>
            </a:r>
            <a:r>
              <a:rPr lang="vi-VN" sz="4800" b="1" dirty="0">
                <a:solidFill>
                  <a:prstClr val="white"/>
                </a:solidFill>
              </a:rPr>
              <a:t>hia sẻ về cảm xúc của mình về quá trình tìm hiểu cảnh quan thiên nhiên ở địa phương </a:t>
            </a:r>
            <a:endParaRPr kumimoji="0" lang="en-US" sz="4800" b="1" i="0" u="none" strike="noStrike" kern="1200" cap="none" spc="0" normalizeH="0" baseline="0" noProof="0" dirty="0">
              <a:ln>
                <a:noFill/>
              </a:ln>
              <a:solidFill>
                <a:prstClr val="white"/>
              </a:solidFill>
              <a:effectLst/>
              <a:uLnTx/>
              <a:uFillTx/>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844339" y="5493795"/>
            <a:ext cx="14735270" cy="1360031"/>
          </a:xfrm>
          <a:prstGeom prst="rect">
            <a:avLst/>
          </a:prstGeom>
        </p:spPr>
      </p:pic>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4F433EF7-A493-3157-E6C0-44F839DD204E}"/>
              </a:ext>
            </a:extLst>
          </p:cNvPr>
          <p:cNvPicPr>
            <a:picLocks noChangeAspect="1"/>
          </p:cNvPicPr>
          <p:nvPr/>
        </p:nvPicPr>
        <p:blipFill>
          <a:blip r:embed="rId3"/>
          <a:stretch>
            <a:fillRect/>
          </a:stretch>
        </p:blipFill>
        <p:spPr>
          <a:xfrm>
            <a:off x="2352731" y="1133646"/>
            <a:ext cx="7486537" cy="4834547"/>
          </a:xfrm>
          <a:prstGeom prst="rect">
            <a:avLst/>
          </a:prstGeom>
        </p:spPr>
      </p:pic>
    </p:spTree>
    <p:extLst>
      <p:ext uri="{BB962C8B-B14F-4D97-AF65-F5344CB8AC3E}">
        <p14:creationId xmlns:p14="http://schemas.microsoft.com/office/powerpoint/2010/main" val="184569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14249" y="1081318"/>
            <a:ext cx="8242663" cy="3123932"/>
          </a:xfrm>
          <a:prstGeom prst="rect">
            <a:avLst/>
          </a:prstGeom>
        </p:spPr>
        <p:txBody>
          <a:bodyPr wrap="square">
            <a:spAutoFit/>
          </a:bodyPr>
          <a:lstStyle/>
          <a:p>
            <a:pPr algn="just">
              <a:spcAft>
                <a:spcPts val="600"/>
              </a:spcAft>
              <a:defRPr/>
            </a:pP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a:t>
            </a:r>
            <a:r>
              <a:rPr lang="en-US" sz="3200" noProof="0" dirty="0">
                <a:solidFill>
                  <a:prstClr val="black"/>
                </a:solidFill>
                <a:latin typeface="Cambria" panose="02040503050406030204" pitchFamily="18" charset="0"/>
                <a:ea typeface="Cambria" panose="02040503050406030204" pitchFamily="18" charset="0"/>
              </a:rPr>
              <a:t>GV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hoa</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ngay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p>
          <a:p>
            <a:pPr algn="just">
              <a:spcAft>
                <a:spcPts val="600"/>
              </a:spcAft>
              <a:defRPr/>
            </a:pPr>
            <a:r>
              <a:rPr kumimoji="0" lang="en-US" sz="32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D4DD65C-E1B4-BA8C-2CA2-CBB00EC7F06A}"/>
              </a:ext>
            </a:extLst>
          </p:cNvPr>
          <p:cNvPicPr>
            <a:picLocks noChangeAspect="1"/>
          </p:cNvPicPr>
          <p:nvPr/>
        </p:nvPicPr>
        <p:blipFill>
          <a:blip r:embed="rId7"/>
          <a:stretch>
            <a:fillRect/>
          </a:stretch>
        </p:blipFill>
        <p:spPr>
          <a:xfrm>
            <a:off x="4513564" y="0"/>
            <a:ext cx="3298222" cy="1420491"/>
          </a:xfrm>
          <a:prstGeom prst="rect">
            <a:avLst/>
          </a:prstGeom>
        </p:spPr>
      </p:pic>
    </p:spTree>
    <p:extLst>
      <p:ext uri="{BB962C8B-B14F-4D97-AF65-F5344CB8AC3E}">
        <p14:creationId xmlns:p14="http://schemas.microsoft.com/office/powerpoint/2010/main" val="252665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163128">
            <a:off x="-49913" y="222620"/>
            <a:ext cx="3710449" cy="3232728"/>
          </a:xfrm>
          <a:prstGeom prst="rect">
            <a:avLst/>
          </a:prstGeom>
        </p:spPr>
      </p:pic>
      <p:pic>
        <p:nvPicPr>
          <p:cNvPr id="2" name="Picture 1">
            <a:extLst>
              <a:ext uri="{FF2B5EF4-FFF2-40B4-BE49-F238E27FC236}">
                <a16:creationId xmlns:a16="http://schemas.microsoft.com/office/drawing/2014/main" id="{7199FEF8-9E54-BEF0-5DB5-86B32250B363}"/>
              </a:ext>
            </a:extLst>
          </p:cNvPr>
          <p:cNvPicPr>
            <a:picLocks noChangeAspect="1"/>
          </p:cNvPicPr>
          <p:nvPr/>
        </p:nvPicPr>
        <p:blipFill>
          <a:blip r:embed="rId7"/>
          <a:stretch>
            <a:fillRect/>
          </a:stretch>
        </p:blipFill>
        <p:spPr>
          <a:xfrm>
            <a:off x="-105707" y="1597052"/>
            <a:ext cx="3926164" cy="2292295"/>
          </a:xfrm>
          <a:prstGeom prst="rect">
            <a:avLst/>
          </a:prstGeom>
        </p:spPr>
      </p:pic>
      <p:pic>
        <p:nvPicPr>
          <p:cNvPr id="3" name="Picture 2">
            <a:extLst>
              <a:ext uri="{FF2B5EF4-FFF2-40B4-BE49-F238E27FC236}">
                <a16:creationId xmlns:a16="http://schemas.microsoft.com/office/drawing/2014/main" id="{4C5451D5-B745-5A2C-C1E8-2223237B7653}"/>
              </a:ext>
            </a:extLst>
          </p:cNvPr>
          <p:cNvPicPr>
            <a:picLocks noChangeAspect="1"/>
          </p:cNvPicPr>
          <p:nvPr/>
        </p:nvPicPr>
        <p:blipFill>
          <a:blip r:embed="rId8"/>
          <a:stretch>
            <a:fillRect/>
          </a:stretch>
        </p:blipFill>
        <p:spPr>
          <a:xfrm>
            <a:off x="3520458" y="874667"/>
            <a:ext cx="8370533" cy="2517866"/>
          </a:xfrm>
          <a:prstGeom prst="rect">
            <a:avLst/>
          </a:prstGeom>
        </p:spPr>
      </p:pic>
    </p:spTree>
    <p:extLst>
      <p:ext uri="{BB962C8B-B14F-4D97-AF65-F5344CB8AC3E}">
        <p14:creationId xmlns:p14="http://schemas.microsoft.com/office/powerpoint/2010/main" val="132634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2.96296E-6 L -1.03672 0.03496 " pathEditMode="relative" rAng="0" ptsTypes="AA">
                                      <p:cBhvr>
                                        <p:cTn id="18" dur="2000" fill="hold"/>
                                        <p:tgtEl>
                                          <p:spTgt spid="6"/>
                                        </p:tgtEl>
                                        <p:attrNameLst>
                                          <p:attrName>ppt_x</p:attrName>
                                          <p:attrName>ppt_y</p:attrName>
                                        </p:attrNameLst>
                                      </p:cBhvr>
                                      <p:rCtr x="-51836" y="1736"/>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3FCBF-ADDD-4332-A1F6-11F245C5879B}"/>
              </a:ext>
            </a:extLst>
          </p:cNvPr>
          <p:cNvPicPr>
            <a:picLocks noChangeAspect="1"/>
          </p:cNvPicPr>
          <p:nvPr/>
        </p:nvPicPr>
        <p:blipFill>
          <a:blip r:embed="rId3"/>
          <a:stretch>
            <a:fillRect/>
          </a:stretch>
        </p:blipFill>
        <p:spPr>
          <a:xfrm>
            <a:off x="2921223" y="538657"/>
            <a:ext cx="6578154" cy="1780186"/>
          </a:xfrm>
          <a:prstGeom prst="rect">
            <a:avLst/>
          </a:prstGeom>
        </p:spPr>
      </p:pic>
      <p:sp>
        <p:nvSpPr>
          <p:cNvPr id="4" name="TextBox 3">
            <a:extLst>
              <a:ext uri="{FF2B5EF4-FFF2-40B4-BE49-F238E27FC236}">
                <a16:creationId xmlns:a16="http://schemas.microsoft.com/office/drawing/2014/main" id="{7BF24EA7-B0E7-4D28-C690-E8295CC5A18E}"/>
              </a:ext>
            </a:extLst>
          </p:cNvPr>
          <p:cNvSpPr txBox="1"/>
          <p:nvPr/>
        </p:nvSpPr>
        <p:spPr>
          <a:xfrm>
            <a:off x="1181100" y="2343150"/>
            <a:ext cx="9963150" cy="2630015"/>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Giới thiệu được cảnh quan thiên nhiên , quê hương em</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hiện nhuần nhuyễn việc giới thiệu những cảnh quan thiên nhiên qua sơ đồ hoặc mô hình cảnh quan - Hành trình trải nghiệm của nhóm mình </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hành làm sổ tay hướng dẫn du lịch địa phương . </a:t>
            </a:r>
            <a:endParaRPr lang="en-US" sz="2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9439C-69F5-A825-C9C0-661521033C4D}"/>
              </a:ext>
            </a:extLst>
          </p:cNvPr>
          <p:cNvSpPr txBox="1"/>
          <p:nvPr/>
        </p:nvSpPr>
        <p:spPr>
          <a:xfrm>
            <a:off x="2754948" y="1151507"/>
            <a:ext cx="62587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rPr>
              <a:t>KHÁM</a:t>
            </a:r>
            <a:r>
              <a:rPr kumimoji="0" lang="pt-BR" sz="8800" b="0" i="0" u="none" strike="noStrike" kern="1200" cap="none" spc="0" normalizeH="0" noProof="0" dirty="0">
                <a:ln>
                  <a:noFill/>
                </a:ln>
                <a:solidFill>
                  <a:srgbClr val="FFFF99"/>
                </a:solidFill>
                <a:effectLst/>
                <a:uLnTx/>
                <a:uFillTx/>
                <a:latin typeface="UTM Cookies" panose="02040603050506020204" pitchFamily="18" charset="0"/>
                <a:ea typeface="+mn-ea"/>
                <a:cs typeface="+mn-cs"/>
              </a:rPr>
              <a:t> PHÁ</a:t>
            </a:r>
            <a:endParaRPr kumimoji="0" lang="en-US"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555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98" descr="Ảnh có chứa đồ chơi, búp bê&#10;&#10;Mô tả được tạo tự động">
            <a:extLst>
              <a:ext uri="{FF2B5EF4-FFF2-40B4-BE49-F238E27FC236}">
                <a16:creationId xmlns:a16="http://schemas.microsoft.com/office/drawing/2014/main" id="{B2711996-AD91-5831-2DF3-FED31C1B811F}"/>
              </a:ext>
            </a:extLst>
          </p:cNvPr>
          <p:cNvPicPr>
            <a:picLocks noChangeAspect="1"/>
          </p:cNvPicPr>
          <p:nvPr/>
        </p:nvPicPr>
        <p:blipFill>
          <a:blip r:embed="rId3"/>
          <a:stretch>
            <a:fillRect/>
          </a:stretch>
        </p:blipFill>
        <p:spPr>
          <a:xfrm>
            <a:off x="5293360" y="2544397"/>
            <a:ext cx="6580704" cy="4237800"/>
          </a:xfrm>
          <a:prstGeom prst="rect">
            <a:avLst/>
          </a:prstGeom>
        </p:spPr>
      </p:pic>
      <p:sp>
        <p:nvSpPr>
          <p:cNvPr id="2" name="Rectangle: Rounded Corners 1">
            <a:extLst>
              <a:ext uri="{FF2B5EF4-FFF2-40B4-BE49-F238E27FC236}">
                <a16:creationId xmlns:a16="http://schemas.microsoft.com/office/drawing/2014/main" id="{4F4C1B24-104D-CD16-C149-52F623846C32}"/>
              </a:ext>
            </a:extLst>
          </p:cNvPr>
          <p:cNvSpPr/>
          <p:nvPr/>
        </p:nvSpPr>
        <p:spPr>
          <a:xfrm>
            <a:off x="822064" y="508000"/>
            <a:ext cx="7448176" cy="25095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400" b="1" dirty="0">
                <a:solidFill>
                  <a:prstClr val="black"/>
                </a:solidFill>
                <a:latin typeface="Calibri"/>
              </a:rPr>
              <a:t>HĐ1: </a:t>
            </a:r>
            <a:r>
              <a:rPr lang="vi-VN" sz="4400" b="1" dirty="0">
                <a:solidFill>
                  <a:prstClr val="black"/>
                </a:solidFill>
                <a:latin typeface="Calibri"/>
              </a:rPr>
              <a:t>Giới thiệu cảnh quan thiên nhiên địa phương qua </a:t>
            </a:r>
            <a:r>
              <a:rPr lang="vi-VN" sz="4400" b="1" i="1" dirty="0">
                <a:solidFill>
                  <a:prstClr val="black"/>
                </a:solidFill>
                <a:latin typeface="Calibri"/>
              </a:rPr>
              <a:t>Hành trình trải nghiệm</a:t>
            </a:r>
            <a:endParaRPr kumimoji="0" lang="en-US" sz="4400" b="1"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15470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id="{5773F22F-29C6-198D-7172-CA9DC9A89A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59528" y="-64112"/>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te cartoon thai student namaste greeting in the school uniform. Free Vector">
            <a:extLst>
              <a:ext uri="{FF2B5EF4-FFF2-40B4-BE49-F238E27FC236}">
                <a16:creationId xmlns:a16="http://schemas.microsoft.com/office/drawing/2014/main" id="{9873B07B-96E5-F4C9-AD43-BFB4C05EB2D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6124865" y="0"/>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83B2843-BCBF-81B8-1E4E-9D4C08AB3D76}"/>
              </a:ext>
            </a:extLst>
          </p:cNvPr>
          <p:cNvSpPr/>
          <p:nvPr/>
        </p:nvSpPr>
        <p:spPr>
          <a:xfrm>
            <a:off x="1361440" y="4627814"/>
            <a:ext cx="10078720" cy="1707304"/>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từng</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qua </a:t>
            </a:r>
            <a:r>
              <a:rPr lang="en-US" sz="4000" b="1" i="1" dirty="0" err="1">
                <a:solidFill>
                  <a:prstClr val="black"/>
                </a:solidFill>
              </a:rPr>
              <a:t>Hành</a:t>
            </a:r>
            <a:r>
              <a:rPr lang="en-US" sz="4000" b="1" i="1" dirty="0">
                <a:solidFill>
                  <a:prstClr val="black"/>
                </a:solidFill>
              </a:rPr>
              <a:t> </a:t>
            </a:r>
            <a:r>
              <a:rPr lang="en-US" sz="4000" b="1" i="1" dirty="0" err="1">
                <a:solidFill>
                  <a:prstClr val="black"/>
                </a:solidFill>
              </a:rPr>
              <a:t>trình</a:t>
            </a:r>
            <a:r>
              <a:rPr lang="en-US" sz="4000" b="1" i="1" dirty="0">
                <a:solidFill>
                  <a:prstClr val="black"/>
                </a:solidFill>
              </a:rPr>
              <a:t> </a:t>
            </a:r>
            <a:r>
              <a:rPr lang="en-US" sz="4000" b="1" i="1" dirty="0" err="1">
                <a:solidFill>
                  <a:prstClr val="black"/>
                </a:solidFill>
              </a:rPr>
              <a:t>trải</a:t>
            </a:r>
            <a:r>
              <a:rPr lang="en-US" sz="4000" b="1" i="1" dirty="0">
                <a:solidFill>
                  <a:prstClr val="black"/>
                </a:solidFill>
              </a:rPr>
              <a:t> </a:t>
            </a:r>
            <a:r>
              <a:rPr lang="en-US" sz="4000" b="1" i="1" dirty="0" err="1">
                <a:solidFill>
                  <a:prstClr val="black"/>
                </a:solidFill>
              </a:rPr>
              <a:t>nghiệm</a:t>
            </a:r>
            <a:r>
              <a:rPr lang="en-US" sz="4000" b="1" i="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nhóm</a:t>
            </a:r>
            <a:r>
              <a:rPr lang="en-US" sz="4000" b="1" dirty="0">
                <a:solidFill>
                  <a:prstClr val="black"/>
                </a:solidFill>
              </a:rPr>
              <a:t>.</a:t>
            </a:r>
          </a:p>
        </p:txBody>
      </p:sp>
    </p:spTree>
    <p:custDataLst>
      <p:tags r:id="rId1"/>
    </p:custDataLst>
    <p:extLst>
      <p:ext uri="{BB962C8B-B14F-4D97-AF65-F5344CB8AC3E}">
        <p14:creationId xmlns:p14="http://schemas.microsoft.com/office/powerpoint/2010/main" val="6697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1D71E-854A-460B-8CBD-104ECF02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13" y="2198210"/>
            <a:ext cx="3614601" cy="4210866"/>
          </a:xfrm>
          <a:prstGeom prst="rect">
            <a:avLst/>
          </a:prstGeom>
        </p:spPr>
      </p:pic>
      <p:grpSp>
        <p:nvGrpSpPr>
          <p:cNvPr id="8" name="Group 7">
            <a:extLst>
              <a:ext uri="{FF2B5EF4-FFF2-40B4-BE49-F238E27FC236}">
                <a16:creationId xmlns:a16="http://schemas.microsoft.com/office/drawing/2014/main" id="{6D29C1CE-5BB4-4293-8482-D8E7835BF4F0}"/>
              </a:ext>
            </a:extLst>
          </p:cNvPr>
          <p:cNvGrpSpPr/>
          <p:nvPr/>
        </p:nvGrpSpPr>
        <p:grpSpPr>
          <a:xfrm>
            <a:off x="3220720" y="328770"/>
            <a:ext cx="8229599" cy="1191792"/>
            <a:chOff x="6888008" y="1589237"/>
            <a:chExt cx="4410211" cy="1191792"/>
          </a:xfrm>
        </p:grpSpPr>
        <p:sp>
          <p:nvSpPr>
            <p:cNvPr id="6" name="Speech Bubble: Rectangle with Corners Rounded 5">
              <a:extLst>
                <a:ext uri="{FF2B5EF4-FFF2-40B4-BE49-F238E27FC236}">
                  <a16:creationId xmlns:a16="http://schemas.microsoft.com/office/drawing/2014/main" id="{EF9B75F2-9A64-4DB1-8E79-DD741DDA6A31}"/>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924121-265F-43D5-A39D-DB824444CA03}"/>
                </a:ext>
              </a:extLst>
            </p:cNvPr>
            <p:cNvSpPr txBox="1"/>
            <p:nvPr/>
          </p:nvSpPr>
          <p:spPr>
            <a:xfrm>
              <a:off x="7004905" y="1703811"/>
              <a:ext cx="4176416" cy="1077218"/>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Chúng ta có thể đi đến đó bằng phương tiện nào? Mất thời gian bao lâu để đến nơi đó?</a:t>
              </a:r>
              <a:endParaRPr lang="en-US" sz="3200" b="1" dirty="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5931E9CB-7685-AB53-90C5-5225C0BAB55F}"/>
              </a:ext>
            </a:extLst>
          </p:cNvPr>
          <p:cNvGrpSpPr/>
          <p:nvPr/>
        </p:nvGrpSpPr>
        <p:grpSpPr>
          <a:xfrm>
            <a:off x="4033521" y="2025490"/>
            <a:ext cx="6106159" cy="788830"/>
            <a:chOff x="6888008" y="1589237"/>
            <a:chExt cx="4410211" cy="1174910"/>
          </a:xfrm>
        </p:grpSpPr>
        <p:sp>
          <p:nvSpPr>
            <p:cNvPr id="5" name="Speech Bubble: Rectangle with Corners Rounded 4">
              <a:extLst>
                <a:ext uri="{FF2B5EF4-FFF2-40B4-BE49-F238E27FC236}">
                  <a16:creationId xmlns:a16="http://schemas.microsoft.com/office/drawing/2014/main" id="{2BF34C6D-D116-731D-0B66-2B874485C3DA}"/>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3764A937-1F63-8E1E-02EE-86AA5F8EC42C}"/>
                </a:ext>
              </a:extLst>
            </p:cNvPr>
            <p:cNvSpPr txBox="1"/>
            <p:nvPr/>
          </p:nvSpPr>
          <p:spPr>
            <a:xfrm>
              <a:off x="7004905" y="1703811"/>
              <a:ext cx="4176416" cy="584775"/>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Nên đến đó vào thời gian nào? </a:t>
              </a:r>
              <a:endParaRPr lang="en-US" sz="3200" b="1" dirty="0">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CF22A6B7-92DC-D5E3-FAD1-0268F030DCB1}"/>
              </a:ext>
            </a:extLst>
          </p:cNvPr>
          <p:cNvGrpSpPr/>
          <p:nvPr/>
        </p:nvGrpSpPr>
        <p:grpSpPr>
          <a:xfrm>
            <a:off x="4124961" y="3417410"/>
            <a:ext cx="7498079" cy="758350"/>
            <a:chOff x="6888008" y="1589237"/>
            <a:chExt cx="4410211" cy="1174910"/>
          </a:xfrm>
        </p:grpSpPr>
        <p:sp>
          <p:nvSpPr>
            <p:cNvPr id="11" name="Speech Bubble: Rectangle with Corners Rounded 10">
              <a:extLst>
                <a:ext uri="{FF2B5EF4-FFF2-40B4-BE49-F238E27FC236}">
                  <a16:creationId xmlns:a16="http://schemas.microsoft.com/office/drawing/2014/main" id="{15C74815-F540-36EE-6F7B-B46CEB254D47}"/>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166194-5195-FB49-8DC9-98788E95E0A9}"/>
                </a:ext>
              </a:extLst>
            </p:cNvPr>
            <p:cNvSpPr txBox="1"/>
            <p:nvPr/>
          </p:nvSpPr>
          <p:spPr>
            <a:xfrm>
              <a:off x="6993018" y="1596651"/>
              <a:ext cx="4176416" cy="1136168"/>
            </a:xfrm>
            <a:prstGeom prst="rect">
              <a:avLst/>
            </a:prstGeom>
            <a:noFill/>
          </p:spPr>
          <p:txBody>
            <a:bodyPr wrap="square" rtlCol="0">
              <a:spAutoFit/>
            </a:bodyPr>
            <a:lstStyle/>
            <a:p>
              <a:pPr marL="0" marR="0" algn="just">
                <a:spcBef>
                  <a:spcPts val="0"/>
                </a:spcBef>
                <a:spcAft>
                  <a:spcPts val="0"/>
                </a:spcAft>
              </a:pPr>
              <a:r>
                <a:rPr lang="nl-NL" sz="3200" b="1" dirty="0">
                  <a:effectLst/>
                  <a:ea typeface="Calibri" panose="020F0502020204030204" pitchFamily="34" charset="0"/>
                </a:rPr>
                <a:t>Ở đó, điều gì thu hút khách du lịch nhất? </a:t>
              </a:r>
              <a:endParaRPr lang="en-US" sz="3200" b="1" dirty="0">
                <a:effectLst/>
                <a:ea typeface="Calibri" panose="020F0502020204030204" pitchFamily="34" charset="0"/>
              </a:endParaRPr>
            </a:p>
          </p:txBody>
        </p:sp>
      </p:grpSp>
      <p:grpSp>
        <p:nvGrpSpPr>
          <p:cNvPr id="13" name="Group 12">
            <a:extLst>
              <a:ext uri="{FF2B5EF4-FFF2-40B4-BE49-F238E27FC236}">
                <a16:creationId xmlns:a16="http://schemas.microsoft.com/office/drawing/2014/main" id="{57E96D99-4381-4BFE-F38D-BDD019807CF4}"/>
              </a:ext>
            </a:extLst>
          </p:cNvPr>
          <p:cNvGrpSpPr/>
          <p:nvPr/>
        </p:nvGrpSpPr>
        <p:grpSpPr>
          <a:xfrm>
            <a:off x="4561841" y="4677250"/>
            <a:ext cx="6725919" cy="1182615"/>
            <a:chOff x="6888008" y="1589237"/>
            <a:chExt cx="4410211" cy="1285604"/>
          </a:xfrm>
        </p:grpSpPr>
        <p:sp>
          <p:nvSpPr>
            <p:cNvPr id="14" name="Speech Bubble: Rectangle with Corners Rounded 13">
              <a:extLst>
                <a:ext uri="{FF2B5EF4-FFF2-40B4-BE49-F238E27FC236}">
                  <a16:creationId xmlns:a16="http://schemas.microsoft.com/office/drawing/2014/main" id="{3AA22AA5-C58E-9915-EBF0-426D3A7BB773}"/>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1C97CF2-A2CD-8BE1-D549-518EA7DA573C}"/>
                </a:ext>
              </a:extLst>
            </p:cNvPr>
            <p:cNvSpPr txBox="1"/>
            <p:nvPr/>
          </p:nvSpPr>
          <p:spPr>
            <a:xfrm>
              <a:off x="7004905" y="1703812"/>
              <a:ext cx="4176416" cy="1171029"/>
            </a:xfrm>
            <a:prstGeom prst="rect">
              <a:avLst/>
            </a:prstGeom>
            <a:noFill/>
          </p:spPr>
          <p:txBody>
            <a:bodyPr wrap="square" rtlCol="0">
              <a:spAutoFit/>
            </a:bodyPr>
            <a:lstStyle/>
            <a:p>
              <a:pPr marL="0" marR="0" algn="just">
                <a:spcBef>
                  <a:spcPts val="0"/>
                </a:spcBef>
                <a:spcAft>
                  <a:spcPts val="0"/>
                </a:spcAft>
              </a:pPr>
              <a:r>
                <a:rPr lang="vi-VN" sz="3200" b="1" dirty="0">
                  <a:effectLst/>
                  <a:latin typeface="Calibri" panose="020F0502020204030204" pitchFamily="34" charset="0"/>
                  <a:ea typeface="Calibri" panose="020F0502020204030204" pitchFamily="34" charset="0"/>
                  <a:cs typeface="Calibri" panose="020F0502020204030204" pitchFamily="34" charset="0"/>
                </a:rPr>
                <a:t>Ở đó có  đặc sản gì để có thể mua về tặng người thân?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545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5|0.4|0.5"/>
</p:tagLst>
</file>

<file path=ppt/tags/tag10.xml><?xml version="1.0" encoding="utf-8"?>
<p:tagLst xmlns:a="http://schemas.openxmlformats.org/drawingml/2006/main" xmlns:r="http://schemas.openxmlformats.org/officeDocument/2006/relationships" xmlns:p="http://schemas.openxmlformats.org/presentationml/2006/main">
  <p:tag name="TIMING" val="|0.7|0.8"/>
</p:tagLst>
</file>

<file path=ppt/tags/tag11.xml><?xml version="1.0" encoding="utf-8"?>
<p:tagLst xmlns:a="http://schemas.openxmlformats.org/drawingml/2006/main" xmlns:r="http://schemas.openxmlformats.org/officeDocument/2006/relationships" xmlns:p="http://schemas.openxmlformats.org/presentationml/2006/main">
  <p:tag name="TIMING" val="|0.4|0.4|0.4|0.4|0.4|0.3|0.4|0.3|0.3|0.3"/>
</p:tagLst>
</file>

<file path=ppt/tags/tag12.xml><?xml version="1.0" encoding="utf-8"?>
<p:tagLst xmlns:a="http://schemas.openxmlformats.org/drawingml/2006/main" xmlns:r="http://schemas.openxmlformats.org/officeDocument/2006/relationships" xmlns:p="http://schemas.openxmlformats.org/presentationml/2006/main">
  <p:tag name="TIMING" val="|0.4|0.4|0.3"/>
</p:tagLst>
</file>

<file path=ppt/tags/tag13.xml><?xml version="1.0" encoding="utf-8"?>
<p:tagLst xmlns:a="http://schemas.openxmlformats.org/drawingml/2006/main" xmlns:r="http://schemas.openxmlformats.org/officeDocument/2006/relationships" xmlns:p="http://schemas.openxmlformats.org/presentationml/2006/main">
  <p:tag name="TIMING" val="|0.3|0.4"/>
</p:tagLst>
</file>

<file path=ppt/tags/tag14.xml><?xml version="1.0" encoding="utf-8"?>
<p:tagLst xmlns:a="http://schemas.openxmlformats.org/drawingml/2006/main" xmlns:r="http://schemas.openxmlformats.org/officeDocument/2006/relationships" xmlns:p="http://schemas.openxmlformats.org/presentationml/2006/main">
  <p:tag name="TIMING" val="|0.7|0.8"/>
</p:tagLst>
</file>

<file path=ppt/tags/tag15.xml><?xml version="1.0" encoding="utf-8"?>
<p:tagLst xmlns:a="http://schemas.openxmlformats.org/drawingml/2006/main" xmlns:r="http://schemas.openxmlformats.org/officeDocument/2006/relationships" xmlns:p="http://schemas.openxmlformats.org/presentationml/2006/main">
  <p:tag name="TIMING" val="|0.4|0.4|0.4|0.4|0.4|0.4"/>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3.6|0.4"/>
</p:tagLst>
</file>

<file path=ppt/tags/tag3.xml><?xml version="1.0" encoding="utf-8"?>
<p:tagLst xmlns:a="http://schemas.openxmlformats.org/drawingml/2006/main" xmlns:r="http://schemas.openxmlformats.org/officeDocument/2006/relationships" xmlns:p="http://schemas.openxmlformats.org/presentationml/2006/main">
  <p:tag name="TIMING" val="|0.8|0.5|0.4|0.5"/>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3|0.5|0.4|0.4|0.4"/>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4|0.4"/>
</p:tagLst>
</file>

<file path=ppt/tags/tag9.xml><?xml version="1.0" encoding="utf-8"?>
<p:tagLst xmlns:a="http://schemas.openxmlformats.org/drawingml/2006/main" xmlns:r="http://schemas.openxmlformats.org/officeDocument/2006/relationships" xmlns:p="http://schemas.openxmlformats.org/presentationml/2006/main">
  <p:tag name="TIMING" val="|0.5|0.4|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743</Words>
  <Application>Microsoft Office PowerPoint</Application>
  <PresentationFormat>Widescreen</PresentationFormat>
  <Paragraphs>54</Paragraphs>
  <Slides>28</Slides>
  <Notes>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28</vt:i4>
      </vt:variant>
    </vt:vector>
  </HeadingPairs>
  <TitlesOfParts>
    <vt:vector size="42" baseType="lpstr">
      <vt:lpstr>字魂189号-星岩乐黑体</vt:lpstr>
      <vt:lpstr>Arial</vt:lpstr>
      <vt:lpstr>Calibri</vt:lpstr>
      <vt:lpstr>Calibri Light</vt:lpstr>
      <vt:lpstr>Cambria</vt:lpstr>
      <vt:lpstr>Times New Roman</vt:lpstr>
      <vt:lpstr>UTM Cookies</vt:lpstr>
      <vt:lpstr>Wingdings</vt:lpstr>
      <vt:lpstr>1_Office Theme</vt:lpstr>
      <vt:lpstr>Office 主题</vt:lpstr>
      <vt:lpstr>3_Office Theme</vt:lpstr>
      <vt:lpstr>1_Office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2024-02-08T07:41:46Z</dcterms:created>
  <dcterms:modified xsi:type="dcterms:W3CDTF">2024-02-08T08:22:01Z</dcterms:modified>
</cp:coreProperties>
</file>