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  <p:sldMasterId id="2147483675" r:id="rId4"/>
  </p:sldMasterIdLst>
  <p:notesMasterIdLst>
    <p:notesMasterId r:id="rId31"/>
  </p:notesMasterIdLst>
  <p:sldIdLst>
    <p:sldId id="290" r:id="rId5"/>
    <p:sldId id="312" r:id="rId6"/>
    <p:sldId id="313" r:id="rId7"/>
    <p:sldId id="331" r:id="rId8"/>
    <p:sldId id="330" r:id="rId9"/>
    <p:sldId id="311" r:id="rId10"/>
    <p:sldId id="320" r:id="rId11"/>
    <p:sldId id="321" r:id="rId12"/>
    <p:sldId id="332" r:id="rId13"/>
    <p:sldId id="334" r:id="rId14"/>
    <p:sldId id="335" r:id="rId15"/>
    <p:sldId id="336" r:id="rId16"/>
    <p:sldId id="338" r:id="rId17"/>
    <p:sldId id="337" r:id="rId18"/>
    <p:sldId id="339" r:id="rId19"/>
    <p:sldId id="340" r:id="rId20"/>
    <p:sldId id="325" r:id="rId21"/>
    <p:sldId id="341" r:id="rId22"/>
    <p:sldId id="342" r:id="rId23"/>
    <p:sldId id="4361" r:id="rId24"/>
    <p:sldId id="4362" r:id="rId25"/>
    <p:sldId id="4365" r:id="rId26"/>
    <p:sldId id="4363" r:id="rId27"/>
    <p:sldId id="4367" r:id="rId28"/>
    <p:sldId id="4360" r:id="rId29"/>
    <p:sldId id="30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C81D-60C0-4F2F-8070-CCEB46E1F583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0E16-959C-4F4C-9405-8126F9AE4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8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6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3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2023/7/25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41858"/>
      </p:ext>
    </p:extLst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6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7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0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9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5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2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24925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8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2023/7/25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49607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4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31C63F-BFDC-4762-BC55-E7308AADD01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5" y="476250"/>
            <a:ext cx="1076027" cy="10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78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89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9CF10CC-7822-459C-B650-3A62C6CB80F5}"/>
              </a:ext>
            </a:extLst>
          </p:cNvPr>
          <p:cNvSpPr/>
          <p:nvPr/>
        </p:nvSpPr>
        <p:spPr>
          <a:xfrm>
            <a:off x="1285875" y="819149"/>
            <a:ext cx="9439275" cy="4924426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4EE78-ECFA-403E-B7B6-DEF4D7680CD5}"/>
              </a:ext>
            </a:extLst>
          </p:cNvPr>
          <p:cNvSpPr txBox="1"/>
          <p:nvPr/>
        </p:nvSpPr>
        <p:spPr>
          <a:xfrm>
            <a:off x="2105025" y="1295400"/>
            <a:ext cx="7379013" cy="89972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Tự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nhiên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và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xã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hội</a:t>
            </a:r>
            <a:endParaRPr kumimoji="0" lang="vi-VN" sz="5998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69387-DE4B-41AA-B093-AD4F4C6A1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622" y="2301208"/>
            <a:ext cx="2274005" cy="731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F44535-44B2-4BBD-9BEC-B2FB6F8DD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552" y="3226621"/>
            <a:ext cx="7998645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2992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B0F0"/>
                  </a:solidFill>
                </a:rPr>
                <a:t>Các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nhóm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khác</a:t>
              </a:r>
              <a:endParaRPr lang="en-US" sz="3600" b="1" dirty="0">
                <a:solidFill>
                  <a:srgbClr val="00B0F0"/>
                </a:solidFill>
              </a:endParaRPr>
            </a:p>
            <a:p>
              <a:pPr algn="ctr"/>
              <a:r>
                <a:rPr lang="en-US" sz="3600" b="1" dirty="0" err="1">
                  <a:solidFill>
                    <a:srgbClr val="00B0F0"/>
                  </a:solidFill>
                </a:rPr>
                <a:t>lắng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nghe</a:t>
              </a:r>
              <a:r>
                <a:rPr lang="en-US" sz="3600" b="1" dirty="0">
                  <a:solidFill>
                    <a:srgbClr val="00B0F0"/>
                  </a:solidFill>
                </a:rPr>
                <a:t> – </a:t>
              </a:r>
              <a:r>
                <a:rPr lang="en-US" sz="3600" b="1" dirty="0" err="1">
                  <a:solidFill>
                    <a:srgbClr val="00B0F0"/>
                  </a:solidFill>
                </a:rPr>
                <a:t>góp</a:t>
              </a:r>
              <a:r>
                <a:rPr lang="en-US" sz="3600" b="1" dirty="0">
                  <a:solidFill>
                    <a:srgbClr val="00B0F0"/>
                  </a:solidFill>
                </a:rPr>
                <a:t> ý - </a:t>
              </a:r>
              <a:r>
                <a:rPr lang="en-US" sz="3600" b="1" dirty="0" err="1">
                  <a:solidFill>
                    <a:srgbClr val="00B0F0"/>
                  </a:solidFill>
                </a:rPr>
                <a:t>bổ</a:t>
              </a:r>
              <a:r>
                <a:rPr lang="en-US" sz="3600" b="1" dirty="0">
                  <a:solidFill>
                    <a:srgbClr val="00B0F0"/>
                  </a:solidFill>
                </a:rPr>
                <a:t> sung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4306FD-94D5-4D2F-A706-21AA5BA5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C4CBF-D8D7-48A6-914C-1B275526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3A468-4417-4ECA-936E-BDE59472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7D9C6-1D40-42A1-89D2-39F9A4DAB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accent5">
                      <a:lumMod val="75000"/>
                    </a:schemeClr>
                  </a:solidFill>
                </a:rPr>
                <a:t>Cùng</a:t>
              </a: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 chia </a:t>
              </a:r>
              <a:r>
                <a:rPr lang="en-US" sz="3600" b="1" dirty="0" err="1">
                  <a:solidFill>
                    <a:schemeClr val="accent5">
                      <a:lumMod val="75000"/>
                    </a:schemeClr>
                  </a:solidFill>
                </a:rPr>
                <a:t>sẻ</a:t>
              </a:r>
              <a:endParaRPr lang="vi-VN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17108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562100" y="1351061"/>
            <a:ext cx="772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Calibri"/>
                <a:ea typeface="Cambria" panose="02040503050406030204" pitchFamily="18" charset="0"/>
              </a:rPr>
              <a:t>Một số việc sử dụng thực vật và động vật trong đời sống mà em biết: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nước hoa, tinh dầu.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mứt, bánh kẹo.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Trang trí.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đệm cao su.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nón, làm chiếu, làm mũ</a:t>
            </a:r>
          </a:p>
        </p:txBody>
      </p:sp>
    </p:spTree>
    <p:extLst>
      <p:ext uri="{BB962C8B-B14F-4D97-AF65-F5344CB8AC3E}">
        <p14:creationId xmlns:p14="http://schemas.microsoft.com/office/powerpoint/2010/main" val="76656944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800"/>
              </a:spcAft>
            </a:pPr>
            <a:r>
              <a:rPr lang="vi-VN" sz="33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71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nl-NL" sz="28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Làm nước hoa, tinh dầu.</a:t>
              </a:r>
              <a:endPara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ách sử dụng nước hoa hồng đúng cách - Mỹ Phẩm Bích Xuân">
            <a:extLst>
              <a:ext uri="{FF2B5EF4-FFF2-40B4-BE49-F238E27FC236}">
                <a16:creationId xmlns:a16="http://schemas.microsoft.com/office/drawing/2014/main" id="{B15D2488-548A-473C-9A25-8F6E0E78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1590675"/>
            <a:ext cx="671079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4430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5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tabLst>
                  <a:tab pos="457200" algn="l"/>
                </a:tabLst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mứt, bánh kẹo.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Khay mứt ngày Tết của người Việt có những gì?">
            <a:extLst>
              <a:ext uri="{FF2B5EF4-FFF2-40B4-BE49-F238E27FC236}">
                <a16:creationId xmlns:a16="http://schemas.microsoft.com/office/drawing/2014/main" id="{F3C1B8FD-48B9-4F08-A271-E247420C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57" y="1666875"/>
            <a:ext cx="6976534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6835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48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Trang trí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Cách trang trí nhà với hoa khô đơn giản mà đẹp">
            <a:extLst>
              <a:ext uri="{FF2B5EF4-FFF2-40B4-BE49-F238E27FC236}">
                <a16:creationId xmlns:a16="http://schemas.microsoft.com/office/drawing/2014/main" id="{BE17CE71-CB9E-4CF3-81F2-12F2F31C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557338"/>
            <a:ext cx="6492346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1516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đệm cao su.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Mẫu Cao Su - sofakimtuan.net">
            <a:extLst>
              <a:ext uri="{FF2B5EF4-FFF2-40B4-BE49-F238E27FC236}">
                <a16:creationId xmlns:a16="http://schemas.microsoft.com/office/drawing/2014/main" id="{0E10C59F-F980-4281-849C-24677D74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57325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5668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22000" y="883951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nón, làm chiếu, làm mũ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Công phu nghề làm nón lá - huecity.gov.vn">
            <a:extLst>
              <a:ext uri="{FF2B5EF4-FFF2-40B4-BE49-F238E27FC236}">
                <a16:creationId xmlns:a16="http://schemas.microsoft.com/office/drawing/2014/main" id="{2DD5A5B8-445B-4AB9-99F7-EC9BD5E5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4" y="1350168"/>
            <a:ext cx="5667375" cy="42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4540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35B1D9-D3D0-4D77-A2AB-92AF01FB9125}"/>
              </a:ext>
            </a:extLst>
          </p:cNvPr>
          <p:cNvGrpSpPr/>
          <p:nvPr/>
        </p:nvGrpSpPr>
        <p:grpSpPr>
          <a:xfrm>
            <a:off x="1657919" y="1118398"/>
            <a:ext cx="9198467" cy="3559316"/>
            <a:chOff x="2278140" y="1118398"/>
            <a:chExt cx="7635719" cy="3085452"/>
          </a:xfrm>
        </p:grpSpPr>
        <p:sp>
          <p:nvSpPr>
            <p:cNvPr id="7" name="Google Shape;174;p4">
              <a:extLst>
                <a:ext uri="{FF2B5EF4-FFF2-40B4-BE49-F238E27FC236}">
                  <a16:creationId xmlns:a16="http://schemas.microsoft.com/office/drawing/2014/main" id="{8A60BDE0-C054-444F-BDCC-347D834E7810}"/>
                </a:ext>
              </a:extLst>
            </p:cNvPr>
            <p:cNvSpPr/>
            <p:nvPr/>
          </p:nvSpPr>
          <p:spPr>
            <a:xfrm>
              <a:off x="2278140" y="1118398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427F8C-56B3-4677-8623-DC06A7667C07}"/>
                </a:ext>
              </a:extLst>
            </p:cNvPr>
            <p:cNvSpPr txBox="1"/>
            <p:nvPr/>
          </p:nvSpPr>
          <p:spPr>
            <a:xfrm>
              <a:off x="2915982" y="1867802"/>
              <a:ext cx="6460193" cy="184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Có rất nhiều ích lợi của thực vật và động vật đã mang lại, phục vụ đời sống hằng ngày.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5397164-A9BC-49F3-8285-878C72C2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29912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E82E8-9A88-4A79-A398-14DFEB23F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448" y="306609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EDE0E57-3295-481F-AE7D-39C512AA6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393" y="868768"/>
            <a:ext cx="251801" cy="24963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A01CFF1-4086-4850-8005-A5C9A2B5D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000" y="690750"/>
            <a:ext cx="381887" cy="37859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9DFCB9-CC11-47B6-BD81-C543205E9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6386" y="2023023"/>
            <a:ext cx="251801" cy="24963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DE93BC-6237-494F-A1C7-0D5B23D80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12184" y="1782871"/>
            <a:ext cx="381887" cy="37859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DCB572-64F5-40BE-ACCC-1062A8A32470}"/>
              </a:ext>
            </a:extLst>
          </p:cNvPr>
          <p:cNvSpPr/>
          <p:nvPr/>
        </p:nvSpPr>
        <p:spPr>
          <a:xfrm>
            <a:off x="4126168" y="498255"/>
            <a:ext cx="3939664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3249670523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14401" y="305639"/>
            <a:ext cx="10993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Nhận xét việc sử dụng thực vật và động vật của con người trong mỗi hình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AAC15-0691-4EFD-9140-E6931B010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" y="1400175"/>
            <a:ext cx="5553075" cy="291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AB25C-EFE2-4C63-88E5-1363DBD8F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712" y="1443037"/>
            <a:ext cx="5610225" cy="27908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E1D30D4-6CEA-44FB-A49E-72C798CC7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255" y="3686175"/>
            <a:ext cx="3939325" cy="30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4463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khác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ý -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bổ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sung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4306FD-94D5-4D2F-A706-21AA5BA5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C4CBF-D8D7-48A6-914C-1B275526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3A468-4417-4ECA-936E-BDE59472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7D9C6-1D40-42A1-89D2-39F9A4DAB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sẻ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6980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/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9627"/>
          <a:stretch/>
        </p:blipFill>
        <p:spPr>
          <a:xfrm>
            <a:off x="2725370" y="14067"/>
            <a:ext cx="6675609" cy="11254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4627" y="902111"/>
            <a:ext cx="11507373" cy="4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……………………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6B9CB-DFC8-47CA-A42A-07032BFAA593}"/>
              </a:ext>
            </a:extLst>
          </p:cNvPr>
          <p:cNvSpPr txBox="1"/>
          <p:nvPr/>
        </p:nvSpPr>
        <p:spPr>
          <a:xfrm>
            <a:off x="790575" y="1394269"/>
            <a:ext cx="11209167" cy="475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Nêu được ví dụ về việc sử dụng thực vật và động vật trong đời sống hằng ngày.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Liên hệ thực tế, nhận xét về cách sử dụng thực vật và động vật của gia đình và cộng đồng địa phương.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Lựa chọn và đề xuất cách sử dụng thực vật và động vật hợp lí. Chia sẻ với những người xung quanh để cùng thực hiện.</a:t>
            </a:r>
          </a:p>
        </p:txBody>
      </p:sp>
    </p:spTree>
    <p:extLst>
      <p:ext uri="{BB962C8B-B14F-4D97-AF65-F5344CB8AC3E}">
        <p14:creationId xmlns:p14="http://schemas.microsoft.com/office/powerpoint/2010/main" val="122798922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tiết kiệm thực vật và động vật để ủ phân bón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đúng vì việc đó giúp tiết kiệm và bảo vệ môi trường.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558A2-F466-4E58-A116-7720ACE26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4" y="1647824"/>
            <a:ext cx="404015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9444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Vứ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43441-BF81-41EF-84EE-FD06DF985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7" y="1457324"/>
            <a:ext cx="4024313" cy="42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178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phẩm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 đúng vì việc làm này giúp tiết kiệm và bảo vệ môi trường.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55AD4-D597-4B5B-B716-D036F9E2F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99" y="1381125"/>
            <a:ext cx="3888957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027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ử dụng quá nhiều giấy không cần thiết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ảnh hưởng đến môi trường.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54572-FC07-4E37-9933-193611982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2" y="1609724"/>
            <a:ext cx="3741673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4948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838200" y="167772"/>
            <a:ext cx="10668000" cy="6509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A0F89-11FC-4292-9511-87ACFD970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262" y="1981199"/>
            <a:ext cx="864109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933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3600230"/>
            <a:ext cx="12198348" cy="3256879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B811C13-718D-18FB-2BBD-A5A8DB1507AF}"/>
              </a:ext>
            </a:extLst>
          </p:cNvPr>
          <p:cNvGrpSpPr/>
          <p:nvPr/>
        </p:nvGrpSpPr>
        <p:grpSpPr>
          <a:xfrm>
            <a:off x="1230929" y="1416157"/>
            <a:ext cx="3767151" cy="3767151"/>
            <a:chOff x="1229661" y="1415632"/>
            <a:chExt cx="3768132" cy="3768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B5EEB5-B919-B40C-7013-60DBF81107D9}"/>
                </a:ext>
              </a:extLst>
            </p:cNvPr>
            <p:cNvGrpSpPr/>
            <p:nvPr/>
          </p:nvGrpSpPr>
          <p:grpSpPr>
            <a:xfrm>
              <a:off x="1229661" y="1415632"/>
              <a:ext cx="3768132" cy="3768132"/>
              <a:chOff x="1055077" y="1727704"/>
              <a:chExt cx="3768132" cy="3768132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409F268-ABA3-6A20-9D7E-FB54A689D437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3B654DD-B807-DFFC-57F2-1B461A43C1C9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E4F3F2-FBF0-C1AA-F52E-F1ED4BD72FBF}"/>
                </a:ext>
              </a:extLst>
            </p:cNvPr>
            <p:cNvSpPr txBox="1"/>
            <p:nvPr/>
          </p:nvSpPr>
          <p:spPr>
            <a:xfrm>
              <a:off x="1381479" y="2587325"/>
              <a:ext cx="3452030" cy="1325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26">
                <a:lnSpc>
                  <a:spcPct val="120000"/>
                </a:lnSpc>
                <a:defRPr/>
              </a:pPr>
              <a:r>
                <a:rPr lang="nl-NL" sz="3499" b="1" dirty="0">
                  <a:solidFill>
                    <a:srgbClr val="FFFFFF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 lại bài đã học</a:t>
              </a:r>
              <a:endParaRPr lang="en-US" sz="3499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428472-0E28-A454-3D4A-7926CD3420A4}"/>
              </a:ext>
            </a:extLst>
          </p:cNvPr>
          <p:cNvGrpSpPr/>
          <p:nvPr/>
        </p:nvGrpSpPr>
        <p:grpSpPr>
          <a:xfrm>
            <a:off x="6810924" y="1411684"/>
            <a:ext cx="3767151" cy="3767151"/>
            <a:chOff x="6811109" y="1411158"/>
            <a:chExt cx="3768132" cy="3768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317B94-1E05-2BCC-C215-37F499316B01}"/>
                </a:ext>
              </a:extLst>
            </p:cNvPr>
            <p:cNvGrpSpPr/>
            <p:nvPr/>
          </p:nvGrpSpPr>
          <p:grpSpPr>
            <a:xfrm>
              <a:off x="6811109" y="1411158"/>
              <a:ext cx="3768132" cy="3768132"/>
              <a:chOff x="1055077" y="1727704"/>
              <a:chExt cx="3768132" cy="37681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4354A8A-5E78-4D95-5727-B4DFD0854A6E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7EDFCE-1999-C412-8CD0-A62B2CCE141C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9D75CD-C297-97AF-9FAF-C2CF35CE8E26}"/>
                </a:ext>
              </a:extLst>
            </p:cNvPr>
            <p:cNvSpPr txBox="1"/>
            <p:nvPr/>
          </p:nvSpPr>
          <p:spPr>
            <a:xfrm>
              <a:off x="6975393" y="2609484"/>
              <a:ext cx="3452030" cy="1325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26">
                <a:lnSpc>
                  <a:spcPct val="120000"/>
                </a:lnSpc>
                <a:defRPr/>
              </a:pPr>
              <a:r>
                <a:rPr lang="nl-NL" sz="3499" b="1" dirty="0">
                  <a:solidFill>
                    <a:srgbClr val="FFFFFF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 bị bài tiếp theo</a:t>
              </a:r>
              <a:endParaRPr lang="en-US" sz="3499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CB02BA2-41EF-6AB5-AD63-0E2C38549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41" y="3919883"/>
            <a:ext cx="3767151" cy="2916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BA6B7-983A-4A34-9479-FDBC89525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738" y="133097"/>
            <a:ext cx="4400547" cy="23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D3EE7B61-CA26-4CBC-9FEB-515D99431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90800" y="752475"/>
            <a:ext cx="7410449" cy="4423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F83888-CBDA-427F-9A38-D4B8EC919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351" y="1059159"/>
            <a:ext cx="5928123" cy="3253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EE0FD-2525-4E99-B2BF-F6889D967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" y="29150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34961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0"/>
            <a:ext cx="9449619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68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3E6E88-58E3-424C-8228-2569FAF0AC94}"/>
              </a:ext>
            </a:extLst>
          </p:cNvPr>
          <p:cNvGrpSpPr/>
          <p:nvPr/>
        </p:nvGrpSpPr>
        <p:grpSpPr>
          <a:xfrm>
            <a:off x="120110" y="3621008"/>
            <a:ext cx="5584333" cy="2829442"/>
            <a:chOff x="435126" y="3007428"/>
            <a:chExt cx="6069814" cy="30385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BBE7F6-5154-4253-B355-FA51549A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52BB21-795C-4733-AFB1-2207973EE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BF5DE5-D648-4E53-BA01-0B06DB63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21FA4A-12A5-4279-AB90-A9699F2A1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5DE4-834F-4BA1-A15E-66BA495EFFF2}"/>
              </a:ext>
            </a:extLst>
          </p:cNvPr>
          <p:cNvGrpSpPr/>
          <p:nvPr/>
        </p:nvGrpSpPr>
        <p:grpSpPr>
          <a:xfrm>
            <a:off x="5801557" y="1009650"/>
            <a:ext cx="8644080" cy="2865396"/>
            <a:chOff x="6096000" y="-30480"/>
            <a:chExt cx="8644080" cy="3393440"/>
          </a:xfrm>
        </p:grpSpPr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id="{755F259C-21A9-404C-ADB8-537AC73840C6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A71094-847A-4161-B530-D3D3260355BE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3374B71-4525-4041-92DD-5944D382AA07}"/>
              </a:ext>
            </a:extLst>
          </p:cNvPr>
          <p:cNvSpPr txBox="1"/>
          <p:nvPr/>
        </p:nvSpPr>
        <p:spPr>
          <a:xfrm>
            <a:off x="6014834" y="1094311"/>
            <a:ext cx="5901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kể được tên những thức ăn, đồ dùng làm từ thực vật và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74303666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5BC06C86-AD67-4769-93AD-2B7CFFEE5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2265625" y="1022243"/>
            <a:ext cx="7795626" cy="481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2A97E-AA11-4225-8857-8CA539FB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737" y="2221175"/>
            <a:ext cx="8169348" cy="3206774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6733096-8152-4FC4-8C8C-D71031DACF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04" y="2454729"/>
            <a:ext cx="3886206" cy="3886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D6861-26E6-40DD-AD41-65F830C0B8B9}"/>
              </a:ext>
            </a:extLst>
          </p:cNvPr>
          <p:cNvSpPr txBox="1"/>
          <p:nvPr/>
        </p:nvSpPr>
        <p:spPr>
          <a:xfrm>
            <a:off x="4458984" y="0"/>
            <a:ext cx="6290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565508811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81075" y="305639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 sát hình và cho biết con người sử dụng thực vật và động vật để làm gì.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1504949"/>
            <a:ext cx="5943600" cy="50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luận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nhóm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endParaRPr lang="vi-VN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209C96-189E-44A4-8B9F-7EE5ECE0705A}"/>
              </a:ext>
            </a:extLst>
          </p:cNvPr>
          <p:cNvGrpSpPr/>
          <p:nvPr/>
        </p:nvGrpSpPr>
        <p:grpSpPr>
          <a:xfrm>
            <a:off x="5801557" y="1152524"/>
            <a:ext cx="7466768" cy="2722521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833859" y="1332436"/>
            <a:ext cx="5100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uan sát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và nói được mục đích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con người sử dụng thực vật,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3695837186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052132" y="3943350"/>
            <a:ext cx="10087736" cy="2552700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 người sử dụng thực vật và động vật để: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lương thực, thực phẩm.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các đồ dùng, nội thất trong gia đình.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đồ uống.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thực phẩm dinh dưỡng, thực phẩm chức năng, thuốc.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B1DCD1-20CE-43FD-9412-CE2C0837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40469"/>
            <a:ext cx="4295775" cy="36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26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323567" y="1351061"/>
            <a:ext cx="7960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2.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Kể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việc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sử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dụng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thực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động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trong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đời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sống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mà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biết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.</a:t>
            </a:r>
            <a:endParaRPr kumimoji="0" lang="vi-VN" sz="3200" b="1" i="0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5A295-AF60-4508-B067-1030EEFA2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100" y="3030494"/>
            <a:ext cx="3371850" cy="38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62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562</Words>
  <Application>Microsoft Office PowerPoint</Application>
  <PresentationFormat>Widescreen</PresentationFormat>
  <Paragraphs>53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等线</vt:lpstr>
      <vt:lpstr>Arial</vt:lpstr>
      <vt:lpstr>Calibri</vt:lpstr>
      <vt:lpstr>Calibri Light</vt:lpstr>
      <vt:lpstr>Cambria</vt:lpstr>
      <vt:lpstr>UTM Avo</vt:lpstr>
      <vt:lpstr>1_Office Theme</vt:lpstr>
      <vt:lpstr>3_Office Theme</vt:lpstr>
      <vt:lpstr>8_Office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2022-10-25T10:02:19Z</dcterms:created>
  <dcterms:modified xsi:type="dcterms:W3CDTF">2023-07-25T13:29:19Z</dcterms:modified>
</cp:coreProperties>
</file>