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8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1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92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97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8626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52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41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38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283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85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8206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49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34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212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FE1FE-20F1-40D1-8BCF-A681AF571406}" type="datetimeFigureOut">
              <a:rPr lang="vi-VN" smtClean="0"/>
              <a:t>17/07/2024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BBF54-1D58-4493-9C3A-D40320C6B9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577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10" Type="http://schemas.openxmlformats.org/officeDocument/2006/relationships/image" Target="../media/image9.gif"/><Relationship Id="rId4" Type="http://schemas.openxmlformats.org/officeDocument/2006/relationships/image" Target="../media/image3.w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google.com.vn/url?sa=i&amp;rct=j&amp;q=&amp;esrc=s&amp;source=images&amp;cd=&amp;cad=rja&amp;uact=8&amp;ved=2ahUKEwikm9bHqK7eAhVHy7wKHV7MD-wQjRx6BAgBEAU&amp;url=https://vtm.zive.cz/clanky/virus-hiv-unasi-z-hostitelskych-bunek-molekulu-ktera-mu-pomaha-v-dalsim-sireni/sc-870-a-194064/default.aspx&amp;psig=AOvVaw3Tcp0zOO9WsJEeOyw5j1fT&amp;ust=154099405760005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s://www.google.com.vn/url?sa=i&amp;rct=j&amp;q=&amp;esrc=s&amp;source=images&amp;cd=&amp;cad=rja&amp;uact=8&amp;ved=2ahUKEwiLiZORqa7eAhVY5rwKHXSxD30QjRx6BAgBEAU&amp;url=https://scitechdaily.com/new-anti-hiv-candidate-blocks-every-strain-hiv-1-hiv-2-siv/&amp;psig=AOvVaw3Tcp0zOO9WsJEeOyw5j1fT&amp;ust=154099405760005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google.com.vn/url?sa=i&amp;rct=j&amp;q=&amp;esrc=s&amp;source=images&amp;cd=&amp;cad=rja&amp;uact=8&amp;ved=2ahUKEwj15a-fqq7eAhVHxbwKHXhdA60QjRx6BAgBEAU&amp;url=http://2sao.vn/xot-xa-hinh-anh-co-the-nguoi-khi-chuyen-sang-giai-doan-aids-n-60275.html&amp;psig=AOvVaw0mAdC69y85YhtH0zhOzCQ2&amp;ust=154099431434951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vn/url?sa=i&amp;rct=j&amp;q=&amp;esrc=s&amp;source=images&amp;cd=&amp;cad=rja&amp;uact=8&amp;ved=2ahUKEwiD4ey2q67eAhUDU7wKHStCA-AQjRx6BAgBEAU&amp;url=https://phunutoday.vn/benh-hivaids-nguy-hai-ra-sao-d113240.html&amp;psig=AOvVaw0mAdC69y85YhtH0zhOzCQ2&amp;ust=1540994314349519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4343400" y="1066800"/>
            <a:ext cx="4038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/>
            <a:r>
              <a:rPr lang="vi-VN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  <p:grpSp>
        <p:nvGrpSpPr>
          <p:cNvPr id="3077" name="Group 18"/>
          <p:cNvGrpSpPr>
            <a:grpSpLocks/>
          </p:cNvGrpSpPr>
          <p:nvPr/>
        </p:nvGrpSpPr>
        <p:grpSpPr bwMode="auto">
          <a:xfrm>
            <a:off x="203232" y="214723"/>
            <a:ext cx="1792012" cy="1440254"/>
            <a:chOff x="5225" y="9335"/>
            <a:chExt cx="2520" cy="1750"/>
          </a:xfrm>
        </p:grpSpPr>
        <p:sp>
          <p:nvSpPr>
            <p:cNvPr id="22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/>
            <a:p>
              <a:pPr eaLnBrk="0" hangingPunct="0"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3" name="Picture 26" descr="cosmo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25" descr="BOOK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24" descr="BOOK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23" descr="QUILLPE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7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r" eaLnBrk="1" hangingPunct="1"/>
              <a:r>
                <a:rPr lang="en-US" altLang="vi-VN" sz="800" b="1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altLang="vi-VN" sz="4800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88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vi-VN" altLang="vi-VN" sz="48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9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0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vi-VN" altLang="vi-VN" sz="4800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5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9527" y="211332"/>
            <a:ext cx="1720184" cy="153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6" y="553729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905" y="543578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21"/>
          <p:cNvSpPr>
            <a:spLocks noChangeArrowheads="1" noChangeShapeType="1" noTextEdit="1"/>
          </p:cNvSpPr>
          <p:nvPr/>
        </p:nvSpPr>
        <p:spPr bwMode="auto">
          <a:xfrm>
            <a:off x="2026227" y="2930984"/>
            <a:ext cx="8355328" cy="272893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314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HIV/AIDS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7095" y="-2891"/>
            <a:ext cx="12111569" cy="6859588"/>
            <a:chOff x="0" y="0"/>
            <a:chExt cx="5760" cy="4321"/>
          </a:xfrm>
        </p:grpSpPr>
        <p:pic>
          <p:nvPicPr>
            <p:cNvPr id="21" name="Picture 20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1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8" y="2138"/>
              <a:ext cx="432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2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n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77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705099" y="347163"/>
            <a:ext cx="67818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4. HIV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lây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con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85191" y="5638800"/>
            <a:ext cx="24384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78529" y="270963"/>
            <a:ext cx="7434943" cy="1143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duongm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24902"/>
            <a:ext cx="38895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38701" y="5638800"/>
            <a:ext cx="24161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525912" y="5491956"/>
            <a:ext cx="285908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con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57320" y="1745761"/>
            <a:ext cx="8410303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có thể lây truyền qua 3 con đường: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9" name="Picture 9" descr="tinhdu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42" y="2438402"/>
            <a:ext cx="35847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meTS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17" y="2372220"/>
            <a:ext cx="350851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913917" y="1459169"/>
            <a:ext cx="8229600" cy="7470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vi-VN" altLang="en-US" b="1" dirty="0">
                <a:solidFill>
                  <a:srgbClr val="0000FF"/>
                </a:solidFill>
                <a:latin typeface="+mj-lt"/>
              </a:rPr>
              <a:t>Mọi người đều có thể bị nhiễm HIV/AIDS.</a:t>
            </a:r>
            <a:endParaRPr lang="en-US" alt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Picture 5" descr="moing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72" y="2199674"/>
            <a:ext cx="8362121" cy="43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913917" y="310152"/>
            <a:ext cx="6369232" cy="104838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767546" y="591202"/>
            <a:ext cx="5092337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vi-VN" sz="3200" b="1" dirty="0">
                <a:solidFill>
                  <a:srgbClr val="FF3300"/>
                </a:solidFill>
                <a:latin typeface="Times New Roman" panose="02020603050405020304"/>
              </a:rPr>
              <a:t>5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/>
              </a:rPr>
              <a:t>. </a:t>
            </a:r>
            <a:r>
              <a:rPr lang="vi-VN" sz="3200" b="1" dirty="0">
                <a:solidFill>
                  <a:srgbClr val="FF3300"/>
                </a:solidFill>
                <a:latin typeface="Times New Roman" panose="02020603050405020304"/>
              </a:rPr>
              <a:t>Ai có thể bị nhiễm HIV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eft Arrow 7">
            <a:hlinkClick r:id="rId3" action="ppaction://hlinksldjump"/>
          </p:cNvPr>
          <p:cNvSpPr/>
          <p:nvPr/>
        </p:nvSpPr>
        <p:spPr>
          <a:xfrm>
            <a:off x="10027193" y="6446599"/>
            <a:ext cx="300446" cy="248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7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17561" y="157882"/>
            <a:ext cx="4010297" cy="1476103"/>
            <a:chOff x="3115491" y="458309"/>
            <a:chExt cx="4010297" cy="1476103"/>
          </a:xfrm>
        </p:grpSpPr>
        <p:sp>
          <p:nvSpPr>
            <p:cNvPr id="7" name="Cloud Callout 6"/>
            <p:cNvSpPr/>
            <p:nvPr/>
          </p:nvSpPr>
          <p:spPr>
            <a:xfrm>
              <a:off x="3115491" y="458309"/>
              <a:ext cx="4010297" cy="1476103"/>
            </a:xfrm>
            <a:prstGeom prst="cloudCallout">
              <a:avLst>
                <a:gd name="adj1" fmla="val 38125"/>
                <a:gd name="adj2" fmla="val 66924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4"/>
            <p:cNvSpPr txBox="1">
              <a:spLocks noChangeArrowheads="1"/>
            </p:cNvSpPr>
            <p:nvPr/>
          </p:nvSpPr>
          <p:spPr>
            <a:xfrm>
              <a:off x="3366406" y="891561"/>
              <a:ext cx="3508466" cy="609600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buClr>
                  <a:schemeClr val="accent6">
                    <a:lumMod val="75000"/>
                  </a:schemeClr>
                </a:buClr>
                <a:defRPr/>
              </a:pPr>
              <a:r>
                <a:rPr lang="vi-VN" b="1" dirty="0">
                  <a:solidFill>
                    <a:srgbClr val="FF0000"/>
                  </a:solidFill>
                  <a:latin typeface="Times New Roman" panose="02020603050405020304"/>
                  <a:cs typeface="Times New Roman" panose="02020603050405020304" pitchFamily="18" charset="0"/>
                </a:rPr>
                <a:t>Điều cần nhớ</a:t>
              </a:r>
              <a:endParaRPr lang="en-US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490330" y="1938898"/>
            <a:ext cx="11211340" cy="3772790"/>
          </a:xfrm>
          <a:prstGeom prst="rect">
            <a:avLst/>
          </a:prstGeom>
          <a:ln w="28575">
            <a:noFill/>
          </a:ln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HIV/AIDS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HIV/AIDS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con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vi-VN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con.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7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95168"/>
            <a:ext cx="9144000" cy="126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69" y="-1"/>
            <a:ext cx="923812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 rot="21214811">
            <a:off x="4368136" y="598657"/>
            <a:ext cx="2844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3600" b="1" dirty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Hoạt động 2: </a:t>
            </a:r>
            <a:endParaRPr lang="zh-CN" altLang="en-US" sz="36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 rot="21123128">
            <a:off x="4338988" y="1148359"/>
            <a:ext cx="351402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Cách phòng tránh HIV/AIDS</a:t>
            </a:r>
            <a:endParaRPr lang="zh-CN" altLang="en-US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9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_Cách phòng tránh HI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04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ng chong HIVA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838201"/>
            <a:ext cx="5088835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56592" y="908258"/>
            <a:ext cx="56060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bơm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bỏ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6592" y="1909974"/>
            <a:ext cx="56060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CE0870"/>
                </a:solidFill>
                <a:latin typeface=".VnTime" panose="020B72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bơm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luộc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20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E0870"/>
                </a:solidFill>
                <a:latin typeface="Times New Roman" panose="02020603050405020304" pitchFamily="18" charset="0"/>
              </a:rPr>
              <a:t>sôi</a:t>
            </a:r>
            <a:r>
              <a:rPr lang="en-US" altLang="en-US" sz="2400" b="1" dirty="0">
                <a:solidFill>
                  <a:srgbClr val="CE087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593" y="3213101"/>
            <a:ext cx="56060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B050"/>
                </a:solidFill>
                <a:latin typeface=".VnTime" panose="020B7200000000000000" pitchFamily="34" charset="0"/>
              </a:rPr>
              <a:t>-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túy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Tiêm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túy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HIV/AIDS</a:t>
            </a:r>
            <a:endParaRPr lang="en-US" altLang="en-US" sz="2400" b="1" dirty="0">
              <a:solidFill>
                <a:srgbClr val="00B050"/>
              </a:solidFill>
              <a:latin typeface=".VnTime" panose="020B7200000000000000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6592" y="4885560"/>
            <a:ext cx="56060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.VnTime" panose="020B7200000000000000" pitchFamily="34" charset="0"/>
              </a:rPr>
              <a:t>-</a:t>
            </a:r>
            <a:r>
              <a: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dính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máu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dao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cạo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kim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châm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….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424113" y="100806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tránh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HIV/ AIDS qua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31" r="1829" b="1914"/>
          <a:stretch/>
        </p:blipFill>
        <p:spPr bwMode="auto">
          <a:xfrm>
            <a:off x="0" y="1847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175421"/>
            <a:ext cx="893233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524001" y="105435"/>
            <a:ext cx="867833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HIV/AIDS,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đối với người nhiễm HIV/AIDS</a:t>
            </a:r>
            <a:endParaRPr lang="vi-VN" alt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384" y="2167538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Cách phòng tránh</a:t>
            </a:r>
            <a:endParaRPr lang="vi-VN" sz="3200" b="1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303" y="2752313"/>
            <a:ext cx="112257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dùng bơm kim tiêm một lần rồi bỏ, không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máu, không tiêm chích ma túy, ….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06188" y="5693228"/>
            <a:ext cx="7543800" cy="990600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anchor="ctr"/>
          <a:lstStyle/>
          <a:p>
            <a:pPr eaLnBrk="1" hangingPunct="1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hay </a:t>
            </a:r>
            <a:b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96788" y="299562"/>
            <a:ext cx="5562600" cy="608013"/>
          </a:xfrm>
          <a:prstGeom prst="rect">
            <a:avLst/>
          </a:prstGeom>
          <a:solidFill>
            <a:srgbClr val="FFFF99"/>
          </a:solidFill>
          <a:ln w="28575">
            <a:solidFill>
              <a:srgbClr val="6600CC"/>
            </a:solid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HIV/AIDS</a:t>
            </a:r>
          </a:p>
        </p:txBody>
      </p:sp>
      <p:pic>
        <p:nvPicPr>
          <p:cNvPr id="9" name="Picture 11" descr="20445809_images626415_AIDSlab_bt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2045" y="1325880"/>
            <a:ext cx="41021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xet%20nghiem%20vite%20HI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3045" y="1325880"/>
            <a:ext cx="464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6898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36" y="4746812"/>
            <a:ext cx="9252864" cy="21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708" y="16366"/>
            <a:ext cx="958950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389437" y="1864024"/>
            <a:ext cx="5645078" cy="2062103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3200" b="1" dirty="0">
                <a:solidFill>
                  <a:srgbClr val="CE0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HIV/AIDS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vi-VN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</a:t>
            </a:r>
            <a:endParaRPr lang="en-US" alt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188771" y="0"/>
            <a:ext cx="3759382" cy="1498910"/>
          </a:xfrm>
          <a:prstGeom prst="cloudCallout">
            <a:avLst>
              <a:gd name="adj1" fmla="val 34221"/>
              <a:gd name="adj2" fmla="val 74139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4484637" y="433737"/>
            <a:ext cx="3508466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Điều cần nhớ</a:t>
            </a:r>
            <a:endParaRPr lang="en-US" sz="4000" b="1" dirty="0">
              <a:solidFill>
                <a:srgbClr val="FF0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13" name="Picture 5" descr="1290915417100526978_574_5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410" y="4112766"/>
            <a:ext cx="5043856" cy="264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ageHandl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2717" y="4126017"/>
            <a:ext cx="5157648" cy="262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0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42" y="4937760"/>
            <a:ext cx="921515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1-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31" y="569772"/>
            <a:ext cx="6725767" cy="574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4408297" y="1581837"/>
            <a:ext cx="38293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4400" b="1" dirty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Hoạt động 3: </a:t>
            </a:r>
            <a:endParaRPr lang="zh-CN" altLang="en-US" sz="44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438957" y="2351278"/>
            <a:ext cx="509947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Xác định các hành vi tiếp xúc thông thường không lây nhiễm HIV/AIDS  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2971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828800" y="304800"/>
            <a:ext cx="6075362" cy="965200"/>
            <a:chOff x="179209" y="132540"/>
            <a:chExt cx="6075833" cy="1041122"/>
          </a:xfrm>
        </p:grpSpPr>
        <p:pic>
          <p:nvPicPr>
            <p:cNvPr id="6" name="Picture 10" descr="Thao luan nh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09" y="132540"/>
              <a:ext cx="1769051" cy="104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054517" y="425345"/>
              <a:ext cx="4200525" cy="52387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ÔN LẠI BÀI</a:t>
              </a:r>
            </a:p>
          </p:txBody>
        </p:sp>
      </p:grp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80782" y="1479882"/>
            <a:ext cx="9111604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Bệnh viêm gan A lây truyền như thế nào?</a:t>
            </a:r>
          </a:p>
        </p:txBody>
      </p:sp>
      <p:sp>
        <p:nvSpPr>
          <p:cNvPr id="9" name="Rectangle 8"/>
          <p:cNvSpPr/>
          <p:nvPr/>
        </p:nvSpPr>
        <p:spPr>
          <a:xfrm>
            <a:off x="650503" y="2260025"/>
            <a:ext cx="9491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Bệnh viêm gan A lây qua đường tiêu hoá. </a:t>
            </a:r>
            <a:endParaRPr lang="vi-VN" sz="3600"/>
          </a:p>
        </p:txBody>
      </p:sp>
      <p:sp>
        <p:nvSpPr>
          <p:cNvPr id="10" name="TextBox 9"/>
          <p:cNvSpPr txBox="1"/>
          <p:nvPr/>
        </p:nvSpPr>
        <p:spPr>
          <a:xfrm>
            <a:off x="650503" y="3491217"/>
            <a:ext cx="1112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Muốn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bệnh cần “ăn chín, uống sôi”, rửa sạch tay trước khi ăn và sau khi đi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80782" y="2890975"/>
            <a:ext cx="9111604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cách phòng bệnh viêm gan A.</a:t>
            </a:r>
          </a:p>
        </p:txBody>
      </p:sp>
    </p:spTree>
    <p:extLst>
      <p:ext uri="{BB962C8B-B14F-4D97-AF65-F5344CB8AC3E}">
        <p14:creationId xmlns:p14="http://schemas.microsoft.com/office/powerpoint/2010/main" val="27688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titled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50992"/>
            <a:ext cx="9144000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hlinkClick r:id="rId3" action="ppaction://hlinksldjump"/>
          </p:cNvPr>
          <p:cNvSpPr/>
          <p:nvPr/>
        </p:nvSpPr>
        <p:spPr>
          <a:xfrm>
            <a:off x="1759132" y="146751"/>
            <a:ext cx="313509" cy="2712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412275" y="27654"/>
            <a:ext cx="4245429" cy="6423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3714" y="56425"/>
            <a:ext cx="4598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+mj-lt"/>
              </a:rPr>
              <a:t>“ HIV không lây qua ...”</a:t>
            </a:r>
            <a:endParaRPr lang="en-US" sz="32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53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22172" y="8038"/>
            <a:ext cx="5747657" cy="121484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172" y="183066"/>
            <a:ext cx="5930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LÂY TRUYỀN HOẶC KHÔNG LÂY TRUYỀN QUA NHỮNG HÀNH VI NÀO?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178737"/>
              </p:ext>
            </p:extLst>
          </p:nvPr>
        </p:nvGraphicFramePr>
        <p:xfrm>
          <a:off x="1099929" y="3209099"/>
          <a:ext cx="9965636" cy="36489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982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2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103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6798"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vi-VN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2634342" y="3229874"/>
            <a:ext cx="301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hành vi có nguy cơ lây nhiễm HIV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49141" y="3211421"/>
            <a:ext cx="30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Các hành vi không có nguy cơ lây nhiễm HIV</a:t>
            </a:r>
          </a:p>
          <a:p>
            <a:pPr algn="ctr"/>
            <a:endParaRPr lang="en-US" sz="2000" b="1" dirty="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718306" y="1304190"/>
            <a:ext cx="2823214" cy="1133656"/>
            <a:chOff x="370602" y="4035344"/>
            <a:chExt cx="3370217" cy="1321904"/>
          </a:xfrm>
        </p:grpSpPr>
        <p:sp>
          <p:nvSpPr>
            <p:cNvPr id="62" name="Rounded Rectangle 61"/>
            <p:cNvSpPr/>
            <p:nvPr/>
          </p:nvSpPr>
          <p:spPr>
            <a:xfrm>
              <a:off x="370602" y="4035344"/>
              <a:ext cx="3370216" cy="132190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0602" y="4104669"/>
              <a:ext cx="3370217" cy="1184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 bó vết thương </a:t>
              </a:r>
            </a:p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 máu mà không dùng găng tay cao su bảo vệ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824819" y="1453850"/>
            <a:ext cx="2542360" cy="1077218"/>
            <a:chOff x="6249028" y="1668519"/>
            <a:chExt cx="2704012" cy="1484997"/>
          </a:xfrm>
        </p:grpSpPr>
        <p:sp>
          <p:nvSpPr>
            <p:cNvPr id="65" name="Rounded Rectangle 64"/>
            <p:cNvSpPr/>
            <p:nvPr/>
          </p:nvSpPr>
          <p:spPr>
            <a:xfrm>
              <a:off x="6270170" y="1668519"/>
              <a:ext cx="2599509" cy="988715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249028" y="1668519"/>
              <a:ext cx="2704012" cy="1484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Nghịch bơm tiêm </a:t>
              </a:r>
            </a:p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sử dụng</a:t>
              </a:r>
            </a:p>
            <a:p>
              <a:pPr algn="ctr"/>
              <a:endParaRPr lang="en-US" sz="24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650478" y="1442318"/>
            <a:ext cx="2886890" cy="742737"/>
            <a:chOff x="3226521" y="2832534"/>
            <a:chExt cx="2886890" cy="1059171"/>
          </a:xfrm>
        </p:grpSpPr>
        <p:sp>
          <p:nvSpPr>
            <p:cNvPr id="68" name="Rounded Rectangle 67"/>
            <p:cNvSpPr/>
            <p:nvPr/>
          </p:nvSpPr>
          <p:spPr>
            <a:xfrm>
              <a:off x="3226521" y="2832534"/>
              <a:ext cx="2886890" cy="1047136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239582" y="2882233"/>
              <a:ext cx="2873829" cy="100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 chuyện với </a:t>
              </a:r>
            </a:p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 nhân HIV/AIDS</a:t>
              </a:r>
              <a:endParaRPr lang="en-US" sz="20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845894" y="2568144"/>
            <a:ext cx="2529582" cy="529635"/>
            <a:chOff x="182879" y="2833631"/>
            <a:chExt cx="2704012" cy="570749"/>
          </a:xfrm>
        </p:grpSpPr>
        <p:sp>
          <p:nvSpPr>
            <p:cNvPr id="71" name="Rounded Rectangle 70"/>
            <p:cNvSpPr/>
            <p:nvPr/>
          </p:nvSpPr>
          <p:spPr>
            <a:xfrm>
              <a:off x="287382" y="2833631"/>
              <a:ext cx="2599509" cy="57074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82879" y="2897413"/>
              <a:ext cx="2704012" cy="43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học cùng bàn</a:t>
              </a:r>
              <a:endParaRPr lang="en-US" sz="2000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793121" y="2578608"/>
            <a:ext cx="2574058" cy="510629"/>
            <a:chOff x="235130" y="1649937"/>
            <a:chExt cx="2704012" cy="570749"/>
          </a:xfrm>
        </p:grpSpPr>
        <p:sp>
          <p:nvSpPr>
            <p:cNvPr id="74" name="Rounded Rectangle 73"/>
            <p:cNvSpPr/>
            <p:nvPr/>
          </p:nvSpPr>
          <p:spPr>
            <a:xfrm>
              <a:off x="287382" y="1649937"/>
              <a:ext cx="2599509" cy="57074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35130" y="1704478"/>
              <a:ext cx="2704012" cy="44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 chung dao cạo</a:t>
              </a:r>
              <a:endParaRPr lang="en-US" sz="20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869761" y="2570066"/>
            <a:ext cx="2534196" cy="527712"/>
            <a:chOff x="387530" y="1802337"/>
            <a:chExt cx="2704012" cy="570749"/>
          </a:xfrm>
        </p:grpSpPr>
        <p:sp>
          <p:nvSpPr>
            <p:cNvPr id="77" name="Rounded Rectangle 76"/>
            <p:cNvSpPr/>
            <p:nvPr/>
          </p:nvSpPr>
          <p:spPr>
            <a:xfrm>
              <a:off x="439782" y="1802337"/>
              <a:ext cx="2599509" cy="570749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87530" y="1856878"/>
              <a:ext cx="2704012" cy="43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vui chơi</a:t>
              </a:r>
              <a:endParaRPr lang="en-US" sz="2000" dirty="0"/>
            </a:p>
          </p:txBody>
        </p:sp>
      </p:grpSp>
      <p:sp>
        <p:nvSpPr>
          <p:cNvPr id="79" name="Left Arrow 78">
            <a:hlinkClick r:id="rId3" action="ppaction://hlinksldjump"/>
          </p:cNvPr>
          <p:cNvSpPr/>
          <p:nvPr/>
        </p:nvSpPr>
        <p:spPr>
          <a:xfrm>
            <a:off x="1784563" y="193609"/>
            <a:ext cx="318186" cy="2349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Callout 79"/>
          <p:cNvSpPr/>
          <p:nvPr/>
        </p:nvSpPr>
        <p:spPr>
          <a:xfrm>
            <a:off x="4424446" y="1289511"/>
            <a:ext cx="3660328" cy="1824946"/>
          </a:xfrm>
          <a:prstGeom prst="cloudCallout">
            <a:avLst>
              <a:gd name="adj1" fmla="val 51401"/>
              <a:gd name="adj2" fmla="val 59776"/>
            </a:avLst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17915" y="1716850"/>
            <a:ext cx="2873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 không lây qua tiếp xúc thông thường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6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57 L 0.08889 0.39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2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875 L -0.19896 0.5520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00763 L -0.17474 0.49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8785 0.387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40807 0.3736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-0.09393 0.4706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5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2" grpId="0"/>
      <p:bldP spid="43" grpId="0"/>
      <p:bldP spid="80" grpId="0" animBg="1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72100"/>
            <a:ext cx="9144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 rot="21384929">
            <a:off x="1777459" y="2045667"/>
            <a:ext cx="382933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4000" b="1" dirty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Hoạt động 4</a:t>
            </a:r>
            <a:r>
              <a:rPr lang="vi-VN" altLang="zh-CN" sz="4000" b="1" dirty="0">
                <a:ln>
                  <a:solidFill>
                    <a:schemeClr val="tx1"/>
                  </a:solidFill>
                </a:ln>
                <a:latin typeface="iCiel Grandma" pitchFamily="50" charset="0"/>
                <a:ea typeface="黑体" pitchFamily="2" charset="-122"/>
              </a:rPr>
              <a:t>: </a:t>
            </a:r>
            <a:endParaRPr lang="zh-CN" altLang="en-US" sz="4000" b="1" dirty="0">
              <a:ln>
                <a:solidFill>
                  <a:schemeClr val="tx1"/>
                </a:solidFill>
              </a:ln>
              <a:latin typeface="iCiel Grandma" pitchFamily="50" charset="0"/>
              <a:ea typeface="黑体" pitchFamily="2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623249" y="2080869"/>
            <a:ext cx="426097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800" b="1" dirty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+mj-lt"/>
                <a:ea typeface="黑体" pitchFamily="2" charset="-122"/>
              </a:rPr>
              <a:t>Bày tỏ ý kiến, thái độ đối với người nhiễm HIV/AIDS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+mj-lt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04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5" descr="Untitled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9747"/>
            <a:ext cx="9144000" cy="48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542904" y="52252"/>
            <a:ext cx="7406639" cy="1141308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73532" y="93601"/>
            <a:ext cx="717150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các bạn trong hình là người quen của em, em sẽ đối xử với họ như thế nào? Tại sao?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524000" y="6023433"/>
            <a:ext cx="9144000" cy="8002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CHƠI, KHÔNG XA LÁNH,</a:t>
            </a: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PHÂN BIỆT ĐỐI XỬ 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BẠN VÀ GIA ĐÌNH CỦA HAI BẠN ẤY.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9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Untitled-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5" y="1145840"/>
            <a:ext cx="9144000" cy="501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128153" y="35496"/>
            <a:ext cx="8200213" cy="1121563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5099" y="122916"/>
            <a:ext cx="80663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có thái độ như thế nào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người nhiễm HIV/AIDS và gia đình của họ?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6029279"/>
            <a:ext cx="9144000" cy="8002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28152" y="6029279"/>
            <a:ext cx="793568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ỦI, ĐỘNG VIÊN, QUAN TÂM ĐẾN NGƯỜI NHIỄM HIV/AIDS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vi-V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GIA ĐÌNH CỦA HỌ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29" y="0"/>
            <a:ext cx="116989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-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403412"/>
            <a:ext cx="2166145" cy="24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259133" y="1"/>
            <a:ext cx="4010297" cy="1476103"/>
          </a:xfrm>
          <a:prstGeom prst="cloudCallout">
            <a:avLst>
              <a:gd name="adj1" fmla="val 31332"/>
              <a:gd name="adj2" fmla="val 7647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4510047" y="433252"/>
            <a:ext cx="3508466" cy="6096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Điều cần nhớ</a:t>
            </a:r>
            <a:endParaRPr lang="en-US" b="1" dirty="0">
              <a:solidFill>
                <a:srgbClr val="FF0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7801" y="1882335"/>
            <a:ext cx="79203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…;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5706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31" r="1829" b="19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175421"/>
            <a:ext cx="893233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524001" y="105435"/>
            <a:ext cx="867833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HIV/AIDS,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độ đối với người nhiễm HIV/AIDS</a:t>
            </a:r>
            <a:endParaRPr lang="vi-VN" altLang="vi-VN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384" y="2167538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Cách phòng tránh</a:t>
            </a:r>
            <a:endParaRPr lang="vi-VN" sz="3200" b="1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303" y="2752313"/>
            <a:ext cx="1122572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dùng bơm kim tiêm một lần rồi bỏ, không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máu, không tiêm chích ma túy, ….</a:t>
            </a:r>
            <a:endParaRPr lang="en-US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383" y="4008098"/>
            <a:ext cx="8070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Thái độ đối với người bị nhiễm HIV/ADIS</a:t>
            </a:r>
            <a:endParaRPr lang="vi-VN" sz="3200" b="1"/>
          </a:p>
        </p:txBody>
      </p:sp>
      <p:sp>
        <p:nvSpPr>
          <p:cNvPr id="2" name="Rectangle 1"/>
          <p:cNvSpPr/>
          <p:nvPr/>
        </p:nvSpPr>
        <p:spPr>
          <a:xfrm>
            <a:off x="315383" y="4662456"/>
            <a:ext cx="11184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nên xa lánh, phân biệt đối xử với người bị nhiễm HIV và gia điình họ.</a:t>
            </a:r>
            <a:endParaRPr lang="vi-VN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238103" y="0"/>
            <a:ext cx="81534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HIV/AIDS?</a:t>
            </a:r>
          </a:p>
        </p:txBody>
      </p:sp>
      <p:pic>
        <p:nvPicPr>
          <p:cNvPr id="6" name="Picture 4" descr="Untitled-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6147"/>
            <a:ext cx="9144000" cy="505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38103" y="5949187"/>
            <a:ext cx="7772400" cy="8002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TUYÊN TRUYỀN CHO MỌI NGƯỜI HIỂU VỀ HIV/AIDS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KHÔNG PHÂN BIỆT ĐỒI XỬ VỚI NGƯỜI NHIỄM HIV/AIDS</a:t>
            </a:r>
          </a:p>
        </p:txBody>
      </p:sp>
    </p:spTree>
    <p:extLst>
      <p:ext uri="{BB962C8B-B14F-4D97-AF65-F5344CB8AC3E}">
        <p14:creationId xmlns:p14="http://schemas.microsoft.com/office/powerpoint/2010/main" val="28903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2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5" y="1489166"/>
            <a:ext cx="5100534" cy="4800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38103" y="278930"/>
            <a:ext cx="815340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59" y="1489166"/>
            <a:ext cx="539198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2524463"/>
            <a:ext cx="4079900" cy="1130216"/>
            <a:chOff x="1435655" y="2018849"/>
            <a:chExt cx="4316728" cy="1130625"/>
          </a:xfrm>
        </p:grpSpPr>
        <p:sp>
          <p:nvSpPr>
            <p:cNvPr id="3" name="Rounded Rectangle 2"/>
            <p:cNvSpPr/>
            <p:nvPr/>
          </p:nvSpPr>
          <p:spPr>
            <a:xfrm>
              <a:off x="2069763" y="2261290"/>
              <a:ext cx="368262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Ung thư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435655" y="2117153"/>
              <a:ext cx="1066690" cy="10323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04097" y="2018849"/>
              <a:ext cx="639681" cy="11083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03493" y="521671"/>
            <a:ext cx="7612457" cy="1323354"/>
            <a:chOff x="2224586" y="557826"/>
            <a:chExt cx="7369791" cy="1323832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28883" y="620114"/>
              <a:ext cx="4226078" cy="12007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Giai đoạn cuối cùng 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của nhiễm HIV là: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07949" y="2547083"/>
            <a:ext cx="4202252" cy="1104948"/>
            <a:chOff x="1167338" y="1993113"/>
            <a:chExt cx="3690948" cy="1105347"/>
          </a:xfrm>
        </p:grpSpPr>
        <p:sp>
          <p:nvSpPr>
            <p:cNvPr id="15" name="Rounded Rectangle 14"/>
            <p:cNvSpPr/>
            <p:nvPr/>
          </p:nvSpPr>
          <p:spPr>
            <a:xfrm>
              <a:off x="1693763" y="2212925"/>
              <a:ext cx="3164523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Bại liệt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67338" y="2076779"/>
              <a:ext cx="909482" cy="994275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10280" y="1993113"/>
              <a:ext cx="625887" cy="11053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85681" y="4035932"/>
            <a:ext cx="4121835" cy="1015628"/>
            <a:chOff x="2402998" y="2165165"/>
            <a:chExt cx="3541895" cy="2171090"/>
          </a:xfrm>
        </p:grpSpPr>
        <p:sp>
          <p:nvSpPr>
            <p:cNvPr id="19" name="Rounded Rectangle 18"/>
            <p:cNvSpPr/>
            <p:nvPr/>
          </p:nvSpPr>
          <p:spPr>
            <a:xfrm>
              <a:off x="2771850" y="2283758"/>
              <a:ext cx="3173043" cy="1930754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02998" y="2253040"/>
              <a:ext cx="891499" cy="1961472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3200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02998" y="2165165"/>
              <a:ext cx="891499" cy="217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60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C</a:t>
              </a:r>
              <a:endParaRPr lang="en-US" sz="6000" b="1" kern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6600"/>
                </a:solidFill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258866" y="4276604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rPr>
              <a:t>AIDS</a:t>
            </a:r>
            <a:endParaRPr lang="en-US" sz="3200" kern="0" dirty="0">
              <a:ln w="19050">
                <a:solidFill>
                  <a:sysClr val="windowText" lastClr="000000"/>
                </a:solidFill>
              </a:ln>
              <a:latin typeface="+mj-lt"/>
              <a:cs typeface="Baloo" panose="03080902040302020200" pitchFamily="66" charset="-93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671178" y="3910599"/>
            <a:ext cx="3996823" cy="1107962"/>
            <a:chOff x="3152346" y="6068578"/>
            <a:chExt cx="4175403" cy="1105815"/>
          </a:xfrm>
        </p:grpSpPr>
        <p:grpSp>
          <p:nvGrpSpPr>
            <p:cNvPr id="10" name="Group 9"/>
            <p:cNvGrpSpPr/>
            <p:nvPr/>
          </p:nvGrpSpPr>
          <p:grpSpPr>
            <a:xfrm>
              <a:off x="3152346" y="6068578"/>
              <a:ext cx="4175403" cy="1105815"/>
              <a:chOff x="4511573" y="3474454"/>
              <a:chExt cx="4033861" cy="687882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4960800" y="3602799"/>
                <a:ext cx="3584634" cy="538413"/>
              </a:xfrm>
              <a:prstGeom prst="roundRect">
                <a:avLst/>
              </a:prstGeom>
              <a:solidFill>
                <a:srgbClr val="FFBF53"/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511573" y="3510889"/>
                <a:ext cx="880327" cy="598858"/>
              </a:xfrm>
              <a:prstGeom prst="ellipse">
                <a:avLst/>
              </a:prstGeom>
              <a:solidFill>
                <a:srgbClr val="FFBF53">
                  <a:lumMod val="20000"/>
                  <a:lumOff val="80000"/>
                </a:srgbClr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623184" y="3474454"/>
                <a:ext cx="657106" cy="687882"/>
              </a:xfrm>
              <a:prstGeom prst="rect">
                <a:avLst/>
              </a:prstGeom>
              <a:noFill/>
            </p:spPr>
            <p:txBody>
              <a:bodyPr wrap="none" lIns="91407" tIns="45703" rIns="91407" bIns="45703">
                <a:spAutoFit/>
              </a:bodyPr>
              <a:lstStyle/>
              <a:p>
                <a:pPr algn="ctr">
                  <a:defRPr/>
                </a:pPr>
                <a:r>
                  <a:rPr lang="vi-VN" sz="6600" b="1" kern="0" dirty="0">
                    <a:ln w="222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6600"/>
                    </a:solidFill>
                    <a:latin typeface="iCiel Cadena" panose="02000503000000020004" pitchFamily="2" charset="0"/>
                    <a:cs typeface="Baloo" panose="03080902040302020200" pitchFamily="66" charset="-93"/>
                  </a:rPr>
                  <a:t>D</a:t>
                </a:r>
                <a:endPara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896270" y="6432035"/>
              <a:ext cx="3313735" cy="583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Suy dinh dưỡng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27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2531" r="1829" b="1914"/>
          <a:stretch/>
        </p:blipFill>
        <p:spPr bwMode="auto">
          <a:xfrm>
            <a:off x="0" y="2770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4" y="175421"/>
            <a:ext cx="893233" cy="6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524001" y="175421"/>
            <a:ext cx="867833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HIV/AIDS</a:t>
            </a:r>
            <a:endParaRPr lang="vi-VN" altLang="vi-VN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2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2549732"/>
            <a:ext cx="4079900" cy="1107961"/>
            <a:chOff x="1435655" y="2044126"/>
            <a:chExt cx="4316728" cy="1108362"/>
          </a:xfrm>
        </p:grpSpPr>
        <p:sp>
          <p:nvSpPr>
            <p:cNvPr id="3" name="Rounded Rectangle 2"/>
            <p:cNvSpPr/>
            <p:nvPr/>
          </p:nvSpPr>
          <p:spPr>
            <a:xfrm>
              <a:off x="2069763" y="2261290"/>
              <a:ext cx="368262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Đường tình dục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435655" y="2117153"/>
              <a:ext cx="1066690" cy="1032321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49158" y="2044126"/>
              <a:ext cx="639681" cy="11083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73429" y="521672"/>
            <a:ext cx="7367127" cy="1323353"/>
            <a:chOff x="2224586" y="557826"/>
            <a:chExt cx="7369791" cy="1323832"/>
          </a:xfrm>
        </p:grpSpPr>
        <p:sp>
          <p:nvSpPr>
            <p:cNvPr id="7" name="Rounded Rectangle 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89751" y="948314"/>
              <a:ext cx="6605411" cy="6465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vi-VN" sz="3600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+mj-lt"/>
                  <a:cs typeface="Baloo" panose="03080902040302020200" pitchFamily="66" charset="-93"/>
                </a:rPr>
                <a:t>HIV không lây qua đường nào?</a:t>
              </a:r>
              <a:endParaRPr lang="en-US" sz="3600" b="1" kern="0" spc="5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+mj-lt"/>
                <a:cs typeface="Baloo" panose="03080902040302020200" pitchFamily="66" charset="-93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56992" y="2549732"/>
            <a:ext cx="4411008" cy="1107961"/>
            <a:chOff x="1167338" y="1993113"/>
            <a:chExt cx="3676315" cy="1108361"/>
          </a:xfrm>
        </p:grpSpPr>
        <p:sp>
          <p:nvSpPr>
            <p:cNvPr id="15" name="Rounded Rectangle 14"/>
            <p:cNvSpPr/>
            <p:nvPr/>
          </p:nvSpPr>
          <p:spPr>
            <a:xfrm>
              <a:off x="1679130" y="2215527"/>
              <a:ext cx="3164523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r>
                <a:rPr lang="vi-VN" sz="32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Đường máu</a:t>
              </a:r>
              <a:endParaRPr lang="en-US" sz="32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167338" y="2076779"/>
              <a:ext cx="950809" cy="1021681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424650" y="1993113"/>
              <a:ext cx="470487" cy="110836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56993" y="3954888"/>
            <a:ext cx="4411007" cy="1107961"/>
            <a:chOff x="2402998" y="2165165"/>
            <a:chExt cx="3541895" cy="2150164"/>
          </a:xfrm>
        </p:grpSpPr>
        <p:sp>
          <p:nvSpPr>
            <p:cNvPr id="19" name="Rounded Rectangle 18"/>
            <p:cNvSpPr/>
            <p:nvPr/>
          </p:nvSpPr>
          <p:spPr>
            <a:xfrm>
              <a:off x="2771850" y="2283758"/>
              <a:ext cx="3173043" cy="1930754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vi-VN" sz="5400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  </a:t>
              </a:r>
              <a:endParaRPr lang="en-US" sz="2800" kern="0" dirty="0">
                <a:ln w="19050">
                  <a:solidFill>
                    <a:sysClr val="windowText" lastClr="000000"/>
                  </a:solidFill>
                </a:ln>
                <a:latin typeface="iCiel Cadena" panose="02000503000000020004" pitchFamily="2" charset="0"/>
                <a:cs typeface="Baloo" panose="03080902040302020200" pitchFamily="66" charset="-93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402998" y="2253040"/>
              <a:ext cx="891499" cy="1961472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iCiel Cadena" panose="02000503000000020004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02998" y="2165165"/>
              <a:ext cx="891499" cy="21501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7" tIns="45703" rIns="91407" bIns="45703">
              <a:spAutoFit/>
            </a:bodyPr>
            <a:lstStyle/>
            <a:p>
              <a:pPr algn="ctr">
                <a:defRPr/>
              </a:pPr>
              <a:r>
                <a:rPr lang="en-US" sz="6600" b="1" kern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D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241335" y="4280047"/>
            <a:ext cx="3552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28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rPr>
              <a:t>Tiếp xúc thông thường</a:t>
            </a:r>
            <a:endParaRPr lang="en-US" sz="2800" kern="0" dirty="0">
              <a:ln w="19050">
                <a:solidFill>
                  <a:sysClr val="windowText" lastClr="000000"/>
                </a:solidFill>
              </a:ln>
              <a:latin typeface="+mj-lt"/>
              <a:cs typeface="Baloo" panose="03080902040302020200" pitchFamily="66" charset="-93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553093" y="3798763"/>
            <a:ext cx="3996824" cy="1596289"/>
            <a:chOff x="33524" y="4087126"/>
            <a:chExt cx="4175404" cy="1593196"/>
          </a:xfrm>
        </p:grpSpPr>
        <p:grpSp>
          <p:nvGrpSpPr>
            <p:cNvPr id="10" name="Group 9"/>
            <p:cNvGrpSpPr/>
            <p:nvPr/>
          </p:nvGrpSpPr>
          <p:grpSpPr>
            <a:xfrm>
              <a:off x="33524" y="4087126"/>
              <a:ext cx="4175404" cy="1593195"/>
              <a:chOff x="1498475" y="2241874"/>
              <a:chExt cx="4033862" cy="991061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1947703" y="2374806"/>
                <a:ext cx="3584634" cy="858129"/>
              </a:xfrm>
              <a:prstGeom prst="roundRect">
                <a:avLst/>
              </a:prstGeom>
              <a:solidFill>
                <a:srgbClr val="FFBF53"/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3200" kern="0" dirty="0">
                  <a:ln w="19050">
                    <a:solidFill>
                      <a:sysClr val="windowText" lastClr="000000"/>
                    </a:solidFill>
                  </a:ln>
                  <a:latin typeface="iCiel Cadena" panose="02000503000000020004" pitchFamily="2" charset="0"/>
                  <a:cs typeface="Baloo" panose="03080902040302020200" pitchFamily="66" charset="-93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498475" y="2282897"/>
                <a:ext cx="880327" cy="598858"/>
              </a:xfrm>
              <a:prstGeom prst="ellipse">
                <a:avLst/>
              </a:prstGeom>
              <a:solidFill>
                <a:srgbClr val="FFBF53">
                  <a:lumMod val="20000"/>
                  <a:lumOff val="80000"/>
                </a:srgbClr>
              </a:solidFill>
              <a:ln w="25400" cap="flat" cmpd="sng" algn="ctr">
                <a:solidFill>
                  <a:schemeClr val="accent2">
                    <a:lumMod val="75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iCiel Cadena" panose="02000503000000020004" pitchFamily="2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598713" y="2241874"/>
                <a:ext cx="624750" cy="687881"/>
              </a:xfrm>
              <a:prstGeom prst="rect">
                <a:avLst/>
              </a:prstGeom>
              <a:noFill/>
            </p:spPr>
            <p:txBody>
              <a:bodyPr wrap="none" lIns="91407" tIns="45703" rIns="91407" bIns="45703">
                <a:spAutoFit/>
              </a:bodyPr>
              <a:lstStyle/>
              <a:p>
                <a:pPr algn="ctr">
                  <a:defRPr/>
                </a:pPr>
                <a:r>
                  <a:rPr lang="en-US" sz="6600" b="1" kern="0" dirty="0">
                    <a:ln w="22225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rgbClr val="FF6600"/>
                    </a:solidFill>
                    <a:latin typeface="iCiel Cadena" panose="02000503000000020004" pitchFamily="2" charset="0"/>
                    <a:cs typeface="Baloo" panose="03080902040302020200" pitchFamily="66" charset="-93"/>
                  </a:rPr>
                  <a:t>C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829950" y="4295327"/>
              <a:ext cx="331373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800" kern="0" dirty="0">
                  <a:ln w="19050">
                    <a:solidFill>
                      <a:sysClr val="windowText" lastClr="000000"/>
                    </a:solidFill>
                  </a:ln>
                  <a:latin typeface="+mj-lt"/>
                  <a:cs typeface="Baloo" panose="03080902040302020200" pitchFamily="66" charset="-93"/>
                </a:rPr>
                <a:t>Từ mẹ sang con lúc mang thai hoặc khi sinh con </a:t>
              </a:r>
              <a:endParaRPr lang="en-US" sz="2400" kern="0" dirty="0">
                <a:ln w="19050">
                  <a:solidFill>
                    <a:sysClr val="windowText" lastClr="000000"/>
                  </a:solidFill>
                </a:ln>
                <a:latin typeface="+mj-lt"/>
                <a:cs typeface="Baloo" panose="03080902040302020200" pitchFamily="66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2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86841" y="3220032"/>
            <a:ext cx="6012725" cy="2259874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/>
                <a:cs typeface="Times New Roman" panose="02020603050405020304" pitchFamily="18" charset="0"/>
              </a:rPr>
              <a:t>      GÓC </a:t>
            </a: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vi-VN" sz="8000" b="1" dirty="0">
                <a:ln w="19050">
                  <a:solidFill>
                    <a:schemeClr val="tx1"/>
                  </a:solidFill>
                </a:ln>
                <a:solidFill>
                  <a:srgbClr val="008000"/>
                </a:solidFill>
                <a:latin typeface="Times New Roman" panose="02020603050405020304"/>
                <a:cs typeface="Times New Roman" panose="02020603050405020304" pitchFamily="18" charset="0"/>
              </a:rPr>
              <a:t>SÁNG TẠO</a:t>
            </a:r>
            <a:endParaRPr lang="en-US" sz="8000" b="1" dirty="0">
              <a:ln w="19050">
                <a:solidFill>
                  <a:schemeClr val="tx1"/>
                </a:solidFill>
              </a:ln>
              <a:solidFill>
                <a:srgbClr val="008000"/>
              </a:solidFill>
              <a:latin typeface="Times New Roman" panose="02020603050405020304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08" y="5323115"/>
            <a:ext cx="1066800" cy="109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08" y="5301245"/>
            <a:ext cx="1066800" cy="109537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29395" y="67435"/>
            <a:ext cx="5316583" cy="2362351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99657" y="458262"/>
            <a:ext cx="448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Thực hành thiết kế một sản phẩm tuyên truyền về việc phòng tránh HIV/AIDS (vẽ tranh, viết lời tuyên truyền, thông điệp, ...) 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54761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" y="0"/>
            <a:ext cx="1209923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59026"/>
            <a:ext cx="5082400" cy="3269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3736374"/>
            <a:ext cx="5267929" cy="2902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33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59" y="760066"/>
            <a:ext cx="5538083" cy="5337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84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4521" cy="78507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7924" y="182880"/>
            <a:ext cx="566515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DẶN DÒ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2977" y="1473756"/>
            <a:ext cx="706929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- Củng cố lại “Điều cần nhớ” của bài học.</a:t>
            </a:r>
          </a:p>
          <a:p>
            <a:pPr>
              <a:spcBef>
                <a:spcPts val="600"/>
              </a:spcBef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 - Thực hành thiết kế sản phẩm tuyên truyền về việc “Phòng tránh HIV/AIDS”</a:t>
            </a:r>
          </a:p>
          <a:p>
            <a:pPr>
              <a:spcBef>
                <a:spcPts val="600"/>
              </a:spcBef>
            </a:pPr>
            <a:r>
              <a:rPr lang="vi-VN" sz="2800" b="1" dirty="0">
                <a:solidFill>
                  <a:srgbClr val="0000CC"/>
                </a:solidFill>
                <a:latin typeface="+mj-lt"/>
              </a:rPr>
              <a:t>- Xem trước bài “Phòng tránh bị xâm hại” </a:t>
            </a:r>
            <a:endParaRPr lang="en-US" sz="2800" b="1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252652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70" y="4768306"/>
            <a:ext cx="9238130" cy="208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1-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0" y="3612998"/>
            <a:ext cx="1909866" cy="172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1-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00" y="1709926"/>
            <a:ext cx="3472354" cy="259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1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7" y="-131650"/>
            <a:ext cx="28438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-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82" y="259990"/>
            <a:ext cx="7017284" cy="640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689954" y="2274375"/>
            <a:ext cx="382933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zh-CN" sz="4400" b="1" dirty="0">
                <a:ln>
                  <a:solidFill>
                    <a:schemeClr val="tx1"/>
                  </a:solidFill>
                </a:ln>
                <a:latin typeface="+mj-lt"/>
                <a:ea typeface="黑体" pitchFamily="2" charset="-122"/>
              </a:rPr>
              <a:t>Hoạt động 1: </a:t>
            </a:r>
            <a:endParaRPr lang="zh-CN" altLang="en-US" sz="4400" b="1" dirty="0">
              <a:ln>
                <a:solidFill>
                  <a:schemeClr val="tx1"/>
                </a:solidFill>
              </a:ln>
              <a:latin typeface="+mj-lt"/>
              <a:ea typeface="黑体" pitchFamily="2" charset="-122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4747811" y="2952783"/>
            <a:ext cx="5099474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1500505"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150050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zh-CN" sz="4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+mj-lt"/>
                <a:ea typeface="黑体" pitchFamily="2" charset="-122"/>
              </a:rPr>
              <a:t>Tìm hiểu HIV/AIDS. Các con đường lây truyền HIV/AIDS</a:t>
            </a:r>
            <a:endParaRPr lang="zh-CN" altLang="en-US" sz="4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+mj-lt"/>
              <a:ea typeface="黑体" pitchFamily="2" charset="-122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7095" y="-2891"/>
            <a:ext cx="12111569" cy="6859588"/>
            <a:chOff x="0" y="0"/>
            <a:chExt cx="5760" cy="4321"/>
          </a:xfrm>
        </p:grpSpPr>
        <p:pic>
          <p:nvPicPr>
            <p:cNvPr id="10" name="Picture 20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1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8" y="2138"/>
              <a:ext cx="432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2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3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6022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37" y="4907390"/>
            <a:ext cx="9239272" cy="19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1-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72" y="0"/>
            <a:ext cx="6959740" cy="560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81480" y="1393494"/>
            <a:ext cx="5605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AI NHANH </a:t>
            </a:r>
            <a:r>
              <a:rPr lang="vi-VN" sz="4000" b="1">
                <a:solidFill>
                  <a:srgbClr val="FF0000"/>
                </a:solidFill>
                <a:latin typeface="+mj-lt"/>
              </a:rPr>
              <a:t>AI ĐÚNG ?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1480" y="2377936"/>
            <a:ext cx="5421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hãy tìm câu trả lời tương ứng </a:t>
            </a: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từng câu hỏi sau</a:t>
            </a: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 tr. 34)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7095" y="-2891"/>
            <a:ext cx="12111569" cy="6859588"/>
            <a:chOff x="0" y="0"/>
            <a:chExt cx="5760" cy="4321"/>
          </a:xfrm>
        </p:grpSpPr>
        <p:pic>
          <p:nvPicPr>
            <p:cNvPr id="14" name="Picture 20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8" y="2138"/>
              <a:ext cx="4320" cy="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2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3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5983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0" y="28408"/>
            <a:ext cx="91440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36105" y="918015"/>
            <a:ext cx="3278777" cy="469900"/>
          </a:xfrm>
          <a:prstGeom prst="rect">
            <a:avLst/>
          </a:prstGeom>
          <a:solidFill>
            <a:srgbClr val="99FFCC">
              <a:alpha val="41176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1.HIV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636107" y="1714146"/>
            <a:ext cx="3278777" cy="469900"/>
          </a:xfrm>
          <a:prstGeom prst="rect">
            <a:avLst/>
          </a:prstGeom>
          <a:solidFill>
            <a:srgbClr val="99FFCC">
              <a:alpha val="41176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2.AIDS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36105" y="2518213"/>
            <a:ext cx="3278777" cy="1200329"/>
          </a:xfrm>
          <a:prstGeom prst="rect">
            <a:avLst/>
          </a:prstGeom>
          <a:solidFill>
            <a:srgbClr val="99FFCC">
              <a:alpha val="41176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AIDS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636105" y="4150591"/>
            <a:ext cx="3278777" cy="830997"/>
          </a:xfrm>
          <a:prstGeom prst="rect">
            <a:avLst/>
          </a:prstGeom>
          <a:solidFill>
            <a:srgbClr val="99FFCC">
              <a:alpha val="41176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4.HIV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 truyền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36105" y="5710677"/>
            <a:ext cx="3278777" cy="835025"/>
          </a:xfrm>
          <a:prstGeom prst="rect">
            <a:avLst/>
          </a:prstGeom>
          <a:solidFill>
            <a:srgbClr val="99FFCC">
              <a:alpha val="41176"/>
            </a:srgb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HIV?</a:t>
            </a:r>
            <a:endParaRPr lang="en-US" altLang="en-US" sz="2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86995" y="633078"/>
            <a:ext cx="5257800" cy="4699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86995" y="1246647"/>
            <a:ext cx="5257800" cy="835025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86995" y="2233277"/>
            <a:ext cx="5257800" cy="1200329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altLang="en-US" sz="24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86995" y="3681077"/>
            <a:ext cx="5257800" cy="120015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AIDS. AIDS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886995" y="5041566"/>
            <a:ext cx="5257800" cy="1603375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-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con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891645" y="1079635"/>
            <a:ext cx="1995350" cy="180652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9" idx="1"/>
          </p:cNvCxnSpPr>
          <p:nvPr/>
        </p:nvCxnSpPr>
        <p:spPr>
          <a:xfrm flipV="1">
            <a:off x="3914882" y="1664160"/>
            <a:ext cx="1972113" cy="304513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91645" y="3097768"/>
            <a:ext cx="1995350" cy="13498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914882" y="4480665"/>
            <a:ext cx="1972113" cy="1522570"/>
          </a:xfrm>
          <a:prstGeom prst="line">
            <a:avLst/>
          </a:prstGeom>
          <a:ln w="28575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8" idx="1"/>
          </p:cNvCxnSpPr>
          <p:nvPr/>
        </p:nvCxnSpPr>
        <p:spPr>
          <a:xfrm flipH="1">
            <a:off x="3938120" y="868028"/>
            <a:ext cx="1948875" cy="5406564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>
            <a:hlinkClick r:id="rId2" action="ppaction://hlinksldjump"/>
          </p:cNvPr>
          <p:cNvSpPr/>
          <p:nvPr/>
        </p:nvSpPr>
        <p:spPr>
          <a:xfrm>
            <a:off x="1713412" y="92024"/>
            <a:ext cx="261257" cy="225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>
            <a:hlinkClick r:id="rId6" action="ppaction://hlinksldjump"/>
          </p:cNvPr>
          <p:cNvSpPr/>
          <p:nvPr/>
        </p:nvSpPr>
        <p:spPr>
          <a:xfrm>
            <a:off x="1713412" y="393915"/>
            <a:ext cx="261257" cy="22646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69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854212" y="738597"/>
            <a:ext cx="2743200" cy="685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/>
              </a:rPr>
              <a:t>1. HIV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/>
              </a:rPr>
              <a:t>là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/>
              </a:rPr>
              <a:t>gì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/>
              </a:rPr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61570" y="1655011"/>
            <a:ext cx="9144000" cy="990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	</a:t>
            </a:r>
            <a:r>
              <a:rPr lang="vi-VN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vi-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nhập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khả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tật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suy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4397012" y="661745"/>
            <a:ext cx="3200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</a:endParaRPr>
          </a:p>
        </p:txBody>
      </p:sp>
      <p:pic>
        <p:nvPicPr>
          <p:cNvPr id="5" name="Picture 8" descr="Hình ảnh có liên qu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2" y="2953078"/>
            <a:ext cx="4202113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ình ảnh có liên qua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4" y="2953078"/>
            <a:ext cx="44862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907235" y="747576"/>
            <a:ext cx="2778125" cy="685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n-US" sz="3200" b="1" dirty="0">
                <a:solidFill>
                  <a:srgbClr val="CC3300"/>
                </a:solidFill>
                <a:latin typeface="Times New Roman" panose="02020603050405020304"/>
                <a:cs typeface="Times New Roman" panose="02020603050405020304" pitchFamily="18" charset="0"/>
              </a:rPr>
              <a:t>2.AIDS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anose="02020603050405020304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C3300"/>
                </a:solidFill>
                <a:latin typeface="Times New Roman" panose="02020603050405020304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55964" y="1717540"/>
            <a:ext cx="8229600" cy="76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446859" y="668270"/>
            <a:ext cx="3276600" cy="762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 descr="Kết quả hình ảnh cho hinh anh benh nhan aid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3" descr="Kết quả hình ảnh cho hinh anh benh nhan aids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5" descr="Kết quả hình ảnh cho hinh anh benh nhan aid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67" y="2763704"/>
            <a:ext cx="5601967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ạ Sahara là nơi có nhiều người nhiễm HIV nhấ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3" y="2763704"/>
            <a:ext cx="5100346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4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57994" y="373902"/>
            <a:ext cx="7620000" cy="12954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nhiễm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HIV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 AIDS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00200" y="1721460"/>
            <a:ext cx="9067800" cy="990600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FontTx/>
              <a:buNone/>
              <a:defRPr/>
            </a:pPr>
            <a:r>
              <a:rPr lang="en-US" sz="26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AIDS. AIDS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200" b="1" dirty="0" err="1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112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HIV.</a:t>
            </a:r>
          </a:p>
          <a:p>
            <a:pPr>
              <a:buFontTx/>
              <a:buNone/>
              <a:defRPr/>
            </a:pPr>
            <a:endParaRPr lang="en-US" sz="2600" b="1" dirty="0">
              <a:solidFill>
                <a:srgbClr val="0B19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sz="2600" b="1" dirty="0">
                <a:solidFill>
                  <a:srgbClr val="0B19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381794" y="249237"/>
            <a:ext cx="7772400" cy="1219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315754" y="2646271"/>
            <a:ext cx="2819400" cy="4699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HIV </a:t>
            </a:r>
          </a:p>
        </p:txBody>
      </p:sp>
      <p:pic>
        <p:nvPicPr>
          <p:cNvPr id="6" name="Picture 10" descr="50823846_02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10" y="3235235"/>
            <a:ext cx="4586288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506754" y="2646271"/>
            <a:ext cx="3657600" cy="469900"/>
          </a:xfrm>
          <a:prstGeom prst="rect">
            <a:avLst/>
          </a:prstGeom>
          <a:solidFill>
            <a:srgbClr val="FFFF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HIV/AIDS</a:t>
            </a:r>
          </a:p>
        </p:txBody>
      </p:sp>
      <p:pic>
        <p:nvPicPr>
          <p:cNvPr id="8" name="Picture 10" descr="Hình ảnh có liên qua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754" y="3235234"/>
            <a:ext cx="3860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1164</Words>
  <Application>Microsoft Office PowerPoint</Application>
  <PresentationFormat>Widescreen</PresentationFormat>
  <Paragraphs>146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.VnTime</vt:lpstr>
      <vt:lpstr>Arial</vt:lpstr>
      <vt:lpstr>Baloo</vt:lpstr>
      <vt:lpstr>Calibri</vt:lpstr>
      <vt:lpstr>Calibri Light</vt:lpstr>
      <vt:lpstr>Georgia</vt:lpstr>
      <vt:lpstr>iCiel Cadena</vt:lpstr>
      <vt:lpstr>iCiel Grandma</vt:lpstr>
      <vt:lpstr>黑体</vt:lpstr>
      <vt:lpstr>Times New Roman</vt:lpstr>
      <vt:lpstr>VnBangkok</vt:lpstr>
      <vt:lpstr>VNbritannic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User</cp:lastModifiedBy>
  <cp:revision>22</cp:revision>
  <dcterms:created xsi:type="dcterms:W3CDTF">2021-10-31T07:55:46Z</dcterms:created>
  <dcterms:modified xsi:type="dcterms:W3CDTF">2024-07-17T03:49:32Z</dcterms:modified>
</cp:coreProperties>
</file>