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57" r:id="rId11"/>
    <p:sldId id="264" r:id="rId12"/>
    <p:sldId id="278" r:id="rId13"/>
    <p:sldId id="265" r:id="rId14"/>
    <p:sldId id="279" r:id="rId15"/>
    <p:sldId id="266" r:id="rId16"/>
    <p:sldId id="267" r:id="rId17"/>
    <p:sldId id="280" r:id="rId18"/>
    <p:sldId id="273" r:id="rId19"/>
    <p:sldId id="269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ECFF"/>
    <a:srgbClr val="99FF99"/>
    <a:srgbClr val="FFFFFF"/>
    <a:srgbClr val="FFFF99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7" autoAdjust="0"/>
    <p:restoredTop sz="94660"/>
  </p:normalViewPr>
  <p:slideViewPr>
    <p:cSldViewPr>
      <p:cViewPr varScale="1">
        <p:scale>
          <a:sx n="75" d="100"/>
          <a:sy n="75" d="100"/>
        </p:scale>
        <p:origin x="66" y="5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E871B-C097-49FE-A0D5-01A1389563DA}" type="datetimeFigureOut">
              <a:rPr lang="en-US" smtClean="0"/>
              <a:pPr/>
              <a:t>17/7/2024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9160D-B0F2-4206-B846-C35B8A1C8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164-B249-45FE-873E-0F869FA54DD2}" type="datetimeFigureOut">
              <a:rPr lang="en-US" smtClean="0"/>
              <a:pPr/>
              <a:t>17/7/2024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7148-DAB1-4F46-A8CC-C46EFFDE4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164-B249-45FE-873E-0F869FA54DD2}" type="datetimeFigureOut">
              <a:rPr lang="en-US" smtClean="0"/>
              <a:pPr/>
              <a:t>17/7/2024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7148-DAB1-4F46-A8CC-C46EFFDE4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164-B249-45FE-873E-0F869FA54DD2}" type="datetimeFigureOut">
              <a:rPr lang="en-US" smtClean="0"/>
              <a:pPr/>
              <a:t>17/7/2024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7148-DAB1-4F46-A8CC-C46EFFDE4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164-B249-45FE-873E-0F869FA54DD2}" type="datetimeFigureOut">
              <a:rPr lang="en-US" smtClean="0"/>
              <a:pPr/>
              <a:t>17/7/2024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7148-DAB1-4F46-A8CC-C46EFFDE4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164-B249-45FE-873E-0F869FA54DD2}" type="datetimeFigureOut">
              <a:rPr lang="en-US" smtClean="0"/>
              <a:pPr/>
              <a:t>17/7/2024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7148-DAB1-4F46-A8CC-C46EFFDE4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164-B249-45FE-873E-0F869FA54DD2}" type="datetimeFigureOut">
              <a:rPr lang="en-US" smtClean="0"/>
              <a:pPr/>
              <a:t>17/7/2024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7148-DAB1-4F46-A8CC-C46EFFDE4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164-B249-45FE-873E-0F869FA54DD2}" type="datetimeFigureOut">
              <a:rPr lang="en-US" smtClean="0"/>
              <a:pPr/>
              <a:t>17/7/2024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7148-DAB1-4F46-A8CC-C46EFFDE4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164-B249-45FE-873E-0F869FA54DD2}" type="datetimeFigureOut">
              <a:rPr lang="en-US" smtClean="0"/>
              <a:pPr/>
              <a:t>17/7/2024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7148-DAB1-4F46-A8CC-C46EFFDE4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164-B249-45FE-873E-0F869FA54DD2}" type="datetimeFigureOut">
              <a:rPr lang="en-US" smtClean="0"/>
              <a:pPr/>
              <a:t>17/7/2024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7148-DAB1-4F46-A8CC-C46EFFDE4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164-B249-45FE-873E-0F869FA54DD2}" type="datetimeFigureOut">
              <a:rPr lang="en-US" smtClean="0"/>
              <a:pPr/>
              <a:t>17/7/2024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7148-DAB1-4F46-A8CC-C46EFFDE4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164-B249-45FE-873E-0F869FA54DD2}" type="datetimeFigureOut">
              <a:rPr lang="en-US" smtClean="0"/>
              <a:pPr/>
              <a:t>17/7/2024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7148-DAB1-4F46-A8CC-C46EFFDE4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F164-B249-45FE-873E-0F869FA54DD2}" type="datetimeFigureOut">
              <a:rPr lang="en-US" smtClean="0"/>
              <a:pPr/>
              <a:t>17/7/2024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E7148-DAB1-4F46-A8CC-C46EFFDE4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oshiba\Documents\GIAO%20AN\GIAO%20AN%20THAO%20GIANG\V.A%20&#8211;%20B&#7889;n%20Ph&#432;&#417;ng%20Tr&#7901;i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752600" y="1981200"/>
            <a:ext cx="86868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 CHÀO QUÝ THẦY CÔ VÀ CÁC EM HỌC SINH</a:t>
            </a:r>
          </a:p>
        </p:txBody>
      </p:sp>
      <p:pic>
        <p:nvPicPr>
          <p:cNvPr id="1033" name="Picture 9" descr="C:\Users\Toshiba\Documents\ẢNH ĐỘ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0"/>
            <a:ext cx="8610600" cy="1466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020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910052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23622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NHÌN TRANH ĐOÁN CHỮ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1014_083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12192000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6096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Uống</a:t>
            </a:r>
            <a:r>
              <a:rPr lang="en-US" sz="4000" b="1" dirty="0"/>
              <a:t> </a:t>
            </a:r>
            <a:r>
              <a:rPr lang="en-US" sz="4000" b="1" dirty="0" err="1"/>
              <a:t>nước</a:t>
            </a:r>
            <a:r>
              <a:rPr lang="en-US" sz="4000" b="1" dirty="0"/>
              <a:t> </a:t>
            </a:r>
            <a:r>
              <a:rPr lang="en-US" sz="4000" b="1" dirty="0" err="1"/>
              <a:t>đun</a:t>
            </a:r>
            <a:r>
              <a:rPr lang="en-US" sz="4000" b="1" dirty="0"/>
              <a:t> </a:t>
            </a:r>
            <a:r>
              <a:rPr lang="en-US" sz="4000" b="1" dirty="0" err="1"/>
              <a:t>sôi</a:t>
            </a:r>
            <a:r>
              <a:rPr lang="en-US" sz="4000" b="1" dirty="0"/>
              <a:t> </a:t>
            </a:r>
            <a:r>
              <a:rPr lang="en-US" sz="4000" b="1" dirty="0" err="1"/>
              <a:t>để</a:t>
            </a:r>
            <a:r>
              <a:rPr lang="en-US" sz="4000" b="1" dirty="0"/>
              <a:t> </a:t>
            </a:r>
            <a:r>
              <a:rPr lang="en-US" sz="4000" b="1" dirty="0" err="1"/>
              <a:t>nguội</a:t>
            </a:r>
            <a:endParaRPr lang="en-US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i-nuo-1499136956509-15005226137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4407878"/>
            <a:ext cx="3810000" cy="2450123"/>
          </a:xfrm>
          <a:prstGeom prst="rect">
            <a:avLst/>
          </a:prstGeom>
        </p:spPr>
      </p:pic>
      <p:pic>
        <p:nvPicPr>
          <p:cNvPr id="5" name="Picture 4" descr="Nuoc-uong-dong-binh-lieu-co-dam-b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064000"/>
            <a:ext cx="4191000" cy="2794000"/>
          </a:xfrm>
          <a:prstGeom prst="rect">
            <a:avLst/>
          </a:prstGeom>
        </p:spPr>
      </p:pic>
      <p:pic>
        <p:nvPicPr>
          <p:cNvPr id="8" name="Picture 7" descr="quy-trinh-san-xuat-nuoc-uong-dong-chai-5_800x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0"/>
            <a:ext cx="7620000" cy="3810000"/>
          </a:xfrm>
          <a:prstGeom prst="rect">
            <a:avLst/>
          </a:prstGeom>
        </p:spPr>
      </p:pic>
      <p:sp>
        <p:nvSpPr>
          <p:cNvPr id="11" name="Multiply 10"/>
          <p:cNvSpPr/>
          <p:nvPr/>
        </p:nvSpPr>
        <p:spPr>
          <a:xfrm>
            <a:off x="838200" y="4800600"/>
            <a:ext cx="10591800" cy="2057400"/>
          </a:xfrm>
          <a:prstGeom prst="mathMultiply">
            <a:avLst>
              <a:gd name="adj1" fmla="val 10116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1014_083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152400"/>
            <a:ext cx="122682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6019801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+mj-lt"/>
              </a:rPr>
              <a:t>Ăn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thức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ăn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đã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nấu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chín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53008086953_thuoctim2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3581400"/>
            <a:ext cx="5943600" cy="3124200"/>
          </a:xfrm>
          <a:prstGeom prst="rect">
            <a:avLst/>
          </a:prstGeom>
        </p:spPr>
      </p:pic>
      <p:pic>
        <p:nvPicPr>
          <p:cNvPr id="8" name="Picture 7" descr="how-to-wash-veggies-and-fruits-31-1530521143270524155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52400"/>
            <a:ext cx="57912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Thuoc-tim-co-tac-dung-diet-khuan-vay-rau-trai-mau-tim-thi-sao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581400"/>
            <a:ext cx="56388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2fff78cdd18a38d4619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2400"/>
            <a:ext cx="6019800" cy="3124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1014_083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1887200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6096001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Rửa</a:t>
            </a:r>
            <a:r>
              <a:rPr lang="en-US" sz="3200" b="1" dirty="0"/>
              <a:t> </a:t>
            </a:r>
            <a:r>
              <a:rPr lang="en-US" sz="3200" b="1" dirty="0" err="1"/>
              <a:t>tay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sạch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xà</a:t>
            </a:r>
            <a:r>
              <a:rPr lang="en-US" sz="3200" b="1" dirty="0"/>
              <a:t> </a:t>
            </a:r>
            <a:r>
              <a:rPr lang="en-US" sz="3200" b="1" dirty="0" err="1"/>
              <a:t>phòng</a:t>
            </a:r>
            <a:r>
              <a:rPr lang="en-US" sz="3200" b="1" dirty="0"/>
              <a:t> </a:t>
            </a:r>
            <a:r>
              <a:rPr lang="en-US" sz="3200" b="1" dirty="0" err="1"/>
              <a:t>trước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ăn</a:t>
            </a:r>
            <a:r>
              <a:rPr lang="en-US" sz="3200" b="1" dirty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1014_083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1811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791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Rửa</a:t>
            </a:r>
            <a:r>
              <a:rPr lang="en-US" sz="3200" b="1" dirty="0"/>
              <a:t> </a:t>
            </a:r>
            <a:r>
              <a:rPr lang="en-US" sz="3200" b="1" dirty="0" err="1"/>
              <a:t>tay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nước</a:t>
            </a:r>
            <a:r>
              <a:rPr lang="en-US" sz="3200" b="1" dirty="0"/>
              <a:t> </a:t>
            </a:r>
            <a:r>
              <a:rPr lang="en-US" sz="3200" b="1" dirty="0" err="1"/>
              <a:t>sạch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xà</a:t>
            </a:r>
            <a:r>
              <a:rPr lang="en-US" sz="3200" b="1" dirty="0"/>
              <a:t> </a:t>
            </a:r>
            <a:r>
              <a:rPr lang="en-US" sz="3200" b="1" dirty="0" err="1"/>
              <a:t>phòng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</a:p>
          <a:p>
            <a:pPr algn="ctr"/>
            <a:r>
              <a:rPr lang="en-US" sz="3200" b="1" dirty="0" err="1"/>
              <a:t>đi</a:t>
            </a:r>
            <a:r>
              <a:rPr lang="en-US" sz="3200" b="1" dirty="0"/>
              <a:t> </a:t>
            </a:r>
            <a:r>
              <a:rPr lang="en-US" sz="3200" b="1" dirty="0" err="1"/>
              <a:t>vệ</a:t>
            </a:r>
            <a:r>
              <a:rPr lang="en-US" sz="3200" b="1" dirty="0"/>
              <a:t> </a:t>
            </a:r>
            <a:r>
              <a:rPr lang="en-US" sz="3200" b="1" dirty="0" err="1"/>
              <a:t>sinh</a:t>
            </a:r>
            <a:endParaRPr lang="en-US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172200"/>
            <a:ext cx="8763000" cy="68580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Tiêm</a:t>
            </a:r>
            <a:r>
              <a:rPr lang="en-US" sz="3200" b="1" dirty="0"/>
              <a:t> </a:t>
            </a:r>
            <a:r>
              <a:rPr lang="en-US" sz="3200" b="1" dirty="0" err="1"/>
              <a:t>vắc</a:t>
            </a:r>
            <a:r>
              <a:rPr lang="en-US" sz="3200" b="1" dirty="0"/>
              <a:t> – </a:t>
            </a:r>
            <a:r>
              <a:rPr lang="en-US" sz="3200" b="1" dirty="0" err="1"/>
              <a:t>xin</a:t>
            </a:r>
            <a:r>
              <a:rPr lang="en-US" sz="3200" b="1" dirty="0"/>
              <a:t> </a:t>
            </a:r>
            <a:r>
              <a:rPr lang="en-US" sz="3200" b="1" dirty="0" err="1"/>
              <a:t>phòng</a:t>
            </a:r>
            <a:r>
              <a:rPr lang="en-US" sz="3200" b="1" dirty="0"/>
              <a:t> </a:t>
            </a:r>
            <a:r>
              <a:rPr lang="en-US" sz="3200" b="1" dirty="0" err="1"/>
              <a:t>bệnh</a:t>
            </a:r>
            <a:endParaRPr lang="en-US" sz="3200" b="1" dirty="0"/>
          </a:p>
        </p:txBody>
      </p:sp>
      <p:pic>
        <p:nvPicPr>
          <p:cNvPr id="3" name="Picture 2" descr="chich ng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1734800" cy="5791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err="1">
                <a:solidFill>
                  <a:srgbClr val="000099"/>
                </a:solidFill>
              </a:rPr>
              <a:t>Ghi</a:t>
            </a:r>
            <a:r>
              <a:rPr lang="en-US" sz="8000" b="1" dirty="0">
                <a:solidFill>
                  <a:srgbClr val="000099"/>
                </a:solidFill>
              </a:rPr>
              <a:t> </a:t>
            </a:r>
            <a:r>
              <a:rPr lang="en-US" sz="8000" b="1" dirty="0" err="1">
                <a:solidFill>
                  <a:srgbClr val="000099"/>
                </a:solidFill>
              </a:rPr>
              <a:t>nhớ</a:t>
            </a:r>
            <a:endParaRPr lang="en-US" sz="8000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514601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3200" dirty="0"/>
              <a:t>Bệnh viêm gan A lây qua đường tiêu hóa. </a:t>
            </a:r>
            <a:endParaRPr lang="en-US" sz="3200" dirty="0"/>
          </a:p>
          <a:p>
            <a:pPr marL="342900" indent="-342900"/>
            <a:r>
              <a:rPr lang="en-US" sz="3200" dirty="0"/>
              <a:t>    </a:t>
            </a:r>
            <a:r>
              <a:rPr lang="vi-VN" sz="3200" dirty="0"/>
              <a:t>Muốn phòng bệnh cần “ăn chín, uống sôi”, rửa sạch tay trước khi ăn và sau khi đi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tiện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endParaRPr lang="vi-VN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vi-VN" sz="3200" dirty="0"/>
              <a:t>Bệnh viêm gan A chưa có thuốc đặc trị. </a:t>
            </a:r>
            <a:endParaRPr lang="en-US" sz="3200" dirty="0"/>
          </a:p>
          <a:p>
            <a:pPr marL="342900" indent="-342900"/>
            <a:r>
              <a:rPr lang="en-US" sz="3200" dirty="0"/>
              <a:t>    </a:t>
            </a:r>
            <a:r>
              <a:rPr lang="vi-VN" sz="3200" dirty="0"/>
              <a:t>Người bệnh cần nghỉ ngơi; ăn thức ăn lỏng chứa nhiều chất đạm, vi-ta-min; không ăn mỡ; không uống rượu.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44562"/>
          </a:xfrm>
        </p:spPr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–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57400" y="838200"/>
            <a:ext cx="25146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57400" y="3810000"/>
            <a:ext cx="25146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57400" y="2286000"/>
            <a:ext cx="2514600" cy="12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057400" y="5257800"/>
            <a:ext cx="251460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905000" y="60579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029200" y="1066800"/>
            <a:ext cx="5257800" cy="5486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sz="3600" b="1" i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gây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viêm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gan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 A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? </a:t>
            </a:r>
          </a:p>
          <a:p>
            <a:pPr marL="342900" indent="-342900">
              <a:buAutoNum type="alphaU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Muỗi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vằn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Bọ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gậy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Vi-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rút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viêm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A.</a:t>
            </a:r>
          </a:p>
          <a:p>
            <a:pPr marL="342900" indent="-342900">
              <a:buAutoNum type="alphaU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Muỗi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a-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nô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phen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Oval 17"/>
          <p:cNvSpPr/>
          <p:nvPr/>
        </p:nvSpPr>
        <p:spPr>
          <a:xfrm>
            <a:off x="5257800" y="4648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29200" y="1066800"/>
            <a:ext cx="5257800" cy="5486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sz="3600" b="1" i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viêm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gan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lây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qua con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buAutoNum type="alphaU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hóa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hô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hấp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sang con.</a:t>
            </a:r>
          </a:p>
        </p:txBody>
      </p:sp>
      <p:sp>
        <p:nvSpPr>
          <p:cNvPr id="27" name="Oval 26"/>
          <p:cNvSpPr/>
          <p:nvPr/>
        </p:nvSpPr>
        <p:spPr>
          <a:xfrm>
            <a:off x="5257800" y="38100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029200" y="1066800"/>
            <a:ext cx="5257800" cy="5486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sz="3600" b="1" i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viêm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gan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A,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ta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AutoNum type="alphaU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chín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Uống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sôi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Rửa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sạch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tiện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3" name="Oval 32"/>
          <p:cNvSpPr/>
          <p:nvPr/>
        </p:nvSpPr>
        <p:spPr>
          <a:xfrm>
            <a:off x="5257800" y="5105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6800" y="1447800"/>
            <a:ext cx="5638800" cy="4191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sz="3200" b="1" i="1" dirty="0">
                <a:latin typeface="Arial" pitchFamily="34" charset="0"/>
                <a:cs typeface="Arial" pitchFamily="34" charset="0"/>
              </a:rPr>
              <a:t>4.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viêm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gan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A,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buAutoNum type="alphaUcPeriod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Nghỉ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ngơi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đầy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đủ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lỏng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chứa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đạm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vi-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-min.</a:t>
            </a:r>
          </a:p>
          <a:p>
            <a:pPr marL="342900" indent="-342900">
              <a:buAutoNum type="alphaUcPeriod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mỡ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uống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rượu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5" name="Oval 34"/>
          <p:cNvSpPr/>
          <p:nvPr/>
        </p:nvSpPr>
        <p:spPr>
          <a:xfrm>
            <a:off x="5029200" y="4953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7" grpId="0" animBg="1"/>
      <p:bldP spid="2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oshiba\Documents\Untitled-3_gifC7CEC5A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700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8382000" cy="22098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oshiba\Documents\Đ\n9pleottn0w_23205hplanbmtt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105400"/>
            <a:ext cx="5943600" cy="1752600"/>
          </a:xfrm>
          <a:prstGeom prst="rect">
            <a:avLst/>
          </a:prstGeom>
          <a:noFill/>
        </p:spPr>
      </p:pic>
      <p:pic>
        <p:nvPicPr>
          <p:cNvPr id="3" name="Picture 2" descr="C:\Users\Toshiba\Documents\HINH NEN POWERPOINT\3313020382_1_15_P4WkZOp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04801"/>
            <a:ext cx="6477000" cy="1514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endParaRPr lang="en-US" sz="4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okkk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828800"/>
            <a:ext cx="5486400" cy="4206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106680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pic>
        <p:nvPicPr>
          <p:cNvPr id="9" name="V.A – Bốn Phương Trờ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781800" y="4267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8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892"/>
            <a:ext cx="12192000" cy="66602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57201"/>
            <a:ext cx="8382000" cy="579119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vi-VN" sz="3600" b="1" dirty="0">
              <a:solidFill>
                <a:schemeClr val="bg1"/>
              </a:solidFill>
              <a:latin typeface="HP001" pitchFamily="34" charset="0"/>
            </a:endParaRPr>
          </a:p>
          <a:p>
            <a:pPr algn="ctr">
              <a:buNone/>
            </a:pPr>
            <a:r>
              <a:rPr lang="vi-VN" sz="3600" b="1" dirty="0">
                <a:solidFill>
                  <a:schemeClr val="bg1"/>
                </a:solidFill>
                <a:latin typeface="HP001" pitchFamily="34" charset="0"/>
              </a:rPr>
              <a:t>Khoa học</a:t>
            </a:r>
          </a:p>
          <a:p>
            <a:pPr algn="ctr">
              <a:buNone/>
            </a:pPr>
            <a:r>
              <a:rPr lang="vi-VN" sz="3600" b="1" dirty="0">
                <a:solidFill>
                  <a:schemeClr val="bg1"/>
                </a:solidFill>
                <a:latin typeface="HP001" pitchFamily="34" charset="0"/>
              </a:rPr>
              <a:t>Bài 15: Phòng bệnh viêm gan A</a:t>
            </a:r>
            <a:endParaRPr lang="en-US" sz="3600" b="1" dirty="0">
              <a:solidFill>
                <a:schemeClr val="bg1"/>
              </a:solidFill>
              <a:latin typeface="HP001" pitchFamily="34" charset="0"/>
            </a:endParaRPr>
          </a:p>
          <a:p>
            <a:pPr algn="ctr">
              <a:buNone/>
            </a:pPr>
            <a:endParaRPr lang="en-US" sz="3600" b="1" dirty="0">
              <a:solidFill>
                <a:schemeClr val="bg1"/>
              </a:solidFill>
              <a:latin typeface="HP001" pitchFamily="34" charset="0"/>
            </a:endParaRPr>
          </a:p>
          <a:p>
            <a:pPr algn="ctr">
              <a:buNone/>
            </a:pPr>
            <a:endParaRPr lang="en-US" sz="3600" b="1" dirty="0">
              <a:solidFill>
                <a:schemeClr val="bg1"/>
              </a:solidFill>
              <a:latin typeface="HP001" pitchFamily="34" charset="0"/>
            </a:endParaRPr>
          </a:p>
          <a:p>
            <a:pPr algn="ctr">
              <a:buNone/>
            </a:pPr>
            <a:endParaRPr lang="vi-VN" b="1" dirty="0">
              <a:latin typeface="HP00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1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676400"/>
            <a:ext cx="8458200" cy="27432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7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7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7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7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7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7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8229600" cy="16002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000099"/>
                </a:solidFill>
              </a:rPr>
              <a:t>Cá</a:t>
            </a:r>
            <a:r>
              <a:rPr lang="en-US" sz="6000" b="1" dirty="0">
                <a:solidFill>
                  <a:srgbClr val="000099"/>
                </a:solidFill>
              </a:rPr>
              <a:t> </a:t>
            </a:r>
            <a:r>
              <a:rPr lang="en-US" sz="6000" b="1" dirty="0" err="1">
                <a:solidFill>
                  <a:srgbClr val="000099"/>
                </a:solidFill>
              </a:rPr>
              <a:t>nhân</a:t>
            </a:r>
            <a:endParaRPr lang="en-US" sz="6000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743201"/>
            <a:ext cx="8229600" cy="36877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vi-VN" dirty="0">
                <a:latin typeface="Arial" pitchFamily="34" charset="0"/>
                <a:cs typeface="Arial" pitchFamily="34" charset="0"/>
              </a:rPr>
              <a:t>ác nhân gây ra bệnh viêm gan </a:t>
            </a:r>
            <a:r>
              <a:rPr lang="en-US" dirty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dấu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hiệu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viêm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gan</a:t>
            </a:r>
            <a:r>
              <a:rPr lang="en-US" dirty="0"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457200"/>
            <a:ext cx="2971800" cy="106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TÁC NHÂN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0" y="457200"/>
            <a:ext cx="3733800" cy="106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Vi-</a:t>
            </a:r>
            <a:r>
              <a:rPr lang="en-US" sz="3600" b="1" dirty="0" err="1"/>
              <a:t>rút</a:t>
            </a:r>
            <a:r>
              <a:rPr lang="en-US" sz="3600" b="1" dirty="0"/>
              <a:t> </a:t>
            </a:r>
            <a:r>
              <a:rPr lang="en-US" sz="3600" b="1" dirty="0" err="1"/>
              <a:t>viêm</a:t>
            </a:r>
            <a:r>
              <a:rPr lang="en-US" sz="3600" b="1" dirty="0"/>
              <a:t> </a:t>
            </a:r>
            <a:r>
              <a:rPr lang="en-US" sz="3600" b="1" dirty="0" err="1"/>
              <a:t>gan</a:t>
            </a:r>
            <a:r>
              <a:rPr lang="en-US" sz="3600" b="1" dirty="0"/>
              <a:t> A</a:t>
            </a:r>
          </a:p>
        </p:txBody>
      </p:sp>
      <p:sp>
        <p:nvSpPr>
          <p:cNvPr id="7" name="Oval 6"/>
          <p:cNvSpPr/>
          <p:nvPr/>
        </p:nvSpPr>
        <p:spPr>
          <a:xfrm>
            <a:off x="4191000" y="1828800"/>
            <a:ext cx="3962400" cy="1524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cs typeface="Times New Roman" pitchFamily="18" charset="0"/>
              </a:rPr>
              <a:t>CÁC DẤU HIỆU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7400" y="3429000"/>
            <a:ext cx="2438400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Sốt</a:t>
            </a:r>
            <a:r>
              <a:rPr lang="en-US" sz="3600" b="1" dirty="0"/>
              <a:t> </a:t>
            </a:r>
            <a:r>
              <a:rPr lang="en-US" sz="3600" b="1" dirty="0" err="1"/>
              <a:t>nhẹ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572000" y="4648200"/>
            <a:ext cx="3200400" cy="1371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Đau</a:t>
            </a:r>
            <a:r>
              <a:rPr lang="en-US" sz="3600" b="1" dirty="0"/>
              <a:t> </a:t>
            </a:r>
            <a:r>
              <a:rPr lang="en-US" sz="3600" b="1" dirty="0" err="1"/>
              <a:t>vùng</a:t>
            </a:r>
            <a:r>
              <a:rPr lang="en-US" sz="3600" b="1" dirty="0"/>
              <a:t> </a:t>
            </a:r>
            <a:r>
              <a:rPr lang="en-US" sz="3600" b="1" dirty="0" err="1"/>
              <a:t>bụng</a:t>
            </a:r>
            <a:r>
              <a:rPr lang="en-US" sz="3600" b="1" dirty="0"/>
              <a:t> </a:t>
            </a:r>
            <a:r>
              <a:rPr lang="en-US" sz="3600" b="1" dirty="0" err="1"/>
              <a:t>phải</a:t>
            </a:r>
            <a:endParaRPr lang="en-US" sz="3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8077200" y="3352800"/>
            <a:ext cx="2286000" cy="1371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Chán</a:t>
            </a:r>
            <a:r>
              <a:rPr lang="en-US" sz="3600" b="1" dirty="0"/>
              <a:t> </a:t>
            </a:r>
            <a:r>
              <a:rPr lang="en-US" sz="3600" b="1" dirty="0" err="1"/>
              <a:t>ăn</a:t>
            </a:r>
            <a:endParaRPr lang="en-US" sz="3600" b="1" dirty="0"/>
          </a:p>
        </p:txBody>
      </p:sp>
      <p:cxnSp>
        <p:nvCxnSpPr>
          <p:cNvPr id="12" name="Straight Arrow Connector 11"/>
          <p:cNvCxnSpPr>
            <a:stCxn id="4" idx="3"/>
            <a:endCxn id="6" idx="1"/>
          </p:cNvCxnSpPr>
          <p:nvPr/>
        </p:nvCxnSpPr>
        <p:spPr>
          <a:xfrm>
            <a:off x="5410200" y="990600"/>
            <a:ext cx="990600" cy="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4"/>
            <a:endCxn id="9" idx="0"/>
          </p:cNvCxnSpPr>
          <p:nvPr/>
        </p:nvCxnSpPr>
        <p:spPr>
          <a:xfrm>
            <a:off x="6172200" y="3352800"/>
            <a:ext cx="0" cy="129540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4"/>
            <a:endCxn id="10" idx="1"/>
          </p:cNvCxnSpPr>
          <p:nvPr/>
        </p:nvCxnSpPr>
        <p:spPr>
          <a:xfrm>
            <a:off x="6172200" y="3352800"/>
            <a:ext cx="1905000" cy="68580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4"/>
            <a:endCxn id="8" idx="3"/>
          </p:cNvCxnSpPr>
          <p:nvPr/>
        </p:nvCxnSpPr>
        <p:spPr>
          <a:xfrm flipH="1">
            <a:off x="4495800" y="3352800"/>
            <a:ext cx="1676400" cy="68580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33400"/>
            <a:ext cx="7315200" cy="114300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0099"/>
                </a:solidFill>
              </a:rPr>
              <a:t>Hoạt</a:t>
            </a:r>
            <a:r>
              <a:rPr lang="en-US" sz="5400" b="1" dirty="0">
                <a:solidFill>
                  <a:srgbClr val="000099"/>
                </a:solidFill>
              </a:rPr>
              <a:t> </a:t>
            </a:r>
            <a:r>
              <a:rPr lang="en-US" sz="5400" b="1" dirty="0" err="1">
                <a:solidFill>
                  <a:srgbClr val="000099"/>
                </a:solidFill>
              </a:rPr>
              <a:t>động</a:t>
            </a:r>
            <a:r>
              <a:rPr lang="en-US" sz="5400" b="1" dirty="0">
                <a:solidFill>
                  <a:srgbClr val="000099"/>
                </a:solidFill>
              </a:rPr>
              <a:t> </a:t>
            </a:r>
            <a:r>
              <a:rPr lang="en-US" sz="5400" b="1" dirty="0" err="1">
                <a:solidFill>
                  <a:srgbClr val="000099"/>
                </a:solidFill>
              </a:rPr>
              <a:t>nhóm</a:t>
            </a:r>
            <a:endParaRPr lang="en-US" sz="5400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971801"/>
            <a:ext cx="8534400" cy="34591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/>
              <a:t>     3. </a:t>
            </a:r>
            <a:r>
              <a:rPr lang="vi-VN" dirty="0"/>
              <a:t>Bệnh viêm gan A lây truyền qua đường nào?  Hãy vẽ con đường lây nhiễm bệnh viêm gan A. 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590800"/>
            <a:ext cx="14478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h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752600"/>
            <a:ext cx="1447800" cy="1341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752600"/>
            <a:ext cx="1371600" cy="1323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8200" y="2286000"/>
            <a:ext cx="18288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ok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1" y="152400"/>
            <a:ext cx="3005327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" name="Picture 54" descr="1557fb45fe7c0f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94842" y="5181600"/>
            <a:ext cx="3020359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7" name="Straight Arrow Connector 56"/>
          <p:cNvCxnSpPr>
            <a:stCxn id="11" idx="3"/>
            <a:endCxn id="23" idx="1"/>
          </p:cNvCxnSpPr>
          <p:nvPr/>
        </p:nvCxnSpPr>
        <p:spPr>
          <a:xfrm flipV="1">
            <a:off x="3200400" y="838200"/>
            <a:ext cx="990600" cy="247650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1" idx="3"/>
            <a:endCxn id="14" idx="1"/>
          </p:cNvCxnSpPr>
          <p:nvPr/>
        </p:nvCxnSpPr>
        <p:spPr>
          <a:xfrm flipV="1">
            <a:off x="3200400" y="2414338"/>
            <a:ext cx="1066800" cy="900363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1" idx="3"/>
            <a:endCxn id="55" idx="1"/>
          </p:cNvCxnSpPr>
          <p:nvPr/>
        </p:nvCxnSpPr>
        <p:spPr>
          <a:xfrm>
            <a:off x="3200401" y="3314700"/>
            <a:ext cx="1094441" cy="262890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2" idx="3"/>
            <a:endCxn id="19" idx="1"/>
          </p:cNvCxnSpPr>
          <p:nvPr/>
        </p:nvCxnSpPr>
        <p:spPr>
          <a:xfrm>
            <a:off x="7162800" y="2423160"/>
            <a:ext cx="1295400" cy="853440"/>
          </a:xfrm>
          <a:prstGeom prst="straightConnector1">
            <a:avLst/>
          </a:prstGeom>
          <a:ln w="31750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hape 70"/>
          <p:cNvCxnSpPr>
            <a:stCxn id="23" idx="3"/>
            <a:endCxn id="19" idx="0"/>
          </p:cNvCxnSpPr>
          <p:nvPr/>
        </p:nvCxnSpPr>
        <p:spPr>
          <a:xfrm>
            <a:off x="7196328" y="838200"/>
            <a:ext cx="2176273" cy="1447800"/>
          </a:xfrm>
          <a:prstGeom prst="bentConnector2">
            <a:avLst/>
          </a:prstGeom>
          <a:ln w="31750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55" idx="3"/>
            <a:endCxn id="19" idx="2"/>
          </p:cNvCxnSpPr>
          <p:nvPr/>
        </p:nvCxnSpPr>
        <p:spPr>
          <a:xfrm flipV="1">
            <a:off x="7315200" y="4267200"/>
            <a:ext cx="2057400" cy="1676400"/>
          </a:xfrm>
          <a:prstGeom prst="bentConnector2">
            <a:avLst/>
          </a:prstGeom>
          <a:ln w="31750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images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67200" y="3352800"/>
            <a:ext cx="3048000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8" name="Straight Arrow Connector 67"/>
          <p:cNvCxnSpPr>
            <a:stCxn id="11" idx="3"/>
            <a:endCxn id="31" idx="1"/>
          </p:cNvCxnSpPr>
          <p:nvPr/>
        </p:nvCxnSpPr>
        <p:spPr>
          <a:xfrm>
            <a:off x="3200400" y="3314701"/>
            <a:ext cx="1066800" cy="847725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1" idx="3"/>
            <a:endCxn id="19" idx="1"/>
          </p:cNvCxnSpPr>
          <p:nvPr/>
        </p:nvCxnSpPr>
        <p:spPr>
          <a:xfrm flipV="1">
            <a:off x="7315200" y="3276601"/>
            <a:ext cx="1143000" cy="885825"/>
          </a:xfrm>
          <a:prstGeom prst="straightConnector1">
            <a:avLst/>
          </a:prstGeom>
          <a:ln w="31750" cmpd="sng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397</Words>
  <Application>Microsoft Office PowerPoint</Application>
  <PresentationFormat>Widescreen</PresentationFormat>
  <Paragraphs>58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HP001</vt:lpstr>
      <vt:lpstr>Times New Roman</vt:lpstr>
      <vt:lpstr>Office Theme</vt:lpstr>
      <vt:lpstr>PowerPoint Presentation</vt:lpstr>
      <vt:lpstr>PowerPoint Presentation</vt:lpstr>
      <vt:lpstr>Bài cũ: Phòng bệnh viêm não</vt:lpstr>
      <vt:lpstr>PowerPoint Presentation</vt:lpstr>
      <vt:lpstr>Kịch:  Bé đi khám bệnh.</vt:lpstr>
      <vt:lpstr>Cá nhân</vt:lpstr>
      <vt:lpstr>PowerPoint Presentation</vt:lpstr>
      <vt:lpstr>Hoạt động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Tiêm vắc – xin phòng bệnh</vt:lpstr>
      <vt:lpstr>Ghi nhớ</vt:lpstr>
      <vt:lpstr>Trò chơi: Đáp nhanh – đáp đúng</vt:lpstr>
      <vt:lpstr>Xin trân trọng cảm ơn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Admin</cp:lastModifiedBy>
  <cp:revision>92</cp:revision>
  <dcterms:created xsi:type="dcterms:W3CDTF">2018-10-14T03:03:55Z</dcterms:created>
  <dcterms:modified xsi:type="dcterms:W3CDTF">2024-07-17T03:03:53Z</dcterms:modified>
</cp:coreProperties>
</file>