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sldIdLst>
    <p:sldId id="336" r:id="rId2"/>
    <p:sldId id="256" r:id="rId3"/>
    <p:sldId id="280" r:id="rId4"/>
    <p:sldId id="337" r:id="rId5"/>
    <p:sldId id="346" r:id="rId6"/>
    <p:sldId id="338" r:id="rId7"/>
    <p:sldId id="344" r:id="rId8"/>
    <p:sldId id="341" r:id="rId9"/>
    <p:sldId id="342" r:id="rId10"/>
    <p:sldId id="343" r:id="rId11"/>
    <p:sldId id="347" r:id="rId12"/>
    <p:sldId id="348" r:id="rId13"/>
    <p:sldId id="349" r:id="rId14"/>
    <p:sldId id="350" r:id="rId15"/>
    <p:sldId id="351" r:id="rId16"/>
    <p:sldId id="352" r:id="rId17"/>
    <p:sldId id="35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FE5FC-6063-4A9F-9902-8FBF71E83FBC}"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79837-C7F7-4374-B78F-692F9B22C65C}" type="slidenum">
              <a:rPr lang="en-US" smtClean="0"/>
              <a:t>‹#›</a:t>
            </a:fld>
            <a:endParaRPr lang="en-US"/>
          </a:p>
        </p:txBody>
      </p:sp>
    </p:spTree>
    <p:extLst>
      <p:ext uri="{BB962C8B-B14F-4D97-AF65-F5344CB8AC3E}">
        <p14:creationId xmlns:p14="http://schemas.microsoft.com/office/powerpoint/2010/main" val="210950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pPr/>
              <a:t>1</a:t>
            </a:fld>
            <a:endParaRPr lang="zh-CN" altLang="en-US"/>
          </a:p>
        </p:txBody>
      </p:sp>
    </p:spTree>
    <p:extLst>
      <p:ext uri="{BB962C8B-B14F-4D97-AF65-F5344CB8AC3E}">
        <p14:creationId xmlns:p14="http://schemas.microsoft.com/office/powerpoint/2010/main" val="403964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228326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A1C78-D24D-4BD7-BF0A-F6C7036071C7}"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79576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A1C78-D24D-4BD7-BF0A-F6C7036071C7}"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70D4C4-FAE6-4895-BF32-061AF08F580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5427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639748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166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244327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314593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929814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pPr/>
              <a:t>2024/7/17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26086587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52208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A1C78-D24D-4BD7-BF0A-F6C7036071C7}"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52234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FA1C78-D24D-4BD7-BF0A-F6C7036071C7}"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49337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FA1C78-D24D-4BD7-BF0A-F6C7036071C7}"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1467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FA1C78-D24D-4BD7-BF0A-F6C7036071C7}"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46464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A1C78-D24D-4BD7-BF0A-F6C7036071C7}"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78571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44016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25858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9FA1C78-D24D-4BD7-BF0A-F6C7036071C7}" type="datetimeFigureOut">
              <a:rPr lang="en-US" smtClean="0"/>
              <a:t>7/17/2024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070D4C4-FAE6-4895-BF32-061AF08F5804}" type="slidenum">
              <a:rPr lang="en-US" smtClean="0"/>
              <a:t>‹#›</a:t>
            </a:fld>
            <a:endParaRPr lang="en-US"/>
          </a:p>
        </p:txBody>
      </p:sp>
    </p:spTree>
    <p:extLst>
      <p:ext uri="{BB962C8B-B14F-4D97-AF65-F5344CB8AC3E}">
        <p14:creationId xmlns:p14="http://schemas.microsoft.com/office/powerpoint/2010/main" val="33921784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33" y="0"/>
            <a:ext cx="12192001" cy="6858000"/>
          </a:xfrm>
          <a:prstGeom prst="rect">
            <a:avLst/>
          </a:prstGeom>
        </p:spPr>
      </p:pic>
      <p:pic>
        <p:nvPicPr>
          <p:cNvPr id="9" name="轻快儿童音乐.wav">
            <a:hlinkClick r:id="" action="ppaction://media"/>
          </p:cNvPr>
          <p:cNvPicPr>
            <a:picLocks noChangeAspect="1"/>
          </p:cNvPicPr>
          <p:nvPr>
            <a:audioFile r:link="rId1"/>
          </p:nvPr>
        </p:nvPicPr>
        <p:blipFill>
          <a:blip r:embed="rId5" cstate="print"/>
          <a:stretch>
            <a:fillRect/>
          </a:stretch>
        </p:blipFill>
        <p:spPr>
          <a:xfrm>
            <a:off x="127133" y="6324733"/>
            <a:ext cx="533267" cy="533267"/>
          </a:xfrm>
          <a:prstGeom prst="rect">
            <a:avLst/>
          </a:prstGeom>
        </p:spPr>
      </p:pic>
      <p:sp>
        <p:nvSpPr>
          <p:cNvPr id="3" name="Rectangle 2"/>
          <p:cNvSpPr/>
          <p:nvPr/>
        </p:nvSpPr>
        <p:spPr>
          <a:xfrm>
            <a:off x="3052676" y="821283"/>
            <a:ext cx="6859420" cy="3078150"/>
          </a:xfrm>
          <a:prstGeom prst="rect">
            <a:avLst/>
          </a:prstGeom>
          <a:noFill/>
        </p:spPr>
        <p:txBody>
          <a:bodyPr wrap="square" lIns="121920" tIns="60960" rIns="121920" bIns="60960">
            <a:spAutoFit/>
          </a:bodyPr>
          <a:lstStyle/>
          <a:p>
            <a:pPr algn="ctr">
              <a:lnSpc>
                <a:spcPct val="150000"/>
              </a:lnSpc>
            </a:pPr>
            <a:r>
              <a:rPr lang="en-US" sz="4267" b="1" smtClean="0">
                <a:ln w="1905"/>
                <a:solidFill>
                  <a:srgbClr val="FF0000"/>
                </a:solidFill>
                <a:effectLst>
                  <a:innerShdw blurRad="69850" dist="43180" dir="5400000">
                    <a:srgbClr val="000000">
                      <a:alpha val="65000"/>
                    </a:srgbClr>
                  </a:innerShdw>
                </a:effectLst>
              </a:rPr>
              <a:t> </a:t>
            </a:r>
            <a:endParaRPr lang="en-US" sz="4267" b="1" dirty="0">
              <a:ln w="1905"/>
              <a:solidFill>
                <a:srgbClr val="FF0000"/>
              </a:solidFill>
              <a:effectLst>
                <a:innerShdw blurRad="69850" dist="43180" dir="5400000">
                  <a:srgbClr val="000000">
                    <a:alpha val="65000"/>
                  </a:srgbClr>
                </a:innerShdw>
              </a:effectLst>
            </a:endParaRPr>
          </a:p>
          <a:p>
            <a:pPr algn="ctr">
              <a:lnSpc>
                <a:spcPct val="150000"/>
              </a:lnSpc>
            </a:pPr>
            <a:r>
              <a:rPr lang="en-US" sz="4267" b="1" dirty="0">
                <a:ln w="1905"/>
                <a:solidFill>
                  <a:srgbClr val="FF0000"/>
                </a:solidFill>
                <a:effectLst>
                  <a:innerShdw blurRad="69850" dist="43180" dir="5400000">
                    <a:srgbClr val="000000">
                      <a:alpha val="65000"/>
                    </a:srgbClr>
                  </a:innerShdw>
                </a:effectLst>
              </a:rPr>
              <a:t>MÔN: </a:t>
            </a:r>
            <a:r>
              <a:rPr lang="en-US" sz="4267" b="1" dirty="0" err="1">
                <a:ln w="1905"/>
                <a:solidFill>
                  <a:srgbClr val="FF0000"/>
                </a:solidFill>
                <a:effectLst>
                  <a:innerShdw blurRad="69850" dist="43180" dir="5400000">
                    <a:srgbClr val="000000">
                      <a:alpha val="65000"/>
                    </a:srgbClr>
                  </a:innerShdw>
                </a:effectLst>
              </a:rPr>
              <a:t>Công</a:t>
            </a:r>
            <a:r>
              <a:rPr lang="en-US" sz="4267" b="1" dirty="0">
                <a:ln w="1905"/>
                <a:solidFill>
                  <a:srgbClr val="FF0000"/>
                </a:solidFill>
                <a:effectLst>
                  <a:innerShdw blurRad="69850" dist="43180" dir="5400000">
                    <a:srgbClr val="000000">
                      <a:alpha val="65000"/>
                    </a:srgbClr>
                  </a:innerShdw>
                </a:effectLst>
              </a:rPr>
              <a:t> </a:t>
            </a:r>
            <a:r>
              <a:rPr lang="en-US" sz="4267" b="1" dirty="0" err="1">
                <a:ln w="1905"/>
                <a:solidFill>
                  <a:srgbClr val="FF0000"/>
                </a:solidFill>
                <a:effectLst>
                  <a:innerShdw blurRad="69850" dist="43180" dir="5400000">
                    <a:srgbClr val="000000">
                      <a:alpha val="65000"/>
                    </a:srgbClr>
                  </a:innerShdw>
                </a:effectLst>
              </a:rPr>
              <a:t>nghệ</a:t>
            </a:r>
            <a:endParaRPr lang="en-US" sz="4267" b="1" dirty="0">
              <a:ln w="1905"/>
              <a:solidFill>
                <a:srgbClr val="FF0000"/>
              </a:solidFill>
              <a:effectLst>
                <a:innerShdw blurRad="69850" dist="43180" dir="5400000">
                  <a:srgbClr val="000000">
                    <a:alpha val="65000"/>
                  </a:srgbClr>
                </a:innerShdw>
              </a:effectLst>
            </a:endParaRPr>
          </a:p>
          <a:p>
            <a:pPr algn="ctr">
              <a:lnSpc>
                <a:spcPct val="150000"/>
              </a:lnSpc>
            </a:pPr>
            <a:r>
              <a:rPr lang="en-US" sz="4267" b="1" dirty="0">
                <a:ln w="1905"/>
                <a:solidFill>
                  <a:srgbClr val="FF0000"/>
                </a:solidFill>
                <a:effectLst>
                  <a:innerShdw blurRad="69850" dist="43180" dir="5400000">
                    <a:srgbClr val="000000">
                      <a:alpha val="65000"/>
                    </a:srgbClr>
                  </a:innerShdw>
                </a:effectLst>
              </a:rPr>
              <a:t>LỚP: 3</a:t>
            </a:r>
          </a:p>
        </p:txBody>
      </p:sp>
    </p:spTree>
    <p:extLst>
      <p:ext uri="{BB962C8B-B14F-4D97-AF65-F5344CB8AC3E}">
        <p14:creationId xmlns:p14="http://schemas.microsoft.com/office/powerpoint/2010/main" val="3969919710"/>
      </p:ext>
    </p:extLst>
  </p:cSld>
  <p:clrMapOvr>
    <a:masterClrMapping/>
  </p:clrMapOvr>
  <p:transition/>
  <p:timing>
    <p:tnLst>
      <p:par>
        <p:cTn id="1" dur="indefinite" restart="never" nodeType="tmRoot">
          <p:childTnLst>
            <p:audio>
              <p:cMediaNode vol="80000">
                <p:cTn id="2" repeatCount="indefinite" fill="hold" display="0">
                  <p:stCondLst>
                    <p:cond delay="indefinite"/>
                  </p:stCondLst>
                  <p:endCondLst>
                    <p:cond evt="onStopAudio" delay="0">
                      <p:tgtEl>
                        <p:sldTgt/>
                      </p:tgtEl>
                    </p:cond>
                  </p:endCondLst>
                </p:cTn>
                <p:tgtEl>
                  <p:spTgt spid="9"/>
                </p:tgtEl>
              </p:cMediaNode>
            </p:audio>
          </p:childTnLst>
        </p:cTn>
      </p:par>
    </p:tnLst>
  </p:timing>
  <p:extLst mod="1">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phận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98C245F-39D3-073E-9F2C-1FA99B760DCE}"/>
              </a:ext>
            </a:extLst>
          </p:cNvPr>
          <p:cNvPicPr>
            <a:picLocks noChangeAspect="1"/>
          </p:cNvPicPr>
          <p:nvPr/>
        </p:nvPicPr>
        <p:blipFill>
          <a:blip r:embed="rId2"/>
          <a:stretch>
            <a:fillRect/>
          </a:stretch>
        </p:blipFill>
        <p:spPr>
          <a:xfrm>
            <a:off x="1427083" y="1804244"/>
            <a:ext cx="4306205" cy="4733716"/>
          </a:xfrm>
          <a:prstGeom prst="rect">
            <a:avLst/>
          </a:prstGeom>
        </p:spPr>
      </p:pic>
      <p:pic>
        <p:nvPicPr>
          <p:cNvPr id="13" name="Picture 12">
            <a:extLst>
              <a:ext uri="{FF2B5EF4-FFF2-40B4-BE49-F238E27FC236}">
                <a16:creationId xmlns:a16="http://schemas.microsoft.com/office/drawing/2014/main" id="{B8785DF0-7055-7581-EC28-9E2EDF5A13D2}"/>
              </a:ext>
            </a:extLst>
          </p:cNvPr>
          <p:cNvPicPr>
            <a:picLocks noChangeAspect="1"/>
          </p:cNvPicPr>
          <p:nvPr/>
        </p:nvPicPr>
        <p:blipFill>
          <a:blip r:embed="rId3"/>
          <a:stretch>
            <a:fillRect/>
          </a:stretch>
        </p:blipFill>
        <p:spPr>
          <a:xfrm>
            <a:off x="6620091" y="1711264"/>
            <a:ext cx="4306205" cy="4963855"/>
          </a:xfrm>
          <a:prstGeom prst="rect">
            <a:avLst/>
          </a:prstGeom>
        </p:spPr>
      </p:pic>
    </p:spTree>
    <p:extLst>
      <p:ext uri="{BB962C8B-B14F-4D97-AF65-F5344CB8AC3E}">
        <p14:creationId xmlns:p14="http://schemas.microsoft.com/office/powerpoint/2010/main" val="157137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66460F8-B0E6-8976-D5AA-06A2519F59A0}"/>
              </a:ext>
            </a:extLst>
          </p:cNvPr>
          <p:cNvSpPr txBox="1"/>
          <p:nvPr/>
        </p:nvSpPr>
        <p:spPr>
          <a:xfrm>
            <a:off x="2297430" y="1908210"/>
            <a:ext cx="8315570" cy="1598386"/>
          </a:xfrm>
          <a:prstGeom prst="rect">
            <a:avLst/>
          </a:prstGeom>
          <a:noFill/>
        </p:spPr>
        <p:txBody>
          <a:bodyPr wrap="square">
            <a:spAutoFit/>
          </a:bodyPr>
          <a:lstStyle/>
          <a:p>
            <a:pPr marL="0" marR="0" algn="just">
              <a:lnSpc>
                <a:spcPct val="120000"/>
              </a:lnSpc>
              <a:spcBef>
                <a:spcPts val="0"/>
              </a:spcBef>
              <a:spcAft>
                <a:spcPts val="0"/>
              </a:spcAft>
            </a:pPr>
            <a:r>
              <a:rPr lang="nl-NL" sz="2800" i="1" dirty="0">
                <a:effectLst/>
                <a:latin typeface="Times New Roman" panose="02020603050405020304" pitchFamily="18" charset="0"/>
                <a:ea typeface="Times New Roman" panose="02020603050405020304" pitchFamily="18" charset="0"/>
              </a:rPr>
              <a:t>- Đèn học nên đặt bên trái hay bên phải của người học?</a:t>
            </a:r>
            <a:endParaRPr lang="vi-VN" sz="2400" dirty="0">
              <a:effectLst/>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nl-NL" sz="2800" i="1" dirty="0">
                <a:effectLst/>
                <a:latin typeface="Times New Roman" panose="02020603050405020304" pitchFamily="18" charset="0"/>
                <a:ea typeface="Times New Roman" panose="02020603050405020304" pitchFamily="18" charset="0"/>
              </a:rPr>
              <a:t>- Điều chỉnh đèn học như thế nào để không gây chói mắt?</a:t>
            </a:r>
            <a:endParaRPr lang="vi-VN"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CB788FB1-BC3B-E7E4-548A-8F47213B2DFD}"/>
              </a:ext>
            </a:extLst>
          </p:cNvPr>
          <p:cNvPicPr>
            <a:picLocks noChangeAspect="1"/>
          </p:cNvPicPr>
          <p:nvPr/>
        </p:nvPicPr>
        <p:blipFill>
          <a:blip r:embed="rId2"/>
          <a:stretch>
            <a:fillRect/>
          </a:stretch>
        </p:blipFill>
        <p:spPr>
          <a:xfrm>
            <a:off x="3932682" y="3506596"/>
            <a:ext cx="4552950" cy="2795491"/>
          </a:xfrm>
          <a:prstGeom prst="rect">
            <a:avLst/>
          </a:prstGeom>
        </p:spPr>
      </p:pic>
    </p:spTree>
    <p:extLst>
      <p:ext uri="{BB962C8B-B14F-4D97-AF65-F5344CB8AC3E}">
        <p14:creationId xmlns:p14="http://schemas.microsoft.com/office/powerpoint/2010/main" val="321069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8B98A6A-83A5-BEDC-53AB-DA9C09590344}"/>
              </a:ext>
            </a:extLst>
          </p:cNvPr>
          <p:cNvPicPr>
            <a:picLocks noChangeAspect="1"/>
          </p:cNvPicPr>
          <p:nvPr/>
        </p:nvPicPr>
        <p:blipFill>
          <a:blip r:embed="rId2"/>
          <a:stretch>
            <a:fillRect/>
          </a:stretch>
        </p:blipFill>
        <p:spPr>
          <a:xfrm>
            <a:off x="2325243" y="1816227"/>
            <a:ext cx="7943850" cy="2000250"/>
          </a:xfrm>
          <a:prstGeom prst="rect">
            <a:avLst/>
          </a:prstGeom>
        </p:spPr>
      </p:pic>
      <p:sp>
        <p:nvSpPr>
          <p:cNvPr id="5" name="TextBox 4">
            <a:extLst>
              <a:ext uri="{FF2B5EF4-FFF2-40B4-BE49-F238E27FC236}">
                <a16:creationId xmlns:a16="http://schemas.microsoft.com/office/drawing/2014/main" id="{449D65E0-89E0-9044-B7BD-B25F17C5E6CF}"/>
              </a:ext>
            </a:extLst>
          </p:cNvPr>
          <p:cNvSpPr txBox="1"/>
          <p:nvPr/>
        </p:nvSpPr>
        <p:spPr>
          <a:xfrm>
            <a:off x="5306187" y="4809744"/>
            <a:ext cx="2137029" cy="646331"/>
          </a:xfrm>
          <a:prstGeom prst="rect">
            <a:avLst/>
          </a:prstGeom>
          <a:noFill/>
        </p:spPr>
        <p:txBody>
          <a:bodyPr wrap="square" rtlCol="0">
            <a:spAutoFit/>
          </a:bodyPr>
          <a:lstStyle/>
          <a:p>
            <a:r>
              <a:rPr lang="en-US" sz="3600" b="1" dirty="0">
                <a:solidFill>
                  <a:srgbClr val="FF0000"/>
                </a:solidFill>
              </a:rPr>
              <a:t>4, 1, 2, 3</a:t>
            </a:r>
            <a:endParaRPr lang="vi-VN" sz="3600" b="1" dirty="0">
              <a:solidFill>
                <a:srgbClr val="FF0000"/>
              </a:solidFill>
            </a:endParaRPr>
          </a:p>
        </p:txBody>
      </p:sp>
    </p:spTree>
    <p:extLst>
      <p:ext uri="{BB962C8B-B14F-4D97-AF65-F5344CB8AC3E}">
        <p14:creationId xmlns:p14="http://schemas.microsoft.com/office/powerpoint/2010/main" val="21848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A9959BD-94B4-64F6-3454-80861F74B500}"/>
              </a:ext>
            </a:extLst>
          </p:cNvPr>
          <p:cNvPicPr>
            <a:picLocks noChangeAspect="1"/>
          </p:cNvPicPr>
          <p:nvPr/>
        </p:nvPicPr>
        <p:blipFill>
          <a:blip r:embed="rId2"/>
          <a:stretch>
            <a:fillRect/>
          </a:stretch>
        </p:blipFill>
        <p:spPr>
          <a:xfrm>
            <a:off x="1214905" y="1447796"/>
            <a:ext cx="10007815" cy="651046"/>
          </a:xfrm>
          <a:prstGeom prst="rect">
            <a:avLst/>
          </a:prstGeom>
        </p:spPr>
      </p:pic>
      <p:pic>
        <p:nvPicPr>
          <p:cNvPr id="7" name="Picture 6">
            <a:extLst>
              <a:ext uri="{FF2B5EF4-FFF2-40B4-BE49-F238E27FC236}">
                <a16:creationId xmlns:a16="http://schemas.microsoft.com/office/drawing/2014/main" id="{2FCB69C6-546B-6FC5-26F1-8988A99460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691" y="2212456"/>
            <a:ext cx="2490634" cy="1580451"/>
          </a:xfrm>
          <a:prstGeom prst="rect">
            <a:avLst/>
          </a:prstGeom>
        </p:spPr>
      </p:pic>
      <p:pic>
        <p:nvPicPr>
          <p:cNvPr id="8" name="Picture 7">
            <a:extLst>
              <a:ext uri="{FF2B5EF4-FFF2-40B4-BE49-F238E27FC236}">
                <a16:creationId xmlns:a16="http://schemas.microsoft.com/office/drawing/2014/main" id="{4389BE62-2AA3-81D0-DA2E-ADC59037E8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2707" y="2212456"/>
            <a:ext cx="2782570" cy="1408874"/>
          </a:xfrm>
          <a:prstGeom prst="rect">
            <a:avLst/>
          </a:prstGeom>
        </p:spPr>
      </p:pic>
      <p:pic>
        <p:nvPicPr>
          <p:cNvPr id="9" name="Picture 8">
            <a:extLst>
              <a:ext uri="{FF2B5EF4-FFF2-40B4-BE49-F238E27FC236}">
                <a16:creationId xmlns:a16="http://schemas.microsoft.com/office/drawing/2014/main" id="{39607641-AC14-FB49-B670-DCA0FCD93C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5707" y="4367613"/>
            <a:ext cx="2606293" cy="1319402"/>
          </a:xfrm>
          <a:prstGeom prst="rect">
            <a:avLst/>
          </a:prstGeom>
        </p:spPr>
      </p:pic>
      <p:pic>
        <p:nvPicPr>
          <p:cNvPr id="10" name="Picture 9">
            <a:extLst>
              <a:ext uri="{FF2B5EF4-FFF2-40B4-BE49-F238E27FC236}">
                <a16:creationId xmlns:a16="http://schemas.microsoft.com/office/drawing/2014/main" id="{03981A01-F245-EF90-FA7F-64B5427D04FF}"/>
              </a:ext>
            </a:extLst>
          </p:cNvPr>
          <p:cNvPicPr>
            <a:picLocks noChangeAspect="1"/>
          </p:cNvPicPr>
          <p:nvPr/>
        </p:nvPicPr>
        <p:blipFill>
          <a:blip r:embed="rId6"/>
          <a:stretch>
            <a:fillRect/>
          </a:stretch>
        </p:blipFill>
        <p:spPr>
          <a:xfrm>
            <a:off x="2272987" y="4445452"/>
            <a:ext cx="2606294" cy="1196975"/>
          </a:xfrm>
          <a:prstGeom prst="rect">
            <a:avLst/>
          </a:prstGeom>
        </p:spPr>
      </p:pic>
      <p:sp>
        <p:nvSpPr>
          <p:cNvPr id="12" name="TextBox 11">
            <a:extLst>
              <a:ext uri="{FF2B5EF4-FFF2-40B4-BE49-F238E27FC236}">
                <a16:creationId xmlns:a16="http://schemas.microsoft.com/office/drawing/2014/main" id="{CF5439B3-5595-8876-5A2A-B04B1452DF46}"/>
              </a:ext>
            </a:extLst>
          </p:cNvPr>
          <p:cNvSpPr txBox="1"/>
          <p:nvPr/>
        </p:nvSpPr>
        <p:spPr>
          <a:xfrm>
            <a:off x="1751145" y="3870746"/>
            <a:ext cx="3972560" cy="496867"/>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chắn</a:t>
            </a:r>
            <a:endParaRPr lang="vi-VN" sz="2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380E6B76-806C-1F8E-4A01-D62D8B762CB9}"/>
              </a:ext>
            </a:extLst>
          </p:cNvPr>
          <p:cNvSpPr txBox="1"/>
          <p:nvPr/>
        </p:nvSpPr>
        <p:spPr>
          <a:xfrm>
            <a:off x="6468296" y="3734944"/>
            <a:ext cx="4989136" cy="496867"/>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hoăc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nháy</a:t>
            </a:r>
            <a:endParaRPr lang="vi-VN"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D69AD713-9F7C-F22D-B68A-113F3AC7FAB6}"/>
              </a:ext>
            </a:extLst>
          </p:cNvPr>
          <p:cNvSpPr txBox="1"/>
          <p:nvPr/>
        </p:nvSpPr>
        <p:spPr>
          <a:xfrm>
            <a:off x="1751145" y="5891083"/>
            <a:ext cx="3972560" cy="940066"/>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endParaRPr lang="vi-VN" sz="24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5CE3A037-4788-A1AC-178F-B84E07254F11}"/>
              </a:ext>
            </a:extLst>
          </p:cNvPr>
          <p:cNvSpPr txBox="1"/>
          <p:nvPr/>
        </p:nvSpPr>
        <p:spPr>
          <a:xfrm>
            <a:off x="6962707" y="5917934"/>
            <a:ext cx="3972560" cy="940066"/>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Sờ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517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A37A8DC-4786-C93D-D91B-55697F40A878}"/>
              </a:ext>
            </a:extLst>
          </p:cNvPr>
          <p:cNvPicPr>
            <a:picLocks noChangeAspect="1"/>
          </p:cNvPicPr>
          <p:nvPr/>
        </p:nvPicPr>
        <p:blipFill>
          <a:blip r:embed="rId2"/>
          <a:stretch>
            <a:fillRect/>
          </a:stretch>
        </p:blipFill>
        <p:spPr>
          <a:xfrm>
            <a:off x="1758505" y="1750695"/>
            <a:ext cx="8162925" cy="3905250"/>
          </a:xfrm>
          <a:prstGeom prst="rect">
            <a:avLst/>
          </a:prstGeom>
        </p:spPr>
      </p:pic>
    </p:spTree>
    <p:extLst>
      <p:ext uri="{BB962C8B-B14F-4D97-AF65-F5344CB8AC3E}">
        <p14:creationId xmlns:p14="http://schemas.microsoft.com/office/powerpoint/2010/main" val="97812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DA3EEAE-4E7B-C47A-093D-5D2CB6580153}"/>
              </a:ext>
            </a:extLst>
          </p:cNvPr>
          <p:cNvPicPr>
            <a:picLocks noChangeAspect="1"/>
          </p:cNvPicPr>
          <p:nvPr/>
        </p:nvPicPr>
        <p:blipFill>
          <a:blip r:embed="rId2"/>
          <a:stretch>
            <a:fillRect/>
          </a:stretch>
        </p:blipFill>
        <p:spPr>
          <a:xfrm>
            <a:off x="1595887" y="1667256"/>
            <a:ext cx="9980762" cy="1162208"/>
          </a:xfrm>
          <a:prstGeom prst="rect">
            <a:avLst/>
          </a:prstGeom>
        </p:spPr>
      </p:pic>
      <p:pic>
        <p:nvPicPr>
          <p:cNvPr id="7" name="Picture 6">
            <a:extLst>
              <a:ext uri="{FF2B5EF4-FFF2-40B4-BE49-F238E27FC236}">
                <a16:creationId xmlns:a16="http://schemas.microsoft.com/office/drawing/2014/main" id="{37341FA4-22A1-170D-47E6-98D9433C6A0E}"/>
              </a:ext>
            </a:extLst>
          </p:cNvPr>
          <p:cNvPicPr>
            <a:picLocks noChangeAspect="1"/>
          </p:cNvPicPr>
          <p:nvPr/>
        </p:nvPicPr>
        <p:blipFill>
          <a:blip r:embed="rId3"/>
          <a:stretch>
            <a:fillRect/>
          </a:stretch>
        </p:blipFill>
        <p:spPr>
          <a:xfrm>
            <a:off x="2014896" y="2829464"/>
            <a:ext cx="8859389" cy="3291840"/>
          </a:xfrm>
          <a:prstGeom prst="rect">
            <a:avLst/>
          </a:prstGeom>
        </p:spPr>
      </p:pic>
    </p:spTree>
    <p:extLst>
      <p:ext uri="{BB962C8B-B14F-4D97-AF65-F5344CB8AC3E}">
        <p14:creationId xmlns:p14="http://schemas.microsoft.com/office/powerpoint/2010/main" val="27200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DA3EEAE-4E7B-C47A-093D-5D2CB6580153}"/>
              </a:ext>
            </a:extLst>
          </p:cNvPr>
          <p:cNvPicPr>
            <a:picLocks noChangeAspect="1"/>
          </p:cNvPicPr>
          <p:nvPr/>
        </p:nvPicPr>
        <p:blipFill>
          <a:blip r:embed="rId2"/>
          <a:stretch>
            <a:fillRect/>
          </a:stretch>
        </p:blipFill>
        <p:spPr>
          <a:xfrm>
            <a:off x="2038350" y="1667256"/>
            <a:ext cx="8115300" cy="762000"/>
          </a:xfrm>
          <a:prstGeom prst="rect">
            <a:avLst/>
          </a:prstGeom>
        </p:spPr>
      </p:pic>
      <p:pic>
        <p:nvPicPr>
          <p:cNvPr id="7" name="Picture 6">
            <a:extLst>
              <a:ext uri="{FF2B5EF4-FFF2-40B4-BE49-F238E27FC236}">
                <a16:creationId xmlns:a16="http://schemas.microsoft.com/office/drawing/2014/main" id="{37341FA4-22A1-170D-47E6-98D9433C6A0E}"/>
              </a:ext>
            </a:extLst>
          </p:cNvPr>
          <p:cNvPicPr>
            <a:picLocks noChangeAspect="1"/>
          </p:cNvPicPr>
          <p:nvPr/>
        </p:nvPicPr>
        <p:blipFill>
          <a:blip r:embed="rId3"/>
          <a:stretch>
            <a:fillRect/>
          </a:stretch>
        </p:blipFill>
        <p:spPr>
          <a:xfrm>
            <a:off x="2109787" y="3191446"/>
            <a:ext cx="7972425" cy="2962275"/>
          </a:xfrm>
          <a:prstGeom prst="rect">
            <a:avLst/>
          </a:prstGeom>
        </p:spPr>
      </p:pic>
    </p:spTree>
    <p:extLst>
      <p:ext uri="{BB962C8B-B14F-4D97-AF65-F5344CB8AC3E}">
        <p14:creationId xmlns:p14="http://schemas.microsoft.com/office/powerpoint/2010/main" val="238654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cố</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C1844BF1-02DE-E3B6-89D2-BFF4BA2A3742}"/>
              </a:ext>
            </a:extLst>
          </p:cNvPr>
          <p:cNvSpPr txBox="1"/>
          <p:nvPr/>
        </p:nvSpPr>
        <p:spPr>
          <a:xfrm>
            <a:off x="2777705" y="1429314"/>
            <a:ext cx="8861399" cy="4806893"/>
          </a:xfrm>
          <a:prstGeom prst="rect">
            <a:avLst/>
          </a:prstGeom>
          <a:noFill/>
        </p:spPr>
        <p:txBody>
          <a:bodyPr wrap="square">
            <a:spAutoFit/>
          </a:bodyPr>
          <a:lstStyle/>
          <a:p>
            <a:pPr marR="0" lvl="0" algn="just">
              <a:lnSpc>
                <a:spcPct val="117000"/>
              </a:lnSpc>
              <a:spcBef>
                <a:spcPts val="0"/>
              </a:spcBef>
              <a:spcAft>
                <a:spcPts val="0"/>
              </a:spcAft>
              <a:buClr>
                <a:srgbClr val="000000"/>
              </a:buClr>
              <a:buSzPts val="500"/>
              <a:tabLst>
                <a:tab pos="272415" algn="l"/>
              </a:tabLst>
            </a:pPr>
            <a:r>
              <a:rPr lang="vi-VN"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 hệ các kiến thức đã học về sử dụng đèn học vào trong thực tiễn cuộc sống.</a:t>
            </a:r>
            <a:endParaRPr lang="vi-VN" sz="36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7000"/>
              </a:lnSpc>
              <a:spcBef>
                <a:spcPts val="0"/>
              </a:spcBef>
              <a:spcAft>
                <a:spcPts val="0"/>
              </a:spcAft>
              <a:buClr>
                <a:srgbClr val="000000"/>
              </a:buClr>
              <a:buSzPts val="500"/>
              <a:buFont typeface="+mj-lt"/>
              <a:buAutoNum type="alphaLcParenR"/>
              <a:tabLst>
                <a:tab pos="280670" algn="l"/>
              </a:tabLst>
            </a:pPr>
            <a:r>
              <a:rPr lang="vi-VN" sz="3600" i="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 chức thực hiện</a:t>
            </a:r>
            <a:endParaRPr lang="vi-VN" sz="36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36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HS thực hiện ở nhà: Ghi lại những việc sử dụng đèn học an toàn hằng ngày của bản thân vào vở. Vào buổi học sau, GV có thể yêu cầu một số HS trình bày những việc sử dụng đèn học an toàn hang ngày của mình trước lớp.</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36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711AB-D9CA-44C3-B381-22F57492BDBB}"/>
              </a:ext>
            </a:extLst>
          </p:cNvPr>
          <p:cNvSpPr/>
          <p:nvPr/>
        </p:nvSpPr>
        <p:spPr>
          <a:xfrm>
            <a:off x="2532185" y="562708"/>
            <a:ext cx="7624689" cy="122388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Times New Roman" panose="02020603050405020304" pitchFamily="18" charset="0"/>
                <a:cs typeface="Times New Roman" panose="02020603050405020304" pitchFamily="18" charset="0"/>
              </a:rPr>
              <a:t>KHỞI ĐỘNG</a:t>
            </a:r>
          </a:p>
        </p:txBody>
      </p:sp>
      <p:sp>
        <p:nvSpPr>
          <p:cNvPr id="7" name="TextBox 6">
            <a:extLst>
              <a:ext uri="{FF2B5EF4-FFF2-40B4-BE49-F238E27FC236}">
                <a16:creationId xmlns:a16="http://schemas.microsoft.com/office/drawing/2014/main" id="{DDE287F3-11FF-6ED1-0E6D-F13F96CE4318}"/>
              </a:ext>
            </a:extLst>
          </p:cNvPr>
          <p:cNvSpPr txBox="1"/>
          <p:nvPr/>
        </p:nvSpPr>
        <p:spPr>
          <a:xfrm>
            <a:off x="1603717" y="2332558"/>
            <a:ext cx="9594166" cy="1222642"/>
          </a:xfrm>
          <a:prstGeom prst="rect">
            <a:avLst/>
          </a:prstGeom>
          <a:noFill/>
        </p:spPr>
        <p:txBody>
          <a:bodyPr wrap="square">
            <a:spAutoFit/>
          </a:bodyPr>
          <a:lstStyle/>
          <a:p>
            <a:pPr marL="0" marR="0" algn="just">
              <a:lnSpc>
                <a:spcPct val="120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Qua đọc truyện, sách báo, các câu chuyện được nghe </a:t>
            </a:r>
            <a:r>
              <a:rPr lang="vi-VN" sz="3200" dirty="0">
                <a:effectLst/>
                <a:latin typeface="Times New Roman" panose="02020603050405020304" pitchFamily="18" charset="0"/>
                <a:ea typeface="Times New Roman" panose="02020603050405020304" pitchFamily="18" charset="0"/>
              </a:rPr>
              <a:t>em</a:t>
            </a:r>
            <a:r>
              <a:rPr lang="nl-NL" sz="3200" dirty="0">
                <a:effectLst/>
                <a:latin typeface="Times New Roman" panose="02020603050405020304" pitchFamily="18" charset="0"/>
                <a:ea typeface="Times New Roman" panose="02020603050405020304" pitchFamily="18" charset="0"/>
              </a:rPr>
              <a:t> biết đến những loại đèn nào dùng cho hoạt động học tập?</a:t>
            </a:r>
            <a:endParaRPr lang="vi-VN" sz="3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87323FA-EB0B-FDCD-3E47-F81E54E8C715}"/>
              </a:ext>
            </a:extLst>
          </p:cNvPr>
          <p:cNvSpPr txBox="1"/>
          <p:nvPr/>
        </p:nvSpPr>
        <p:spPr>
          <a:xfrm>
            <a:off x="2638717" y="4034743"/>
            <a:ext cx="7249866" cy="683264"/>
          </a:xfrm>
          <a:prstGeom prst="rect">
            <a:avLst/>
          </a:prstGeom>
          <a:noFill/>
        </p:spPr>
        <p:txBody>
          <a:bodyPr wrap="square">
            <a:spAutoFit/>
          </a:bodyPr>
          <a:lstStyle/>
          <a:p>
            <a:pPr marL="0" marR="0" algn="just">
              <a:lnSpc>
                <a:spcPct val="120000"/>
              </a:lnSpc>
              <a:spcBef>
                <a:spcPts val="0"/>
              </a:spcBef>
              <a:spcAft>
                <a:spcPts val="0"/>
              </a:spcAft>
            </a:pPr>
            <a:r>
              <a:rPr lang="vi-VN" sz="3200" dirty="0">
                <a:effectLst/>
                <a:latin typeface="Times New Roman" panose="02020603050405020304" pitchFamily="18" charset="0"/>
                <a:ea typeface="Times New Roman" panose="02020603050405020304" pitchFamily="18" charset="0"/>
              </a:rPr>
              <a:t>Đ</a:t>
            </a:r>
            <a:r>
              <a:rPr lang="nl-NL" sz="3200" dirty="0">
                <a:effectLst/>
                <a:latin typeface="Times New Roman" panose="02020603050405020304" pitchFamily="18" charset="0"/>
                <a:ea typeface="Times New Roman" panose="02020603050405020304" pitchFamily="18" charset="0"/>
              </a:rPr>
              <a:t>èn đom đóm,, đèn dầu, nến, đèn điện...</a:t>
            </a:r>
            <a:endParaRPr lang="vi-VN"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3470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1C3C4C-D93D-5FD5-B751-98756EDA8967}"/>
              </a:ext>
            </a:extLst>
          </p:cNvPr>
          <p:cNvSpPr txBox="1"/>
          <p:nvPr/>
        </p:nvSpPr>
        <p:spPr>
          <a:xfrm>
            <a:off x="491489" y="2288876"/>
            <a:ext cx="11914053" cy="646331"/>
          </a:xfrm>
          <a:prstGeom prst="rect">
            <a:avLst/>
          </a:prstGeom>
          <a:noFill/>
        </p:spPr>
        <p:txBody>
          <a:bodyPr wrap="square" rtlCol="0">
            <a:spAutoFit/>
          </a:bodyPr>
          <a:lstStyle/>
          <a:p>
            <a:pPr algn="ctr"/>
            <a:r>
              <a:rPr lang="en-US" sz="3600" b="1" i="0" dirty="0">
                <a:solidFill>
                  <a:srgbClr val="FF0000"/>
                </a:solidFill>
                <a:effectLst/>
                <a:latin typeface="Times New Roman" panose="02020603050405020304" pitchFamily="18" charset="0"/>
                <a:cs typeface="Times New Roman" panose="02020603050405020304" pitchFamily="18" charset="0"/>
              </a:rPr>
              <a:t>CHỦ ĐỀ 2</a:t>
            </a:r>
            <a:r>
              <a:rPr lang="en-US" sz="3600" b="1" i="0">
                <a:solidFill>
                  <a:srgbClr val="FF0000"/>
                </a:solidFill>
                <a:effectLst/>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CÔNG NGHỆ VÀ ĐỜI SỐNG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18252" y="1441315"/>
            <a:ext cx="9385735" cy="646331"/>
          </a:xfrm>
          <a:prstGeom prst="rect">
            <a:avLst/>
          </a:prstGeom>
          <a:noFill/>
        </p:spPr>
        <p:txBody>
          <a:bodyPr wrap="square" rtlCol="0">
            <a:spAutoFit/>
          </a:bodyPr>
          <a:lstStyle/>
          <a:p>
            <a:pPr algn="ct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NGHỆ</a:t>
            </a:r>
          </a:p>
        </p:txBody>
      </p:sp>
      <p:sp>
        <p:nvSpPr>
          <p:cNvPr id="7" name="TextBox 6">
            <a:extLst>
              <a:ext uri="{FF2B5EF4-FFF2-40B4-BE49-F238E27FC236}">
                <a16:creationId xmlns:a16="http://schemas.microsoft.com/office/drawing/2014/main" id="{8BD61B3C-CF99-4068-65EB-3B32ABA61999}"/>
              </a:ext>
            </a:extLst>
          </p:cNvPr>
          <p:cNvSpPr txBox="1"/>
          <p:nvPr/>
        </p:nvSpPr>
        <p:spPr>
          <a:xfrm>
            <a:off x="1487310" y="3412101"/>
            <a:ext cx="10227212"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2: SỬ </a:t>
            </a:r>
            <a:r>
              <a:rPr lang="en-US" sz="3600" b="1">
                <a:solidFill>
                  <a:srgbClr val="FF0000"/>
                </a:solidFill>
                <a:latin typeface="Times New Roman" panose="02020603050405020304" pitchFamily="18" charset="0"/>
                <a:cs typeface="Times New Roman" panose="02020603050405020304" pitchFamily="18" charset="0"/>
              </a:rPr>
              <a:t>DỤNG </a:t>
            </a:r>
            <a:r>
              <a:rPr lang="en-US" sz="3600" b="1" smtClean="0">
                <a:solidFill>
                  <a:srgbClr val="FF0000"/>
                </a:solidFill>
                <a:latin typeface="Times New Roman" panose="02020603050405020304" pitchFamily="18" charset="0"/>
                <a:cs typeface="Times New Roman" panose="02020603050405020304" pitchFamily="18" charset="0"/>
              </a:rPr>
              <a:t>ĐÈN HỌC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7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E9B5364-05CA-9704-922C-0FF76AEA59B2}"/>
              </a:ext>
            </a:extLst>
          </p:cNvPr>
          <p:cNvPicPr>
            <a:picLocks noChangeAspect="1"/>
          </p:cNvPicPr>
          <p:nvPr/>
        </p:nvPicPr>
        <p:blipFill>
          <a:blip r:embed="rId2"/>
          <a:stretch>
            <a:fillRect/>
          </a:stretch>
        </p:blipFill>
        <p:spPr>
          <a:xfrm>
            <a:off x="1518249" y="1731442"/>
            <a:ext cx="10515600" cy="3395116"/>
          </a:xfrm>
          <a:prstGeom prst="rect">
            <a:avLst/>
          </a:prstGeom>
        </p:spPr>
      </p:pic>
      <p:sp>
        <p:nvSpPr>
          <p:cNvPr id="14" name="Arrow: Right 13">
            <a:extLst>
              <a:ext uri="{FF2B5EF4-FFF2-40B4-BE49-F238E27FC236}">
                <a16:creationId xmlns:a16="http://schemas.microsoft.com/office/drawing/2014/main" id="{21DBF012-003E-ABF3-78E0-E46CBDA1CF89}"/>
              </a:ext>
            </a:extLst>
          </p:cNvPr>
          <p:cNvSpPr/>
          <p:nvPr/>
        </p:nvSpPr>
        <p:spPr>
          <a:xfrm rot="16532814">
            <a:off x="2541817" y="5057844"/>
            <a:ext cx="1055522" cy="5064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82137" y="5987534"/>
            <a:ext cx="947695" cy="369332"/>
          </a:xfrm>
          <a:prstGeom prst="rect">
            <a:avLst/>
          </a:prstGeom>
        </p:spPr>
        <p:txBody>
          <a:bodyPr wrap="none">
            <a:spAutoFit/>
          </a:bodyPr>
          <a:lstStyle/>
          <a:p>
            <a:r>
              <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 học</a:t>
            </a:r>
            <a:endParaRPr lang="en-US">
              <a:solidFill>
                <a:srgbClr val="FF0000"/>
              </a:solidFill>
            </a:endParaRPr>
          </a:p>
        </p:txBody>
      </p:sp>
    </p:spTree>
    <p:extLst>
      <p:ext uri="{BB962C8B-B14F-4D97-AF65-F5344CB8AC3E}">
        <p14:creationId xmlns:p14="http://schemas.microsoft.com/office/powerpoint/2010/main" val="399229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8AE54AD-4DCD-8054-1577-1B616ED9A5F3}"/>
              </a:ext>
            </a:extLst>
          </p:cNvPr>
          <p:cNvSpPr txBox="1"/>
          <p:nvPr/>
        </p:nvSpPr>
        <p:spPr>
          <a:xfrm>
            <a:off x="1795741" y="1689723"/>
            <a:ext cx="9594166" cy="564257"/>
          </a:xfrm>
          <a:prstGeom prst="rect">
            <a:avLst/>
          </a:prstGeom>
          <a:noFill/>
        </p:spPr>
        <p:txBody>
          <a:bodyPr wrap="square">
            <a:spAutoFit/>
          </a:bodyPr>
          <a:lstStyle/>
          <a:p>
            <a:pPr marL="0" marR="0" algn="just">
              <a:lnSpc>
                <a:spcPct val="120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nhỏ</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331EBFF9-6C8A-EE2E-BF8F-F7F6BFB9B4A6}"/>
              </a:ext>
            </a:extLst>
          </p:cNvPr>
          <p:cNvPicPr>
            <a:picLocks noChangeAspect="1"/>
          </p:cNvPicPr>
          <p:nvPr/>
        </p:nvPicPr>
        <p:blipFill>
          <a:blip r:embed="rId2"/>
          <a:stretch>
            <a:fillRect/>
          </a:stretch>
        </p:blipFill>
        <p:spPr>
          <a:xfrm>
            <a:off x="3603651" y="2253980"/>
            <a:ext cx="6127408" cy="4023360"/>
          </a:xfrm>
          <a:prstGeom prst="rect">
            <a:avLst/>
          </a:prstGeom>
        </p:spPr>
      </p:pic>
    </p:spTree>
    <p:extLst>
      <p:ext uri="{BB962C8B-B14F-4D97-AF65-F5344CB8AC3E}">
        <p14:creationId xmlns:p14="http://schemas.microsoft.com/office/powerpoint/2010/main" val="421010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Arrow: Right 9">
            <a:extLst>
              <a:ext uri="{FF2B5EF4-FFF2-40B4-BE49-F238E27FC236}">
                <a16:creationId xmlns:a16="http://schemas.microsoft.com/office/drawing/2014/main" id="{DD3B4A1C-3DC5-F367-37CD-1AB08DF83AAB}"/>
              </a:ext>
            </a:extLst>
          </p:cNvPr>
          <p:cNvSpPr/>
          <p:nvPr/>
        </p:nvSpPr>
        <p:spPr>
          <a:xfrm>
            <a:off x="309489" y="5022166"/>
            <a:ext cx="1026941" cy="506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6ABB52-0FBC-1938-D97D-81D3ECF9F106}"/>
              </a:ext>
            </a:extLst>
          </p:cNvPr>
          <p:cNvPicPr>
            <a:picLocks noChangeAspect="1"/>
          </p:cNvPicPr>
          <p:nvPr/>
        </p:nvPicPr>
        <p:blipFill>
          <a:blip r:embed="rId2"/>
          <a:stretch>
            <a:fillRect/>
          </a:stretch>
        </p:blipFill>
        <p:spPr>
          <a:xfrm>
            <a:off x="2078545" y="2001202"/>
            <a:ext cx="8162925" cy="3952875"/>
          </a:xfrm>
          <a:prstGeom prst="rect">
            <a:avLst/>
          </a:prstGeom>
        </p:spPr>
      </p:pic>
    </p:spTree>
    <p:extLst>
      <p:ext uri="{BB962C8B-B14F-4D97-AF65-F5344CB8AC3E}">
        <p14:creationId xmlns:p14="http://schemas.microsoft.com/office/powerpoint/2010/main" val="1077963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Cùng chơi</a:t>
            </a:r>
          </a:p>
        </p:txBody>
      </p:sp>
      <p:sp>
        <p:nvSpPr>
          <p:cNvPr id="11" name="TextBox 10">
            <a:extLst>
              <a:ext uri="{FF2B5EF4-FFF2-40B4-BE49-F238E27FC236}">
                <a16:creationId xmlns:a16="http://schemas.microsoft.com/office/drawing/2014/main" id="{560CFBA5-EACD-5C5C-80EC-847698B7C10F}"/>
              </a:ext>
            </a:extLst>
          </p:cNvPr>
          <p:cNvSpPr txBox="1"/>
          <p:nvPr/>
        </p:nvSpPr>
        <p:spPr>
          <a:xfrm>
            <a:off x="2039112" y="1745097"/>
            <a:ext cx="7830077" cy="940066"/>
          </a:xfrm>
          <a:prstGeom prst="rect">
            <a:avLst/>
          </a:prstGeom>
          <a:noFill/>
        </p:spPr>
        <p:txBody>
          <a:bodyPr wrap="square" rtlCol="0">
            <a:spAutoFit/>
          </a:bodyPr>
          <a:lstStyle/>
          <a:p>
            <a:pPr marL="0" marR="0" algn="just">
              <a:lnSpc>
                <a:spcPct val="120000"/>
              </a:lnSpc>
              <a:spcBef>
                <a:spcPts val="0"/>
              </a:spcBef>
              <a:spcAft>
                <a:spcPts val="0"/>
              </a:spcAft>
            </a:pPr>
            <a:r>
              <a:rPr lang="nl-NL" sz="2400" dirty="0">
                <a:effectLst/>
                <a:latin typeface="Times New Roman" panose="02020603050405020304" pitchFamily="18" charset="0"/>
                <a:ea typeface="Times New Roman" panose="02020603050405020304" pitchFamily="18" charset="0"/>
              </a:rPr>
              <a:t>Nếu được chọn 1 chiếc đèn học trong hình 2(hình vẽ sau) con chọn đèn nào?</a:t>
            </a:r>
            <a:endParaRPr lang="vi-VN"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1A741AC-DA16-3A1D-1A10-E19A325D26C7}"/>
              </a:ext>
            </a:extLst>
          </p:cNvPr>
          <p:cNvPicPr>
            <a:picLocks noChangeAspect="1"/>
          </p:cNvPicPr>
          <p:nvPr/>
        </p:nvPicPr>
        <p:blipFill>
          <a:blip r:embed="rId2"/>
          <a:stretch>
            <a:fillRect/>
          </a:stretch>
        </p:blipFill>
        <p:spPr>
          <a:xfrm>
            <a:off x="2302077" y="3429000"/>
            <a:ext cx="7587846" cy="1912049"/>
          </a:xfrm>
          <a:prstGeom prst="rect">
            <a:avLst/>
          </a:prstGeom>
        </p:spPr>
      </p:pic>
    </p:spTree>
    <p:extLst>
      <p:ext uri="{BB962C8B-B14F-4D97-AF65-F5344CB8AC3E}">
        <p14:creationId xmlns:p14="http://schemas.microsoft.com/office/powerpoint/2010/main" val="21924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290710" y="671729"/>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731BDD9-960E-F99A-81A0-0FA7DD0BCC4A}"/>
              </a:ext>
            </a:extLst>
          </p:cNvPr>
          <p:cNvPicPr>
            <a:picLocks noChangeAspect="1"/>
          </p:cNvPicPr>
          <p:nvPr/>
        </p:nvPicPr>
        <p:blipFill>
          <a:blip r:embed="rId2"/>
          <a:stretch>
            <a:fillRect/>
          </a:stretch>
        </p:blipFill>
        <p:spPr>
          <a:xfrm>
            <a:off x="1589531" y="2046160"/>
            <a:ext cx="9587543" cy="4692968"/>
          </a:xfrm>
          <a:prstGeom prst="rect">
            <a:avLst/>
          </a:prstGeom>
        </p:spPr>
      </p:pic>
    </p:spTree>
    <p:extLst>
      <p:ext uri="{BB962C8B-B14F-4D97-AF65-F5344CB8AC3E}">
        <p14:creationId xmlns:p14="http://schemas.microsoft.com/office/powerpoint/2010/main" val="198606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loại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CD71190-57F2-580C-9B98-277F097BCCCE}"/>
              </a:ext>
            </a:extLst>
          </p:cNvPr>
          <p:cNvPicPr>
            <a:picLocks noChangeAspect="1"/>
          </p:cNvPicPr>
          <p:nvPr/>
        </p:nvPicPr>
        <p:blipFill>
          <a:blip r:embed="rId2"/>
          <a:stretch>
            <a:fillRect/>
          </a:stretch>
        </p:blipFill>
        <p:spPr>
          <a:xfrm>
            <a:off x="2179320" y="1395279"/>
            <a:ext cx="8382000" cy="723900"/>
          </a:xfrm>
          <a:prstGeom prst="rect">
            <a:avLst/>
          </a:prstGeom>
        </p:spPr>
      </p:pic>
      <p:pic>
        <p:nvPicPr>
          <p:cNvPr id="7" name="Picture 6">
            <a:extLst>
              <a:ext uri="{FF2B5EF4-FFF2-40B4-BE49-F238E27FC236}">
                <a16:creationId xmlns:a16="http://schemas.microsoft.com/office/drawing/2014/main" id="{2F5F5A37-A1D7-3D0D-3021-C13FB39EB16D}"/>
              </a:ext>
            </a:extLst>
          </p:cNvPr>
          <p:cNvPicPr>
            <a:picLocks noChangeAspect="1"/>
          </p:cNvPicPr>
          <p:nvPr/>
        </p:nvPicPr>
        <p:blipFill>
          <a:blip r:embed="rId3"/>
          <a:stretch>
            <a:fillRect/>
          </a:stretch>
        </p:blipFill>
        <p:spPr>
          <a:xfrm>
            <a:off x="2663761" y="2262435"/>
            <a:ext cx="3235643" cy="2768346"/>
          </a:xfrm>
          <a:prstGeom prst="rect">
            <a:avLst/>
          </a:prstGeom>
        </p:spPr>
      </p:pic>
      <p:pic>
        <p:nvPicPr>
          <p:cNvPr id="9" name="Picture 8">
            <a:extLst>
              <a:ext uri="{FF2B5EF4-FFF2-40B4-BE49-F238E27FC236}">
                <a16:creationId xmlns:a16="http://schemas.microsoft.com/office/drawing/2014/main" id="{CF4F6089-FBB4-F8B9-8B0E-E655D15F3C01}"/>
              </a:ext>
            </a:extLst>
          </p:cNvPr>
          <p:cNvPicPr>
            <a:picLocks noChangeAspect="1"/>
          </p:cNvPicPr>
          <p:nvPr/>
        </p:nvPicPr>
        <p:blipFill>
          <a:blip r:embed="rId4"/>
          <a:stretch>
            <a:fillRect/>
          </a:stretch>
        </p:blipFill>
        <p:spPr>
          <a:xfrm>
            <a:off x="7191630" y="2404167"/>
            <a:ext cx="2911092" cy="2484882"/>
          </a:xfrm>
          <a:prstGeom prst="rect">
            <a:avLst/>
          </a:prstGeom>
        </p:spPr>
      </p:pic>
      <p:pic>
        <p:nvPicPr>
          <p:cNvPr id="11" name="Picture 10">
            <a:extLst>
              <a:ext uri="{FF2B5EF4-FFF2-40B4-BE49-F238E27FC236}">
                <a16:creationId xmlns:a16="http://schemas.microsoft.com/office/drawing/2014/main" id="{645C35C9-C15F-020B-6BDA-E7A68FD7B325}"/>
              </a:ext>
            </a:extLst>
          </p:cNvPr>
          <p:cNvPicPr>
            <a:picLocks noChangeAspect="1"/>
          </p:cNvPicPr>
          <p:nvPr/>
        </p:nvPicPr>
        <p:blipFill>
          <a:blip r:embed="rId5"/>
          <a:stretch>
            <a:fillRect/>
          </a:stretch>
        </p:blipFill>
        <p:spPr>
          <a:xfrm>
            <a:off x="6817995" y="5140699"/>
            <a:ext cx="3743325" cy="1285875"/>
          </a:xfrm>
          <a:prstGeom prst="rect">
            <a:avLst/>
          </a:prstGeom>
        </p:spPr>
      </p:pic>
      <p:pic>
        <p:nvPicPr>
          <p:cNvPr id="13" name="Picture 12">
            <a:extLst>
              <a:ext uri="{FF2B5EF4-FFF2-40B4-BE49-F238E27FC236}">
                <a16:creationId xmlns:a16="http://schemas.microsoft.com/office/drawing/2014/main" id="{EB9D8BB3-E00E-DAAA-FF21-21F35A8F2AE3}"/>
              </a:ext>
            </a:extLst>
          </p:cNvPr>
          <p:cNvPicPr>
            <a:picLocks noChangeAspect="1"/>
          </p:cNvPicPr>
          <p:nvPr/>
        </p:nvPicPr>
        <p:blipFill>
          <a:blip r:embed="rId6"/>
          <a:stretch>
            <a:fillRect/>
          </a:stretch>
        </p:blipFill>
        <p:spPr>
          <a:xfrm>
            <a:off x="2308479" y="5174037"/>
            <a:ext cx="3590925" cy="1219200"/>
          </a:xfrm>
          <a:prstGeom prst="rect">
            <a:avLst/>
          </a:prstGeom>
        </p:spPr>
      </p:pic>
    </p:spTree>
    <p:extLst>
      <p:ext uri="{BB962C8B-B14F-4D97-AF65-F5344CB8AC3E}">
        <p14:creationId xmlns:p14="http://schemas.microsoft.com/office/powerpoint/2010/main" val="42633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210</TotalTime>
  <Words>339</Words>
  <Application>Microsoft Office PowerPoint</Application>
  <PresentationFormat>Widescreen</PresentationFormat>
  <Paragraphs>37</Paragraphs>
  <Slides>17</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Century Gothic</vt:lpstr>
      <vt:lpstr>等线</vt:lpstr>
      <vt:lpstr>Microsoft Sans Serif</vt:lpstr>
      <vt:lpstr>Tahoma</vt:lpstr>
      <vt:lpstr>Times New Roman</vt:lpstr>
      <vt:lpstr>Wingdings 3</vt:lpstr>
      <vt:lpstr>幼圆</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13</cp:revision>
  <dcterms:created xsi:type="dcterms:W3CDTF">2022-07-31T06:02:00Z</dcterms:created>
  <dcterms:modified xsi:type="dcterms:W3CDTF">2024-07-17T08:25:37Z</dcterms:modified>
</cp:coreProperties>
</file>