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2"/>
  </p:notesMasterIdLst>
  <p:sldIdLst>
    <p:sldId id="262" r:id="rId4"/>
    <p:sldId id="396" r:id="rId5"/>
    <p:sldId id="397" r:id="rId6"/>
    <p:sldId id="411" r:id="rId7"/>
    <p:sldId id="256" r:id="rId8"/>
    <p:sldId id="412" r:id="rId9"/>
    <p:sldId id="391" r:id="rId10"/>
    <p:sldId id="394" r:id="rId11"/>
    <p:sldId id="349" r:id="rId12"/>
    <p:sldId id="407" r:id="rId13"/>
    <p:sldId id="409" r:id="rId14"/>
    <p:sldId id="413" r:id="rId15"/>
    <p:sldId id="414" r:id="rId16"/>
    <p:sldId id="7306" r:id="rId17"/>
    <p:sldId id="294" r:id="rId18"/>
    <p:sldId id="7334" r:id="rId19"/>
    <p:sldId id="7335"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3333FF"/>
    <a:srgbClr val="FF3300"/>
    <a:srgbClr val="FFCCCC"/>
    <a:srgbClr val="3C3B66"/>
    <a:srgbClr val="FFFF66"/>
    <a:srgbClr val="FDFCE5"/>
    <a:srgbClr val="CCFF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4660"/>
  </p:normalViewPr>
  <p:slideViewPr>
    <p:cSldViewPr snapToGrid="0">
      <p:cViewPr varScale="1">
        <p:scale>
          <a:sx n="56" d="100"/>
          <a:sy n="56" d="100"/>
        </p:scale>
        <p:origin x="557"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6CCC1-939E-4077-8823-243B1EF4AE62}"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8810C-A2AB-4B01-85E1-6988CA59703C}" type="slidenum">
              <a:rPr lang="en-US" smtClean="0"/>
              <a:t>‹#›</a:t>
            </a:fld>
            <a:endParaRPr lang="en-US"/>
          </a:p>
        </p:txBody>
      </p:sp>
    </p:spTree>
    <p:extLst>
      <p:ext uri="{BB962C8B-B14F-4D97-AF65-F5344CB8AC3E}">
        <p14:creationId xmlns:p14="http://schemas.microsoft.com/office/powerpoint/2010/main" val="22050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a:t>
            </a:fld>
            <a:endParaRPr lang="zh-CN" altLang="en-US"/>
          </a:p>
        </p:txBody>
      </p:sp>
    </p:spTree>
    <p:extLst>
      <p:ext uri="{BB962C8B-B14F-4D97-AF65-F5344CB8AC3E}">
        <p14:creationId xmlns:p14="http://schemas.microsoft.com/office/powerpoint/2010/main" val="151487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0763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381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2305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18</a:t>
            </a:fld>
            <a:endParaRPr lang="zh-CN" altLang="en-US"/>
          </a:p>
        </p:txBody>
      </p:sp>
    </p:spTree>
    <p:extLst>
      <p:ext uri="{BB962C8B-B14F-4D97-AF65-F5344CB8AC3E}">
        <p14:creationId xmlns:p14="http://schemas.microsoft.com/office/powerpoint/2010/main" val="56244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9181-D186-2217-FE7D-1CA7729425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47E910-75D5-656C-935B-E893550566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0F252-E4A1-6869-B4FE-7E2511382E1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5" name="Footer Placeholder 4">
            <a:extLst>
              <a:ext uri="{FF2B5EF4-FFF2-40B4-BE49-F238E27FC236}">
                <a16:creationId xmlns:a16="http://schemas.microsoft.com/office/drawing/2014/main" id="{D3E181FC-95D4-3144-BEF1-F70F3629E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7A31EF-4E8A-E0A7-289E-5E52C9953E9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50120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DAB5-0446-E1B2-661C-EC0F5E91A9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FB550-79BC-E37E-4DEC-020D634C63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BD3A9-1C54-DF62-2D96-E35E7912B8A0}"/>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5" name="Footer Placeholder 4">
            <a:extLst>
              <a:ext uri="{FF2B5EF4-FFF2-40B4-BE49-F238E27FC236}">
                <a16:creationId xmlns:a16="http://schemas.microsoft.com/office/drawing/2014/main" id="{020A0072-CE4D-29EB-9781-A11AFADC9B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FAD77C-2373-4C05-FAD1-19189BF5E54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04494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AE7C9-6FBC-2645-7DA3-078F5C3DB1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B75C4-1028-6040-1068-A1458341F19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C6336-B2F2-2948-4E72-3E692AA1B8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5" name="Footer Placeholder 4">
            <a:extLst>
              <a:ext uri="{FF2B5EF4-FFF2-40B4-BE49-F238E27FC236}">
                <a16:creationId xmlns:a16="http://schemas.microsoft.com/office/drawing/2014/main" id="{F96BE6D2-27F9-3D4A-8CD5-C8D8C0AD7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C57A52-DED3-F6B6-683E-0D135F19AA3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51892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0EFBD4-7DA4-17E9-A8F5-EDA82F83EA8D}"/>
              </a:ext>
            </a:extLst>
          </p:cNvPr>
          <p:cNvSpPr/>
          <p:nvPr userDrawn="1"/>
        </p:nvSpPr>
        <p:spPr>
          <a:xfrm>
            <a:off x="-1388"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02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231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1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438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98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28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70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0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B790-CFED-C7E3-AC83-E7119584D2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727DC88-6D64-3FE1-8D12-75FD3C0624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AB354-F041-3A60-1DBB-76F6D08B55EB}"/>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5" name="Footer Placeholder 4">
            <a:extLst>
              <a:ext uri="{FF2B5EF4-FFF2-40B4-BE49-F238E27FC236}">
                <a16:creationId xmlns:a16="http://schemas.microsoft.com/office/drawing/2014/main" id="{093E4289-2945-5B76-8CF1-D6D2EAC52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97E3BA-F80D-B23B-4415-BB59D328E7F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952979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606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642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408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9171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23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2025/5/29</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8421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2025/5/29</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6449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2025/5/29</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9578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2025/5/29</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43414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864E-C2E7-574E-B9E2-630F86BEE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25A18-7DF7-EFD3-85EF-C6B401CB23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AECE8-EA59-8A12-278E-C5FD11FA03CA}"/>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5" name="Footer Placeholder 4">
            <a:extLst>
              <a:ext uri="{FF2B5EF4-FFF2-40B4-BE49-F238E27FC236}">
                <a16:creationId xmlns:a16="http://schemas.microsoft.com/office/drawing/2014/main" id="{34EC307C-2704-190C-CA1E-EF9A57E44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867955-A2BE-B824-ABB2-2B16A28F100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06962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44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24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6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2025/5/29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74127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2025/5/29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9168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16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1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6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60B4-64B8-1671-EC7F-076C040B25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DBB183-79A2-9814-5391-C980B9D873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54379A-74AD-C45A-1D6E-3C29EBC5582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A6EE5-C591-463D-00DB-AABD631EF19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6" name="Footer Placeholder 5">
            <a:extLst>
              <a:ext uri="{FF2B5EF4-FFF2-40B4-BE49-F238E27FC236}">
                <a16:creationId xmlns:a16="http://schemas.microsoft.com/office/drawing/2014/main" id="{4E37DE69-C8F0-60C3-A992-FF9C6BF7E3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DF1405-CFCB-5971-4681-BC20D5E4E34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851858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9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8515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7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16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459C-16C6-081B-CCCE-8FEAFE705A5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2535B5-DB37-B0E4-99C2-73257BB37B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B151C-B53C-AB83-0C0C-4775140072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D4216-3022-B7C4-3B31-0B2504E111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B9B384-CDA5-C8E8-9C31-032F5718E6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91A87B-7930-B0F1-5F4B-9126B9478BAE}"/>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8" name="Footer Placeholder 7">
            <a:extLst>
              <a:ext uri="{FF2B5EF4-FFF2-40B4-BE49-F238E27FC236}">
                <a16:creationId xmlns:a16="http://schemas.microsoft.com/office/drawing/2014/main" id="{F6F28A82-0364-9E64-BEAE-70A99CF638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3460A0-5561-94A7-123E-F671D3F53CB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21844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1223-3225-D165-268A-38D776B7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E4F781-23DC-5B82-7641-7857DFAEAF25}"/>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4" name="Footer Placeholder 3">
            <a:extLst>
              <a:ext uri="{FF2B5EF4-FFF2-40B4-BE49-F238E27FC236}">
                <a16:creationId xmlns:a16="http://schemas.microsoft.com/office/drawing/2014/main" id="{4C5540AD-93CF-B955-640E-4688A5116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6AD7CF-D92A-3C41-F4BF-0ACCD2EAA4B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7739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18E2E-7EB5-5A8E-7E51-5E9F2AEA239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3" name="Footer Placeholder 2">
            <a:extLst>
              <a:ext uri="{FF2B5EF4-FFF2-40B4-BE49-F238E27FC236}">
                <a16:creationId xmlns:a16="http://schemas.microsoft.com/office/drawing/2014/main" id="{DD5605C5-A703-CAFC-69B5-0EFEBD4F09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6F84D4-CA00-E537-4928-892614F90C25}"/>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69634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C84D-E249-F367-B25B-B7B9975526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8541-F4A0-F9FE-FBD6-89BDF20C22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20C7B-09DA-8738-D15E-37D16FFD26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517B1-1F8F-A204-F22B-FE0C3DD1C057}"/>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6" name="Footer Placeholder 5">
            <a:extLst>
              <a:ext uri="{FF2B5EF4-FFF2-40B4-BE49-F238E27FC236}">
                <a16:creationId xmlns:a16="http://schemas.microsoft.com/office/drawing/2014/main" id="{AEB3634A-E1F2-0889-AD61-4CBDB427B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F54D7C-2E0B-2229-748C-E88096202E2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60566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1080-DCE8-43DB-8925-7C9DEFA913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C49DC-A60A-59CC-7F54-8F5FFA80E1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89E41-31F0-AE40-D4CC-B29995DDA6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FD649-2CB3-140C-8680-5B81F1E8B1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5/29/2025</a:t>
            </a:fld>
            <a:endParaRPr lang="en-US"/>
          </a:p>
        </p:txBody>
      </p:sp>
      <p:sp>
        <p:nvSpPr>
          <p:cNvPr id="6" name="Footer Placeholder 5">
            <a:extLst>
              <a:ext uri="{FF2B5EF4-FFF2-40B4-BE49-F238E27FC236}">
                <a16:creationId xmlns:a16="http://schemas.microsoft.com/office/drawing/2014/main" id="{89602FB2-2239-0750-E7EB-65A387636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8E50A8-4D4E-A4D9-45FE-1FA9BF0F59F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58349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B2DB89-CB3F-0028-790D-99904F89E754}"/>
              </a:ext>
            </a:extLst>
          </p:cNvPr>
          <p:cNvSpPr/>
          <p:nvPr userDrawn="1"/>
        </p:nvSpPr>
        <p:spPr>
          <a:xfrm>
            <a:off x="-94906"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D9267A-2D63-7FEC-6577-331E1BDC50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02266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547C1E-AED3-6B12-0A99-2632968C2E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1739593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4239097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id="{65F582F4-D23D-F0DD-8D30-6EF46B0A1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981" y="466195"/>
            <a:ext cx="9839797" cy="3426249"/>
          </a:xfrm>
          <a:prstGeom prst="rect">
            <a:avLst/>
          </a:prstGeom>
        </p:spPr>
      </p:pic>
    </p:spTree>
    <p:extLst>
      <p:ext uri="{BB962C8B-B14F-4D97-AF65-F5344CB8AC3E}">
        <p14:creationId xmlns:p14="http://schemas.microsoft.com/office/powerpoint/2010/main" val="29234100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2A6A0A2-5906-4A3A-8B46-D809C43B87CF}"/>
              </a:ext>
            </a:extLst>
          </p:cNvPr>
          <p:cNvGrpSpPr/>
          <p:nvPr/>
        </p:nvGrpSpPr>
        <p:grpSpPr>
          <a:xfrm flipH="1">
            <a:off x="-236098" y="3279254"/>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058E0B0D-D916-8914-4639-3EB7679581ED}"/>
              </a:ext>
            </a:extLst>
          </p:cNvPr>
          <p:cNvGrpSpPr/>
          <p:nvPr/>
        </p:nvGrpSpPr>
        <p:grpSpPr>
          <a:xfrm>
            <a:off x="4892234" y="129265"/>
            <a:ext cx="2087686"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521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sp>
        <p:nvSpPr>
          <p:cNvPr id="24" name="Oval 23">
            <a:extLst>
              <a:ext uri="{FF2B5EF4-FFF2-40B4-BE49-F238E27FC236}">
                <a16:creationId xmlns:a16="http://schemas.microsoft.com/office/drawing/2014/main" id="{46D23D72-BFD1-5180-3FF9-A32C87C28617}"/>
              </a:ext>
            </a:extLst>
          </p:cNvPr>
          <p:cNvSpPr/>
          <p:nvPr/>
        </p:nvSpPr>
        <p:spPr>
          <a:xfrm>
            <a:off x="762000" y="985520"/>
            <a:ext cx="26009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Tự</a:t>
            </a:r>
            <a:r>
              <a:rPr lang="en-US" sz="4000" b="1" dirty="0">
                <a:solidFill>
                  <a:srgbClr val="FF0000"/>
                </a:solidFill>
              </a:rPr>
              <a:t> </a:t>
            </a:r>
            <a:r>
              <a:rPr lang="en-US" sz="4000" b="1" dirty="0" err="1">
                <a:solidFill>
                  <a:srgbClr val="FF0000"/>
                </a:solidFill>
              </a:rPr>
              <a:t>chủ</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tập</a:t>
            </a:r>
            <a:endParaRPr lang="en-US" sz="4000" b="1" dirty="0">
              <a:solidFill>
                <a:srgbClr val="FF0000"/>
              </a:solidFill>
            </a:endParaRPr>
          </a:p>
        </p:txBody>
      </p:sp>
      <p:sp>
        <p:nvSpPr>
          <p:cNvPr id="26" name="Oval 25">
            <a:extLst>
              <a:ext uri="{FF2B5EF4-FFF2-40B4-BE49-F238E27FC236}">
                <a16:creationId xmlns:a16="http://schemas.microsoft.com/office/drawing/2014/main" id="{6E27CF5B-776B-6F84-14EF-BB72A1254D74}"/>
              </a:ext>
            </a:extLst>
          </p:cNvPr>
          <p:cNvSpPr/>
          <p:nvPr/>
        </p:nvSpPr>
        <p:spPr>
          <a:xfrm>
            <a:off x="4013200" y="143256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Kiên</a:t>
            </a:r>
            <a:r>
              <a:rPr lang="en-US" sz="4000" b="1" dirty="0">
                <a:solidFill>
                  <a:srgbClr val="FF0000"/>
                </a:solidFill>
              </a:rPr>
              <a:t> </a:t>
            </a:r>
            <a:r>
              <a:rPr lang="en-US" sz="4000" b="1" dirty="0" err="1">
                <a:solidFill>
                  <a:srgbClr val="FF0000"/>
                </a:solidFill>
              </a:rPr>
              <a:t>trì</a:t>
            </a:r>
            <a:r>
              <a:rPr lang="en-US" sz="4000" b="1" dirty="0">
                <a:solidFill>
                  <a:srgbClr val="FF0000"/>
                </a:solidFill>
              </a:rPr>
              <a:t>, </a:t>
            </a:r>
            <a:r>
              <a:rPr lang="en-US" sz="4000" b="1" dirty="0" err="1">
                <a:solidFill>
                  <a:srgbClr val="FF0000"/>
                </a:solidFill>
              </a:rPr>
              <a:t>vượt</a:t>
            </a:r>
            <a:r>
              <a:rPr lang="en-US" sz="4000" b="1" dirty="0">
                <a:solidFill>
                  <a:srgbClr val="FF0000"/>
                </a:solidFill>
              </a:rPr>
              <a:t> </a:t>
            </a:r>
            <a:r>
              <a:rPr lang="en-US" sz="4000" b="1" dirty="0" err="1">
                <a:solidFill>
                  <a:srgbClr val="FF0000"/>
                </a:solidFill>
              </a:rPr>
              <a:t>khó</a:t>
            </a:r>
            <a:endParaRPr lang="en-US" sz="4000" b="1" dirty="0">
              <a:solidFill>
                <a:srgbClr val="FF0000"/>
              </a:solidFill>
            </a:endParaRPr>
          </a:p>
        </p:txBody>
      </p:sp>
      <p:sp>
        <p:nvSpPr>
          <p:cNvPr id="28" name="Oval 27">
            <a:extLst>
              <a:ext uri="{FF2B5EF4-FFF2-40B4-BE49-F238E27FC236}">
                <a16:creationId xmlns:a16="http://schemas.microsoft.com/office/drawing/2014/main" id="{93103F4C-2A57-67F6-77FF-18562CBC2B6B}"/>
              </a:ext>
            </a:extLst>
          </p:cNvPr>
          <p:cNvSpPr/>
          <p:nvPr/>
        </p:nvSpPr>
        <p:spPr>
          <a:xfrm>
            <a:off x="6532880" y="311912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Cởi</a:t>
            </a:r>
            <a:r>
              <a:rPr lang="en-US" sz="4000" b="1" dirty="0">
                <a:solidFill>
                  <a:srgbClr val="FF0000"/>
                </a:solidFill>
              </a:rPr>
              <a:t> </a:t>
            </a:r>
            <a:r>
              <a:rPr lang="en-US" sz="4000" b="1" dirty="0" err="1">
                <a:solidFill>
                  <a:srgbClr val="FF0000"/>
                </a:solidFill>
              </a:rPr>
              <a:t>mở</a:t>
            </a:r>
            <a:r>
              <a:rPr lang="en-US" sz="4000" b="1" dirty="0">
                <a:solidFill>
                  <a:srgbClr val="FF0000"/>
                </a:solidFill>
              </a:rPr>
              <a:t>, </a:t>
            </a:r>
            <a:r>
              <a:rPr lang="en-US" sz="4000" b="1" dirty="0" err="1">
                <a:solidFill>
                  <a:srgbClr val="FF0000"/>
                </a:solidFill>
              </a:rPr>
              <a:t>hoà</a:t>
            </a:r>
            <a:r>
              <a:rPr lang="en-US" sz="4000" b="1" dirty="0">
                <a:solidFill>
                  <a:srgbClr val="FF0000"/>
                </a:solidFill>
              </a:rPr>
              <a:t> </a:t>
            </a:r>
            <a:r>
              <a:rPr lang="en-US" sz="4000" b="1" dirty="0" err="1">
                <a:solidFill>
                  <a:srgbClr val="FF0000"/>
                </a:solidFill>
              </a:rPr>
              <a:t>đồng</a:t>
            </a:r>
            <a:endParaRPr lang="en-US" sz="4000" b="1" dirty="0">
              <a:solidFill>
                <a:srgbClr val="FF0000"/>
              </a:solidFill>
            </a:endParaRPr>
          </a:p>
        </p:txBody>
      </p:sp>
      <p:sp>
        <p:nvSpPr>
          <p:cNvPr id="29" name="Oval 28">
            <a:extLst>
              <a:ext uri="{FF2B5EF4-FFF2-40B4-BE49-F238E27FC236}">
                <a16:creationId xmlns:a16="http://schemas.microsoft.com/office/drawing/2014/main" id="{163025D9-E77F-8A3B-280E-D0C7A32E9F00}"/>
              </a:ext>
            </a:extLst>
          </p:cNvPr>
          <p:cNvSpPr/>
          <p:nvPr/>
        </p:nvSpPr>
        <p:spPr>
          <a:xfrm>
            <a:off x="9387840" y="4531360"/>
            <a:ext cx="2407920" cy="17983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Tree>
    <p:extLst>
      <p:ext uri="{BB962C8B-B14F-4D97-AF65-F5344CB8AC3E}">
        <p14:creationId xmlns:p14="http://schemas.microsoft.com/office/powerpoint/2010/main" val="3102803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91354" y="1297665"/>
            <a:ext cx="8946356" cy="4732741"/>
            <a:chOff x="5814323" y="491558"/>
            <a:chExt cx="5879306"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3" y="491558"/>
              <a:ext cx="5879306" cy="3208710"/>
              <a:chOff x="5610687" y="1031736"/>
              <a:chExt cx="5879306"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7" y="1031736"/>
                <a:ext cx="5879306" cy="3980523"/>
                <a:chOff x="5610687" y="1031736"/>
                <a:chExt cx="5879306"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110945" y="724171"/>
              <a:ext cx="5311048" cy="28170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FF"/>
                  </a:solidFill>
                  <a:effectLst/>
                  <a:uLnTx/>
                  <a:uFillTx/>
                  <a:latin typeface="Calibri" panose="020F0502020204030204"/>
                  <a:ea typeface="+mn-ea"/>
                  <a:cs typeface="+mn-cs"/>
                </a:rPr>
                <a:t>Để thích ứng với môi trường học tập mới, việc rèn luyện các đức tính, kĩ năng là rất cần thiết. Việc rèn luyện này cần được đưa ra kế hoạch cụ thể và thực hiện bền bỉ hằng ngày.</a:t>
              </a:r>
              <a:endPar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8874423" y="3886873"/>
            <a:ext cx="3073038" cy="3062826"/>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1984DFC8-62F9-4280-961F-7983BC5B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9" y="0"/>
            <a:ext cx="4575347" cy="1318800"/>
          </a:xfrm>
          <a:prstGeom prst="rect">
            <a:avLst/>
          </a:prstGeom>
        </p:spPr>
      </p:pic>
    </p:spTree>
    <p:extLst>
      <p:ext uri="{BB962C8B-B14F-4D97-AF65-F5344CB8AC3E}">
        <p14:creationId xmlns:p14="http://schemas.microsoft.com/office/powerpoint/2010/main" val="416139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549807"/>
              <a:ext cx="3170161" cy="846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HĐ2: </a:t>
              </a:r>
              <a:r>
                <a:rPr kumimoji="0" lang="vi-VN"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Xây dựng kế hoạch rèn luyện đức tính cần thiết để thích ứng với môi trường học tập mới</a:t>
              </a:r>
              <a:endPar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47941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8E0B0D-D916-8914-4639-3EB7679581ED}"/>
              </a:ext>
            </a:extLst>
          </p:cNvPr>
          <p:cNvGrpSpPr/>
          <p:nvPr/>
        </p:nvGrpSpPr>
        <p:grpSpPr>
          <a:xfrm>
            <a:off x="1767840" y="129265"/>
            <a:ext cx="8077200"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25240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Xây</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dựng</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kế</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hoạch</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theo</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pic>
        <p:nvPicPr>
          <p:cNvPr id="6" name="Picture 5">
            <a:extLst>
              <a:ext uri="{FF2B5EF4-FFF2-40B4-BE49-F238E27FC236}">
                <a16:creationId xmlns:a16="http://schemas.microsoft.com/office/drawing/2014/main" id="{F08C4376-85B0-959D-10B7-E164C9568809}"/>
              </a:ext>
            </a:extLst>
          </p:cNvPr>
          <p:cNvPicPr>
            <a:picLocks noChangeAspect="1"/>
          </p:cNvPicPr>
          <p:nvPr/>
        </p:nvPicPr>
        <p:blipFill>
          <a:blip r:embed="rId2"/>
          <a:stretch>
            <a:fillRect/>
          </a:stretch>
        </p:blipFill>
        <p:spPr>
          <a:xfrm>
            <a:off x="912177" y="1528762"/>
            <a:ext cx="9757019" cy="4821238"/>
          </a:xfrm>
          <a:prstGeom prst="rect">
            <a:avLst/>
          </a:prstGeom>
        </p:spPr>
      </p:pic>
    </p:spTree>
    <p:extLst>
      <p:ext uri="{BB962C8B-B14F-4D97-AF65-F5344CB8AC3E}">
        <p14:creationId xmlns:p14="http://schemas.microsoft.com/office/powerpoint/2010/main" val="63702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713847"/>
            <a:ext cx="539280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lớp</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0AE514-4883-CBFA-5C51-BC48198340CB}"/>
              </a:ext>
            </a:extLst>
          </p:cNvPr>
          <p:cNvSpPr txBox="1"/>
          <p:nvPr/>
        </p:nvSpPr>
        <p:spPr>
          <a:xfrm>
            <a:off x="6028687" y="9626"/>
            <a:ext cx="3445856" cy="1200329"/>
          </a:xfrm>
          <a:prstGeom prst="rect">
            <a:avLst/>
          </a:prstGeom>
          <a:noFill/>
        </p:spPr>
        <p:txBody>
          <a:bodyPr wrap="square" rtlCol="0">
            <a:spAutoFit/>
          </a:bodyPr>
          <a:lstStyle/>
          <a:p>
            <a:r>
              <a:rPr lang="en-US" sz="7200" dirty="0" err="1">
                <a:ln w="28575">
                  <a:solidFill>
                    <a:schemeClr val="bg1">
                      <a:lumMod val="50000"/>
                    </a:schemeClr>
                  </a:solidFill>
                </a:ln>
                <a:solidFill>
                  <a:srgbClr val="FF3300"/>
                </a:solidFill>
                <a:latin typeface="UTM Cookies" panose="02040603050506020204" pitchFamily="18" charset="0"/>
              </a:rPr>
              <a:t>Dặn</a:t>
            </a:r>
            <a:r>
              <a:rPr lang="en-US" sz="7200" dirty="0">
                <a:ln w="28575">
                  <a:solidFill>
                    <a:schemeClr val="bg1">
                      <a:lumMod val="50000"/>
                    </a:schemeClr>
                  </a:solidFill>
                </a:ln>
                <a:solidFill>
                  <a:srgbClr val="FF3300"/>
                </a:solidFill>
                <a:latin typeface="UTM Cookies" panose="02040603050506020204" pitchFamily="18" charset="0"/>
              </a:rPr>
              <a:t> </a:t>
            </a:r>
            <a:r>
              <a:rPr lang="en-US" sz="7200" dirty="0" err="1">
                <a:ln w="28575">
                  <a:solidFill>
                    <a:schemeClr val="bg1">
                      <a:lumMod val="50000"/>
                    </a:schemeClr>
                  </a:solidFill>
                </a:ln>
                <a:solidFill>
                  <a:srgbClr val="FF3300"/>
                </a:solidFill>
                <a:latin typeface="UTM Cookies" panose="02040603050506020204" pitchFamily="18" charset="0"/>
              </a:rPr>
              <a:t>dò</a:t>
            </a:r>
            <a:endParaRPr lang="en-US" sz="7200" dirty="0">
              <a:ln w="28575">
                <a:solidFill>
                  <a:schemeClr val="bg1">
                    <a:lumMod val="50000"/>
                  </a:schemeClr>
                </a:solidFill>
              </a:ln>
              <a:solidFill>
                <a:srgbClr val="FF3300"/>
              </a:solidFill>
              <a:latin typeface="UTM Cookies" panose="02040603050506020204" pitchFamily="18" charset="0"/>
            </a:endParaRPr>
          </a:p>
        </p:txBody>
      </p:sp>
      <p:pic>
        <p:nvPicPr>
          <p:cNvPr id="6" name="Picture 5" descr="A picture containing text&#10;&#10;Description automatically generated">
            <a:extLst>
              <a:ext uri="{FF2B5EF4-FFF2-40B4-BE49-F238E27FC236}">
                <a16:creationId xmlns:a16="http://schemas.microsoft.com/office/drawing/2014/main" id="{B574A526-B6E7-123E-3C9A-9767EA586F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304931"/>
            <a:ext cx="3971240" cy="5553069"/>
          </a:xfrm>
          <a:prstGeom prst="rect">
            <a:avLst/>
          </a:prstGeom>
        </p:spPr>
      </p:pic>
      <p:sp>
        <p:nvSpPr>
          <p:cNvPr id="7" name="Rectangle: Rounded Corners 6">
            <a:extLst>
              <a:ext uri="{FF2B5EF4-FFF2-40B4-BE49-F238E27FC236}">
                <a16:creationId xmlns:a16="http://schemas.microsoft.com/office/drawing/2014/main" id="{F28EEFA0-F58D-5FA7-2A6A-643709D46ADB}"/>
              </a:ext>
            </a:extLst>
          </p:cNvPr>
          <p:cNvSpPr/>
          <p:nvPr/>
        </p:nvSpPr>
        <p:spPr>
          <a:xfrm>
            <a:off x="4135581" y="1419231"/>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xmln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
        <p:nvSpPr>
          <p:cNvPr id="15" name="Rectangle: Rounded Corners 14">
            <a:extLst>
              <a:ext uri="{FF2B5EF4-FFF2-40B4-BE49-F238E27FC236}">
                <a16:creationId xmlns:a16="http://schemas.microsoft.com/office/drawing/2014/main" id="{81CE537F-A288-1737-DA68-747AA19445AC}"/>
              </a:ext>
            </a:extLst>
          </p:cNvPr>
          <p:cNvSpPr/>
          <p:nvPr/>
        </p:nvSpPr>
        <p:spPr>
          <a:xfrm>
            <a:off x="4135580" y="3038112"/>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xmln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
        <p:nvSpPr>
          <p:cNvPr id="18" name="Rectangle: Rounded Corners 17">
            <a:extLst>
              <a:ext uri="{FF2B5EF4-FFF2-40B4-BE49-F238E27FC236}">
                <a16:creationId xmlns:a16="http://schemas.microsoft.com/office/drawing/2014/main" id="{EA06A4A5-EDC1-6065-F789-B76515F47755}"/>
              </a:ext>
            </a:extLst>
          </p:cNvPr>
          <p:cNvSpPr/>
          <p:nvPr/>
        </p:nvSpPr>
        <p:spPr>
          <a:xfrm>
            <a:off x="4135579" y="4656993"/>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xmln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Tree>
    <p:extLst>
      <p:ext uri="{BB962C8B-B14F-4D97-AF65-F5344CB8AC3E}">
        <p14:creationId xmlns:p14="http://schemas.microsoft.com/office/powerpoint/2010/main" val="188531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32" presetClass="emph" presetSubtype="0" fill="hold" nodeType="with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par>
                                <p:cTn id="26" presetID="32" presetClass="emph" presetSubtype="0" fill="hold" grpId="0" nodeType="with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5"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42240" y="822961"/>
            <a:ext cx="12120880" cy="5201920"/>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818640" y="2262761"/>
            <a:ext cx="8381999" cy="2800767"/>
          </a:xfrm>
          <a:prstGeom prst="rect">
            <a:avLst/>
          </a:prstGeom>
          <a:noFill/>
        </p:spPr>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nhà</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chia sẻ với người thân theo dõi nhắc nhở rèn luyện đức tính cần thiết để thích ứng với moi trường học tập mới.</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 name="图片 5">
            <a:extLst>
              <a:ext uri="{FF2B5EF4-FFF2-40B4-BE49-F238E27FC236}">
                <a16:creationId xmlns:a16="http://schemas.microsoft.com/office/drawing/2014/main"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9">
              <a:extLst>
                <a:ext uri="{FF2B5EF4-FFF2-40B4-BE49-F238E27FC236}">
                  <a16:creationId xmlns:a16="http://schemas.microsoft.com/office/drawing/2014/main"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0">
              <a:extLst>
                <a:ext uri="{FF2B5EF4-FFF2-40B4-BE49-F238E27FC236}">
                  <a16:creationId xmlns:a16="http://schemas.microsoft.com/office/drawing/2014/main"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1">
              <a:extLst>
                <a:ext uri="{FF2B5EF4-FFF2-40B4-BE49-F238E27FC236}">
                  <a16:creationId xmlns:a16="http://schemas.microsoft.com/office/drawing/2014/main"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12">
              <a:extLst>
                <a:ext uri="{FF2B5EF4-FFF2-40B4-BE49-F238E27FC236}">
                  <a16:creationId xmlns:a16="http://schemas.microsoft.com/office/drawing/2014/main"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3">
              <a:extLst>
                <a:ext uri="{FF2B5EF4-FFF2-40B4-BE49-F238E27FC236}">
                  <a16:creationId xmlns:a16="http://schemas.microsoft.com/office/drawing/2014/main"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id="{55767013-D895-42DF-91FC-DA7C59512B9B}"/>
              </a:ext>
            </a:extLst>
          </p:cNvPr>
          <p:cNvPicPr>
            <a:picLocks noChangeAspect="1"/>
          </p:cNvPicPr>
          <p:nvPr/>
        </p:nvPicPr>
        <p:blipFill>
          <a:blip r:embed="rId6"/>
          <a:stretch>
            <a:fillRect/>
          </a:stretch>
        </p:blipFill>
        <p:spPr>
          <a:xfrm>
            <a:off x="2090346" y="829407"/>
            <a:ext cx="7721432" cy="4845415"/>
          </a:xfrm>
          <a:prstGeom prst="rect">
            <a:avLst/>
          </a:prstGeom>
        </p:spPr>
      </p:pic>
      <p:grpSp>
        <p:nvGrpSpPr>
          <p:cNvPr id="50" name="组合 49">
            <a:extLst>
              <a:ext uri="{FF2B5EF4-FFF2-40B4-BE49-F238E27FC236}">
                <a16:creationId xmlns:a16="http://schemas.microsoft.com/office/drawing/2014/main"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09">
              <a:extLst>
                <a:ext uri="{FF2B5EF4-FFF2-40B4-BE49-F238E27FC236}">
                  <a16:creationId xmlns:a16="http://schemas.microsoft.com/office/drawing/2014/main"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0">
              <a:extLst>
                <a:ext uri="{FF2B5EF4-FFF2-40B4-BE49-F238E27FC236}">
                  <a16:creationId xmlns:a16="http://schemas.microsoft.com/office/drawing/2014/main"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1">
              <a:extLst>
                <a:ext uri="{FF2B5EF4-FFF2-40B4-BE49-F238E27FC236}">
                  <a16:creationId xmlns:a16="http://schemas.microsoft.com/office/drawing/2014/main"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2">
              <a:extLst>
                <a:ext uri="{FF2B5EF4-FFF2-40B4-BE49-F238E27FC236}">
                  <a16:creationId xmlns:a16="http://schemas.microsoft.com/office/drawing/2014/main"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13">
              <a:extLst>
                <a:ext uri="{FF2B5EF4-FFF2-40B4-BE49-F238E27FC236}">
                  <a16:creationId xmlns:a16="http://schemas.microsoft.com/office/drawing/2014/main"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49" name="图片 48">
            <a:extLst>
              <a:ext uri="{FF2B5EF4-FFF2-40B4-BE49-F238E27FC236}">
                <a16:creationId xmlns:a16="http://schemas.microsoft.com/office/drawing/2014/main"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2" name="Freeform 123">
            <a:extLst>
              <a:ext uri="{FF2B5EF4-FFF2-40B4-BE49-F238E27FC236}">
                <a16:creationId xmlns:a16="http://schemas.microsoft.com/office/drawing/2014/main"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23">
            <a:extLst>
              <a:ext uri="{FF2B5EF4-FFF2-40B4-BE49-F238E27FC236}">
                <a16:creationId xmlns:a16="http://schemas.microsoft.com/office/drawing/2014/main"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172C4A32-F4BA-4E92-1D80-6BE604EC8DE1}"/>
              </a:ext>
            </a:extLst>
          </p:cNvPr>
          <p:cNvPicPr>
            <a:picLocks noChangeAspect="1"/>
          </p:cNvPicPr>
          <p:nvPr/>
        </p:nvPicPr>
        <p:blipFill>
          <a:blip r:embed="rId9"/>
          <a:stretch>
            <a:fillRect/>
          </a:stretch>
        </p:blipFill>
        <p:spPr>
          <a:xfrm>
            <a:off x="3621766" y="2263556"/>
            <a:ext cx="6309907" cy="2127688"/>
          </a:xfrm>
          <a:prstGeom prst="rect">
            <a:avLst/>
          </a:prstGeom>
        </p:spPr>
      </p:pic>
    </p:spTree>
    <p:extLst>
      <p:ext uri="{BB962C8B-B14F-4D97-AF65-F5344CB8AC3E}">
        <p14:creationId xmlns:p14="http://schemas.microsoft.com/office/powerpoint/2010/main" val="129736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par>
                                <p:cTn id="35" presetID="14"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par>
                                <p:cTn id="38" presetID="14" presetClass="entr" presetSubtype="1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par>
                                <p:cTn id="41" presetID="14" presetClass="entr" presetSubtype="1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randombar(horizontal)">
                                      <p:cBhvr>
                                        <p:cTn id="46" dur="500"/>
                                        <p:tgtEl>
                                          <p:spTgt spid="49"/>
                                        </p:tgtEl>
                                      </p:cBhvr>
                                    </p:animEffect>
                                  </p:childTnLst>
                                </p:cTn>
                              </p:par>
                              <p:par>
                                <p:cTn id="47" presetID="14" presetClass="entr" presetSubtype="1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randombar(horizontal)">
                                      <p:cBhvr>
                                        <p:cTn id="49" dur="500"/>
                                        <p:tgtEl>
                                          <p:spTgt spid="5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randombar(horizontal)">
                                      <p:cBhvr>
                                        <p:cTn id="52" dur="500"/>
                                        <p:tgtEl>
                                          <p:spTgt spid="5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randombar(horizontal)">
                                      <p:cBhvr>
                                        <p:cTn id="55" dur="500"/>
                                        <p:tgtEl>
                                          <p:spTgt spid="53"/>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randombar(horizontal)">
                                      <p:cBhvr>
                                        <p:cTn id="61" dur="500"/>
                                        <p:tgtEl>
                                          <p:spTgt spid="11"/>
                                        </p:tgtEl>
                                      </p:cBhvr>
                                    </p:animEffect>
                                  </p:childTnLst>
                                </p:cTn>
                              </p:par>
                            </p:childTnLst>
                          </p:cTn>
                        </p:par>
                        <p:par>
                          <p:cTn id="62" fill="hold">
                            <p:stCondLst>
                              <p:cond delay="500"/>
                            </p:stCondLst>
                            <p:childTnLst>
                              <p:par>
                                <p:cTn id="63" presetID="17" presetClass="entr" presetSubtype="10" fill="hold" nodeType="after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barn(inVertical)">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
        <p:nvSpPr>
          <p:cNvPr id="14" name="Freeform 10">
            <a:extLst>
              <a:ext uri="{FF2B5EF4-FFF2-40B4-BE49-F238E27FC236}">
                <a16:creationId xmlns:a16="http://schemas.microsoft.com/office/drawing/2014/main" id="{E9217C5F-05AB-40A9-8351-EEFCA4783E04}"/>
              </a:ext>
            </a:extLst>
          </p:cNvPr>
          <p:cNvSpPr/>
          <p:nvPr/>
        </p:nvSpPr>
        <p:spPr>
          <a:xfrm>
            <a:off x="273683" y="750664"/>
            <a:ext cx="7162119" cy="5428574"/>
          </a:xfrm>
          <a:custGeom>
            <a:avLst/>
            <a:gdLst/>
            <a:ahLst/>
            <a:cxnLst/>
            <a:rect l="l" t="t" r="r" b="b"/>
            <a:pathLst>
              <a:path w="12445520" h="8229600">
                <a:moveTo>
                  <a:pt x="0" y="0"/>
                </a:moveTo>
                <a:lnTo>
                  <a:pt x="12445520" y="0"/>
                </a:lnTo>
                <a:lnTo>
                  <a:pt x="1244552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89098FB-2B7F-EFCC-30DC-9B2ADD628140}"/>
              </a:ext>
            </a:extLst>
          </p:cNvPr>
          <p:cNvPicPr>
            <a:picLocks noChangeAspect="1"/>
          </p:cNvPicPr>
          <p:nvPr/>
        </p:nvPicPr>
        <p:blipFill>
          <a:blip r:embed="rId4"/>
          <a:stretch>
            <a:fillRect/>
          </a:stretch>
        </p:blipFill>
        <p:spPr>
          <a:xfrm>
            <a:off x="7610707" y="683529"/>
            <a:ext cx="3432345" cy="5511262"/>
          </a:xfrm>
          <a:prstGeom prst="rect">
            <a:avLst/>
          </a:prstGeom>
        </p:spPr>
      </p:pic>
    </p:spTree>
    <p:extLst>
      <p:ext uri="{BB962C8B-B14F-4D97-AF65-F5344CB8AC3E}">
        <p14:creationId xmlns:p14="http://schemas.microsoft.com/office/powerpoint/2010/main" val="393727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43435" y="995727"/>
            <a:ext cx="10024690" cy="4650171"/>
            <a:chOff x="5814324" y="491558"/>
            <a:chExt cx="5879305"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4" y="491558"/>
              <a:ext cx="5879305" cy="3208710"/>
              <a:chOff x="5610688" y="1031736"/>
              <a:chExt cx="5879305"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8" y="1031736"/>
                <a:ext cx="5879305" cy="3980523"/>
                <a:chOff x="5610688" y="1031736"/>
                <a:chExt cx="5879305"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098374" y="775238"/>
              <a:ext cx="5217860" cy="2739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 GV hô số lượng chân; nhóm 3 HS đó phải đặt đúng số chân chạm đất theo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VD: </a:t>
              </a:r>
              <a:r>
                <a:rPr kumimoji="0" lang="vi-VN" sz="3600" i="0" u="none" strike="noStrike" kern="1200" cap="none" spc="0" normalizeH="0" baseline="0" noProof="0" dirty="0">
                  <a:ln>
                    <a:noFill/>
                  </a:ln>
                  <a:solidFill>
                    <a:srgbClr val="FF3300"/>
                  </a:solidFill>
                  <a:effectLst/>
                  <a:uLnTx/>
                  <a:uFillTx/>
                  <a:latin typeface="Calibri" panose="020F0502020204030204"/>
                  <a:ea typeface="+mn-ea"/>
                  <a:cs typeface="+mn-cs"/>
                </a:rPr>
                <a:t>Ba người bốn chân – HS phải chọn phương án: 2 HS co 1 chân lên hoặc 2 HS khoác vai để 1 HS co cả 2 chân lên…, sao cho trên mặt đất có đủ số chân yêu cầu, không thừa, không thiếu.</a:t>
              </a: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9271569" y="3832552"/>
            <a:ext cx="2951002" cy="2985388"/>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2" name="组合 15">
            <a:extLst>
              <a:ext uri="{FF2B5EF4-FFF2-40B4-BE49-F238E27FC236}">
                <a16:creationId xmlns:a16="http://schemas.microsoft.com/office/drawing/2014/main" id="{701BA91B-714C-D9C2-6860-2AE2F750E39B}"/>
              </a:ext>
            </a:extLst>
          </p:cNvPr>
          <p:cNvGrpSpPr/>
          <p:nvPr/>
        </p:nvGrpSpPr>
        <p:grpSpPr>
          <a:xfrm rot="1359389">
            <a:off x="9615158" y="67187"/>
            <a:ext cx="1827856" cy="1765542"/>
            <a:chOff x="10101876" y="4297860"/>
            <a:chExt cx="1826037" cy="1763786"/>
          </a:xfrm>
        </p:grpSpPr>
        <p:sp>
          <p:nvSpPr>
            <p:cNvPr id="193" name="Freeform 26">
              <a:extLst>
                <a:ext uri="{FF2B5EF4-FFF2-40B4-BE49-F238E27FC236}">
                  <a16:creationId xmlns:a16="http://schemas.microsoft.com/office/drawing/2014/main" id="{7B49D44C-0EAD-5C5F-B560-693706045E0A}"/>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4" name="Freeform 27">
              <a:extLst>
                <a:ext uri="{FF2B5EF4-FFF2-40B4-BE49-F238E27FC236}">
                  <a16:creationId xmlns:a16="http://schemas.microsoft.com/office/drawing/2014/main" id="{752F368F-8623-9A85-BAB4-74C02D3A1CD2}"/>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5" name="Freeform 118">
              <a:extLst>
                <a:ext uri="{FF2B5EF4-FFF2-40B4-BE49-F238E27FC236}">
                  <a16:creationId xmlns:a16="http://schemas.microsoft.com/office/drawing/2014/main" id="{1B80A577-A989-5C65-5145-DADCD8AF8692}"/>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6" name="Freeform 119">
              <a:extLst>
                <a:ext uri="{FF2B5EF4-FFF2-40B4-BE49-F238E27FC236}">
                  <a16:creationId xmlns:a16="http://schemas.microsoft.com/office/drawing/2014/main" id="{FF6A82EE-4DFD-331B-1F28-3D1535478E36}"/>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7" name="Freeform 120">
              <a:extLst>
                <a:ext uri="{FF2B5EF4-FFF2-40B4-BE49-F238E27FC236}">
                  <a16:creationId xmlns:a16="http://schemas.microsoft.com/office/drawing/2014/main" id="{7DE76644-ECFC-F386-6E91-0F3F9EDD344C}"/>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8" name="Freeform 121">
              <a:extLst>
                <a:ext uri="{FF2B5EF4-FFF2-40B4-BE49-F238E27FC236}">
                  <a16:creationId xmlns:a16="http://schemas.microsoft.com/office/drawing/2014/main" id="{5FC95C26-CD78-7F99-20C5-AB3C551F47BB}"/>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99" name="图片 22">
            <a:extLst>
              <a:ext uri="{FF2B5EF4-FFF2-40B4-BE49-F238E27FC236}">
                <a16:creationId xmlns:a16="http://schemas.microsoft.com/office/drawing/2014/main" id="{EB13CFD9-FA42-289C-6081-4C0784D25D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53240" y="170515"/>
            <a:ext cx="646843" cy="457729"/>
          </a:xfrm>
          <a:prstGeom prst="rect">
            <a:avLst/>
          </a:prstGeom>
        </p:spPr>
      </p:pic>
      <p:grpSp>
        <p:nvGrpSpPr>
          <p:cNvPr id="200" name="组合 23">
            <a:extLst>
              <a:ext uri="{FF2B5EF4-FFF2-40B4-BE49-F238E27FC236}">
                <a16:creationId xmlns:a16="http://schemas.microsoft.com/office/drawing/2014/main" id="{4F8062AA-D285-E178-0D0C-6CB9F27E4A65}"/>
              </a:ext>
            </a:extLst>
          </p:cNvPr>
          <p:cNvGrpSpPr/>
          <p:nvPr/>
        </p:nvGrpSpPr>
        <p:grpSpPr>
          <a:xfrm rot="1211024">
            <a:off x="11358939" y="2429650"/>
            <a:ext cx="608732" cy="866270"/>
            <a:chOff x="10766636" y="3941730"/>
            <a:chExt cx="1047922" cy="1352954"/>
          </a:xfrm>
        </p:grpSpPr>
        <p:sp>
          <p:nvSpPr>
            <p:cNvPr id="201" name="Freeform 108">
              <a:extLst>
                <a:ext uri="{FF2B5EF4-FFF2-40B4-BE49-F238E27FC236}">
                  <a16:creationId xmlns:a16="http://schemas.microsoft.com/office/drawing/2014/main" id="{D14CA41E-E1AF-19ED-A249-6F0010ED45F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2" name="Freeform 109">
              <a:extLst>
                <a:ext uri="{FF2B5EF4-FFF2-40B4-BE49-F238E27FC236}">
                  <a16:creationId xmlns:a16="http://schemas.microsoft.com/office/drawing/2014/main" id="{AF59E23B-1F2B-7220-789D-0EB2B209457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3" name="Freeform 110">
              <a:extLst>
                <a:ext uri="{FF2B5EF4-FFF2-40B4-BE49-F238E27FC236}">
                  <a16:creationId xmlns:a16="http://schemas.microsoft.com/office/drawing/2014/main" id="{31486407-A5C5-28DB-73C4-7924DE0DCA8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4" name="Freeform 111">
              <a:extLst>
                <a:ext uri="{FF2B5EF4-FFF2-40B4-BE49-F238E27FC236}">
                  <a16:creationId xmlns:a16="http://schemas.microsoft.com/office/drawing/2014/main" id="{4F1275F9-E68E-021C-F4A6-D4CAF334A45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5" name="Freeform 112">
              <a:extLst>
                <a:ext uri="{FF2B5EF4-FFF2-40B4-BE49-F238E27FC236}">
                  <a16:creationId xmlns:a16="http://schemas.microsoft.com/office/drawing/2014/main" id="{A1CB81B2-73BA-289F-1E3A-F2BE9273332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6" name="Freeform 113">
              <a:extLst>
                <a:ext uri="{FF2B5EF4-FFF2-40B4-BE49-F238E27FC236}">
                  <a16:creationId xmlns:a16="http://schemas.microsoft.com/office/drawing/2014/main" id="{6CF00FE2-27F1-B06A-D726-2F64A73F029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5577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14" presetClass="entr" presetSubtype="10" fill="hold" nodeType="with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randombar(horizontal)">
                                      <p:cBhvr>
                                        <p:cTn id="17" dur="500"/>
                                        <p:tgtEl>
                                          <p:spTgt spid="192"/>
                                        </p:tgtEl>
                                      </p:cBhvr>
                                    </p:animEffect>
                                  </p:childTnLst>
                                </p:cTn>
                              </p:par>
                              <p:par>
                                <p:cTn id="18" presetID="14" presetClass="entr" presetSubtype="10" fill="hold" nodeType="withEffect">
                                  <p:stCondLst>
                                    <p:cond delay="0"/>
                                  </p:stCondLst>
                                  <p:childTnLst>
                                    <p:set>
                                      <p:cBhvr>
                                        <p:cTn id="19" dur="1" fill="hold">
                                          <p:stCondLst>
                                            <p:cond delay="0"/>
                                          </p:stCondLst>
                                        </p:cTn>
                                        <p:tgtEl>
                                          <p:spTgt spid="199"/>
                                        </p:tgtEl>
                                        <p:attrNameLst>
                                          <p:attrName>style.visibility</p:attrName>
                                        </p:attrNameLst>
                                      </p:cBhvr>
                                      <p:to>
                                        <p:strVal val="visible"/>
                                      </p:to>
                                    </p:set>
                                    <p:animEffect transition="in" filter="randombar(horizontal)">
                                      <p:cBhvr>
                                        <p:cTn id="20" dur="500"/>
                                        <p:tgtEl>
                                          <p:spTgt spid="199"/>
                                        </p:tgtEl>
                                      </p:cBhvr>
                                    </p:animEffect>
                                  </p:childTnLst>
                                </p:cTn>
                              </p:par>
                              <p:par>
                                <p:cTn id="21" presetID="14" presetClass="entr" presetSubtype="10" fill="hold" nodeType="with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randombar(horizontal)">
                                      <p:cBhvr>
                                        <p:cTn id="2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ênh Rềnh Ràng Ràng - Nhạc Thiếu Nhi Vui Nhộn">
            <a:hlinkClick r:id="" action="ppaction://media"/>
            <a:extLst>
              <a:ext uri="{FF2B5EF4-FFF2-40B4-BE49-F238E27FC236}">
                <a16:creationId xmlns:a16="http://schemas.microsoft.com/office/drawing/2014/main" id="{DA82DC4B-0EB7-D69D-429A-BC45DC752C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956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259" b="-6259"/>
            </a:stretch>
          </a:blipFill>
        </p:spPr>
        <p:txBody>
          <a:bodyPr/>
          <a:lstStyle/>
          <a:p>
            <a:pPr defTabSz="609630"/>
            <a:endParaRPr lang="en-US" sz="1200">
              <a:solidFill>
                <a:prstClr val="black"/>
              </a:solidFill>
              <a:latin typeface="Calibri"/>
            </a:endParaRPr>
          </a:p>
        </p:txBody>
      </p:sp>
      <p:pic>
        <p:nvPicPr>
          <p:cNvPr id="5" name="Hình ảnh 22">
            <a:extLst>
              <a:ext uri="{FF2B5EF4-FFF2-40B4-BE49-F238E27FC236}">
                <a16:creationId xmlns:a16="http://schemas.microsoft.com/office/drawing/2014/main" id="{4CE6AA9C-6558-D582-1318-A132A2BBC3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39243" r="3367" b="17498"/>
          <a:stretch/>
        </p:blipFill>
        <p:spPr>
          <a:xfrm>
            <a:off x="542424" y="-26229"/>
            <a:ext cx="11649576" cy="4579180"/>
          </a:xfrm>
          <a:prstGeom prst="rect">
            <a:avLst/>
          </a:prstGeom>
          <a:effectLst>
            <a:outerShdw blurRad="76200" dir="13500000" sy="23000" kx="1200000" algn="br" rotWithShape="0">
              <a:prstClr val="black">
                <a:alpha val="20000"/>
              </a:prstClr>
            </a:outerShdw>
          </a:effectLst>
        </p:spPr>
      </p:pic>
      <p:sp>
        <p:nvSpPr>
          <p:cNvPr id="6" name="Hộp Văn bản 23">
            <a:extLst>
              <a:ext uri="{FF2B5EF4-FFF2-40B4-BE49-F238E27FC236}">
                <a16:creationId xmlns:a16="http://schemas.microsoft.com/office/drawing/2014/main" id="{79274500-60F1-31B5-372C-02C4903A8AD7}"/>
              </a:ext>
            </a:extLst>
          </p:cNvPr>
          <p:cNvSpPr txBox="1"/>
          <p:nvPr/>
        </p:nvSpPr>
        <p:spPr>
          <a:xfrm>
            <a:off x="1311364" y="140317"/>
            <a:ext cx="9194800" cy="830997"/>
          </a:xfrm>
          <a:prstGeom prst="rect">
            <a:avLst/>
          </a:prstGeom>
          <a:noFill/>
        </p:spPr>
        <p:txBody>
          <a:bodyPr wrap="square">
            <a:spAutoFit/>
          </a:bodyPr>
          <a:lstStyle/>
          <a:p>
            <a:pPr algn="ctr"/>
            <a:r>
              <a:rPr lang="en-US" altLang="zh-CN" sz="4800" b="1" dirty="0" err="1">
                <a:ln w="12700">
                  <a:noFill/>
                </a:ln>
                <a:latin typeface="+mj-lt"/>
                <a:ea typeface="微软雅黑" panose="020B0503020204020204" pitchFamily="34" charset="-122"/>
              </a:rPr>
              <a:t>Thứ</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ngày</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tháng</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năm</a:t>
            </a:r>
            <a:r>
              <a:rPr lang="en-US" altLang="zh-CN" sz="4800" b="1" dirty="0">
                <a:ln w="12700">
                  <a:noFill/>
                </a:ln>
                <a:latin typeface="+mj-lt"/>
                <a:ea typeface="微软雅黑" panose="020B0503020204020204" pitchFamily="34" charset="-122"/>
              </a:rPr>
              <a:t> …</a:t>
            </a:r>
          </a:p>
        </p:txBody>
      </p:sp>
      <p:pic>
        <p:nvPicPr>
          <p:cNvPr id="3" name="Picture 2">
            <a:extLst>
              <a:ext uri="{FF2B5EF4-FFF2-40B4-BE49-F238E27FC236}">
                <a16:creationId xmlns:a16="http://schemas.microsoft.com/office/drawing/2014/main" id="{6234C2CF-86A3-DDEF-89A9-23F82C4B19C9}"/>
              </a:ext>
            </a:extLst>
          </p:cNvPr>
          <p:cNvPicPr>
            <a:picLocks noChangeAspect="1"/>
          </p:cNvPicPr>
          <p:nvPr/>
        </p:nvPicPr>
        <p:blipFill>
          <a:blip r:embed="rId6"/>
          <a:stretch>
            <a:fillRect/>
          </a:stretch>
        </p:blipFill>
        <p:spPr>
          <a:xfrm>
            <a:off x="3180079" y="850362"/>
            <a:ext cx="5829101" cy="578422"/>
          </a:xfrm>
          <a:prstGeom prst="rect">
            <a:avLst/>
          </a:prstGeom>
        </p:spPr>
      </p:pic>
      <p:pic>
        <p:nvPicPr>
          <p:cNvPr id="7" name="Picture 6">
            <a:extLst>
              <a:ext uri="{FF2B5EF4-FFF2-40B4-BE49-F238E27FC236}">
                <a16:creationId xmlns:a16="http://schemas.microsoft.com/office/drawing/2014/main" id="{9D958C26-629E-BC4D-35BC-3DA5F7872C53}"/>
              </a:ext>
            </a:extLst>
          </p:cNvPr>
          <p:cNvPicPr>
            <a:picLocks noChangeAspect="1"/>
          </p:cNvPicPr>
          <p:nvPr/>
        </p:nvPicPr>
        <p:blipFill>
          <a:blip r:embed="rId7"/>
          <a:stretch>
            <a:fillRect/>
          </a:stretch>
        </p:blipFill>
        <p:spPr>
          <a:xfrm>
            <a:off x="1895481" y="1767775"/>
            <a:ext cx="8644877" cy="1493649"/>
          </a:xfrm>
          <a:prstGeom prst="rect">
            <a:avLst/>
          </a:prstGeom>
        </p:spPr>
      </p:pic>
    </p:spTree>
  </p:cSld>
  <p:clrMapOvr>
    <a:masterClrMapping/>
  </p:clrMapOvr>
  <p:transition>
    <p:fad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4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AF55FA-4EBE-5C9E-1FE9-A8AD084FC5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840" y="724253"/>
            <a:ext cx="9097718" cy="3092589"/>
          </a:xfrm>
          <a:prstGeom prst="rect">
            <a:avLst/>
          </a:prstGeom>
        </p:spPr>
      </p:pic>
      <p:pic>
        <p:nvPicPr>
          <p:cNvPr id="2" name="Picture 1">
            <a:extLst>
              <a:ext uri="{FF2B5EF4-FFF2-40B4-BE49-F238E27FC236}">
                <a16:creationId xmlns:a16="http://schemas.microsoft.com/office/drawing/2014/main" id="{A7B6458F-1043-60C7-6DB5-BE78F5FB51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155289330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466439"/>
              <a:ext cx="3170161" cy="935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HĐ1: </a:t>
              </a:r>
              <a:r>
                <a:rPr kumimoji="0" lang="vi-VN"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Xác định những đức tính cần rèn luyện để thích ứng với môi trường học tập </a:t>
              </a:r>
              <a:r>
                <a:rPr kumimoji="0" lang="en-US" altLang="zh-CN" sz="4000" b="1" i="0" u="none" strike="noStrike" kern="1200" cap="none" spc="0" normalizeH="0" baseline="0" noProof="0" dirty="0" err="1">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mới</a:t>
              </a:r>
              <a:endPar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286010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33" name="Group 32">
            <a:extLst>
              <a:ext uri="{FF2B5EF4-FFF2-40B4-BE49-F238E27FC236}">
                <a16:creationId xmlns:a16="http://schemas.microsoft.com/office/drawing/2014/main" id="{22A6A0A2-5906-4A3A-8B46-D809C43B87CF}"/>
              </a:ext>
            </a:extLst>
          </p:cNvPr>
          <p:cNvGrpSpPr/>
          <p:nvPr/>
        </p:nvGrpSpPr>
        <p:grpSpPr>
          <a:xfrm flipH="1">
            <a:off x="475932" y="2712371"/>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9B8A5EBE-8908-44AE-B4A0-D087B44ADD98}"/>
              </a:ext>
            </a:extLst>
          </p:cNvPr>
          <p:cNvGrpSpPr/>
          <p:nvPr/>
        </p:nvGrpSpPr>
        <p:grpSpPr>
          <a:xfrm>
            <a:off x="2661642" y="162560"/>
            <a:ext cx="7640597" cy="3108960"/>
            <a:chOff x="554506" y="79552"/>
            <a:chExt cx="3645386" cy="2265255"/>
          </a:xfrm>
        </p:grpSpPr>
        <p:sp>
          <p:nvSpPr>
            <p:cNvPr id="4" name="Speech Bubble: Oval 3">
              <a:extLst>
                <a:ext uri="{FF2B5EF4-FFF2-40B4-BE49-F238E27FC236}">
                  <a16:creationId xmlns:a16="http://schemas.microsoft.com/office/drawing/2014/main" id="{6FA48AC7-A437-41B6-807E-5D2CEA750578}"/>
                </a:ext>
              </a:extLst>
            </p:cNvPr>
            <p:cNvSpPr/>
            <p:nvPr/>
          </p:nvSpPr>
          <p:spPr>
            <a:xfrm>
              <a:off x="554506" y="79552"/>
              <a:ext cx="3645386" cy="2265255"/>
            </a:xfrm>
            <a:prstGeom prst="wedgeEllipseCallout">
              <a:avLst/>
            </a:prstGeom>
            <a:solidFill>
              <a:srgbClr val="FFFFFF"/>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0AF8DBFC-10F1-4174-8B66-3AA23C5EE8AD}"/>
                </a:ext>
              </a:extLst>
            </p:cNvPr>
            <p:cNvSpPr txBox="1"/>
            <p:nvPr/>
          </p:nvSpPr>
          <p:spPr>
            <a:xfrm>
              <a:off x="627443" y="555575"/>
              <a:ext cx="3569751" cy="1435890"/>
            </a:xfrm>
            <a:prstGeom prst="rect">
              <a:avLst/>
            </a:prstGeom>
            <a:noFill/>
          </p:spPr>
          <p:txBody>
            <a:bodyPr wrap="square">
              <a:spAutoFit/>
            </a:bodyPr>
            <a:lstStyle/>
            <a:p>
              <a:pPr algn="ctr"/>
              <a:r>
                <a:rPr lang="vi-VN" sz="4400" b="1" dirty="0">
                  <a:latin typeface="Calibri" panose="020F0502020204030204" pitchFamily="34" charset="0"/>
                  <a:cs typeface="Calibri" panose="020F0502020204030204" pitchFamily="34" charset="0"/>
                </a:rPr>
                <a:t>Nhắc lại những điểm khác biệt của môi trường trung học cơ sở mà em tìm hiểu được.</a:t>
              </a:r>
              <a:endParaRPr lang="en-US" sz="4400" b="1" dirty="0">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21B7DF99-0A86-DF06-C838-0A1C6598B8AA}"/>
              </a:ext>
            </a:extLst>
          </p:cNvPr>
          <p:cNvGrpSpPr/>
          <p:nvPr/>
        </p:nvGrpSpPr>
        <p:grpSpPr>
          <a:xfrm>
            <a:off x="4257040" y="4003040"/>
            <a:ext cx="7650480" cy="2763520"/>
            <a:chOff x="5814324" y="491558"/>
            <a:chExt cx="5879305" cy="3208710"/>
          </a:xfrm>
        </p:grpSpPr>
        <p:grpSp>
          <p:nvGrpSpPr>
            <p:cNvPr id="5" name="Graphic 4">
              <a:extLst>
                <a:ext uri="{FF2B5EF4-FFF2-40B4-BE49-F238E27FC236}">
                  <a16:creationId xmlns:a16="http://schemas.microsoft.com/office/drawing/2014/main" id="{98852770-3E4C-F9BF-42C9-438B14FD4605}"/>
                </a:ext>
              </a:extLst>
            </p:cNvPr>
            <p:cNvGrpSpPr/>
            <p:nvPr/>
          </p:nvGrpSpPr>
          <p:grpSpPr>
            <a:xfrm>
              <a:off x="5814324" y="491558"/>
              <a:ext cx="5879305" cy="3208710"/>
              <a:chOff x="5610688" y="1031736"/>
              <a:chExt cx="5879305" cy="3980523"/>
            </a:xfrm>
          </p:grpSpPr>
          <p:sp>
            <p:nvSpPr>
              <p:cNvPr id="16" name="Freeform: Shape 15">
                <a:extLst>
                  <a:ext uri="{FF2B5EF4-FFF2-40B4-BE49-F238E27FC236}">
                    <a16:creationId xmlns:a16="http://schemas.microsoft.com/office/drawing/2014/main" id="{7342FF1A-B458-9102-F9DA-821125510B5F}"/>
                  </a:ext>
                </a:extLst>
              </p:cNvPr>
              <p:cNvSpPr/>
              <p:nvPr/>
            </p:nvSpPr>
            <p:spPr>
              <a:xfrm>
                <a:off x="5629164" y="1052246"/>
                <a:ext cx="5842103"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DF2D426-2E67-AC74-585D-4013747884FD}"/>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4">
                <a:extLst>
                  <a:ext uri="{FF2B5EF4-FFF2-40B4-BE49-F238E27FC236}">
                    <a16:creationId xmlns:a16="http://schemas.microsoft.com/office/drawing/2014/main" id="{5B5D0E3D-96B1-BB1C-3C75-4FC42DBBE92A}"/>
                  </a:ext>
                </a:extLst>
              </p:cNvPr>
              <p:cNvGrpSpPr/>
              <p:nvPr/>
            </p:nvGrpSpPr>
            <p:grpSpPr>
              <a:xfrm>
                <a:off x="5610688" y="1031736"/>
                <a:ext cx="5879305" cy="3980523"/>
                <a:chOff x="5610688" y="1031736"/>
                <a:chExt cx="5879305" cy="3980523"/>
              </a:xfrm>
              <a:solidFill>
                <a:srgbClr val="1A1A1A"/>
              </a:solidFill>
            </p:grpSpPr>
            <p:sp>
              <p:nvSpPr>
                <p:cNvPr id="19" name="Freeform: Shape 18">
                  <a:extLst>
                    <a:ext uri="{FF2B5EF4-FFF2-40B4-BE49-F238E27FC236}">
                      <a16:creationId xmlns:a16="http://schemas.microsoft.com/office/drawing/2014/main" id="{C4EEC799-C620-0A7A-F71B-7FEC18FC0F11}"/>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D7E601C-750A-6FC1-9AC0-CA89C6AC1BD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8240440-C1EB-3DA5-2F4D-5E7D1E5CC25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2EE34E6-EB1F-F29A-3080-4706FFB9D75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95275BB-3420-EC25-7954-816C933E7D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EBC5219-3888-6B83-9CD9-0968F809D33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7BEDCEE4-54EE-25F6-9407-ADD93026E502}"/>
                </a:ext>
              </a:extLst>
            </p:cNvPr>
            <p:cNvSpPr txBox="1"/>
            <p:nvPr/>
          </p:nvSpPr>
          <p:spPr>
            <a:xfrm>
              <a:off x="6183755" y="894161"/>
              <a:ext cx="5144864" cy="27896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Ví dụ: Chủ động trong kế hoạch học tập rèn luyện, tự tin, cởi mở, hòa đồng hơn, kiên trì chịu khó hơn,…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27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4" name="图片 14">
            <a:extLst>
              <a:ext uri="{FF2B5EF4-FFF2-40B4-BE49-F238E27FC236}">
                <a16:creationId xmlns:a16="http://schemas.microsoft.com/office/drawing/2014/main" id="{20EC020D-A860-6691-571B-52C7D651E7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01744" y="648747"/>
            <a:ext cx="1566018" cy="1108172"/>
          </a:xfrm>
          <a:prstGeom prst="rect">
            <a:avLst/>
          </a:prstGeom>
        </p:spPr>
      </p:pic>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0621" y="212186"/>
            <a:ext cx="930827" cy="658686"/>
          </a:xfrm>
          <a:prstGeom prst="rect">
            <a:avLst/>
          </a:prstGeom>
        </p:spPr>
      </p:pic>
      <p:sp>
        <p:nvSpPr>
          <p:cNvPr id="135" name="Rectangle: Rounded Corners 134">
            <a:extLst>
              <a:ext uri="{FF2B5EF4-FFF2-40B4-BE49-F238E27FC236}">
                <a16:creationId xmlns:a16="http://schemas.microsoft.com/office/drawing/2014/main" id="{8B38F112-2379-9799-560B-B2DD00CFFF16}"/>
              </a:ext>
            </a:extLst>
          </p:cNvPr>
          <p:cNvSpPr/>
          <p:nvPr/>
        </p:nvSpPr>
        <p:spPr>
          <a:xfrm>
            <a:off x="792807" y="3019939"/>
            <a:ext cx="10869634" cy="2507101"/>
          </a:xfrm>
          <a:custGeom>
            <a:avLst/>
            <a:gdLst>
              <a:gd name="connsiteX0" fmla="*/ 0 w 10869634"/>
              <a:gd name="connsiteY0" fmla="*/ 516502 h 3098949"/>
              <a:gd name="connsiteX1" fmla="*/ 516502 w 10869634"/>
              <a:gd name="connsiteY1" fmla="*/ 0 h 3098949"/>
              <a:gd name="connsiteX2" fmla="*/ 10353132 w 10869634"/>
              <a:gd name="connsiteY2" fmla="*/ 0 h 3098949"/>
              <a:gd name="connsiteX3" fmla="*/ 10869634 w 10869634"/>
              <a:gd name="connsiteY3" fmla="*/ 516502 h 3098949"/>
              <a:gd name="connsiteX4" fmla="*/ 10869634 w 10869634"/>
              <a:gd name="connsiteY4" fmla="*/ 2582447 h 3098949"/>
              <a:gd name="connsiteX5" fmla="*/ 10353132 w 10869634"/>
              <a:gd name="connsiteY5" fmla="*/ 3098949 h 3098949"/>
              <a:gd name="connsiteX6" fmla="*/ 516502 w 10869634"/>
              <a:gd name="connsiteY6" fmla="*/ 3098949 h 3098949"/>
              <a:gd name="connsiteX7" fmla="*/ 0 w 10869634"/>
              <a:gd name="connsiteY7" fmla="*/ 2582447 h 3098949"/>
              <a:gd name="connsiteX8" fmla="*/ 0 w 10869634"/>
              <a:gd name="connsiteY8" fmla="*/ 516502 h 309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3098949" fill="none" extrusionOk="0">
                <a:moveTo>
                  <a:pt x="0" y="516502"/>
                </a:moveTo>
                <a:cubicBezTo>
                  <a:pt x="-33234" y="217347"/>
                  <a:pt x="250406" y="21810"/>
                  <a:pt x="516502" y="0"/>
                </a:cubicBezTo>
                <a:cubicBezTo>
                  <a:pt x="3493542" y="-61902"/>
                  <a:pt x="6320663" y="-101778"/>
                  <a:pt x="10353132" y="0"/>
                </a:cubicBezTo>
                <a:cubicBezTo>
                  <a:pt x="10600889" y="-11758"/>
                  <a:pt x="10871867" y="228270"/>
                  <a:pt x="10869634" y="516502"/>
                </a:cubicBezTo>
                <a:cubicBezTo>
                  <a:pt x="10927288" y="780295"/>
                  <a:pt x="10885909" y="1992114"/>
                  <a:pt x="10869634" y="2582447"/>
                </a:cubicBezTo>
                <a:cubicBezTo>
                  <a:pt x="10860161" y="2863066"/>
                  <a:pt x="10633138" y="3074683"/>
                  <a:pt x="10353132" y="3098949"/>
                </a:cubicBezTo>
                <a:cubicBezTo>
                  <a:pt x="6519717" y="2956557"/>
                  <a:pt x="5307281" y="3210050"/>
                  <a:pt x="516502" y="3098949"/>
                </a:cubicBezTo>
                <a:cubicBezTo>
                  <a:pt x="215899" y="3106628"/>
                  <a:pt x="-5359" y="2892137"/>
                  <a:pt x="0" y="2582447"/>
                </a:cubicBezTo>
                <a:cubicBezTo>
                  <a:pt x="-60195" y="2231701"/>
                  <a:pt x="-117669" y="1180969"/>
                  <a:pt x="0" y="516502"/>
                </a:cubicBezTo>
                <a:close/>
              </a:path>
              <a:path w="10869634" h="3098949" stroke="0" extrusionOk="0">
                <a:moveTo>
                  <a:pt x="0" y="516502"/>
                </a:moveTo>
                <a:cubicBezTo>
                  <a:pt x="-8824" y="219584"/>
                  <a:pt x="227716" y="-5904"/>
                  <a:pt x="516502" y="0"/>
                </a:cubicBezTo>
                <a:cubicBezTo>
                  <a:pt x="5136832" y="-164947"/>
                  <a:pt x="9090628" y="-52288"/>
                  <a:pt x="10353132" y="0"/>
                </a:cubicBezTo>
                <a:cubicBezTo>
                  <a:pt x="10637640" y="-11712"/>
                  <a:pt x="10866004" y="231827"/>
                  <a:pt x="10869634" y="516502"/>
                </a:cubicBezTo>
                <a:cubicBezTo>
                  <a:pt x="10726309" y="836625"/>
                  <a:pt x="10963084" y="2253115"/>
                  <a:pt x="10869634" y="2582447"/>
                </a:cubicBezTo>
                <a:cubicBezTo>
                  <a:pt x="10896199" y="2902001"/>
                  <a:pt x="10633202" y="3089512"/>
                  <a:pt x="10353132" y="3098949"/>
                </a:cubicBezTo>
                <a:cubicBezTo>
                  <a:pt x="6765252" y="3257490"/>
                  <a:pt x="4074754" y="2957113"/>
                  <a:pt x="516502" y="3098949"/>
                </a:cubicBezTo>
                <a:cubicBezTo>
                  <a:pt x="229365" y="3131978"/>
                  <a:pt x="47528" y="2851177"/>
                  <a:pt x="0" y="2582447"/>
                </a:cubicBezTo>
                <a:cubicBezTo>
                  <a:pt x="108226" y="2373710"/>
                  <a:pt x="-136457" y="1324387"/>
                  <a:pt x="0" y="516502"/>
                </a:cubicBezTo>
                <a:close/>
              </a:path>
            </a:pathLst>
          </a:custGeom>
          <a:solidFill>
            <a:schemeClr val="bg1"/>
          </a:solidFill>
          <a:ln w="57150">
            <a:solidFill>
              <a:srgbClr val="CC6600"/>
            </a:solidFill>
            <a:extLst>
              <a:ext uri="{C807C97D-BFC1-408E-A445-0C87EB9F89A2}">
                <ask:lineSketchStyleProps xmlns:ask="http://schemas.microsoft.com/office/drawing/2018/sketchyshapes" xmlns="" sd="983016561">
                  <a:custGeom>
                    <a:avLst/>
                    <a:gdLst>
                      <a:gd name="connsiteX0" fmla="*/ 0 w 10869634"/>
                      <a:gd name="connsiteY0" fmla="*/ 417859 h 2507101"/>
                      <a:gd name="connsiteX1" fmla="*/ 417859 w 10869634"/>
                      <a:gd name="connsiteY1" fmla="*/ 0 h 2507101"/>
                      <a:gd name="connsiteX2" fmla="*/ 10451775 w 10869634"/>
                      <a:gd name="connsiteY2" fmla="*/ 0 h 2507101"/>
                      <a:gd name="connsiteX3" fmla="*/ 10869634 w 10869634"/>
                      <a:gd name="connsiteY3" fmla="*/ 417859 h 2507101"/>
                      <a:gd name="connsiteX4" fmla="*/ 10869634 w 10869634"/>
                      <a:gd name="connsiteY4" fmla="*/ 2089242 h 2507101"/>
                      <a:gd name="connsiteX5" fmla="*/ 10451775 w 10869634"/>
                      <a:gd name="connsiteY5" fmla="*/ 2507101 h 2507101"/>
                      <a:gd name="connsiteX6" fmla="*/ 417859 w 10869634"/>
                      <a:gd name="connsiteY6" fmla="*/ 2507101 h 2507101"/>
                      <a:gd name="connsiteX7" fmla="*/ 0 w 10869634"/>
                      <a:gd name="connsiteY7" fmla="*/ 2089242 h 2507101"/>
                      <a:gd name="connsiteX8" fmla="*/ 0 w 10869634"/>
                      <a:gd name="connsiteY8" fmla="*/ 417859 h 250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2507101" fill="none" extrusionOk="0">
                        <a:moveTo>
                          <a:pt x="0" y="417859"/>
                        </a:moveTo>
                        <a:cubicBezTo>
                          <a:pt x="-4802" y="185074"/>
                          <a:pt x="213062" y="29573"/>
                          <a:pt x="417859" y="0"/>
                        </a:cubicBezTo>
                        <a:cubicBezTo>
                          <a:pt x="3483920" y="-61902"/>
                          <a:pt x="6132524" y="-101778"/>
                          <a:pt x="10451775" y="0"/>
                        </a:cubicBezTo>
                        <a:cubicBezTo>
                          <a:pt x="10666594" y="-5003"/>
                          <a:pt x="10880919" y="172044"/>
                          <a:pt x="10869634" y="417859"/>
                        </a:cubicBezTo>
                        <a:cubicBezTo>
                          <a:pt x="11010989" y="813558"/>
                          <a:pt x="10900079" y="1780115"/>
                          <a:pt x="10869634" y="2089242"/>
                        </a:cubicBezTo>
                        <a:cubicBezTo>
                          <a:pt x="10867070" y="2318764"/>
                          <a:pt x="10678688" y="2489241"/>
                          <a:pt x="10451775" y="2507101"/>
                        </a:cubicBezTo>
                        <a:cubicBezTo>
                          <a:pt x="6561094" y="2364709"/>
                          <a:pt x="2768062" y="2618202"/>
                          <a:pt x="417859" y="2507101"/>
                        </a:cubicBezTo>
                        <a:cubicBezTo>
                          <a:pt x="147818" y="2526746"/>
                          <a:pt x="-8593" y="2359200"/>
                          <a:pt x="0" y="2089242"/>
                        </a:cubicBezTo>
                        <a:cubicBezTo>
                          <a:pt x="96131" y="1711687"/>
                          <a:pt x="-13679" y="1128220"/>
                          <a:pt x="0" y="417859"/>
                        </a:cubicBezTo>
                        <a:close/>
                      </a:path>
                      <a:path w="10869634" h="2507101" stroke="0" extrusionOk="0">
                        <a:moveTo>
                          <a:pt x="0" y="417859"/>
                        </a:moveTo>
                        <a:cubicBezTo>
                          <a:pt x="-21540" y="158614"/>
                          <a:pt x="172067" y="-25116"/>
                          <a:pt x="417859" y="0"/>
                        </a:cubicBezTo>
                        <a:cubicBezTo>
                          <a:pt x="3481075" y="-164947"/>
                          <a:pt x="6600014" y="-52288"/>
                          <a:pt x="10451775" y="0"/>
                        </a:cubicBezTo>
                        <a:cubicBezTo>
                          <a:pt x="10681792" y="-11904"/>
                          <a:pt x="10855995" y="189266"/>
                          <a:pt x="10869634" y="417859"/>
                        </a:cubicBezTo>
                        <a:cubicBezTo>
                          <a:pt x="10742115" y="907754"/>
                          <a:pt x="10790809" y="1606932"/>
                          <a:pt x="10869634" y="2089242"/>
                        </a:cubicBezTo>
                        <a:cubicBezTo>
                          <a:pt x="10879004" y="2332117"/>
                          <a:pt x="10673976" y="2491494"/>
                          <a:pt x="10451775" y="2507101"/>
                        </a:cubicBezTo>
                        <a:cubicBezTo>
                          <a:pt x="7224781" y="2665642"/>
                          <a:pt x="1728011" y="2365265"/>
                          <a:pt x="417859" y="2507101"/>
                        </a:cubicBezTo>
                        <a:cubicBezTo>
                          <a:pt x="185367" y="2537230"/>
                          <a:pt x="13431" y="2315349"/>
                          <a:pt x="0" y="2089242"/>
                        </a:cubicBezTo>
                        <a:cubicBezTo>
                          <a:pt x="-6818" y="1382359"/>
                          <a:pt x="-83948" y="722432"/>
                          <a:pt x="0" y="4178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FF0000"/>
                </a:solidFill>
                <a:latin typeface="Calibri" panose="020F0502020204030204" pitchFamily="34" charset="0"/>
                <a:cs typeface="Calibri" panose="020F0502020204030204" pitchFamily="34" charset="0"/>
              </a:rPr>
              <a:t>-</a:t>
            </a:r>
            <a:r>
              <a:rPr lang="en-US" sz="4800" b="1" dirty="0">
                <a:solidFill>
                  <a:srgbClr val="FF0000"/>
                </a:solidFill>
                <a:latin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cs typeface="Calibri" panose="020F0502020204030204" pitchFamily="34" charset="0"/>
              </a:rPr>
              <a:t>Thảo luận, đề xuất những đức tính cần chú trọng rèn luyện để thích ứng với môi trường học tập mới.</a:t>
            </a:r>
            <a:endParaRPr lang="en-US" sz="4000" dirty="0">
              <a:solidFill>
                <a:schemeClr val="tx1"/>
              </a:solidFill>
              <a:latin typeface="Calibri" panose="020F0502020204030204" pitchFamily="34" charset="0"/>
              <a:cs typeface="Calibri" panose="020F0502020204030204" pitchFamily="34" charset="0"/>
            </a:endParaRPr>
          </a:p>
        </p:txBody>
      </p:sp>
      <p:pic>
        <p:nvPicPr>
          <p:cNvPr id="21" name="Picture 20" descr="Kids discuss homework Premium Vector">
            <a:extLst>
              <a:ext uri="{FF2B5EF4-FFF2-40B4-BE49-F238E27FC236}">
                <a16:creationId xmlns:a16="http://schemas.microsoft.com/office/drawing/2014/main" id="{204C936A-95B2-42B8-A5B2-DFB75E6ECB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5305548" y="-565104"/>
            <a:ext cx="4910922" cy="2816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5C1C356-218E-E1CE-44C8-1F2F2AD73F4F}"/>
              </a:ext>
            </a:extLst>
          </p:cNvPr>
          <p:cNvPicPr>
            <a:picLocks noChangeAspect="1"/>
          </p:cNvPicPr>
          <p:nvPr/>
        </p:nvPicPr>
        <p:blipFill>
          <a:blip r:embed="rId6"/>
          <a:stretch>
            <a:fillRect/>
          </a:stretch>
        </p:blipFill>
        <p:spPr>
          <a:xfrm>
            <a:off x="2107043" y="0"/>
            <a:ext cx="3243353" cy="2627604"/>
          </a:xfrm>
          <a:prstGeom prst="rect">
            <a:avLst/>
          </a:prstGeom>
        </p:spPr>
      </p:pic>
      <p:pic>
        <p:nvPicPr>
          <p:cNvPr id="16" name="Picture 15">
            <a:extLst>
              <a:ext uri="{FF2B5EF4-FFF2-40B4-BE49-F238E27FC236}">
                <a16:creationId xmlns:a16="http://schemas.microsoft.com/office/drawing/2014/main" id="{42574204-9091-1E52-CC32-CDCA3B425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3945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randombar(horizontal)">
                                      <p:cBhvr>
                                        <p:cTn id="13"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1641</TotalTime>
  <Words>317</Words>
  <Application>Microsoft Office PowerPoint</Application>
  <PresentationFormat>Widescreen</PresentationFormat>
  <Paragraphs>26</Paragraphs>
  <Slides>18</Slides>
  <Notes>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微软雅黑</vt:lpstr>
      <vt:lpstr>Arial</vt:lpstr>
      <vt:lpstr>Calibri</vt:lpstr>
      <vt:lpstr>Calibri Light</vt:lpstr>
      <vt:lpstr>Cambria</vt:lpstr>
      <vt:lpstr>等线</vt:lpstr>
      <vt:lpstr>UTM Cookies</vt:lpstr>
      <vt:lpstr>字魂107号-萌趣欢乐体</vt:lpstr>
      <vt:lpstr>思源黑体 CN</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Acer</cp:lastModifiedBy>
  <cp:revision>55</cp:revision>
  <dcterms:created xsi:type="dcterms:W3CDTF">2022-07-12T15:22:52Z</dcterms:created>
  <dcterms:modified xsi:type="dcterms:W3CDTF">2025-05-28T23:26:39Z</dcterms:modified>
  <cp:category>9Slide.vn</cp:category>
</cp:coreProperties>
</file>