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68" r:id="rId6"/>
    <p:sldId id="260" r:id="rId7"/>
    <p:sldId id="261" r:id="rId8"/>
    <p:sldId id="262" r:id="rId9"/>
    <p:sldId id="263" r:id="rId10"/>
    <p:sldId id="264" r:id="rId11"/>
    <p:sldId id="266" r:id="rId12"/>
  </p:sldIdLst>
  <p:sldSz cx="18288000" cy="10287000"/>
  <p:notesSz cx="6858000" cy="9144000"/>
  <p:embeddedFontLst>
    <p:embeddedFont>
      <p:font typeface=".VnArabia" panose="020B7200000000000000" pitchFamily="34" charset="0"/>
      <p:regular r:id="rId13"/>
    </p:embeddedFont>
    <p:embeddedFont>
      <p:font typeface="Balsamiq Sans Bold" panose="020B0604020202020204" charset="-93"/>
      <p:regular r:id="rId14"/>
    </p:embeddedFont>
    <p:embeddedFont>
      <p:font typeface="Bungee Shade" panose="020B0604020202020204" charset="-93"/>
      <p:regular r:id="rId15"/>
    </p:embeddedFont>
    <p:embeddedFont>
      <p:font typeface="Camo Dirt" panose="020B0604020202020204" charset="-93"/>
      <p:regular r:id="rId16"/>
    </p:embeddedFont>
    <p:embeddedFont>
      <p:font typeface="Charmonman Bold" panose="020B0604020202020204" charset="-34"/>
      <p:regular r:id="rId17"/>
    </p:embeddedFont>
    <p:embeddedFont>
      <p:font typeface="RTL Amal" panose="020B0604020202020204" charset="-78"/>
      <p:regular r:id="rId18"/>
    </p:embeddedFont>
    <p:embeddedFont>
      <p:font typeface="Sigmar One" panose="020B0604020202020204" charset="-93"/>
      <p:regular r:id="rId19"/>
    </p:embeddedFont>
    <p:embeddedFont>
      <p:font typeface="VNI-Awchon" panose="020B0604020202020204"/>
      <p:bold r:id="rId20"/>
    </p:embeddedFont>
    <p:embeddedFont>
      <p:font typeface="เอฟซี โอนิกิริ" panose="020B0604020202020204" charset="-3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svg"/><Relationship Id="rId7" Type="http://schemas.openxmlformats.org/officeDocument/2006/relationships/image" Target="../media/image1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22.svg"/><Relationship Id="rId4" Type="http://schemas.openxmlformats.org/officeDocument/2006/relationships/image" Target="../media/image20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5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6.svg"/><Relationship Id="rId5" Type="http://schemas.openxmlformats.org/officeDocument/2006/relationships/image" Target="../media/image31.svg"/><Relationship Id="rId10" Type="http://schemas.openxmlformats.org/officeDocument/2006/relationships/image" Target="../media/image15.png"/><Relationship Id="rId4" Type="http://schemas.openxmlformats.org/officeDocument/2006/relationships/image" Target="../media/image30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0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35.svg"/><Relationship Id="rId4" Type="http://schemas.openxmlformats.org/officeDocument/2006/relationships/image" Target="../media/image31.sv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78408"/>
            <a:ext cx="16230600" cy="8279892"/>
            <a:chOff x="0" y="0"/>
            <a:chExt cx="4274726" cy="2180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80712"/>
            </a:xfrm>
            <a:custGeom>
              <a:avLst/>
              <a:gdLst/>
              <a:ahLst/>
              <a:cxnLst/>
              <a:rect l="l" t="t" r="r" b="b"/>
              <a:pathLst>
                <a:path w="4274726" h="2180712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56385"/>
                  </a:lnTo>
                  <a:cubicBezTo>
                    <a:pt x="4274726" y="2169821"/>
                    <a:pt x="4263834" y="2180712"/>
                    <a:pt x="4250399" y="2180712"/>
                  </a:cubicBezTo>
                  <a:lnTo>
                    <a:pt x="24327" y="2180712"/>
                  </a:lnTo>
                  <a:cubicBezTo>
                    <a:pt x="10891" y="2180712"/>
                    <a:pt x="0" y="2169821"/>
                    <a:pt x="0" y="2156385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4EAC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188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8800" y="2529250"/>
            <a:ext cx="14372205" cy="440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6" b="0" i="0" u="none" strike="noStrike" kern="1200" cap="none" spc="0" normalizeH="0" baseline="0" noProof="0" dirty="0">
                <a:ln>
                  <a:noFill/>
                </a:ln>
                <a:solidFill>
                  <a:srgbClr val="53B55E"/>
                </a:solidFill>
                <a:effectLst/>
                <a:uLnTx/>
                <a:uFillTx/>
                <a:latin typeface="Sigmar One"/>
                <a:ea typeface="Sigmar One"/>
                <a:cs typeface="Sigmar One"/>
                <a:sym typeface="Sigmar One"/>
              </a:rPr>
              <a:t>LUYỆN TẬP TOÁN 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8668789"/>
            <a:ext cx="6096000" cy="1618211"/>
          </a:xfrm>
          <a:custGeom>
            <a:avLst/>
            <a:gdLst/>
            <a:ahLst/>
            <a:cxnLst/>
            <a:rect l="l" t="t" r="r" b="b"/>
            <a:pathLst>
              <a:path w="6096000" h="1618211">
                <a:moveTo>
                  <a:pt x="0" y="0"/>
                </a:moveTo>
                <a:lnTo>
                  <a:pt x="6096000" y="0"/>
                </a:lnTo>
                <a:lnTo>
                  <a:pt x="6096000" y="1618211"/>
                </a:lnTo>
                <a:lnTo>
                  <a:pt x="0" y="1618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6096000" y="8668789"/>
            <a:ext cx="6096000" cy="1618211"/>
          </a:xfrm>
          <a:custGeom>
            <a:avLst/>
            <a:gdLst/>
            <a:ahLst/>
            <a:cxnLst/>
            <a:rect l="l" t="t" r="r" b="b"/>
            <a:pathLst>
              <a:path w="6096000" h="1618211">
                <a:moveTo>
                  <a:pt x="0" y="0"/>
                </a:moveTo>
                <a:lnTo>
                  <a:pt x="6096000" y="0"/>
                </a:lnTo>
                <a:lnTo>
                  <a:pt x="6096000" y="1618211"/>
                </a:lnTo>
                <a:lnTo>
                  <a:pt x="0" y="1618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2192000" y="8668789"/>
            <a:ext cx="6096000" cy="1618211"/>
          </a:xfrm>
          <a:custGeom>
            <a:avLst/>
            <a:gdLst/>
            <a:ahLst/>
            <a:cxnLst/>
            <a:rect l="l" t="t" r="r" b="b"/>
            <a:pathLst>
              <a:path w="6096000" h="1618211">
                <a:moveTo>
                  <a:pt x="0" y="0"/>
                </a:moveTo>
                <a:lnTo>
                  <a:pt x="6096000" y="0"/>
                </a:lnTo>
                <a:lnTo>
                  <a:pt x="6096000" y="1618211"/>
                </a:lnTo>
                <a:lnTo>
                  <a:pt x="0" y="1618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557202" y="1437734"/>
            <a:ext cx="4730798" cy="1668681"/>
          </a:xfrm>
          <a:custGeom>
            <a:avLst/>
            <a:gdLst/>
            <a:ahLst/>
            <a:cxnLst/>
            <a:rect l="l" t="t" r="r" b="b"/>
            <a:pathLst>
              <a:path w="4730798" h="1668681">
                <a:moveTo>
                  <a:pt x="0" y="0"/>
                </a:moveTo>
                <a:lnTo>
                  <a:pt x="4730798" y="0"/>
                </a:lnTo>
                <a:lnTo>
                  <a:pt x="4730798" y="1668682"/>
                </a:lnTo>
                <a:lnTo>
                  <a:pt x="0" y="16686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1551381">
            <a:off x="423827" y="275432"/>
            <a:ext cx="2481211" cy="2513198"/>
          </a:xfrm>
          <a:custGeom>
            <a:avLst/>
            <a:gdLst/>
            <a:ahLst/>
            <a:cxnLst/>
            <a:rect l="l" t="t" r="r" b="b"/>
            <a:pathLst>
              <a:path w="2481211" h="2513198">
                <a:moveTo>
                  <a:pt x="0" y="0"/>
                </a:moveTo>
                <a:lnTo>
                  <a:pt x="2481211" y="0"/>
                </a:lnTo>
                <a:lnTo>
                  <a:pt x="2481211" y="2513197"/>
                </a:lnTo>
                <a:lnTo>
                  <a:pt x="0" y="25131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787721" y="6809928"/>
            <a:ext cx="10712558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3" b="0" i="0" u="none" strike="noStrike" kern="1200" cap="none" spc="0" normalizeH="0" baseline="0" noProof="0" dirty="0">
                <a:ln>
                  <a:noFill/>
                </a:ln>
                <a:solidFill>
                  <a:srgbClr val="C44307"/>
                </a:solidFill>
                <a:effectLst/>
                <a:uLnTx/>
                <a:uFillTx/>
                <a:latin typeface="Charmonman Bold"/>
                <a:ea typeface="Charmonman Bold"/>
                <a:cs typeface="Charmonman Bold"/>
                <a:sym typeface="Charmonman Bold"/>
              </a:rPr>
              <a:t>TIẾT 1 - TUẦN 21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F713A31-DAD1-286E-5DAB-32B1083069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8606"/>
            <a:ext cx="18288000" cy="10049788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83ADFF3-768E-08B9-4C94-26A32C0AC98D}"/>
              </a:ext>
            </a:extLst>
          </p:cNvPr>
          <p:cNvSpPr txBox="1"/>
          <p:nvPr/>
        </p:nvSpPr>
        <p:spPr>
          <a:xfrm>
            <a:off x="4124611" y="1658739"/>
            <a:ext cx="9274628" cy="1311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36985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</a:t>
            </a:r>
            <a:r>
              <a:rPr kumimoji="0" lang="en-US" sz="6000" b="1" i="0" u="none" strike="noStrike" kern="10" cap="none" spc="0" normalizeH="0" baseline="0" noProof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kumimoji="0" lang="en-US" sz="6000" b="1" i="0" u="none" strike="noStrike" kern="10" cap="none" spc="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78C1DF11-0834-93E9-C18B-87197BD134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00" y="4560521"/>
            <a:ext cx="9077731" cy="1115665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A063EC0-1C76-9FE6-ED4F-376600517D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6511430"/>
            <a:ext cx="5139373" cy="96325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 rot="9985">
            <a:off x="3434134" y="3589913"/>
            <a:ext cx="16435412" cy="1171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68"/>
              </a:lnSpc>
            </a:pPr>
            <a:r>
              <a:rPr lang="en-US" sz="6600" dirty="0">
                <a:solidFill>
                  <a:srgbClr val="5B4A3B"/>
                </a:solidFill>
                <a:latin typeface="VNI-Awchon" pitchFamily="2" charset="0"/>
                <a:ea typeface="เอฟซี โอนิกิริ"/>
                <a:cs typeface="เอฟซี โอนิกิริ"/>
                <a:sym typeface="เอฟซี โอนิกิริ"/>
              </a:rPr>
              <a:t>VẬN DỤNG – TRẢI NGHIỆM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195213" y="7618747"/>
            <a:ext cx="3237255" cy="4388153"/>
          </a:xfrm>
          <a:custGeom>
            <a:avLst/>
            <a:gdLst/>
            <a:ahLst/>
            <a:cxnLst/>
            <a:rect l="l" t="t" r="r" b="b"/>
            <a:pathLst>
              <a:path w="3237255" h="4388153">
                <a:moveTo>
                  <a:pt x="3237255" y="0"/>
                </a:moveTo>
                <a:lnTo>
                  <a:pt x="0" y="0"/>
                </a:lnTo>
                <a:lnTo>
                  <a:pt x="0" y="4388153"/>
                </a:lnTo>
                <a:lnTo>
                  <a:pt x="3237255" y="4388153"/>
                </a:lnTo>
                <a:lnTo>
                  <a:pt x="323725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9" name="Group 9"/>
          <p:cNvGrpSpPr/>
          <p:nvPr/>
        </p:nvGrpSpPr>
        <p:grpSpPr>
          <a:xfrm>
            <a:off x="741756" y="830534"/>
            <a:ext cx="1753311" cy="1976909"/>
            <a:chOff x="0" y="0"/>
            <a:chExt cx="2337748" cy="2635879"/>
          </a:xfrm>
        </p:grpSpPr>
        <p:sp>
          <p:nvSpPr>
            <p:cNvPr id="10" name="Freeform 10"/>
            <p:cNvSpPr/>
            <p:nvPr/>
          </p:nvSpPr>
          <p:spPr>
            <a:xfrm>
              <a:off x="1181520" y="954644"/>
              <a:ext cx="1156228" cy="1241577"/>
            </a:xfrm>
            <a:custGeom>
              <a:avLst/>
              <a:gdLst/>
              <a:ahLst/>
              <a:cxnLst/>
              <a:rect l="l" t="t" r="r" b="b"/>
              <a:pathLst>
                <a:path w="1156228" h="1241577">
                  <a:moveTo>
                    <a:pt x="0" y="0"/>
                  </a:moveTo>
                  <a:lnTo>
                    <a:pt x="1156228" y="0"/>
                  </a:lnTo>
                  <a:lnTo>
                    <a:pt x="1156228" y="1241577"/>
                  </a:lnTo>
                  <a:lnTo>
                    <a:pt x="0" y="124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46415" t="-129667"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62440" y="0"/>
              <a:ext cx="662440" cy="1021373"/>
            </a:xfrm>
            <a:custGeom>
              <a:avLst/>
              <a:gdLst/>
              <a:ahLst/>
              <a:cxnLst/>
              <a:rect l="l" t="t" r="r" b="b"/>
              <a:pathLst>
                <a:path w="662440" h="1021373">
                  <a:moveTo>
                    <a:pt x="0" y="0"/>
                  </a:moveTo>
                  <a:lnTo>
                    <a:pt x="662440" y="0"/>
                  </a:lnTo>
                  <a:lnTo>
                    <a:pt x="662440" y="1021373"/>
                  </a:lnTo>
                  <a:lnTo>
                    <a:pt x="0" y="102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921663" b="-583763"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614506"/>
              <a:ext cx="662440" cy="1021373"/>
            </a:xfrm>
            <a:custGeom>
              <a:avLst/>
              <a:gdLst/>
              <a:ahLst/>
              <a:cxnLst/>
              <a:rect l="l" t="t" r="r" b="b"/>
              <a:pathLst>
                <a:path w="662440" h="1021373">
                  <a:moveTo>
                    <a:pt x="0" y="0"/>
                  </a:moveTo>
                  <a:lnTo>
                    <a:pt x="662440" y="0"/>
                  </a:lnTo>
                  <a:lnTo>
                    <a:pt x="662440" y="1021373"/>
                  </a:lnTo>
                  <a:lnTo>
                    <a:pt x="0" y="102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921663" b="-583763"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694618" y="1028700"/>
            <a:ext cx="1712499" cy="1940412"/>
            <a:chOff x="0" y="0"/>
            <a:chExt cx="2283332" cy="2587216"/>
          </a:xfrm>
        </p:grpSpPr>
        <p:sp>
          <p:nvSpPr>
            <p:cNvPr id="14" name="Freeform 14"/>
            <p:cNvSpPr/>
            <p:nvPr/>
          </p:nvSpPr>
          <p:spPr>
            <a:xfrm rot="2122094">
              <a:off x="200744" y="1139198"/>
              <a:ext cx="918728" cy="986545"/>
            </a:xfrm>
            <a:custGeom>
              <a:avLst/>
              <a:gdLst/>
              <a:ahLst/>
              <a:cxnLst/>
              <a:rect l="l" t="t" r="r" b="b"/>
              <a:pathLst>
                <a:path w="918728" h="986545">
                  <a:moveTo>
                    <a:pt x="0" y="0"/>
                  </a:moveTo>
                  <a:lnTo>
                    <a:pt x="918728" y="0"/>
                  </a:lnTo>
                  <a:lnTo>
                    <a:pt x="918728" y="986545"/>
                  </a:lnTo>
                  <a:lnTo>
                    <a:pt x="0" y="986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46415" t="-129667"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671607" y="1644037"/>
              <a:ext cx="611725" cy="943179"/>
            </a:xfrm>
            <a:custGeom>
              <a:avLst/>
              <a:gdLst/>
              <a:ahLst/>
              <a:cxnLst/>
              <a:rect l="l" t="t" r="r" b="b"/>
              <a:pathLst>
                <a:path w="611725" h="943179">
                  <a:moveTo>
                    <a:pt x="0" y="0"/>
                  </a:moveTo>
                  <a:lnTo>
                    <a:pt x="611725" y="0"/>
                  </a:lnTo>
                  <a:lnTo>
                    <a:pt x="611725" y="943179"/>
                  </a:lnTo>
                  <a:lnTo>
                    <a:pt x="0" y="943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921663" b="-583763"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11542" y="0"/>
              <a:ext cx="965928" cy="1230236"/>
            </a:xfrm>
            <a:custGeom>
              <a:avLst/>
              <a:gdLst/>
              <a:ahLst/>
              <a:cxnLst/>
              <a:rect l="l" t="t" r="r" b="b"/>
              <a:pathLst>
                <a:path w="965928" h="1230236">
                  <a:moveTo>
                    <a:pt x="0" y="0"/>
                  </a:moveTo>
                  <a:lnTo>
                    <a:pt x="965928" y="0"/>
                  </a:lnTo>
                  <a:lnTo>
                    <a:pt x="965928" y="1230236"/>
                  </a:lnTo>
                  <a:lnTo>
                    <a:pt x="0" y="1230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248358" r="-580760" b="-208899"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4932240" y="7618747"/>
            <a:ext cx="3237255" cy="4388153"/>
          </a:xfrm>
          <a:custGeom>
            <a:avLst/>
            <a:gdLst/>
            <a:ahLst/>
            <a:cxnLst/>
            <a:rect l="l" t="t" r="r" b="b"/>
            <a:pathLst>
              <a:path w="3237255" h="4388153">
                <a:moveTo>
                  <a:pt x="0" y="0"/>
                </a:moveTo>
                <a:lnTo>
                  <a:pt x="3237255" y="0"/>
                </a:lnTo>
                <a:lnTo>
                  <a:pt x="3237255" y="4388153"/>
                </a:lnTo>
                <a:lnTo>
                  <a:pt x="0" y="4388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6417" y="641856"/>
            <a:ext cx="16675166" cy="9003288"/>
            <a:chOff x="0" y="0"/>
            <a:chExt cx="4391813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1813" cy="2371236"/>
            </a:xfrm>
            <a:custGeom>
              <a:avLst/>
              <a:gdLst/>
              <a:ahLst/>
              <a:cxnLst/>
              <a:rect l="l" t="t" r="r" b="b"/>
              <a:pathLst>
                <a:path w="4391813" h="2371236">
                  <a:moveTo>
                    <a:pt x="23504" y="0"/>
                  </a:moveTo>
                  <a:lnTo>
                    <a:pt x="4368309" y="0"/>
                  </a:lnTo>
                  <a:cubicBezTo>
                    <a:pt x="4381290" y="0"/>
                    <a:pt x="4391813" y="10523"/>
                    <a:pt x="4391813" y="23504"/>
                  </a:cubicBezTo>
                  <a:lnTo>
                    <a:pt x="4391813" y="2347732"/>
                  </a:lnTo>
                  <a:cubicBezTo>
                    <a:pt x="4391813" y="2360713"/>
                    <a:pt x="4381290" y="2371236"/>
                    <a:pt x="4368309" y="2371236"/>
                  </a:cubicBezTo>
                  <a:lnTo>
                    <a:pt x="23504" y="2371236"/>
                  </a:lnTo>
                  <a:cubicBezTo>
                    <a:pt x="10523" y="2371236"/>
                    <a:pt x="0" y="2360713"/>
                    <a:pt x="0" y="2347732"/>
                  </a:cubicBezTo>
                  <a:lnTo>
                    <a:pt x="0" y="23504"/>
                  </a:lnTo>
                  <a:cubicBezTo>
                    <a:pt x="0" y="10523"/>
                    <a:pt x="10523" y="0"/>
                    <a:pt x="23504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91813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610420" y="3486950"/>
            <a:ext cx="8535625" cy="3874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4"/>
              </a:lnSpc>
            </a:pPr>
            <a:r>
              <a:rPr lang="en-US" sz="19208">
                <a:solidFill>
                  <a:srgbClr val="5B4A3B"/>
                </a:solidFill>
                <a:latin typeface="เอฟซี โอนิกิริ"/>
                <a:ea typeface="เอฟซี โอนิกิริ"/>
                <a:cs typeface="เอฟซี โอนิกิริ"/>
                <a:sym typeface="เอฟซี โอนิกิริ"/>
              </a:rPr>
              <a:t>Thank</a:t>
            </a:r>
          </a:p>
          <a:p>
            <a:pPr algn="ctr">
              <a:lnSpc>
                <a:spcPts val="14214"/>
              </a:lnSpc>
            </a:pPr>
            <a:r>
              <a:rPr lang="en-US" sz="19208">
                <a:solidFill>
                  <a:srgbClr val="5B4A3B"/>
                </a:solidFill>
                <a:latin typeface="เอฟซี โอนิกิริ"/>
                <a:ea typeface="เอฟซี โอนิกิริ"/>
                <a:cs typeface="เอฟซี โอนิกิริ"/>
                <a:sym typeface="เอฟซี โอนิกิริ"/>
              </a:rPr>
              <a:t>you!</a:t>
            </a:r>
          </a:p>
        </p:txBody>
      </p:sp>
      <p:sp>
        <p:nvSpPr>
          <p:cNvPr id="6" name="Freeform 6"/>
          <p:cNvSpPr/>
          <p:nvPr/>
        </p:nvSpPr>
        <p:spPr>
          <a:xfrm>
            <a:off x="12067181" y="2639225"/>
            <a:ext cx="4934063" cy="6619075"/>
          </a:xfrm>
          <a:custGeom>
            <a:avLst/>
            <a:gdLst/>
            <a:ahLst/>
            <a:cxnLst/>
            <a:rect l="l" t="t" r="r" b="b"/>
            <a:pathLst>
              <a:path w="4934063" h="6619075">
                <a:moveTo>
                  <a:pt x="0" y="0"/>
                </a:moveTo>
                <a:lnTo>
                  <a:pt x="4934062" y="0"/>
                </a:lnTo>
                <a:lnTo>
                  <a:pt x="4934062" y="6619075"/>
                </a:lnTo>
                <a:lnTo>
                  <a:pt x="0" y="66190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1189862" y="6653003"/>
            <a:ext cx="6069438" cy="3973190"/>
          </a:xfrm>
          <a:custGeom>
            <a:avLst/>
            <a:gdLst/>
            <a:ahLst/>
            <a:cxnLst/>
            <a:rect l="l" t="t" r="r" b="b"/>
            <a:pathLst>
              <a:path w="6069438" h="3973190">
                <a:moveTo>
                  <a:pt x="0" y="0"/>
                </a:moveTo>
                <a:lnTo>
                  <a:pt x="6069438" y="0"/>
                </a:lnTo>
                <a:lnTo>
                  <a:pt x="6069438" y="3973190"/>
                </a:lnTo>
                <a:lnTo>
                  <a:pt x="0" y="3973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2142341" y="7007895"/>
            <a:ext cx="6342082" cy="3778690"/>
          </a:xfrm>
          <a:custGeom>
            <a:avLst/>
            <a:gdLst/>
            <a:ahLst/>
            <a:cxnLst/>
            <a:rect l="l" t="t" r="r" b="b"/>
            <a:pathLst>
              <a:path w="6342082" h="3778690">
                <a:moveTo>
                  <a:pt x="0" y="0"/>
                </a:moveTo>
                <a:lnTo>
                  <a:pt x="6342082" y="0"/>
                </a:lnTo>
                <a:lnTo>
                  <a:pt x="6342082" y="3778690"/>
                </a:lnTo>
                <a:lnTo>
                  <a:pt x="0" y="37786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3110644" y="147201"/>
            <a:ext cx="1423568" cy="1528651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rot="-726169">
            <a:off x="9551879" y="666223"/>
            <a:ext cx="1442327" cy="2019257"/>
          </a:xfrm>
          <a:custGeom>
            <a:avLst/>
            <a:gdLst/>
            <a:ahLst/>
            <a:cxnLst/>
            <a:rect l="l" t="t" r="r" b="b"/>
            <a:pathLst>
              <a:path w="1442327" h="2019257">
                <a:moveTo>
                  <a:pt x="0" y="0"/>
                </a:moveTo>
                <a:lnTo>
                  <a:pt x="1442326" y="0"/>
                </a:lnTo>
                <a:lnTo>
                  <a:pt x="1442326" y="2019257"/>
                </a:lnTo>
                <a:lnTo>
                  <a:pt x="0" y="20192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2355099">
            <a:off x="11481465" y="998183"/>
            <a:ext cx="883387" cy="1236742"/>
          </a:xfrm>
          <a:custGeom>
            <a:avLst/>
            <a:gdLst/>
            <a:ahLst/>
            <a:cxnLst/>
            <a:rect l="l" t="t" r="r" b="b"/>
            <a:pathLst>
              <a:path w="883387" h="1236742">
                <a:moveTo>
                  <a:pt x="0" y="0"/>
                </a:moveTo>
                <a:lnTo>
                  <a:pt x="883387" y="0"/>
                </a:lnTo>
                <a:lnTo>
                  <a:pt x="883387" y="1236742"/>
                </a:lnTo>
                <a:lnTo>
                  <a:pt x="0" y="12367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1649417">
            <a:off x="13586479" y="2445717"/>
            <a:ext cx="514445" cy="720223"/>
          </a:xfrm>
          <a:custGeom>
            <a:avLst/>
            <a:gdLst/>
            <a:ahLst/>
            <a:cxnLst/>
            <a:rect l="l" t="t" r="r" b="b"/>
            <a:pathLst>
              <a:path w="514445" h="720223">
                <a:moveTo>
                  <a:pt x="0" y="0"/>
                </a:moveTo>
                <a:lnTo>
                  <a:pt x="514445" y="0"/>
                </a:lnTo>
                <a:lnTo>
                  <a:pt x="514445" y="720223"/>
                </a:lnTo>
                <a:lnTo>
                  <a:pt x="0" y="7202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0" y="316621"/>
            <a:ext cx="4561281" cy="3423420"/>
          </a:xfrm>
          <a:custGeom>
            <a:avLst/>
            <a:gdLst/>
            <a:ahLst/>
            <a:cxnLst/>
            <a:rect l="l" t="t" r="r" b="b"/>
            <a:pathLst>
              <a:path w="4561281" h="3423420">
                <a:moveTo>
                  <a:pt x="0" y="0"/>
                </a:moveTo>
                <a:lnTo>
                  <a:pt x="4561281" y="0"/>
                </a:lnTo>
                <a:lnTo>
                  <a:pt x="4561281" y="3423420"/>
                </a:lnTo>
                <a:lnTo>
                  <a:pt x="0" y="34234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36727" t="-1150" r="-6100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TextBox 14"/>
          <p:cNvSpPr txBox="1"/>
          <p:nvPr/>
        </p:nvSpPr>
        <p:spPr>
          <a:xfrm>
            <a:off x="4676341" y="8470139"/>
            <a:ext cx="4403783" cy="42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2"/>
              </a:lnSpc>
            </a:pPr>
            <a:r>
              <a:rPr lang="en-US" sz="2600" spc="57">
                <a:solidFill>
                  <a:srgbClr val="5B4A3B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www.reallygreatsite.com</a:t>
            </a:r>
          </a:p>
        </p:txBody>
      </p:sp>
      <p:sp>
        <p:nvSpPr>
          <p:cNvPr id="15" name="Freeform 15"/>
          <p:cNvSpPr/>
          <p:nvPr/>
        </p:nvSpPr>
        <p:spPr>
          <a:xfrm rot="5400000">
            <a:off x="15050997" y="817805"/>
            <a:ext cx="1095319" cy="1176171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2"/>
                </a:lnTo>
                <a:lnTo>
                  <a:pt x="0" y="11761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/>
          <p:nvPr/>
        </p:nvSpPr>
        <p:spPr>
          <a:xfrm rot="9638616">
            <a:off x="12144257" y="2115947"/>
            <a:ext cx="718461" cy="1005846"/>
          </a:xfrm>
          <a:custGeom>
            <a:avLst/>
            <a:gdLst/>
            <a:ahLst/>
            <a:cxnLst/>
            <a:rect l="l" t="t" r="r" b="b"/>
            <a:pathLst>
              <a:path w="718461" h="1005846">
                <a:moveTo>
                  <a:pt x="0" y="0"/>
                </a:moveTo>
                <a:lnTo>
                  <a:pt x="718461" y="0"/>
                </a:lnTo>
                <a:lnTo>
                  <a:pt x="718461" y="1005847"/>
                </a:lnTo>
                <a:lnTo>
                  <a:pt x="0" y="10058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6417" y="641856"/>
            <a:ext cx="16675166" cy="9003288"/>
            <a:chOff x="0" y="0"/>
            <a:chExt cx="4391813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1813" cy="2371236"/>
            </a:xfrm>
            <a:custGeom>
              <a:avLst/>
              <a:gdLst/>
              <a:ahLst/>
              <a:cxnLst/>
              <a:rect l="l" t="t" r="r" b="b"/>
              <a:pathLst>
                <a:path w="4391813" h="2371236">
                  <a:moveTo>
                    <a:pt x="23504" y="0"/>
                  </a:moveTo>
                  <a:lnTo>
                    <a:pt x="4368309" y="0"/>
                  </a:lnTo>
                  <a:cubicBezTo>
                    <a:pt x="4381290" y="0"/>
                    <a:pt x="4391813" y="10523"/>
                    <a:pt x="4391813" y="23504"/>
                  </a:cubicBezTo>
                  <a:lnTo>
                    <a:pt x="4391813" y="2347732"/>
                  </a:lnTo>
                  <a:cubicBezTo>
                    <a:pt x="4391813" y="2360713"/>
                    <a:pt x="4381290" y="2371236"/>
                    <a:pt x="4368309" y="2371236"/>
                  </a:cubicBezTo>
                  <a:lnTo>
                    <a:pt x="23504" y="2371236"/>
                  </a:lnTo>
                  <a:cubicBezTo>
                    <a:pt x="10523" y="2371236"/>
                    <a:pt x="0" y="2360713"/>
                    <a:pt x="0" y="2347732"/>
                  </a:cubicBezTo>
                  <a:lnTo>
                    <a:pt x="0" y="23504"/>
                  </a:lnTo>
                  <a:cubicBezTo>
                    <a:pt x="0" y="10523"/>
                    <a:pt x="10523" y="0"/>
                    <a:pt x="23504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91813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739987" y="3424007"/>
            <a:ext cx="7874167" cy="2404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02"/>
              </a:lnSpc>
            </a:pPr>
            <a:r>
              <a:rPr lang="en-US" sz="10252" dirty="0">
                <a:solidFill>
                  <a:srgbClr val="5B4A3B"/>
                </a:solidFill>
                <a:latin typeface="Bungee Shade"/>
                <a:ea typeface="Bungee Shade"/>
                <a:cs typeface="Bungee Shade"/>
                <a:sym typeface="Bungee Shade"/>
              </a:rPr>
              <a:t>LUYỆN </a:t>
            </a:r>
            <a:r>
              <a:rPr lang="en-US" sz="10252" dirty="0">
                <a:solidFill>
                  <a:srgbClr val="53B55E"/>
                </a:solidFill>
                <a:latin typeface="Bungee Shade"/>
                <a:ea typeface="Bungee Shade"/>
                <a:cs typeface="Bungee Shade"/>
                <a:sym typeface="Bungee Shade"/>
              </a:rPr>
              <a:t>TẬP TOÁN</a:t>
            </a:r>
          </a:p>
        </p:txBody>
      </p:sp>
      <p:sp>
        <p:nvSpPr>
          <p:cNvPr id="6" name="Freeform 6"/>
          <p:cNvSpPr/>
          <p:nvPr/>
        </p:nvSpPr>
        <p:spPr>
          <a:xfrm>
            <a:off x="12067181" y="2639225"/>
            <a:ext cx="4934063" cy="6619075"/>
          </a:xfrm>
          <a:custGeom>
            <a:avLst/>
            <a:gdLst/>
            <a:ahLst/>
            <a:cxnLst/>
            <a:rect l="l" t="t" r="r" b="b"/>
            <a:pathLst>
              <a:path w="4934063" h="6619075">
                <a:moveTo>
                  <a:pt x="0" y="0"/>
                </a:moveTo>
                <a:lnTo>
                  <a:pt x="4934062" y="0"/>
                </a:lnTo>
                <a:lnTo>
                  <a:pt x="4934062" y="6619075"/>
                </a:lnTo>
                <a:lnTo>
                  <a:pt x="0" y="66190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1189862" y="6653003"/>
            <a:ext cx="6069438" cy="3973190"/>
          </a:xfrm>
          <a:custGeom>
            <a:avLst/>
            <a:gdLst/>
            <a:ahLst/>
            <a:cxnLst/>
            <a:rect l="l" t="t" r="r" b="b"/>
            <a:pathLst>
              <a:path w="6069438" h="3973190">
                <a:moveTo>
                  <a:pt x="0" y="0"/>
                </a:moveTo>
                <a:lnTo>
                  <a:pt x="6069438" y="0"/>
                </a:lnTo>
                <a:lnTo>
                  <a:pt x="6069438" y="3973190"/>
                </a:lnTo>
                <a:lnTo>
                  <a:pt x="0" y="3973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2142341" y="7007895"/>
            <a:ext cx="6342082" cy="3778690"/>
          </a:xfrm>
          <a:custGeom>
            <a:avLst/>
            <a:gdLst/>
            <a:ahLst/>
            <a:cxnLst/>
            <a:rect l="l" t="t" r="r" b="b"/>
            <a:pathLst>
              <a:path w="6342082" h="3778690">
                <a:moveTo>
                  <a:pt x="0" y="0"/>
                </a:moveTo>
                <a:lnTo>
                  <a:pt x="6342082" y="0"/>
                </a:lnTo>
                <a:lnTo>
                  <a:pt x="6342082" y="3778690"/>
                </a:lnTo>
                <a:lnTo>
                  <a:pt x="0" y="37786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3512797" y="258371"/>
            <a:ext cx="1423568" cy="1528651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rot="-726169">
            <a:off x="9607892" y="766216"/>
            <a:ext cx="1393004" cy="1950206"/>
          </a:xfrm>
          <a:custGeom>
            <a:avLst/>
            <a:gdLst/>
            <a:ahLst/>
            <a:cxnLst/>
            <a:rect l="l" t="t" r="r" b="b"/>
            <a:pathLst>
              <a:path w="1393004" h="1950206">
                <a:moveTo>
                  <a:pt x="0" y="0"/>
                </a:moveTo>
                <a:lnTo>
                  <a:pt x="1393004" y="0"/>
                </a:lnTo>
                <a:lnTo>
                  <a:pt x="1393004" y="1950206"/>
                </a:lnTo>
                <a:lnTo>
                  <a:pt x="0" y="19502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2355099">
            <a:off x="11481465" y="1168651"/>
            <a:ext cx="883387" cy="1236742"/>
          </a:xfrm>
          <a:custGeom>
            <a:avLst/>
            <a:gdLst/>
            <a:ahLst/>
            <a:cxnLst/>
            <a:rect l="l" t="t" r="r" b="b"/>
            <a:pathLst>
              <a:path w="883387" h="1236742">
                <a:moveTo>
                  <a:pt x="0" y="0"/>
                </a:moveTo>
                <a:lnTo>
                  <a:pt x="883387" y="0"/>
                </a:lnTo>
                <a:lnTo>
                  <a:pt x="883387" y="1236742"/>
                </a:lnTo>
                <a:lnTo>
                  <a:pt x="0" y="12367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2920782">
            <a:off x="12344848" y="2473541"/>
            <a:ext cx="623215" cy="872500"/>
          </a:xfrm>
          <a:custGeom>
            <a:avLst/>
            <a:gdLst/>
            <a:ahLst/>
            <a:cxnLst/>
            <a:rect l="l" t="t" r="r" b="b"/>
            <a:pathLst>
              <a:path w="623215" h="872500">
                <a:moveTo>
                  <a:pt x="0" y="0"/>
                </a:moveTo>
                <a:lnTo>
                  <a:pt x="623214" y="0"/>
                </a:lnTo>
                <a:lnTo>
                  <a:pt x="623214" y="872500"/>
                </a:lnTo>
                <a:lnTo>
                  <a:pt x="0" y="8725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0" y="316621"/>
            <a:ext cx="4561281" cy="3423420"/>
          </a:xfrm>
          <a:custGeom>
            <a:avLst/>
            <a:gdLst/>
            <a:ahLst/>
            <a:cxnLst/>
            <a:rect l="l" t="t" r="r" b="b"/>
            <a:pathLst>
              <a:path w="4561281" h="3423420">
                <a:moveTo>
                  <a:pt x="0" y="0"/>
                </a:moveTo>
                <a:lnTo>
                  <a:pt x="4561281" y="0"/>
                </a:lnTo>
                <a:lnTo>
                  <a:pt x="4561281" y="3423420"/>
                </a:lnTo>
                <a:lnTo>
                  <a:pt x="0" y="34234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36727" t="-1150" r="-6100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TextBox 14"/>
          <p:cNvSpPr txBox="1"/>
          <p:nvPr/>
        </p:nvSpPr>
        <p:spPr>
          <a:xfrm>
            <a:off x="4475179" y="6077692"/>
            <a:ext cx="4403783" cy="575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499" spc="76" dirty="0">
                <a:solidFill>
                  <a:srgbClr val="0097B2"/>
                </a:solidFill>
                <a:latin typeface="Camo Dirt"/>
                <a:ea typeface="Camo Dirt"/>
                <a:cs typeface="Camo Dirt"/>
                <a:sym typeface="Camo Dirt"/>
              </a:rPr>
              <a:t>TIẾT 2 - TUẦN 21</a:t>
            </a:r>
          </a:p>
        </p:txBody>
      </p:sp>
      <p:sp>
        <p:nvSpPr>
          <p:cNvPr id="15" name="Freeform 15"/>
          <p:cNvSpPr/>
          <p:nvPr/>
        </p:nvSpPr>
        <p:spPr>
          <a:xfrm rot="5400000">
            <a:off x="15321207" y="988274"/>
            <a:ext cx="1095319" cy="1176171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239464" y="6006044"/>
            <a:ext cx="3736242" cy="3855409"/>
          </a:xfrm>
          <a:custGeom>
            <a:avLst/>
            <a:gdLst/>
            <a:ahLst/>
            <a:cxnLst/>
            <a:rect l="l" t="t" r="r" b="b"/>
            <a:pathLst>
              <a:path w="3736242" h="3855409">
                <a:moveTo>
                  <a:pt x="3736242" y="0"/>
                </a:moveTo>
                <a:lnTo>
                  <a:pt x="0" y="0"/>
                </a:lnTo>
                <a:lnTo>
                  <a:pt x="0" y="3855409"/>
                </a:lnTo>
                <a:lnTo>
                  <a:pt x="3736242" y="3855409"/>
                </a:lnTo>
                <a:lnTo>
                  <a:pt x="37362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-823146">
            <a:off x="16664516" y="18828"/>
            <a:ext cx="2886688" cy="2993402"/>
          </a:xfrm>
          <a:custGeom>
            <a:avLst/>
            <a:gdLst/>
            <a:ahLst/>
            <a:cxnLst/>
            <a:rect l="l" t="t" r="r" b="b"/>
            <a:pathLst>
              <a:path w="2886688" h="2993402">
                <a:moveTo>
                  <a:pt x="0" y="0"/>
                </a:moveTo>
                <a:lnTo>
                  <a:pt x="2886688" y="0"/>
                </a:lnTo>
                <a:lnTo>
                  <a:pt x="2886688" y="2993402"/>
                </a:lnTo>
                <a:lnTo>
                  <a:pt x="0" y="2993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0939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3835701" y="5287157"/>
            <a:ext cx="3609540" cy="4842221"/>
          </a:xfrm>
          <a:custGeom>
            <a:avLst/>
            <a:gdLst/>
            <a:ahLst/>
            <a:cxnLst/>
            <a:rect l="l" t="t" r="r" b="b"/>
            <a:pathLst>
              <a:path w="3609540" h="4842221">
                <a:moveTo>
                  <a:pt x="0" y="0"/>
                </a:moveTo>
                <a:lnTo>
                  <a:pt x="3609540" y="0"/>
                </a:lnTo>
                <a:lnTo>
                  <a:pt x="3609540" y="4842221"/>
                </a:lnTo>
                <a:lnTo>
                  <a:pt x="0" y="4842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TextBox 8"/>
          <p:cNvSpPr txBox="1"/>
          <p:nvPr/>
        </p:nvSpPr>
        <p:spPr>
          <a:xfrm>
            <a:off x="3524273" y="4994182"/>
            <a:ext cx="9914425" cy="1585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34"/>
              </a:lnSpc>
            </a:pPr>
            <a:r>
              <a:rPr lang="en-US" sz="12993">
                <a:solidFill>
                  <a:srgbClr val="5B4A3B"/>
                </a:solidFill>
                <a:latin typeface="RTL Amal"/>
                <a:ea typeface="RTL Amal"/>
                <a:cs typeface="RTL Amal"/>
                <a:sym typeface="RTL Amal"/>
              </a:rPr>
              <a:t>KHỞI ĐỘNG</a:t>
            </a:r>
          </a:p>
        </p:txBody>
      </p:sp>
      <p:sp>
        <p:nvSpPr>
          <p:cNvPr id="9" name="Freeform 9"/>
          <p:cNvSpPr/>
          <p:nvPr/>
        </p:nvSpPr>
        <p:spPr>
          <a:xfrm rot="-2891178">
            <a:off x="710143" y="1507422"/>
            <a:ext cx="1423568" cy="1528651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rot="2508821">
            <a:off x="2426956" y="689407"/>
            <a:ext cx="1095319" cy="1176171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9091394">
            <a:off x="14150804" y="-994023"/>
            <a:ext cx="2396390" cy="3595097"/>
          </a:xfrm>
          <a:custGeom>
            <a:avLst/>
            <a:gdLst/>
            <a:ahLst/>
            <a:cxnLst/>
            <a:rect l="l" t="t" r="r" b="b"/>
            <a:pathLst>
              <a:path w="2396390" h="3595097">
                <a:moveTo>
                  <a:pt x="0" y="0"/>
                </a:moveTo>
                <a:lnTo>
                  <a:pt x="2396390" y="0"/>
                </a:lnTo>
                <a:lnTo>
                  <a:pt x="2396390" y="3595097"/>
                </a:lnTo>
                <a:lnTo>
                  <a:pt x="0" y="3595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760" r="-44673"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551443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277361" y="7974292"/>
            <a:ext cx="4641785" cy="2765632"/>
          </a:xfrm>
          <a:custGeom>
            <a:avLst/>
            <a:gdLst/>
            <a:ahLst/>
            <a:cxnLst/>
            <a:rect l="l" t="t" r="r" b="b"/>
            <a:pathLst>
              <a:path w="4641785" h="2765632">
                <a:moveTo>
                  <a:pt x="0" y="0"/>
                </a:moveTo>
                <a:lnTo>
                  <a:pt x="4641785" y="0"/>
                </a:lnTo>
                <a:lnTo>
                  <a:pt x="4641785" y="2765633"/>
                </a:lnTo>
                <a:lnTo>
                  <a:pt x="0" y="2765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59285" y="551443"/>
            <a:ext cx="4679573" cy="2987909"/>
          </a:xfrm>
          <a:custGeom>
            <a:avLst/>
            <a:gdLst/>
            <a:ahLst/>
            <a:cxnLst/>
            <a:rect l="l" t="t" r="r" b="b"/>
            <a:pathLst>
              <a:path w="4679573" h="2987909">
                <a:moveTo>
                  <a:pt x="0" y="0"/>
                </a:moveTo>
                <a:lnTo>
                  <a:pt x="4679573" y="0"/>
                </a:lnTo>
                <a:lnTo>
                  <a:pt x="4679573" y="2987909"/>
                </a:lnTo>
                <a:lnTo>
                  <a:pt x="0" y="298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1972" t="-1538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flipH="1">
            <a:off x="405315" y="7438937"/>
            <a:ext cx="3987514" cy="2848063"/>
          </a:xfrm>
          <a:custGeom>
            <a:avLst/>
            <a:gdLst/>
            <a:ahLst/>
            <a:cxnLst/>
            <a:rect l="l" t="t" r="r" b="b"/>
            <a:pathLst>
              <a:path w="3987514" h="2848063">
                <a:moveTo>
                  <a:pt x="3987513" y="0"/>
                </a:moveTo>
                <a:lnTo>
                  <a:pt x="0" y="0"/>
                </a:lnTo>
                <a:lnTo>
                  <a:pt x="0" y="2848063"/>
                </a:lnTo>
                <a:lnTo>
                  <a:pt x="3987513" y="2848063"/>
                </a:lnTo>
                <a:lnTo>
                  <a:pt x="398751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8978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230451" y="1453698"/>
            <a:ext cx="1225723" cy="1316201"/>
          </a:xfrm>
          <a:custGeom>
            <a:avLst/>
            <a:gdLst/>
            <a:ahLst/>
            <a:cxnLst/>
            <a:rect l="l" t="t" r="r" b="b"/>
            <a:pathLst>
              <a:path w="1225723" h="1316201">
                <a:moveTo>
                  <a:pt x="0" y="0"/>
                </a:moveTo>
                <a:lnTo>
                  <a:pt x="1225723" y="0"/>
                </a:lnTo>
                <a:lnTo>
                  <a:pt x="1225723" y="1316201"/>
                </a:lnTo>
                <a:lnTo>
                  <a:pt x="0" y="13162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680172" y="441675"/>
            <a:ext cx="702256" cy="1082762"/>
          </a:xfrm>
          <a:custGeom>
            <a:avLst/>
            <a:gdLst/>
            <a:ahLst/>
            <a:cxnLst/>
            <a:rect l="l" t="t" r="r" b="b"/>
            <a:pathLst>
              <a:path w="702256" h="1082762">
                <a:moveTo>
                  <a:pt x="0" y="0"/>
                </a:moveTo>
                <a:lnTo>
                  <a:pt x="702255" y="0"/>
                </a:lnTo>
                <a:lnTo>
                  <a:pt x="702255" y="1082762"/>
                </a:lnTo>
                <a:lnTo>
                  <a:pt x="0" y="1082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21663" b="-58376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14977916" y="2153221"/>
            <a:ext cx="702256" cy="1082762"/>
          </a:xfrm>
          <a:custGeom>
            <a:avLst/>
            <a:gdLst/>
            <a:ahLst/>
            <a:cxnLst/>
            <a:rect l="l" t="t" r="r" b="b"/>
            <a:pathLst>
              <a:path w="702256" h="1082762">
                <a:moveTo>
                  <a:pt x="0" y="0"/>
                </a:moveTo>
                <a:lnTo>
                  <a:pt x="702256" y="0"/>
                </a:lnTo>
                <a:lnTo>
                  <a:pt x="702256" y="1082762"/>
                </a:lnTo>
                <a:lnTo>
                  <a:pt x="0" y="1082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21663" b="-58376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CCB647-5D55-FFB8-AC03-643A0898F899}"/>
              </a:ext>
            </a:extLst>
          </p:cNvPr>
          <p:cNvSpPr txBox="1"/>
          <p:nvPr/>
        </p:nvSpPr>
        <p:spPr>
          <a:xfrm>
            <a:off x="3962400" y="3040068"/>
            <a:ext cx="1128490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45 809 + 28 845</a:t>
            </a: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981 003 – 189 190</a:t>
            </a:r>
          </a:p>
          <a:p>
            <a:pPr algn="l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7 850 : 5 </a:t>
            </a: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345 x 123</a:t>
            </a:r>
            <a:endParaRPr lang="vi-VN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6417" y="641856"/>
            <a:ext cx="16675166" cy="9003288"/>
            <a:chOff x="0" y="0"/>
            <a:chExt cx="4391813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1813" cy="2371236"/>
            </a:xfrm>
            <a:custGeom>
              <a:avLst/>
              <a:gdLst/>
              <a:ahLst/>
              <a:cxnLst/>
              <a:rect l="l" t="t" r="r" b="b"/>
              <a:pathLst>
                <a:path w="4391813" h="2371236">
                  <a:moveTo>
                    <a:pt x="23504" y="0"/>
                  </a:moveTo>
                  <a:lnTo>
                    <a:pt x="4368309" y="0"/>
                  </a:lnTo>
                  <a:cubicBezTo>
                    <a:pt x="4381290" y="0"/>
                    <a:pt x="4391813" y="10523"/>
                    <a:pt x="4391813" y="23504"/>
                  </a:cubicBezTo>
                  <a:lnTo>
                    <a:pt x="4391813" y="2347732"/>
                  </a:lnTo>
                  <a:cubicBezTo>
                    <a:pt x="4391813" y="2360713"/>
                    <a:pt x="4381290" y="2371236"/>
                    <a:pt x="4368309" y="2371236"/>
                  </a:cubicBezTo>
                  <a:lnTo>
                    <a:pt x="23504" y="2371236"/>
                  </a:lnTo>
                  <a:cubicBezTo>
                    <a:pt x="10523" y="2371236"/>
                    <a:pt x="0" y="2360713"/>
                    <a:pt x="0" y="2347732"/>
                  </a:cubicBezTo>
                  <a:lnTo>
                    <a:pt x="0" y="23504"/>
                  </a:lnTo>
                  <a:cubicBezTo>
                    <a:pt x="0" y="10523"/>
                    <a:pt x="10523" y="0"/>
                    <a:pt x="23504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91813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610420" y="3486950"/>
            <a:ext cx="8535625" cy="3815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2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08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Arabia" panose="020B7200000000000000" pitchFamily="34" charset="0"/>
                <a:ea typeface="เอฟซี โอนิกิริ"/>
                <a:cs typeface="เอฟซี โอนิกิริ"/>
                <a:sym typeface="เอฟซี โอนิกิริ"/>
              </a:rPr>
              <a:t>LUYỆN</a:t>
            </a:r>
            <a:r>
              <a:rPr kumimoji="0" lang="en-US" sz="19208" b="0" i="0" u="none" strike="noStrike" kern="1200" cap="none" spc="0" normalizeH="0" baseline="0" noProof="0" dirty="0">
                <a:ln>
                  <a:noFill/>
                </a:ln>
                <a:solidFill>
                  <a:srgbClr val="5B4A3B"/>
                </a:solidFill>
                <a:effectLst/>
                <a:uLnTx/>
                <a:uFillTx/>
                <a:latin typeface=".VnArabia" panose="020B7200000000000000" pitchFamily="34" charset="0"/>
                <a:ea typeface="เอฟซี โอนิกิริ"/>
                <a:cs typeface="เอฟซี โอนิกิริ"/>
                <a:sym typeface="เอฟซี โอนิกิริ"/>
              </a:rPr>
              <a:t> TẬP</a:t>
            </a:r>
          </a:p>
        </p:txBody>
      </p:sp>
      <p:sp>
        <p:nvSpPr>
          <p:cNvPr id="6" name="Freeform 6"/>
          <p:cNvSpPr/>
          <p:nvPr/>
        </p:nvSpPr>
        <p:spPr>
          <a:xfrm>
            <a:off x="12067181" y="2639225"/>
            <a:ext cx="4934063" cy="6619075"/>
          </a:xfrm>
          <a:custGeom>
            <a:avLst/>
            <a:gdLst/>
            <a:ahLst/>
            <a:cxnLst/>
            <a:rect l="l" t="t" r="r" b="b"/>
            <a:pathLst>
              <a:path w="4934063" h="6619075">
                <a:moveTo>
                  <a:pt x="0" y="0"/>
                </a:moveTo>
                <a:lnTo>
                  <a:pt x="4934062" y="0"/>
                </a:lnTo>
                <a:lnTo>
                  <a:pt x="4934062" y="6619075"/>
                </a:lnTo>
                <a:lnTo>
                  <a:pt x="0" y="66190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1189862" y="6653003"/>
            <a:ext cx="6069438" cy="3973190"/>
          </a:xfrm>
          <a:custGeom>
            <a:avLst/>
            <a:gdLst/>
            <a:ahLst/>
            <a:cxnLst/>
            <a:rect l="l" t="t" r="r" b="b"/>
            <a:pathLst>
              <a:path w="6069438" h="3973190">
                <a:moveTo>
                  <a:pt x="0" y="0"/>
                </a:moveTo>
                <a:lnTo>
                  <a:pt x="6069438" y="0"/>
                </a:lnTo>
                <a:lnTo>
                  <a:pt x="6069438" y="3973190"/>
                </a:lnTo>
                <a:lnTo>
                  <a:pt x="0" y="3973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2142341" y="7007895"/>
            <a:ext cx="6342082" cy="3778690"/>
          </a:xfrm>
          <a:custGeom>
            <a:avLst/>
            <a:gdLst/>
            <a:ahLst/>
            <a:cxnLst/>
            <a:rect l="l" t="t" r="r" b="b"/>
            <a:pathLst>
              <a:path w="6342082" h="3778690">
                <a:moveTo>
                  <a:pt x="0" y="0"/>
                </a:moveTo>
                <a:lnTo>
                  <a:pt x="6342082" y="0"/>
                </a:lnTo>
                <a:lnTo>
                  <a:pt x="6342082" y="3778690"/>
                </a:lnTo>
                <a:lnTo>
                  <a:pt x="0" y="37786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3110644" y="147201"/>
            <a:ext cx="1423568" cy="1528651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rot="-726169">
            <a:off x="9551879" y="666223"/>
            <a:ext cx="1442327" cy="2019257"/>
          </a:xfrm>
          <a:custGeom>
            <a:avLst/>
            <a:gdLst/>
            <a:ahLst/>
            <a:cxnLst/>
            <a:rect l="l" t="t" r="r" b="b"/>
            <a:pathLst>
              <a:path w="1442327" h="2019257">
                <a:moveTo>
                  <a:pt x="0" y="0"/>
                </a:moveTo>
                <a:lnTo>
                  <a:pt x="1442326" y="0"/>
                </a:lnTo>
                <a:lnTo>
                  <a:pt x="1442326" y="2019257"/>
                </a:lnTo>
                <a:lnTo>
                  <a:pt x="0" y="20192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2355099">
            <a:off x="11481465" y="998183"/>
            <a:ext cx="883387" cy="1236742"/>
          </a:xfrm>
          <a:custGeom>
            <a:avLst/>
            <a:gdLst/>
            <a:ahLst/>
            <a:cxnLst/>
            <a:rect l="l" t="t" r="r" b="b"/>
            <a:pathLst>
              <a:path w="883387" h="1236742">
                <a:moveTo>
                  <a:pt x="0" y="0"/>
                </a:moveTo>
                <a:lnTo>
                  <a:pt x="883387" y="0"/>
                </a:lnTo>
                <a:lnTo>
                  <a:pt x="883387" y="1236742"/>
                </a:lnTo>
                <a:lnTo>
                  <a:pt x="0" y="12367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1649417">
            <a:off x="13586479" y="2445717"/>
            <a:ext cx="514445" cy="720223"/>
          </a:xfrm>
          <a:custGeom>
            <a:avLst/>
            <a:gdLst/>
            <a:ahLst/>
            <a:cxnLst/>
            <a:rect l="l" t="t" r="r" b="b"/>
            <a:pathLst>
              <a:path w="514445" h="720223">
                <a:moveTo>
                  <a:pt x="0" y="0"/>
                </a:moveTo>
                <a:lnTo>
                  <a:pt x="514445" y="0"/>
                </a:lnTo>
                <a:lnTo>
                  <a:pt x="514445" y="720223"/>
                </a:lnTo>
                <a:lnTo>
                  <a:pt x="0" y="7202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0" y="316621"/>
            <a:ext cx="4561281" cy="3423420"/>
          </a:xfrm>
          <a:custGeom>
            <a:avLst/>
            <a:gdLst/>
            <a:ahLst/>
            <a:cxnLst/>
            <a:rect l="l" t="t" r="r" b="b"/>
            <a:pathLst>
              <a:path w="4561281" h="3423420">
                <a:moveTo>
                  <a:pt x="0" y="0"/>
                </a:moveTo>
                <a:lnTo>
                  <a:pt x="4561281" y="0"/>
                </a:lnTo>
                <a:lnTo>
                  <a:pt x="4561281" y="3423420"/>
                </a:lnTo>
                <a:lnTo>
                  <a:pt x="0" y="34234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36727" t="-1150" r="-6100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Freeform 15"/>
          <p:cNvSpPr/>
          <p:nvPr/>
        </p:nvSpPr>
        <p:spPr>
          <a:xfrm rot="5400000">
            <a:off x="15050997" y="817805"/>
            <a:ext cx="1095319" cy="1176171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2"/>
                </a:lnTo>
                <a:lnTo>
                  <a:pt x="0" y="11761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/>
          <p:nvPr/>
        </p:nvSpPr>
        <p:spPr>
          <a:xfrm rot="9638616">
            <a:off x="12144257" y="2115947"/>
            <a:ext cx="718461" cy="1005846"/>
          </a:xfrm>
          <a:custGeom>
            <a:avLst/>
            <a:gdLst/>
            <a:ahLst/>
            <a:cxnLst/>
            <a:rect l="l" t="t" r="r" b="b"/>
            <a:pathLst>
              <a:path w="718461" h="1005846">
                <a:moveTo>
                  <a:pt x="0" y="0"/>
                </a:moveTo>
                <a:lnTo>
                  <a:pt x="718461" y="0"/>
                </a:lnTo>
                <a:lnTo>
                  <a:pt x="718461" y="1005847"/>
                </a:lnTo>
                <a:lnTo>
                  <a:pt x="0" y="10058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544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5392400" y="2781299"/>
            <a:ext cx="2895600" cy="7695035"/>
          </a:xfrm>
          <a:custGeom>
            <a:avLst/>
            <a:gdLst/>
            <a:ahLst/>
            <a:cxnLst/>
            <a:rect l="l" t="t" r="r" b="b"/>
            <a:pathLst>
              <a:path w="3437600" h="9026520">
                <a:moveTo>
                  <a:pt x="0" y="0"/>
                </a:moveTo>
                <a:lnTo>
                  <a:pt x="3437600" y="0"/>
                </a:lnTo>
                <a:lnTo>
                  <a:pt x="3437600" y="9026519"/>
                </a:lnTo>
                <a:lnTo>
                  <a:pt x="0" y="9026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447280" y="7345682"/>
            <a:ext cx="3822233" cy="2502119"/>
          </a:xfrm>
          <a:custGeom>
            <a:avLst/>
            <a:gdLst/>
            <a:ahLst/>
            <a:cxnLst/>
            <a:rect l="l" t="t" r="r" b="b"/>
            <a:pathLst>
              <a:path w="3822233" h="2502119">
                <a:moveTo>
                  <a:pt x="0" y="0"/>
                </a:moveTo>
                <a:lnTo>
                  <a:pt x="3822233" y="0"/>
                </a:lnTo>
                <a:lnTo>
                  <a:pt x="3822233" y="2502119"/>
                </a:lnTo>
                <a:lnTo>
                  <a:pt x="0" y="25021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7" name="Group 7"/>
          <p:cNvGrpSpPr/>
          <p:nvPr/>
        </p:nvGrpSpPr>
        <p:grpSpPr>
          <a:xfrm>
            <a:off x="584132" y="760907"/>
            <a:ext cx="12979468" cy="1190857"/>
            <a:chOff x="-37336" y="-78052"/>
            <a:chExt cx="1110376" cy="381973"/>
          </a:xfrm>
        </p:grpSpPr>
        <p:sp>
          <p:nvSpPr>
            <p:cNvPr id="8" name="Freeform 8"/>
            <p:cNvSpPr/>
            <p:nvPr/>
          </p:nvSpPr>
          <p:spPr>
            <a:xfrm>
              <a:off x="-22876" y="-78052"/>
              <a:ext cx="1086655" cy="381973"/>
            </a:xfrm>
            <a:custGeom>
              <a:avLst/>
              <a:gdLst/>
              <a:ahLst/>
              <a:cxnLst/>
              <a:rect l="l" t="t" r="r" b="b"/>
              <a:pathLst>
                <a:path w="1086655" h="381973">
                  <a:moveTo>
                    <a:pt x="169107" y="0"/>
                  </a:moveTo>
                  <a:lnTo>
                    <a:pt x="917548" y="0"/>
                  </a:lnTo>
                  <a:cubicBezTo>
                    <a:pt x="1010943" y="0"/>
                    <a:pt x="1086655" y="75712"/>
                    <a:pt x="1086655" y="169107"/>
                  </a:cubicBezTo>
                  <a:lnTo>
                    <a:pt x="1086655" y="212866"/>
                  </a:lnTo>
                  <a:cubicBezTo>
                    <a:pt x="1086655" y="306261"/>
                    <a:pt x="1010943" y="381973"/>
                    <a:pt x="917548" y="381973"/>
                  </a:cubicBezTo>
                  <a:lnTo>
                    <a:pt x="169107" y="381973"/>
                  </a:lnTo>
                  <a:cubicBezTo>
                    <a:pt x="75712" y="381973"/>
                    <a:pt x="0" y="306261"/>
                    <a:pt x="0" y="212866"/>
                  </a:cubicBezTo>
                  <a:lnTo>
                    <a:pt x="0" y="169107"/>
                  </a:lnTo>
                  <a:cubicBezTo>
                    <a:pt x="0" y="75712"/>
                    <a:pt x="75712" y="0"/>
                    <a:pt x="169107" y="0"/>
                  </a:cubicBezTo>
                  <a:close/>
                </a:path>
              </a:pathLst>
            </a:custGeom>
            <a:solidFill>
              <a:srgbClr val="D37C7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37336" y="12620"/>
              <a:ext cx="1110376" cy="240189"/>
            </a:xfrm>
            <a:prstGeom prst="rect">
              <a:avLst/>
            </a:prstGeom>
          </p:spPr>
          <p:txBody>
            <a:bodyPr lIns="20451" tIns="20451" rIns="20451" bIns="20451" rtlCol="0" anchor="ctr"/>
            <a:lstStyle/>
            <a:p>
              <a:pPr algn="ctr">
                <a:lnSpc>
                  <a:spcPts val="2699"/>
                </a:lnSpc>
              </a:pPr>
              <a:r>
                <a:rPr lang="en-US" sz="3200" b="1" dirty="0" err="1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Bài</a:t>
              </a:r>
              <a:r>
                <a:rPr lang="en-US" sz="3200" b="1" dirty="0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 1: </a:t>
              </a:r>
              <a:r>
                <a:rPr lang="en-US" sz="3200" b="1" dirty="0" err="1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Nối</a:t>
              </a:r>
              <a:r>
                <a:rPr lang="en-US" sz="3200" b="1" dirty="0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cách</a:t>
              </a:r>
              <a:r>
                <a:rPr lang="en-US" sz="3200" b="1" dirty="0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bấm</a:t>
              </a:r>
              <a:r>
                <a:rPr lang="en-US" sz="3200" b="1" dirty="0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máy</a:t>
              </a:r>
              <a:r>
                <a:rPr lang="en-US" sz="3200" b="1" dirty="0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tính</a:t>
              </a:r>
              <a:r>
                <a:rPr lang="en-US" sz="3200" b="1" dirty="0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cầm</a:t>
              </a:r>
              <a:r>
                <a:rPr lang="en-US" sz="3200" b="1" dirty="0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tay</a:t>
              </a:r>
              <a:r>
                <a:rPr lang="en-US" sz="3200" b="1" dirty="0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thích</a:t>
              </a:r>
              <a:r>
                <a:rPr lang="en-US" sz="3200" b="1" dirty="0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hợp</a:t>
              </a:r>
              <a:r>
                <a:rPr lang="en-US" sz="3200" b="1" dirty="0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với</a:t>
              </a:r>
              <a:r>
                <a:rPr lang="en-US" sz="3200" b="1" dirty="0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phép</a:t>
              </a:r>
              <a:r>
                <a:rPr lang="en-US" sz="3200" b="1" dirty="0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tính</a:t>
              </a:r>
              <a:r>
                <a:rPr lang="en-US" sz="3200" b="1" dirty="0">
                  <a:solidFill>
                    <a:srgbClr val="FFFFFF"/>
                  </a:solidFill>
                  <a:latin typeface="Balsamiq Sans Bold"/>
                  <a:ea typeface="Balsamiq Sans Bold"/>
                  <a:cs typeface="Balsamiq Sans Bold"/>
                  <a:sym typeface="Balsamiq Sans Bold"/>
                </a:rPr>
                <a:t>.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7435E25-FD3A-19C2-E3CF-F52418677BEA}"/>
              </a:ext>
            </a:extLst>
          </p:cNvPr>
          <p:cNvSpPr/>
          <p:nvPr/>
        </p:nvSpPr>
        <p:spPr>
          <a:xfrm>
            <a:off x="447280" y="2552700"/>
            <a:ext cx="2371041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1 975 : 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B399C-3956-CE3B-46B0-9A5560EBEF0D}"/>
              </a:ext>
            </a:extLst>
          </p:cNvPr>
          <p:cNvSpPr/>
          <p:nvPr/>
        </p:nvSpPr>
        <p:spPr>
          <a:xfrm>
            <a:off x="447278" y="3888961"/>
            <a:ext cx="2371041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675 x 9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C998CA-018C-C5A7-878F-51CD35CC7CCF}"/>
              </a:ext>
            </a:extLst>
          </p:cNvPr>
          <p:cNvSpPr/>
          <p:nvPr/>
        </p:nvSpPr>
        <p:spPr>
          <a:xfrm>
            <a:off x="447279" y="5328097"/>
            <a:ext cx="2371041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152 - 57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26B0EF3-12A6-EA69-46B9-BDBB35C42D15}"/>
              </a:ext>
            </a:extLst>
          </p:cNvPr>
          <p:cNvSpPr/>
          <p:nvPr/>
        </p:nvSpPr>
        <p:spPr>
          <a:xfrm>
            <a:off x="4021913" y="2234448"/>
            <a:ext cx="9525000" cy="11564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85728E0-22B8-B5E5-05C3-377F72224F03}"/>
              </a:ext>
            </a:extLst>
          </p:cNvPr>
          <p:cNvSpPr/>
          <p:nvPr/>
        </p:nvSpPr>
        <p:spPr>
          <a:xfrm>
            <a:off x="4383962" y="2463911"/>
            <a:ext cx="8382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4BB0B89-040B-FA89-F691-99A551410CE8}"/>
              </a:ext>
            </a:extLst>
          </p:cNvPr>
          <p:cNvSpPr/>
          <p:nvPr/>
        </p:nvSpPr>
        <p:spPr>
          <a:xfrm>
            <a:off x="4038600" y="3718286"/>
            <a:ext cx="9525000" cy="11564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B3894C4-D8E3-53A9-6B1A-07C77C09E8C5}"/>
              </a:ext>
            </a:extLst>
          </p:cNvPr>
          <p:cNvSpPr/>
          <p:nvPr/>
        </p:nvSpPr>
        <p:spPr>
          <a:xfrm>
            <a:off x="4038601" y="5187353"/>
            <a:ext cx="9692708" cy="11564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5E5172-FF06-1DF8-1613-9D6A87202539}"/>
              </a:ext>
            </a:extLst>
          </p:cNvPr>
          <p:cNvSpPr/>
          <p:nvPr/>
        </p:nvSpPr>
        <p:spPr>
          <a:xfrm>
            <a:off x="7791922" y="2453394"/>
            <a:ext cx="8382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-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B6BD97E-0730-6439-4CC0-47F256ED7F8C}"/>
              </a:ext>
            </a:extLst>
          </p:cNvPr>
          <p:cNvSpPr/>
          <p:nvPr/>
        </p:nvSpPr>
        <p:spPr>
          <a:xfrm>
            <a:off x="6705162" y="2459349"/>
            <a:ext cx="8382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B34546A-8C8B-FAD8-A069-3D28371D4565}"/>
              </a:ext>
            </a:extLst>
          </p:cNvPr>
          <p:cNvSpPr/>
          <p:nvPr/>
        </p:nvSpPr>
        <p:spPr>
          <a:xfrm>
            <a:off x="8977631" y="2463912"/>
            <a:ext cx="838200" cy="73891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2573B37-86A5-59C4-118E-3EAAB377EFCA}"/>
              </a:ext>
            </a:extLst>
          </p:cNvPr>
          <p:cNvSpPr/>
          <p:nvPr/>
        </p:nvSpPr>
        <p:spPr>
          <a:xfrm>
            <a:off x="5572626" y="2468784"/>
            <a:ext cx="8382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A6C9E37-41AB-7B64-B9DF-7ADA6B365D9C}"/>
              </a:ext>
            </a:extLst>
          </p:cNvPr>
          <p:cNvSpPr/>
          <p:nvPr/>
        </p:nvSpPr>
        <p:spPr>
          <a:xfrm>
            <a:off x="10085109" y="3905577"/>
            <a:ext cx="8382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1771699-3646-975B-6B5D-F1903466BD18}"/>
              </a:ext>
            </a:extLst>
          </p:cNvPr>
          <p:cNvSpPr/>
          <p:nvPr/>
        </p:nvSpPr>
        <p:spPr>
          <a:xfrm>
            <a:off x="11152347" y="3905577"/>
            <a:ext cx="8382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=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627C55D-3D06-791A-E126-1E2EB4D57534}"/>
              </a:ext>
            </a:extLst>
          </p:cNvPr>
          <p:cNvSpPr/>
          <p:nvPr/>
        </p:nvSpPr>
        <p:spPr>
          <a:xfrm>
            <a:off x="8977631" y="3905577"/>
            <a:ext cx="8382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: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32DB05C-D3A7-8AF3-3077-BF5A28336950}"/>
              </a:ext>
            </a:extLst>
          </p:cNvPr>
          <p:cNvSpPr/>
          <p:nvPr/>
        </p:nvSpPr>
        <p:spPr>
          <a:xfrm>
            <a:off x="7772400" y="3905577"/>
            <a:ext cx="8382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077DEFD-56E9-EC0C-51CE-7688D93A606F}"/>
              </a:ext>
            </a:extLst>
          </p:cNvPr>
          <p:cNvSpPr/>
          <p:nvPr/>
        </p:nvSpPr>
        <p:spPr>
          <a:xfrm>
            <a:off x="5576866" y="3905577"/>
            <a:ext cx="8382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9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1BD24A4-C118-5124-260D-7E1BF3311033}"/>
              </a:ext>
            </a:extLst>
          </p:cNvPr>
          <p:cNvSpPr/>
          <p:nvPr/>
        </p:nvSpPr>
        <p:spPr>
          <a:xfrm>
            <a:off x="6705162" y="3905577"/>
            <a:ext cx="8382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6CCA633-CB5C-3029-5183-EBEEDF97B93C}"/>
              </a:ext>
            </a:extLst>
          </p:cNvPr>
          <p:cNvSpPr/>
          <p:nvPr/>
        </p:nvSpPr>
        <p:spPr>
          <a:xfrm>
            <a:off x="4392453" y="3905577"/>
            <a:ext cx="8382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B22CDD3-89CB-2EEB-7880-FB3EC345A50C}"/>
              </a:ext>
            </a:extLst>
          </p:cNvPr>
          <p:cNvSpPr/>
          <p:nvPr/>
        </p:nvSpPr>
        <p:spPr>
          <a:xfrm>
            <a:off x="5565259" y="5451633"/>
            <a:ext cx="8382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7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7B3AF66-4405-D2B6-A485-F556016209FD}"/>
              </a:ext>
            </a:extLst>
          </p:cNvPr>
          <p:cNvSpPr/>
          <p:nvPr/>
        </p:nvSpPr>
        <p:spPr>
          <a:xfrm>
            <a:off x="6671531" y="5453869"/>
            <a:ext cx="8382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F93272C-EDD9-E9DA-5C8D-82222A1FBD63}"/>
              </a:ext>
            </a:extLst>
          </p:cNvPr>
          <p:cNvSpPr/>
          <p:nvPr/>
        </p:nvSpPr>
        <p:spPr>
          <a:xfrm>
            <a:off x="4408519" y="5460693"/>
            <a:ext cx="8382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6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30F3F0D-96F6-4C5C-89AB-A22F9404F7C5}"/>
              </a:ext>
            </a:extLst>
          </p:cNvPr>
          <p:cNvSpPr/>
          <p:nvPr/>
        </p:nvSpPr>
        <p:spPr>
          <a:xfrm>
            <a:off x="7826025" y="5458320"/>
            <a:ext cx="8382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x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51DFB1A-C682-3324-372C-8AE25ECDA3E3}"/>
              </a:ext>
            </a:extLst>
          </p:cNvPr>
          <p:cNvSpPr/>
          <p:nvPr/>
        </p:nvSpPr>
        <p:spPr>
          <a:xfrm>
            <a:off x="10083753" y="5440648"/>
            <a:ext cx="8382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=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3D8BECC-8072-4B4F-34EA-4C2AC94A6E82}"/>
              </a:ext>
            </a:extLst>
          </p:cNvPr>
          <p:cNvSpPr/>
          <p:nvPr/>
        </p:nvSpPr>
        <p:spPr>
          <a:xfrm>
            <a:off x="8980519" y="5437539"/>
            <a:ext cx="8382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9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66B79A0-1123-2BEB-0824-50A3A545AD74}"/>
              </a:ext>
            </a:extLst>
          </p:cNvPr>
          <p:cNvSpPr/>
          <p:nvPr/>
        </p:nvSpPr>
        <p:spPr>
          <a:xfrm>
            <a:off x="10083753" y="2425236"/>
            <a:ext cx="8382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7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1FEE6AF-8436-E6E1-780C-82A8B2323BF6}"/>
              </a:ext>
            </a:extLst>
          </p:cNvPr>
          <p:cNvSpPr/>
          <p:nvPr/>
        </p:nvSpPr>
        <p:spPr>
          <a:xfrm>
            <a:off x="11152347" y="2453394"/>
            <a:ext cx="838200" cy="76898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=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654390A-42B7-1F89-69F4-760BC57CAC8B}"/>
              </a:ext>
            </a:extLst>
          </p:cNvPr>
          <p:cNvCxnSpPr>
            <a:stCxn id="13" idx="3"/>
          </p:cNvCxnSpPr>
          <p:nvPr/>
        </p:nvCxnSpPr>
        <p:spPr>
          <a:xfrm>
            <a:off x="2818321" y="2971800"/>
            <a:ext cx="1203592" cy="1181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C149706-0473-875E-3203-989292F59DE8}"/>
              </a:ext>
            </a:extLst>
          </p:cNvPr>
          <p:cNvCxnSpPr/>
          <p:nvPr/>
        </p:nvCxnSpPr>
        <p:spPr>
          <a:xfrm>
            <a:off x="2809629" y="4350165"/>
            <a:ext cx="1203592" cy="1181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76FC7E1-852A-6A5A-40BB-239AAD79980E}"/>
              </a:ext>
            </a:extLst>
          </p:cNvPr>
          <p:cNvCxnSpPr>
            <a:cxnSpLocks/>
          </p:cNvCxnSpPr>
          <p:nvPr/>
        </p:nvCxnSpPr>
        <p:spPr>
          <a:xfrm flipV="1">
            <a:off x="2835008" y="3131149"/>
            <a:ext cx="1186905" cy="26505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2" grpId="0" animBg="1"/>
      <p:bldP spid="28" grpId="0" animBg="1"/>
      <p:bldP spid="2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8515" y="692628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 rot="-823146">
            <a:off x="16655491" y="156692"/>
            <a:ext cx="3265018" cy="3385717"/>
          </a:xfrm>
          <a:custGeom>
            <a:avLst/>
            <a:gdLst/>
            <a:ahLst/>
            <a:cxnLst/>
            <a:rect l="l" t="t" r="r" b="b"/>
            <a:pathLst>
              <a:path w="3265018" h="3385717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32" name="Group 32"/>
          <p:cNvGrpSpPr/>
          <p:nvPr/>
        </p:nvGrpSpPr>
        <p:grpSpPr>
          <a:xfrm>
            <a:off x="-348129" y="-18873"/>
            <a:ext cx="2368293" cy="2670320"/>
            <a:chOff x="0" y="0"/>
            <a:chExt cx="3157724" cy="3560426"/>
          </a:xfrm>
        </p:grpSpPr>
        <p:sp>
          <p:nvSpPr>
            <p:cNvPr id="33" name="Freeform 33"/>
            <p:cNvSpPr/>
            <p:nvPr/>
          </p:nvSpPr>
          <p:spPr>
            <a:xfrm>
              <a:off x="1595944" y="1289490"/>
              <a:ext cx="1561780" cy="1677065"/>
            </a:xfrm>
            <a:custGeom>
              <a:avLst/>
              <a:gdLst/>
              <a:ahLst/>
              <a:cxnLst/>
              <a:rect l="l" t="t" r="r" b="b"/>
              <a:pathLst>
                <a:path w="1561780" h="1677065">
                  <a:moveTo>
                    <a:pt x="0" y="0"/>
                  </a:moveTo>
                  <a:lnTo>
                    <a:pt x="1561780" y="0"/>
                  </a:lnTo>
                  <a:lnTo>
                    <a:pt x="1561780" y="1677065"/>
                  </a:lnTo>
                  <a:lnTo>
                    <a:pt x="0" y="1677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46415" t="-129667"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894794" y="0"/>
              <a:ext cx="894794" cy="1379624"/>
            </a:xfrm>
            <a:custGeom>
              <a:avLst/>
              <a:gdLst/>
              <a:ahLst/>
              <a:cxnLst/>
              <a:rect l="l" t="t" r="r" b="b"/>
              <a:pathLst>
                <a:path w="894794" h="1379624">
                  <a:moveTo>
                    <a:pt x="0" y="0"/>
                  </a:moveTo>
                  <a:lnTo>
                    <a:pt x="894794" y="0"/>
                  </a:lnTo>
                  <a:lnTo>
                    <a:pt x="894794" y="1379624"/>
                  </a:lnTo>
                  <a:lnTo>
                    <a:pt x="0" y="1379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921663" b="-583763"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2180802"/>
              <a:ext cx="894794" cy="1379624"/>
            </a:xfrm>
            <a:custGeom>
              <a:avLst/>
              <a:gdLst/>
              <a:ahLst/>
              <a:cxnLst/>
              <a:rect l="l" t="t" r="r" b="b"/>
              <a:pathLst>
                <a:path w="894794" h="1379624">
                  <a:moveTo>
                    <a:pt x="0" y="0"/>
                  </a:moveTo>
                  <a:lnTo>
                    <a:pt x="894794" y="0"/>
                  </a:lnTo>
                  <a:lnTo>
                    <a:pt x="894794" y="1379624"/>
                  </a:lnTo>
                  <a:lnTo>
                    <a:pt x="0" y="1379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921663" b="-583763"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5088752" y="811979"/>
            <a:ext cx="1671885" cy="2463700"/>
            <a:chOff x="0" y="0"/>
            <a:chExt cx="2229180" cy="3284933"/>
          </a:xfrm>
        </p:grpSpPr>
        <p:sp>
          <p:nvSpPr>
            <p:cNvPr id="37" name="Freeform 37"/>
            <p:cNvSpPr/>
            <p:nvPr/>
          </p:nvSpPr>
          <p:spPr>
            <a:xfrm>
              <a:off x="1403166" y="1887891"/>
              <a:ext cx="826014" cy="1397041"/>
            </a:xfrm>
            <a:custGeom>
              <a:avLst/>
              <a:gdLst/>
              <a:ahLst/>
              <a:cxnLst/>
              <a:rect l="l" t="t" r="r" b="b"/>
              <a:pathLst>
                <a:path w="826014" h="1397041">
                  <a:moveTo>
                    <a:pt x="0" y="0"/>
                  </a:moveTo>
                  <a:lnTo>
                    <a:pt x="826014" y="0"/>
                  </a:lnTo>
                  <a:lnTo>
                    <a:pt x="826014" y="1397042"/>
                  </a:lnTo>
                  <a:lnTo>
                    <a:pt x="0" y="1397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753958" b="-421015"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1523224" cy="1635663"/>
            </a:xfrm>
            <a:custGeom>
              <a:avLst/>
              <a:gdLst/>
              <a:ahLst/>
              <a:cxnLst/>
              <a:rect l="l" t="t" r="r" b="b"/>
              <a:pathLst>
                <a:path w="1523224" h="1635663">
                  <a:moveTo>
                    <a:pt x="0" y="0"/>
                  </a:moveTo>
                  <a:lnTo>
                    <a:pt x="1523224" y="0"/>
                  </a:lnTo>
                  <a:lnTo>
                    <a:pt x="1523224" y="1635663"/>
                  </a:lnTo>
                  <a:lnTo>
                    <a:pt x="0" y="163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46415" t="-129667"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9" name="Freeform 39"/>
          <p:cNvSpPr/>
          <p:nvPr/>
        </p:nvSpPr>
        <p:spPr>
          <a:xfrm rot="-823146" flipH="1">
            <a:off x="-1577861" y="6723344"/>
            <a:ext cx="3265018" cy="3385717"/>
          </a:xfrm>
          <a:custGeom>
            <a:avLst/>
            <a:gdLst/>
            <a:ahLst/>
            <a:cxnLst/>
            <a:rect l="l" t="t" r="r" b="b"/>
            <a:pathLst>
              <a:path w="3265018" h="3385717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0" name="Freeform 14">
            <a:extLst>
              <a:ext uri="{FF2B5EF4-FFF2-40B4-BE49-F238E27FC236}">
                <a16:creationId xmlns:a16="http://schemas.microsoft.com/office/drawing/2014/main" id="{57C60D3C-EA2A-018D-4C19-55B3BC73C6D2}"/>
              </a:ext>
            </a:extLst>
          </p:cNvPr>
          <p:cNvSpPr/>
          <p:nvPr/>
        </p:nvSpPr>
        <p:spPr>
          <a:xfrm>
            <a:off x="3385668" y="1254121"/>
            <a:ext cx="12006732" cy="1190857"/>
          </a:xfrm>
          <a:custGeom>
            <a:avLst/>
            <a:gdLst/>
            <a:ahLst/>
            <a:cxnLst/>
            <a:rect l="l" t="t" r="r" b="b"/>
            <a:pathLst>
              <a:path w="1086655" h="381973">
                <a:moveTo>
                  <a:pt x="169107" y="0"/>
                </a:moveTo>
                <a:lnTo>
                  <a:pt x="917548" y="0"/>
                </a:lnTo>
                <a:cubicBezTo>
                  <a:pt x="1010943" y="0"/>
                  <a:pt x="1086655" y="75712"/>
                  <a:pt x="1086655" y="169107"/>
                </a:cubicBezTo>
                <a:lnTo>
                  <a:pt x="1086655" y="212866"/>
                </a:lnTo>
                <a:cubicBezTo>
                  <a:pt x="1086655" y="306261"/>
                  <a:pt x="1010943" y="381973"/>
                  <a:pt x="917548" y="381973"/>
                </a:cubicBezTo>
                <a:lnTo>
                  <a:pt x="169107" y="381973"/>
                </a:lnTo>
                <a:cubicBezTo>
                  <a:pt x="75712" y="381973"/>
                  <a:pt x="0" y="306261"/>
                  <a:pt x="0" y="212866"/>
                </a:cubicBezTo>
                <a:lnTo>
                  <a:pt x="0" y="169107"/>
                </a:lnTo>
                <a:cubicBezTo>
                  <a:pt x="0" y="75712"/>
                  <a:pt x="75712" y="0"/>
                  <a:pt x="169107" y="0"/>
                </a:cubicBezTo>
                <a:close/>
              </a:path>
            </a:pathLst>
          </a:custGeom>
          <a:solidFill>
            <a:srgbClr val="A8B548"/>
          </a:solidFill>
        </p:spPr>
        <p:txBody>
          <a:bodyPr/>
          <a:lstStyle/>
          <a:p>
            <a:endParaRPr lang="vi-VN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54B67F-C52E-42B5-736E-2DE0B2C387D7}"/>
              </a:ext>
            </a:extLst>
          </p:cNvPr>
          <p:cNvSpPr txBox="1"/>
          <p:nvPr/>
        </p:nvSpPr>
        <p:spPr>
          <a:xfrm>
            <a:off x="4424644" y="1328881"/>
            <a:ext cx="10594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2. </a:t>
            </a:r>
            <a:r>
              <a:rPr lang="en-US" sz="3600" b="1" dirty="0" err="1">
                <a:solidFill>
                  <a:schemeClr val="bg1"/>
                </a:solidFill>
              </a:rPr>
              <a:t>Sử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dụng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máy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tính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cầm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tay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để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tính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rồi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viết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kết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quả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vào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chỗ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chấm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BF10A-184D-51FB-57A6-838805859757}"/>
              </a:ext>
            </a:extLst>
          </p:cNvPr>
          <p:cNvSpPr txBox="1"/>
          <p:nvPr/>
        </p:nvSpPr>
        <p:spPr>
          <a:xfrm>
            <a:off x="2111478" y="3275678"/>
            <a:ext cx="151859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/>
              <a:t>12 684 + 91 509 = ………………………..          945 236 – 628 241 = …………………………….</a:t>
            </a:r>
          </a:p>
          <a:p>
            <a:endParaRPr lang="en-US" sz="3200" b="1" dirty="0"/>
          </a:p>
          <a:p>
            <a:r>
              <a:rPr lang="en-US" sz="3200" b="1" dirty="0"/>
              <a:t>      83 648 x 4 = …………………………….                    6 642 : 54 = …………………………..</a:t>
            </a:r>
          </a:p>
          <a:p>
            <a:endParaRPr lang="en-US" sz="3200" b="1" dirty="0"/>
          </a:p>
          <a:p>
            <a:r>
              <a:rPr lang="en-US" sz="3200" b="1" dirty="0"/>
              <a:t>b)    6% </a:t>
            </a:r>
            <a:r>
              <a:rPr lang="en-US" sz="3200" b="1" dirty="0" err="1"/>
              <a:t>của</a:t>
            </a:r>
            <a:r>
              <a:rPr lang="en-US" sz="3200" b="1" dirty="0"/>
              <a:t> 78 = …………………………                    15 % </a:t>
            </a:r>
            <a:r>
              <a:rPr lang="en-US" sz="3200" b="1" dirty="0" err="1"/>
              <a:t>của</a:t>
            </a:r>
            <a:r>
              <a:rPr lang="en-US" sz="3200" b="1" dirty="0"/>
              <a:t> 6 = ………………………</a:t>
            </a:r>
          </a:p>
          <a:p>
            <a:endParaRPr lang="en-US" sz="3200" b="1" dirty="0"/>
          </a:p>
          <a:p>
            <a:r>
              <a:rPr lang="en-US" sz="3200" b="1" dirty="0"/>
              <a:t>        2 % </a:t>
            </a:r>
            <a:r>
              <a:rPr lang="en-US" sz="3200" b="1" dirty="0" err="1"/>
              <a:t>của</a:t>
            </a:r>
            <a:r>
              <a:rPr lang="en-US" sz="3200" b="1" dirty="0"/>
              <a:t> 900 = …………………………                    0,2% </a:t>
            </a:r>
            <a:r>
              <a:rPr lang="en-US" sz="3200" b="1" dirty="0" err="1"/>
              <a:t>của</a:t>
            </a:r>
            <a:r>
              <a:rPr lang="en-US" sz="3200" b="1" dirty="0"/>
              <a:t> 20 000 000 = …………………………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34A16-D4CF-064D-6E22-CB8D53C3FF12}"/>
              </a:ext>
            </a:extLst>
          </p:cNvPr>
          <p:cNvSpPr txBox="1"/>
          <p:nvPr/>
        </p:nvSpPr>
        <p:spPr>
          <a:xfrm>
            <a:off x="6019800" y="312207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104 193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FDCFC-6EC6-1E5E-FBE7-3D8940620FC1}"/>
              </a:ext>
            </a:extLst>
          </p:cNvPr>
          <p:cNvSpPr txBox="1"/>
          <p:nvPr/>
        </p:nvSpPr>
        <p:spPr>
          <a:xfrm>
            <a:off x="5410200" y="410844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334 592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84255-6B84-DD94-6288-FDD8C23EF557}"/>
              </a:ext>
            </a:extLst>
          </p:cNvPr>
          <p:cNvSpPr txBox="1"/>
          <p:nvPr/>
        </p:nvSpPr>
        <p:spPr>
          <a:xfrm>
            <a:off x="13304734" y="3141096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316 995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43308-9A94-3F5D-8AD5-A1371CBC205C}"/>
              </a:ext>
            </a:extLst>
          </p:cNvPr>
          <p:cNvSpPr txBox="1"/>
          <p:nvPr/>
        </p:nvSpPr>
        <p:spPr>
          <a:xfrm>
            <a:off x="12477750" y="4089668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6D402F-9289-BE90-276E-3DA094953F2A}"/>
              </a:ext>
            </a:extLst>
          </p:cNvPr>
          <p:cNvSpPr txBox="1"/>
          <p:nvPr/>
        </p:nvSpPr>
        <p:spPr>
          <a:xfrm>
            <a:off x="12123738" y="5134074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0,9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B09FD-EEEB-F8A2-D7E0-4142DCA0D1DD}"/>
              </a:ext>
            </a:extLst>
          </p:cNvPr>
          <p:cNvSpPr txBox="1"/>
          <p:nvPr/>
        </p:nvSpPr>
        <p:spPr>
          <a:xfrm>
            <a:off x="14221635" y="6092083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2AD9EC-8EF9-5C57-6BBB-85334FEB8CD8}"/>
              </a:ext>
            </a:extLst>
          </p:cNvPr>
          <p:cNvSpPr txBox="1"/>
          <p:nvPr/>
        </p:nvSpPr>
        <p:spPr>
          <a:xfrm>
            <a:off x="5410200" y="5121047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4, 68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001917-1224-922C-FF3F-9D94181B5C86}"/>
              </a:ext>
            </a:extLst>
          </p:cNvPr>
          <p:cNvSpPr txBox="1"/>
          <p:nvPr/>
        </p:nvSpPr>
        <p:spPr>
          <a:xfrm>
            <a:off x="5791200" y="6088622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640BF505-A389-37A5-02BA-EEB5B1A78199}"/>
              </a:ext>
            </a:extLst>
          </p:cNvPr>
          <p:cNvGrpSpPr/>
          <p:nvPr/>
        </p:nvGrpSpPr>
        <p:grpSpPr>
          <a:xfrm>
            <a:off x="688905" y="1063524"/>
            <a:ext cx="17119732" cy="9003288"/>
            <a:chOff x="0" y="0"/>
            <a:chExt cx="4508901" cy="2371236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A302F7CC-77CD-0444-2379-60B1E7F90DEA}"/>
                </a:ext>
              </a:extLst>
            </p:cNvPr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0CF17DCF-22FE-41CE-9C4C-C63CB8B9FBEB}"/>
                </a:ext>
              </a:extLst>
            </p:cNvPr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21564" y="1096872"/>
            <a:ext cx="17119732" cy="91841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5" name="Freeform 5"/>
          <p:cNvSpPr/>
          <p:nvPr/>
        </p:nvSpPr>
        <p:spPr>
          <a:xfrm flipH="1">
            <a:off x="-880872" y="8420100"/>
            <a:ext cx="2404872" cy="5655572"/>
          </a:xfrm>
          <a:custGeom>
            <a:avLst/>
            <a:gdLst/>
            <a:ahLst/>
            <a:cxnLst/>
            <a:rect l="l" t="t" r="r" b="b"/>
            <a:pathLst>
              <a:path w="5179451" h="7577345">
                <a:moveTo>
                  <a:pt x="5179451" y="0"/>
                </a:moveTo>
                <a:lnTo>
                  <a:pt x="0" y="0"/>
                </a:lnTo>
                <a:lnTo>
                  <a:pt x="0" y="7577346"/>
                </a:lnTo>
                <a:lnTo>
                  <a:pt x="5179451" y="7577346"/>
                </a:lnTo>
                <a:lnTo>
                  <a:pt x="517945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8" name="Group 8"/>
          <p:cNvGrpSpPr/>
          <p:nvPr/>
        </p:nvGrpSpPr>
        <p:grpSpPr>
          <a:xfrm>
            <a:off x="479364" y="864250"/>
            <a:ext cx="3467643" cy="2418680"/>
            <a:chOff x="0" y="0"/>
            <a:chExt cx="4623524" cy="3224907"/>
          </a:xfrm>
        </p:grpSpPr>
        <p:sp>
          <p:nvSpPr>
            <p:cNvPr id="9" name="Freeform 9"/>
            <p:cNvSpPr/>
            <p:nvPr/>
          </p:nvSpPr>
          <p:spPr>
            <a:xfrm rot="5489537">
              <a:off x="2381883" y="-132664"/>
              <a:ext cx="1786247" cy="2651416"/>
            </a:xfrm>
            <a:custGeom>
              <a:avLst/>
              <a:gdLst/>
              <a:ahLst/>
              <a:cxnLst/>
              <a:rect l="l" t="t" r="r" b="b"/>
              <a:pathLst>
                <a:path w="1786247" h="2651416">
                  <a:moveTo>
                    <a:pt x="0" y="0"/>
                  </a:moveTo>
                  <a:lnTo>
                    <a:pt x="1786247" y="0"/>
                  </a:lnTo>
                  <a:lnTo>
                    <a:pt x="1786247" y="2651415"/>
                  </a:lnTo>
                  <a:lnTo>
                    <a:pt x="0" y="2651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203606" r="-550428" b="-153238"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Freeform 10"/>
            <p:cNvSpPr/>
            <p:nvPr/>
          </p:nvSpPr>
          <p:spPr>
            <a:xfrm rot="5145403" flipH="1">
              <a:off x="400432" y="1352736"/>
              <a:ext cx="1444889" cy="2144722"/>
            </a:xfrm>
            <a:custGeom>
              <a:avLst/>
              <a:gdLst/>
              <a:ahLst/>
              <a:cxnLst/>
              <a:rect l="l" t="t" r="r" b="b"/>
              <a:pathLst>
                <a:path w="1444889" h="2144722">
                  <a:moveTo>
                    <a:pt x="1444889" y="0"/>
                  </a:moveTo>
                  <a:lnTo>
                    <a:pt x="0" y="0"/>
                  </a:lnTo>
                  <a:lnTo>
                    <a:pt x="0" y="2144722"/>
                  </a:lnTo>
                  <a:lnTo>
                    <a:pt x="1444889" y="2144722"/>
                  </a:lnTo>
                  <a:lnTo>
                    <a:pt x="1444889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203606" r="-550428" b="-153238"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732449" y="0"/>
              <a:ext cx="960966" cy="1625287"/>
            </a:xfrm>
            <a:custGeom>
              <a:avLst/>
              <a:gdLst/>
              <a:ahLst/>
              <a:cxnLst/>
              <a:rect l="l" t="t" r="r" b="b"/>
              <a:pathLst>
                <a:path w="960966" h="1625287">
                  <a:moveTo>
                    <a:pt x="0" y="0"/>
                  </a:moveTo>
                  <a:lnTo>
                    <a:pt x="960966" y="0"/>
                  </a:lnTo>
                  <a:lnTo>
                    <a:pt x="960966" y="1625287"/>
                  </a:lnTo>
                  <a:lnTo>
                    <a:pt x="0" y="1625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753958" b="-421015"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684489" y="8581403"/>
            <a:ext cx="1834994" cy="1632367"/>
          </a:xfrm>
          <a:custGeom>
            <a:avLst/>
            <a:gdLst/>
            <a:ahLst/>
            <a:cxnLst/>
            <a:rect l="l" t="t" r="r" b="b"/>
            <a:pathLst>
              <a:path w="4049229" h="4703579">
                <a:moveTo>
                  <a:pt x="0" y="0"/>
                </a:moveTo>
                <a:lnTo>
                  <a:pt x="4049229" y="0"/>
                </a:lnTo>
                <a:lnTo>
                  <a:pt x="4049229" y="4703579"/>
                </a:lnTo>
                <a:lnTo>
                  <a:pt x="0" y="47035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12569"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3" name="Group 13"/>
          <p:cNvGrpSpPr/>
          <p:nvPr/>
        </p:nvGrpSpPr>
        <p:grpSpPr>
          <a:xfrm>
            <a:off x="14785869" y="641856"/>
            <a:ext cx="2621248" cy="2970105"/>
            <a:chOff x="0" y="0"/>
            <a:chExt cx="3494998" cy="3960140"/>
          </a:xfrm>
        </p:grpSpPr>
        <p:sp>
          <p:nvSpPr>
            <p:cNvPr id="14" name="Freeform 14"/>
            <p:cNvSpPr/>
            <p:nvPr/>
          </p:nvSpPr>
          <p:spPr>
            <a:xfrm rot="2122094">
              <a:off x="307271" y="1743721"/>
              <a:ext cx="1406257" cy="1510061"/>
            </a:xfrm>
            <a:custGeom>
              <a:avLst/>
              <a:gdLst/>
              <a:ahLst/>
              <a:cxnLst/>
              <a:rect l="l" t="t" r="r" b="b"/>
              <a:pathLst>
                <a:path w="1406257" h="1510061">
                  <a:moveTo>
                    <a:pt x="0" y="0"/>
                  </a:moveTo>
                  <a:lnTo>
                    <a:pt x="1406256" y="0"/>
                  </a:lnTo>
                  <a:lnTo>
                    <a:pt x="1406256" y="1510062"/>
                  </a:lnTo>
                  <a:lnTo>
                    <a:pt x="0" y="1510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246415" t="-129667"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558657" y="2516457"/>
              <a:ext cx="936341" cy="1443683"/>
            </a:xfrm>
            <a:custGeom>
              <a:avLst/>
              <a:gdLst/>
              <a:ahLst/>
              <a:cxnLst/>
              <a:rect l="l" t="t" r="r" b="b"/>
              <a:pathLst>
                <a:path w="936341" h="1443683">
                  <a:moveTo>
                    <a:pt x="0" y="0"/>
                  </a:moveTo>
                  <a:lnTo>
                    <a:pt x="936341" y="0"/>
                  </a:lnTo>
                  <a:lnTo>
                    <a:pt x="936341" y="1443683"/>
                  </a:lnTo>
                  <a:lnTo>
                    <a:pt x="0" y="1443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921663" b="-583763"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548323" y="0"/>
              <a:ext cx="1478504" cy="1883069"/>
            </a:xfrm>
            <a:custGeom>
              <a:avLst/>
              <a:gdLst/>
              <a:ahLst/>
              <a:cxnLst/>
              <a:rect l="l" t="t" r="r" b="b"/>
              <a:pathLst>
                <a:path w="1478504" h="1883069">
                  <a:moveTo>
                    <a:pt x="0" y="0"/>
                  </a:moveTo>
                  <a:lnTo>
                    <a:pt x="1478504" y="0"/>
                  </a:lnTo>
                  <a:lnTo>
                    <a:pt x="1478504" y="1883069"/>
                  </a:lnTo>
                  <a:lnTo>
                    <a:pt x="0" y="1883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t="-248358" r="-580760" b="-208899"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7" name="Freeform 20">
            <a:extLst>
              <a:ext uri="{FF2B5EF4-FFF2-40B4-BE49-F238E27FC236}">
                <a16:creationId xmlns:a16="http://schemas.microsoft.com/office/drawing/2014/main" id="{5662A85C-97D1-D4A9-9E94-0E065C92EC52}"/>
              </a:ext>
            </a:extLst>
          </p:cNvPr>
          <p:cNvSpPr/>
          <p:nvPr/>
        </p:nvSpPr>
        <p:spPr>
          <a:xfrm>
            <a:off x="3810000" y="1283806"/>
            <a:ext cx="11426265" cy="1649894"/>
          </a:xfrm>
          <a:custGeom>
            <a:avLst/>
            <a:gdLst/>
            <a:ahLst/>
            <a:cxnLst/>
            <a:rect l="l" t="t" r="r" b="b"/>
            <a:pathLst>
              <a:path w="1086655" h="381973">
                <a:moveTo>
                  <a:pt x="169107" y="0"/>
                </a:moveTo>
                <a:lnTo>
                  <a:pt x="917548" y="0"/>
                </a:lnTo>
                <a:cubicBezTo>
                  <a:pt x="1010943" y="0"/>
                  <a:pt x="1086655" y="75712"/>
                  <a:pt x="1086655" y="169107"/>
                </a:cubicBezTo>
                <a:lnTo>
                  <a:pt x="1086655" y="212866"/>
                </a:lnTo>
                <a:cubicBezTo>
                  <a:pt x="1086655" y="306261"/>
                  <a:pt x="1010943" y="381973"/>
                  <a:pt x="917548" y="381973"/>
                </a:cubicBezTo>
                <a:lnTo>
                  <a:pt x="169107" y="381973"/>
                </a:lnTo>
                <a:cubicBezTo>
                  <a:pt x="75712" y="381973"/>
                  <a:pt x="0" y="306261"/>
                  <a:pt x="0" y="212866"/>
                </a:cubicBezTo>
                <a:lnTo>
                  <a:pt x="0" y="169107"/>
                </a:lnTo>
                <a:cubicBezTo>
                  <a:pt x="0" y="75712"/>
                  <a:pt x="75712" y="0"/>
                  <a:pt x="169107" y="0"/>
                </a:cubicBezTo>
                <a:close/>
              </a:path>
            </a:pathLst>
          </a:custGeom>
          <a:solidFill>
            <a:srgbClr val="F6CDBF"/>
          </a:solidFill>
        </p:spPr>
        <p:txBody>
          <a:bodyPr/>
          <a:lstStyle/>
          <a:p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042090-D669-BC07-38C4-AADCE3CD5894}"/>
              </a:ext>
            </a:extLst>
          </p:cNvPr>
          <p:cNvSpPr txBox="1"/>
          <p:nvPr/>
        </p:nvSpPr>
        <p:spPr>
          <a:xfrm>
            <a:off x="4677543" y="1617624"/>
            <a:ext cx="10245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Bài</a:t>
            </a:r>
            <a:r>
              <a:rPr lang="en-US" sz="2800" b="1" dirty="0"/>
              <a:t> 3. </a:t>
            </a:r>
            <a:r>
              <a:rPr lang="en-US" sz="2800" b="1" dirty="0" err="1"/>
              <a:t>Sử</a:t>
            </a:r>
            <a:r>
              <a:rPr lang="en-US" sz="2800" b="1" dirty="0"/>
              <a:t> </a:t>
            </a:r>
            <a:r>
              <a:rPr lang="en-US" sz="2800" b="1" dirty="0" err="1"/>
              <a:t>dụng</a:t>
            </a:r>
            <a:r>
              <a:rPr lang="en-US" sz="2800" b="1" dirty="0"/>
              <a:t> </a:t>
            </a:r>
            <a:r>
              <a:rPr lang="en-US" sz="2800" b="1" dirty="0" err="1"/>
              <a:t>máy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cầm</a:t>
            </a:r>
            <a:r>
              <a:rPr lang="en-US" sz="2800" b="1" dirty="0"/>
              <a:t> </a:t>
            </a:r>
            <a:r>
              <a:rPr lang="en-US" sz="2800" b="1" dirty="0" err="1"/>
              <a:t>tay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rồi</a:t>
            </a:r>
            <a:r>
              <a:rPr lang="en-US" sz="2800" b="1" dirty="0"/>
              <a:t>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tiếp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chỗ</a:t>
            </a:r>
            <a:r>
              <a:rPr lang="en-US" sz="2800" b="1" dirty="0"/>
              <a:t> </a:t>
            </a:r>
            <a:r>
              <a:rPr lang="en-US" sz="2800" b="1" dirty="0" err="1"/>
              <a:t>chấm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thích</a:t>
            </a:r>
            <a:r>
              <a:rPr lang="en-US" sz="2800" b="1" dirty="0"/>
              <a:t> </a:t>
            </a:r>
            <a:r>
              <a:rPr lang="en-US" sz="2800" b="1" dirty="0" err="1"/>
              <a:t>hợp</a:t>
            </a:r>
            <a:r>
              <a:rPr lang="en-US" sz="2800" b="1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887F0F-9419-282C-34EC-C70AEE7F955E}"/>
              </a:ext>
            </a:extLst>
          </p:cNvPr>
          <p:cNvSpPr txBox="1"/>
          <p:nvPr/>
        </p:nvSpPr>
        <p:spPr>
          <a:xfrm>
            <a:off x="1924230" y="3433319"/>
            <a:ext cx="154828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+mj-lt"/>
              </a:rPr>
              <a:t>Trong hội chợ của trường lớp 5A đã bán được 12 cốc trà sữa với giá 10.000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đồng</a:t>
            </a:r>
            <a:r>
              <a:rPr lang="en-US" sz="3600" dirty="0">
                <a:latin typeface="+mj-lt"/>
              </a:rPr>
              <a:t>/</a:t>
            </a:r>
            <a:r>
              <a:rPr lang="vi-VN" sz="3600" dirty="0">
                <a:latin typeface="+mj-lt"/>
              </a:rPr>
              <a:t>cốc</a:t>
            </a:r>
            <a:r>
              <a:rPr lang="en-US" sz="3600" dirty="0">
                <a:latin typeface="+mj-lt"/>
              </a:rPr>
              <a:t>,</a:t>
            </a:r>
            <a:r>
              <a:rPr lang="vi-VN" sz="3600" dirty="0">
                <a:latin typeface="+mj-lt"/>
              </a:rPr>
              <a:t> 30 cái bánh nếp với giá 5000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đồng</a:t>
            </a:r>
            <a:r>
              <a:rPr lang="en-US" sz="3600" dirty="0">
                <a:latin typeface="+mj-lt"/>
              </a:rPr>
              <a:t>/</a:t>
            </a:r>
            <a:r>
              <a:rPr lang="vi-VN" sz="3600" dirty="0">
                <a:latin typeface="+mj-lt"/>
              </a:rPr>
              <a:t>cái và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+mj-lt"/>
              </a:rPr>
              <a:t>con r</a:t>
            </a:r>
            <a:r>
              <a:rPr lang="en-US" sz="3600" dirty="0">
                <a:latin typeface="+mj-lt"/>
              </a:rPr>
              <a:t>ô-</a:t>
            </a:r>
            <a:r>
              <a:rPr lang="en-US" sz="3600" dirty="0" err="1">
                <a:latin typeface="+mj-lt"/>
              </a:rPr>
              <a:t>bốt</a:t>
            </a:r>
            <a:r>
              <a:rPr lang="vi-VN" sz="3600" dirty="0">
                <a:latin typeface="+mj-lt"/>
              </a:rPr>
              <a:t> đồ chơi với giá 15.000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đồng</a:t>
            </a:r>
            <a:r>
              <a:rPr lang="en-US" sz="3600" dirty="0">
                <a:latin typeface="+mj-lt"/>
              </a:rPr>
              <a:t>/</a:t>
            </a:r>
            <a:r>
              <a:rPr lang="vi-VN" sz="3600" dirty="0">
                <a:latin typeface="+mj-lt"/>
              </a:rPr>
              <a:t>con.</a:t>
            </a:r>
            <a:endParaRPr lang="en-US" sz="3600" dirty="0">
              <a:latin typeface="+mj-lt"/>
            </a:endParaRPr>
          </a:p>
          <a:p>
            <a:pPr marL="514350" indent="-514350" algn="just">
              <a:buAutoNum type="alphaLcParenR"/>
            </a:pPr>
            <a:r>
              <a:rPr lang="en-US" sz="3600" dirty="0">
                <a:latin typeface="+mj-lt"/>
              </a:rPr>
              <a:t>T</a:t>
            </a:r>
            <a:r>
              <a:rPr lang="vi-VN" sz="3600" dirty="0">
                <a:latin typeface="+mj-lt"/>
              </a:rPr>
              <a:t>ổng số tiền lớp 5A thu được trong hội chợ của trường là</a:t>
            </a:r>
            <a:r>
              <a:rPr lang="en-US" sz="3600" dirty="0">
                <a:latin typeface="+mj-lt"/>
              </a:rPr>
              <a:t>…………………………..</a:t>
            </a:r>
          </a:p>
          <a:p>
            <a:pPr marL="514350" indent="-514350" algn="just">
              <a:buAutoNum type="alphaLcParenR"/>
            </a:pPr>
            <a:r>
              <a:rPr lang="en-US" sz="3600" dirty="0">
                <a:latin typeface="+mj-lt"/>
              </a:rPr>
              <a:t>C</a:t>
            </a:r>
            <a:r>
              <a:rPr lang="vi-VN" sz="3600" dirty="0">
                <a:latin typeface="+mj-lt"/>
              </a:rPr>
              <a:t>ác bạn lớp 5A thống nhất chuyển số tiền lãi thu được từ việc bán hàng vào quỹ từ thiện</a:t>
            </a:r>
            <a:r>
              <a:rPr lang="en-US" sz="3600" dirty="0">
                <a:latin typeface="+mj-lt"/>
              </a:rPr>
              <a:t> “B</a:t>
            </a:r>
            <a:r>
              <a:rPr lang="vi-VN" sz="3600" dirty="0">
                <a:latin typeface="+mj-lt"/>
              </a:rPr>
              <a:t>ữa cơm </a:t>
            </a:r>
            <a:r>
              <a:rPr lang="en-US" sz="3600" dirty="0">
                <a:latin typeface="+mj-lt"/>
              </a:rPr>
              <a:t>0</a:t>
            </a:r>
            <a:r>
              <a:rPr lang="vi-VN" sz="3600" dirty="0">
                <a:latin typeface="+mj-lt"/>
              </a:rPr>
              <a:t> đồng</a:t>
            </a:r>
            <a:r>
              <a:rPr lang="en-US" sz="3600" dirty="0">
                <a:latin typeface="+mj-lt"/>
              </a:rPr>
              <a:t>”.</a:t>
            </a:r>
            <a:r>
              <a:rPr lang="vi-VN" sz="3600" dirty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B</a:t>
            </a:r>
            <a:r>
              <a:rPr lang="vi-VN" sz="3600" dirty="0">
                <a:latin typeface="+mj-lt"/>
              </a:rPr>
              <a:t>iết số tiền lãi bằng 40% số tiền thu được</a:t>
            </a:r>
            <a:r>
              <a:rPr lang="en-US" sz="3600" dirty="0">
                <a:latin typeface="+mj-lt"/>
              </a:rPr>
              <a:t>.</a:t>
            </a:r>
            <a:r>
              <a:rPr lang="vi-VN" sz="3600" dirty="0">
                <a:latin typeface="+mj-lt"/>
              </a:rPr>
              <a:t> </a:t>
            </a:r>
            <a:endParaRPr lang="en-US" sz="3600" dirty="0">
              <a:latin typeface="+mj-lt"/>
            </a:endParaRPr>
          </a:p>
          <a:p>
            <a:pPr algn="just"/>
            <a:r>
              <a:rPr lang="en-US" sz="3600" dirty="0">
                <a:latin typeface="+mj-lt"/>
              </a:rPr>
              <a:t>S</a:t>
            </a:r>
            <a:r>
              <a:rPr lang="vi-VN" sz="3600" dirty="0">
                <a:latin typeface="+mj-lt"/>
              </a:rPr>
              <a:t>ố tiền lớp 5A chuyển vào quỹ từ thiện </a:t>
            </a:r>
            <a:r>
              <a:rPr lang="en-US" sz="3600" dirty="0">
                <a:latin typeface="+mj-lt"/>
              </a:rPr>
              <a:t>“B</a:t>
            </a:r>
            <a:r>
              <a:rPr lang="vi-VN" sz="3600" dirty="0">
                <a:latin typeface="+mj-lt"/>
              </a:rPr>
              <a:t>ữa cơm </a:t>
            </a:r>
            <a:r>
              <a:rPr lang="en-US" sz="3600" dirty="0">
                <a:latin typeface="+mj-lt"/>
              </a:rPr>
              <a:t>0</a:t>
            </a:r>
            <a:r>
              <a:rPr lang="vi-VN" sz="3600" dirty="0">
                <a:latin typeface="+mj-lt"/>
              </a:rPr>
              <a:t> đồng</a:t>
            </a:r>
            <a:r>
              <a:rPr lang="en-US" sz="3600" dirty="0">
                <a:latin typeface="+mj-lt"/>
              </a:rPr>
              <a:t>”</a:t>
            </a:r>
            <a:r>
              <a:rPr lang="vi-VN" sz="3600" dirty="0">
                <a:latin typeface="+mj-lt"/>
              </a:rPr>
              <a:t> là</a:t>
            </a:r>
            <a:r>
              <a:rPr lang="en-US" sz="3600" dirty="0">
                <a:latin typeface="+mj-lt"/>
              </a:rPr>
              <a:t>…………………………</a:t>
            </a:r>
            <a:endParaRPr lang="en-US" sz="3600" b="1" dirty="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D1E2F9-22E0-7D5B-BDA5-382CE34B176E}"/>
              </a:ext>
            </a:extLst>
          </p:cNvPr>
          <p:cNvSpPr txBox="1"/>
          <p:nvPr/>
        </p:nvSpPr>
        <p:spPr>
          <a:xfrm>
            <a:off x="8058150" y="657939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73FFF4-D7AA-1866-EC35-3D4EE4B2554A}"/>
              </a:ext>
            </a:extLst>
          </p:cNvPr>
          <p:cNvSpPr txBox="1"/>
          <p:nvPr/>
        </p:nvSpPr>
        <p:spPr>
          <a:xfrm>
            <a:off x="13246476" y="5065658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345 000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1ADBA7-37E6-E677-A027-97AE18257091}"/>
              </a:ext>
            </a:extLst>
          </p:cNvPr>
          <p:cNvSpPr txBox="1"/>
          <p:nvPr/>
        </p:nvSpPr>
        <p:spPr>
          <a:xfrm>
            <a:off x="13430070" y="6670613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138 000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5386" y="933342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215399" y="8080096"/>
            <a:ext cx="4777660" cy="2609285"/>
          </a:xfrm>
          <a:custGeom>
            <a:avLst/>
            <a:gdLst/>
            <a:ahLst/>
            <a:cxnLst/>
            <a:rect l="l" t="t" r="r" b="b"/>
            <a:pathLst>
              <a:path w="4777660" h="2609285">
                <a:moveTo>
                  <a:pt x="0" y="0"/>
                </a:moveTo>
                <a:lnTo>
                  <a:pt x="4777661" y="0"/>
                </a:lnTo>
                <a:lnTo>
                  <a:pt x="4777661" y="2609285"/>
                </a:lnTo>
                <a:lnTo>
                  <a:pt x="0" y="2609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094"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7" name="Group 7"/>
          <p:cNvGrpSpPr/>
          <p:nvPr/>
        </p:nvGrpSpPr>
        <p:grpSpPr>
          <a:xfrm>
            <a:off x="15233572" y="174306"/>
            <a:ext cx="2721454" cy="2927753"/>
            <a:chOff x="0" y="0"/>
            <a:chExt cx="3628606" cy="3903671"/>
          </a:xfrm>
        </p:grpSpPr>
        <p:sp>
          <p:nvSpPr>
            <p:cNvPr id="8" name="Freeform 8"/>
            <p:cNvSpPr/>
            <p:nvPr/>
          </p:nvSpPr>
          <p:spPr>
            <a:xfrm>
              <a:off x="1842359" y="1252255"/>
              <a:ext cx="1786247" cy="2651416"/>
            </a:xfrm>
            <a:custGeom>
              <a:avLst/>
              <a:gdLst/>
              <a:ahLst/>
              <a:cxnLst/>
              <a:rect l="l" t="t" r="r" b="b"/>
              <a:pathLst>
                <a:path w="1786247" h="2651416">
                  <a:moveTo>
                    <a:pt x="0" y="0"/>
                  </a:moveTo>
                  <a:lnTo>
                    <a:pt x="1786247" y="0"/>
                  </a:lnTo>
                  <a:lnTo>
                    <a:pt x="1786247" y="2651416"/>
                  </a:lnTo>
                  <a:lnTo>
                    <a:pt x="0" y="2651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203606" r="-550428" b="-153238"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9"/>
            <p:cNvSpPr/>
            <p:nvPr/>
          </p:nvSpPr>
          <p:spPr>
            <a:xfrm rot="-344133" flipH="1">
              <a:off x="103552" y="66831"/>
              <a:ext cx="1444889" cy="2144722"/>
            </a:xfrm>
            <a:custGeom>
              <a:avLst/>
              <a:gdLst/>
              <a:ahLst/>
              <a:cxnLst/>
              <a:rect l="l" t="t" r="r" b="b"/>
              <a:pathLst>
                <a:path w="1444889" h="2144722">
                  <a:moveTo>
                    <a:pt x="1444890" y="0"/>
                  </a:moveTo>
                  <a:lnTo>
                    <a:pt x="0" y="0"/>
                  </a:lnTo>
                  <a:lnTo>
                    <a:pt x="0" y="2144722"/>
                  </a:lnTo>
                  <a:lnTo>
                    <a:pt x="1444890" y="2144722"/>
                  </a:lnTo>
                  <a:lnTo>
                    <a:pt x="144489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203606" r="-550428" b="-153238"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8338" y="350370"/>
            <a:ext cx="2491570" cy="2976373"/>
            <a:chOff x="0" y="0"/>
            <a:chExt cx="3322093" cy="3968497"/>
          </a:xfrm>
        </p:grpSpPr>
        <p:sp>
          <p:nvSpPr>
            <p:cNvPr id="11" name="Freeform 11"/>
            <p:cNvSpPr/>
            <p:nvPr/>
          </p:nvSpPr>
          <p:spPr>
            <a:xfrm>
              <a:off x="0" y="2343210"/>
              <a:ext cx="960966" cy="1625287"/>
            </a:xfrm>
            <a:custGeom>
              <a:avLst/>
              <a:gdLst/>
              <a:ahLst/>
              <a:cxnLst/>
              <a:rect l="l" t="t" r="r" b="b"/>
              <a:pathLst>
                <a:path w="960966" h="1625287">
                  <a:moveTo>
                    <a:pt x="0" y="0"/>
                  </a:moveTo>
                  <a:lnTo>
                    <a:pt x="960966" y="0"/>
                  </a:lnTo>
                  <a:lnTo>
                    <a:pt x="960966" y="1625287"/>
                  </a:lnTo>
                  <a:lnTo>
                    <a:pt x="0" y="1625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753958" b="-421015"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233907" y="0"/>
              <a:ext cx="2088185" cy="2650409"/>
            </a:xfrm>
            <a:custGeom>
              <a:avLst/>
              <a:gdLst/>
              <a:ahLst/>
              <a:cxnLst/>
              <a:rect l="l" t="t" r="r" b="b"/>
              <a:pathLst>
                <a:path w="2088185" h="2650409">
                  <a:moveTo>
                    <a:pt x="0" y="0"/>
                  </a:moveTo>
                  <a:lnTo>
                    <a:pt x="2088186" y="0"/>
                  </a:lnTo>
                  <a:lnTo>
                    <a:pt x="2088186" y="2650409"/>
                  </a:lnTo>
                  <a:lnTo>
                    <a:pt x="0" y="265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t="-243497" r="-565133" b="-202852"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4" name="Freeform 34"/>
          <p:cNvSpPr/>
          <p:nvPr/>
        </p:nvSpPr>
        <p:spPr>
          <a:xfrm flipH="1">
            <a:off x="14564273" y="8080096"/>
            <a:ext cx="4777660" cy="2609285"/>
          </a:xfrm>
          <a:custGeom>
            <a:avLst/>
            <a:gdLst/>
            <a:ahLst/>
            <a:cxnLst/>
            <a:rect l="l" t="t" r="r" b="b"/>
            <a:pathLst>
              <a:path w="4777660" h="2609285">
                <a:moveTo>
                  <a:pt x="4777661" y="0"/>
                </a:moveTo>
                <a:lnTo>
                  <a:pt x="0" y="0"/>
                </a:lnTo>
                <a:lnTo>
                  <a:pt x="0" y="2609285"/>
                </a:lnTo>
                <a:lnTo>
                  <a:pt x="4777661" y="2609285"/>
                </a:lnTo>
                <a:lnTo>
                  <a:pt x="4777661" y="0"/>
                </a:lnTo>
                <a:close/>
              </a:path>
            </a:pathLst>
          </a:custGeom>
          <a:blipFill>
            <a:blip r:embed="rId2"/>
            <a:stretch>
              <a:fillRect b="-9094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5" name="Freeform 24">
            <a:extLst>
              <a:ext uri="{FF2B5EF4-FFF2-40B4-BE49-F238E27FC236}">
                <a16:creationId xmlns:a16="http://schemas.microsoft.com/office/drawing/2014/main" id="{96D35AE9-E3DE-53E4-0864-D15FF430C2FB}"/>
              </a:ext>
            </a:extLst>
          </p:cNvPr>
          <p:cNvSpPr/>
          <p:nvPr/>
        </p:nvSpPr>
        <p:spPr>
          <a:xfrm>
            <a:off x="3888289" y="1434424"/>
            <a:ext cx="8686800" cy="1190857"/>
          </a:xfrm>
          <a:custGeom>
            <a:avLst/>
            <a:gdLst/>
            <a:ahLst/>
            <a:cxnLst/>
            <a:rect l="l" t="t" r="r" b="b"/>
            <a:pathLst>
              <a:path w="1086655" h="381973">
                <a:moveTo>
                  <a:pt x="169107" y="0"/>
                </a:moveTo>
                <a:lnTo>
                  <a:pt x="917548" y="0"/>
                </a:lnTo>
                <a:cubicBezTo>
                  <a:pt x="1010943" y="0"/>
                  <a:pt x="1086655" y="75712"/>
                  <a:pt x="1086655" y="169107"/>
                </a:cubicBezTo>
                <a:lnTo>
                  <a:pt x="1086655" y="212866"/>
                </a:lnTo>
                <a:cubicBezTo>
                  <a:pt x="1086655" y="306261"/>
                  <a:pt x="1010943" y="381973"/>
                  <a:pt x="917548" y="381973"/>
                </a:cubicBezTo>
                <a:lnTo>
                  <a:pt x="169107" y="381973"/>
                </a:lnTo>
                <a:cubicBezTo>
                  <a:pt x="75712" y="381973"/>
                  <a:pt x="0" y="306261"/>
                  <a:pt x="0" y="212866"/>
                </a:cubicBezTo>
                <a:lnTo>
                  <a:pt x="0" y="169107"/>
                </a:lnTo>
                <a:cubicBezTo>
                  <a:pt x="0" y="75712"/>
                  <a:pt x="75712" y="0"/>
                  <a:pt x="169107" y="0"/>
                </a:cubicBezTo>
                <a:close/>
              </a:path>
            </a:pathLst>
          </a:custGeom>
          <a:solidFill>
            <a:srgbClr val="F1CA88"/>
          </a:solidFill>
        </p:spPr>
        <p:txBody>
          <a:bodyPr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        </a:t>
            </a:r>
            <a:r>
              <a:rPr lang="en-US" sz="3600" b="1" dirty="0" err="1">
                <a:solidFill>
                  <a:srgbClr val="0070C0"/>
                </a:solidFill>
              </a:rPr>
              <a:t>Bài</a:t>
            </a:r>
            <a:r>
              <a:rPr lang="en-US" sz="3600" b="1" dirty="0">
                <a:solidFill>
                  <a:srgbClr val="0070C0"/>
                </a:solidFill>
              </a:rPr>
              <a:t> 4. </a:t>
            </a:r>
            <a:r>
              <a:rPr lang="en-US" sz="3600" b="1" dirty="0" err="1">
                <a:solidFill>
                  <a:srgbClr val="0070C0"/>
                </a:solidFill>
              </a:rPr>
              <a:t>Viết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số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thích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hợp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vào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chỗ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chấm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0DB15-F36B-AB83-CEE9-E9D48F1B42F7}"/>
              </a:ext>
            </a:extLst>
          </p:cNvPr>
          <p:cNvSpPr txBox="1"/>
          <p:nvPr/>
        </p:nvSpPr>
        <p:spPr>
          <a:xfrm>
            <a:off x="2438400" y="3326743"/>
            <a:ext cx="1470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latin typeface="+mj-lt"/>
              </a:rPr>
              <a:t>Theo kế hoạch, cửa hàng đặt mục tiêu bán 15 tấn gạo trong một tháng</a:t>
            </a:r>
            <a:r>
              <a:rPr lang="en-US" sz="3600" b="1" dirty="0">
                <a:latin typeface="+mj-lt"/>
              </a:rPr>
              <a:t>.</a:t>
            </a:r>
            <a:r>
              <a:rPr lang="vi-VN" sz="3600" b="1" dirty="0">
                <a:latin typeface="+mj-lt"/>
              </a:rPr>
              <a:t> </a:t>
            </a:r>
            <a:r>
              <a:rPr lang="en-US" sz="3600" b="1" dirty="0">
                <a:latin typeface="+mj-lt"/>
              </a:rPr>
              <a:t>T</a:t>
            </a:r>
            <a:r>
              <a:rPr lang="vi-VN" sz="3600" b="1" dirty="0">
                <a:latin typeface="+mj-lt"/>
              </a:rPr>
              <a:t>hực tế</a:t>
            </a:r>
            <a:r>
              <a:rPr lang="en-US" sz="3600" b="1" dirty="0">
                <a:latin typeface="+mj-lt"/>
              </a:rPr>
              <a:t>,</a:t>
            </a:r>
            <a:r>
              <a:rPr lang="vi-VN" sz="3600" b="1" dirty="0">
                <a:latin typeface="+mj-lt"/>
              </a:rPr>
              <a:t> tháng trước</a:t>
            </a:r>
            <a:r>
              <a:rPr lang="en-US" sz="3600" b="1" dirty="0">
                <a:latin typeface="+mj-lt"/>
              </a:rPr>
              <a:t> </a:t>
            </a:r>
            <a:r>
              <a:rPr lang="vi-VN" sz="3600" b="1" dirty="0">
                <a:latin typeface="+mj-lt"/>
              </a:rPr>
              <a:t>cửa hàng đã bán được 21 tấn gạo</a:t>
            </a:r>
            <a:r>
              <a:rPr lang="en-US" sz="3600" b="1" dirty="0">
                <a:latin typeface="+mj-lt"/>
              </a:rPr>
              <a:t>.</a:t>
            </a:r>
            <a:r>
              <a:rPr lang="vi-VN" sz="3600" b="1" dirty="0">
                <a:latin typeface="+mj-lt"/>
              </a:rPr>
              <a:t> </a:t>
            </a:r>
            <a:r>
              <a:rPr lang="en-US" sz="3600" b="1" dirty="0">
                <a:latin typeface="+mj-lt"/>
              </a:rPr>
              <a:t>V</a:t>
            </a:r>
            <a:r>
              <a:rPr lang="vi-VN" sz="3600" b="1" dirty="0">
                <a:latin typeface="+mj-lt"/>
              </a:rPr>
              <a:t>ậy trong tháng trước</a:t>
            </a:r>
            <a:r>
              <a:rPr lang="en-US" sz="3600" b="1" dirty="0">
                <a:latin typeface="+mj-lt"/>
              </a:rPr>
              <a:t>,</a:t>
            </a:r>
            <a:r>
              <a:rPr lang="vi-VN" sz="3600" b="1" dirty="0">
                <a:latin typeface="+mj-lt"/>
              </a:rPr>
              <a:t> cửa hàng đã thực hiện được </a:t>
            </a:r>
            <a:r>
              <a:rPr lang="en-US" sz="3600" b="1" dirty="0">
                <a:latin typeface="+mj-lt"/>
              </a:rPr>
              <a:t>……………% k</a:t>
            </a:r>
            <a:r>
              <a:rPr lang="vi-VN" sz="3600" b="1" dirty="0">
                <a:latin typeface="+mj-lt"/>
              </a:rPr>
              <a:t>ế hoạch</a:t>
            </a:r>
            <a:r>
              <a:rPr lang="en-US" sz="3600" b="1" dirty="0">
                <a:latin typeface="+mj-lt"/>
              </a:rPr>
              <a:t>,</a:t>
            </a:r>
            <a:r>
              <a:rPr lang="vi-VN" sz="3600" b="1" dirty="0">
                <a:latin typeface="+mj-lt"/>
              </a:rPr>
              <a:t> đã vượt kế hoạch</a:t>
            </a:r>
            <a:r>
              <a:rPr lang="en-US" sz="3600" b="1" dirty="0">
                <a:latin typeface="+mj-lt"/>
              </a:rPr>
              <a:t>…………..%</a:t>
            </a:r>
            <a:r>
              <a:rPr lang="vi-VN" sz="3600" b="1" dirty="0">
                <a:latin typeface="+mj-lt"/>
              </a:rPr>
              <a:t>.</a:t>
            </a:r>
            <a:endParaRPr lang="en-US" sz="3600" b="1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35E7AD-3BCA-7B56-9138-82CFE9BEDFA8}"/>
              </a:ext>
            </a:extLst>
          </p:cNvPr>
          <p:cNvSpPr txBox="1"/>
          <p:nvPr/>
        </p:nvSpPr>
        <p:spPr>
          <a:xfrm>
            <a:off x="10744200" y="43053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95D87-321E-434A-FD42-F99EBB0BAE93}"/>
              </a:ext>
            </a:extLst>
          </p:cNvPr>
          <p:cNvSpPr txBox="1"/>
          <p:nvPr/>
        </p:nvSpPr>
        <p:spPr>
          <a:xfrm>
            <a:off x="3907339" y="490320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420</Words>
  <Application>Microsoft Office PowerPoint</Application>
  <PresentationFormat>Tùy chỉnh</PresentationFormat>
  <Paragraphs>67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24" baseType="lpstr">
      <vt:lpstr>RTL Amal</vt:lpstr>
      <vt:lpstr>Bungee Shade</vt:lpstr>
      <vt:lpstr>Times New Roman</vt:lpstr>
      <vt:lpstr>VNI-Awchon</vt:lpstr>
      <vt:lpstr>Sigmar One</vt:lpstr>
      <vt:lpstr>Arial</vt:lpstr>
      <vt:lpstr>.VnArabia</vt:lpstr>
      <vt:lpstr>เอฟซี โอนิกิริ</vt:lpstr>
      <vt:lpstr>Balsamiq Sans Bold</vt:lpstr>
      <vt:lpstr>Calibri</vt:lpstr>
      <vt:lpstr>Charmonman Bold</vt:lpstr>
      <vt:lpstr>Camo Dirt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TOÁN TIẾT 1</dc:title>
  <cp:lastModifiedBy>ASUS</cp:lastModifiedBy>
  <cp:revision>6</cp:revision>
  <dcterms:created xsi:type="dcterms:W3CDTF">2006-08-16T00:00:00Z</dcterms:created>
  <dcterms:modified xsi:type="dcterms:W3CDTF">2025-05-26T14:09:54Z</dcterms:modified>
  <dc:identifier>DAGMnR5i-TU</dc:identifier>
</cp:coreProperties>
</file>