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68" r:id="rId12"/>
  </p:sldIdLst>
  <p:sldSz cx="18288000" cy="10287000"/>
  <p:notesSz cx="6858000" cy="9144000"/>
  <p:embeddedFontLst>
    <p:embeddedFont>
      <p:font typeface=".TMC-Ong Do"/>
      <p:regular r:id="rId13"/>
    </p:embeddedFont>
    <p:embeddedFont>
      <p:font typeface=".VnArabia" panose="020B7200000000000000" pitchFamily="34" charset="0"/>
      <p:regular r:id="rId14"/>
    </p:embeddedFont>
    <p:embeddedFont>
      <p:font typeface=".VnCooperH" panose="020B7200000000000000" pitchFamily="34" charset="0"/>
      <p:regular r:id="rId15"/>
    </p:embeddedFont>
    <p:embeddedFont>
      <p:font typeface="Charmonman Bold" panose="020B0604020202020204" charset="-34"/>
      <p:regular r:id="rId16"/>
    </p:embeddedFont>
    <p:embeddedFont>
      <p:font typeface="Sigmar One" panose="020B0604020202020204" charset="-93"/>
      <p:regular r:id="rId17"/>
    </p:embeddedFont>
    <p:embeddedFont>
      <p:font typeface="Sniglet" panose="020B0604020202020204" charset="0"/>
      <p:regular r:id="rId18"/>
    </p:embeddedFont>
    <p:embeddedFont>
      <p:font typeface="Stella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7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4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2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16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64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3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3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51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40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28800" y="2529250"/>
            <a:ext cx="14372205" cy="4404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001"/>
              </a:lnSpc>
            </a:pPr>
            <a:r>
              <a:rPr lang="en-US" sz="16506" dirty="0">
                <a:solidFill>
                  <a:srgbClr val="53B55E"/>
                </a:solidFill>
                <a:latin typeface="Sigmar One"/>
                <a:ea typeface="Sigmar One"/>
                <a:cs typeface="Sigmar One"/>
                <a:sym typeface="Sigmar One"/>
              </a:rPr>
              <a:t>LUYỆN TẬP TOÁN 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3787721" y="6809928"/>
            <a:ext cx="10712558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4"/>
              </a:lnSpc>
            </a:pPr>
            <a:r>
              <a:rPr lang="en-US" sz="6503" dirty="0">
                <a:solidFill>
                  <a:srgbClr val="C44307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TIẾT 1 - TUẦN 21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F713A31-DAD1-286E-5DAB-32B108306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8606"/>
            <a:ext cx="18288000" cy="1004978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ADFF3-768E-08B9-4C94-26A32C0AC98D}"/>
              </a:ext>
            </a:extLst>
          </p:cNvPr>
          <p:cNvSpPr txBox="1"/>
          <p:nvPr/>
        </p:nvSpPr>
        <p:spPr>
          <a:xfrm>
            <a:off x="4124611" y="1658739"/>
            <a:ext cx="9274628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6985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kumimoji="0" lang="en-US" sz="60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6000" b="1" i="0" u="none" strike="noStrike" kern="1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8C1DF11-0834-93E9-C18B-87197BD13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560521"/>
            <a:ext cx="9077731" cy="111566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A063EC0-1C76-9FE6-ED4F-376600517D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6511430"/>
            <a:ext cx="5139373" cy="9632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40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60936" y="3772713"/>
            <a:ext cx="14366128" cy="233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9"/>
              </a:lnSpc>
              <a:spcBef>
                <a:spcPct val="0"/>
              </a:spcBef>
            </a:pPr>
            <a:r>
              <a:rPr lang="en-US" sz="13614">
                <a:solidFill>
                  <a:srgbClr val="C44307"/>
                </a:solidFill>
                <a:latin typeface="Sniglet"/>
                <a:ea typeface="Sniglet"/>
                <a:cs typeface="Sniglet"/>
                <a:sym typeface="Sniglet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2847" y="-1531134"/>
            <a:ext cx="4559533" cy="4559533"/>
          </a:xfrm>
          <a:custGeom>
            <a:avLst/>
            <a:gdLst/>
            <a:ahLst/>
            <a:cxnLst/>
            <a:rect l="l" t="t" r="r" b="b"/>
            <a:pathLst>
              <a:path w="4559533" h="4559533">
                <a:moveTo>
                  <a:pt x="0" y="0"/>
                </a:moveTo>
                <a:lnTo>
                  <a:pt x="4559533" y="0"/>
                </a:lnTo>
                <a:lnTo>
                  <a:pt x="4559533" y="4559533"/>
                </a:lnTo>
                <a:lnTo>
                  <a:pt x="0" y="4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39618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39618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996800" y="929874"/>
            <a:ext cx="12294401" cy="8427253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375233" y="1189272"/>
            <a:ext cx="11537534" cy="7908455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H="1">
            <a:off x="12787754" y="6260840"/>
            <a:ext cx="3680350" cy="2850598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0414307" flipV="1">
            <a:off x="15958082" y="-188040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10414307" flipH="1" flipV="1">
            <a:off x="-783475" y="7028268"/>
            <a:ext cx="3113393" cy="416634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3735177" y="3138767"/>
            <a:ext cx="10817647" cy="286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2"/>
              </a:lnSpc>
            </a:pPr>
            <a:r>
              <a:rPr lang="en-US" sz="16494" dirty="0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KHỞI ĐỘNG</a:t>
            </a:r>
          </a:p>
        </p:txBody>
      </p:sp>
      <p:sp>
        <p:nvSpPr>
          <p:cNvPr id="14" name="Freeform 14"/>
          <p:cNvSpPr/>
          <p:nvPr/>
        </p:nvSpPr>
        <p:spPr>
          <a:xfrm rot="-847289">
            <a:off x="2996800" y="1252920"/>
            <a:ext cx="2404542" cy="2595997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5400000">
            <a:off x="13412671" y="878427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4981409">
            <a:off x="3949345" y="8159655"/>
            <a:ext cx="952270" cy="1193049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9565" y="732766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383E474A-0605-7EBC-BE45-00A00A7AD198}"/>
              </a:ext>
            </a:extLst>
          </p:cNvPr>
          <p:cNvSpPr/>
          <p:nvPr/>
        </p:nvSpPr>
        <p:spPr>
          <a:xfrm rot="150036">
            <a:off x="5163603" y="2126979"/>
            <a:ext cx="8522523" cy="42818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.TMC-Ong Do" pitchFamily="2" charset="0"/>
              </a:rPr>
              <a:t>     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.VnArabia" panose="020B7200000000000000" pitchFamily="34" charset="0"/>
              </a:rPr>
              <a:t>LUYỆN TẬP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.VnArabia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600" y="870822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3AB532F-F479-9CFE-785F-D22AB806FBDD}"/>
              </a:ext>
            </a:extLst>
          </p:cNvPr>
          <p:cNvSpPr/>
          <p:nvPr/>
        </p:nvSpPr>
        <p:spPr>
          <a:xfrm>
            <a:off x="3048000" y="1181100"/>
            <a:ext cx="9753600" cy="9144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            </a:t>
            </a:r>
            <a:r>
              <a:rPr lang="en-US" sz="3600" b="1" dirty="0" err="1">
                <a:solidFill>
                  <a:schemeClr val="tx1"/>
                </a:solidFill>
              </a:rPr>
              <a:t>Viết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tiếp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chỗ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chấm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thích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hợp</a:t>
            </a:r>
            <a:r>
              <a:rPr lang="en-US" sz="3600" b="1" dirty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B8CAEA72-B080-DDF0-E3AF-081070C9E577}"/>
              </a:ext>
            </a:extLst>
          </p:cNvPr>
          <p:cNvSpPr/>
          <p:nvPr/>
        </p:nvSpPr>
        <p:spPr>
          <a:xfrm>
            <a:off x="2923929" y="1150429"/>
            <a:ext cx="919285" cy="10668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1CA93-140C-C941-94B7-D5340AC6B22F}"/>
              </a:ext>
            </a:extLst>
          </p:cNvPr>
          <p:cNvSpPr txBox="1"/>
          <p:nvPr/>
        </p:nvSpPr>
        <p:spPr>
          <a:xfrm>
            <a:off x="1437394" y="2929684"/>
            <a:ext cx="1456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50 %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96m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3402-9EB0-362C-7444-12ADC1770187}"/>
              </a:ext>
            </a:extLst>
          </p:cNvPr>
          <p:cNvSpPr txBox="1"/>
          <p:nvPr/>
        </p:nvSpPr>
        <p:spPr>
          <a:xfrm>
            <a:off x="1394532" y="3865449"/>
            <a:ext cx="133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10,5%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 kg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517C5-F10E-A56D-7E09-31C44A36C1AB}"/>
              </a:ext>
            </a:extLst>
          </p:cNvPr>
          <p:cNvSpPr txBox="1"/>
          <p:nvPr/>
        </p:nvSpPr>
        <p:spPr>
          <a:xfrm>
            <a:off x="1413582" y="4717996"/>
            <a:ext cx="1291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0,25%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900 m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FBEAB4-D34C-CF61-9A13-32D044F17385}"/>
              </a:ext>
            </a:extLst>
          </p:cNvPr>
          <p:cNvSpPr txBox="1"/>
          <p:nvPr/>
        </p:nvSpPr>
        <p:spPr>
          <a:xfrm>
            <a:off x="1594557" y="5691562"/>
            <a:ext cx="15093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107%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20 000 000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en-US" sz="4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4C51E-77C4-6C70-346B-B43CF4D90E3A}"/>
              </a:ext>
            </a:extLst>
          </p:cNvPr>
          <p:cNvSpPr txBox="1"/>
          <p:nvPr/>
        </p:nvSpPr>
        <p:spPr>
          <a:xfrm>
            <a:off x="6457950" y="282824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: 100 x 50 = 48 (m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8D5E47-1B24-5BC0-315D-1AE329E35010}"/>
              </a:ext>
            </a:extLst>
          </p:cNvPr>
          <p:cNvSpPr txBox="1"/>
          <p:nvPr/>
        </p:nvSpPr>
        <p:spPr>
          <a:xfrm>
            <a:off x="6324600" y="3788450"/>
            <a:ext cx="775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100 x 10,5 = 7, 56 (kg)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D22F16-E6EE-BC23-A141-7DBB509F36CE}"/>
              </a:ext>
            </a:extLst>
          </p:cNvPr>
          <p:cNvSpPr txBox="1"/>
          <p:nvPr/>
        </p:nvSpPr>
        <p:spPr>
          <a:xfrm>
            <a:off x="6729412" y="465850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: 100 x 0,25 = 2, 25 (m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D7F883-D4D7-5E7D-15ED-2884655E036C}"/>
              </a:ext>
            </a:extLst>
          </p:cNvPr>
          <p:cNvSpPr txBox="1"/>
          <p:nvPr/>
        </p:nvSpPr>
        <p:spPr>
          <a:xfrm>
            <a:off x="8786372" y="5576386"/>
            <a:ext cx="881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20 000 000 : 100 x 107 = 21 400 000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Preparation 22">
            <a:extLst>
              <a:ext uri="{FF2B5EF4-FFF2-40B4-BE49-F238E27FC236}">
                <a16:creationId xmlns:a16="http://schemas.microsoft.com/office/drawing/2014/main" id="{B394EBF2-5A5F-195F-8A54-2A62C816E510}"/>
              </a:ext>
            </a:extLst>
          </p:cNvPr>
          <p:cNvSpPr/>
          <p:nvPr/>
        </p:nvSpPr>
        <p:spPr>
          <a:xfrm>
            <a:off x="3581400" y="1404396"/>
            <a:ext cx="7682036" cy="1109193"/>
          </a:xfrm>
          <a:prstGeom prst="flowChartPrepa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028699" y="87972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id="{9131A5A5-BDDD-6FA4-0B48-05D697831916}"/>
              </a:ext>
            </a:extLst>
          </p:cNvPr>
          <p:cNvSpPr/>
          <p:nvPr/>
        </p:nvSpPr>
        <p:spPr>
          <a:xfrm>
            <a:off x="3071813" y="1127380"/>
            <a:ext cx="966788" cy="1109193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ECD96-2C38-5FE1-3BE0-B7BFE1687465}"/>
              </a:ext>
            </a:extLst>
          </p:cNvPr>
          <p:cNvSpPr txBox="1"/>
          <p:nvPr/>
        </p:nvSpPr>
        <p:spPr>
          <a:xfrm>
            <a:off x="4115484" y="1163999"/>
            <a:ext cx="97529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Người ta làm một tuyến đường cao tốc dài 78,5 km</a:t>
            </a:r>
            <a:r>
              <a:rPr lang="en-US" sz="3200" b="1" dirty="0">
                <a:latin typeface="+mj-lt"/>
              </a:rPr>
              <a:t>.</a:t>
            </a:r>
            <a:r>
              <a:rPr lang="vi-VN" sz="3200" b="1" dirty="0">
                <a:latin typeface="+mj-lt"/>
              </a:rPr>
              <a:t>, </a:t>
            </a:r>
            <a:r>
              <a:rPr lang="en-US" sz="3200" b="1" dirty="0">
                <a:latin typeface="+mj-lt"/>
              </a:rPr>
              <a:t>S</a:t>
            </a:r>
            <a:r>
              <a:rPr lang="vi-VN" sz="3200" b="1" dirty="0">
                <a:latin typeface="+mj-lt"/>
              </a:rPr>
              <a:t>au một thời gian</a:t>
            </a:r>
            <a:r>
              <a:rPr lang="en-US" sz="3200" b="1" dirty="0">
                <a:latin typeface="+mj-lt"/>
              </a:rPr>
              <a:t>,</a:t>
            </a:r>
            <a:r>
              <a:rPr lang="vi-VN" sz="3200" b="1" dirty="0">
                <a:latin typeface="+mj-lt"/>
              </a:rPr>
              <a:t> đơn vị thi công đã hoàn thành 40% tuyến đường</a:t>
            </a:r>
            <a:r>
              <a:rPr lang="en-US" sz="3200" b="1" dirty="0">
                <a:latin typeface="+mj-lt"/>
              </a:rPr>
              <a:t>.</a:t>
            </a:r>
            <a:r>
              <a:rPr lang="vi-VN" sz="3200" b="1" dirty="0">
                <a:latin typeface="+mj-lt"/>
              </a:rPr>
              <a:t> Hỏi đơn vị thi công đã hoàn thành bao nhiêu ki</a:t>
            </a:r>
            <a:r>
              <a:rPr lang="en-US" sz="3200" b="1" dirty="0">
                <a:latin typeface="+mj-lt"/>
              </a:rPr>
              <a:t>-</a:t>
            </a:r>
            <a:r>
              <a:rPr lang="vi-VN" sz="3200" b="1" dirty="0">
                <a:latin typeface="+mj-lt"/>
              </a:rPr>
              <a:t>lô</a:t>
            </a:r>
            <a:r>
              <a:rPr lang="en-US" sz="3200" b="1" dirty="0">
                <a:latin typeface="+mj-lt"/>
              </a:rPr>
              <a:t>-</a:t>
            </a:r>
            <a:r>
              <a:rPr lang="vi-VN" sz="3200" b="1" dirty="0">
                <a:latin typeface="+mj-lt"/>
              </a:rPr>
              <a:t>mét tuyến đường cao tốc đó</a:t>
            </a:r>
            <a:r>
              <a:rPr lang="en-US" sz="3200" b="1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A2E6-5F23-21D7-6D7E-D6B1FC56A98A}"/>
              </a:ext>
            </a:extLst>
          </p:cNvPr>
          <p:cNvSpPr txBox="1"/>
          <p:nvPr/>
        </p:nvSpPr>
        <p:spPr>
          <a:xfrm>
            <a:off x="1981200" y="3924300"/>
            <a:ext cx="1485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 : 100 x 40 = 31,4 (km)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31,4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40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A2FAE1AB-DB6A-238F-AF0F-EB4BED42C46C}"/>
              </a:ext>
            </a:extLst>
          </p:cNvPr>
          <p:cNvSpPr/>
          <p:nvPr/>
        </p:nvSpPr>
        <p:spPr>
          <a:xfrm>
            <a:off x="2961663" y="1428209"/>
            <a:ext cx="778535" cy="943516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10E447-DBBF-7035-A6A1-23969723B9EC}"/>
              </a:ext>
            </a:extLst>
          </p:cNvPr>
          <p:cNvSpPr/>
          <p:nvPr/>
        </p:nvSpPr>
        <p:spPr>
          <a:xfrm>
            <a:off x="2590800" y="3757505"/>
            <a:ext cx="14020800" cy="53265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B1942-CCD0-0BAA-7729-46D5F0B2220B}"/>
              </a:ext>
            </a:extLst>
          </p:cNvPr>
          <p:cNvSpPr txBox="1"/>
          <p:nvPr/>
        </p:nvSpPr>
        <p:spPr>
          <a:xfrm>
            <a:off x="3857625" y="1202960"/>
            <a:ext cx="96710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28 000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12 000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D503F-AD54-6927-2678-15A8D0A30E1E}"/>
              </a:ext>
            </a:extLst>
          </p:cNvPr>
          <p:cNvSpPr txBox="1"/>
          <p:nvPr/>
        </p:nvSpPr>
        <p:spPr>
          <a:xfrm>
            <a:off x="4800600" y="3649916"/>
            <a:ext cx="1051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28 000  x 2 = 56 000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12 000 x 5 =  60 000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56 000 + 60 000 = 116 000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116.000 : 100 x  (100% - 5%) = 110 200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110 200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40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B28A6EE1-9197-F5CC-62D9-39A283F35936}"/>
              </a:ext>
            </a:extLst>
          </p:cNvPr>
          <p:cNvSpPr/>
          <p:nvPr/>
        </p:nvSpPr>
        <p:spPr>
          <a:xfrm>
            <a:off x="3471740" y="1400536"/>
            <a:ext cx="914400" cy="8382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D95E8-44AE-FAB6-D1AB-FA4407F822EC}"/>
              </a:ext>
            </a:extLst>
          </p:cNvPr>
          <p:cNvSpPr txBox="1"/>
          <p:nvPr/>
        </p:nvSpPr>
        <p:spPr>
          <a:xfrm>
            <a:off x="4455257" y="1298537"/>
            <a:ext cx="9061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Bác Lan gửi 30 </a:t>
            </a:r>
            <a:r>
              <a:rPr lang="en-US" sz="3200" dirty="0"/>
              <a:t>000 000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vi-VN" sz="3200" dirty="0"/>
              <a:t>và</a:t>
            </a:r>
            <a:r>
              <a:rPr lang="en-US" sz="3200" dirty="0"/>
              <a:t>0</a:t>
            </a:r>
            <a:r>
              <a:rPr lang="vi-VN" sz="3200" dirty="0"/>
              <a:t> một ngân hàng với lãi suất 5,3%</a:t>
            </a:r>
            <a:r>
              <a:rPr lang="en-US" sz="3200" dirty="0"/>
              <a:t>/</a:t>
            </a:r>
            <a:r>
              <a:rPr lang="vi-VN" sz="3200" dirty="0"/>
              <a:t>năm</a:t>
            </a:r>
            <a:r>
              <a:rPr lang="en-US" sz="3200" dirty="0"/>
              <a:t>.</a:t>
            </a:r>
            <a:r>
              <a:rPr lang="vi-VN" sz="3200" dirty="0"/>
              <a:t> </a:t>
            </a:r>
            <a:r>
              <a:rPr lang="en-US" sz="3200" dirty="0"/>
              <a:t>H</a:t>
            </a:r>
            <a:r>
              <a:rPr lang="vi-VN" sz="3200" dirty="0"/>
              <a:t>ỏi sau một năm, tổng số tiền gửi và tiền lãi bác Lan nhận được là bao nhiêu?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01DFA-9CBD-D0FD-1ABA-3C992B47C112}"/>
              </a:ext>
            </a:extLst>
          </p:cNvPr>
          <p:cNvSpPr txBox="1"/>
          <p:nvPr/>
        </p:nvSpPr>
        <p:spPr>
          <a:xfrm>
            <a:off x="2971800" y="4000500"/>
            <a:ext cx="1310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Số tiền lãi bác Lan nhận được sau một năm 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 30</a:t>
            </a:r>
            <a:r>
              <a:rPr lang="en-US" sz="3200" b="1" dirty="0">
                <a:solidFill>
                  <a:srgbClr val="FF0000"/>
                </a:solidFill>
              </a:rPr>
              <a:t> 000 000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  <a:r>
              <a:rPr lang="vi-VN" sz="3200" b="1" dirty="0">
                <a:solidFill>
                  <a:srgbClr val="FF0000"/>
                </a:solidFill>
              </a:rPr>
              <a:t> 100 </a:t>
            </a:r>
            <a:r>
              <a:rPr lang="en-US" sz="3200" b="1" dirty="0">
                <a:solidFill>
                  <a:srgbClr val="FF0000"/>
                </a:solidFill>
              </a:rPr>
              <a:t>x </a:t>
            </a:r>
            <a:r>
              <a:rPr lang="vi-VN" sz="3200" b="1" dirty="0">
                <a:solidFill>
                  <a:srgbClr val="FF0000"/>
                </a:solidFill>
              </a:rPr>
              <a:t>5,3 = 1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590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00</a:t>
            </a:r>
            <a:r>
              <a:rPr lang="en-US" sz="3200" b="1" dirty="0">
                <a:solidFill>
                  <a:srgbClr val="FF0000"/>
                </a:solidFill>
              </a:rPr>
              <a:t>0 (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Sau một năm tổng số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gửi 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r>
              <a:rPr lang="vi-VN" sz="3200" b="1" dirty="0">
                <a:solidFill>
                  <a:srgbClr val="FF0000"/>
                </a:solidFill>
              </a:rPr>
              <a:t> lãi bác Lan nhận được 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 30</a:t>
            </a:r>
            <a:r>
              <a:rPr lang="en-US" sz="3200" b="1" dirty="0">
                <a:solidFill>
                  <a:srgbClr val="FF0000"/>
                </a:solidFill>
              </a:rPr>
              <a:t> 000 000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+ </a:t>
            </a:r>
            <a:r>
              <a:rPr lang="vi-VN" sz="3200" b="1" dirty="0">
                <a:solidFill>
                  <a:srgbClr val="FF0000"/>
                </a:solidFill>
              </a:rPr>
              <a:t> 1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590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00</a:t>
            </a:r>
            <a:r>
              <a:rPr lang="en-US" sz="3200" b="1" dirty="0">
                <a:solidFill>
                  <a:srgbClr val="FF0000"/>
                </a:solidFill>
              </a:rPr>
              <a:t>0 = </a:t>
            </a:r>
            <a:r>
              <a:rPr lang="vi-VN" sz="3200" b="1" dirty="0">
                <a:solidFill>
                  <a:srgbClr val="FF0000"/>
                </a:solidFill>
              </a:rPr>
              <a:t> 31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590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0</a:t>
            </a:r>
            <a:r>
              <a:rPr lang="en-US" sz="3200" b="1" dirty="0">
                <a:solidFill>
                  <a:srgbClr val="FF0000"/>
                </a:solidFill>
              </a:rPr>
              <a:t>00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vi-VN" sz="3200" b="1" dirty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31 590 000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78408"/>
            <a:ext cx="16230600" cy="8279892"/>
            <a:chOff x="0" y="0"/>
            <a:chExt cx="4274726" cy="2180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712"/>
            </a:xfrm>
            <a:custGeom>
              <a:avLst/>
              <a:gdLst/>
              <a:ahLst/>
              <a:cxnLst/>
              <a:rect l="l" t="t" r="r" b="b"/>
              <a:pathLst>
                <a:path w="4274726" h="218071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6385"/>
                  </a:lnTo>
                  <a:cubicBezTo>
                    <a:pt x="4274726" y="2169821"/>
                    <a:pt x="4263834" y="2180712"/>
                    <a:pt x="4250399" y="2180712"/>
                  </a:cubicBezTo>
                  <a:lnTo>
                    <a:pt x="24327" y="2180712"/>
                  </a:lnTo>
                  <a:cubicBezTo>
                    <a:pt x="10891" y="2180712"/>
                    <a:pt x="0" y="2169821"/>
                    <a:pt x="0" y="215638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4EA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8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096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192000" y="8668789"/>
            <a:ext cx="6096000" cy="1618211"/>
          </a:xfrm>
          <a:custGeom>
            <a:avLst/>
            <a:gdLst/>
            <a:ahLst/>
            <a:cxnLst/>
            <a:rect l="l" t="t" r="r" b="b"/>
            <a:pathLst>
              <a:path w="6096000" h="1618211">
                <a:moveTo>
                  <a:pt x="0" y="0"/>
                </a:moveTo>
                <a:lnTo>
                  <a:pt x="6096000" y="0"/>
                </a:lnTo>
                <a:lnTo>
                  <a:pt x="6096000" y="1618211"/>
                </a:lnTo>
                <a:lnTo>
                  <a:pt x="0" y="16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557202" y="1437734"/>
            <a:ext cx="4730798" cy="1668681"/>
          </a:xfrm>
          <a:custGeom>
            <a:avLst/>
            <a:gdLst/>
            <a:ahLst/>
            <a:cxnLst/>
            <a:rect l="l" t="t" r="r" b="b"/>
            <a:pathLst>
              <a:path w="4730798" h="1668681">
                <a:moveTo>
                  <a:pt x="0" y="0"/>
                </a:moveTo>
                <a:lnTo>
                  <a:pt x="4730798" y="0"/>
                </a:lnTo>
                <a:lnTo>
                  <a:pt x="4730798" y="1668682"/>
                </a:lnTo>
                <a:lnTo>
                  <a:pt x="0" y="1668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1551381">
            <a:off x="423827" y="275432"/>
            <a:ext cx="2481211" cy="2513198"/>
          </a:xfrm>
          <a:custGeom>
            <a:avLst/>
            <a:gdLst/>
            <a:ahLst/>
            <a:cxnLst/>
            <a:rect l="l" t="t" r="r" b="b"/>
            <a:pathLst>
              <a:path w="2481211" h="2513198">
                <a:moveTo>
                  <a:pt x="0" y="0"/>
                </a:moveTo>
                <a:lnTo>
                  <a:pt x="2481211" y="0"/>
                </a:lnTo>
                <a:lnTo>
                  <a:pt x="2481211" y="2513197"/>
                </a:lnTo>
                <a:lnTo>
                  <a:pt x="0" y="2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0BCC0F2E-6FD1-0D7A-A7B8-868C412BF4BF}"/>
              </a:ext>
            </a:extLst>
          </p:cNvPr>
          <p:cNvSpPr/>
          <p:nvPr/>
        </p:nvSpPr>
        <p:spPr>
          <a:xfrm>
            <a:off x="3708352" y="2019300"/>
            <a:ext cx="10769648" cy="42880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.VnCooperH" panose="020B7200000000000000" pitchFamily="34" charset="0"/>
              </a:rPr>
              <a:t>VẬN DỤNG -  </a:t>
            </a:r>
            <a:r>
              <a:rPr lang="en-US" sz="3600" b="1" dirty="0" err="1">
                <a:solidFill>
                  <a:schemeClr val="accent1"/>
                </a:solidFill>
                <a:latin typeface=".VnCooperH" panose="020B7200000000000000" pitchFamily="34" charset="0"/>
              </a:rPr>
              <a:t>TRẢi</a:t>
            </a:r>
            <a:r>
              <a:rPr lang="en-US" sz="3600" b="1" dirty="0">
                <a:solidFill>
                  <a:schemeClr val="accent1"/>
                </a:solidFill>
                <a:latin typeface=".VnCooperH" panose="020B7200000000000000" pitchFamily="34" charset="0"/>
              </a:rPr>
              <a:t> NGHIỆM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494</Words>
  <Application>Microsoft Office PowerPoint</Application>
  <PresentationFormat>Tùy chỉnh</PresentationFormat>
  <Paragraphs>43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23" baseType="lpstr">
      <vt:lpstr>Times New Roman</vt:lpstr>
      <vt:lpstr>Calibri Light</vt:lpstr>
      <vt:lpstr>Sigmar One</vt:lpstr>
      <vt:lpstr>Arial</vt:lpstr>
      <vt:lpstr>.VnArabia</vt:lpstr>
      <vt:lpstr>.VnCooperH</vt:lpstr>
      <vt:lpstr>Sniglet</vt:lpstr>
      <vt:lpstr>.TMC-Ong Do</vt:lpstr>
      <vt:lpstr>Stella</vt:lpstr>
      <vt:lpstr>Charmonman Bold</vt:lpstr>
      <vt:lpstr>Calibri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TOÁN TIẾT 1</dc:title>
  <cp:lastModifiedBy>ASUS</cp:lastModifiedBy>
  <cp:revision>6</cp:revision>
  <dcterms:created xsi:type="dcterms:W3CDTF">2006-08-16T00:00:00Z</dcterms:created>
  <dcterms:modified xsi:type="dcterms:W3CDTF">2025-05-26T14:08:51Z</dcterms:modified>
  <dc:identifier>DAGMnR5i-TU</dc:identifier>
</cp:coreProperties>
</file>