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6" r:id="rId9"/>
    <p:sldId id="267" r:id="rId10"/>
    <p:sldId id="268" r:id="rId11"/>
    <p:sldId id="273" r:id="rId12"/>
    <p:sldId id="269" r:id="rId13"/>
    <p:sldId id="262" r:id="rId14"/>
    <p:sldId id="265" r:id="rId15"/>
  </p:sldIdLst>
  <p:sldSz cx="18288000" cy="10287000"/>
  <p:notesSz cx="6858000" cy="9144000"/>
  <p:embeddedFontLst>
    <p:embeddedFont>
      <p:font typeface="#9Slide06 SVNBlow Brush" panose="020B0604020202020204" charset="0"/>
      <p:regular r:id="rId16"/>
    </p:embeddedFont>
    <p:embeddedFont>
      <p:font typeface="Georgia Ref" panose="02040502050405020303" pitchFamily="18" charset="0"/>
      <p:regular r:id="rId17"/>
    </p:embeddedFont>
    <p:embeddedFont>
      <p:font typeface="Haettenschweiler" panose="020B0706040902060204" pitchFamily="34" charset="0"/>
      <p:regular r:id="rId18"/>
    </p:embeddedFont>
    <p:embeddedFont>
      <p:font typeface="Lazydog" panose="020B0604020202020204" charset="0"/>
      <p:regular r:id="rId19"/>
    </p:embeddedFont>
    <p:embeddedFont>
      <p:font typeface="Lobster" panose="00000500000000000000" pitchFamily="2" charset="0"/>
      <p:regular r:id="rId20"/>
    </p:embeddedFont>
    <p:embeddedFont>
      <p:font typeface="MercuriusScript" panose="01010101010101010101" pitchFamily="2" charset="0"/>
      <p:bold r:id="rId21"/>
    </p:embeddedFont>
    <p:embeddedFont>
      <p:font typeface="Merriweather Black" panose="00000A00000000000000" pitchFamily="2" charset="0"/>
      <p:bold r:id="rId22"/>
      <p:boldItalic r:id="rId23"/>
    </p:embeddedFont>
    <p:embeddedFont>
      <p:font typeface="Sriracha" panose="020B0604020202020204" charset="-3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3" Type="http://schemas.microsoft.com/office/2007/relationships/media" Target="../media/media2.wav"/><Relationship Id="rId7" Type="http://schemas.openxmlformats.org/officeDocument/2006/relationships/image" Target="../media/image68.svg"/><Relationship Id="rId12" Type="http://schemas.openxmlformats.org/officeDocument/2006/relationships/image" Target="../media/image72.svg"/><Relationship Id="rId17" Type="http://schemas.openxmlformats.org/officeDocument/2006/relationships/image" Target="../media/image75.png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1" Type="http://schemas.microsoft.com/office/2007/relationships/media" Target="../media/media3.mp3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70.svg"/><Relationship Id="rId14" Type="http://schemas.openxmlformats.org/officeDocument/2006/relationships/image" Target="../media/image7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3" Type="http://schemas.microsoft.com/office/2007/relationships/media" Target="../media/media2.wav"/><Relationship Id="rId7" Type="http://schemas.openxmlformats.org/officeDocument/2006/relationships/image" Target="../media/image68.svg"/><Relationship Id="rId12" Type="http://schemas.openxmlformats.org/officeDocument/2006/relationships/image" Target="../media/image72.svg"/><Relationship Id="rId17" Type="http://schemas.openxmlformats.org/officeDocument/2006/relationships/image" Target="../media/image75.png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1" Type="http://schemas.microsoft.com/office/2007/relationships/media" Target="../media/media3.mp3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70.svg"/><Relationship Id="rId14" Type="http://schemas.openxmlformats.org/officeDocument/2006/relationships/image" Target="../media/image7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52.png"/><Relationship Id="rId18" Type="http://schemas.openxmlformats.org/officeDocument/2006/relationships/image" Target="../media/image29.png"/><Relationship Id="rId3" Type="http://schemas.openxmlformats.org/officeDocument/2006/relationships/image" Target="../media/image78.svg"/><Relationship Id="rId7" Type="http://schemas.openxmlformats.org/officeDocument/2006/relationships/image" Target="../media/image30.png"/><Relationship Id="rId12" Type="http://schemas.openxmlformats.org/officeDocument/2006/relationships/image" Target="../media/image60.svg"/><Relationship Id="rId17" Type="http://schemas.openxmlformats.org/officeDocument/2006/relationships/image" Target="../media/image7.svg"/><Relationship Id="rId2" Type="http://schemas.openxmlformats.org/officeDocument/2006/relationships/image" Target="../media/image77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9.png"/><Relationship Id="rId5" Type="http://schemas.openxmlformats.org/officeDocument/2006/relationships/image" Target="../media/image23.svg"/><Relationship Id="rId15" Type="http://schemas.openxmlformats.org/officeDocument/2006/relationships/image" Target="../media/image32.svg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80.sv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svg"/><Relationship Id="rId3" Type="http://schemas.openxmlformats.org/officeDocument/2006/relationships/image" Target="../media/image82.svg"/><Relationship Id="rId7" Type="http://schemas.openxmlformats.org/officeDocument/2006/relationships/image" Target="../media/image65.svg"/><Relationship Id="rId12" Type="http://schemas.openxmlformats.org/officeDocument/2006/relationships/image" Target="../media/image85.png"/><Relationship Id="rId2" Type="http://schemas.openxmlformats.org/officeDocument/2006/relationships/image" Target="../media/image81.png"/><Relationship Id="rId16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29.png"/><Relationship Id="rId5" Type="http://schemas.openxmlformats.org/officeDocument/2006/relationships/image" Target="../media/image48.svg"/><Relationship Id="rId15" Type="http://schemas.openxmlformats.org/officeDocument/2006/relationships/image" Target="../media/image87.png"/><Relationship Id="rId10" Type="http://schemas.openxmlformats.org/officeDocument/2006/relationships/image" Target="../media/image8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7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6.pn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microsoft.com/office/2007/relationships/media" Target="../media/media1.mp4"/><Relationship Id="rId16" Type="http://schemas.openxmlformats.org/officeDocument/2006/relationships/image" Target="../media/image46.png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5.png"/><Relationship Id="rId3" Type="http://schemas.openxmlformats.org/officeDocument/2006/relationships/image" Target="../media/image48.svg"/><Relationship Id="rId7" Type="http://schemas.openxmlformats.org/officeDocument/2006/relationships/image" Target="../media/image51.png"/><Relationship Id="rId12" Type="http://schemas.openxmlformats.org/officeDocument/2006/relationships/image" Target="../media/image54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3.png"/><Relationship Id="rId5" Type="http://schemas.openxmlformats.org/officeDocument/2006/relationships/image" Target="../media/image50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1.png"/><Relationship Id="rId3" Type="http://schemas.openxmlformats.org/officeDocument/2006/relationships/image" Target="../media/image19.svg"/><Relationship Id="rId7" Type="http://schemas.openxmlformats.org/officeDocument/2006/relationships/image" Target="../media/image59.png"/><Relationship Id="rId12" Type="http://schemas.openxmlformats.org/officeDocument/2006/relationships/image" Target="../media/image3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31.png"/><Relationship Id="rId5" Type="http://schemas.openxmlformats.org/officeDocument/2006/relationships/image" Target="../media/image57.svg"/><Relationship Id="rId10" Type="http://schemas.openxmlformats.org/officeDocument/2006/relationships/image" Target="../media/image38.png"/><Relationship Id="rId4" Type="http://schemas.openxmlformats.org/officeDocument/2006/relationships/image" Target="../media/image56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3.sv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39.png"/><Relationship Id="rId3" Type="http://schemas.openxmlformats.org/officeDocument/2006/relationships/image" Target="../media/image67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4.sv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svg"/><Relationship Id="rId9" Type="http://schemas.openxmlformats.org/officeDocument/2006/relationships/image" Target="../media/image72.svg"/><Relationship Id="rId1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3" Type="http://schemas.microsoft.com/office/2007/relationships/media" Target="../media/media3.mp3"/><Relationship Id="rId7" Type="http://schemas.openxmlformats.org/officeDocument/2006/relationships/image" Target="../media/image68.svg"/><Relationship Id="rId12" Type="http://schemas.openxmlformats.org/officeDocument/2006/relationships/image" Target="../media/image72.svg"/><Relationship Id="rId17" Type="http://schemas.openxmlformats.org/officeDocument/2006/relationships/image" Target="../media/image75.png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1" Type="http://schemas.microsoft.com/office/2007/relationships/media" Target="../media/media2.wav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image" Target="../media/image70.svg"/><Relationship Id="rId14" Type="http://schemas.openxmlformats.org/officeDocument/2006/relationships/image" Target="../media/image7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3" Type="http://schemas.microsoft.com/office/2007/relationships/media" Target="../media/media2.wav"/><Relationship Id="rId7" Type="http://schemas.openxmlformats.org/officeDocument/2006/relationships/image" Target="../media/image68.svg"/><Relationship Id="rId12" Type="http://schemas.openxmlformats.org/officeDocument/2006/relationships/image" Target="../media/image72.svg"/><Relationship Id="rId17" Type="http://schemas.openxmlformats.org/officeDocument/2006/relationships/image" Target="../media/image75.png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1" Type="http://schemas.microsoft.com/office/2007/relationships/media" Target="../media/media3.mp3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70.svg"/><Relationship Id="rId14" Type="http://schemas.openxmlformats.org/officeDocument/2006/relationships/image" Target="../media/image7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61977" y="1417826"/>
            <a:ext cx="14364046" cy="7451349"/>
          </a:xfrm>
          <a:custGeom>
            <a:avLst/>
            <a:gdLst/>
            <a:ahLst/>
            <a:cxnLst/>
            <a:rect l="l" t="t" r="r" b="b"/>
            <a:pathLst>
              <a:path w="14364046" h="7451349">
                <a:moveTo>
                  <a:pt x="0" y="0"/>
                </a:moveTo>
                <a:lnTo>
                  <a:pt x="14364046" y="0"/>
                </a:lnTo>
                <a:lnTo>
                  <a:pt x="14364046" y="7451348"/>
                </a:lnTo>
                <a:lnTo>
                  <a:pt x="0" y="7451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860281"/>
            <a:ext cx="3506660" cy="2958744"/>
          </a:xfrm>
          <a:custGeom>
            <a:avLst/>
            <a:gdLst/>
            <a:ahLst/>
            <a:cxnLst/>
            <a:rect l="l" t="t" r="r" b="b"/>
            <a:pathLst>
              <a:path w="3506660" h="2958744">
                <a:moveTo>
                  <a:pt x="0" y="0"/>
                </a:moveTo>
                <a:lnTo>
                  <a:pt x="3506660" y="0"/>
                </a:lnTo>
                <a:lnTo>
                  <a:pt x="3506660" y="2958744"/>
                </a:lnTo>
                <a:lnTo>
                  <a:pt x="0" y="295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774347">
            <a:off x="15083542" y="-993486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40"/>
                </a:lnTo>
                <a:lnTo>
                  <a:pt x="0" y="45099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04889">
            <a:off x="8105694" y="1026788"/>
            <a:ext cx="1550637" cy="1572255"/>
          </a:xfrm>
          <a:custGeom>
            <a:avLst/>
            <a:gdLst/>
            <a:ahLst/>
            <a:cxnLst/>
            <a:rect l="l" t="t" r="r" b="b"/>
            <a:pathLst>
              <a:path w="1550637" h="1572255">
                <a:moveTo>
                  <a:pt x="0" y="0"/>
                </a:moveTo>
                <a:lnTo>
                  <a:pt x="1550637" y="0"/>
                </a:lnTo>
                <a:lnTo>
                  <a:pt x="1550637" y="1572256"/>
                </a:lnTo>
                <a:lnTo>
                  <a:pt x="0" y="15722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279818">
            <a:off x="13942049" y="5899573"/>
            <a:ext cx="3173732" cy="2880162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2" y="0"/>
                </a:lnTo>
                <a:lnTo>
                  <a:pt x="3173732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721229" y="7686045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32367">
            <a:off x="13778722" y="967869"/>
            <a:ext cx="3594601" cy="2444329"/>
          </a:xfrm>
          <a:custGeom>
            <a:avLst/>
            <a:gdLst/>
            <a:ahLst/>
            <a:cxnLst/>
            <a:rect l="l" t="t" r="r" b="b"/>
            <a:pathLst>
              <a:path w="3594601" h="2444329">
                <a:moveTo>
                  <a:pt x="0" y="0"/>
                </a:moveTo>
                <a:lnTo>
                  <a:pt x="3594601" y="0"/>
                </a:lnTo>
                <a:lnTo>
                  <a:pt x="3594601" y="2444329"/>
                </a:lnTo>
                <a:lnTo>
                  <a:pt x="0" y="24443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77145" y="2940851"/>
            <a:ext cx="11733709" cy="381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40"/>
              </a:lnSpc>
            </a:pPr>
            <a:r>
              <a:rPr lang="en-US" sz="14640">
                <a:solidFill>
                  <a:srgbClr val="A7AF84"/>
                </a:solidFill>
                <a:latin typeface="Lobster"/>
                <a:ea typeface="Lobster"/>
                <a:cs typeface="Lobster"/>
                <a:sym typeface="Lobster"/>
              </a:rPr>
              <a:t>LUYỆN TẬP TIẾNG VIỆT</a:t>
            </a:r>
          </a:p>
        </p:txBody>
      </p:sp>
      <p:sp>
        <p:nvSpPr>
          <p:cNvPr id="11" name="Freeform 11"/>
          <p:cNvSpPr/>
          <p:nvPr/>
        </p:nvSpPr>
        <p:spPr>
          <a:xfrm rot="-1541354" flipH="1">
            <a:off x="-2373269" y="-911149"/>
            <a:ext cx="5710933" cy="3422461"/>
          </a:xfrm>
          <a:custGeom>
            <a:avLst/>
            <a:gdLst/>
            <a:ahLst/>
            <a:cxnLst/>
            <a:rect l="l" t="t" r="r" b="b"/>
            <a:pathLst>
              <a:path w="5710933" h="3422461">
                <a:moveTo>
                  <a:pt x="5710932" y="0"/>
                </a:moveTo>
                <a:lnTo>
                  <a:pt x="0" y="0"/>
                </a:lnTo>
                <a:lnTo>
                  <a:pt x="0" y="3422460"/>
                </a:lnTo>
                <a:lnTo>
                  <a:pt x="5710932" y="3422460"/>
                </a:lnTo>
                <a:lnTo>
                  <a:pt x="57109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72013">
            <a:off x="1028700" y="1115093"/>
            <a:ext cx="3162312" cy="3099066"/>
          </a:xfrm>
          <a:custGeom>
            <a:avLst/>
            <a:gdLst/>
            <a:ahLst/>
            <a:cxnLst/>
            <a:rect l="l" t="t" r="r" b="b"/>
            <a:pathLst>
              <a:path w="3162312" h="3099066">
                <a:moveTo>
                  <a:pt x="0" y="0"/>
                </a:moveTo>
                <a:lnTo>
                  <a:pt x="3162312" y="0"/>
                </a:lnTo>
                <a:lnTo>
                  <a:pt x="3162312" y="3099066"/>
                </a:lnTo>
                <a:lnTo>
                  <a:pt x="0" y="3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86403">
            <a:off x="14909078" y="9163772"/>
            <a:ext cx="4210552" cy="1740139"/>
          </a:xfrm>
          <a:custGeom>
            <a:avLst/>
            <a:gdLst/>
            <a:ahLst/>
            <a:cxnLst/>
            <a:rect l="l" t="t" r="r" b="b"/>
            <a:pathLst>
              <a:path w="4210552" h="1740139">
                <a:moveTo>
                  <a:pt x="0" y="0"/>
                </a:moveTo>
                <a:lnTo>
                  <a:pt x="4210552" y="0"/>
                </a:lnTo>
                <a:lnTo>
                  <a:pt x="4210552" y="1740139"/>
                </a:lnTo>
                <a:lnTo>
                  <a:pt x="0" y="1740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561230" y="7451730"/>
            <a:ext cx="6939829" cy="56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200" dirty="0">
                <a:solidFill>
                  <a:srgbClr val="EF897E"/>
                </a:solidFill>
                <a:latin typeface="Sriracha"/>
                <a:ea typeface="Sriracha"/>
                <a:cs typeface="Sriracha"/>
                <a:sym typeface="Sriracha"/>
              </a:rPr>
              <a:t>TIẾT 1 - TUẦN 21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69641" y="467790"/>
            <a:ext cx="11789359" cy="2514879"/>
          </a:xfrm>
          <a:custGeom>
            <a:avLst/>
            <a:gdLst/>
            <a:ahLst/>
            <a:cxnLst/>
            <a:rect l="l" t="t" r="r" b="b"/>
            <a:pathLst>
              <a:path w="7679019" h="2514879">
                <a:moveTo>
                  <a:pt x="0" y="0"/>
                </a:moveTo>
                <a:lnTo>
                  <a:pt x="7679019" y="0"/>
                </a:lnTo>
                <a:lnTo>
                  <a:pt x="7679019" y="2514879"/>
                </a:lnTo>
                <a:lnTo>
                  <a:pt x="0" y="2514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993895">
            <a:off x="961584" y="6650864"/>
            <a:ext cx="1685292" cy="761258"/>
          </a:xfrm>
          <a:custGeom>
            <a:avLst/>
            <a:gdLst/>
            <a:ahLst/>
            <a:cxnLst/>
            <a:rect l="l" t="t" r="r" b="b"/>
            <a:pathLst>
              <a:path w="1685292" h="761258">
                <a:moveTo>
                  <a:pt x="0" y="0"/>
                </a:moveTo>
                <a:lnTo>
                  <a:pt x="1685292" y="0"/>
                </a:lnTo>
                <a:lnTo>
                  <a:pt x="1685292" y="761258"/>
                </a:lnTo>
                <a:lnTo>
                  <a:pt x="0" y="761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21868" y="1142717"/>
            <a:ext cx="13596013" cy="823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cha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gì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cứu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con,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bất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chấp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mọi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lời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khuyên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can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?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19200" y="6763279"/>
            <a:ext cx="2276252" cy="1920587"/>
          </a:xfrm>
          <a:custGeom>
            <a:avLst/>
            <a:gdLst/>
            <a:ahLst/>
            <a:cxnLst/>
            <a:rect l="l" t="t" r="r" b="b"/>
            <a:pathLst>
              <a:path w="2276252" h="1920587">
                <a:moveTo>
                  <a:pt x="0" y="0"/>
                </a:moveTo>
                <a:lnTo>
                  <a:pt x="2276252" y="0"/>
                </a:lnTo>
                <a:lnTo>
                  <a:pt x="2276252" y="1920587"/>
                </a:lnTo>
                <a:lnTo>
                  <a:pt x="0" y="19205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774347">
            <a:off x="14840032" y="-453815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2721228" y="7299709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32367">
            <a:off x="15847746" y="298970"/>
            <a:ext cx="2093013" cy="1423249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34726">
            <a:off x="-115620" y="-266820"/>
            <a:ext cx="1737737" cy="1726876"/>
          </a:xfrm>
          <a:custGeom>
            <a:avLst/>
            <a:gdLst/>
            <a:ahLst/>
            <a:cxnLst/>
            <a:rect l="l" t="t" r="r" b="b"/>
            <a:pathLst>
              <a:path w="1737737" h="1726876">
                <a:moveTo>
                  <a:pt x="0" y="0"/>
                </a:moveTo>
                <a:lnTo>
                  <a:pt x="1737737" y="0"/>
                </a:lnTo>
                <a:lnTo>
                  <a:pt x="1737737" y="1726876"/>
                </a:lnTo>
                <a:lnTo>
                  <a:pt x="0" y="17268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7020439" y="8145152"/>
            <a:ext cx="2535122" cy="1999577"/>
          </a:xfrm>
          <a:custGeom>
            <a:avLst/>
            <a:gdLst/>
            <a:ahLst/>
            <a:cxnLst/>
            <a:rect l="l" t="t" r="r" b="b"/>
            <a:pathLst>
              <a:path w="2535122" h="1999577">
                <a:moveTo>
                  <a:pt x="0" y="0"/>
                </a:moveTo>
                <a:lnTo>
                  <a:pt x="2535122" y="0"/>
                </a:lnTo>
                <a:lnTo>
                  <a:pt x="2535122" y="1999577"/>
                </a:lnTo>
                <a:lnTo>
                  <a:pt x="0" y="19995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" name="ĐÁP ÁN SAI A">
            <a:extLst>
              <a:ext uri="{FF2B5EF4-FFF2-40B4-BE49-F238E27FC236}">
                <a16:creationId xmlns:a16="http://schemas.microsoft.com/office/drawing/2014/main" id="{AF96B894-2100-D15A-20B3-50268D40F6B5}"/>
              </a:ext>
            </a:extLst>
          </p:cNvPr>
          <p:cNvSpPr/>
          <p:nvPr/>
        </p:nvSpPr>
        <p:spPr>
          <a:xfrm>
            <a:off x="4343400" y="3606792"/>
            <a:ext cx="8915400" cy="88008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A</a:t>
            </a:r>
            <a:r>
              <a:rPr lang="en-US" sz="3600" b="1" dirty="0"/>
              <a:t>.</a:t>
            </a:r>
            <a:r>
              <a:rPr lang="en-US" sz="3200" b="1" dirty="0"/>
              <a:t> </a:t>
            </a:r>
            <a:r>
              <a:rPr lang="en-US" sz="3200" b="1" dirty="0" err="1"/>
              <a:t>Ông</a:t>
            </a:r>
            <a:r>
              <a:rPr lang="en-US" sz="3200" b="1" dirty="0"/>
              <a:t> </a:t>
            </a:r>
            <a:r>
              <a:rPr lang="en-US" sz="3200" b="1" dirty="0" err="1"/>
              <a:t>đập</a:t>
            </a:r>
            <a:r>
              <a:rPr lang="en-US" sz="3200" b="1" dirty="0"/>
              <a:t> </a:t>
            </a:r>
            <a:r>
              <a:rPr lang="en-US" sz="3200" b="1" dirty="0" err="1"/>
              <a:t>bức</a:t>
            </a:r>
            <a:r>
              <a:rPr lang="en-US" sz="3200" b="1" dirty="0"/>
              <a:t> </a:t>
            </a:r>
            <a:r>
              <a:rPr lang="en-US" sz="3200" b="1" dirty="0" err="1"/>
              <a:t>tường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chui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endParaRPr lang="en-US" sz="2800" b="1" dirty="0"/>
          </a:p>
        </p:txBody>
      </p:sp>
      <p:sp>
        <p:nvSpPr>
          <p:cNvPr id="4" name="ĐÁP ÁN ĐÚNG B">
            <a:extLst>
              <a:ext uri="{FF2B5EF4-FFF2-40B4-BE49-F238E27FC236}">
                <a16:creationId xmlns:a16="http://schemas.microsoft.com/office/drawing/2014/main" id="{92BCB265-05A6-566B-98AD-F3FFE27A9F8F}"/>
              </a:ext>
            </a:extLst>
          </p:cNvPr>
          <p:cNvSpPr/>
          <p:nvPr/>
        </p:nvSpPr>
        <p:spPr>
          <a:xfrm>
            <a:off x="4343400" y="5990832"/>
            <a:ext cx="8915400" cy="88008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C. </a:t>
            </a:r>
            <a:r>
              <a:rPr lang="en-US" sz="3200" b="1" dirty="0" err="1"/>
              <a:t>Ông</a:t>
            </a:r>
            <a:r>
              <a:rPr lang="en-US" sz="3200" b="1" dirty="0"/>
              <a:t> </a:t>
            </a:r>
            <a:r>
              <a:rPr lang="en-US" sz="3200" b="1" dirty="0" err="1"/>
              <a:t>cố</a:t>
            </a:r>
            <a:r>
              <a:rPr lang="en-US" sz="3200" b="1" dirty="0"/>
              <a:t> </a:t>
            </a:r>
            <a:r>
              <a:rPr lang="en-US" sz="3200" b="1" dirty="0" err="1"/>
              <a:t>nhớ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vị</a:t>
            </a:r>
            <a:r>
              <a:rPr lang="en-US" sz="3200" b="1" dirty="0"/>
              <a:t> </a:t>
            </a:r>
            <a:r>
              <a:rPr lang="en-US" sz="3200" b="1" dirty="0" err="1"/>
              <a:t>trí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, </a:t>
            </a:r>
            <a:r>
              <a:rPr lang="en-US" sz="3200" b="1" dirty="0" err="1"/>
              <a:t>rồi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sức</a:t>
            </a:r>
            <a:r>
              <a:rPr lang="en-US" sz="3200" b="1" dirty="0"/>
              <a:t> </a:t>
            </a:r>
            <a:r>
              <a:rPr lang="en-US" sz="3200" b="1" dirty="0" err="1"/>
              <a:t>đào</a:t>
            </a:r>
            <a:r>
              <a:rPr lang="en-US" sz="3200" b="1" dirty="0"/>
              <a:t> </a:t>
            </a:r>
            <a:r>
              <a:rPr lang="en-US" sz="3200" b="1" dirty="0" err="1"/>
              <a:t>bới</a:t>
            </a:r>
            <a:r>
              <a:rPr lang="en-US" sz="3200" b="1" dirty="0"/>
              <a:t>.</a:t>
            </a:r>
            <a:endParaRPr lang="en-US" sz="2800" b="1" dirty="0"/>
          </a:p>
        </p:txBody>
      </p:sp>
      <p:sp>
        <p:nvSpPr>
          <p:cNvPr id="5" name="ĐÁP ÁN SAI C">
            <a:extLst>
              <a:ext uri="{FF2B5EF4-FFF2-40B4-BE49-F238E27FC236}">
                <a16:creationId xmlns:a16="http://schemas.microsoft.com/office/drawing/2014/main" id="{226BEF8C-1871-AC26-18FF-C0E90A3BE130}"/>
              </a:ext>
            </a:extLst>
          </p:cNvPr>
          <p:cNvSpPr/>
          <p:nvPr/>
        </p:nvSpPr>
        <p:spPr>
          <a:xfrm>
            <a:off x="4343400" y="4866076"/>
            <a:ext cx="8915400" cy="88008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B. </a:t>
            </a:r>
            <a:r>
              <a:rPr lang="en-US" sz="3200" b="1" dirty="0" err="1"/>
              <a:t>Ông</a:t>
            </a:r>
            <a:r>
              <a:rPr lang="en-US" sz="3200" b="1" dirty="0"/>
              <a:t> bang </a:t>
            </a:r>
            <a:r>
              <a:rPr lang="en-US" sz="3200" b="1" dirty="0" err="1"/>
              <a:t>hoàng</a:t>
            </a:r>
            <a:r>
              <a:rPr lang="en-US" sz="3200" b="1" dirty="0"/>
              <a:t>, </a:t>
            </a:r>
            <a:r>
              <a:rPr lang="en-US" sz="3200" b="1" dirty="0" err="1"/>
              <a:t>lặng</a:t>
            </a:r>
            <a:r>
              <a:rPr lang="en-US" sz="3200" b="1" dirty="0"/>
              <a:t> </a:t>
            </a:r>
            <a:r>
              <a:rPr lang="en-US" sz="3200" b="1" dirty="0" err="1"/>
              <a:t>đi</a:t>
            </a:r>
            <a:r>
              <a:rPr lang="en-US" sz="3200" b="1" dirty="0"/>
              <a:t>,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nên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.</a:t>
            </a:r>
            <a:endParaRPr lang="en-US" sz="2800" b="1" dirty="0"/>
          </a:p>
        </p:txBody>
      </p:sp>
      <p:sp>
        <p:nvSpPr>
          <p:cNvPr id="6" name="ĐÁP ÁN SAI D">
            <a:extLst>
              <a:ext uri="{FF2B5EF4-FFF2-40B4-BE49-F238E27FC236}">
                <a16:creationId xmlns:a16="http://schemas.microsoft.com/office/drawing/2014/main" id="{949D0C6C-EF1A-6562-91F9-31B8DB7DAF78}"/>
              </a:ext>
            </a:extLst>
          </p:cNvPr>
          <p:cNvSpPr/>
          <p:nvPr/>
        </p:nvSpPr>
        <p:spPr>
          <a:xfrm>
            <a:off x="4343400" y="7130919"/>
            <a:ext cx="8915400" cy="88008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D</a:t>
            </a:r>
            <a:r>
              <a:rPr lang="en-US" sz="3600" b="1" dirty="0"/>
              <a:t>.</a:t>
            </a:r>
            <a:r>
              <a:rPr lang="en-US" sz="3200" b="1" dirty="0"/>
              <a:t> </a:t>
            </a:r>
            <a:r>
              <a:rPr lang="en-US" sz="3200" b="1" dirty="0" err="1"/>
              <a:t>Ông</a:t>
            </a:r>
            <a:r>
              <a:rPr lang="en-US" sz="3200" b="1" dirty="0"/>
              <a:t> </a:t>
            </a:r>
            <a:r>
              <a:rPr lang="en-US" sz="3200" b="1" dirty="0" err="1"/>
              <a:t>hỏi</a:t>
            </a:r>
            <a:r>
              <a:rPr lang="en-US" sz="3200" b="1" dirty="0"/>
              <a:t> </a:t>
            </a:r>
            <a:r>
              <a:rPr lang="en-US" sz="3200" b="1" dirty="0" err="1"/>
              <a:t>mọi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: “ Anh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giúp</a:t>
            </a:r>
            <a:r>
              <a:rPr lang="en-US" sz="3200" b="1" dirty="0"/>
              <a:t> </a:t>
            </a:r>
            <a:r>
              <a:rPr lang="en-US" sz="3200" b="1" dirty="0" err="1"/>
              <a:t>tôi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?”.</a:t>
            </a:r>
            <a:endParaRPr lang="en-US" sz="2800" b="1" dirty="0"/>
          </a:p>
        </p:txBody>
      </p:sp>
      <p:pic>
        <p:nvPicPr>
          <p:cNvPr id="7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081C2D93-535A-D402-0B6B-0BA1F8FB3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796933" y="8480666"/>
            <a:ext cx="406400" cy="406400"/>
          </a:xfrm>
          <a:prstGeom prst="rect">
            <a:avLst/>
          </a:prstGeom>
        </p:spPr>
      </p:pic>
      <p:pic>
        <p:nvPicPr>
          <p:cNvPr id="8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4313E50C-68E1-2944-13A8-9D44F8A4D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881600" y="8480666"/>
            <a:ext cx="406400" cy="406400"/>
          </a:xfrm>
          <a:prstGeom prst="rect">
            <a:avLst/>
          </a:prstGeom>
        </p:spPr>
      </p:pic>
      <p:pic>
        <p:nvPicPr>
          <p:cNvPr id="9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5CCA4311-89B8-E6E9-222B-32509C2E3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839267" y="8480666"/>
            <a:ext cx="406400" cy="406400"/>
          </a:xfrm>
          <a:prstGeom prst="rect">
            <a:avLst/>
          </a:prstGeom>
        </p:spPr>
      </p:pic>
      <p:pic>
        <p:nvPicPr>
          <p:cNvPr id="10" name="1. ting và vỗ tay">
            <a:hlinkClick r:id="" action="ppaction://media"/>
            <a:extLst>
              <a:ext uri="{FF2B5EF4-FFF2-40B4-BE49-F238E27FC236}">
                <a16:creationId xmlns:a16="http://schemas.microsoft.com/office/drawing/2014/main" id="{53420CD1-E678-7FD7-161A-76FCB6F2AF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754599" y="84806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3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3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5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  <p:bldP spid="2" grpId="0" animBg="1"/>
      <p:bldP spid="2" grpId="1" animBg="1"/>
      <p:bldP spid="4" grpId="0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A9ADD969-413E-0436-A701-3F4A4D6A8595}"/>
              </a:ext>
            </a:extLst>
          </p:cNvPr>
          <p:cNvSpPr/>
          <p:nvPr/>
        </p:nvSpPr>
        <p:spPr>
          <a:xfrm>
            <a:off x="3069641" y="467790"/>
            <a:ext cx="13008559" cy="2514879"/>
          </a:xfrm>
          <a:custGeom>
            <a:avLst/>
            <a:gdLst/>
            <a:ahLst/>
            <a:cxnLst/>
            <a:rect l="l" t="t" r="r" b="b"/>
            <a:pathLst>
              <a:path w="7679019" h="2514879">
                <a:moveTo>
                  <a:pt x="0" y="0"/>
                </a:moveTo>
                <a:lnTo>
                  <a:pt x="7679019" y="0"/>
                </a:lnTo>
                <a:lnTo>
                  <a:pt x="7679019" y="2514879"/>
                </a:lnTo>
                <a:lnTo>
                  <a:pt x="0" y="25148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71CA6-A2E5-F332-E7D9-7D9420847D41}"/>
              </a:ext>
            </a:extLst>
          </p:cNvPr>
          <p:cNvSpPr txBox="1"/>
          <p:nvPr/>
        </p:nvSpPr>
        <p:spPr>
          <a:xfrm>
            <a:off x="3505200" y="1063509"/>
            <a:ext cx="1188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5. Chi </a:t>
            </a:r>
            <a:r>
              <a:rPr lang="en-US" sz="4000" b="1" dirty="0" err="1"/>
              <a:t>tiết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 </a:t>
            </a:r>
            <a:r>
              <a:rPr lang="en-US" sz="4000" b="1" dirty="0" err="1"/>
              <a:t>cho</a:t>
            </a:r>
            <a:r>
              <a:rPr lang="en-US" sz="4000" b="1" dirty="0"/>
              <a:t> </a:t>
            </a:r>
            <a:r>
              <a:rPr lang="en-US" sz="4000" b="1" dirty="0" err="1"/>
              <a:t>biết</a:t>
            </a:r>
            <a:r>
              <a:rPr lang="en-US" sz="4000" b="1" dirty="0"/>
              <a:t> </a:t>
            </a:r>
            <a:r>
              <a:rPr lang="en-US" sz="4000" b="1" dirty="0" err="1"/>
              <a:t>người</a:t>
            </a:r>
            <a:r>
              <a:rPr lang="en-US" sz="4000" b="1" dirty="0"/>
              <a:t> con </a:t>
            </a:r>
            <a:r>
              <a:rPr lang="en-US" sz="4000" b="1" dirty="0" err="1"/>
              <a:t>luôn</a:t>
            </a:r>
            <a:r>
              <a:rPr lang="en-US" sz="4000" b="1" dirty="0"/>
              <a:t> tin </a:t>
            </a:r>
            <a:r>
              <a:rPr lang="en-US" sz="4000" b="1" dirty="0" err="1"/>
              <a:t>tưởng</a:t>
            </a:r>
            <a:r>
              <a:rPr lang="en-US" sz="4000" b="1" dirty="0"/>
              <a:t> </a:t>
            </a:r>
            <a:r>
              <a:rPr lang="en-US" sz="4000" b="1" dirty="0" err="1"/>
              <a:t>vào</a:t>
            </a:r>
            <a:r>
              <a:rPr lang="en-US" sz="4000" b="1" dirty="0"/>
              <a:t> cha </a:t>
            </a:r>
            <a:r>
              <a:rPr lang="en-US" sz="4000" b="1" dirty="0" err="1"/>
              <a:t>mình</a:t>
            </a:r>
            <a:r>
              <a:rPr lang="en-US" sz="4000" b="1" dirty="0"/>
              <a:t>?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2C8B15BE-8547-5FC6-0B11-975FFF39F0E5}"/>
              </a:ext>
            </a:extLst>
          </p:cNvPr>
          <p:cNvSpPr/>
          <p:nvPr/>
        </p:nvSpPr>
        <p:spPr>
          <a:xfrm>
            <a:off x="2019300" y="4076700"/>
            <a:ext cx="14249400" cy="297180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1F682-D5F4-31CA-8EE1-C9124E8AA3D3}"/>
              </a:ext>
            </a:extLst>
          </p:cNvPr>
          <p:cNvSpPr txBox="1"/>
          <p:nvPr/>
        </p:nvSpPr>
        <p:spPr>
          <a:xfrm>
            <a:off x="2667000" y="4593104"/>
            <a:ext cx="1295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Chi </a:t>
            </a:r>
            <a:r>
              <a:rPr lang="en-US" sz="4000" b="1" dirty="0" err="1"/>
              <a:t>tiết</a:t>
            </a:r>
            <a:r>
              <a:rPr lang="en-US" sz="4000" b="1" dirty="0"/>
              <a:t> </a:t>
            </a:r>
            <a:r>
              <a:rPr lang="en-US" sz="4000" b="1" dirty="0" err="1"/>
              <a:t>khi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cứu</a:t>
            </a:r>
            <a:r>
              <a:rPr lang="en-US" sz="4000" b="1" dirty="0"/>
              <a:t> </a:t>
            </a:r>
            <a:r>
              <a:rPr lang="en-US" sz="4000" b="1" dirty="0" err="1"/>
              <a:t>sống</a:t>
            </a:r>
            <a:r>
              <a:rPr lang="en-US" sz="4000" b="1" dirty="0"/>
              <a:t> </a:t>
            </a:r>
            <a:r>
              <a:rPr lang="en-US" sz="4000" b="1" dirty="0" err="1"/>
              <a:t>cậu</a:t>
            </a:r>
            <a:r>
              <a:rPr lang="en-US" sz="4000" b="1" dirty="0"/>
              <a:t> </a:t>
            </a:r>
            <a:r>
              <a:rPr lang="en-US" sz="4000" b="1" dirty="0" err="1"/>
              <a:t>bé</a:t>
            </a:r>
            <a:r>
              <a:rPr lang="en-US" sz="4000" b="1" dirty="0"/>
              <a:t> </a:t>
            </a:r>
            <a:r>
              <a:rPr lang="en-US" sz="4000" b="1" dirty="0" err="1"/>
              <a:t>đã</a:t>
            </a:r>
            <a:r>
              <a:rPr lang="en-US" sz="4000" b="1" dirty="0"/>
              <a:t> </a:t>
            </a:r>
            <a:r>
              <a:rPr lang="en-US" sz="4000" b="1" dirty="0" err="1"/>
              <a:t>nói</a:t>
            </a:r>
            <a:r>
              <a:rPr lang="en-US" sz="4000" b="1" dirty="0"/>
              <a:t>: “ Cha </a:t>
            </a:r>
            <a:r>
              <a:rPr lang="en-US" sz="4000" b="1" dirty="0" err="1"/>
              <a:t>ơi</a:t>
            </a:r>
            <a:r>
              <a:rPr lang="en-US" sz="4000" b="1" dirty="0"/>
              <a:t>? Con </a:t>
            </a:r>
            <a:r>
              <a:rPr lang="en-US" sz="4000" b="1" dirty="0" err="1"/>
              <a:t>đã</a:t>
            </a:r>
            <a:r>
              <a:rPr lang="en-US" sz="4000" b="1" dirty="0"/>
              <a:t> </a:t>
            </a:r>
            <a:r>
              <a:rPr lang="en-US" sz="4000" b="1" dirty="0" err="1"/>
              <a:t>bảo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bạn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nếu</a:t>
            </a:r>
            <a:r>
              <a:rPr lang="en-US" sz="4000" b="1" dirty="0"/>
              <a:t> </a:t>
            </a:r>
            <a:r>
              <a:rPr lang="en-US" sz="4000" b="1" dirty="0" err="1"/>
              <a:t>còn</a:t>
            </a:r>
            <a:r>
              <a:rPr lang="en-US" sz="4000" b="1" dirty="0"/>
              <a:t> </a:t>
            </a:r>
            <a:r>
              <a:rPr lang="en-US" sz="4000" b="1" dirty="0" err="1"/>
              <a:t>sống</a:t>
            </a:r>
            <a:r>
              <a:rPr lang="en-US" sz="4000" b="1" dirty="0"/>
              <a:t> </a:t>
            </a:r>
            <a:r>
              <a:rPr lang="en-US" sz="4000" b="1" dirty="0" err="1"/>
              <a:t>nhất</a:t>
            </a:r>
            <a:r>
              <a:rPr lang="en-US" sz="4000" b="1" dirty="0"/>
              <a:t> </a:t>
            </a:r>
            <a:r>
              <a:rPr lang="en-US" sz="4000" b="1" dirty="0" err="1"/>
              <a:t>định</a:t>
            </a:r>
            <a:r>
              <a:rPr lang="en-US" sz="4000" b="1" dirty="0"/>
              <a:t> cha </a:t>
            </a:r>
            <a:r>
              <a:rPr lang="en-US" sz="4000" b="1" dirty="0" err="1"/>
              <a:t>sẽ</a:t>
            </a:r>
            <a:r>
              <a:rPr lang="en-US" sz="4000" b="1" dirty="0"/>
              <a:t> </a:t>
            </a:r>
            <a:r>
              <a:rPr lang="en-US" sz="4000" b="1" dirty="0" err="1"/>
              <a:t>cứu</a:t>
            </a:r>
            <a:r>
              <a:rPr lang="en-US" sz="4000" b="1" dirty="0"/>
              <a:t> con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bạn</a:t>
            </a:r>
            <a:r>
              <a:rPr lang="en-US" sz="4000" b="1" dirty="0"/>
              <a:t> </a:t>
            </a:r>
            <a:r>
              <a:rPr lang="en-US" sz="4000" b="1" dirty="0" err="1"/>
              <a:t>mà</a:t>
            </a:r>
            <a:r>
              <a:rPr lang="en-US" sz="4000" b="1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90686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91161" y="467790"/>
            <a:ext cx="12320239" cy="2514879"/>
          </a:xfrm>
          <a:custGeom>
            <a:avLst/>
            <a:gdLst/>
            <a:ahLst/>
            <a:cxnLst/>
            <a:rect l="l" t="t" r="r" b="b"/>
            <a:pathLst>
              <a:path w="7679019" h="2514879">
                <a:moveTo>
                  <a:pt x="0" y="0"/>
                </a:moveTo>
                <a:lnTo>
                  <a:pt x="7679019" y="0"/>
                </a:lnTo>
                <a:lnTo>
                  <a:pt x="7679019" y="2514879"/>
                </a:lnTo>
                <a:lnTo>
                  <a:pt x="0" y="2514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993895">
            <a:off x="961584" y="6650864"/>
            <a:ext cx="1685292" cy="761258"/>
          </a:xfrm>
          <a:custGeom>
            <a:avLst/>
            <a:gdLst/>
            <a:ahLst/>
            <a:cxnLst/>
            <a:rect l="l" t="t" r="r" b="b"/>
            <a:pathLst>
              <a:path w="1685292" h="761258">
                <a:moveTo>
                  <a:pt x="0" y="0"/>
                </a:moveTo>
                <a:lnTo>
                  <a:pt x="1685292" y="0"/>
                </a:lnTo>
                <a:lnTo>
                  <a:pt x="1685292" y="761258"/>
                </a:lnTo>
                <a:lnTo>
                  <a:pt x="0" y="761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000826" y="1101168"/>
            <a:ext cx="13596013" cy="823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6.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chuyện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hiểu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điều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vẻ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tình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cha con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?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19200" y="6763279"/>
            <a:ext cx="2276252" cy="1920587"/>
          </a:xfrm>
          <a:custGeom>
            <a:avLst/>
            <a:gdLst/>
            <a:ahLst/>
            <a:cxnLst/>
            <a:rect l="l" t="t" r="r" b="b"/>
            <a:pathLst>
              <a:path w="2276252" h="1920587">
                <a:moveTo>
                  <a:pt x="0" y="0"/>
                </a:moveTo>
                <a:lnTo>
                  <a:pt x="2276252" y="0"/>
                </a:lnTo>
                <a:lnTo>
                  <a:pt x="2276252" y="1920587"/>
                </a:lnTo>
                <a:lnTo>
                  <a:pt x="0" y="19205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774347">
            <a:off x="14796805" y="-488046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2721228" y="7299709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32367">
            <a:off x="15847746" y="298970"/>
            <a:ext cx="2093013" cy="1423249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34726">
            <a:off x="-115620" y="-266820"/>
            <a:ext cx="1737737" cy="1726876"/>
          </a:xfrm>
          <a:custGeom>
            <a:avLst/>
            <a:gdLst/>
            <a:ahLst/>
            <a:cxnLst/>
            <a:rect l="l" t="t" r="r" b="b"/>
            <a:pathLst>
              <a:path w="1737737" h="1726876">
                <a:moveTo>
                  <a:pt x="0" y="0"/>
                </a:moveTo>
                <a:lnTo>
                  <a:pt x="1737737" y="0"/>
                </a:lnTo>
                <a:lnTo>
                  <a:pt x="1737737" y="1726876"/>
                </a:lnTo>
                <a:lnTo>
                  <a:pt x="0" y="17268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7020439" y="8145152"/>
            <a:ext cx="2535122" cy="1999577"/>
          </a:xfrm>
          <a:custGeom>
            <a:avLst/>
            <a:gdLst/>
            <a:ahLst/>
            <a:cxnLst/>
            <a:rect l="l" t="t" r="r" b="b"/>
            <a:pathLst>
              <a:path w="2535122" h="1999577">
                <a:moveTo>
                  <a:pt x="0" y="0"/>
                </a:moveTo>
                <a:lnTo>
                  <a:pt x="2535122" y="0"/>
                </a:lnTo>
                <a:lnTo>
                  <a:pt x="2535122" y="1999577"/>
                </a:lnTo>
                <a:lnTo>
                  <a:pt x="0" y="19995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" name="ĐÁP ÁN SAI A">
            <a:extLst>
              <a:ext uri="{FF2B5EF4-FFF2-40B4-BE49-F238E27FC236}">
                <a16:creationId xmlns:a16="http://schemas.microsoft.com/office/drawing/2014/main" id="{AF96B894-2100-D15A-20B3-50268D40F6B5}"/>
              </a:ext>
            </a:extLst>
          </p:cNvPr>
          <p:cNvSpPr/>
          <p:nvPr/>
        </p:nvSpPr>
        <p:spPr>
          <a:xfrm>
            <a:off x="3421858" y="5072505"/>
            <a:ext cx="11403916" cy="1063455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/>
              </a:rPr>
              <a:t>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Đó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vẻ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đẹp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tự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nhiên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giữa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người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với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người</a:t>
            </a:r>
            <a:r>
              <a:rPr lang="en-US" sz="4800" b="1" dirty="0">
                <a:solidFill>
                  <a:prstClr val="white"/>
                </a:solidFill>
                <a:latin typeface="Calibri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ĐÁP ÁN ĐÚNG B">
            <a:extLst>
              <a:ext uri="{FF2B5EF4-FFF2-40B4-BE49-F238E27FC236}">
                <a16:creationId xmlns:a16="http://schemas.microsoft.com/office/drawing/2014/main" id="{92BCB265-05A6-566B-98AD-F3FFE27A9F8F}"/>
              </a:ext>
            </a:extLst>
          </p:cNvPr>
          <p:cNvSpPr/>
          <p:nvPr/>
        </p:nvSpPr>
        <p:spPr>
          <a:xfrm>
            <a:off x="3462225" y="3645490"/>
            <a:ext cx="11363549" cy="114392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Calibri"/>
              </a:rPr>
              <a:t>Đó</a:t>
            </a:r>
            <a:r>
              <a:rPr lang="en-US" sz="44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44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Calibri"/>
              </a:rPr>
              <a:t>vẻ</a:t>
            </a:r>
            <a:r>
              <a:rPr lang="en-US" sz="44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Calibri"/>
              </a:rPr>
              <a:t>đẹp</a:t>
            </a:r>
            <a:r>
              <a:rPr lang="en-US" sz="44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44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Calibri"/>
              </a:rPr>
              <a:t>tình</a:t>
            </a:r>
            <a:r>
              <a:rPr lang="en-US" sz="44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Calibri"/>
              </a:rPr>
              <a:t>yêu</a:t>
            </a:r>
            <a:r>
              <a:rPr lang="en-US" sz="44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Calibri"/>
              </a:rPr>
              <a:t>thương</a:t>
            </a:r>
            <a:r>
              <a:rPr lang="en-US" sz="44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Calibri"/>
              </a:rPr>
              <a:t>mãnh</a:t>
            </a:r>
            <a:r>
              <a:rPr lang="en-US" sz="44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Calibri"/>
              </a:rPr>
              <a:t>liệt</a:t>
            </a:r>
            <a:r>
              <a:rPr lang="en-US" sz="4400" b="1" dirty="0">
                <a:solidFill>
                  <a:prstClr val="white"/>
                </a:solidFill>
                <a:latin typeface="Calibri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ĐÁP ÁN SAI C">
            <a:extLst>
              <a:ext uri="{FF2B5EF4-FFF2-40B4-BE49-F238E27FC236}">
                <a16:creationId xmlns:a16="http://schemas.microsoft.com/office/drawing/2014/main" id="{226BEF8C-1871-AC26-18FF-C0E90A3BE130}"/>
              </a:ext>
            </a:extLst>
          </p:cNvPr>
          <p:cNvSpPr/>
          <p:nvPr/>
        </p:nvSpPr>
        <p:spPr>
          <a:xfrm>
            <a:off x="3495451" y="6596155"/>
            <a:ext cx="12430349" cy="88008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Đó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vẻ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đẹp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người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cha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tỏng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hoàn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cảnh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nguy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kịch</a:t>
            </a:r>
            <a:r>
              <a:rPr lang="en-US" sz="4800" b="1" dirty="0">
                <a:solidFill>
                  <a:prstClr val="white"/>
                </a:solidFill>
                <a:latin typeface="Calibri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ĐÁP ÁN SAI D">
            <a:extLst>
              <a:ext uri="{FF2B5EF4-FFF2-40B4-BE49-F238E27FC236}">
                <a16:creationId xmlns:a16="http://schemas.microsoft.com/office/drawing/2014/main" id="{949D0C6C-EF1A-6562-91F9-31B8DB7DAF78}"/>
              </a:ext>
            </a:extLst>
          </p:cNvPr>
          <p:cNvSpPr/>
          <p:nvPr/>
        </p:nvSpPr>
        <p:spPr>
          <a:xfrm>
            <a:off x="3495450" y="7985411"/>
            <a:ext cx="11363547" cy="88008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Đó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vẻ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đẹp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sức</a:t>
            </a:r>
            <a:r>
              <a:rPr lang="en-US" sz="40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Calibri"/>
              </a:rPr>
              <a:t>mạnh</a:t>
            </a:r>
            <a:r>
              <a:rPr lang="en-US" sz="4800" b="1" dirty="0">
                <a:solidFill>
                  <a:prstClr val="white"/>
                </a:solidFill>
                <a:latin typeface="Calibri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2FAE3199-42FA-871C-7BEA-EA74FA52B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21986" y="7675354"/>
            <a:ext cx="406400" cy="406400"/>
          </a:xfrm>
          <a:prstGeom prst="rect">
            <a:avLst/>
          </a:prstGeom>
        </p:spPr>
      </p:pic>
      <p:pic>
        <p:nvPicPr>
          <p:cNvPr id="8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1D154A08-FAD6-3DBD-1A45-1DA5183D2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70544" y="7941952"/>
            <a:ext cx="406400" cy="406400"/>
          </a:xfrm>
          <a:prstGeom prst="rect">
            <a:avLst/>
          </a:prstGeom>
        </p:spPr>
      </p:pic>
      <p:pic>
        <p:nvPicPr>
          <p:cNvPr id="9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46018E61-BD41-5035-5E66-A555DCD5A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297400" y="10373665"/>
            <a:ext cx="406400" cy="406400"/>
          </a:xfrm>
          <a:prstGeom prst="rect">
            <a:avLst/>
          </a:prstGeom>
        </p:spPr>
      </p:pic>
      <p:pic>
        <p:nvPicPr>
          <p:cNvPr id="10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12EFE911-6361-846F-CDA6-C9CAFE791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725186" y="8337851"/>
            <a:ext cx="406400" cy="406400"/>
          </a:xfrm>
          <a:prstGeom prst="rect">
            <a:avLst/>
          </a:prstGeom>
        </p:spPr>
      </p:pic>
      <p:pic>
        <p:nvPicPr>
          <p:cNvPr id="13" name="1. ting và vỗ tay">
            <a:hlinkClick r:id="" action="ppaction://media"/>
            <a:extLst>
              <a:ext uri="{FF2B5EF4-FFF2-40B4-BE49-F238E27FC236}">
                <a16:creationId xmlns:a16="http://schemas.microsoft.com/office/drawing/2014/main" id="{2ED41A9C-3689-D650-880B-2FB107572E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132228" y="67632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3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3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3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5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  <p:bldP spid="2" grpId="0" animBg="1"/>
      <p:bldP spid="2" grpId="1" animBg="1"/>
      <p:bldP spid="4" grpId="0" animBg="1"/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52294" y="3181216"/>
            <a:ext cx="11983412" cy="3924567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8"/>
                </a:lnTo>
                <a:lnTo>
                  <a:pt x="0" y="392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11338">
            <a:off x="1404791" y="1458210"/>
            <a:ext cx="3173732" cy="2880162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1" y="0"/>
                </a:lnTo>
                <a:lnTo>
                  <a:pt x="3173731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16238">
            <a:off x="14201320" y="5015988"/>
            <a:ext cx="2801638" cy="3458812"/>
          </a:xfrm>
          <a:custGeom>
            <a:avLst/>
            <a:gdLst/>
            <a:ahLst/>
            <a:cxnLst/>
            <a:rect l="l" t="t" r="r" b="b"/>
            <a:pathLst>
              <a:path w="2801638" h="3458812">
                <a:moveTo>
                  <a:pt x="0" y="0"/>
                </a:moveTo>
                <a:lnTo>
                  <a:pt x="2801638" y="0"/>
                </a:lnTo>
                <a:lnTo>
                  <a:pt x="2801638" y="3458812"/>
                </a:lnTo>
                <a:lnTo>
                  <a:pt x="0" y="3458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44067">
            <a:off x="15149975" y="277437"/>
            <a:ext cx="2453364" cy="2946983"/>
          </a:xfrm>
          <a:custGeom>
            <a:avLst/>
            <a:gdLst/>
            <a:ahLst/>
            <a:cxnLst/>
            <a:rect l="l" t="t" r="r" b="b"/>
            <a:pathLst>
              <a:path w="2453364" h="2946983">
                <a:moveTo>
                  <a:pt x="0" y="0"/>
                </a:moveTo>
                <a:lnTo>
                  <a:pt x="2453363" y="0"/>
                </a:lnTo>
                <a:lnTo>
                  <a:pt x="2453363" y="2946984"/>
                </a:lnTo>
                <a:lnTo>
                  <a:pt x="0" y="29469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8692" y="6810064"/>
            <a:ext cx="2636055" cy="2448236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6" y="0"/>
                </a:lnTo>
                <a:lnTo>
                  <a:pt x="2636056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21545" y="1028700"/>
            <a:ext cx="3110820" cy="2745299"/>
          </a:xfrm>
          <a:custGeom>
            <a:avLst/>
            <a:gdLst/>
            <a:ahLst/>
            <a:cxnLst/>
            <a:rect l="l" t="t" r="r" b="b"/>
            <a:pathLst>
              <a:path w="3110820" h="2745299">
                <a:moveTo>
                  <a:pt x="0" y="0"/>
                </a:moveTo>
                <a:lnTo>
                  <a:pt x="3110820" y="0"/>
                </a:lnTo>
                <a:lnTo>
                  <a:pt x="3110820" y="2745299"/>
                </a:lnTo>
                <a:lnTo>
                  <a:pt x="0" y="27452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03315" y="6464490"/>
            <a:ext cx="3081371" cy="2946561"/>
          </a:xfrm>
          <a:custGeom>
            <a:avLst/>
            <a:gdLst/>
            <a:ahLst/>
            <a:cxnLst/>
            <a:rect l="l" t="t" r="r" b="b"/>
            <a:pathLst>
              <a:path w="3081371" h="2946561">
                <a:moveTo>
                  <a:pt x="0" y="0"/>
                </a:moveTo>
                <a:lnTo>
                  <a:pt x="3081370" y="0"/>
                </a:lnTo>
                <a:lnTo>
                  <a:pt x="3081370" y="2946561"/>
                </a:lnTo>
                <a:lnTo>
                  <a:pt x="0" y="294656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823099" y="4289814"/>
            <a:ext cx="1294603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chemeClr val="tx2"/>
                </a:solidFill>
                <a:latin typeface="#9Slide06 SVNBlow Brush" panose="020B0604020202020204" charset="0"/>
                <a:ea typeface="Lazydog"/>
                <a:cs typeface="Lazydog"/>
                <a:sym typeface="Lazydog"/>
              </a:rPr>
              <a:t>VẬN DỤNG – TRẢI NGHIỆM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61349" y="2917074"/>
            <a:ext cx="11983412" cy="3924567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7"/>
                </a:lnTo>
                <a:lnTo>
                  <a:pt x="0" y="3924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7867">
            <a:off x="2659610" y="1982052"/>
            <a:ext cx="1770468" cy="2364566"/>
          </a:xfrm>
          <a:custGeom>
            <a:avLst/>
            <a:gdLst/>
            <a:ahLst/>
            <a:cxnLst/>
            <a:rect l="l" t="t" r="r" b="b"/>
            <a:pathLst>
              <a:path w="1770468" h="2364566">
                <a:moveTo>
                  <a:pt x="0" y="0"/>
                </a:moveTo>
                <a:lnTo>
                  <a:pt x="1770468" y="0"/>
                </a:lnTo>
                <a:lnTo>
                  <a:pt x="1770468" y="2364565"/>
                </a:lnTo>
                <a:lnTo>
                  <a:pt x="0" y="23645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962400" y="4351537"/>
            <a:ext cx="1000938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13800" dirty="0">
                <a:solidFill>
                  <a:srgbClr val="6A7E78"/>
                </a:solidFill>
                <a:latin typeface="Haettenschweiler" panose="020B0706040902060204" pitchFamily="34" charset="0"/>
                <a:ea typeface="Lazydog"/>
                <a:cs typeface="Lazydog"/>
                <a:sym typeface="Lazydog"/>
              </a:rPr>
              <a:t>Thanks you</a:t>
            </a:r>
          </a:p>
        </p:txBody>
      </p:sp>
      <p:sp>
        <p:nvSpPr>
          <p:cNvPr id="7" name="Freeform 7"/>
          <p:cNvSpPr/>
          <p:nvPr/>
        </p:nvSpPr>
        <p:spPr>
          <a:xfrm>
            <a:off x="13226647" y="4879357"/>
            <a:ext cx="2636055" cy="2448236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93096">
            <a:off x="14988006" y="709992"/>
            <a:ext cx="2398222" cy="2558103"/>
          </a:xfrm>
          <a:custGeom>
            <a:avLst/>
            <a:gdLst/>
            <a:ahLst/>
            <a:cxnLst/>
            <a:rect l="l" t="t" r="r" b="b"/>
            <a:pathLst>
              <a:path w="2398222" h="2558103">
                <a:moveTo>
                  <a:pt x="0" y="0"/>
                </a:moveTo>
                <a:lnTo>
                  <a:pt x="2398222" y="0"/>
                </a:lnTo>
                <a:lnTo>
                  <a:pt x="2398222" y="2558103"/>
                </a:lnTo>
                <a:lnTo>
                  <a:pt x="0" y="2558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99555" y="1327396"/>
            <a:ext cx="2108789" cy="1861006"/>
          </a:xfrm>
          <a:custGeom>
            <a:avLst/>
            <a:gdLst/>
            <a:ahLst/>
            <a:cxnLst/>
            <a:rect l="l" t="t" r="r" b="b"/>
            <a:pathLst>
              <a:path w="2108789" h="1861006">
                <a:moveTo>
                  <a:pt x="0" y="0"/>
                </a:moveTo>
                <a:lnTo>
                  <a:pt x="2108789" y="0"/>
                </a:lnTo>
                <a:lnTo>
                  <a:pt x="2108789" y="1861006"/>
                </a:lnTo>
                <a:lnTo>
                  <a:pt x="0" y="1861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00695">
            <a:off x="-631442" y="8398400"/>
            <a:ext cx="4142661" cy="1712081"/>
          </a:xfrm>
          <a:custGeom>
            <a:avLst/>
            <a:gdLst/>
            <a:ahLst/>
            <a:cxnLst/>
            <a:rect l="l" t="t" r="r" b="b"/>
            <a:pathLst>
              <a:path w="4142661" h="1712081">
                <a:moveTo>
                  <a:pt x="0" y="0"/>
                </a:moveTo>
                <a:lnTo>
                  <a:pt x="4142661" y="0"/>
                </a:lnTo>
                <a:lnTo>
                  <a:pt x="4142661" y="1712081"/>
                </a:lnTo>
                <a:lnTo>
                  <a:pt x="0" y="1712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57477">
            <a:off x="467078" y="6871790"/>
            <a:ext cx="2002948" cy="2472775"/>
          </a:xfrm>
          <a:custGeom>
            <a:avLst/>
            <a:gdLst/>
            <a:ahLst/>
            <a:cxnLst/>
            <a:rect l="l" t="t" r="r" b="b"/>
            <a:pathLst>
              <a:path w="2002948" h="2472775">
                <a:moveTo>
                  <a:pt x="0" y="0"/>
                </a:moveTo>
                <a:lnTo>
                  <a:pt x="2002948" y="0"/>
                </a:lnTo>
                <a:lnTo>
                  <a:pt x="2002948" y="2472775"/>
                </a:lnTo>
                <a:lnTo>
                  <a:pt x="0" y="24727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57645" y="-1987898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40"/>
                </a:lnTo>
                <a:lnTo>
                  <a:pt x="0" y="4509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182529">
            <a:off x="15671885" y="6791558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39"/>
                </a:lnTo>
                <a:lnTo>
                  <a:pt x="0" y="45099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3234" y="1210978"/>
            <a:ext cx="15161532" cy="7865045"/>
          </a:xfrm>
          <a:custGeom>
            <a:avLst/>
            <a:gdLst/>
            <a:ahLst/>
            <a:cxnLst/>
            <a:rect l="l" t="t" r="r" b="b"/>
            <a:pathLst>
              <a:path w="15161532" h="7865045">
                <a:moveTo>
                  <a:pt x="0" y="0"/>
                </a:moveTo>
                <a:lnTo>
                  <a:pt x="15161532" y="0"/>
                </a:lnTo>
                <a:lnTo>
                  <a:pt x="15161532" y="7865044"/>
                </a:lnTo>
                <a:lnTo>
                  <a:pt x="0" y="7865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26427" y="3497412"/>
            <a:ext cx="8095595" cy="2651307"/>
          </a:xfrm>
          <a:custGeom>
            <a:avLst/>
            <a:gdLst/>
            <a:ahLst/>
            <a:cxnLst/>
            <a:rect l="l" t="t" r="r" b="b"/>
            <a:pathLst>
              <a:path w="8095595" h="2651307">
                <a:moveTo>
                  <a:pt x="0" y="0"/>
                </a:moveTo>
                <a:lnTo>
                  <a:pt x="8095595" y="0"/>
                </a:lnTo>
                <a:lnTo>
                  <a:pt x="8095595" y="2651307"/>
                </a:lnTo>
                <a:lnTo>
                  <a:pt x="0" y="2651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0695">
            <a:off x="-641343" y="8452786"/>
            <a:ext cx="3898147" cy="1611028"/>
          </a:xfrm>
          <a:custGeom>
            <a:avLst/>
            <a:gdLst/>
            <a:ahLst/>
            <a:cxnLst/>
            <a:rect l="l" t="t" r="r" b="b"/>
            <a:pathLst>
              <a:path w="3898147" h="1611028">
                <a:moveTo>
                  <a:pt x="0" y="0"/>
                </a:moveTo>
                <a:lnTo>
                  <a:pt x="3898147" y="0"/>
                </a:lnTo>
                <a:lnTo>
                  <a:pt x="3898147" y="1611028"/>
                </a:lnTo>
                <a:lnTo>
                  <a:pt x="0" y="16110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9774" y="1028700"/>
            <a:ext cx="2537678" cy="3108947"/>
          </a:xfrm>
          <a:custGeom>
            <a:avLst/>
            <a:gdLst/>
            <a:ahLst/>
            <a:cxnLst/>
            <a:rect l="l" t="t" r="r" b="b"/>
            <a:pathLst>
              <a:path w="2537678" h="3108947">
                <a:moveTo>
                  <a:pt x="0" y="0"/>
                </a:moveTo>
                <a:lnTo>
                  <a:pt x="2537678" y="0"/>
                </a:lnTo>
                <a:lnTo>
                  <a:pt x="2537678" y="3108947"/>
                </a:lnTo>
                <a:lnTo>
                  <a:pt x="0" y="31089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13946" y="6149552"/>
            <a:ext cx="3110820" cy="2745299"/>
          </a:xfrm>
          <a:custGeom>
            <a:avLst/>
            <a:gdLst/>
            <a:ahLst/>
            <a:cxnLst/>
            <a:rect l="l" t="t" r="r" b="b"/>
            <a:pathLst>
              <a:path w="3110820" h="2745299">
                <a:moveTo>
                  <a:pt x="0" y="0"/>
                </a:moveTo>
                <a:lnTo>
                  <a:pt x="3110820" y="0"/>
                </a:lnTo>
                <a:lnTo>
                  <a:pt x="3110820" y="2745299"/>
                </a:lnTo>
                <a:lnTo>
                  <a:pt x="0" y="27452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00247">
            <a:off x="1239525" y="5954829"/>
            <a:ext cx="2391642" cy="2952645"/>
          </a:xfrm>
          <a:custGeom>
            <a:avLst/>
            <a:gdLst/>
            <a:ahLst/>
            <a:cxnLst/>
            <a:rect l="l" t="t" r="r" b="b"/>
            <a:pathLst>
              <a:path w="2391642" h="2952645">
                <a:moveTo>
                  <a:pt x="0" y="0"/>
                </a:moveTo>
                <a:lnTo>
                  <a:pt x="2391642" y="0"/>
                </a:lnTo>
                <a:lnTo>
                  <a:pt x="2391642" y="2952645"/>
                </a:lnTo>
                <a:lnTo>
                  <a:pt x="0" y="29526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83578">
            <a:off x="14263967" y="1461660"/>
            <a:ext cx="2024106" cy="2431359"/>
          </a:xfrm>
          <a:custGeom>
            <a:avLst/>
            <a:gdLst/>
            <a:ahLst/>
            <a:cxnLst/>
            <a:rect l="l" t="t" r="r" b="b"/>
            <a:pathLst>
              <a:path w="2024106" h="2431359">
                <a:moveTo>
                  <a:pt x="0" y="0"/>
                </a:moveTo>
                <a:lnTo>
                  <a:pt x="2024107" y="0"/>
                </a:lnTo>
                <a:lnTo>
                  <a:pt x="2024107" y="2431359"/>
                </a:lnTo>
                <a:lnTo>
                  <a:pt x="0" y="243135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736480" y="4242422"/>
            <a:ext cx="7241566" cy="16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9"/>
              </a:lnSpc>
            </a:pPr>
            <a:r>
              <a:rPr lang="en-US" sz="11399">
                <a:solidFill>
                  <a:srgbClr val="0097B2"/>
                </a:solidFill>
                <a:latin typeface="#9Slide06 SVNBlow Brush"/>
                <a:ea typeface="#9Slide06 SVNBlow Brush"/>
                <a:cs typeface="#9Slide06 SVNBlow Brush"/>
                <a:sym typeface="#9Slide06 SVNBlow Brush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860632" y="7703199"/>
            <a:ext cx="4746076" cy="4582121"/>
          </a:xfrm>
          <a:custGeom>
            <a:avLst/>
            <a:gdLst/>
            <a:ahLst/>
            <a:cxnLst/>
            <a:rect l="l" t="t" r="r" b="b"/>
            <a:pathLst>
              <a:path w="4746076" h="4582121">
                <a:moveTo>
                  <a:pt x="0" y="0"/>
                </a:moveTo>
                <a:lnTo>
                  <a:pt x="4746076" y="0"/>
                </a:lnTo>
                <a:lnTo>
                  <a:pt x="4746076" y="4582121"/>
                </a:lnTo>
                <a:lnTo>
                  <a:pt x="0" y="4582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1700" y="6488427"/>
            <a:ext cx="3081371" cy="2946561"/>
          </a:xfrm>
          <a:custGeom>
            <a:avLst/>
            <a:gdLst/>
            <a:ahLst/>
            <a:cxnLst/>
            <a:rect l="l" t="t" r="r" b="b"/>
            <a:pathLst>
              <a:path w="3081371" h="2946561">
                <a:moveTo>
                  <a:pt x="0" y="0"/>
                </a:moveTo>
                <a:lnTo>
                  <a:pt x="3081370" y="0"/>
                </a:lnTo>
                <a:lnTo>
                  <a:pt x="3081370" y="2946561"/>
                </a:lnTo>
                <a:lnTo>
                  <a:pt x="0" y="29465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05189">
            <a:off x="15070717" y="805899"/>
            <a:ext cx="2400670" cy="2385666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0" y="0"/>
                </a:lnTo>
                <a:lnTo>
                  <a:pt x="2400670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367339">
            <a:off x="-932723" y="60577"/>
            <a:ext cx="3922847" cy="1825907"/>
          </a:xfrm>
          <a:custGeom>
            <a:avLst/>
            <a:gdLst/>
            <a:ahLst/>
            <a:cxnLst/>
            <a:rect l="l" t="t" r="r" b="b"/>
            <a:pathLst>
              <a:path w="3922847" h="1825907">
                <a:moveTo>
                  <a:pt x="0" y="0"/>
                </a:moveTo>
                <a:lnTo>
                  <a:pt x="3922846" y="0"/>
                </a:lnTo>
                <a:lnTo>
                  <a:pt x="3922846" y="1825907"/>
                </a:lnTo>
                <a:lnTo>
                  <a:pt x="0" y="18259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4664276" y="7149939"/>
            <a:ext cx="4411579" cy="411480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581410" y="-1934989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706590" y="1717066"/>
            <a:ext cx="4130992" cy="85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>
                <a:solidFill>
                  <a:srgbClr val="FFFBF4"/>
                </a:solidFill>
                <a:latin typeface="Lazydog"/>
                <a:ea typeface="Lazydog"/>
                <a:cs typeface="Lazydog"/>
                <a:sym typeface="Lazydog"/>
              </a:rPr>
              <a:t>Mission</a:t>
            </a:r>
          </a:p>
        </p:txBody>
      </p:sp>
      <p:pic>
        <p:nvPicPr>
          <p:cNvPr id="3" name="Ba Ngọn Nến Lung Linh - Candy Ngọc Hà  Thần Đồng Âm Nhạc Việt Nam  Nhạc Thiếu Nhi 2023">
            <a:hlinkClick r:id="" action="ppaction://media"/>
            <a:extLst>
              <a:ext uri="{FF2B5EF4-FFF2-40B4-BE49-F238E27FC236}">
                <a16:creationId xmlns:a16="http://schemas.microsoft.com/office/drawing/2014/main" id="{F2400D2E-FF8D-1A29-B63F-6944E7CF44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88" end="10985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101" y="-2386088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 rot="159394">
            <a:off x="4650674" y="789717"/>
            <a:ext cx="9440013" cy="4351354"/>
          </a:xfrm>
          <a:custGeom>
            <a:avLst/>
            <a:gdLst/>
            <a:ahLst/>
            <a:cxnLst/>
            <a:rect l="l" t="t" r="r" b="b"/>
            <a:pathLst>
              <a:path w="7952081" h="2604307">
                <a:moveTo>
                  <a:pt x="0" y="0"/>
                </a:moveTo>
                <a:lnTo>
                  <a:pt x="7952080" y="0"/>
                </a:lnTo>
                <a:lnTo>
                  <a:pt x="7952080" y="2604307"/>
                </a:lnTo>
                <a:lnTo>
                  <a:pt x="0" y="2604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68275" y="7654562"/>
            <a:ext cx="3654056" cy="3083110"/>
          </a:xfrm>
          <a:custGeom>
            <a:avLst/>
            <a:gdLst/>
            <a:ahLst/>
            <a:cxnLst/>
            <a:rect l="l" t="t" r="r" b="b"/>
            <a:pathLst>
              <a:path w="3654056" h="3083110">
                <a:moveTo>
                  <a:pt x="0" y="0"/>
                </a:moveTo>
                <a:lnTo>
                  <a:pt x="3654056" y="0"/>
                </a:lnTo>
                <a:lnTo>
                  <a:pt x="3654056" y="3083110"/>
                </a:lnTo>
                <a:lnTo>
                  <a:pt x="0" y="30831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07983">
            <a:off x="15407333" y="7090235"/>
            <a:ext cx="3066297" cy="3509352"/>
          </a:xfrm>
          <a:custGeom>
            <a:avLst/>
            <a:gdLst/>
            <a:ahLst/>
            <a:cxnLst/>
            <a:rect l="l" t="t" r="r" b="b"/>
            <a:pathLst>
              <a:path w="3066297" h="3509352">
                <a:moveTo>
                  <a:pt x="0" y="0"/>
                </a:moveTo>
                <a:lnTo>
                  <a:pt x="3066297" y="0"/>
                </a:lnTo>
                <a:lnTo>
                  <a:pt x="3066297" y="3509352"/>
                </a:lnTo>
                <a:lnTo>
                  <a:pt x="0" y="35093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89232">
            <a:off x="13998169" y="88521"/>
            <a:ext cx="5205710" cy="2151418"/>
          </a:xfrm>
          <a:custGeom>
            <a:avLst/>
            <a:gdLst/>
            <a:ahLst/>
            <a:cxnLst/>
            <a:rect l="l" t="t" r="r" b="b"/>
            <a:pathLst>
              <a:path w="5205710" h="2151418">
                <a:moveTo>
                  <a:pt x="0" y="0"/>
                </a:moveTo>
                <a:lnTo>
                  <a:pt x="5205710" y="0"/>
                </a:lnTo>
                <a:lnTo>
                  <a:pt x="5205710" y="2151419"/>
                </a:lnTo>
                <a:lnTo>
                  <a:pt x="0" y="21514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23245" y="796501"/>
            <a:ext cx="2636055" cy="2448236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29147">
            <a:off x="-1601313" y="-1227469"/>
            <a:ext cx="5260027" cy="3419017"/>
          </a:xfrm>
          <a:custGeom>
            <a:avLst/>
            <a:gdLst/>
            <a:ahLst/>
            <a:cxnLst/>
            <a:rect l="l" t="t" r="r" b="b"/>
            <a:pathLst>
              <a:path w="5260027" h="3419017">
                <a:moveTo>
                  <a:pt x="0" y="0"/>
                </a:moveTo>
                <a:lnTo>
                  <a:pt x="5260026" y="0"/>
                </a:lnTo>
                <a:lnTo>
                  <a:pt x="5260026" y="3419017"/>
                </a:lnTo>
                <a:lnTo>
                  <a:pt x="0" y="34190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13996" y="-374102"/>
            <a:ext cx="2965328" cy="3838613"/>
          </a:xfrm>
          <a:custGeom>
            <a:avLst/>
            <a:gdLst/>
            <a:ahLst/>
            <a:cxnLst/>
            <a:rect l="l" t="t" r="r" b="b"/>
            <a:pathLst>
              <a:path w="2965328" h="3838613">
                <a:moveTo>
                  <a:pt x="0" y="0"/>
                </a:moveTo>
                <a:lnTo>
                  <a:pt x="2965328" y="0"/>
                </a:lnTo>
                <a:lnTo>
                  <a:pt x="2965328" y="3838612"/>
                </a:lnTo>
                <a:lnTo>
                  <a:pt x="0" y="38386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043396" y="970940"/>
            <a:ext cx="861522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7199" dirty="0">
                <a:solidFill>
                  <a:schemeClr val="accent1"/>
                </a:solidFill>
                <a:latin typeface="MercuriusScript" panose="01010101010101010101" pitchFamily="2" charset="0"/>
                <a:ea typeface="Lazydog"/>
                <a:cs typeface="Lazydog"/>
                <a:sym typeface="Lazydog"/>
              </a:rPr>
              <a:t>TIẾT 1 </a:t>
            </a:r>
          </a:p>
          <a:p>
            <a:pPr algn="ctr">
              <a:lnSpc>
                <a:spcPts val="7199"/>
              </a:lnSpc>
            </a:pPr>
            <a:r>
              <a:rPr lang="en-US" sz="7199" dirty="0">
                <a:solidFill>
                  <a:schemeClr val="accent1"/>
                </a:solidFill>
                <a:latin typeface="MercuriusScript" panose="01010101010101010101" pitchFamily="2" charset="0"/>
                <a:ea typeface="Lazydog"/>
                <a:cs typeface="Lazydog"/>
                <a:sym typeface="Lazydog"/>
              </a:rPr>
              <a:t>ĐỌC – HIỂU</a:t>
            </a:r>
          </a:p>
          <a:p>
            <a:pPr algn="ctr">
              <a:lnSpc>
                <a:spcPts val="7199"/>
              </a:lnSpc>
            </a:pPr>
            <a:r>
              <a:rPr lang="en-US" sz="7199" dirty="0">
                <a:solidFill>
                  <a:srgbClr val="FF0000"/>
                </a:solidFill>
                <a:latin typeface="MercuriusScript" panose="01010101010101010101" pitchFamily="2" charset="0"/>
                <a:ea typeface="Lazydog"/>
                <a:cs typeface="Lazydog"/>
                <a:sym typeface="Lazydog"/>
              </a:rPr>
              <a:t>CHA SẼ LUÔN Ở BÊN CON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229" y="-1060055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22710" y="1164231"/>
            <a:ext cx="7936090" cy="2379069"/>
          </a:xfrm>
          <a:custGeom>
            <a:avLst/>
            <a:gdLst/>
            <a:ahLst/>
            <a:cxnLst/>
            <a:rect l="l" t="t" r="r" b="b"/>
            <a:pathLst>
              <a:path w="6656815" h="2180107">
                <a:moveTo>
                  <a:pt x="0" y="0"/>
                </a:moveTo>
                <a:lnTo>
                  <a:pt x="6656816" y="0"/>
                </a:lnTo>
                <a:lnTo>
                  <a:pt x="6656816" y="2180107"/>
                </a:lnTo>
                <a:lnTo>
                  <a:pt x="0" y="218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4898">
            <a:off x="15611727" y="7428628"/>
            <a:ext cx="3289646" cy="3322875"/>
          </a:xfrm>
          <a:custGeom>
            <a:avLst/>
            <a:gdLst/>
            <a:ahLst/>
            <a:cxnLst/>
            <a:rect l="l" t="t" r="r" b="b"/>
            <a:pathLst>
              <a:path w="3289646" h="3322875">
                <a:moveTo>
                  <a:pt x="0" y="0"/>
                </a:moveTo>
                <a:lnTo>
                  <a:pt x="3289646" y="0"/>
                </a:lnTo>
                <a:lnTo>
                  <a:pt x="3289646" y="3322875"/>
                </a:lnTo>
                <a:lnTo>
                  <a:pt x="0" y="3322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236458">
            <a:off x="411939" y="7231433"/>
            <a:ext cx="2243603" cy="2748671"/>
          </a:xfrm>
          <a:custGeom>
            <a:avLst/>
            <a:gdLst/>
            <a:ahLst/>
            <a:cxnLst/>
            <a:rect l="l" t="t" r="r" b="b"/>
            <a:pathLst>
              <a:path w="2243603" h="2748671">
                <a:moveTo>
                  <a:pt x="0" y="0"/>
                </a:moveTo>
                <a:lnTo>
                  <a:pt x="2243602" y="0"/>
                </a:lnTo>
                <a:lnTo>
                  <a:pt x="2243602" y="2748671"/>
                </a:lnTo>
                <a:lnTo>
                  <a:pt x="0" y="27486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0839" y="-308279"/>
            <a:ext cx="3819729" cy="3652616"/>
          </a:xfrm>
          <a:custGeom>
            <a:avLst/>
            <a:gdLst/>
            <a:ahLst/>
            <a:cxnLst/>
            <a:rect l="l" t="t" r="r" b="b"/>
            <a:pathLst>
              <a:path w="3819729" h="3652616">
                <a:moveTo>
                  <a:pt x="0" y="0"/>
                </a:moveTo>
                <a:lnTo>
                  <a:pt x="3819729" y="0"/>
                </a:lnTo>
                <a:lnTo>
                  <a:pt x="3819729" y="3652617"/>
                </a:lnTo>
                <a:lnTo>
                  <a:pt x="0" y="36526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523217" y="1638300"/>
            <a:ext cx="7241566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8000" b="1" dirty="0">
                <a:solidFill>
                  <a:schemeClr val="accent1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I. LUYỆN ĐỌC</a:t>
            </a:r>
          </a:p>
        </p:txBody>
      </p:sp>
      <p:sp>
        <p:nvSpPr>
          <p:cNvPr id="18" name="Freeform 18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256563" y="953658"/>
            <a:ext cx="3114892" cy="2390680"/>
          </a:xfrm>
          <a:custGeom>
            <a:avLst/>
            <a:gdLst/>
            <a:ahLst/>
            <a:cxnLst/>
            <a:rect l="l" t="t" r="r" b="b"/>
            <a:pathLst>
              <a:path w="3114892" h="2390680">
                <a:moveTo>
                  <a:pt x="0" y="0"/>
                </a:moveTo>
                <a:lnTo>
                  <a:pt x="3114892" y="0"/>
                </a:lnTo>
                <a:lnTo>
                  <a:pt x="3114892" y="2390680"/>
                </a:lnTo>
                <a:lnTo>
                  <a:pt x="0" y="23906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91381" y="1028700"/>
            <a:ext cx="8905238" cy="2916465"/>
          </a:xfrm>
          <a:custGeom>
            <a:avLst/>
            <a:gdLst/>
            <a:ahLst/>
            <a:cxnLst/>
            <a:rect l="l" t="t" r="r" b="b"/>
            <a:pathLst>
              <a:path w="8905238" h="2916465">
                <a:moveTo>
                  <a:pt x="0" y="0"/>
                </a:moveTo>
                <a:lnTo>
                  <a:pt x="8905238" y="0"/>
                </a:lnTo>
                <a:lnTo>
                  <a:pt x="8905238" y="2916465"/>
                </a:lnTo>
                <a:lnTo>
                  <a:pt x="0" y="29164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69256">
            <a:off x="14422226" y="-407312"/>
            <a:ext cx="4361353" cy="3679891"/>
          </a:xfrm>
          <a:custGeom>
            <a:avLst/>
            <a:gdLst/>
            <a:ahLst/>
            <a:cxnLst/>
            <a:rect l="l" t="t" r="r" b="b"/>
            <a:pathLst>
              <a:path w="4361353" h="3679891">
                <a:moveTo>
                  <a:pt x="0" y="0"/>
                </a:moveTo>
                <a:lnTo>
                  <a:pt x="4361353" y="0"/>
                </a:lnTo>
                <a:lnTo>
                  <a:pt x="4361353" y="3679891"/>
                </a:lnTo>
                <a:lnTo>
                  <a:pt x="0" y="36798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789047">
            <a:off x="424314" y="462064"/>
            <a:ext cx="1914447" cy="1941138"/>
          </a:xfrm>
          <a:custGeom>
            <a:avLst/>
            <a:gdLst/>
            <a:ahLst/>
            <a:cxnLst/>
            <a:rect l="l" t="t" r="r" b="b"/>
            <a:pathLst>
              <a:path w="1914447" h="1941138">
                <a:moveTo>
                  <a:pt x="0" y="0"/>
                </a:moveTo>
                <a:lnTo>
                  <a:pt x="1914447" y="0"/>
                </a:lnTo>
                <a:lnTo>
                  <a:pt x="1914447" y="1941138"/>
                </a:lnTo>
                <a:lnTo>
                  <a:pt x="0" y="1941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60116">
            <a:off x="16842590" y="7816221"/>
            <a:ext cx="1639525" cy="1969399"/>
          </a:xfrm>
          <a:custGeom>
            <a:avLst/>
            <a:gdLst/>
            <a:ahLst/>
            <a:cxnLst/>
            <a:rect l="l" t="t" r="r" b="b"/>
            <a:pathLst>
              <a:path w="1639525" h="1969399">
                <a:moveTo>
                  <a:pt x="0" y="0"/>
                </a:moveTo>
                <a:lnTo>
                  <a:pt x="1639525" y="0"/>
                </a:lnTo>
                <a:lnTo>
                  <a:pt x="1639525" y="1969399"/>
                </a:lnTo>
                <a:lnTo>
                  <a:pt x="0" y="19693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691381" y="2159631"/>
            <a:ext cx="8718926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7199" dirty="0">
                <a:solidFill>
                  <a:srgbClr val="6A7E78"/>
                </a:solidFill>
                <a:latin typeface="Merriweather Black" panose="00000A00000000000000" pitchFamily="2" charset="0"/>
                <a:ea typeface="Lazydog"/>
                <a:cs typeface="Lazydog"/>
                <a:sym typeface="Lazydog"/>
              </a:rPr>
              <a:t>II. TÌM HIỂU BÀI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69641" y="467790"/>
            <a:ext cx="11789359" cy="2514879"/>
          </a:xfrm>
          <a:custGeom>
            <a:avLst/>
            <a:gdLst/>
            <a:ahLst/>
            <a:cxnLst/>
            <a:rect l="l" t="t" r="r" b="b"/>
            <a:pathLst>
              <a:path w="7679019" h="2514879">
                <a:moveTo>
                  <a:pt x="0" y="0"/>
                </a:moveTo>
                <a:lnTo>
                  <a:pt x="7679019" y="0"/>
                </a:lnTo>
                <a:lnTo>
                  <a:pt x="7679019" y="2514879"/>
                </a:lnTo>
                <a:lnTo>
                  <a:pt x="0" y="251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993895">
            <a:off x="-169161" y="6512862"/>
            <a:ext cx="1685292" cy="761258"/>
          </a:xfrm>
          <a:custGeom>
            <a:avLst/>
            <a:gdLst/>
            <a:ahLst/>
            <a:cxnLst/>
            <a:rect l="l" t="t" r="r" b="b"/>
            <a:pathLst>
              <a:path w="1685292" h="761258">
                <a:moveTo>
                  <a:pt x="0" y="0"/>
                </a:moveTo>
                <a:lnTo>
                  <a:pt x="1685292" y="0"/>
                </a:lnTo>
                <a:lnTo>
                  <a:pt x="1685292" y="761258"/>
                </a:lnTo>
                <a:lnTo>
                  <a:pt x="0" y="761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06504" y="844170"/>
            <a:ext cx="1359601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Trận</a:t>
            </a:r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động</a:t>
            </a:r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đất</a:t>
            </a:r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ở </a:t>
            </a: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Ác</a:t>
            </a:r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-</a:t>
            </a: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mê</a:t>
            </a:r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-</a:t>
            </a: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ni</a:t>
            </a:r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-a </a:t>
            </a: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năm</a:t>
            </a:r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1989 </a:t>
            </a: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gây</a:t>
            </a:r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hậu</a:t>
            </a:r>
            <a:endParaRPr lang="en-US" sz="3600" b="1" dirty="0">
              <a:solidFill>
                <a:srgbClr val="00B050"/>
              </a:solidFill>
              <a:latin typeface="Georgia Ref" panose="02040502050405020303" pitchFamily="18" charset="0"/>
              <a:ea typeface="Lazydog"/>
              <a:cs typeface="Lazydog"/>
              <a:sym typeface="Lazydog"/>
            </a:endParaRP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quả</a:t>
            </a:r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lớn</a:t>
            </a:r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như</a:t>
            </a:r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thế</a:t>
            </a:r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nào</a:t>
            </a:r>
            <a:r>
              <a:rPr lang="en-US" sz="36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?</a:t>
            </a:r>
          </a:p>
        </p:txBody>
      </p:sp>
      <p:sp>
        <p:nvSpPr>
          <p:cNvPr id="16" name="Freeform 16"/>
          <p:cNvSpPr/>
          <p:nvPr/>
        </p:nvSpPr>
        <p:spPr>
          <a:xfrm>
            <a:off x="0" y="6647948"/>
            <a:ext cx="2276252" cy="1920587"/>
          </a:xfrm>
          <a:custGeom>
            <a:avLst/>
            <a:gdLst/>
            <a:ahLst/>
            <a:cxnLst/>
            <a:rect l="l" t="t" r="r" b="b"/>
            <a:pathLst>
              <a:path w="2276252" h="1920587">
                <a:moveTo>
                  <a:pt x="0" y="0"/>
                </a:moveTo>
                <a:lnTo>
                  <a:pt x="2276252" y="0"/>
                </a:lnTo>
                <a:lnTo>
                  <a:pt x="2276252" y="1920587"/>
                </a:lnTo>
                <a:lnTo>
                  <a:pt x="0" y="19205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774347">
            <a:off x="14796805" y="-488046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2721228" y="7299709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32367">
            <a:off x="15847746" y="298970"/>
            <a:ext cx="2093013" cy="1423249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34726">
            <a:off x="-115620" y="-266820"/>
            <a:ext cx="1737737" cy="1726876"/>
          </a:xfrm>
          <a:custGeom>
            <a:avLst/>
            <a:gdLst/>
            <a:ahLst/>
            <a:cxnLst/>
            <a:rect l="l" t="t" r="r" b="b"/>
            <a:pathLst>
              <a:path w="1737737" h="1726876">
                <a:moveTo>
                  <a:pt x="0" y="0"/>
                </a:moveTo>
                <a:lnTo>
                  <a:pt x="1737737" y="0"/>
                </a:lnTo>
                <a:lnTo>
                  <a:pt x="1737737" y="1726876"/>
                </a:lnTo>
                <a:lnTo>
                  <a:pt x="0" y="1726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7020439" y="8145152"/>
            <a:ext cx="2535122" cy="1999577"/>
          </a:xfrm>
          <a:custGeom>
            <a:avLst/>
            <a:gdLst/>
            <a:ahLst/>
            <a:cxnLst/>
            <a:rect l="l" t="t" r="r" b="b"/>
            <a:pathLst>
              <a:path w="2535122" h="1999577">
                <a:moveTo>
                  <a:pt x="0" y="0"/>
                </a:moveTo>
                <a:lnTo>
                  <a:pt x="2535122" y="0"/>
                </a:lnTo>
                <a:lnTo>
                  <a:pt x="2535122" y="1999577"/>
                </a:lnTo>
                <a:lnTo>
                  <a:pt x="0" y="19995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" name="B.">
            <a:extLst>
              <a:ext uri="{FF2B5EF4-FFF2-40B4-BE49-F238E27FC236}">
                <a16:creationId xmlns:a16="http://schemas.microsoft.com/office/drawing/2014/main" id="{50C60435-973B-9D1D-98EB-B93E57FE64E8}"/>
              </a:ext>
            </a:extLst>
          </p:cNvPr>
          <p:cNvSpPr/>
          <p:nvPr/>
        </p:nvSpPr>
        <p:spPr>
          <a:xfrm>
            <a:off x="3772484" y="5093394"/>
            <a:ext cx="11234994" cy="95628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</a:rPr>
              <a:t>B. </a:t>
            </a:r>
            <a:r>
              <a:rPr lang="en-US" sz="3600" b="1" dirty="0" err="1">
                <a:solidFill>
                  <a:schemeClr val="tx1"/>
                </a:solidFill>
              </a:rPr>
              <a:t>Làm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một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thành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phố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sụp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đổ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hoàn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toàn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A.">
            <a:extLst>
              <a:ext uri="{FF2B5EF4-FFF2-40B4-BE49-F238E27FC236}">
                <a16:creationId xmlns:a16="http://schemas.microsoft.com/office/drawing/2014/main" id="{7B436ED2-EB0F-9ADE-DBBB-7F26536A0490}"/>
              </a:ext>
            </a:extLst>
          </p:cNvPr>
          <p:cNvSpPr/>
          <p:nvPr/>
        </p:nvSpPr>
        <p:spPr>
          <a:xfrm>
            <a:off x="3800112" y="3844865"/>
            <a:ext cx="11205424" cy="95628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</a:rPr>
              <a:t>A. </a:t>
            </a:r>
            <a:r>
              <a:rPr lang="en-US" sz="3600" b="1" dirty="0" err="1">
                <a:solidFill>
                  <a:schemeClr val="tx1"/>
                </a:solidFill>
              </a:rPr>
              <a:t>Làm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hơn</a:t>
            </a:r>
            <a:r>
              <a:rPr lang="en-US" sz="3600" b="1" dirty="0">
                <a:solidFill>
                  <a:schemeClr val="tx1"/>
                </a:solidFill>
              </a:rPr>
              <a:t> 30 000 </a:t>
            </a:r>
            <a:r>
              <a:rPr lang="en-US" sz="3600" b="1" dirty="0" err="1">
                <a:solidFill>
                  <a:schemeClr val="tx1"/>
                </a:solidFill>
              </a:rPr>
              <a:t>người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chết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trong</a:t>
            </a:r>
            <a:r>
              <a:rPr lang="en-US" sz="3600" b="1" dirty="0">
                <a:solidFill>
                  <a:schemeClr val="tx1"/>
                </a:solidFill>
              </a:rPr>
              <a:t> 4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C">
            <a:extLst>
              <a:ext uri="{FF2B5EF4-FFF2-40B4-BE49-F238E27FC236}">
                <a16:creationId xmlns:a16="http://schemas.microsoft.com/office/drawing/2014/main" id="{A7CE79E4-9A34-2CFB-74AE-4F07A1494B70}"/>
              </a:ext>
            </a:extLst>
          </p:cNvPr>
          <p:cNvSpPr/>
          <p:nvPr/>
        </p:nvSpPr>
        <p:spPr>
          <a:xfrm>
            <a:off x="3728741" y="6243117"/>
            <a:ext cx="11278738" cy="106096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</a:rPr>
              <a:t>C. </a:t>
            </a:r>
            <a:r>
              <a:rPr lang="en-US" sz="3600" b="1" dirty="0" err="1">
                <a:solidFill>
                  <a:schemeClr val="tx1"/>
                </a:solidFill>
              </a:rPr>
              <a:t>Làm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một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người</a:t>
            </a:r>
            <a:r>
              <a:rPr lang="en-US" sz="3600" b="1" dirty="0">
                <a:solidFill>
                  <a:schemeClr val="tx1"/>
                </a:solidFill>
              </a:rPr>
              <a:t> cha </a:t>
            </a:r>
            <a:r>
              <a:rPr lang="en-US" sz="3600" b="1" dirty="0" err="1">
                <a:solidFill>
                  <a:schemeClr val="tx1"/>
                </a:solidFill>
              </a:rPr>
              <a:t>phải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chạy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đến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trường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tìm</a:t>
            </a:r>
            <a:r>
              <a:rPr lang="en-US" sz="3600" b="1" dirty="0">
                <a:solidFill>
                  <a:schemeClr val="tx1"/>
                </a:solidFill>
              </a:rPr>
              <a:t> con.</a:t>
            </a:r>
          </a:p>
        </p:txBody>
      </p:sp>
      <p:sp>
        <p:nvSpPr>
          <p:cNvPr id="6" name="D.">
            <a:extLst>
              <a:ext uri="{FF2B5EF4-FFF2-40B4-BE49-F238E27FC236}">
                <a16:creationId xmlns:a16="http://schemas.microsoft.com/office/drawing/2014/main" id="{1A4D2A28-D3F8-2E44-F187-042B2648BCA2}"/>
              </a:ext>
            </a:extLst>
          </p:cNvPr>
          <p:cNvSpPr/>
          <p:nvPr/>
        </p:nvSpPr>
        <p:spPr>
          <a:xfrm>
            <a:off x="3750612" y="7503505"/>
            <a:ext cx="11278737" cy="816254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</a:rPr>
              <a:t>D. </a:t>
            </a:r>
            <a:r>
              <a:rPr lang="en-US" sz="3600" b="1" dirty="0" err="1">
                <a:solidFill>
                  <a:schemeClr val="tx1"/>
                </a:solidFill>
              </a:rPr>
              <a:t>Làm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một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ngôi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trường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trở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thành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một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đống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gạch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vụn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12E835-5052-9646-AA86-E13564C7F13A}"/>
              </a:ext>
            </a:extLst>
          </p:cNvPr>
          <p:cNvSpPr/>
          <p:nvPr/>
        </p:nvSpPr>
        <p:spPr>
          <a:xfrm>
            <a:off x="3719216" y="3991823"/>
            <a:ext cx="723316" cy="7493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69641" y="467790"/>
            <a:ext cx="11789359" cy="2514879"/>
          </a:xfrm>
          <a:custGeom>
            <a:avLst/>
            <a:gdLst/>
            <a:ahLst/>
            <a:cxnLst/>
            <a:rect l="l" t="t" r="r" b="b"/>
            <a:pathLst>
              <a:path w="7679019" h="2514879">
                <a:moveTo>
                  <a:pt x="0" y="0"/>
                </a:moveTo>
                <a:lnTo>
                  <a:pt x="7679019" y="0"/>
                </a:lnTo>
                <a:lnTo>
                  <a:pt x="7679019" y="2514879"/>
                </a:lnTo>
                <a:lnTo>
                  <a:pt x="0" y="2514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993895">
            <a:off x="961584" y="6650864"/>
            <a:ext cx="1685292" cy="761258"/>
          </a:xfrm>
          <a:custGeom>
            <a:avLst/>
            <a:gdLst/>
            <a:ahLst/>
            <a:cxnLst/>
            <a:rect l="l" t="t" r="r" b="b"/>
            <a:pathLst>
              <a:path w="1685292" h="761258">
                <a:moveTo>
                  <a:pt x="0" y="0"/>
                </a:moveTo>
                <a:lnTo>
                  <a:pt x="1685292" y="0"/>
                </a:lnTo>
                <a:lnTo>
                  <a:pt x="1685292" y="761258"/>
                </a:lnTo>
                <a:lnTo>
                  <a:pt x="0" y="761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21868" y="1142717"/>
            <a:ext cx="1359601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cha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thấy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chạy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Của</a:t>
            </a:r>
            <a:r>
              <a:rPr lang="en-US" sz="3600" b="1" baseline="0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con </a:t>
            </a:r>
            <a:r>
              <a:rPr lang="en-US" sz="3600" b="1" baseline="0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trai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?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19200" y="6763279"/>
            <a:ext cx="2276252" cy="1920587"/>
          </a:xfrm>
          <a:custGeom>
            <a:avLst/>
            <a:gdLst/>
            <a:ahLst/>
            <a:cxnLst/>
            <a:rect l="l" t="t" r="r" b="b"/>
            <a:pathLst>
              <a:path w="2276252" h="1920587">
                <a:moveTo>
                  <a:pt x="0" y="0"/>
                </a:moveTo>
                <a:lnTo>
                  <a:pt x="2276252" y="0"/>
                </a:lnTo>
                <a:lnTo>
                  <a:pt x="2276252" y="1920587"/>
                </a:lnTo>
                <a:lnTo>
                  <a:pt x="0" y="19205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774347">
            <a:off x="14796805" y="-488046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2721228" y="7299709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32367">
            <a:off x="15847746" y="298970"/>
            <a:ext cx="2093013" cy="1423249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34726">
            <a:off x="-115620" y="-266820"/>
            <a:ext cx="1737737" cy="1726876"/>
          </a:xfrm>
          <a:custGeom>
            <a:avLst/>
            <a:gdLst/>
            <a:ahLst/>
            <a:cxnLst/>
            <a:rect l="l" t="t" r="r" b="b"/>
            <a:pathLst>
              <a:path w="1737737" h="1726876">
                <a:moveTo>
                  <a:pt x="0" y="0"/>
                </a:moveTo>
                <a:lnTo>
                  <a:pt x="1737737" y="0"/>
                </a:lnTo>
                <a:lnTo>
                  <a:pt x="1737737" y="1726876"/>
                </a:lnTo>
                <a:lnTo>
                  <a:pt x="0" y="17268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7020439" y="8145152"/>
            <a:ext cx="2535122" cy="1999577"/>
          </a:xfrm>
          <a:custGeom>
            <a:avLst/>
            <a:gdLst/>
            <a:ahLst/>
            <a:cxnLst/>
            <a:rect l="l" t="t" r="r" b="b"/>
            <a:pathLst>
              <a:path w="2535122" h="1999577">
                <a:moveTo>
                  <a:pt x="0" y="0"/>
                </a:moveTo>
                <a:lnTo>
                  <a:pt x="2535122" y="0"/>
                </a:lnTo>
                <a:lnTo>
                  <a:pt x="2535122" y="1999577"/>
                </a:lnTo>
                <a:lnTo>
                  <a:pt x="0" y="19995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" name="B.">
            <a:extLst>
              <a:ext uri="{FF2B5EF4-FFF2-40B4-BE49-F238E27FC236}">
                <a16:creationId xmlns:a16="http://schemas.microsoft.com/office/drawing/2014/main" id="{848B2F0E-8E06-5A80-27D2-A7595025F36A}"/>
              </a:ext>
            </a:extLst>
          </p:cNvPr>
          <p:cNvSpPr/>
          <p:nvPr/>
        </p:nvSpPr>
        <p:spPr>
          <a:xfrm>
            <a:off x="4338636" y="7985457"/>
            <a:ext cx="10491785" cy="95628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</a:rPr>
              <a:t>D. </a:t>
            </a:r>
            <a:r>
              <a:rPr lang="en-US" sz="3600" b="1" dirty="0" err="1">
                <a:solidFill>
                  <a:schemeClr val="tx1"/>
                </a:solidFill>
              </a:rPr>
              <a:t>Các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học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sinh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đã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được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sơ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tán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hết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A.">
            <a:extLst>
              <a:ext uri="{FF2B5EF4-FFF2-40B4-BE49-F238E27FC236}">
                <a16:creationId xmlns:a16="http://schemas.microsoft.com/office/drawing/2014/main" id="{EDA0636E-D343-83BB-65E7-6B82F3B6B762}"/>
              </a:ext>
            </a:extLst>
          </p:cNvPr>
          <p:cNvSpPr/>
          <p:nvPr/>
        </p:nvSpPr>
        <p:spPr>
          <a:xfrm>
            <a:off x="4367212" y="4049638"/>
            <a:ext cx="10491788" cy="95628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</a:rPr>
              <a:t>A. </a:t>
            </a:r>
            <a:r>
              <a:rPr lang="en-US" sz="3600" b="1" dirty="0" err="1">
                <a:solidFill>
                  <a:schemeClr val="tx1"/>
                </a:solidFill>
              </a:rPr>
              <a:t>Một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mảng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tường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lớn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của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ngôi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trường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bị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sụp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C">
            <a:extLst>
              <a:ext uri="{FF2B5EF4-FFF2-40B4-BE49-F238E27FC236}">
                <a16:creationId xmlns:a16="http://schemas.microsoft.com/office/drawing/2014/main" id="{09388419-1430-2C48-6FD6-54B5946F44E0}"/>
              </a:ext>
            </a:extLst>
          </p:cNvPr>
          <p:cNvSpPr/>
          <p:nvPr/>
        </p:nvSpPr>
        <p:spPr>
          <a:xfrm>
            <a:off x="4338637" y="6553351"/>
            <a:ext cx="10491786" cy="95628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</a:rPr>
              <a:t>C. </a:t>
            </a:r>
            <a:r>
              <a:rPr lang="en-US" sz="3600" b="1" dirty="0" err="1">
                <a:solidFill>
                  <a:schemeClr val="tx1"/>
                </a:solidFill>
              </a:rPr>
              <a:t>Ngôi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trường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chỉ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còn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là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một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hố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sâu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D.">
            <a:extLst>
              <a:ext uri="{FF2B5EF4-FFF2-40B4-BE49-F238E27FC236}">
                <a16:creationId xmlns:a16="http://schemas.microsoft.com/office/drawing/2014/main" id="{11ECEADC-DE7B-B360-BCFA-2F97D9FCB1CB}"/>
              </a:ext>
            </a:extLst>
          </p:cNvPr>
          <p:cNvSpPr/>
          <p:nvPr/>
        </p:nvSpPr>
        <p:spPr>
          <a:xfrm>
            <a:off x="4338636" y="5359156"/>
            <a:ext cx="10491787" cy="95628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</a:rPr>
              <a:t>B. </a:t>
            </a:r>
            <a:r>
              <a:rPr lang="en-US" sz="3600" b="1" dirty="0" err="1">
                <a:solidFill>
                  <a:schemeClr val="tx1"/>
                </a:solidFill>
              </a:rPr>
              <a:t>Ngôi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trường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chỉ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còn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là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một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đống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gạch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vụn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1. ting và vỗ tay">
            <a:hlinkClick r:id="" action="ppaction://media"/>
            <a:extLst>
              <a:ext uri="{FF2B5EF4-FFF2-40B4-BE49-F238E27FC236}">
                <a16:creationId xmlns:a16="http://schemas.microsoft.com/office/drawing/2014/main" id="{99A017C9-82AA-400C-38EA-8F6F13862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830800" y="1616717"/>
            <a:ext cx="406400" cy="406400"/>
          </a:xfrm>
          <a:prstGeom prst="rect">
            <a:avLst/>
          </a:prstGeom>
        </p:spPr>
      </p:pic>
      <p:pic>
        <p:nvPicPr>
          <p:cNvPr id="14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F083BD3A-F6C6-7CAE-4651-F38408171D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915467" y="9144940"/>
            <a:ext cx="406400" cy="406400"/>
          </a:xfrm>
          <a:prstGeom prst="rect">
            <a:avLst/>
          </a:prstGeom>
        </p:spPr>
      </p:pic>
      <p:pic>
        <p:nvPicPr>
          <p:cNvPr id="22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B158E5E9-6A2C-A130-4817-A3519C5B99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949333" y="9054139"/>
            <a:ext cx="406400" cy="406400"/>
          </a:xfrm>
          <a:prstGeom prst="rect">
            <a:avLst/>
          </a:prstGeom>
        </p:spPr>
      </p:pic>
      <p:pic>
        <p:nvPicPr>
          <p:cNvPr id="23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27883030-93CE-2BEF-C515-8F0D1563EC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881600" y="8941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5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3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3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38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  <p:bldP spid="2" grpId="0" animBg="1"/>
      <p:bldP spid="4" grpId="0" animBg="1"/>
      <p:bldP spid="5" grpId="0" animBg="1"/>
      <p:bldP spid="6" grpId="0" animBg="1"/>
      <p:bldP spid="6" grpId="1" animBg="1"/>
      <p:bldP spid="6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69641" y="467790"/>
            <a:ext cx="11789359" cy="2514879"/>
          </a:xfrm>
          <a:custGeom>
            <a:avLst/>
            <a:gdLst/>
            <a:ahLst/>
            <a:cxnLst/>
            <a:rect l="l" t="t" r="r" b="b"/>
            <a:pathLst>
              <a:path w="7679019" h="2514879">
                <a:moveTo>
                  <a:pt x="0" y="0"/>
                </a:moveTo>
                <a:lnTo>
                  <a:pt x="7679019" y="0"/>
                </a:lnTo>
                <a:lnTo>
                  <a:pt x="7679019" y="2514879"/>
                </a:lnTo>
                <a:lnTo>
                  <a:pt x="0" y="2514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993895">
            <a:off x="159409" y="6489199"/>
            <a:ext cx="1685292" cy="761258"/>
          </a:xfrm>
          <a:custGeom>
            <a:avLst/>
            <a:gdLst/>
            <a:ahLst/>
            <a:cxnLst/>
            <a:rect l="l" t="t" r="r" b="b"/>
            <a:pathLst>
              <a:path w="1685292" h="761258">
                <a:moveTo>
                  <a:pt x="0" y="0"/>
                </a:moveTo>
                <a:lnTo>
                  <a:pt x="1685292" y="0"/>
                </a:lnTo>
                <a:lnTo>
                  <a:pt x="1685292" y="761258"/>
                </a:lnTo>
                <a:lnTo>
                  <a:pt x="0" y="761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971339" y="1010594"/>
            <a:ext cx="11597837" cy="1508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3. </a:t>
            </a:r>
            <a:r>
              <a:rPr lang="en-US" sz="44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Điều</a:t>
            </a:r>
            <a:r>
              <a:rPr lang="en-US" sz="44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gì</a:t>
            </a:r>
            <a:r>
              <a:rPr lang="en-US" sz="44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khiến</a:t>
            </a:r>
            <a:r>
              <a:rPr lang="en-US" sz="44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người</a:t>
            </a:r>
            <a:r>
              <a:rPr lang="en-US" sz="44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cha </a:t>
            </a:r>
            <a:r>
              <a:rPr lang="en-US" sz="44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quyết</a:t>
            </a:r>
            <a:r>
              <a:rPr lang="en-US" sz="44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tìm</a:t>
            </a:r>
            <a:r>
              <a:rPr lang="en-US" sz="44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con </a:t>
            </a:r>
            <a:r>
              <a:rPr lang="en-US" sz="44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trai</a:t>
            </a:r>
            <a:r>
              <a:rPr lang="en-US" sz="44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bằng</a:t>
            </a:r>
            <a:r>
              <a:rPr lang="en-US" sz="44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Georgia Ref" panose="02040502050405020303" pitchFamily="18" charset="0"/>
                <a:ea typeface="Lazydog"/>
                <a:cs typeface="Lazydog"/>
                <a:sym typeface="Lazydog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eorgia Ref" panose="02040502050405020303" pitchFamily="18" charset="0"/>
              <a:ea typeface="Lazydog"/>
              <a:cs typeface="Lazydog"/>
              <a:sym typeface="Lazydog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83742" y="6763277"/>
            <a:ext cx="2276252" cy="1920587"/>
          </a:xfrm>
          <a:custGeom>
            <a:avLst/>
            <a:gdLst/>
            <a:ahLst/>
            <a:cxnLst/>
            <a:rect l="l" t="t" r="r" b="b"/>
            <a:pathLst>
              <a:path w="2276252" h="1920587">
                <a:moveTo>
                  <a:pt x="0" y="0"/>
                </a:moveTo>
                <a:lnTo>
                  <a:pt x="2276252" y="0"/>
                </a:lnTo>
                <a:lnTo>
                  <a:pt x="2276252" y="1920587"/>
                </a:lnTo>
                <a:lnTo>
                  <a:pt x="0" y="19205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774347">
            <a:off x="14796805" y="-488046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2721228" y="7299709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32367">
            <a:off x="15847746" y="298970"/>
            <a:ext cx="2093013" cy="1423249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34726">
            <a:off x="-115620" y="-266820"/>
            <a:ext cx="1737737" cy="1726876"/>
          </a:xfrm>
          <a:custGeom>
            <a:avLst/>
            <a:gdLst/>
            <a:ahLst/>
            <a:cxnLst/>
            <a:rect l="l" t="t" r="r" b="b"/>
            <a:pathLst>
              <a:path w="1737737" h="1726876">
                <a:moveTo>
                  <a:pt x="0" y="0"/>
                </a:moveTo>
                <a:lnTo>
                  <a:pt x="1737737" y="0"/>
                </a:lnTo>
                <a:lnTo>
                  <a:pt x="1737737" y="1726876"/>
                </a:lnTo>
                <a:lnTo>
                  <a:pt x="0" y="17268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7020439" y="8145152"/>
            <a:ext cx="2535122" cy="1999577"/>
          </a:xfrm>
          <a:custGeom>
            <a:avLst/>
            <a:gdLst/>
            <a:ahLst/>
            <a:cxnLst/>
            <a:rect l="l" t="t" r="r" b="b"/>
            <a:pathLst>
              <a:path w="2535122" h="1999577">
                <a:moveTo>
                  <a:pt x="0" y="0"/>
                </a:moveTo>
                <a:lnTo>
                  <a:pt x="2535122" y="0"/>
                </a:lnTo>
                <a:lnTo>
                  <a:pt x="2535122" y="1999577"/>
                </a:lnTo>
                <a:lnTo>
                  <a:pt x="0" y="19995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" name="ĐÁP ÁN SAI A">
            <a:extLst>
              <a:ext uri="{FF2B5EF4-FFF2-40B4-BE49-F238E27FC236}">
                <a16:creationId xmlns:a16="http://schemas.microsoft.com/office/drawing/2014/main" id="{0E305940-3AF2-DC2C-72F8-21F71C65318C}"/>
              </a:ext>
            </a:extLst>
          </p:cNvPr>
          <p:cNvSpPr/>
          <p:nvPr/>
        </p:nvSpPr>
        <p:spPr>
          <a:xfrm>
            <a:off x="4772024" y="3669985"/>
            <a:ext cx="10086975" cy="1153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A</a:t>
            </a:r>
            <a:r>
              <a:rPr lang="en-US" sz="3600" b="1" dirty="0"/>
              <a:t>.</a:t>
            </a:r>
            <a:r>
              <a:rPr lang="en-US" sz="3200" b="1" dirty="0"/>
              <a:t> </a:t>
            </a:r>
            <a:r>
              <a:rPr lang="en-US" sz="3200" b="1" dirty="0" err="1"/>
              <a:t>Ông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cảnh</a:t>
            </a:r>
            <a:r>
              <a:rPr lang="en-US" sz="3200" b="1" dirty="0"/>
              <a:t>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giúp</a:t>
            </a:r>
            <a:r>
              <a:rPr lang="en-US" sz="3200" b="1" dirty="0"/>
              <a:t> </a:t>
            </a:r>
            <a:r>
              <a:rPr lang="en-US" sz="3200" b="1" dirty="0" err="1"/>
              <a:t>sức</a:t>
            </a:r>
            <a:r>
              <a:rPr lang="en-US" sz="3200" b="1" dirty="0"/>
              <a:t>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kiếm</a:t>
            </a:r>
            <a:endParaRPr lang="en-US" sz="2800" b="1" dirty="0"/>
          </a:p>
        </p:txBody>
      </p:sp>
      <p:sp>
        <p:nvSpPr>
          <p:cNvPr id="4" name="ĐÁP ÁN SAI B">
            <a:extLst>
              <a:ext uri="{FF2B5EF4-FFF2-40B4-BE49-F238E27FC236}">
                <a16:creationId xmlns:a16="http://schemas.microsoft.com/office/drawing/2014/main" id="{333723CD-5842-E675-3FC0-6546320EB827}"/>
              </a:ext>
            </a:extLst>
          </p:cNvPr>
          <p:cNvSpPr/>
          <p:nvPr/>
        </p:nvSpPr>
        <p:spPr>
          <a:xfrm>
            <a:off x="4743450" y="4933132"/>
            <a:ext cx="10267950" cy="88008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B</a:t>
            </a:r>
            <a:r>
              <a:rPr lang="en-US" sz="3600" b="1" dirty="0"/>
              <a:t>.</a:t>
            </a:r>
            <a:r>
              <a:rPr lang="en-US" sz="3200" b="1" dirty="0"/>
              <a:t> </a:t>
            </a:r>
            <a:r>
              <a:rPr lang="en-US" sz="3200" b="1" dirty="0" err="1"/>
              <a:t>Ông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tường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con </a:t>
            </a:r>
            <a:r>
              <a:rPr lang="en-US" sz="3200" b="1" dirty="0" err="1"/>
              <a:t>trai</a:t>
            </a:r>
            <a:r>
              <a:rPr lang="en-US" sz="3200" b="1" dirty="0"/>
              <a:t> </a:t>
            </a:r>
            <a:r>
              <a:rPr lang="en-US" sz="3200" b="1" dirty="0" err="1"/>
              <a:t>ông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đổ</a:t>
            </a:r>
            <a:endParaRPr lang="en-US" sz="2800" b="1" dirty="0"/>
          </a:p>
        </p:txBody>
      </p:sp>
      <p:sp>
        <p:nvSpPr>
          <p:cNvPr id="5" name="ĐÁP ÁN ĐÚNG C">
            <a:extLst>
              <a:ext uri="{FF2B5EF4-FFF2-40B4-BE49-F238E27FC236}">
                <a16:creationId xmlns:a16="http://schemas.microsoft.com/office/drawing/2014/main" id="{AEDD9C76-C1FF-B991-0798-6B2111F5D4BF}"/>
              </a:ext>
            </a:extLst>
          </p:cNvPr>
          <p:cNvSpPr/>
          <p:nvPr/>
        </p:nvSpPr>
        <p:spPr>
          <a:xfrm>
            <a:off x="4772024" y="7299709"/>
            <a:ext cx="10086975" cy="88008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D. </a:t>
            </a:r>
            <a:r>
              <a:rPr lang="en-US" sz="3200" b="1" dirty="0" err="1"/>
              <a:t>Ông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hứa</a:t>
            </a:r>
            <a:r>
              <a:rPr lang="en-US" sz="3200" b="1" dirty="0"/>
              <a:t> </a:t>
            </a:r>
            <a:r>
              <a:rPr lang="en-US" sz="3200" b="1" dirty="0" err="1"/>
              <a:t>sẽ</a:t>
            </a:r>
            <a:r>
              <a:rPr lang="en-US" sz="3200" b="1" dirty="0"/>
              <a:t> </a:t>
            </a:r>
            <a:r>
              <a:rPr lang="en-US" sz="3200" b="1" dirty="0" err="1"/>
              <a:t>luôn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con </a:t>
            </a:r>
            <a:r>
              <a:rPr lang="en-US" sz="3200" b="1" dirty="0" err="1"/>
              <a:t>dù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xảy</a:t>
            </a:r>
            <a:r>
              <a:rPr lang="en-US" sz="3200" b="1" dirty="0"/>
              <a:t> </a:t>
            </a:r>
            <a:r>
              <a:rPr lang="en-US" sz="3200" b="1" dirty="0" err="1"/>
              <a:t>ra.</a:t>
            </a:r>
            <a:endParaRPr lang="en-US" sz="2800" b="1" dirty="0"/>
          </a:p>
        </p:txBody>
      </p:sp>
      <p:sp>
        <p:nvSpPr>
          <p:cNvPr id="6" name="ĐÁP ÁN SAI D">
            <a:extLst>
              <a:ext uri="{FF2B5EF4-FFF2-40B4-BE49-F238E27FC236}">
                <a16:creationId xmlns:a16="http://schemas.microsoft.com/office/drawing/2014/main" id="{59F4693E-13A8-872A-8C91-5529AC1B167C}"/>
              </a:ext>
            </a:extLst>
          </p:cNvPr>
          <p:cNvSpPr/>
          <p:nvPr/>
        </p:nvSpPr>
        <p:spPr>
          <a:xfrm>
            <a:off x="4724400" y="6040479"/>
            <a:ext cx="10267950" cy="100802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C. </a:t>
            </a:r>
            <a:r>
              <a:rPr lang="en-US" sz="3200" b="1" dirty="0" err="1"/>
              <a:t>Ông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sinh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thoát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khỏi</a:t>
            </a:r>
            <a:r>
              <a:rPr lang="en-US" sz="3200" b="1" dirty="0"/>
              <a:t> </a:t>
            </a:r>
            <a:r>
              <a:rPr lang="en-US" sz="3200" b="1" dirty="0" err="1"/>
              <a:t>đống</a:t>
            </a:r>
            <a:r>
              <a:rPr lang="en-US" sz="3200" b="1" dirty="0"/>
              <a:t> </a:t>
            </a:r>
            <a:r>
              <a:rPr lang="en-US" sz="3200" b="1" dirty="0" err="1"/>
              <a:t>đổ</a:t>
            </a:r>
            <a:r>
              <a:rPr lang="en-US" sz="3200" b="1" dirty="0"/>
              <a:t> </a:t>
            </a:r>
            <a:r>
              <a:rPr lang="en-US" sz="3200" b="1" dirty="0" err="1"/>
              <a:t>nát</a:t>
            </a:r>
            <a:r>
              <a:rPr lang="en-US" sz="3200" b="1" dirty="0"/>
              <a:t>.</a:t>
            </a:r>
            <a:endParaRPr lang="en-US" sz="2800" b="1" dirty="0"/>
          </a:p>
        </p:txBody>
      </p:sp>
      <p:pic>
        <p:nvPicPr>
          <p:cNvPr id="14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CB9A544E-4F3C-33A0-C212-F99B71AB1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413191" y="8480664"/>
            <a:ext cx="406400" cy="406400"/>
          </a:xfrm>
          <a:prstGeom prst="rect">
            <a:avLst/>
          </a:prstGeom>
        </p:spPr>
      </p:pic>
      <p:pic>
        <p:nvPicPr>
          <p:cNvPr id="22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A4D8249B-F33F-584A-C12D-0B32AD55B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14791" y="8561097"/>
            <a:ext cx="406400" cy="406400"/>
          </a:xfrm>
          <a:prstGeom prst="rect">
            <a:avLst/>
          </a:prstGeom>
        </p:spPr>
      </p:pic>
      <p:pic>
        <p:nvPicPr>
          <p:cNvPr id="23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8634E036-CF4C-B029-6103-B64890D2A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32033" y="8641530"/>
            <a:ext cx="406400" cy="406400"/>
          </a:xfrm>
          <a:prstGeom prst="rect">
            <a:avLst/>
          </a:prstGeom>
        </p:spPr>
      </p:pic>
      <p:pic>
        <p:nvPicPr>
          <p:cNvPr id="25" name="1. ting và vỗ tay">
            <a:hlinkClick r:id="" action="ppaction://media"/>
            <a:extLst>
              <a:ext uri="{FF2B5EF4-FFF2-40B4-BE49-F238E27FC236}">
                <a16:creationId xmlns:a16="http://schemas.microsoft.com/office/drawing/2014/main" id="{0C235064-4B66-FC2F-16C2-970AA94BCC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97549" y="86838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8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3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3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38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1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2" grpId="0" animBg="1"/>
      <p:bldP spid="2" grpId="1" animBg="1"/>
      <p:bldP spid="4" grpId="0" animBg="1"/>
      <p:bldP spid="4" grpId="1" animBg="1"/>
      <p:bldP spid="5" grpId="0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435</Words>
  <Application>Microsoft Office PowerPoint</Application>
  <PresentationFormat>Custom</PresentationFormat>
  <Paragraphs>40</Paragraphs>
  <Slides>14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Lobster</vt:lpstr>
      <vt:lpstr>Merriweather Black</vt:lpstr>
      <vt:lpstr>Lazydog</vt:lpstr>
      <vt:lpstr>Georgia Ref</vt:lpstr>
      <vt:lpstr>Sriracha</vt:lpstr>
      <vt:lpstr>Haettenschweiler</vt:lpstr>
      <vt:lpstr>#9Slide06 SVNBlow Brush</vt:lpstr>
      <vt:lpstr>Arial</vt:lpstr>
      <vt:lpstr>MercuriusScript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With Playful Illustration Portfolio Design Presentation</dc:title>
  <cp:lastModifiedBy>Administrator</cp:lastModifiedBy>
  <cp:revision>4</cp:revision>
  <dcterms:created xsi:type="dcterms:W3CDTF">2006-08-16T00:00:00Z</dcterms:created>
  <dcterms:modified xsi:type="dcterms:W3CDTF">2024-08-23T14:23:46Z</dcterms:modified>
  <dc:identifier>DAGMbCxiZo0</dc:identifier>
</cp:coreProperties>
</file>