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274" r:id="rId3"/>
    <p:sldId id="287" r:id="rId4"/>
    <p:sldId id="297" r:id="rId5"/>
    <p:sldId id="286" r:id="rId6"/>
    <p:sldId id="256" r:id="rId7"/>
    <p:sldId id="258" r:id="rId8"/>
    <p:sldId id="259" r:id="rId9"/>
    <p:sldId id="289" r:id="rId10"/>
    <p:sldId id="294" r:id="rId11"/>
    <p:sldId id="295" r:id="rId12"/>
    <p:sldId id="296" r:id="rId13"/>
    <p:sldId id="275" r:id="rId14"/>
    <p:sldId id="290" r:id="rId15"/>
    <p:sldId id="291" r:id="rId16"/>
    <p:sldId id="298" r:id="rId17"/>
    <p:sldId id="276" r:id="rId18"/>
    <p:sldId id="299" r:id="rId19"/>
    <p:sldId id="262" r:id="rId20"/>
    <p:sldId id="300" r:id="rId21"/>
    <p:sldId id="301" r:id="rId22"/>
    <p:sldId id="285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61" autoAdjust="0"/>
    <p:restoredTop sz="94660"/>
  </p:normalViewPr>
  <p:slideViewPr>
    <p:cSldViewPr snapToGrid="0">
      <p:cViewPr varScale="1">
        <p:scale>
          <a:sx n="61" d="100"/>
          <a:sy n="61" d="100"/>
        </p:scale>
        <p:origin x="466" y="3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D8782C-D8BC-4443-8CA1-F609FC80876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860DF8-D1A4-44E2-B437-636CED975A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926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60DF8-D1A4-44E2-B437-636CED975A8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9205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860DF8-D1A4-44E2-B437-636CED975A8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788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2320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128540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8932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22521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34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3569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530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6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7297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413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8976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944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677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8980-54F5-47F1-A7FD-250CF3A3B68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2856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A8980-54F5-47F1-A7FD-250CF3A3B689}" type="datetimeFigureOut">
              <a:rPr lang="en-US" smtClean="0"/>
              <a:t>1/2/2025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E6A46-4FB4-4B96-9964-9F9E891B97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480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742" y="1038293"/>
            <a:ext cx="10099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17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tiếng việt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8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3623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3484" y="2083583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95884" y="2054555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920637" y="1714251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08512" y="5179173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41140" y="4994507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979826" y="4809841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4903" y="110577"/>
            <a:ext cx="7642746" cy="322793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7188" y="3367537"/>
            <a:ext cx="7432736" cy="349046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258455" y="3338509"/>
            <a:ext cx="493020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smtClean="0"/>
              <a:t>Nghề gì cầm chổi sớm hôm</a:t>
            </a:r>
            <a:endParaRPr lang="en-US" sz="2800"/>
          </a:p>
        </p:txBody>
      </p:sp>
      <p:sp>
        <p:nvSpPr>
          <p:cNvPr id="25" name="TextBox 24"/>
          <p:cNvSpPr txBox="1"/>
          <p:nvPr/>
        </p:nvSpPr>
        <p:spPr>
          <a:xfrm>
            <a:off x="2808512" y="2884124"/>
            <a:ext cx="60136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cảnh sát giao thông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920382" y="1729509"/>
            <a:ext cx="60136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(Là nghề  </a:t>
            </a:r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mộc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2840665" y="6235007"/>
            <a:ext cx="60136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thợ xây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997265" y="4425921"/>
            <a:ext cx="6013634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nghề</a:t>
            </a:r>
            <a:r>
              <a:rPr lang="en-US" sz="28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vi-VN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 nhân môi trường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4699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 animBg="1"/>
      <p:bldP spid="32" grpId="0" animBg="1"/>
      <p:bldP spid="3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3484" y="2083583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95884" y="2054555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920637" y="1714251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08512" y="5179173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41140" y="4994507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979826" y="4809841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478" y="69226"/>
            <a:ext cx="12055522" cy="678877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1991" y="1811116"/>
            <a:ext cx="1175743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vi-VN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Cục tẩy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nhỏ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như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vi-VN" sz="4400" b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cái kẹo</a:t>
            </a:r>
            <a:r>
              <a:rPr lang="en-US" sz="4400" b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.</a:t>
            </a:r>
            <a:endParaRPr lang="en-US" sz="44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62423" y="3822753"/>
            <a:ext cx="1175743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Dòng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suối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Yến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mềm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như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một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dải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lụa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.</a:t>
            </a:r>
            <a:endParaRPr lang="en-US" sz="44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85522" y="5861329"/>
            <a:ext cx="11757434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7030A0"/>
                </a:solidFill>
                <a:latin typeface="HP001 5 hàng 1 ô ly" panose="020B06030503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Vầng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trăng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cong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như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một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chiếc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lưỡi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liềm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.</a:t>
            </a:r>
            <a:endParaRPr lang="en-US" sz="44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554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3484" y="2083583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95884" y="2054555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920637" y="1714251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08512" y="5179173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41140" y="4994507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979826" y="4809841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902" y="109064"/>
            <a:ext cx="11901719" cy="674893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122796" y="4278251"/>
            <a:ext cx="1077805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Da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em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bé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trắng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như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bột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lọc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.</a:t>
            </a:r>
            <a:endParaRPr lang="en-US" sz="44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22795" y="5194563"/>
            <a:ext cx="1077805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Mắt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em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bé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đen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như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hạt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nhãn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.</a:t>
            </a:r>
            <a:endParaRPr lang="en-US" sz="44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7085" y="6101607"/>
            <a:ext cx="10778051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Da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em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bé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trắng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như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màu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hoa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44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nhài</a:t>
            </a:r>
            <a:r>
              <a:rPr lang="en-US" sz="44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.</a:t>
            </a:r>
            <a:endParaRPr lang="en-US" sz="44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6884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4915" y="733494"/>
            <a:ext cx="8662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17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toán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8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39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/>
          <p:cNvSpPr txBox="1"/>
          <p:nvPr/>
        </p:nvSpPr>
        <p:spPr>
          <a:xfrm>
            <a:off x="7590971" y="640714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8" y="54687"/>
            <a:ext cx="11872280" cy="6721794"/>
          </a:xfrm>
          <a:prstGeom prst="rect">
            <a:avLst/>
          </a:prstGeom>
        </p:spPr>
      </p:pic>
      <p:sp>
        <p:nvSpPr>
          <p:cNvPr id="4" name="Arc 3"/>
          <p:cNvSpPr/>
          <p:nvPr/>
        </p:nvSpPr>
        <p:spPr>
          <a:xfrm>
            <a:off x="9457899" y="2210936"/>
            <a:ext cx="464024" cy="532263"/>
          </a:xfrm>
          <a:prstGeom prst="arc">
            <a:avLst>
              <a:gd name="adj1" fmla="val 16200000"/>
              <a:gd name="adj2" fmla="val 1614791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36478" y="2844521"/>
            <a:ext cx="11872280" cy="403328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78" y="2915318"/>
            <a:ext cx="12055521" cy="3861163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4312778" y="4445706"/>
            <a:ext cx="85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372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105469" y="5008732"/>
            <a:ext cx="85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10119179" y="4459353"/>
            <a:ext cx="85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203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6973300" y="5008732"/>
            <a:ext cx="8598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636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547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27" grpId="0"/>
      <p:bldP spid="38" grpId="0"/>
      <p:bldP spid="3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89" y="101956"/>
            <a:ext cx="11766835" cy="96257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38483" y="974914"/>
            <a:ext cx="3712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gì?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674960" y="988792"/>
            <a:ext cx="37121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hỏi gì?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2866030" y="583241"/>
            <a:ext cx="166502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617726" y="581903"/>
            <a:ext cx="283645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endCxn id="2" idx="3"/>
          </p:cNvCxnSpPr>
          <p:nvPr/>
        </p:nvCxnSpPr>
        <p:spPr>
          <a:xfrm>
            <a:off x="11204811" y="581903"/>
            <a:ext cx="832513" cy="13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380697" y="843485"/>
            <a:ext cx="832513" cy="13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866030" y="840542"/>
            <a:ext cx="152854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422711" y="840542"/>
            <a:ext cx="2836459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>
            <a:off x="10310881" y="840542"/>
            <a:ext cx="832513" cy="1338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164212" y="1320490"/>
            <a:ext cx="79793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giải</a:t>
            </a:r>
            <a:endParaRPr lang="en-US" sz="3600" b="1" dirty="0" smtClean="0">
              <a:solidFill>
                <a:srgbClr val="7030A0"/>
              </a:solidFill>
              <a:latin typeface="Franklin Gothic Medium" panose="020B0603020102020204" pitchFamily="34" charset="0"/>
            </a:endParaRP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Năm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nay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anh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Tùng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có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tuổi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là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72: 6 = 12 (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tuổi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)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     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Đáp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: 12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tuổi</a:t>
            </a:r>
            <a:endParaRPr lang="en-US" sz="36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0489" y="3766782"/>
            <a:ext cx="11766835" cy="2866030"/>
          </a:xfrm>
          <a:prstGeom prst="rect">
            <a:avLst/>
          </a:prstGeom>
        </p:spPr>
      </p:pic>
      <p:sp>
        <p:nvSpPr>
          <p:cNvPr id="11" name="Arc 10"/>
          <p:cNvSpPr/>
          <p:nvPr/>
        </p:nvSpPr>
        <p:spPr>
          <a:xfrm flipH="1">
            <a:off x="3698543" y="6086901"/>
            <a:ext cx="486543" cy="444604"/>
          </a:xfrm>
          <a:prstGeom prst="arc">
            <a:avLst>
              <a:gd name="adj1" fmla="val 16200000"/>
              <a:gd name="adj2" fmla="val 16145333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52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15" grpId="0"/>
      <p:bldP spid="15" grpId="1"/>
      <p:bldP spid="9" grpId="0"/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4915" y="733494"/>
            <a:ext cx="8662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17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toán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8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7224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479" y="109184"/>
            <a:ext cx="12055522" cy="33573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479" y="3480178"/>
            <a:ext cx="11873551" cy="337782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23881" y="2854461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7572" y="2895403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473839" y="2813509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24482" y="2845264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7663787" y="2847633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120" y="5714142"/>
            <a:ext cx="420351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a. 35: 5 + 2 =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=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024954" y="5714142"/>
            <a:ext cx="4278571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63 – 60: 10 = 63 - 6</a:t>
            </a: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= 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89226" y="5632248"/>
            <a:ext cx="3923163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c. 72: 8 x 9 = 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=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373572" y="5727788"/>
            <a:ext cx="11077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+ 2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2373572" y="6206585"/>
            <a:ext cx="661917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705313" y="6184513"/>
            <a:ext cx="85128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57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517020" y="5599738"/>
            <a:ext cx="11077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x 9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03570" y="6124691"/>
            <a:ext cx="1107743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81 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06673" y="2847633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598997" y="2895403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9198592" y="2895403"/>
            <a:ext cx="6141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endParaRPr lang="en-US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630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9" grpId="0"/>
      <p:bldP spid="10" grpId="0"/>
      <p:bldP spid="11" grpId="0"/>
      <p:bldP spid="15" grpId="0" animBg="1"/>
      <p:bldP spid="16" grpId="0" animBg="1"/>
      <p:bldP spid="18" grpId="0" animBg="1"/>
      <p:bldP spid="19" grpId="0" animBg="1"/>
      <p:bldP spid="20" grpId="0" animBg="1"/>
      <p:bldP spid="17" grpId="0"/>
      <p:bldP spid="2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3697" y="2950298"/>
            <a:ext cx="1204830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vi-VN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giải</a:t>
            </a:r>
          </a:p>
          <a:p>
            <a:pPr algn="ctr"/>
            <a:r>
              <a:rPr lang="vi-VN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a)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Nam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dùng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tất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cả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que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gỗ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là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12 </a:t>
            </a:r>
            <a:r>
              <a:rPr lang="en-US" sz="3600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x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7 = 84 (que)</a:t>
            </a:r>
          </a:p>
          <a:p>
            <a:pPr algn="ctr"/>
            <a:r>
              <a:rPr lang="vi-VN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b)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Nam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xếp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được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hình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tam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giác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latin typeface="Franklin Gothic Medium" panose="020B0603020102020204" pitchFamily="34" charset="0"/>
              </a:rPr>
              <a:t>là</a:t>
            </a:r>
            <a:r>
              <a:rPr lang="en-US" sz="3600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84 : 3 = 28 (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hình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)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                  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Đáp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:</a:t>
            </a:r>
            <a:r>
              <a:rPr lang="vi-VN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a)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84 que</a:t>
            </a:r>
            <a:r>
              <a:rPr lang="vi-VN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gỗ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, </a:t>
            </a:r>
            <a:r>
              <a:rPr lang="vi-VN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b)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28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hình</a:t>
            </a:r>
            <a:r>
              <a:rPr lang="vi-VN" sz="3600" b="1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vi-VN" sz="3600" b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tam giác</a:t>
            </a:r>
            <a:endParaRPr lang="en-US" sz="3600" b="1" dirty="0" smtClean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012" y="0"/>
            <a:ext cx="11818961" cy="21426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991573" y="2086593"/>
            <a:ext cx="378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gì?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156953" y="2055809"/>
            <a:ext cx="2941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2811439" y="395785"/>
            <a:ext cx="2988860" cy="272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8379726" y="395785"/>
            <a:ext cx="2988860" cy="2729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3248167" y="703049"/>
            <a:ext cx="4438736" cy="6635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6623984" y="1471305"/>
            <a:ext cx="3693723" cy="911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0515203" y="1480421"/>
            <a:ext cx="134470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1780636" y="1807967"/>
            <a:ext cx="134470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796791" y="1830352"/>
            <a:ext cx="193155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879884" y="2086593"/>
            <a:ext cx="224545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3708184" y="1160907"/>
            <a:ext cx="3839028" cy="6463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4156953" y="2082854"/>
            <a:ext cx="37804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769100" y="2073890"/>
            <a:ext cx="29414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628703" y="1807967"/>
            <a:ext cx="224545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57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4" grpId="1"/>
      <p:bldP spid="6" grpId="0"/>
      <p:bldP spid="6" grpId="1"/>
      <p:bldP spid="29" grpId="0"/>
      <p:bldP spid="29" grpId="1"/>
      <p:bldP spid="30" grpId="0"/>
      <p:bldP spid="30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307" y="587770"/>
            <a:ext cx="11614245" cy="3274546"/>
          </a:xfrm>
          <a:prstGeom prst="rect">
            <a:avLst/>
          </a:prstGeom>
        </p:spPr>
      </p:pic>
      <p:sp>
        <p:nvSpPr>
          <p:cNvPr id="8" name="Arc 7"/>
          <p:cNvSpPr/>
          <p:nvPr/>
        </p:nvSpPr>
        <p:spPr>
          <a:xfrm>
            <a:off x="6687402" y="3204624"/>
            <a:ext cx="458391" cy="551542"/>
          </a:xfrm>
          <a:prstGeom prst="arc">
            <a:avLst>
              <a:gd name="adj1" fmla="val 16200000"/>
              <a:gd name="adj2" fmla="val 16077282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1411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6316" y="45724"/>
            <a:ext cx="3191320" cy="40076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1" y="45724"/>
            <a:ext cx="1023582" cy="55955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501" y="259307"/>
            <a:ext cx="11021056" cy="322196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0501" y="3481274"/>
            <a:ext cx="11021056" cy="219619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01002" y="358561"/>
            <a:ext cx="4421875" cy="13777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5837" y="5488367"/>
            <a:ext cx="6801799" cy="121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478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944915" y="733494"/>
            <a:ext cx="866262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17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toán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lang="en-US" sz="8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1623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976" y="123646"/>
            <a:ext cx="10523108" cy="33838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42448" y="2984253"/>
            <a:ext cx="58685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609230" y="2984253"/>
            <a:ext cx="641445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9484852" y="2877376"/>
            <a:ext cx="586853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976" y="3507474"/>
            <a:ext cx="11533042" cy="31281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21040" y="4245457"/>
            <a:ext cx="239973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54 - 9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380096" y="4864502"/>
            <a:ext cx="24406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45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996834" y="4245456"/>
            <a:ext cx="26583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x 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9105674" y="4847366"/>
            <a:ext cx="24406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46068" y="5568215"/>
            <a:ext cx="26583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: 2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065856" y="6110323"/>
            <a:ext cx="24406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239083" y="5449277"/>
            <a:ext cx="26583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145 + 11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9243634" y="6124672"/>
            <a:ext cx="244067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156</a:t>
            </a:r>
            <a:endParaRPr lang="en-US" sz="32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7774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3" grpId="0" animBg="1"/>
      <p:bldP spid="32" grpId="0" animBg="1"/>
      <p:bldP spid="9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2810" y="1316850"/>
            <a:ext cx="9837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Bài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giải</a:t>
            </a:r>
            <a:endParaRPr lang="en-US" sz="3600" b="1" dirty="0" smtClean="0">
              <a:solidFill>
                <a:srgbClr val="7030A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Các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con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dê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ăn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là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125 : 5 = </a:t>
            </a:r>
            <a:r>
              <a:rPr lang="en-US" sz="3600" b="1" dirty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2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5 (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ngày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      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Đáp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số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: 25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ngày</a:t>
            </a:r>
            <a:endParaRPr lang="en-US" sz="3600" b="1" dirty="0" smtClean="0">
              <a:solidFill>
                <a:srgbClr val="7030A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3160" y="954590"/>
            <a:ext cx="470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toán cho biết gì?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759197" y="989168"/>
            <a:ext cx="47026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019"/>
            <a:ext cx="12003313" cy="1034063"/>
          </a:xfrm>
          <a:prstGeom prst="rect">
            <a:avLst/>
          </a:prstGeom>
        </p:spPr>
      </p:pic>
      <p:cxnSp>
        <p:nvCxnSpPr>
          <p:cNvPr id="12" name="Straight Connector 11"/>
          <p:cNvCxnSpPr/>
          <p:nvPr/>
        </p:nvCxnSpPr>
        <p:spPr>
          <a:xfrm flipV="1">
            <a:off x="1704450" y="632051"/>
            <a:ext cx="2947920" cy="29436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367276" y="643249"/>
            <a:ext cx="1486473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9475252" y="632051"/>
            <a:ext cx="2289118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2228290" y="989168"/>
            <a:ext cx="1947925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7290848" y="989168"/>
            <a:ext cx="1798561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0865089" y="989168"/>
            <a:ext cx="1076702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422" y="3615397"/>
            <a:ext cx="11816748" cy="3108960"/>
          </a:xfrm>
          <a:prstGeom prst="rect">
            <a:avLst/>
          </a:prstGeom>
        </p:spPr>
      </p:pic>
      <p:sp>
        <p:nvSpPr>
          <p:cNvPr id="28" name="Arc 27"/>
          <p:cNvSpPr/>
          <p:nvPr/>
        </p:nvSpPr>
        <p:spPr>
          <a:xfrm>
            <a:off x="9475252" y="6100549"/>
            <a:ext cx="460317" cy="491320"/>
          </a:xfrm>
          <a:prstGeom prst="arc">
            <a:avLst>
              <a:gd name="adj1" fmla="val 16200000"/>
              <a:gd name="adj2" fmla="val 15921874"/>
            </a:avLst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2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  <p:bldP spid="6" grpId="0"/>
      <p:bldP spid="6" grpId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074401" y="-1876287"/>
            <a:ext cx="14877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13279" y="105837"/>
            <a:ext cx="50872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2.Trả lời câu hỏi sau: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7" y="0"/>
            <a:ext cx="581106" cy="95263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279" y="684678"/>
            <a:ext cx="8767449" cy="6011206"/>
          </a:xfrm>
          <a:prstGeom prst="rect">
            <a:avLst/>
          </a:prstGeom>
        </p:spPr>
      </p:pic>
      <p:sp>
        <p:nvSpPr>
          <p:cNvPr id="18" name="Arc 17"/>
          <p:cNvSpPr/>
          <p:nvPr/>
        </p:nvSpPr>
        <p:spPr>
          <a:xfrm>
            <a:off x="1442558" y="2233230"/>
            <a:ext cx="435161" cy="416725"/>
          </a:xfrm>
          <a:prstGeom prst="arc">
            <a:avLst>
              <a:gd name="adj1" fmla="val 16200000"/>
              <a:gd name="adj2" fmla="val 1619999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/>
          <p:cNvSpPr/>
          <p:nvPr/>
        </p:nvSpPr>
        <p:spPr>
          <a:xfrm>
            <a:off x="1326309" y="3775848"/>
            <a:ext cx="435161" cy="416725"/>
          </a:xfrm>
          <a:prstGeom prst="arc">
            <a:avLst>
              <a:gd name="adj1" fmla="val 16200000"/>
              <a:gd name="adj2" fmla="val 1619999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c 19"/>
          <p:cNvSpPr/>
          <p:nvPr/>
        </p:nvSpPr>
        <p:spPr>
          <a:xfrm>
            <a:off x="1326309" y="6279159"/>
            <a:ext cx="435161" cy="416725"/>
          </a:xfrm>
          <a:prstGeom prst="arc">
            <a:avLst>
              <a:gd name="adj1" fmla="val 16200000"/>
              <a:gd name="adj2" fmla="val 1619999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434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074401" y="-1876287"/>
            <a:ext cx="14877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Arc 14"/>
          <p:cNvSpPr/>
          <p:nvPr/>
        </p:nvSpPr>
        <p:spPr>
          <a:xfrm>
            <a:off x="1059810" y="8543605"/>
            <a:ext cx="435161" cy="498796"/>
          </a:xfrm>
          <a:prstGeom prst="arc">
            <a:avLst>
              <a:gd name="adj1" fmla="val 16200000"/>
              <a:gd name="adj2" fmla="val 1619999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059810" y="0"/>
            <a:ext cx="5087254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2.Trả lời câu hỏi sau:</a:t>
            </a:r>
            <a:endParaRPr lang="en-US" sz="320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77" y="0"/>
            <a:ext cx="581106" cy="95263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5614" y="774636"/>
            <a:ext cx="10009838" cy="6083364"/>
          </a:xfrm>
          <a:prstGeom prst="rect">
            <a:avLst/>
          </a:prstGeom>
        </p:spPr>
      </p:pic>
      <p:sp>
        <p:nvSpPr>
          <p:cNvPr id="9" name="Arc 8"/>
          <p:cNvSpPr/>
          <p:nvPr/>
        </p:nvSpPr>
        <p:spPr>
          <a:xfrm>
            <a:off x="1277389" y="4338397"/>
            <a:ext cx="435161" cy="416725"/>
          </a:xfrm>
          <a:prstGeom prst="arc">
            <a:avLst>
              <a:gd name="adj1" fmla="val 16200000"/>
              <a:gd name="adj2" fmla="val 1619999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rc 12"/>
          <p:cNvSpPr/>
          <p:nvPr/>
        </p:nvSpPr>
        <p:spPr>
          <a:xfrm>
            <a:off x="1277389" y="1427851"/>
            <a:ext cx="435161" cy="416725"/>
          </a:xfrm>
          <a:prstGeom prst="arc">
            <a:avLst>
              <a:gd name="adj1" fmla="val 16200000"/>
              <a:gd name="adj2" fmla="val 16199995"/>
            </a:avLst>
          </a:prstGeom>
          <a:ln w="762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79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742" y="1038293"/>
            <a:ext cx="10099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17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tiếng việt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8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1529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11074401" y="-1876287"/>
            <a:ext cx="1487713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4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ứ</a:t>
            </a:r>
            <a:endParaRPr lang="en-US" sz="4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126" y="0"/>
            <a:ext cx="12041874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590429" y="3654989"/>
            <a:ext cx="41079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Nhà</a:t>
            </a:r>
            <a:r>
              <a:rPr lang="en-US" sz="3600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vi-VN" sz="3600" dirty="0" err="1">
                <a:solidFill>
                  <a:srgbClr val="7030A0"/>
                </a:solidFill>
                <a:latin typeface="Franklin Gothic Medium" panose="020B0603020102020204" pitchFamily="34" charset="0"/>
              </a:rPr>
              <a:t>T</a:t>
            </a:r>
            <a:r>
              <a:rPr lang="en-US" sz="3600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hủy</a:t>
            </a:r>
            <a:r>
              <a:rPr lang="en-US" sz="3600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endParaRPr lang="en-US" sz="3600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590429" y="4410502"/>
            <a:ext cx="41079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Con, </a:t>
            </a:r>
            <a:r>
              <a:rPr lang="en-US" sz="3600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Thủy</a:t>
            </a:r>
            <a:r>
              <a:rPr lang="en-US" sz="3600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Hồng</a:t>
            </a:r>
            <a:r>
              <a:rPr lang="en-US" sz="3600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endParaRPr lang="en-US" sz="3600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710281" y="5679744"/>
            <a:ext cx="410797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Lòng</a:t>
            </a:r>
            <a:r>
              <a:rPr lang="en-US" sz="3600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, </a:t>
            </a:r>
            <a:r>
              <a:rPr lang="en-US" sz="3600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Hà</a:t>
            </a:r>
            <a:r>
              <a:rPr lang="en-US" sz="3600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Nội</a:t>
            </a:r>
            <a:r>
              <a:rPr lang="en-US" sz="3600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, </a:t>
            </a:r>
            <a:endParaRPr lang="en-US" sz="3600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387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070" y="116814"/>
            <a:ext cx="12000930" cy="67411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132471" y="2122630"/>
            <a:ext cx="475472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Nguyễn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Thành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Nam </a:t>
            </a:r>
            <a:endParaRPr lang="en-US" sz="3600" b="1" dirty="0">
              <a:solidFill>
                <a:srgbClr val="7030A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084703" y="3733165"/>
            <a:ext cx="485026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Trung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Hòa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,  </a:t>
            </a:r>
            <a:endParaRPr lang="en-US" sz="3600" b="1" dirty="0">
              <a:solidFill>
                <a:srgbClr val="7030A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150667" y="5242171"/>
            <a:ext cx="4736533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Dế</a:t>
            </a:r>
            <a:endParaRPr lang="en-US" sz="3600" b="1" dirty="0">
              <a:solidFill>
                <a:srgbClr val="7030A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204121" y="5963908"/>
            <a:ext cx="468307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7030A0"/>
                </a:solidFill>
                <a:latin typeface="HP001 5 hàng 1 ô ly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Hoài</a:t>
            </a:r>
            <a:endParaRPr lang="en-US" sz="3600" b="1" dirty="0">
              <a:solidFill>
                <a:srgbClr val="7030A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809706" y="3733164"/>
            <a:ext cx="2077494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CẦU </a:t>
            </a:r>
            <a:r>
              <a:rPr lang="en-US" sz="36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Giấy</a:t>
            </a:r>
            <a:r>
              <a:rPr lang="en-US" sz="3600" b="1" dirty="0" smtClean="0">
                <a:solidFill>
                  <a:srgbClr val="7030A0"/>
                </a:solidFill>
                <a:latin typeface="Franklin Gothic Medium" panose="020B0603020102020204" pitchFamily="34" charset="0"/>
                <a:cs typeface="Times New Roman" panose="02020603050405020304" pitchFamily="18" charset="0"/>
              </a:rPr>
              <a:t> </a:t>
            </a:r>
            <a:endParaRPr lang="en-US" sz="3600" b="1" dirty="0">
              <a:solidFill>
                <a:srgbClr val="7030A0"/>
              </a:solidFill>
              <a:latin typeface="Franklin Gothic Medium" panose="020B060302010202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1810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7" grpId="0" animBg="1"/>
      <p:bldP spid="21" grpId="0" animBg="1"/>
      <p:bldP spid="22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033484" y="2083583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6995884" y="2054555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920637" y="1714251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2808512" y="5179173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6241140" y="4994507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10979826" y="4809841"/>
            <a:ext cx="449943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98" y="8412"/>
            <a:ext cx="11648132" cy="302139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29803"/>
            <a:ext cx="12010030" cy="382819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556404" y="4470945"/>
            <a:ext cx="130298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Franklin Gothic Medium" panose="020B0603020102020204" pitchFamily="34" charset="0"/>
              </a:rPr>
              <a:t>b</a:t>
            </a:r>
            <a:r>
              <a:rPr lang="en-US" sz="32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ông</a:t>
            </a:r>
            <a:r>
              <a:rPr lang="en-US" sz="4000" b="1" dirty="0" smtClean="0">
                <a:solidFill>
                  <a:srgbClr val="7030A0"/>
                </a:solidFill>
                <a:latin typeface="HP001 5 hàng 1 ô ly" panose="020B0603050302020204" pitchFamily="34" charset="0"/>
              </a:rPr>
              <a:t> </a:t>
            </a:r>
            <a:endParaRPr lang="en-US" sz="4000" b="1" dirty="0">
              <a:solidFill>
                <a:srgbClr val="7030A0"/>
              </a:solidFill>
              <a:latin typeface="HP001 5 hàng 1 ô ly" panose="020B06030503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058412" y="5232841"/>
            <a:ext cx="273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Thánh </a:t>
            </a:r>
            <a:r>
              <a:rPr lang="vi-VN" sz="3200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th</a:t>
            </a:r>
            <a:r>
              <a:rPr lang="vi-VN" sz="32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ót</a:t>
            </a:r>
            <a:r>
              <a:rPr lang="en-US" sz="32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993114" y="5232841"/>
            <a:ext cx="21148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như</a:t>
            </a:r>
            <a:r>
              <a:rPr lang="en-US" sz="32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0432694" y="4381699"/>
            <a:ext cx="142582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mây</a:t>
            </a:r>
            <a:r>
              <a:rPr lang="en-US" sz="32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20463" y="6005884"/>
            <a:ext cx="273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 err="1">
                <a:solidFill>
                  <a:srgbClr val="7030A0"/>
                </a:solidFill>
                <a:latin typeface="Franklin Gothic Medium" panose="020B0603020102020204" pitchFamily="34" charset="0"/>
              </a:rPr>
              <a:t>T</a:t>
            </a:r>
            <a:r>
              <a:rPr lang="en-US" sz="32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răng</a:t>
            </a:r>
            <a:r>
              <a:rPr lang="en-US" sz="32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36256" y="5194562"/>
            <a:ext cx="2545126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Franklin Gothic Medium" panose="020B0603020102020204" pitchFamily="34" charset="0"/>
              </a:rPr>
              <a:t>m</a:t>
            </a:r>
            <a:r>
              <a:rPr lang="en-US" sz="32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ồ</a:t>
            </a:r>
            <a:r>
              <a:rPr lang="en-US" sz="32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hôi</a:t>
            </a:r>
            <a:endParaRPr lang="en-US" sz="32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9387614" y="5173596"/>
            <a:ext cx="24709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g</a:t>
            </a:r>
            <a:r>
              <a:rPr lang="vi-VN" sz="32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iọt </a:t>
            </a:r>
            <a:r>
              <a:rPr lang="en-US" sz="32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mưa</a:t>
            </a:r>
            <a:r>
              <a:rPr lang="en-US" sz="32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4050227" y="5940727"/>
            <a:ext cx="2738925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7030A0"/>
                </a:solidFill>
                <a:latin typeface="Franklin Gothic Medium" panose="020B0603020102020204" pitchFamily="34" charset="0"/>
              </a:rPr>
              <a:t>bay</a:t>
            </a:r>
            <a:r>
              <a:rPr lang="en-US" sz="32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93114" y="6005884"/>
            <a:ext cx="211480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như</a:t>
            </a:r>
            <a:r>
              <a:rPr lang="en-US" sz="32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390042" y="5873591"/>
            <a:ext cx="247090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7030A0"/>
                </a:solidFill>
                <a:latin typeface="Franklin Gothic Medium" panose="020B0603020102020204" pitchFamily="34" charset="0"/>
              </a:rPr>
              <a:t>q</a:t>
            </a:r>
            <a:r>
              <a:rPr lang="en-US" sz="32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uả</a:t>
            </a:r>
            <a:r>
              <a:rPr lang="en-US" sz="32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r>
              <a:rPr lang="en-US" sz="3200" b="1" dirty="0" err="1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bóng</a:t>
            </a:r>
            <a:r>
              <a:rPr lang="en-US" sz="3200" b="1" dirty="0" smtClean="0">
                <a:solidFill>
                  <a:srgbClr val="7030A0"/>
                </a:solidFill>
                <a:latin typeface="Franklin Gothic Medium" panose="020B0603020102020204" pitchFamily="34" charset="0"/>
              </a:rPr>
              <a:t> </a:t>
            </a:r>
            <a:endParaRPr lang="en-US" sz="3200" b="1" dirty="0">
              <a:solidFill>
                <a:srgbClr val="7030A0"/>
              </a:solidFill>
              <a:latin typeface="Franklin Gothic Medium" panose="020B0603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4478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4" grpId="0" animBg="1"/>
      <p:bldP spid="26" grpId="0" animBg="1"/>
      <p:bldP spid="28" grpId="0" animBg="1"/>
      <p:bldP spid="30" grpId="0" animBg="1"/>
      <p:bldP spid="33" grpId="0" animBg="1"/>
      <p:bldP spid="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31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2881"/>
            <a:ext cx="870958" cy="1135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54742" y="1038293"/>
            <a:ext cx="10099544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 17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tiếng việt</a:t>
            </a:r>
          </a:p>
          <a:p>
            <a:pPr algn="ctr"/>
            <a:r>
              <a:rPr lang="en-US" sz="88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</a:t>
            </a:r>
            <a:endParaRPr lang="en-US" sz="8800" b="1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896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2366</TotalTime>
  <Words>411</Words>
  <Application>Microsoft Office PowerPoint</Application>
  <PresentationFormat>Widescreen</PresentationFormat>
  <Paragraphs>113</Paragraphs>
  <Slides>22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</vt:lpstr>
      <vt:lpstr>Calibri</vt:lpstr>
      <vt:lpstr>Calibri Light</vt:lpstr>
      <vt:lpstr>Franklin Gothic Medium</vt:lpstr>
      <vt:lpstr>HP001 5 hàng 1 ô ly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207</cp:revision>
  <dcterms:created xsi:type="dcterms:W3CDTF">2023-12-16T06:31:35Z</dcterms:created>
  <dcterms:modified xsi:type="dcterms:W3CDTF">2025-01-02T08:42:47Z</dcterms:modified>
</cp:coreProperties>
</file>