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23" r:id="rId4"/>
    <p:sldId id="324" r:id="rId5"/>
    <p:sldId id="325" r:id="rId6"/>
    <p:sldId id="326" r:id="rId7"/>
    <p:sldId id="327" r:id="rId8"/>
    <p:sldId id="331" r:id="rId9"/>
    <p:sldId id="292" r:id="rId10"/>
    <p:sldId id="328" r:id="rId11"/>
    <p:sldId id="329" r:id="rId12"/>
    <p:sldId id="332" r:id="rId13"/>
    <p:sldId id="333" r:id="rId14"/>
    <p:sldId id="334" r:id="rId15"/>
    <p:sldId id="335" r:id="rId16"/>
    <p:sldId id="336" r:id="rId17"/>
    <p:sldId id="346" r:id="rId18"/>
    <p:sldId id="347" r:id="rId19"/>
    <p:sldId id="348" r:id="rId20"/>
    <p:sldId id="338" r:id="rId21"/>
    <p:sldId id="349" r:id="rId22"/>
    <p:sldId id="339" r:id="rId23"/>
    <p:sldId id="340" r:id="rId24"/>
    <p:sldId id="341" r:id="rId25"/>
    <p:sldId id="350" r:id="rId26"/>
    <p:sldId id="351" r:id="rId27"/>
    <p:sldId id="290" r:id="rId28"/>
    <p:sldId id="291" r:id="rId29"/>
  </p:sldIdLst>
  <p:sldSz cx="12192000" cy="6858000"/>
  <p:notesSz cx="6858000" cy="91440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7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2E511F-E7E7-46E2-92F3-212559E4364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1452C56-0B41-4B3F-8948-273EF2B5C622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4E5D89-2E8F-4813-B67A-87B1B64D74C9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2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82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3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0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39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72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9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31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3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92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2330A-4FD2-4807-B9B9-537AD5FAD5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2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A921B-064A-43B4-99EE-2BBD9DCC2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32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36480-633B-4DA9-9311-3EF07686B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5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0ED7E-19C1-4E3B-BD85-9DFAAAD89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51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1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1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A3AA-24D7-481A-B00D-1686B66061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5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0B0E-6046-43FB-9A94-7BDFA9FCFB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75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FFF5-B346-4DC1-8BEE-CDF7FDE2C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2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C2C19-B77F-4561-98FB-1F2BAA605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43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8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73859-8EEC-4579-ABCF-67702D6FE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9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0BB0-6901-4B0C-94DB-1AEB0B96F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7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0AC3E-323E-4271-819C-A50395093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10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BB2C-3155-4B4A-B3E4-C11734FE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8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A298F-0D1C-4284-A796-953D263E1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8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7/2/2021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3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1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01051A-F5E7-47AA-A2EB-18594E13C0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gif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1.png"/><Relationship Id="rId4" Type="http://schemas.openxmlformats.org/officeDocument/2006/relationships/audio" Target="../media/media8.mp3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35636" cy="155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91" y="238990"/>
            <a:ext cx="1073728" cy="1073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1312718"/>
            <a:ext cx="6096000" cy="347749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r>
              <a:rPr lang="en-US" sz="3600" b="1" i="1" smtClean="0">
                <a:solidFill>
                  <a:srgbClr val="FF0000"/>
                </a:solidFill>
              </a:rPr>
              <a:t>Chào mừng quý thầy cô và các em học sinh về dự tiết âm nhạc</a:t>
            </a:r>
            <a:endParaRPr lang="en-US" sz="3600" b="1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2941" y="5601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0362" y="186652"/>
            <a:ext cx="575510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>
                <a:latin typeface="Times New Roman"/>
                <a:ea typeface="Calibri"/>
                <a:cs typeface="Times New Roman"/>
              </a:rPr>
              <a:t>-Ôn hát gõ đệm theo </a:t>
            </a:r>
            <a:r>
              <a:rPr lang="pt-BR" sz="4000" smtClean="0">
                <a:latin typeface="Times New Roman"/>
                <a:ea typeface="Calibri"/>
                <a:cs typeface="Times New Roman"/>
              </a:rPr>
              <a:t>phách</a:t>
            </a:r>
            <a:endParaRPr lang="en-US" sz="40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esktop\z2579998768344_f0ede5b43395aba8d7219acd84e5ffbc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0655"/>
            <a:ext cx="7342909" cy="57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1943" y="2532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3965" y="19364"/>
            <a:ext cx="86452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-HD hát gõ đệm theo tiết tấu chung của bài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25623"/>
          <a:stretch>
            <a:fillRect/>
          </a:stretch>
        </p:blipFill>
        <p:spPr bwMode="auto">
          <a:xfrm>
            <a:off x="1046018" y="978818"/>
            <a:ext cx="5749636" cy="9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3965" y="1924157"/>
            <a:ext cx="79940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32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Xúc    xắc    xúc          xẻ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en-US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10" y="2677952"/>
            <a:ext cx="806398" cy="806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47" y="2739003"/>
            <a:ext cx="806398" cy="806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37" y="2739003"/>
            <a:ext cx="806398" cy="806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7" y="2675862"/>
            <a:ext cx="806398" cy="80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509"/>
            <a:ext cx="93656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-Ứng ụng</a:t>
            </a:r>
            <a:r>
              <a:rPr kumimoji="0" lang="pt-BR" sz="32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vào bài hát với các hình thức</a:t>
            </a: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873"/>
            <a:ext cx="9531927" cy="6179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07" y="2554677"/>
            <a:ext cx="403199" cy="403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1" y="3795366"/>
            <a:ext cx="403199" cy="403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70" y="2504560"/>
            <a:ext cx="403199" cy="403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53" y="2483848"/>
            <a:ext cx="403199" cy="403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6" y="2533047"/>
            <a:ext cx="403199" cy="403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17" y="2540044"/>
            <a:ext cx="403199" cy="403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0" y="2505477"/>
            <a:ext cx="403199" cy="40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34" y="2554676"/>
            <a:ext cx="403199" cy="403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722" y="2546263"/>
            <a:ext cx="403199" cy="403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80" y="3802225"/>
            <a:ext cx="403199" cy="4031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32" y="3802224"/>
            <a:ext cx="403199" cy="4031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2" y="3802225"/>
            <a:ext cx="403199" cy="4031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" y="3795367"/>
            <a:ext cx="403199" cy="4031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62" y="2533046"/>
            <a:ext cx="403199" cy="4031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34" y="6433950"/>
            <a:ext cx="403199" cy="4031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847" y="5159331"/>
            <a:ext cx="403199" cy="4031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07" y="5159331"/>
            <a:ext cx="403199" cy="4031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2" y="5159331"/>
            <a:ext cx="403199" cy="403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04" y="3815301"/>
            <a:ext cx="403199" cy="4031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13" y="3768436"/>
            <a:ext cx="403199" cy="4031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6" y="3823076"/>
            <a:ext cx="403199" cy="4031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65" y="5166189"/>
            <a:ext cx="403199" cy="403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52" y="5089919"/>
            <a:ext cx="403199" cy="4031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16" y="5117628"/>
            <a:ext cx="403199" cy="4031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0" y="5124625"/>
            <a:ext cx="403199" cy="4031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80" y="5159331"/>
            <a:ext cx="403199" cy="4031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8" y="6433950"/>
            <a:ext cx="403199" cy="4031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8" y="6433032"/>
            <a:ext cx="403199" cy="4031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33" y="6454801"/>
            <a:ext cx="403199" cy="4031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94" y="6433950"/>
            <a:ext cx="403199" cy="4031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16" y="6454801"/>
            <a:ext cx="403199" cy="4031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67" y="6454022"/>
            <a:ext cx="403199" cy="403199"/>
          </a:xfrm>
          <a:prstGeom prst="rect">
            <a:avLst/>
          </a:prstGeom>
        </p:spPr>
      </p:pic>
      <p:pic>
        <p:nvPicPr>
          <p:cNvPr id="40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886" y="513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314317"/>
            <a:ext cx="854825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latin typeface="Times New Roman"/>
                <a:ea typeface="Calibri"/>
                <a:cs typeface="Times New Roman"/>
              </a:rPr>
              <a:t>- GV cùng HS c</a:t>
            </a:r>
            <a:r>
              <a:rPr lang="pt-BR" sz="3200">
                <a:latin typeface="Times New Roman"/>
                <a:ea typeface="Calibri"/>
                <a:cs typeface="Times New Roman"/>
              </a:rPr>
              <a:t>họn 5 bạn hát tốt </a:t>
            </a:r>
            <a:r>
              <a:rPr lang="en-US" sz="3200">
                <a:latin typeface="Times New Roman"/>
                <a:ea typeface="Calibri"/>
                <a:cs typeface="Times New Roman"/>
              </a:rPr>
              <a:t>3 bạn hát, 2 bạn gõ đệm trống con, vỏ lon, </a:t>
            </a:r>
            <a:r>
              <a:rPr lang="pt-BR" sz="3200">
                <a:latin typeface="Times New Roman"/>
                <a:ea typeface="Calibri"/>
                <a:cs typeface="Times New Roman"/>
              </a:rPr>
              <a:t>cocacola</a:t>
            </a:r>
            <a:r>
              <a:rPr lang="en-US" sz="3200">
                <a:latin typeface="Times New Roman"/>
                <a:ea typeface="Calibri"/>
                <a:cs typeface="Times New Roman"/>
              </a:rPr>
              <a:t>, thìa nhôm đi từ dưới lớp lên. </a:t>
            </a:r>
            <a:r>
              <a:rPr lang="pt-BR" sz="3200">
                <a:latin typeface="Times New Roman"/>
                <a:ea typeface="Calibri"/>
                <a:cs typeface="Times New Roman"/>
              </a:rPr>
              <a:t>Vừa đi vừa hát vừa nhún nhảy lắc lư theo nhịp và vừa chúc tết đến các dãy bàn. Nhóm hát đến câu “</a:t>
            </a:r>
            <a:r>
              <a:rPr lang="pt-BR" sz="3200" i="1">
                <a:latin typeface="Times New Roman"/>
                <a:ea typeface="Calibri"/>
                <a:cs typeface="Times New Roman"/>
              </a:rPr>
              <a:t>mở cửa cho chúng tôi</a:t>
            </a:r>
            <a:r>
              <a:rPr lang="pt-BR" sz="3200">
                <a:latin typeface="Times New Roman"/>
                <a:ea typeface="Calibri"/>
                <a:cs typeface="Times New Roman"/>
              </a:rPr>
              <a:t>”  thì cả chủ nhà và khách cùng mở tay để chào nhau.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3870" y="4554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546" b="1613"/>
          <a:stretch>
            <a:fillRect/>
          </a:stretch>
        </p:blipFill>
        <p:spPr bwMode="auto">
          <a:xfrm>
            <a:off x="-15876" y="0"/>
            <a:ext cx="122078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18" y="598177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smtClean="0">
                <a:latin typeface="Times New Roman"/>
                <a:ea typeface="Times New Roman"/>
                <a:cs typeface="Times New Roman"/>
              </a:rPr>
              <a:t>Giới thiệu: 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C</a:t>
            </a:r>
            <a:r>
              <a:rPr lang="vi-VN" sz="3600">
                <a:latin typeface="Times New Roman"/>
                <a:ea typeface="Times New Roman"/>
                <a:cs typeface="Times New Roman"/>
              </a:rPr>
              <a:t>ó 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2 người bạn mới </a:t>
            </a:r>
            <a:r>
              <a:rPr lang="en-US" sz="3600" smtClean="0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600" smtClean="0">
                <a:latin typeface="Times New Roman"/>
                <a:ea typeface="Times New Roman"/>
                <a:cs typeface="Times New Roman"/>
              </a:rPr>
              <a:t>Đô </a:t>
            </a:r>
            <a:r>
              <a:rPr lang="vi-VN" sz="3600">
                <a:latin typeface="Times New Roman"/>
                <a:ea typeface="Times New Roman"/>
                <a:cs typeface="Times New Roman"/>
              </a:rPr>
              <a:t>Rê </a:t>
            </a:r>
            <a:r>
              <a:rPr lang="vi-VN" sz="3600" smtClean="0">
                <a:latin typeface="Times New Roman"/>
                <a:ea typeface="Times New Roman"/>
                <a:cs typeface="Times New Roman"/>
              </a:rPr>
              <a:t>Mi</a:t>
            </a:r>
            <a:r>
              <a:rPr lang="vi-VN" sz="3600" b="1" smtClean="0"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360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c</a:t>
            </a:r>
            <a:r>
              <a:rPr lang="en-US" sz="3600" smtClean="0">
                <a:latin typeface="Times New Roman"/>
                <a:ea typeface="Times New Roman"/>
                <a:cs typeface="Times New Roman"/>
              </a:rPr>
              <a:t>ác 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em quan xát 2 bạn mới tên là gi?</a:t>
            </a:r>
            <a:endParaRPr lang="en-US" sz="360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876" y="74957"/>
            <a:ext cx="5617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H</a:t>
            </a:r>
            <a:r>
              <a:rPr lang="vi-VN" sz="2800" b="1">
                <a:solidFill>
                  <a:srgbClr val="FF0000"/>
                </a:solidFill>
              </a:rPr>
              <a:t>oạt động </a:t>
            </a:r>
            <a:r>
              <a:rPr lang="pt-BR" sz="2800" b="1">
                <a:solidFill>
                  <a:srgbClr val="FF0000"/>
                </a:solidFill>
              </a:rPr>
              <a:t>hình thành kiến thức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233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565" y="161704"/>
            <a:ext cx="574708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400" smtClean="0">
                <a:latin typeface="Times New Roman"/>
                <a:ea typeface="Times New Roman"/>
                <a:cs typeface="Times New Roman"/>
              </a:rPr>
              <a:t>Ôn lại </a:t>
            </a:r>
            <a:r>
              <a:rPr lang="vi-VN" sz="4400" smtClean="0">
                <a:latin typeface="Times New Roman"/>
                <a:ea typeface="Times New Roman"/>
                <a:cs typeface="Times New Roman"/>
              </a:rPr>
              <a:t>cao </a:t>
            </a:r>
            <a:r>
              <a:rPr lang="vi-VN" sz="4400">
                <a:latin typeface="Times New Roman"/>
                <a:ea typeface="Times New Roman"/>
                <a:cs typeface="Times New Roman"/>
              </a:rPr>
              <a:t>độ Đô Rê Mi.</a:t>
            </a:r>
            <a:endParaRPr lang="en-US" sz="44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5" y="3485917"/>
            <a:ext cx="2805546" cy="3372083"/>
          </a:xfrm>
          <a:prstGeom prst="rect">
            <a:avLst/>
          </a:prstGeom>
        </p:spPr>
      </p:pic>
      <p:pic>
        <p:nvPicPr>
          <p:cNvPr id="8" name="Picture 7" descr="C:\DOCUME~1\ADMINI~1\LOCALS~1\Temp\msohtmlclip1\01\clip_image00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323"/>
            <a:ext cx="10002982" cy="16209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55963" y="2901142"/>
            <a:ext cx="720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  Đô                      Rê                         Mi                          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656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>
                <a:latin typeface="Times New Roman"/>
                <a:ea typeface="Times New Roman"/>
                <a:cs typeface="Times New Roman"/>
              </a:rPr>
              <a:t>- GV đánh trên đàn đọc mẫu thêm hai nốt: Pha và Son hướng dẫn HS đọc theo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Picture 4" descr="C:\DOCUME~1\ADMINI~1\LOCALS~1\Temp\msohtmlclip1\01\clip_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165"/>
            <a:ext cx="9809018" cy="1803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29345" y="3216305"/>
            <a:ext cx="573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PHA                               SOL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0460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3200">
                <a:latin typeface="Times New Roman"/>
                <a:ea typeface="Times New Roman"/>
                <a:cs typeface="Times New Roman"/>
              </a:rPr>
              <a:t>Đàn đọc mẫu cao </a:t>
            </a:r>
            <a:r>
              <a:rPr lang="pt-BR" sz="3200" smtClean="0">
                <a:latin typeface="Times New Roman"/>
                <a:ea typeface="Times New Roman"/>
                <a:cs typeface="Times New Roman"/>
              </a:rPr>
              <a:t>độ </a:t>
            </a:r>
            <a:r>
              <a:rPr lang="pt-BR" sz="3200">
                <a:latin typeface="Times New Roman"/>
                <a:ea typeface="Times New Roman"/>
                <a:cs typeface="Times New Roman"/>
              </a:rPr>
              <a:t>5 nốt và hướng dẫn HS đọc cao độ 5 nốt: Đồ Rê Mi Pha Sol</a:t>
            </a:r>
            <a:endParaRPr lang="en-US" sz="3200"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7" descr="C:\DOCUME~1\ADMINI~1\LOCALS~1\Temp\msohtmlclip1\01\clip_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" y="1607126"/>
            <a:ext cx="9850583" cy="1450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82419" y="3057304"/>
            <a:ext cx="8975534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Đô    </a:t>
            </a:r>
            <a:r>
              <a:rPr lang="pt-BR" sz="66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rê     </a:t>
            </a:r>
            <a:r>
              <a:rPr lang="pt-BR" sz="6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mi   </a:t>
            </a:r>
            <a:r>
              <a:rPr lang="pt-BR" sz="66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pha    son</a:t>
            </a:r>
            <a:endParaRPr lang="en-US" sz="6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3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6000" y="285750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Nghe đọc mẫu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" y="574675"/>
            <a:ext cx="9680720" cy="118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fr-FR" sz="3200" smtClean="0">
                <a:latin typeface="Times New Roman"/>
                <a:ea typeface="Calibri"/>
                <a:cs typeface="Times New Roman"/>
              </a:rPr>
              <a:t>iới </a:t>
            </a:r>
            <a:r>
              <a:rPr lang="fr-FR" sz="3200">
                <a:latin typeface="Times New Roman"/>
                <a:ea typeface="Calibri"/>
                <a:cs typeface="Times New Roman"/>
              </a:rPr>
              <a:t>thiệu bài đọc nhạc </a:t>
            </a:r>
            <a:r>
              <a:rPr lang="fr-FR" sz="3200" smtClean="0">
                <a:latin typeface="Times New Roman"/>
                <a:ea typeface="Calibri"/>
                <a:cs typeface="Times New Roman"/>
              </a:rPr>
              <a:t>nhạc và đọc mẫu bài đọc nhạc</a:t>
            </a:r>
            <a:endParaRPr lang="en-US" sz="3200">
              <a:latin typeface="Times New Roman"/>
              <a:ea typeface="Calibri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iệu</a:t>
            </a:r>
          </a:p>
        </p:txBody>
      </p:sp>
      <p:pic>
        <p:nvPicPr>
          <p:cNvPr id="8" name="DOC MAU DRMP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40873"/>
            <a:ext cx="9005456" cy="54138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3035587"/>
            <a:ext cx="157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CÂU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58" y="4670423"/>
            <a:ext cx="157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CÂU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45673" y="2902527"/>
            <a:ext cx="360218" cy="65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21" y="1165152"/>
            <a:ext cx="1137133" cy="1870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7687" y="0"/>
            <a:ext cx="4198585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</a:t>
            </a:r>
            <a:r>
              <a:rPr lang="vi-VN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oạt động </a:t>
            </a: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luyện tập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78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utoUpdateAnimBg="0"/>
      <p:bldP spid="5" grpId="1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2984" y="0"/>
            <a:ext cx="10275743" cy="133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en-US" sz="3600">
                <a:latin typeface="Times New Roman"/>
                <a:ea typeface="Calibri"/>
                <a:cs typeface="Times New Roman"/>
              </a:rPr>
              <a:t>GV đọc mẫu và </a:t>
            </a:r>
            <a:r>
              <a:rPr lang="en-US" sz="3600" smtClean="0">
                <a:latin typeface="Times New Roman"/>
                <a:ea typeface="Calibri"/>
                <a:cs typeface="Times New Roman"/>
              </a:rPr>
              <a:t>HD HS </a:t>
            </a:r>
            <a:r>
              <a:rPr lang="en-US" sz="3600">
                <a:latin typeface="Times New Roman"/>
                <a:ea typeface="Calibri"/>
                <a:cs typeface="Times New Roman"/>
              </a:rPr>
              <a:t>đọc tên nốt chưa có cao độ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mẫu</a:t>
            </a:r>
          </a:p>
        </p:txBody>
      </p:sp>
      <p:pic>
        <p:nvPicPr>
          <p:cNvPr id="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2134" r="1601" b="4948"/>
          <a:stretch>
            <a:fillRect/>
          </a:stretch>
        </p:blipFill>
        <p:spPr bwMode="auto">
          <a:xfrm>
            <a:off x="0" y="817418"/>
            <a:ext cx="9771496" cy="591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92224" y="3381808"/>
            <a:ext cx="7990319" cy="642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2225" y="6097299"/>
            <a:ext cx="7990319" cy="760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44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5" grpId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2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53143" y="4907045"/>
            <a:ext cx="8084130" cy="2074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pt-BR" sz="280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Chia </a:t>
            </a:r>
            <a:r>
              <a:rPr lang="pt-BR" sz="280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 tổ GV </a:t>
            </a:r>
            <a:r>
              <a:rPr lang="pt-BR" sz="280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đưa ra câu hỏi, tổ nào ra tín hiệu sớm dành quyền trả lời. Nếu vẫn không trả lời được được 2 đội còn lại được quyền trả lời đến khi đáp án được mở ra, không trả lời được GV gợi ý. Có thể chốt câu trả lời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5164" y="13613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3600">
                <a:latin typeface="Times New Roman"/>
                <a:ea typeface="Calibri"/>
                <a:cs typeface="Times New Roman"/>
              </a:rPr>
              <a:t>Câu 1:</a:t>
            </a:r>
            <a:r>
              <a:rPr lang="pt-BR" sz="3600">
                <a:solidFill>
                  <a:srgbClr val="66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pt-BR" sz="36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 4 mùa  </a:t>
            </a:r>
            <a:r>
              <a:rPr lang="pt-BR" sz="36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Xuân</a:t>
            </a:r>
            <a:r>
              <a:rPr lang="pt-BR" sz="36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Hạ Thu, Đông,  mùa  nào có tết cổ truyền.</a:t>
            </a:r>
            <a:endParaRPr lang="en-US" sz="36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99208" y="1628951"/>
            <a:ext cx="81996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smtClean="0">
                <a:solidFill>
                  <a:srgbClr val="002060"/>
                </a:solidFill>
                <a:latin typeface="Times New Roman"/>
                <a:ea typeface="Calibri"/>
              </a:rPr>
              <a:t>ĐÁP ÁN CÂU 1: Mùa </a:t>
            </a:r>
            <a:r>
              <a:rPr lang="pt-BR" sz="5400">
                <a:solidFill>
                  <a:srgbClr val="002060"/>
                </a:solidFill>
                <a:latin typeface="Times New Roman"/>
                <a:ea typeface="Calibri"/>
              </a:rPr>
              <a:t>xuân </a:t>
            </a:r>
            <a:endParaRPr lang="en-US" sz="5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7715" y="2828835"/>
            <a:ext cx="5748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Times New Roman"/>
                <a:ea typeface="Calibri"/>
              </a:rPr>
              <a:t>Hoạt động khởi động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0" y="52099"/>
            <a:ext cx="6096000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713CB"/>
                </a:solidFill>
              </a:rPr>
              <a:t>DẠY ĐỌC TỪNG CÂU CÓ CAO ĐỘ 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014932" y="946006"/>
            <a:ext cx="22225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15365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" t="22092" r="2350" b="47649"/>
          <a:stretch>
            <a:fillRect/>
          </a:stretch>
        </p:blipFill>
        <p:spPr bwMode="auto">
          <a:xfrm>
            <a:off x="158173" y="1897930"/>
            <a:ext cx="9359900" cy="177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855" y="5299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80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4171085" y="41420"/>
            <a:ext cx="2143124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89" name="Picture 2" descr="D:\GIÁO ÁN 1 2020-2021\HÌNH SOẠN GIÁO ÁN\Đọc nhạc\NHỮNG NGƯỜI BẠN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59479" r="2168" b="13330"/>
          <a:stretch>
            <a:fillRect/>
          </a:stretch>
        </p:blipFill>
        <p:spPr bwMode="auto">
          <a:xfrm>
            <a:off x="0" y="1648547"/>
            <a:ext cx="10874376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7188" y="438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445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0" y="0"/>
            <a:ext cx="6905626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smtClean="0"/>
              <a:t>Đọc cả bài với các hình thức</a:t>
            </a:r>
          </a:p>
        </p:txBody>
      </p:sp>
      <p:pic>
        <p:nvPicPr>
          <p:cNvPr id="2" name="NHAC NEN DOC N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42109"/>
            <a:ext cx="9033164" cy="5837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1" y="519979"/>
            <a:ext cx="1340428" cy="2237076"/>
          </a:xfrm>
          <a:prstGeom prst="rect">
            <a:avLst/>
          </a:prstGeom>
        </p:spPr>
      </p:pic>
      <p:pic>
        <p:nvPicPr>
          <p:cNvPr id="3" name="DOC NHAC DO RE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010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60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439"/>
            <a:ext cx="1097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- GV trình chiếu kí hiệu bàn tay các nốt Đô Rê Mi </a:t>
            </a:r>
            <a:r>
              <a:rPr lang="en-US" sz="2800" smtClean="0"/>
              <a:t>Pha Sol và </a:t>
            </a:r>
            <a:r>
              <a:rPr lang="en-US" sz="2800"/>
              <a:t>HD HS ôn lại thế tay </a:t>
            </a:r>
            <a:r>
              <a:rPr lang="en-US" sz="2800" smtClean="0"/>
              <a:t>3 nốt đã học và học thêm thế tay 2 nốt Pha Sol</a:t>
            </a:r>
            <a:endParaRPr lang="en-US" sz="2800"/>
          </a:p>
        </p:txBody>
      </p:sp>
      <p:pic>
        <p:nvPicPr>
          <p:cNvPr id="8" name="Picture 7" descr="D:\GIÁO ÁN 1 2020-2021\HÌNH SOẠN GIÁO ÁN\Đọc nhạc\Những người bạn của Đô - Rê - Mi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546" b="1613"/>
          <a:stretch>
            <a:fillRect/>
          </a:stretch>
        </p:blipFill>
        <p:spPr bwMode="auto">
          <a:xfrm>
            <a:off x="318655" y="1233054"/>
            <a:ext cx="6858000" cy="340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 THE TA 5 NOT DRMP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0363" y="4641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869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11739"/>
            <a:ext cx="7980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Times New Roman"/>
                <a:ea typeface="Calibri"/>
              </a:rPr>
              <a:t>-</a:t>
            </a:r>
            <a:r>
              <a:rPr lang="en-US" sz="3600">
                <a:latin typeface="Times New Roman"/>
                <a:ea typeface="Calibri"/>
              </a:rPr>
              <a:t>Bật nhạc đệm HS đọc nhạc kết hợp làm ký hiệu bàn tay </a:t>
            </a:r>
            <a:r>
              <a:rPr lang="en-US" sz="3600" smtClean="0">
                <a:latin typeface="Times New Roman"/>
                <a:ea typeface="Calibri"/>
              </a:rPr>
              <a:t>với các hình thức</a:t>
            </a:r>
            <a:endParaRPr lang="en-US" sz="3600"/>
          </a:p>
        </p:txBody>
      </p:sp>
      <p:pic>
        <p:nvPicPr>
          <p:cNvPr id="3" name="DOC NHAC KY HIEU BAN TA 2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188589"/>
            <a:ext cx="9749747" cy="566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65" y="713943"/>
            <a:ext cx="1340428" cy="22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50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2071" y="434830"/>
            <a:ext cx="8648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- Củng cố, dặn dò, nêu giáo dục</a:t>
            </a:r>
            <a:endParaRPr lang="en-US" sz="44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2914" y="1588654"/>
            <a:ext cx="7649028" cy="156966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smtClean="0">
                <a:solidFill>
                  <a:schemeClr val="bg1"/>
                </a:solidFill>
              </a:rPr>
              <a:t>Chúc thầy cô mạnh khỏe, các bạn HS chăm ngoan học giỏi</a:t>
            </a:r>
            <a:endParaRPr lang="en-US" sz="4800" i="1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8" y="3158314"/>
            <a:ext cx="1073728" cy="1073728"/>
          </a:xfrm>
          <a:prstGeom prst="rect">
            <a:avLst/>
          </a:prstGeom>
        </p:spPr>
      </p:pic>
      <p:pic>
        <p:nvPicPr>
          <p:cNvPr id="6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3725" y="5704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2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99208" y="2682836"/>
            <a:ext cx="96291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smtClean="0">
                <a:solidFill>
                  <a:srgbClr val="002060"/>
                </a:solidFill>
                <a:latin typeface="Times New Roman"/>
                <a:ea typeface="Calibri"/>
              </a:rPr>
              <a:t>ĐÁP ÁN CÂU 2: Hoa đào, hoa mai... </a:t>
            </a:r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1361" y="221756"/>
            <a:ext cx="829746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400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 2:</a:t>
            </a:r>
            <a:r>
              <a:rPr lang="pt-BR" sz="40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Hoa gì thường nở vào mùa xuân</a:t>
            </a:r>
            <a:endParaRPr lang="en-US" sz="40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18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2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05890" y="2223543"/>
            <a:ext cx="7952509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4800" smtClean="0">
                <a:solidFill>
                  <a:srgbClr val="002060"/>
                </a:solidFill>
                <a:latin typeface="Times New Roman"/>
                <a:ea typeface="Calibri"/>
              </a:rPr>
              <a:t>ĐÁP ÁN CÂU 3: </a:t>
            </a:r>
            <a:r>
              <a:rPr lang="pt-BR" sz="4800" smtClean="0">
                <a:latin typeface="Times New Roman"/>
                <a:ea typeface="Calibri"/>
                <a:cs typeface="Times New Roman"/>
              </a:rPr>
              <a:t>Rọn </a:t>
            </a:r>
            <a:r>
              <a:rPr lang="pt-BR" sz="4800">
                <a:latin typeface="Times New Roman"/>
                <a:ea typeface="Calibri"/>
                <a:cs typeface="Times New Roman"/>
              </a:rPr>
              <a:t>nhà cửa, sắm tết, Làm bánh trưng..</a:t>
            </a:r>
            <a:endParaRPr lang="en-US" sz="4800">
              <a:latin typeface="Times New Roman"/>
              <a:ea typeface="Calibri"/>
              <a:cs typeface="Times New Roman"/>
            </a:endParaRPr>
          </a:p>
          <a:p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8052" y="11270"/>
            <a:ext cx="7065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360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Câu 3:</a:t>
            </a:r>
            <a:r>
              <a:rPr lang="pt-BR" sz="36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Những việc gì thường làm để đón tết: (có 3 đáp án trở lên)</a:t>
            </a:r>
            <a:endParaRPr lang="en-US" sz="36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727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7" y="1"/>
            <a:ext cx="1222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69343" y="1553616"/>
            <a:ext cx="7883237" cy="3750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t-BR" sz="6000" smtClean="0">
                <a:solidFill>
                  <a:srgbClr val="002060"/>
                </a:solidFill>
                <a:latin typeface="Times New Roman"/>
                <a:ea typeface="Calibri"/>
              </a:rPr>
              <a:t>ĐÁP ÁN CÂU 4: </a:t>
            </a:r>
            <a:r>
              <a:rPr lang="pt-BR" sz="6000">
                <a:latin typeface="Times New Roman"/>
                <a:ea typeface="Calibri"/>
                <a:cs typeface="Times New Roman"/>
              </a:rPr>
              <a:t>được nghỉ ngơi, xum vầy...</a:t>
            </a:r>
            <a:endParaRPr lang="en-US" sz="600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800"/>
              </a:spcAft>
            </a:pPr>
            <a:endParaRPr lang="en-US" sz="4800">
              <a:latin typeface="Times New Roman"/>
              <a:ea typeface="Calibri"/>
              <a:cs typeface="Times New Roman"/>
            </a:endParaRPr>
          </a:p>
          <a:p>
            <a:endParaRPr lang="en-US" sz="480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5890" y="1"/>
            <a:ext cx="6871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" algn="just">
              <a:spcAft>
                <a:spcPts val="1000"/>
              </a:spcAft>
            </a:pPr>
            <a:r>
              <a:rPr lang="pt-BR" sz="3600">
                <a:latin typeface="Times New Roman"/>
                <a:ea typeface="Calibri"/>
                <a:cs typeface="Times New Roman"/>
              </a:rPr>
              <a:t>Câu 4: </a:t>
            </a:r>
            <a:r>
              <a:rPr lang="pt-BR" sz="36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Vì sao mọi người đều mong đón tết về: (từ 3 đáp án trở lên)</a:t>
            </a:r>
            <a:endParaRPr lang="en-US" sz="36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77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Xuc xac xúc xe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27" y="0"/>
            <a:ext cx="1222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5890" y="1974788"/>
            <a:ext cx="6830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" algn="just">
              <a:spcAft>
                <a:spcPts val="1000"/>
              </a:spcAft>
            </a:pPr>
            <a:r>
              <a:rPr lang="pt-BR" sz="4400" smtClean="0">
                <a:latin typeface="Times New Roman"/>
                <a:ea typeface="Calibri"/>
                <a:cs typeface="Times New Roman"/>
              </a:rPr>
              <a:t>Hát lại bài Xúc Xắc Xúc Xẻ</a:t>
            </a:r>
            <a:endParaRPr lang="en-US" sz="4400">
              <a:solidFill>
                <a:schemeClr val="bg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131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6967" y="1016868"/>
            <a:ext cx="178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TIẾT: 20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54277"/>
            <a:ext cx="501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BÀI HÁT: XÚC XẮC XÚC XẺ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782" y="2500976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NHỮNG NGƯỜI BẠN CỦA ĐÔ-RÊ-MI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343" y="-285457"/>
            <a:ext cx="5943599" cy="130232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ÂM NHẠC 1</a:t>
            </a:r>
            <a:endParaRPr lang="en-US" sz="5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" y="-171158"/>
            <a:ext cx="1073728" cy="10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351" y="3103143"/>
            <a:ext cx="800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-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Ôn lại bài hát với các hình thức</a:t>
            </a:r>
            <a:endParaRPr lang="en-US" sz="4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336" y="1176592"/>
            <a:ext cx="812594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* Hoạt động 1: Ôn tập bài hát Xúc xắc xúc xẻ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1776" y="116099"/>
            <a:ext cx="5093061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</a:t>
            </a:r>
            <a:r>
              <a:rPr lang="vi-VN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oạt độn</a:t>
            </a: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 luyện tập</a:t>
            </a:r>
            <a:endParaRPr lang="en-US" sz="440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7725" y="46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52343"/>
            <a:ext cx="88253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800" smtClean="0"/>
              <a:t>Nửa </a:t>
            </a:r>
            <a:r>
              <a:rPr lang="en-US" sz="4800"/>
              <a:t>1 hát cấu 1 câu 3: “</a:t>
            </a:r>
            <a:r>
              <a:rPr lang="en-US" sz="4800" i="1"/>
              <a:t>Xúc xắc xúc xẻ năm mới năm mẻ”.</a:t>
            </a:r>
            <a:r>
              <a:rPr lang="en-US" sz="4800"/>
              <a:t> Nửa 2 hát câu 2 câu 4 </a:t>
            </a:r>
            <a:r>
              <a:rPr lang="en-US" sz="4800" i="1"/>
              <a:t>“Nhà nào còn thức mở cửa cho chúng tôi”</a:t>
            </a:r>
            <a:endParaRPr lang="en-US" sz="4800">
              <a:effectLst/>
            </a:endParaRPr>
          </a:p>
        </p:txBody>
      </p:sp>
      <p:pic>
        <p:nvPicPr>
          <p:cNvPr id="4" name="xuc x xuc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671" y="492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3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611</Words>
  <Application>Microsoft Office PowerPoint</Application>
  <PresentationFormat>Custom</PresentationFormat>
  <Paragraphs>56</Paragraphs>
  <Slides>26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Calibri Light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144</cp:revision>
  <dcterms:created xsi:type="dcterms:W3CDTF">2020-08-30T12:35:12Z</dcterms:created>
  <dcterms:modified xsi:type="dcterms:W3CDTF">2021-07-02T04:08:11Z</dcterms:modified>
</cp:coreProperties>
</file>