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0"/>
  </p:notesMasterIdLst>
  <p:sldIdLst>
    <p:sldId id="4472" r:id="rId3"/>
    <p:sldId id="259" r:id="rId4"/>
    <p:sldId id="284" r:id="rId5"/>
    <p:sldId id="285" r:id="rId6"/>
    <p:sldId id="286" r:id="rId7"/>
    <p:sldId id="287" r:id="rId8"/>
    <p:sldId id="288" r:id="rId9"/>
    <p:sldId id="289" r:id="rId10"/>
    <p:sldId id="290" r:id="rId11"/>
    <p:sldId id="257" r:id="rId12"/>
    <p:sldId id="266" r:id="rId13"/>
    <p:sldId id="291" r:id="rId14"/>
    <p:sldId id="292" r:id="rId15"/>
    <p:sldId id="293" r:id="rId16"/>
    <p:sldId id="268" r:id="rId17"/>
    <p:sldId id="294" r:id="rId18"/>
    <p:sldId id="274" r:id="rId19"/>
    <p:sldId id="295" r:id="rId20"/>
    <p:sldId id="276" r:id="rId21"/>
    <p:sldId id="296" r:id="rId22"/>
    <p:sldId id="297" r:id="rId23"/>
    <p:sldId id="298" r:id="rId24"/>
    <p:sldId id="299" r:id="rId25"/>
    <p:sldId id="300" r:id="rId26"/>
    <p:sldId id="301" r:id="rId27"/>
    <p:sldId id="302" r:id="rId28"/>
    <p:sldId id="27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5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2" d="100"/>
          <a:sy n="62" d="100"/>
        </p:scale>
        <p:origin x="76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AB258-FFA5-42EF-9691-FD74854E7BB7}"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6622C-3530-4D3C-96C7-D9E142B331DC}" type="slidenum">
              <a:rPr lang="en-US" smtClean="0"/>
              <a:t>‹#›</a:t>
            </a:fld>
            <a:endParaRPr lang="en-US"/>
          </a:p>
        </p:txBody>
      </p:sp>
    </p:spTree>
    <p:extLst>
      <p:ext uri="{BB962C8B-B14F-4D97-AF65-F5344CB8AC3E}">
        <p14:creationId xmlns:p14="http://schemas.microsoft.com/office/powerpoint/2010/main" val="476142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2AAAE582-6248-B629-6134-8A67E6361B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8282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F66AE-DF65-A169-994D-3E84DE5BB9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0F81C0-F298-0F90-23A3-FB3E21AE59D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2932B-CAE0-E660-3F57-193CDA94805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1/9/2025</a:t>
            </a:fld>
            <a:endParaRPr lang="en-US"/>
          </a:p>
        </p:txBody>
      </p:sp>
      <p:sp>
        <p:nvSpPr>
          <p:cNvPr id="5" name="Footer Placeholder 4">
            <a:extLst>
              <a:ext uri="{FF2B5EF4-FFF2-40B4-BE49-F238E27FC236}">
                <a16:creationId xmlns:a16="http://schemas.microsoft.com/office/drawing/2014/main" id="{74BDFEB2-E999-FE7B-78A3-D598A4F7E8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C0BDE5-1226-5A1B-3E8A-72592E54BB2B}"/>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565908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1B1417-4761-68C3-FD21-302B9E0F63A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F8EDBD-AAB9-BA3E-9F3C-B081DCD65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7C82D-677F-60F6-10D8-056966FADCD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1/9/2025</a:t>
            </a:fld>
            <a:endParaRPr lang="en-US"/>
          </a:p>
        </p:txBody>
      </p:sp>
      <p:sp>
        <p:nvSpPr>
          <p:cNvPr id="5" name="Footer Placeholder 4">
            <a:extLst>
              <a:ext uri="{FF2B5EF4-FFF2-40B4-BE49-F238E27FC236}">
                <a16:creationId xmlns:a16="http://schemas.microsoft.com/office/drawing/2014/main" id="{6BF103EE-F573-5E0B-E87F-221B032AF8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AD6F79-0607-59FB-4F3B-D8545F3E039C}"/>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832209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THANH TÂM">
            <a:extLst>
              <a:ext uri="{FF2B5EF4-FFF2-40B4-BE49-F238E27FC236}">
                <a16:creationId xmlns:a16="http://schemas.microsoft.com/office/drawing/2014/main" id="{C5DD9D69-B78C-0DE8-56C2-E93FAFA7A3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5831"/>
          </a:xfrm>
          <a:prstGeom prst="rect">
            <a:avLst/>
          </a:prstGeom>
        </p:spPr>
      </p:pic>
      <p:sp>
        <p:nvSpPr>
          <p:cNvPr id="8" name="TextBox 7">
            <a:extLst>
              <a:ext uri="{FF2B5EF4-FFF2-40B4-BE49-F238E27FC236}">
                <a16:creationId xmlns:a16="http://schemas.microsoft.com/office/drawing/2014/main" id="{AAA31E81-4751-FDAD-5223-91A00C3935A4}"/>
              </a:ext>
            </a:extLst>
          </p:cNvPr>
          <p:cNvSpPr txBox="1"/>
          <p:nvPr userDrawn="1"/>
        </p:nvSpPr>
        <p:spPr>
          <a:xfrm>
            <a:off x="0" y="6445088"/>
            <a:ext cx="1104790" cy="400110"/>
          </a:xfrm>
          <a:prstGeom prst="rect">
            <a:avLst/>
          </a:prstGeom>
          <a:noFill/>
        </p:spPr>
        <p:txBody>
          <a:bodyPr wrap="none" rtlCol="0">
            <a:spAutoFit/>
          </a:bodyPr>
          <a:lstStyle/>
          <a:p>
            <a:r>
              <a:rPr lang="en-US" sz="2000" b="0" dirty="0" err="1">
                <a:solidFill>
                  <a:schemeClr val="bg1"/>
                </a:solidFill>
                <a:latin typeface="SVN-Dumpling" panose="02000000000000000000" pitchFamily="50" charset="0"/>
              </a:rPr>
              <a:t>EduFive</a:t>
            </a:r>
            <a:endParaRPr lang="en-US" sz="2000" b="0" dirty="0">
              <a:solidFill>
                <a:schemeClr val="bg1"/>
              </a:solidFill>
              <a:latin typeface="SVN-Dumpling" panose="02000000000000000000" pitchFamily="50" charset="0"/>
            </a:endParaRPr>
          </a:p>
        </p:txBody>
      </p:sp>
    </p:spTree>
    <p:extLst>
      <p:ext uri="{BB962C8B-B14F-4D97-AF65-F5344CB8AC3E}">
        <p14:creationId xmlns:p14="http://schemas.microsoft.com/office/powerpoint/2010/main" val="1009621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THANH TÂM" descr="A blue and white clouds&#10;&#10;Description automatically generated">
            <a:extLst>
              <a:ext uri="{FF2B5EF4-FFF2-40B4-BE49-F238E27FC236}">
                <a16:creationId xmlns:a16="http://schemas.microsoft.com/office/drawing/2014/main" id="{A00CE873-184A-3F11-B31A-C3FA63A1044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2026364" y="-1245140"/>
            <a:ext cx="16792681" cy="11430775"/>
          </a:xfrm>
          <a:prstGeom prst="rect">
            <a:avLst/>
          </a:prstGeom>
        </p:spPr>
      </p:pic>
      <p:sp>
        <p:nvSpPr>
          <p:cNvPr id="7" name="TextBox 6">
            <a:extLst>
              <a:ext uri="{FF2B5EF4-FFF2-40B4-BE49-F238E27FC236}">
                <a16:creationId xmlns:a16="http://schemas.microsoft.com/office/drawing/2014/main" id="{C83E9A99-2656-2194-DA3D-495E6F03D763}"/>
              </a:ext>
            </a:extLst>
          </p:cNvPr>
          <p:cNvSpPr txBox="1"/>
          <p:nvPr userDrawn="1"/>
        </p:nvSpPr>
        <p:spPr>
          <a:xfrm>
            <a:off x="0" y="6445088"/>
            <a:ext cx="1104790" cy="400110"/>
          </a:xfrm>
          <a:prstGeom prst="rect">
            <a:avLst/>
          </a:prstGeom>
          <a:noFill/>
        </p:spPr>
        <p:txBody>
          <a:bodyPr wrap="none" rtlCol="0">
            <a:spAutoFit/>
          </a:bodyPr>
          <a:lstStyle/>
          <a:p>
            <a:r>
              <a:rPr lang="en-US" sz="2000" b="0" dirty="0" err="1">
                <a:solidFill>
                  <a:srgbClr val="95F2F2"/>
                </a:solidFill>
                <a:latin typeface="SVN-Dumpling" panose="02000000000000000000" pitchFamily="50" charset="0"/>
              </a:rPr>
              <a:t>EduFive</a:t>
            </a:r>
            <a:endParaRPr lang="en-US" sz="2000" b="0" dirty="0">
              <a:solidFill>
                <a:srgbClr val="95F2F2"/>
              </a:solidFill>
              <a:latin typeface="SVN-Dumpling" panose="02000000000000000000" pitchFamily="50" charset="0"/>
            </a:endParaRPr>
          </a:p>
        </p:txBody>
      </p:sp>
    </p:spTree>
    <p:extLst>
      <p:ext uri="{BB962C8B-B14F-4D97-AF65-F5344CB8AC3E}">
        <p14:creationId xmlns:p14="http://schemas.microsoft.com/office/powerpoint/2010/main" val="467014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rectangular object with a blue background&#10;&#10;Description automatically generated with medium confidence">
            <a:extLst>
              <a:ext uri="{FF2B5EF4-FFF2-40B4-BE49-F238E27FC236}">
                <a16:creationId xmlns:a16="http://schemas.microsoft.com/office/drawing/2014/main" id="{E47A7055-E33A-DC6E-6B12-0622DE4EE1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476" r="6130" b="242"/>
          <a:stretch/>
        </p:blipFill>
        <p:spPr>
          <a:xfrm>
            <a:off x="0" y="0"/>
            <a:ext cx="12192000" cy="6858000"/>
          </a:xfrm>
          <a:prstGeom prst="rect">
            <a:avLst/>
          </a:prstGeom>
        </p:spPr>
      </p:pic>
      <p:sp>
        <p:nvSpPr>
          <p:cNvPr id="8" name="TextBox 7">
            <a:extLst>
              <a:ext uri="{FF2B5EF4-FFF2-40B4-BE49-F238E27FC236}">
                <a16:creationId xmlns:a16="http://schemas.microsoft.com/office/drawing/2014/main" id="{4EDB6F13-9E91-F8B5-29DE-61103875857B}"/>
              </a:ext>
            </a:extLst>
          </p:cNvPr>
          <p:cNvSpPr txBox="1"/>
          <p:nvPr userDrawn="1"/>
        </p:nvSpPr>
        <p:spPr>
          <a:xfrm>
            <a:off x="231354" y="6457890"/>
            <a:ext cx="1104790" cy="400110"/>
          </a:xfrm>
          <a:prstGeom prst="rect">
            <a:avLst/>
          </a:prstGeom>
          <a:noFill/>
        </p:spPr>
        <p:txBody>
          <a:bodyPr wrap="none" rtlCol="0">
            <a:spAutoFit/>
          </a:bodyPr>
          <a:lstStyle/>
          <a:p>
            <a:r>
              <a:rPr lang="en-US" sz="2000" b="0" dirty="0" err="1">
                <a:solidFill>
                  <a:schemeClr val="bg1"/>
                </a:solidFill>
                <a:latin typeface="SVN-Dumpling" panose="02000000000000000000" pitchFamily="50" charset="0"/>
              </a:rPr>
              <a:t>EduFive</a:t>
            </a:r>
            <a:endParaRPr lang="en-US" sz="2000" b="0" dirty="0">
              <a:solidFill>
                <a:schemeClr val="bg1"/>
              </a:solidFill>
              <a:latin typeface="SVN-Dumpling" panose="02000000000000000000" pitchFamily="50" charset="0"/>
            </a:endParaRPr>
          </a:p>
        </p:txBody>
      </p:sp>
    </p:spTree>
    <p:extLst>
      <p:ext uri="{BB962C8B-B14F-4D97-AF65-F5344CB8AC3E}">
        <p14:creationId xmlns:p14="http://schemas.microsoft.com/office/powerpoint/2010/main" val="1188784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75B6C-F824-FBBE-29A0-8952E532B8A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061816E-AE19-6438-3508-3C99C3815A3C}"/>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284E03-C0AC-CD17-2F99-2F0BCE991D80}"/>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4EDFFC-AF66-EA46-7AF5-8AD52DBF01CE}"/>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1/9/2025</a:t>
            </a:fld>
            <a:endParaRPr lang="en-US"/>
          </a:p>
        </p:txBody>
      </p:sp>
      <p:sp>
        <p:nvSpPr>
          <p:cNvPr id="6" name="Footer Placeholder 5">
            <a:extLst>
              <a:ext uri="{FF2B5EF4-FFF2-40B4-BE49-F238E27FC236}">
                <a16:creationId xmlns:a16="http://schemas.microsoft.com/office/drawing/2014/main" id="{ACC31E9A-F52A-DB9E-7818-34B5FB9972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CBC199-530A-D61C-8A6D-EAE2C23E3F5D}"/>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787715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AA59F-5D66-0B56-725B-DAC33A88AF99}"/>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034D8EB-79B2-53AA-2D67-CC90D9CE342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BD61FFC-2FE5-67D0-366E-2C3E3E5C4F79}"/>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D20D33F-1293-6D58-59EA-28A18AF067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6EE9B59-4D7C-3B2A-9972-7DCB0AE6376B}"/>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5C88ED5-5C6F-D4EA-347F-5F3BCE68B27A}"/>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1/9/2025</a:t>
            </a:fld>
            <a:endParaRPr lang="en-US"/>
          </a:p>
        </p:txBody>
      </p:sp>
      <p:sp>
        <p:nvSpPr>
          <p:cNvPr id="8" name="Footer Placeholder 7">
            <a:extLst>
              <a:ext uri="{FF2B5EF4-FFF2-40B4-BE49-F238E27FC236}">
                <a16:creationId xmlns:a16="http://schemas.microsoft.com/office/drawing/2014/main" id="{04B3F3D3-13B2-B329-277F-8A4BDFA13B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6CEBCE-1431-FED6-BF54-4450971945C5}"/>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3056782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7147D-40EA-B753-4324-44B67777F38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5B5AC42-D5B5-F34F-F952-2AE02ACB782A}"/>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1/9/2025</a:t>
            </a:fld>
            <a:endParaRPr lang="en-US"/>
          </a:p>
        </p:txBody>
      </p:sp>
      <p:sp>
        <p:nvSpPr>
          <p:cNvPr id="4" name="Footer Placeholder 3">
            <a:extLst>
              <a:ext uri="{FF2B5EF4-FFF2-40B4-BE49-F238E27FC236}">
                <a16:creationId xmlns:a16="http://schemas.microsoft.com/office/drawing/2014/main" id="{30B65E48-FDFF-97D5-DAED-F6CB8345D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B348DD-EB85-0A5B-5D04-B152D7641EC7}"/>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3499094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F63D53-ADC7-97B0-9BB0-F6EA29A01D0B}"/>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1/9/2025</a:t>
            </a:fld>
            <a:endParaRPr lang="en-US"/>
          </a:p>
        </p:txBody>
      </p:sp>
      <p:sp>
        <p:nvSpPr>
          <p:cNvPr id="3" name="Footer Placeholder 2">
            <a:extLst>
              <a:ext uri="{FF2B5EF4-FFF2-40B4-BE49-F238E27FC236}">
                <a16:creationId xmlns:a16="http://schemas.microsoft.com/office/drawing/2014/main" id="{097E386A-CE9E-8BB7-61F9-2200B95D76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165C1C6-A7A5-95AD-E22F-0C314213470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669428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6589C-1FD6-A5A0-0537-98F9F1D0BE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060D729-51FA-4977-D85E-1F393BD7347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3A77EFD-DE84-A312-6817-FE835D295A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15421B-12FE-C255-21E3-E0B8326D0407}"/>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1/9/2025</a:t>
            </a:fld>
            <a:endParaRPr lang="en-US"/>
          </a:p>
        </p:txBody>
      </p:sp>
      <p:sp>
        <p:nvSpPr>
          <p:cNvPr id="6" name="Footer Placeholder 5">
            <a:extLst>
              <a:ext uri="{FF2B5EF4-FFF2-40B4-BE49-F238E27FC236}">
                <a16:creationId xmlns:a16="http://schemas.microsoft.com/office/drawing/2014/main" id="{A3D2D851-1965-094A-F9F6-BC0CDF844B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03884F-D2E3-EBCE-800B-891F86D9BD6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2134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4DEA75D4-9B7A-7A79-4B49-EA60B5EAAC8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693"/>
            <a:ext cx="12192000" cy="6854613"/>
          </a:xfrm>
          <a:prstGeom prst="rect">
            <a:avLst/>
          </a:prstGeom>
        </p:spPr>
      </p:pic>
    </p:spTree>
    <p:extLst>
      <p:ext uri="{BB962C8B-B14F-4D97-AF65-F5344CB8AC3E}">
        <p14:creationId xmlns:p14="http://schemas.microsoft.com/office/powerpoint/2010/main" val="4282016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6B78-ED9E-4F29-B74D-155865340E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74694B8-CF11-59DE-1C0E-1037441CF38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60D70D-A38A-A6BD-526B-A934AE3DDC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45DB48-79F7-F04F-AA75-3FC42F852525}"/>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1/9/2025</a:t>
            </a:fld>
            <a:endParaRPr lang="en-US"/>
          </a:p>
        </p:txBody>
      </p:sp>
      <p:sp>
        <p:nvSpPr>
          <p:cNvPr id="6" name="Footer Placeholder 5">
            <a:extLst>
              <a:ext uri="{FF2B5EF4-FFF2-40B4-BE49-F238E27FC236}">
                <a16:creationId xmlns:a16="http://schemas.microsoft.com/office/drawing/2014/main" id="{29AC0012-5471-40E6-1FC4-DD184CFF59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37AFFC-FD7E-B34A-426D-87AFE49EBA91}"/>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532822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396D-734E-20B4-B6C9-1FC479EC5B4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E337D32-DECE-C41F-8011-CD2B8A9F88A8}"/>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D04E7F-6519-2DF9-9E64-4AEEAE461FF4}"/>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1/9/2025</a:t>
            </a:fld>
            <a:endParaRPr lang="en-US"/>
          </a:p>
        </p:txBody>
      </p:sp>
      <p:sp>
        <p:nvSpPr>
          <p:cNvPr id="5" name="Footer Placeholder 4">
            <a:extLst>
              <a:ext uri="{FF2B5EF4-FFF2-40B4-BE49-F238E27FC236}">
                <a16:creationId xmlns:a16="http://schemas.microsoft.com/office/drawing/2014/main" id="{714250DD-FF08-00C2-49B6-CE2E456411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5CA2B5-0B1A-2B93-C015-74978FEA522D}"/>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1392777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4819E4-523E-7170-3BB4-6E5B081BBE0C}"/>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2B4CF11-3EF4-21F1-4D89-A3F80FB0A146}"/>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D751BC-3D42-7BBF-A5CE-998B3D3BD57E}"/>
              </a:ext>
            </a:extLst>
          </p:cNvPr>
          <p:cNvSpPr>
            <a:spLocks noGrp="1"/>
          </p:cNvSpPr>
          <p:nvPr>
            <p:ph type="dt" sz="half" idx="10"/>
          </p:nvPr>
        </p:nvSpPr>
        <p:spPr>
          <a:xfrm>
            <a:off x="838200" y="6356350"/>
            <a:ext cx="2743200" cy="365125"/>
          </a:xfrm>
          <a:prstGeom prst="rect">
            <a:avLst/>
          </a:prstGeom>
        </p:spPr>
        <p:txBody>
          <a:bodyPr/>
          <a:lstStyle/>
          <a:p>
            <a:fld id="{15F44FAB-2CA3-49E8-8562-B24011F32976}" type="datetimeFigureOut">
              <a:rPr lang="en-US" smtClean="0"/>
              <a:t>1/9/2025</a:t>
            </a:fld>
            <a:endParaRPr lang="en-US"/>
          </a:p>
        </p:txBody>
      </p:sp>
      <p:sp>
        <p:nvSpPr>
          <p:cNvPr id="5" name="Footer Placeholder 4">
            <a:extLst>
              <a:ext uri="{FF2B5EF4-FFF2-40B4-BE49-F238E27FC236}">
                <a16:creationId xmlns:a16="http://schemas.microsoft.com/office/drawing/2014/main" id="{82B68EB1-3BCA-693C-339C-71515189C5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4CC997-2706-A53D-7CC5-F6A588A9B316}"/>
              </a:ext>
            </a:extLst>
          </p:cNvPr>
          <p:cNvSpPr>
            <a:spLocks noGrp="1"/>
          </p:cNvSpPr>
          <p:nvPr>
            <p:ph type="sldNum" sz="quarter" idx="12"/>
          </p:nvPr>
        </p:nvSpPr>
        <p:spPr>
          <a:xfrm>
            <a:off x="8610600" y="6356350"/>
            <a:ext cx="2743200" cy="365125"/>
          </a:xfrm>
          <a:prstGeom prst="rect">
            <a:avLst/>
          </a:prstGeom>
        </p:spPr>
        <p:txBody>
          <a:bodyPr/>
          <a:lstStyle/>
          <a:p>
            <a:fld id="{4090AD2B-FE6E-4791-917F-4DE83DF1EFB0}" type="slidenum">
              <a:rPr lang="en-US" smtClean="0"/>
              <a:t>‹#›</a:t>
            </a:fld>
            <a:endParaRPr lang="en-US"/>
          </a:p>
        </p:txBody>
      </p:sp>
    </p:spTree>
    <p:extLst>
      <p:ext uri="{BB962C8B-B14F-4D97-AF65-F5344CB8AC3E}">
        <p14:creationId xmlns:p14="http://schemas.microsoft.com/office/powerpoint/2010/main" val="9848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F1A9FB6C-993A-58DF-CBED-2CC993BD228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2F4E84-C0E7-AE31-7B9E-86440D8461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AEA8E6-5F2C-60F7-ED19-05ED702894A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1/9/2025</a:t>
            </a:fld>
            <a:endParaRPr lang="en-US"/>
          </a:p>
        </p:txBody>
      </p:sp>
      <p:sp>
        <p:nvSpPr>
          <p:cNvPr id="5" name="Footer Placeholder 4">
            <a:extLst>
              <a:ext uri="{FF2B5EF4-FFF2-40B4-BE49-F238E27FC236}">
                <a16:creationId xmlns:a16="http://schemas.microsoft.com/office/drawing/2014/main" id="{A8CDC453-6F85-1BCE-D52E-DDB5106F84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5384E0-6D22-8126-E4A7-83ADE9E68E53}"/>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1841644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B5924ECA-68DD-54D4-A6DC-CBD03AB24E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013E43-9AE2-3B12-8BD6-27F6897159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8B6887-6F17-1BFA-7776-882065E7AAF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D4ABAB-1E41-78D5-3A27-E66F8EC94E49}"/>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1/9/2025</a:t>
            </a:fld>
            <a:endParaRPr lang="en-US"/>
          </a:p>
        </p:txBody>
      </p:sp>
      <p:sp>
        <p:nvSpPr>
          <p:cNvPr id="6" name="Footer Placeholder 5">
            <a:extLst>
              <a:ext uri="{FF2B5EF4-FFF2-40B4-BE49-F238E27FC236}">
                <a16:creationId xmlns:a16="http://schemas.microsoft.com/office/drawing/2014/main" id="{48D0D1B6-123A-11BB-DB91-077049E9B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D35878-CE1A-6230-1CDC-93E34DB07F8C}"/>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423214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2A4C-A474-6FD8-35AF-C61B01A0EA3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72F28F7-49CE-BEA6-1015-C4E081B6942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05A5D2-E84E-3F18-7217-604C4544850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611549-DCA8-6E3C-5DE4-E768E14531B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546A4-8A3D-4B33-371F-4D7EE9CCCD5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429510-80AC-EBDF-BDF5-C329B70AA56C}"/>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1/9/2025</a:t>
            </a:fld>
            <a:endParaRPr lang="en-US"/>
          </a:p>
        </p:txBody>
      </p:sp>
      <p:sp>
        <p:nvSpPr>
          <p:cNvPr id="8" name="Footer Placeholder 7">
            <a:extLst>
              <a:ext uri="{FF2B5EF4-FFF2-40B4-BE49-F238E27FC236}">
                <a16:creationId xmlns:a16="http://schemas.microsoft.com/office/drawing/2014/main" id="{998F0580-E161-1FA7-D246-262A803699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B8628F-C4B0-721C-B8BC-6DA42D0BA023}"/>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1394853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B0DA-8713-1740-04DD-6F9CD5FA20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06A319-7000-8F75-1017-6098FFB43D9A}"/>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1/9/2025</a:t>
            </a:fld>
            <a:endParaRPr lang="en-US"/>
          </a:p>
        </p:txBody>
      </p:sp>
      <p:sp>
        <p:nvSpPr>
          <p:cNvPr id="4" name="Footer Placeholder 3">
            <a:extLst>
              <a:ext uri="{FF2B5EF4-FFF2-40B4-BE49-F238E27FC236}">
                <a16:creationId xmlns:a16="http://schemas.microsoft.com/office/drawing/2014/main" id="{AFC35BFF-6AC6-1279-D9AB-A67409AB63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200713-834F-9DBF-3543-79416AA459FA}"/>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472214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340982-4D6F-16E5-BE5D-04E37FCBA368}"/>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1/9/2025</a:t>
            </a:fld>
            <a:endParaRPr lang="en-US"/>
          </a:p>
        </p:txBody>
      </p:sp>
      <p:sp>
        <p:nvSpPr>
          <p:cNvPr id="3" name="Footer Placeholder 2">
            <a:extLst>
              <a:ext uri="{FF2B5EF4-FFF2-40B4-BE49-F238E27FC236}">
                <a16:creationId xmlns:a16="http://schemas.microsoft.com/office/drawing/2014/main" id="{D29F9AFB-FF95-37B7-2500-0B2CC2CEFC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98E15E-E944-008A-3482-3F12AEA6A3E5}"/>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313650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00E4-6A8D-12B0-E25A-3B66DE61E0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1EDFC8-FA65-09E1-76D4-00E8692F43D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86B7E5-EAA6-762F-B266-854A361CF2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D7C5D-BA2E-E711-CD55-CBE608774FCE}"/>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1/9/2025</a:t>
            </a:fld>
            <a:endParaRPr lang="en-US"/>
          </a:p>
        </p:txBody>
      </p:sp>
      <p:sp>
        <p:nvSpPr>
          <p:cNvPr id="6" name="Footer Placeholder 5">
            <a:extLst>
              <a:ext uri="{FF2B5EF4-FFF2-40B4-BE49-F238E27FC236}">
                <a16:creationId xmlns:a16="http://schemas.microsoft.com/office/drawing/2014/main" id="{62BF6E3E-07C1-481E-64F7-D0EFDB026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229CF2-A5F3-C9E6-8392-3377B488E735}"/>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895384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BD64-0540-DCDB-348C-E2C3CA15DA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CBD99-4886-4697-EFE3-7F29956526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EB5782-A476-3BAE-768F-BA1D7249D7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EA90DF-4100-2704-37A4-0455D33B1BBB}"/>
              </a:ext>
            </a:extLst>
          </p:cNvPr>
          <p:cNvSpPr>
            <a:spLocks noGrp="1"/>
          </p:cNvSpPr>
          <p:nvPr>
            <p:ph type="dt" sz="half" idx="10"/>
          </p:nvPr>
        </p:nvSpPr>
        <p:spPr>
          <a:xfrm>
            <a:off x="838200" y="6356350"/>
            <a:ext cx="2743200" cy="365125"/>
          </a:xfrm>
          <a:prstGeom prst="rect">
            <a:avLst/>
          </a:prstGeom>
        </p:spPr>
        <p:txBody>
          <a:bodyPr/>
          <a:lstStyle/>
          <a:p>
            <a:fld id="{46ED6689-A1E5-4D8A-9873-A0988A335D15}" type="datetimeFigureOut">
              <a:rPr lang="en-US" smtClean="0"/>
              <a:t>1/9/2025</a:t>
            </a:fld>
            <a:endParaRPr lang="en-US"/>
          </a:p>
        </p:txBody>
      </p:sp>
      <p:sp>
        <p:nvSpPr>
          <p:cNvPr id="6" name="Footer Placeholder 5">
            <a:extLst>
              <a:ext uri="{FF2B5EF4-FFF2-40B4-BE49-F238E27FC236}">
                <a16:creationId xmlns:a16="http://schemas.microsoft.com/office/drawing/2014/main" id="{E0BA15F8-B089-A3EA-0EBA-70DD12C26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FEB14B-FE24-A335-674E-EDD86C027A70}"/>
              </a:ext>
            </a:extLst>
          </p:cNvPr>
          <p:cNvSpPr>
            <a:spLocks noGrp="1"/>
          </p:cNvSpPr>
          <p:nvPr>
            <p:ph type="sldNum" sz="quarter" idx="12"/>
          </p:nvPr>
        </p:nvSpPr>
        <p:spPr>
          <a:xfrm>
            <a:off x="8610600" y="6356350"/>
            <a:ext cx="2743200" cy="365125"/>
          </a:xfrm>
          <a:prstGeom prst="rect">
            <a:avLst/>
          </a:prstGeom>
        </p:spPr>
        <p:txBody>
          <a:bodyPr/>
          <a:lstStyle/>
          <a:p>
            <a:fld id="{CD03B733-7B95-4C5D-94B0-210BD37BCD53}" type="slidenum">
              <a:rPr lang="en-US" smtClean="0"/>
              <a:t>‹#›</a:t>
            </a:fld>
            <a:endParaRPr lang="en-US"/>
          </a:p>
        </p:txBody>
      </p:sp>
    </p:spTree>
    <p:extLst>
      <p:ext uri="{BB962C8B-B14F-4D97-AF65-F5344CB8AC3E}">
        <p14:creationId xmlns:p14="http://schemas.microsoft.com/office/powerpoint/2010/main" val="2486111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721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5CBC47-C9CE-AB06-A415-A9AE63B6CB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07974" y="-3301181"/>
            <a:ext cx="2858729" cy="2858729"/>
          </a:xfrm>
          <a:prstGeom prst="rect">
            <a:avLst/>
          </a:prstGeom>
        </p:spPr>
      </p:pic>
      <p:pic>
        <p:nvPicPr>
          <p:cNvPr id="10" name="Picture 9">
            <a:extLst>
              <a:ext uri="{FF2B5EF4-FFF2-40B4-BE49-F238E27FC236}">
                <a16:creationId xmlns:a16="http://schemas.microsoft.com/office/drawing/2014/main" id="{853169F0-A282-136A-1F8F-91EDF5E4D2E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58452" y="-3301182"/>
            <a:ext cx="2858729" cy="2858729"/>
          </a:xfrm>
          <a:prstGeom prst="rect">
            <a:avLst/>
          </a:prstGeom>
        </p:spPr>
      </p:pic>
      <p:pic>
        <p:nvPicPr>
          <p:cNvPr id="11" name="Picture 10">
            <a:extLst>
              <a:ext uri="{FF2B5EF4-FFF2-40B4-BE49-F238E27FC236}">
                <a16:creationId xmlns:a16="http://schemas.microsoft.com/office/drawing/2014/main" id="{97CB45FD-38C1-5EFD-416F-1037AC6337D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07974" y="8055077"/>
            <a:ext cx="2858729" cy="2858729"/>
          </a:xfrm>
          <a:prstGeom prst="rect">
            <a:avLst/>
          </a:prstGeom>
        </p:spPr>
      </p:pic>
      <p:pic>
        <p:nvPicPr>
          <p:cNvPr id="12" name="Picture 11">
            <a:extLst>
              <a:ext uri="{FF2B5EF4-FFF2-40B4-BE49-F238E27FC236}">
                <a16:creationId xmlns:a16="http://schemas.microsoft.com/office/drawing/2014/main" id="{E0D2B138-5C5E-CDAB-3E26-E290A819017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58452" y="8055076"/>
            <a:ext cx="2858729" cy="2858729"/>
          </a:xfrm>
          <a:prstGeom prst="rect">
            <a:avLst/>
          </a:prstGeom>
        </p:spPr>
      </p:pic>
      <p:sp>
        <p:nvSpPr>
          <p:cNvPr id="13" name="THANH TÂM">
            <a:extLst>
              <a:ext uri="{FF2B5EF4-FFF2-40B4-BE49-F238E27FC236}">
                <a16:creationId xmlns:a16="http://schemas.microsoft.com/office/drawing/2014/main" id="{B1BA1E67-1AA1-3E7F-22A5-E0DCAE015E6B}"/>
              </a:ext>
            </a:extLst>
          </p:cNvPr>
          <p:cNvSpPr/>
          <p:nvPr userDrawn="1"/>
        </p:nvSpPr>
        <p:spPr>
          <a:xfrm>
            <a:off x="1809645" y="7811852"/>
            <a:ext cx="8589916" cy="1200329"/>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2" name="Hình ảnh 1">
            <a:extLst>
              <a:ext uri="{FF2B5EF4-FFF2-40B4-BE49-F238E27FC236}">
                <a16:creationId xmlns:a16="http://schemas.microsoft.com/office/drawing/2014/main" id="{21096B8B-1773-5872-D8E2-D222FD74BAB1}"/>
              </a:ext>
            </a:extLst>
          </p:cNvPr>
          <p:cNvPicPr>
            <a:picLocks noChangeAspect="1"/>
          </p:cNvPicPr>
          <p:nvPr userDrawn="1"/>
        </p:nvPicPr>
        <p:blipFill>
          <a:blip r:embed="rId14"/>
          <a:stretch>
            <a:fillRect/>
          </a:stretch>
        </p:blipFill>
        <p:spPr>
          <a:xfrm>
            <a:off x="0" y="0"/>
            <a:ext cx="2591104" cy="178134"/>
          </a:xfrm>
          <a:prstGeom prst="rect">
            <a:avLst/>
          </a:prstGeom>
        </p:spPr>
      </p:pic>
    </p:spTree>
    <p:extLst>
      <p:ext uri="{BB962C8B-B14F-4D97-AF65-F5344CB8AC3E}">
        <p14:creationId xmlns:p14="http://schemas.microsoft.com/office/powerpoint/2010/main" val="36905332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50.png"/><Relationship Id="rId2" Type="http://schemas.openxmlformats.org/officeDocument/2006/relationships/image" Target="../media/image16.jpg"/><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20.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170.png"/><Relationship Id="rId5" Type="http://schemas.microsoft.com/office/2007/relationships/hdphoto" Target="../media/hdphoto4.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180.png"/><Relationship Id="rId5" Type="http://schemas.microsoft.com/office/2007/relationships/hdphoto" Target="../media/hdphoto4.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190.png"/><Relationship Id="rId5" Type="http://schemas.microsoft.com/office/2007/relationships/hdphoto" Target="../media/hdphoto4.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200.png"/><Relationship Id="rId5" Type="http://schemas.microsoft.com/office/2007/relationships/hdphoto" Target="../media/hdphoto4.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4">
            <a:extLst>
              <a:ext uri="{FF2B5EF4-FFF2-40B4-BE49-F238E27FC236}">
                <a16:creationId xmlns:a16="http://schemas.microsoft.com/office/drawing/2014/main" id="{468722E3-7BBB-E4F2-7B0D-529B350FA251}"/>
              </a:ext>
            </a:extLst>
          </p:cNvPr>
          <p:cNvPicPr>
            <a:picLocks noChangeAspect="1"/>
          </p:cNvPicPr>
          <p:nvPr/>
        </p:nvPicPr>
        <p:blipFill>
          <a:blip r:embed="rId2"/>
          <a:stretch>
            <a:fillRect/>
          </a:stretch>
        </p:blipFill>
        <p:spPr>
          <a:xfrm>
            <a:off x="-1662" y="-298"/>
            <a:ext cx="12193057" cy="6858594"/>
          </a:xfrm>
          <a:prstGeom prst="rect">
            <a:avLst/>
          </a:prstGeom>
        </p:spPr>
      </p:pic>
      <p:pic>
        <p:nvPicPr>
          <p:cNvPr id="18" name="Picture 17">
            <a:extLst>
              <a:ext uri="{FF2B5EF4-FFF2-40B4-BE49-F238E27FC236}">
                <a16:creationId xmlns:a16="http://schemas.microsoft.com/office/drawing/2014/main" id="{5B41C961-FA7B-673A-D252-0F43F5BE0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7" y="-91004"/>
            <a:ext cx="2013813" cy="2013813"/>
          </a:xfrm>
          <a:prstGeom prst="rect">
            <a:avLst/>
          </a:prstGeom>
        </p:spPr>
      </p:pic>
      <p:grpSp>
        <p:nvGrpSpPr>
          <p:cNvPr id="19" name="Group 18">
            <a:extLst>
              <a:ext uri="{FF2B5EF4-FFF2-40B4-BE49-F238E27FC236}">
                <a16:creationId xmlns:a16="http://schemas.microsoft.com/office/drawing/2014/main" id="{C60C5605-CD93-4B7D-DB9C-DAAE4CD8ABF6}"/>
              </a:ext>
            </a:extLst>
          </p:cNvPr>
          <p:cNvGrpSpPr/>
          <p:nvPr/>
        </p:nvGrpSpPr>
        <p:grpSpPr>
          <a:xfrm>
            <a:off x="-386457" y="3542207"/>
            <a:ext cx="3879670" cy="3507628"/>
            <a:chOff x="2082328" y="2301667"/>
            <a:chExt cx="5024720" cy="4347630"/>
          </a:xfrm>
        </p:grpSpPr>
        <p:pic>
          <p:nvPicPr>
            <p:cNvPr id="20" name="Picture 19">
              <a:extLst>
                <a:ext uri="{FF2B5EF4-FFF2-40B4-BE49-F238E27FC236}">
                  <a16:creationId xmlns:a16="http://schemas.microsoft.com/office/drawing/2014/main" id="{8480F564-21D2-8447-C24C-07372B99DC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082328" y="2301667"/>
              <a:ext cx="5024720" cy="4347630"/>
            </a:xfrm>
            <a:prstGeom prst="rect">
              <a:avLst/>
            </a:prstGeom>
          </p:spPr>
        </p:pic>
        <p:pic>
          <p:nvPicPr>
            <p:cNvPr id="21" name="Picture 16">
              <a:extLst>
                <a:ext uri="{FF2B5EF4-FFF2-40B4-BE49-F238E27FC236}">
                  <a16:creationId xmlns:a16="http://schemas.microsoft.com/office/drawing/2014/main" id="{B31C6798-7CB7-27A4-6AD8-419BED279D5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651443" y="3285591"/>
              <a:ext cx="911195" cy="572720"/>
            </a:xfrm>
            <a:prstGeom prst="rect">
              <a:avLst/>
            </a:prstGeom>
          </p:spPr>
        </p:pic>
        <p:pic>
          <p:nvPicPr>
            <p:cNvPr id="22" name="Picture 16">
              <a:extLst>
                <a:ext uri="{FF2B5EF4-FFF2-40B4-BE49-F238E27FC236}">
                  <a16:creationId xmlns:a16="http://schemas.microsoft.com/office/drawing/2014/main" id="{C07F1B78-36A6-EC95-772D-3E3406F4309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82219" y="2932060"/>
              <a:ext cx="1023827" cy="585419"/>
            </a:xfrm>
            <a:prstGeom prst="rect">
              <a:avLst/>
            </a:prstGeom>
          </p:spPr>
        </p:pic>
      </p:grpSp>
      <p:sp>
        <p:nvSpPr>
          <p:cNvPr id="24" name="TextBox 23">
            <a:extLst>
              <a:ext uri="{FF2B5EF4-FFF2-40B4-BE49-F238E27FC236}">
                <a16:creationId xmlns:a16="http://schemas.microsoft.com/office/drawing/2014/main" id="{BFDAD287-3963-F33E-9211-08FEF95D323A}"/>
              </a:ext>
            </a:extLst>
          </p:cNvPr>
          <p:cNvSpPr txBox="1"/>
          <p:nvPr/>
        </p:nvSpPr>
        <p:spPr>
          <a:xfrm>
            <a:off x="2904765" y="637135"/>
            <a:ext cx="68805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TRƯỜNG TIỂU HỌC</a:t>
            </a:r>
            <a:r>
              <a:rPr kumimoji="0" lang="en-US" sz="3200" b="1" i="0" u="none" strike="noStrike" kern="1200" cap="none" spc="0" normalizeH="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ĐÔNG YÊN B</a:t>
            </a:r>
            <a:endPar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D23DAA90-DE19-F610-CD2F-45A895061855}"/>
              </a:ext>
            </a:extLst>
          </p:cNvPr>
          <p:cNvSpPr txBox="1"/>
          <p:nvPr/>
        </p:nvSpPr>
        <p:spPr>
          <a:xfrm>
            <a:off x="1052263" y="2378610"/>
            <a:ext cx="9180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MÔN:</a:t>
            </a:r>
            <a:r>
              <a:rPr lang="vi-VN" sz="3600" b="1">
                <a:solidFill>
                  <a:srgbClr val="5B9BD5">
                    <a:lumMod val="50000"/>
                  </a:srgbClr>
                </a:solidFill>
                <a:latin typeface="Arial" panose="020B0604020202020204" pitchFamily="34" charset="0"/>
                <a:cs typeface="Arial" panose="020B0604020202020204" pitchFamily="34" charset="0"/>
              </a:rPr>
              <a:t>TOÁN</a:t>
            </a:r>
            <a:r>
              <a:rPr kumimoji="0" lang="en-US" sz="3600" b="1" i="0" u="none" strike="noStrike" kern="1200" cap="none" spc="0" normalizeH="0" baseline="0" noProof="0">
                <a:ln>
                  <a:noFill/>
                </a:ln>
                <a:solidFill>
                  <a:srgbClr val="5B9BD5">
                    <a:lumMod val="50000"/>
                  </a:srgbClr>
                </a:solidFill>
                <a:effectLst/>
                <a:uLnTx/>
                <a:uFillTx/>
                <a:latin typeface="Arial" panose="020B0604020202020204" pitchFamily="34" charset="0"/>
                <a:ea typeface="+mn-ea"/>
                <a:cs typeface="Arial" panose="020B0604020202020204" pitchFamily="34" charset="0"/>
              </a:rPr>
              <a:t> LỚP 5</a:t>
            </a:r>
            <a:endParaRPr kumimoji="0" lang="en-US" sz="36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CDF74D0B-53E7-FB53-45E7-BA174FF643A7}"/>
              </a:ext>
            </a:extLst>
          </p:cNvPr>
          <p:cNvSpPr txBox="1"/>
          <p:nvPr/>
        </p:nvSpPr>
        <p:spPr>
          <a:xfrm>
            <a:off x="1948973" y="4230725"/>
            <a:ext cx="85054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70AD47">
                    <a:lumMod val="75000"/>
                  </a:srgbClr>
                </a:solidFill>
                <a:effectLst/>
                <a:uLnTx/>
                <a:uFillTx/>
                <a:latin typeface="Arial" panose="020B0604020202020204" pitchFamily="34" charset="0"/>
                <a:cs typeface="Arial" panose="020B0604020202020204" pitchFamily="34" charset="0"/>
              </a:rPr>
              <a:t>Giáo</a:t>
            </a:r>
            <a:r>
              <a:rPr kumimoji="0" lang="en-US" sz="3200" b="1" i="1" u="none" strike="noStrike" kern="1200" cap="none" spc="0" normalizeH="0" baseline="0" noProof="0" dirty="0">
                <a:ln>
                  <a:noFill/>
                </a:ln>
                <a:solidFill>
                  <a:srgbClr val="70AD47">
                    <a:lumMod val="75000"/>
                  </a:srgbClr>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70AD47">
                    <a:lumMod val="75000"/>
                  </a:srgbClr>
                </a:solidFill>
                <a:effectLst/>
                <a:uLnTx/>
                <a:uFillTx/>
                <a:latin typeface="Arial" panose="020B0604020202020204" pitchFamily="34" charset="0"/>
                <a:cs typeface="Arial" panose="020B0604020202020204" pitchFamily="34" charset="0"/>
              </a:rPr>
              <a:t>viên</a:t>
            </a:r>
            <a:r>
              <a:rPr kumimoji="0" lang="en-US" sz="3200" b="1" i="1" u="none" strike="noStrike" kern="1200" cap="none" spc="0" normalizeH="0" baseline="0" noProof="0" dirty="0">
                <a:ln>
                  <a:noFill/>
                </a:ln>
                <a:solidFill>
                  <a:srgbClr val="70AD47">
                    <a:lumMod val="75000"/>
                  </a:srgbClr>
                </a:solidFill>
                <a:effectLst/>
                <a:uLnTx/>
                <a:uFillTx/>
                <a:latin typeface="Arial" panose="020B0604020202020204" pitchFamily="34" charset="0"/>
                <a:cs typeface="Arial" panose="020B0604020202020204" pitchFamily="34" charset="0"/>
              </a:rPr>
              <a:t> </a:t>
            </a:r>
            <a:r>
              <a:rPr lang="en-US" sz="3200" b="1" i="1" noProof="0" dirty="0" err="1">
                <a:solidFill>
                  <a:srgbClr val="70AD47">
                    <a:lumMod val="75000"/>
                  </a:srgbClr>
                </a:solidFill>
                <a:latin typeface="Arial" panose="020B0604020202020204" pitchFamily="34" charset="0"/>
                <a:cs typeface="Arial" panose="020B0604020202020204" pitchFamily="34" charset="0"/>
              </a:rPr>
              <a:t>thực</a:t>
            </a:r>
            <a:r>
              <a:rPr lang="en-US" sz="3200" b="1" i="1" noProof="0" dirty="0">
                <a:solidFill>
                  <a:srgbClr val="70AD47">
                    <a:lumMod val="75000"/>
                  </a:srgbClr>
                </a:solidFill>
                <a:latin typeface="Arial" panose="020B0604020202020204" pitchFamily="34" charset="0"/>
                <a:cs typeface="Arial" panose="020B0604020202020204" pitchFamily="34" charset="0"/>
              </a:rPr>
              <a:t> </a:t>
            </a:r>
            <a:r>
              <a:rPr lang="en-US" sz="3200" b="1" i="1" noProof="0" dirty="0" err="1">
                <a:solidFill>
                  <a:srgbClr val="70AD47">
                    <a:lumMod val="75000"/>
                  </a:srgbClr>
                </a:solidFill>
                <a:latin typeface="Arial" panose="020B0604020202020204" pitchFamily="34" charset="0"/>
                <a:cs typeface="Arial" panose="020B0604020202020204" pitchFamily="34" charset="0"/>
              </a:rPr>
              <a:t>hiện</a:t>
            </a:r>
            <a:r>
              <a:rPr lang="en-US" sz="3200" b="1" i="1" noProof="0" dirty="0">
                <a:solidFill>
                  <a:srgbClr val="70AD47">
                    <a:lumMod val="75000"/>
                  </a:srgbClr>
                </a:solidFill>
                <a:latin typeface="Arial" panose="020B0604020202020204" pitchFamily="34" charset="0"/>
                <a:cs typeface="Arial" panose="020B0604020202020204" pitchFamily="34" charset="0"/>
              </a:rPr>
              <a:t>: </a:t>
            </a:r>
            <a:r>
              <a:rPr lang="vi-VN" sz="3200" b="1" i="1" noProof="0" dirty="0">
                <a:solidFill>
                  <a:srgbClr val="70AD47">
                    <a:lumMod val="75000"/>
                  </a:srgbClr>
                </a:solidFill>
                <a:latin typeface="Arial" panose="020B0604020202020204" pitchFamily="34" charset="0"/>
                <a:cs typeface="Arial" panose="020B0604020202020204" pitchFamily="34" charset="0"/>
              </a:rPr>
              <a:t>Trịnh Thị </a:t>
            </a:r>
            <a:r>
              <a:rPr lang="vi-VN" sz="3200" b="1" i="1" noProof="0" dirty="0" err="1">
                <a:solidFill>
                  <a:srgbClr val="70AD47">
                    <a:lumMod val="75000"/>
                  </a:srgbClr>
                </a:solidFill>
                <a:latin typeface="Arial" panose="020B0604020202020204" pitchFamily="34" charset="0"/>
                <a:cs typeface="Arial" panose="020B0604020202020204" pitchFamily="34" charset="0"/>
              </a:rPr>
              <a:t>Thùy</a:t>
            </a:r>
            <a:r>
              <a:rPr lang="vi-VN" sz="3200" b="1" i="1" noProof="0" dirty="0">
                <a:solidFill>
                  <a:srgbClr val="70AD47">
                    <a:lumMod val="75000"/>
                  </a:srgbClr>
                </a:solidFill>
                <a:latin typeface="Arial" panose="020B0604020202020204" pitchFamily="34" charset="0"/>
                <a:cs typeface="Arial" panose="020B0604020202020204" pitchFamily="34" charset="0"/>
              </a:rPr>
              <a:t> Dung</a:t>
            </a:r>
            <a:endParaRPr kumimoji="0" lang="en-US" sz="3200" b="1" i="1" u="none" strike="noStrike" kern="1200" cap="none" spc="0" normalizeH="0" baseline="0" noProof="0" dirty="0">
              <a:ln>
                <a:noFill/>
              </a:ln>
              <a:solidFill>
                <a:srgbClr val="70AD47">
                  <a:lumMod val="75000"/>
                </a:srgbClr>
              </a:solidFill>
              <a:effectLst/>
              <a:uLnTx/>
              <a:uFillTx/>
              <a:latin typeface="Arial" panose="020B0604020202020204" pitchFamily="34" charset="0"/>
              <a:cs typeface="Arial" panose="020B0604020202020204" pitchFamily="34" charset="0"/>
            </a:endParaRPr>
          </a:p>
        </p:txBody>
      </p:sp>
      <p:pic>
        <p:nvPicPr>
          <p:cNvPr id="2" name="图片 6">
            <a:extLst>
              <a:ext uri="{FF2B5EF4-FFF2-40B4-BE49-F238E27FC236}">
                <a16:creationId xmlns:a16="http://schemas.microsoft.com/office/drawing/2014/main" id="{C87B6832-8133-1AC0-CD32-A4DC7450E8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63450" y="3391955"/>
            <a:ext cx="3482630" cy="3078330"/>
          </a:xfrm>
          <a:prstGeom prst="rect">
            <a:avLst/>
          </a:prstGeom>
          <a:effectLst>
            <a:outerShdw blurRad="63500" algn="ctr" rotWithShape="0">
              <a:prstClr val="black">
                <a:alpha val="40000"/>
              </a:prstClr>
            </a:outerShdw>
          </a:effectLst>
        </p:spPr>
      </p:pic>
      <p:cxnSp>
        <p:nvCxnSpPr>
          <p:cNvPr id="4" name="Straight Connector 3">
            <a:extLst>
              <a:ext uri="{FF2B5EF4-FFF2-40B4-BE49-F238E27FC236}">
                <a16:creationId xmlns:a16="http://schemas.microsoft.com/office/drawing/2014/main" id="{1AD3F768-27D3-AB47-4507-CE8B84531954}"/>
              </a:ext>
            </a:extLst>
          </p:cNvPr>
          <p:cNvCxnSpPr/>
          <p:nvPr/>
        </p:nvCxnSpPr>
        <p:spPr>
          <a:xfrm>
            <a:off x="4356243" y="1221910"/>
            <a:ext cx="3452117"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066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loud Callout 26">
            <a:extLst>
              <a:ext uri="{FF2B5EF4-FFF2-40B4-BE49-F238E27FC236}">
                <a16:creationId xmlns:a16="http://schemas.microsoft.com/office/drawing/2014/main" id="{B01E4F14-8A20-F225-4757-08FFBCE9E751}"/>
              </a:ext>
            </a:extLst>
          </p:cNvPr>
          <p:cNvSpPr/>
          <p:nvPr/>
        </p:nvSpPr>
        <p:spPr>
          <a:xfrm>
            <a:off x="1646722" y="217596"/>
            <a:ext cx="1214969" cy="775678"/>
          </a:xfrm>
          <a:prstGeom prst="cloudCallout">
            <a:avLst>
              <a:gd name="adj1" fmla="val -63848"/>
              <a:gd name="adj2" fmla="val 40948"/>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2E71844-0851-9398-F06D-A4320883292C}"/>
              </a:ext>
            </a:extLst>
          </p:cNvPr>
          <p:cNvPicPr>
            <a:picLocks noChangeAspect="1"/>
          </p:cNvPicPr>
          <p:nvPr/>
        </p:nvPicPr>
        <p:blipFill>
          <a:blip r:embed="rId2"/>
          <a:stretch>
            <a:fillRect/>
          </a:stretch>
        </p:blipFill>
        <p:spPr>
          <a:xfrm>
            <a:off x="1428428" y="74119"/>
            <a:ext cx="1572904" cy="1121761"/>
          </a:xfrm>
          <a:prstGeom prst="rect">
            <a:avLst/>
          </a:prstGeom>
        </p:spPr>
      </p:pic>
      <p:pic>
        <p:nvPicPr>
          <p:cNvPr id="3" name="Picture 2">
            <a:extLst>
              <a:ext uri="{FF2B5EF4-FFF2-40B4-BE49-F238E27FC236}">
                <a16:creationId xmlns:a16="http://schemas.microsoft.com/office/drawing/2014/main" id="{AD43C240-49DE-0526-F04E-7A4D2EA51FBF}"/>
              </a:ext>
            </a:extLst>
          </p:cNvPr>
          <p:cNvPicPr>
            <a:picLocks noChangeAspect="1"/>
          </p:cNvPicPr>
          <p:nvPr/>
        </p:nvPicPr>
        <p:blipFill>
          <a:blip r:embed="rId3"/>
          <a:stretch>
            <a:fillRect/>
          </a:stretch>
        </p:blipFill>
        <p:spPr>
          <a:xfrm>
            <a:off x="8892916" y="-184970"/>
            <a:ext cx="3042168" cy="1335140"/>
          </a:xfrm>
          <a:prstGeom prst="rect">
            <a:avLst/>
          </a:prstGeom>
        </p:spPr>
      </p:pic>
      <p:pic>
        <p:nvPicPr>
          <p:cNvPr id="4" name="Picture 3">
            <a:extLst>
              <a:ext uri="{FF2B5EF4-FFF2-40B4-BE49-F238E27FC236}">
                <a16:creationId xmlns:a16="http://schemas.microsoft.com/office/drawing/2014/main" id="{FCB73BAE-89B2-773B-CEA0-9A24BA348003}"/>
              </a:ext>
            </a:extLst>
          </p:cNvPr>
          <p:cNvPicPr>
            <a:picLocks noChangeAspect="1"/>
          </p:cNvPicPr>
          <p:nvPr/>
        </p:nvPicPr>
        <p:blipFill>
          <a:blip r:embed="rId4"/>
          <a:stretch>
            <a:fillRect/>
          </a:stretch>
        </p:blipFill>
        <p:spPr>
          <a:xfrm>
            <a:off x="1615440" y="1517513"/>
            <a:ext cx="9003908" cy="265372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AFA7910-7A04-376A-78FF-EDD42559E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731" y="5162749"/>
            <a:ext cx="1529397" cy="1529397"/>
          </a:xfrm>
          <a:prstGeom prst="rect">
            <a:avLst/>
          </a:prstGeom>
        </p:spPr>
      </p:pic>
    </p:spTree>
    <p:extLst>
      <p:ext uri="{BB962C8B-B14F-4D97-AF65-F5344CB8AC3E}">
        <p14:creationId xmlns:p14="http://schemas.microsoft.com/office/powerpoint/2010/main" val="173360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28" name="Picture 27">
            <a:extLst>
              <a:ext uri="{FF2B5EF4-FFF2-40B4-BE49-F238E27FC236}">
                <a16:creationId xmlns:a16="http://schemas.microsoft.com/office/drawing/2014/main" id="{D53B66C8-6000-5264-8AE2-599C8E1736C0}"/>
              </a:ext>
            </a:extLst>
          </p:cNvPr>
          <p:cNvPicPr>
            <a:picLocks noChangeAspect="1"/>
          </p:cNvPicPr>
          <p:nvPr/>
        </p:nvPicPr>
        <p:blipFill>
          <a:blip r:embed="rId3"/>
          <a:stretch>
            <a:fillRect/>
          </a:stretch>
        </p:blipFill>
        <p:spPr>
          <a:xfrm>
            <a:off x="263354" y="0"/>
            <a:ext cx="7361853" cy="6093469"/>
          </a:xfrm>
          <a:prstGeom prst="rect">
            <a:avLst/>
          </a:prstGeom>
        </p:spPr>
      </p:pic>
    </p:spTree>
    <p:extLst>
      <p:ext uri="{BB962C8B-B14F-4D97-AF65-F5344CB8AC3E}">
        <p14:creationId xmlns:p14="http://schemas.microsoft.com/office/powerpoint/2010/main" val="870900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pic>
        <p:nvPicPr>
          <p:cNvPr id="12" name="Picture 11">
            <a:extLst>
              <a:ext uri="{FF2B5EF4-FFF2-40B4-BE49-F238E27FC236}">
                <a16:creationId xmlns:a16="http://schemas.microsoft.com/office/drawing/2014/main" id="{CB28FD92-9E00-9E44-D8B1-A037AA719716}"/>
              </a:ext>
            </a:extLst>
          </p:cNvPr>
          <p:cNvPicPr>
            <a:picLocks noChangeAspect="1"/>
          </p:cNvPicPr>
          <p:nvPr/>
        </p:nvPicPr>
        <p:blipFill>
          <a:blip r:embed="rId3"/>
          <a:stretch>
            <a:fillRect/>
          </a:stretch>
        </p:blipFill>
        <p:spPr>
          <a:xfrm>
            <a:off x="1665854" y="1179381"/>
            <a:ext cx="8900931" cy="4499238"/>
          </a:xfrm>
          <a:prstGeom prst="rect">
            <a:avLst/>
          </a:prstGeom>
        </p:spPr>
      </p:pic>
      <p:sp>
        <p:nvSpPr>
          <p:cNvPr id="13" name="Speech Bubble: Rectangle with Corners Rounded 12">
            <a:extLst>
              <a:ext uri="{FF2B5EF4-FFF2-40B4-BE49-F238E27FC236}">
                <a16:creationId xmlns:a16="http://schemas.microsoft.com/office/drawing/2014/main" id="{B69EF5F3-4781-315A-A7CC-759D13E22235}"/>
              </a:ext>
            </a:extLst>
          </p:cNvPr>
          <p:cNvSpPr/>
          <p:nvPr/>
        </p:nvSpPr>
        <p:spPr>
          <a:xfrm>
            <a:off x="3200400" y="924560"/>
            <a:ext cx="2976880" cy="1361440"/>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Chia </a:t>
            </a:r>
            <a:r>
              <a:rPr lang="en-US" dirty="0" err="1"/>
              <a:t>đều</a:t>
            </a:r>
            <a:r>
              <a:rPr lang="en-US" dirty="0"/>
              <a:t> 0,3 l </a:t>
            </a:r>
            <a:r>
              <a:rPr lang="en-US" dirty="0" err="1"/>
              <a:t>giấm</a:t>
            </a:r>
            <a:r>
              <a:rPr lang="en-US" dirty="0"/>
              <a:t> </a:t>
            </a:r>
            <a:r>
              <a:rPr lang="en-US" dirty="0" err="1"/>
              <a:t>vào</a:t>
            </a:r>
            <a:r>
              <a:rPr lang="en-US" dirty="0"/>
              <a:t> 10 </a:t>
            </a:r>
            <a:r>
              <a:rPr lang="en-US" dirty="0" err="1"/>
              <a:t>ống</a:t>
            </a:r>
            <a:r>
              <a:rPr lang="en-US" dirty="0"/>
              <a:t> </a:t>
            </a:r>
            <a:r>
              <a:rPr lang="en-US" dirty="0" err="1"/>
              <a:t>nghiệm</a:t>
            </a:r>
            <a:r>
              <a:rPr lang="en-US" dirty="0"/>
              <a:t> </a:t>
            </a:r>
            <a:r>
              <a:rPr lang="en-US" dirty="0" err="1"/>
              <a:t>thì</a:t>
            </a:r>
            <a:r>
              <a:rPr lang="en-US" dirty="0"/>
              <a:t> </a:t>
            </a:r>
            <a:r>
              <a:rPr lang="en-US" dirty="0" err="1"/>
              <a:t>mỗi</a:t>
            </a:r>
            <a:r>
              <a:rPr lang="en-US" dirty="0"/>
              <a:t> </a:t>
            </a:r>
            <a:r>
              <a:rPr lang="en-US" dirty="0" err="1"/>
              <a:t>ống</a:t>
            </a:r>
            <a:r>
              <a:rPr lang="en-US" dirty="0"/>
              <a:t> </a:t>
            </a:r>
            <a:r>
              <a:rPr lang="en-US" dirty="0" err="1"/>
              <a:t>được</a:t>
            </a:r>
            <a:r>
              <a:rPr lang="en-US" dirty="0"/>
              <a:t> bao </a:t>
            </a:r>
            <a:r>
              <a:rPr lang="en-US" dirty="0" err="1"/>
              <a:t>nhiêu</a:t>
            </a:r>
            <a:r>
              <a:rPr lang="en-US" dirty="0"/>
              <a:t> </a:t>
            </a:r>
            <a:r>
              <a:rPr lang="en-US" dirty="0" err="1"/>
              <a:t>lít</a:t>
            </a:r>
            <a:r>
              <a:rPr lang="en-US" dirty="0"/>
              <a:t> </a:t>
            </a:r>
            <a:r>
              <a:rPr lang="en-US" dirty="0" err="1"/>
              <a:t>giấm</a:t>
            </a:r>
            <a:r>
              <a:rPr lang="en-US" dirty="0"/>
              <a:t>?</a:t>
            </a:r>
          </a:p>
        </p:txBody>
      </p:sp>
      <p:sp>
        <p:nvSpPr>
          <p:cNvPr id="14" name="Speech Bubble: Rectangle with Corners Rounded 13">
            <a:extLst>
              <a:ext uri="{FF2B5EF4-FFF2-40B4-BE49-F238E27FC236}">
                <a16:creationId xmlns:a16="http://schemas.microsoft.com/office/drawing/2014/main" id="{D7F362FB-5FBB-D885-0112-47882F784436}"/>
              </a:ext>
            </a:extLst>
          </p:cNvPr>
          <p:cNvSpPr/>
          <p:nvPr/>
        </p:nvSpPr>
        <p:spPr>
          <a:xfrm>
            <a:off x="6817360" y="1849120"/>
            <a:ext cx="3159760" cy="1361440"/>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 </a:t>
            </a:r>
            <a:r>
              <a:rPr lang="en-US" dirty="0" err="1"/>
              <a:t>thực</a:t>
            </a:r>
            <a:r>
              <a:rPr lang="en-US" dirty="0"/>
              <a:t> </a:t>
            </a:r>
            <a:r>
              <a:rPr lang="en-US" dirty="0" err="1"/>
              <a:t>hiện</a:t>
            </a:r>
            <a:r>
              <a:rPr lang="en-US" dirty="0"/>
              <a:t> </a:t>
            </a:r>
            <a:r>
              <a:rPr lang="en-US" dirty="0" err="1"/>
              <a:t>phép</a:t>
            </a:r>
            <a:r>
              <a:rPr lang="en-US" dirty="0"/>
              <a:t> chia, </a:t>
            </a:r>
            <a:r>
              <a:rPr lang="en-US" dirty="0" err="1"/>
              <a:t>sau</a:t>
            </a:r>
            <a:r>
              <a:rPr lang="en-US" dirty="0"/>
              <a:t> </a:t>
            </a:r>
            <a:r>
              <a:rPr lang="en-US" dirty="0" err="1"/>
              <a:t>đó</a:t>
            </a:r>
            <a:r>
              <a:rPr lang="en-US" dirty="0"/>
              <a:t> so </a:t>
            </a:r>
            <a:r>
              <a:rPr lang="en-US" dirty="0" err="1"/>
              <a:t>sánh</a:t>
            </a:r>
            <a:r>
              <a:rPr lang="en-US" dirty="0"/>
              <a:t> </a:t>
            </a:r>
            <a:r>
              <a:rPr lang="en-US" dirty="0" err="1"/>
              <a:t>kết</a:t>
            </a:r>
            <a:r>
              <a:rPr lang="en-US" dirty="0"/>
              <a:t> </a:t>
            </a:r>
            <a:r>
              <a:rPr lang="en-US" dirty="0" err="1"/>
              <a:t>quả</a:t>
            </a:r>
            <a:r>
              <a:rPr lang="en-US" dirty="0"/>
              <a:t> </a:t>
            </a:r>
            <a:r>
              <a:rPr lang="en-US" dirty="0" err="1"/>
              <a:t>với</a:t>
            </a:r>
            <a:r>
              <a:rPr lang="en-US" dirty="0"/>
              <a:t> </a:t>
            </a:r>
            <a:r>
              <a:rPr lang="en-US" dirty="0" err="1"/>
              <a:t>số</a:t>
            </a:r>
            <a:r>
              <a:rPr lang="en-US" dirty="0"/>
              <a:t> </a:t>
            </a:r>
            <a:r>
              <a:rPr lang="en-US" dirty="0" err="1"/>
              <a:t>bị</a:t>
            </a:r>
            <a:r>
              <a:rPr lang="en-US" dirty="0"/>
              <a:t> chia </a:t>
            </a:r>
            <a:r>
              <a:rPr lang="en-US" dirty="0" err="1"/>
              <a:t>xem</a:t>
            </a:r>
            <a:r>
              <a:rPr lang="en-US" dirty="0"/>
              <a:t> </a:t>
            </a:r>
            <a:r>
              <a:rPr lang="en-US" dirty="0" err="1"/>
              <a:t>có</a:t>
            </a:r>
            <a:r>
              <a:rPr lang="en-US" dirty="0"/>
              <a:t> </a:t>
            </a:r>
            <a:r>
              <a:rPr lang="en-US" dirty="0" err="1"/>
              <a:t>gì</a:t>
            </a:r>
            <a:r>
              <a:rPr lang="en-US" dirty="0"/>
              <a:t> </a:t>
            </a:r>
            <a:r>
              <a:rPr lang="en-US" dirty="0" err="1"/>
              <a:t>đặc</a:t>
            </a:r>
            <a:r>
              <a:rPr lang="en-US" dirty="0"/>
              <a:t> </a:t>
            </a:r>
            <a:r>
              <a:rPr lang="en-US" dirty="0" err="1"/>
              <a:t>biệt</a:t>
            </a:r>
            <a:r>
              <a:rPr lang="en-US" dirty="0"/>
              <a:t> </a:t>
            </a:r>
            <a:r>
              <a:rPr lang="en-US" dirty="0" err="1"/>
              <a:t>nhé</a:t>
            </a:r>
            <a:r>
              <a:rPr lang="en-US" dirty="0"/>
              <a:t>!</a:t>
            </a:r>
          </a:p>
        </p:txBody>
      </p:sp>
    </p:spTree>
    <p:extLst>
      <p:ext uri="{BB962C8B-B14F-4D97-AF65-F5344CB8AC3E}">
        <p14:creationId xmlns:p14="http://schemas.microsoft.com/office/powerpoint/2010/main" val="13246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sp>
        <p:nvSpPr>
          <p:cNvPr id="2" name="Rectangle: Rounded Corners 1">
            <a:extLst>
              <a:ext uri="{FF2B5EF4-FFF2-40B4-BE49-F238E27FC236}">
                <a16:creationId xmlns:a16="http://schemas.microsoft.com/office/drawing/2014/main" id="{27950287-F346-2C98-6D94-072BEDE5361F}"/>
              </a:ext>
            </a:extLst>
          </p:cNvPr>
          <p:cNvSpPr/>
          <p:nvPr/>
        </p:nvSpPr>
        <p:spPr>
          <a:xfrm>
            <a:off x="4408714" y="598714"/>
            <a:ext cx="3309257" cy="609600"/>
          </a:xfrm>
          <a:prstGeom prst="roundRect">
            <a:avLst/>
          </a:prstGeom>
          <a:ln w="57150">
            <a:solidFill>
              <a:srgbClr val="FF0066"/>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0,3 : 10 = ? (l)</a:t>
            </a:r>
          </a:p>
        </p:txBody>
      </p:sp>
      <p:grpSp>
        <p:nvGrpSpPr>
          <p:cNvPr id="7" name="Group 6">
            <a:extLst>
              <a:ext uri="{FF2B5EF4-FFF2-40B4-BE49-F238E27FC236}">
                <a16:creationId xmlns:a16="http://schemas.microsoft.com/office/drawing/2014/main" id="{31DA1898-4978-9783-1E3F-791EDA5846EF}"/>
              </a:ext>
            </a:extLst>
          </p:cNvPr>
          <p:cNvGrpSpPr/>
          <p:nvPr/>
        </p:nvGrpSpPr>
        <p:grpSpPr>
          <a:xfrm>
            <a:off x="1290320" y="1379220"/>
            <a:ext cx="2250440" cy="1447800"/>
            <a:chOff x="243840" y="2692400"/>
            <a:chExt cx="2250440" cy="1447800"/>
          </a:xfrm>
        </p:grpSpPr>
        <p:sp>
          <p:nvSpPr>
            <p:cNvPr id="8" name="TextBox 7">
              <a:extLst>
                <a:ext uri="{FF2B5EF4-FFF2-40B4-BE49-F238E27FC236}">
                  <a16:creationId xmlns:a16="http://schemas.microsoft.com/office/drawing/2014/main" id="{AAA4C730-5138-86C2-781A-1F583B55577D}"/>
                </a:ext>
              </a:extLst>
            </p:cNvPr>
            <p:cNvSpPr txBox="1"/>
            <p:nvPr/>
          </p:nvSpPr>
          <p:spPr>
            <a:xfrm>
              <a:off x="243840" y="2692400"/>
              <a:ext cx="2250440" cy="707886"/>
            </a:xfrm>
            <a:prstGeom prst="rect">
              <a:avLst/>
            </a:prstGeom>
            <a:noFill/>
          </p:spPr>
          <p:txBody>
            <a:bodyPr wrap="square" rtlCol="0">
              <a:spAutoFit/>
            </a:bodyPr>
            <a:lstStyle/>
            <a:p>
              <a:r>
                <a:rPr lang="en-US" sz="4000" dirty="0"/>
                <a:t>0,3   10</a:t>
              </a:r>
            </a:p>
          </p:txBody>
        </p:sp>
        <p:cxnSp>
          <p:nvCxnSpPr>
            <p:cNvPr id="9" name="Straight Connector 8">
              <a:extLst>
                <a:ext uri="{FF2B5EF4-FFF2-40B4-BE49-F238E27FC236}">
                  <a16:creationId xmlns:a16="http://schemas.microsoft.com/office/drawing/2014/main" id="{EF87B488-C6A0-7646-540A-3B310908383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757E9CF2-EB5C-8C4C-60A5-AEB39E7C6F9A}"/>
                </a:ext>
              </a:extLst>
            </p:cNvPr>
            <p:cNvCxnSpPr>
              <a:cxnSpLocks/>
            </p:cNvCxnSpPr>
            <p:nvPr/>
          </p:nvCxnSpPr>
          <p:spPr>
            <a:xfrm>
              <a:off x="1209040" y="3291840"/>
              <a:ext cx="121920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11" name="TextBox 10">
            <a:extLst>
              <a:ext uri="{FF2B5EF4-FFF2-40B4-BE49-F238E27FC236}">
                <a16:creationId xmlns:a16="http://schemas.microsoft.com/office/drawing/2014/main" id="{6458253A-3452-5F1C-FCEC-B26A927CE4A3}"/>
              </a:ext>
            </a:extLst>
          </p:cNvPr>
          <p:cNvSpPr txBox="1"/>
          <p:nvPr/>
        </p:nvSpPr>
        <p:spPr>
          <a:xfrm>
            <a:off x="2326640" y="2042160"/>
            <a:ext cx="589280" cy="707886"/>
          </a:xfrm>
          <a:prstGeom prst="rect">
            <a:avLst/>
          </a:prstGeom>
          <a:noFill/>
        </p:spPr>
        <p:txBody>
          <a:bodyPr wrap="square" rtlCol="0">
            <a:spAutoFit/>
          </a:bodyPr>
          <a:lstStyle/>
          <a:p>
            <a:r>
              <a:rPr lang="en-US" sz="4000" dirty="0"/>
              <a:t>0</a:t>
            </a:r>
          </a:p>
        </p:txBody>
      </p:sp>
      <p:sp>
        <p:nvSpPr>
          <p:cNvPr id="15" name="TextBox 14">
            <a:extLst>
              <a:ext uri="{FF2B5EF4-FFF2-40B4-BE49-F238E27FC236}">
                <a16:creationId xmlns:a16="http://schemas.microsoft.com/office/drawing/2014/main" id="{39A2D495-7274-0057-55E1-5FD9C78577F6}"/>
              </a:ext>
            </a:extLst>
          </p:cNvPr>
          <p:cNvSpPr txBox="1"/>
          <p:nvPr/>
        </p:nvSpPr>
        <p:spPr>
          <a:xfrm>
            <a:off x="1300480" y="1950720"/>
            <a:ext cx="650240" cy="707886"/>
          </a:xfrm>
          <a:prstGeom prst="rect">
            <a:avLst/>
          </a:prstGeom>
          <a:noFill/>
        </p:spPr>
        <p:txBody>
          <a:bodyPr wrap="square" rtlCol="0">
            <a:spAutoFit/>
          </a:bodyPr>
          <a:lstStyle/>
          <a:p>
            <a:r>
              <a:rPr lang="en-US" sz="4000" dirty="0"/>
              <a:t>0</a:t>
            </a:r>
          </a:p>
        </p:txBody>
      </p:sp>
      <p:sp>
        <p:nvSpPr>
          <p:cNvPr id="16" name="TextBox 15">
            <a:extLst>
              <a:ext uri="{FF2B5EF4-FFF2-40B4-BE49-F238E27FC236}">
                <a16:creationId xmlns:a16="http://schemas.microsoft.com/office/drawing/2014/main" id="{D0F9A899-C1F5-E356-4683-94E5CFF77283}"/>
              </a:ext>
            </a:extLst>
          </p:cNvPr>
          <p:cNvSpPr txBox="1"/>
          <p:nvPr/>
        </p:nvSpPr>
        <p:spPr>
          <a:xfrm>
            <a:off x="1889760" y="2489200"/>
            <a:ext cx="721360" cy="707886"/>
          </a:xfrm>
          <a:prstGeom prst="rect">
            <a:avLst/>
          </a:prstGeom>
          <a:noFill/>
        </p:spPr>
        <p:txBody>
          <a:bodyPr wrap="square" rtlCol="0">
            <a:spAutoFit/>
          </a:bodyPr>
          <a:lstStyle/>
          <a:p>
            <a:r>
              <a:rPr lang="en-US" sz="4000" dirty="0"/>
              <a:t>0</a:t>
            </a:r>
          </a:p>
        </p:txBody>
      </p:sp>
      <p:sp>
        <p:nvSpPr>
          <p:cNvPr id="17" name="TextBox 16">
            <a:extLst>
              <a:ext uri="{FF2B5EF4-FFF2-40B4-BE49-F238E27FC236}">
                <a16:creationId xmlns:a16="http://schemas.microsoft.com/office/drawing/2014/main" id="{3C30A557-FA94-7608-673E-8613E7B9CE46}"/>
              </a:ext>
            </a:extLst>
          </p:cNvPr>
          <p:cNvSpPr txBox="1"/>
          <p:nvPr/>
        </p:nvSpPr>
        <p:spPr>
          <a:xfrm>
            <a:off x="4003040" y="1564640"/>
            <a:ext cx="7620000" cy="954107"/>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0,3 sang </a:t>
            </a:r>
            <a:r>
              <a:rPr lang="en-US" sz="2800" dirty="0" err="1"/>
              <a:t>bên</a:t>
            </a:r>
            <a:r>
              <a:rPr lang="en-US" sz="2800" dirty="0"/>
              <a:t> </a:t>
            </a:r>
            <a:r>
              <a:rPr lang="en-US" sz="2800" dirty="0" err="1"/>
              <a:t>trái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0,03</a:t>
            </a:r>
          </a:p>
        </p:txBody>
      </p:sp>
      <p:sp>
        <p:nvSpPr>
          <p:cNvPr id="18" name="TextBox 17">
            <a:extLst>
              <a:ext uri="{FF2B5EF4-FFF2-40B4-BE49-F238E27FC236}">
                <a16:creationId xmlns:a16="http://schemas.microsoft.com/office/drawing/2014/main" id="{FED15B0C-A92F-AE84-ADDA-9225DF817640}"/>
              </a:ext>
            </a:extLst>
          </p:cNvPr>
          <p:cNvSpPr txBox="1"/>
          <p:nvPr/>
        </p:nvSpPr>
        <p:spPr>
          <a:xfrm>
            <a:off x="904240" y="3312160"/>
            <a:ext cx="7620000" cy="646331"/>
          </a:xfrm>
          <a:prstGeom prst="rect">
            <a:avLst/>
          </a:prstGeom>
          <a:noFill/>
        </p:spPr>
        <p:txBody>
          <a:bodyPr wrap="square" rtlCol="0">
            <a:spAutoFit/>
          </a:bodyPr>
          <a:lstStyle/>
          <a:p>
            <a:pPr algn="just"/>
            <a:r>
              <a:rPr lang="en-US" sz="3600" dirty="0" err="1"/>
              <a:t>Vậy</a:t>
            </a:r>
            <a:r>
              <a:rPr lang="en-US" sz="3600" dirty="0"/>
              <a:t>: 0,3 : 10 = 0,03 (l)</a:t>
            </a:r>
          </a:p>
        </p:txBody>
      </p:sp>
      <p:sp>
        <p:nvSpPr>
          <p:cNvPr id="19" name="TextBox 18">
            <a:extLst>
              <a:ext uri="{FF2B5EF4-FFF2-40B4-BE49-F238E27FC236}">
                <a16:creationId xmlns:a16="http://schemas.microsoft.com/office/drawing/2014/main" id="{4903103C-5575-BD71-488C-0B28FC1D2212}"/>
              </a:ext>
            </a:extLst>
          </p:cNvPr>
          <p:cNvSpPr txBox="1"/>
          <p:nvPr/>
        </p:nvSpPr>
        <p:spPr>
          <a:xfrm>
            <a:off x="2600960" y="2021840"/>
            <a:ext cx="365760" cy="707886"/>
          </a:xfrm>
          <a:prstGeom prst="rect">
            <a:avLst/>
          </a:prstGeom>
          <a:noFill/>
        </p:spPr>
        <p:txBody>
          <a:bodyPr wrap="square" rtlCol="0">
            <a:spAutoFit/>
          </a:bodyPr>
          <a:lstStyle/>
          <a:p>
            <a:r>
              <a:rPr lang="en-US" sz="4000" dirty="0"/>
              <a:t>,</a:t>
            </a:r>
          </a:p>
        </p:txBody>
      </p:sp>
      <p:sp>
        <p:nvSpPr>
          <p:cNvPr id="20" name="TextBox 19">
            <a:extLst>
              <a:ext uri="{FF2B5EF4-FFF2-40B4-BE49-F238E27FC236}">
                <a16:creationId xmlns:a16="http://schemas.microsoft.com/office/drawing/2014/main" id="{C8F2C9D5-7C75-D65F-CA8A-B51023DBCFCA}"/>
              </a:ext>
            </a:extLst>
          </p:cNvPr>
          <p:cNvSpPr txBox="1"/>
          <p:nvPr/>
        </p:nvSpPr>
        <p:spPr>
          <a:xfrm>
            <a:off x="1666240" y="1960880"/>
            <a:ext cx="650240" cy="707886"/>
          </a:xfrm>
          <a:prstGeom prst="rect">
            <a:avLst/>
          </a:prstGeom>
          <a:noFill/>
        </p:spPr>
        <p:txBody>
          <a:bodyPr wrap="square" rtlCol="0">
            <a:spAutoFit/>
          </a:bodyPr>
          <a:lstStyle/>
          <a:p>
            <a:r>
              <a:rPr lang="en-US" sz="4000" dirty="0"/>
              <a:t>3</a:t>
            </a:r>
          </a:p>
        </p:txBody>
      </p:sp>
      <p:sp>
        <p:nvSpPr>
          <p:cNvPr id="21" name="TextBox 20">
            <a:extLst>
              <a:ext uri="{FF2B5EF4-FFF2-40B4-BE49-F238E27FC236}">
                <a16:creationId xmlns:a16="http://schemas.microsoft.com/office/drawing/2014/main" id="{768B2A9F-06EA-3749-6F4D-851889B61043}"/>
              </a:ext>
            </a:extLst>
          </p:cNvPr>
          <p:cNvSpPr txBox="1"/>
          <p:nvPr/>
        </p:nvSpPr>
        <p:spPr>
          <a:xfrm>
            <a:off x="2722880" y="2052320"/>
            <a:ext cx="365760" cy="707886"/>
          </a:xfrm>
          <a:prstGeom prst="rect">
            <a:avLst/>
          </a:prstGeom>
          <a:noFill/>
        </p:spPr>
        <p:txBody>
          <a:bodyPr wrap="square" rtlCol="0">
            <a:spAutoFit/>
          </a:bodyPr>
          <a:lstStyle/>
          <a:p>
            <a:r>
              <a:rPr lang="en-US" sz="4000" dirty="0"/>
              <a:t>0</a:t>
            </a:r>
          </a:p>
        </p:txBody>
      </p:sp>
      <p:sp>
        <p:nvSpPr>
          <p:cNvPr id="22" name="TextBox 21">
            <a:extLst>
              <a:ext uri="{FF2B5EF4-FFF2-40B4-BE49-F238E27FC236}">
                <a16:creationId xmlns:a16="http://schemas.microsoft.com/office/drawing/2014/main" id="{FB8474F4-BA19-1CC1-92AD-97C1E4A1D7EA}"/>
              </a:ext>
            </a:extLst>
          </p:cNvPr>
          <p:cNvSpPr txBox="1"/>
          <p:nvPr/>
        </p:nvSpPr>
        <p:spPr>
          <a:xfrm>
            <a:off x="1910080" y="1960880"/>
            <a:ext cx="650240" cy="707886"/>
          </a:xfrm>
          <a:prstGeom prst="rect">
            <a:avLst/>
          </a:prstGeom>
          <a:noFill/>
        </p:spPr>
        <p:txBody>
          <a:bodyPr wrap="square" rtlCol="0">
            <a:spAutoFit/>
          </a:bodyPr>
          <a:lstStyle/>
          <a:p>
            <a:r>
              <a:rPr lang="en-US" sz="4000" dirty="0"/>
              <a:t>0</a:t>
            </a:r>
          </a:p>
        </p:txBody>
      </p:sp>
      <p:sp>
        <p:nvSpPr>
          <p:cNvPr id="23" name="TextBox 22">
            <a:extLst>
              <a:ext uri="{FF2B5EF4-FFF2-40B4-BE49-F238E27FC236}">
                <a16:creationId xmlns:a16="http://schemas.microsoft.com/office/drawing/2014/main" id="{4F06CED2-954F-0ACD-C7BE-E61957645326}"/>
              </a:ext>
            </a:extLst>
          </p:cNvPr>
          <p:cNvSpPr txBox="1"/>
          <p:nvPr/>
        </p:nvSpPr>
        <p:spPr>
          <a:xfrm>
            <a:off x="3007360" y="2052320"/>
            <a:ext cx="650240" cy="707886"/>
          </a:xfrm>
          <a:prstGeom prst="rect">
            <a:avLst/>
          </a:prstGeom>
          <a:noFill/>
        </p:spPr>
        <p:txBody>
          <a:bodyPr wrap="square" rtlCol="0">
            <a:spAutoFit/>
          </a:bodyPr>
          <a:lstStyle/>
          <a:p>
            <a:r>
              <a:rPr lang="en-US" sz="4000" dirty="0"/>
              <a:t>3</a:t>
            </a:r>
          </a:p>
        </p:txBody>
      </p:sp>
    </p:spTree>
    <p:extLst>
      <p:ext uri="{BB962C8B-B14F-4D97-AF65-F5344CB8AC3E}">
        <p14:creationId xmlns:p14="http://schemas.microsoft.com/office/powerpoint/2010/main" val="331561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5" grpId="0"/>
      <p:bldP spid="16" grpId="0"/>
      <p:bldP spid="17" grpId="0"/>
      <p:bldP spid="18" grpId="0"/>
      <p:bldP spid="19" grpId="0"/>
      <p:bldP spid="20"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grpSp>
        <p:nvGrpSpPr>
          <p:cNvPr id="12" name="Group 11">
            <a:extLst>
              <a:ext uri="{FF2B5EF4-FFF2-40B4-BE49-F238E27FC236}">
                <a16:creationId xmlns:a16="http://schemas.microsoft.com/office/drawing/2014/main" id="{E7C3ED07-323C-0C40-F4B0-CCB1864FE293}"/>
              </a:ext>
            </a:extLst>
          </p:cNvPr>
          <p:cNvGrpSpPr/>
          <p:nvPr/>
        </p:nvGrpSpPr>
        <p:grpSpPr>
          <a:xfrm>
            <a:off x="528320" y="962660"/>
            <a:ext cx="3291840" cy="1447800"/>
            <a:chOff x="-467360" y="2692400"/>
            <a:chExt cx="3291840" cy="1447800"/>
          </a:xfrm>
        </p:grpSpPr>
        <p:sp>
          <p:nvSpPr>
            <p:cNvPr id="13" name="TextBox 12">
              <a:extLst>
                <a:ext uri="{FF2B5EF4-FFF2-40B4-BE49-F238E27FC236}">
                  <a16:creationId xmlns:a16="http://schemas.microsoft.com/office/drawing/2014/main" id="{A75D2C35-DC5F-E44B-0F23-4710B1A800DA}"/>
                </a:ext>
              </a:extLst>
            </p:cNvPr>
            <p:cNvSpPr txBox="1"/>
            <p:nvPr/>
          </p:nvSpPr>
          <p:spPr>
            <a:xfrm>
              <a:off x="-467360" y="2692400"/>
              <a:ext cx="2961640" cy="707886"/>
            </a:xfrm>
            <a:prstGeom prst="rect">
              <a:avLst/>
            </a:prstGeom>
            <a:noFill/>
          </p:spPr>
          <p:txBody>
            <a:bodyPr wrap="square" rtlCol="0">
              <a:spAutoFit/>
            </a:bodyPr>
            <a:lstStyle/>
            <a:p>
              <a:r>
                <a:rPr lang="en-US" sz="4000" dirty="0"/>
                <a:t>534,28   100</a:t>
              </a:r>
            </a:p>
          </p:txBody>
        </p:sp>
        <p:cxnSp>
          <p:nvCxnSpPr>
            <p:cNvPr id="14" name="Straight Connector 13">
              <a:extLst>
                <a:ext uri="{FF2B5EF4-FFF2-40B4-BE49-F238E27FC236}">
                  <a16:creationId xmlns:a16="http://schemas.microsoft.com/office/drawing/2014/main" id="{CD5AE3B6-E9A0-C9FB-A7B9-9D49E5AD8160}"/>
                </a:ext>
              </a:extLst>
            </p:cNvPr>
            <p:cNvCxnSpPr>
              <a:cxnSpLocks/>
            </p:cNvCxnSpPr>
            <p:nvPr/>
          </p:nvCxnSpPr>
          <p:spPr>
            <a:xfrm>
              <a:off x="1219200" y="2814320"/>
              <a:ext cx="0" cy="1325880"/>
            </a:xfrm>
            <a:prstGeom prst="line">
              <a:avLst/>
            </a:prstGeom>
            <a:ln w="5715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419BE08D-0B99-32DB-7C57-6494C00AC1C0}"/>
                </a:ext>
              </a:extLst>
            </p:cNvPr>
            <p:cNvCxnSpPr>
              <a:cxnSpLocks/>
            </p:cNvCxnSpPr>
            <p:nvPr/>
          </p:nvCxnSpPr>
          <p:spPr>
            <a:xfrm>
              <a:off x="1209040" y="3291840"/>
              <a:ext cx="1615440" cy="0"/>
            </a:xfrm>
            <a:prstGeom prst="line">
              <a:avLst/>
            </a:prstGeom>
            <a:ln w="57150"/>
          </p:spPr>
          <p:style>
            <a:lnRef idx="2">
              <a:schemeClr val="dk1"/>
            </a:lnRef>
            <a:fillRef idx="0">
              <a:schemeClr val="dk1"/>
            </a:fillRef>
            <a:effectRef idx="1">
              <a:schemeClr val="dk1"/>
            </a:effectRef>
            <a:fontRef idx="minor">
              <a:schemeClr val="tx1"/>
            </a:fontRef>
          </p:style>
        </p:cxnSp>
      </p:grpSp>
      <p:sp>
        <p:nvSpPr>
          <p:cNvPr id="20" name="TextBox 19">
            <a:extLst>
              <a:ext uri="{FF2B5EF4-FFF2-40B4-BE49-F238E27FC236}">
                <a16:creationId xmlns:a16="http://schemas.microsoft.com/office/drawing/2014/main" id="{42907FC0-5A44-2014-9A2C-F78ED29FD351}"/>
              </a:ext>
            </a:extLst>
          </p:cNvPr>
          <p:cNvSpPr txBox="1"/>
          <p:nvPr/>
        </p:nvSpPr>
        <p:spPr>
          <a:xfrm>
            <a:off x="2275840" y="1554480"/>
            <a:ext cx="589280" cy="707886"/>
          </a:xfrm>
          <a:prstGeom prst="rect">
            <a:avLst/>
          </a:prstGeom>
          <a:noFill/>
        </p:spPr>
        <p:txBody>
          <a:bodyPr wrap="square" rtlCol="0">
            <a:spAutoFit/>
          </a:bodyPr>
          <a:lstStyle/>
          <a:p>
            <a:r>
              <a:rPr lang="en-US" sz="4000" dirty="0"/>
              <a:t>5</a:t>
            </a:r>
          </a:p>
        </p:txBody>
      </p:sp>
      <p:sp>
        <p:nvSpPr>
          <p:cNvPr id="21" name="TextBox 20">
            <a:extLst>
              <a:ext uri="{FF2B5EF4-FFF2-40B4-BE49-F238E27FC236}">
                <a16:creationId xmlns:a16="http://schemas.microsoft.com/office/drawing/2014/main" id="{E97EA2CE-4556-0A37-81F7-85123592F907}"/>
              </a:ext>
            </a:extLst>
          </p:cNvPr>
          <p:cNvSpPr txBox="1"/>
          <p:nvPr/>
        </p:nvSpPr>
        <p:spPr>
          <a:xfrm>
            <a:off x="812800" y="1452880"/>
            <a:ext cx="589280" cy="707886"/>
          </a:xfrm>
          <a:prstGeom prst="rect">
            <a:avLst/>
          </a:prstGeom>
          <a:noFill/>
        </p:spPr>
        <p:txBody>
          <a:bodyPr wrap="square" rtlCol="0">
            <a:spAutoFit/>
          </a:bodyPr>
          <a:lstStyle/>
          <a:p>
            <a:r>
              <a:rPr lang="en-US" sz="4000" dirty="0"/>
              <a:t>3</a:t>
            </a:r>
          </a:p>
        </p:txBody>
      </p:sp>
      <p:sp>
        <p:nvSpPr>
          <p:cNvPr id="24" name="TextBox 23">
            <a:extLst>
              <a:ext uri="{FF2B5EF4-FFF2-40B4-BE49-F238E27FC236}">
                <a16:creationId xmlns:a16="http://schemas.microsoft.com/office/drawing/2014/main" id="{520151C6-0379-6D25-42E2-75388AA9DFF5}"/>
              </a:ext>
            </a:extLst>
          </p:cNvPr>
          <p:cNvSpPr txBox="1"/>
          <p:nvPr/>
        </p:nvSpPr>
        <p:spPr>
          <a:xfrm>
            <a:off x="1066800" y="1452880"/>
            <a:ext cx="589280" cy="707886"/>
          </a:xfrm>
          <a:prstGeom prst="rect">
            <a:avLst/>
          </a:prstGeom>
          <a:noFill/>
        </p:spPr>
        <p:txBody>
          <a:bodyPr wrap="square" rtlCol="0">
            <a:spAutoFit/>
          </a:bodyPr>
          <a:lstStyle/>
          <a:p>
            <a:r>
              <a:rPr lang="en-US" sz="4000" dirty="0"/>
              <a:t>4</a:t>
            </a:r>
          </a:p>
        </p:txBody>
      </p:sp>
      <p:sp>
        <p:nvSpPr>
          <p:cNvPr id="25" name="TextBox 24">
            <a:extLst>
              <a:ext uri="{FF2B5EF4-FFF2-40B4-BE49-F238E27FC236}">
                <a16:creationId xmlns:a16="http://schemas.microsoft.com/office/drawing/2014/main" id="{6F88F510-D010-8270-7EA0-302385F4B1BE}"/>
              </a:ext>
            </a:extLst>
          </p:cNvPr>
          <p:cNvSpPr txBox="1"/>
          <p:nvPr/>
        </p:nvSpPr>
        <p:spPr>
          <a:xfrm>
            <a:off x="2540000" y="1544320"/>
            <a:ext cx="365760" cy="707886"/>
          </a:xfrm>
          <a:prstGeom prst="rect">
            <a:avLst/>
          </a:prstGeom>
          <a:noFill/>
        </p:spPr>
        <p:txBody>
          <a:bodyPr wrap="square" rtlCol="0">
            <a:spAutoFit/>
          </a:bodyPr>
          <a:lstStyle/>
          <a:p>
            <a:r>
              <a:rPr lang="en-US" sz="4000" dirty="0"/>
              <a:t>,</a:t>
            </a:r>
          </a:p>
        </p:txBody>
      </p:sp>
      <p:sp>
        <p:nvSpPr>
          <p:cNvPr id="27" name="TextBox 26">
            <a:extLst>
              <a:ext uri="{FF2B5EF4-FFF2-40B4-BE49-F238E27FC236}">
                <a16:creationId xmlns:a16="http://schemas.microsoft.com/office/drawing/2014/main" id="{C796406B-8F64-59DE-151D-63D9E81DB4E7}"/>
              </a:ext>
            </a:extLst>
          </p:cNvPr>
          <p:cNvSpPr txBox="1"/>
          <p:nvPr/>
        </p:nvSpPr>
        <p:spPr>
          <a:xfrm>
            <a:off x="1371600" y="1452880"/>
            <a:ext cx="589280" cy="707886"/>
          </a:xfrm>
          <a:prstGeom prst="rect">
            <a:avLst/>
          </a:prstGeom>
          <a:noFill/>
        </p:spPr>
        <p:txBody>
          <a:bodyPr wrap="square" rtlCol="0">
            <a:spAutoFit/>
          </a:bodyPr>
          <a:lstStyle/>
          <a:p>
            <a:r>
              <a:rPr lang="en-US" sz="4000" dirty="0"/>
              <a:t>2</a:t>
            </a:r>
          </a:p>
        </p:txBody>
      </p:sp>
      <p:sp>
        <p:nvSpPr>
          <p:cNvPr id="28" name="TextBox 27">
            <a:extLst>
              <a:ext uri="{FF2B5EF4-FFF2-40B4-BE49-F238E27FC236}">
                <a16:creationId xmlns:a16="http://schemas.microsoft.com/office/drawing/2014/main" id="{7AA22D68-15EE-612E-F002-BF003A3E1220}"/>
              </a:ext>
            </a:extLst>
          </p:cNvPr>
          <p:cNvSpPr txBox="1"/>
          <p:nvPr/>
        </p:nvSpPr>
        <p:spPr>
          <a:xfrm>
            <a:off x="2672080" y="1564640"/>
            <a:ext cx="589280" cy="707886"/>
          </a:xfrm>
          <a:prstGeom prst="rect">
            <a:avLst/>
          </a:prstGeom>
          <a:noFill/>
        </p:spPr>
        <p:txBody>
          <a:bodyPr wrap="square" rtlCol="0">
            <a:spAutoFit/>
          </a:bodyPr>
          <a:lstStyle/>
          <a:p>
            <a:r>
              <a:rPr lang="en-US" sz="4000" dirty="0"/>
              <a:t>3</a:t>
            </a:r>
          </a:p>
        </p:txBody>
      </p:sp>
      <p:sp>
        <p:nvSpPr>
          <p:cNvPr id="29" name="TextBox 28">
            <a:extLst>
              <a:ext uri="{FF2B5EF4-FFF2-40B4-BE49-F238E27FC236}">
                <a16:creationId xmlns:a16="http://schemas.microsoft.com/office/drawing/2014/main" id="{A307D65B-924C-7440-4148-D85284814DD0}"/>
              </a:ext>
            </a:extLst>
          </p:cNvPr>
          <p:cNvSpPr txBox="1"/>
          <p:nvPr/>
        </p:nvSpPr>
        <p:spPr>
          <a:xfrm>
            <a:off x="1117600" y="1940560"/>
            <a:ext cx="711200" cy="707886"/>
          </a:xfrm>
          <a:prstGeom prst="rect">
            <a:avLst/>
          </a:prstGeom>
          <a:noFill/>
        </p:spPr>
        <p:txBody>
          <a:bodyPr wrap="square" rtlCol="0">
            <a:spAutoFit/>
          </a:bodyPr>
          <a:lstStyle/>
          <a:p>
            <a:r>
              <a:rPr lang="en-US" sz="4000" dirty="0"/>
              <a:t>42</a:t>
            </a:r>
          </a:p>
        </p:txBody>
      </p:sp>
      <p:sp>
        <p:nvSpPr>
          <p:cNvPr id="30" name="TextBox 29">
            <a:extLst>
              <a:ext uri="{FF2B5EF4-FFF2-40B4-BE49-F238E27FC236}">
                <a16:creationId xmlns:a16="http://schemas.microsoft.com/office/drawing/2014/main" id="{AC2FA80A-894D-1519-041E-4676B4D49E58}"/>
              </a:ext>
            </a:extLst>
          </p:cNvPr>
          <p:cNvSpPr txBox="1"/>
          <p:nvPr/>
        </p:nvSpPr>
        <p:spPr>
          <a:xfrm>
            <a:off x="1605280" y="1940560"/>
            <a:ext cx="711200" cy="707886"/>
          </a:xfrm>
          <a:prstGeom prst="rect">
            <a:avLst/>
          </a:prstGeom>
          <a:noFill/>
        </p:spPr>
        <p:txBody>
          <a:bodyPr wrap="square" rtlCol="0">
            <a:spAutoFit/>
          </a:bodyPr>
          <a:lstStyle/>
          <a:p>
            <a:r>
              <a:rPr lang="en-US" sz="4000" dirty="0"/>
              <a:t>8</a:t>
            </a:r>
          </a:p>
        </p:txBody>
      </p:sp>
      <p:sp>
        <p:nvSpPr>
          <p:cNvPr id="31" name="TextBox 30">
            <a:extLst>
              <a:ext uri="{FF2B5EF4-FFF2-40B4-BE49-F238E27FC236}">
                <a16:creationId xmlns:a16="http://schemas.microsoft.com/office/drawing/2014/main" id="{D3F20F2A-7677-D21E-B777-C0B13B298EE9}"/>
              </a:ext>
            </a:extLst>
          </p:cNvPr>
          <p:cNvSpPr txBox="1"/>
          <p:nvPr/>
        </p:nvSpPr>
        <p:spPr>
          <a:xfrm>
            <a:off x="2905760" y="1564640"/>
            <a:ext cx="589280" cy="707886"/>
          </a:xfrm>
          <a:prstGeom prst="rect">
            <a:avLst/>
          </a:prstGeom>
          <a:noFill/>
        </p:spPr>
        <p:txBody>
          <a:bodyPr wrap="square" rtlCol="0">
            <a:spAutoFit/>
          </a:bodyPr>
          <a:lstStyle/>
          <a:p>
            <a:r>
              <a:rPr lang="en-US" sz="4000" dirty="0"/>
              <a:t>4</a:t>
            </a:r>
          </a:p>
        </p:txBody>
      </p:sp>
      <p:sp>
        <p:nvSpPr>
          <p:cNvPr id="32" name="TextBox 31">
            <a:extLst>
              <a:ext uri="{FF2B5EF4-FFF2-40B4-BE49-F238E27FC236}">
                <a16:creationId xmlns:a16="http://schemas.microsoft.com/office/drawing/2014/main" id="{DCF61C8D-2418-9597-CDC1-9B7E9E6D6B9B}"/>
              </a:ext>
            </a:extLst>
          </p:cNvPr>
          <p:cNvSpPr txBox="1"/>
          <p:nvPr/>
        </p:nvSpPr>
        <p:spPr>
          <a:xfrm>
            <a:off x="1381760" y="2407920"/>
            <a:ext cx="802640" cy="707886"/>
          </a:xfrm>
          <a:prstGeom prst="rect">
            <a:avLst/>
          </a:prstGeom>
          <a:noFill/>
        </p:spPr>
        <p:txBody>
          <a:bodyPr wrap="square" rtlCol="0">
            <a:spAutoFit/>
          </a:bodyPr>
          <a:lstStyle/>
          <a:p>
            <a:r>
              <a:rPr lang="en-US" sz="4000" dirty="0"/>
              <a:t>28</a:t>
            </a:r>
          </a:p>
        </p:txBody>
      </p:sp>
      <p:sp>
        <p:nvSpPr>
          <p:cNvPr id="33" name="TextBox 32">
            <a:extLst>
              <a:ext uri="{FF2B5EF4-FFF2-40B4-BE49-F238E27FC236}">
                <a16:creationId xmlns:a16="http://schemas.microsoft.com/office/drawing/2014/main" id="{928AD40C-EF17-80E3-3FCF-E291A5D86F9A}"/>
              </a:ext>
            </a:extLst>
          </p:cNvPr>
          <p:cNvSpPr txBox="1"/>
          <p:nvPr/>
        </p:nvSpPr>
        <p:spPr>
          <a:xfrm>
            <a:off x="1869440" y="2407920"/>
            <a:ext cx="802640" cy="707886"/>
          </a:xfrm>
          <a:prstGeom prst="rect">
            <a:avLst/>
          </a:prstGeom>
          <a:noFill/>
        </p:spPr>
        <p:txBody>
          <a:bodyPr wrap="square" rtlCol="0">
            <a:spAutoFit/>
          </a:bodyPr>
          <a:lstStyle/>
          <a:p>
            <a:r>
              <a:rPr lang="en-US" sz="4000" dirty="0"/>
              <a:t>0</a:t>
            </a:r>
          </a:p>
        </p:txBody>
      </p:sp>
      <p:sp>
        <p:nvSpPr>
          <p:cNvPr id="34" name="TextBox 33">
            <a:extLst>
              <a:ext uri="{FF2B5EF4-FFF2-40B4-BE49-F238E27FC236}">
                <a16:creationId xmlns:a16="http://schemas.microsoft.com/office/drawing/2014/main" id="{BC78B6D6-38CF-87B5-7A26-81B252D531B5}"/>
              </a:ext>
            </a:extLst>
          </p:cNvPr>
          <p:cNvSpPr txBox="1"/>
          <p:nvPr/>
        </p:nvSpPr>
        <p:spPr>
          <a:xfrm>
            <a:off x="3169920" y="1564640"/>
            <a:ext cx="589280" cy="707886"/>
          </a:xfrm>
          <a:prstGeom prst="rect">
            <a:avLst/>
          </a:prstGeom>
          <a:noFill/>
        </p:spPr>
        <p:txBody>
          <a:bodyPr wrap="square" rtlCol="0">
            <a:spAutoFit/>
          </a:bodyPr>
          <a:lstStyle/>
          <a:p>
            <a:r>
              <a:rPr lang="en-US" sz="4000" dirty="0"/>
              <a:t>2</a:t>
            </a:r>
          </a:p>
        </p:txBody>
      </p:sp>
      <p:sp>
        <p:nvSpPr>
          <p:cNvPr id="36" name="TextBox 35">
            <a:extLst>
              <a:ext uri="{FF2B5EF4-FFF2-40B4-BE49-F238E27FC236}">
                <a16:creationId xmlns:a16="http://schemas.microsoft.com/office/drawing/2014/main" id="{51189715-B63F-8E60-F786-023C81FA47EC}"/>
              </a:ext>
            </a:extLst>
          </p:cNvPr>
          <p:cNvSpPr txBox="1"/>
          <p:nvPr/>
        </p:nvSpPr>
        <p:spPr>
          <a:xfrm>
            <a:off x="1635760" y="2875280"/>
            <a:ext cx="802640" cy="707886"/>
          </a:xfrm>
          <a:prstGeom prst="rect">
            <a:avLst/>
          </a:prstGeom>
          <a:noFill/>
        </p:spPr>
        <p:txBody>
          <a:bodyPr wrap="square" rtlCol="0">
            <a:spAutoFit/>
          </a:bodyPr>
          <a:lstStyle/>
          <a:p>
            <a:r>
              <a:rPr lang="en-US" sz="4000" dirty="0"/>
              <a:t>80</a:t>
            </a:r>
          </a:p>
        </p:txBody>
      </p:sp>
      <p:sp>
        <p:nvSpPr>
          <p:cNvPr id="37" name="TextBox 36">
            <a:extLst>
              <a:ext uri="{FF2B5EF4-FFF2-40B4-BE49-F238E27FC236}">
                <a16:creationId xmlns:a16="http://schemas.microsoft.com/office/drawing/2014/main" id="{58AA80C4-77E6-91FD-2640-DA207E1947ED}"/>
              </a:ext>
            </a:extLst>
          </p:cNvPr>
          <p:cNvSpPr txBox="1"/>
          <p:nvPr/>
        </p:nvSpPr>
        <p:spPr>
          <a:xfrm>
            <a:off x="2123440" y="2885440"/>
            <a:ext cx="802640" cy="707886"/>
          </a:xfrm>
          <a:prstGeom prst="rect">
            <a:avLst/>
          </a:prstGeom>
          <a:noFill/>
        </p:spPr>
        <p:txBody>
          <a:bodyPr wrap="square" rtlCol="0">
            <a:spAutoFit/>
          </a:bodyPr>
          <a:lstStyle/>
          <a:p>
            <a:r>
              <a:rPr lang="en-US" sz="4000" dirty="0"/>
              <a:t>0</a:t>
            </a:r>
          </a:p>
        </p:txBody>
      </p:sp>
      <p:sp>
        <p:nvSpPr>
          <p:cNvPr id="38" name="TextBox 37">
            <a:extLst>
              <a:ext uri="{FF2B5EF4-FFF2-40B4-BE49-F238E27FC236}">
                <a16:creationId xmlns:a16="http://schemas.microsoft.com/office/drawing/2014/main" id="{7D204372-B46E-3428-505A-5CB13067F495}"/>
              </a:ext>
            </a:extLst>
          </p:cNvPr>
          <p:cNvSpPr txBox="1"/>
          <p:nvPr/>
        </p:nvSpPr>
        <p:spPr>
          <a:xfrm>
            <a:off x="3413760" y="1574800"/>
            <a:ext cx="589280" cy="707886"/>
          </a:xfrm>
          <a:prstGeom prst="rect">
            <a:avLst/>
          </a:prstGeom>
          <a:noFill/>
        </p:spPr>
        <p:txBody>
          <a:bodyPr wrap="square" rtlCol="0">
            <a:spAutoFit/>
          </a:bodyPr>
          <a:lstStyle/>
          <a:p>
            <a:r>
              <a:rPr lang="en-US" sz="4000" dirty="0"/>
              <a:t>8</a:t>
            </a:r>
          </a:p>
        </p:txBody>
      </p:sp>
      <p:sp>
        <p:nvSpPr>
          <p:cNvPr id="39" name="TextBox 38">
            <a:extLst>
              <a:ext uri="{FF2B5EF4-FFF2-40B4-BE49-F238E27FC236}">
                <a16:creationId xmlns:a16="http://schemas.microsoft.com/office/drawing/2014/main" id="{84C915C4-2FA5-B56C-BA15-0CF5656BC1A1}"/>
              </a:ext>
            </a:extLst>
          </p:cNvPr>
          <p:cNvSpPr txBox="1"/>
          <p:nvPr/>
        </p:nvSpPr>
        <p:spPr>
          <a:xfrm>
            <a:off x="2103120" y="3413760"/>
            <a:ext cx="802640" cy="707886"/>
          </a:xfrm>
          <a:prstGeom prst="rect">
            <a:avLst/>
          </a:prstGeom>
          <a:noFill/>
        </p:spPr>
        <p:txBody>
          <a:bodyPr wrap="square" rtlCol="0">
            <a:spAutoFit/>
          </a:bodyPr>
          <a:lstStyle/>
          <a:p>
            <a:r>
              <a:rPr lang="en-US" sz="4000" dirty="0"/>
              <a:t>0</a:t>
            </a:r>
          </a:p>
        </p:txBody>
      </p:sp>
      <p:sp>
        <p:nvSpPr>
          <p:cNvPr id="40" name="TextBox 39">
            <a:extLst>
              <a:ext uri="{FF2B5EF4-FFF2-40B4-BE49-F238E27FC236}">
                <a16:creationId xmlns:a16="http://schemas.microsoft.com/office/drawing/2014/main" id="{23C437D4-C73D-4DFE-5F75-30E5F44828EE}"/>
              </a:ext>
            </a:extLst>
          </p:cNvPr>
          <p:cNvSpPr txBox="1"/>
          <p:nvPr/>
        </p:nvSpPr>
        <p:spPr>
          <a:xfrm>
            <a:off x="3566160" y="2468880"/>
            <a:ext cx="7955280" cy="1077218"/>
          </a:xfrm>
          <a:prstGeom prst="rect">
            <a:avLst/>
          </a:prstGeom>
          <a:noFill/>
        </p:spPr>
        <p:txBody>
          <a:bodyPr wrap="square" rtlCol="0">
            <a:spAutoFit/>
          </a:bodyPr>
          <a:lstStyle/>
          <a:p>
            <a:pPr algn="just"/>
            <a:r>
              <a:rPr lang="en-US" sz="2800" b="1" dirty="0" err="1"/>
              <a:t>Nhận</a:t>
            </a:r>
            <a:r>
              <a:rPr lang="en-US" sz="2800" b="1" dirty="0"/>
              <a:t> </a:t>
            </a:r>
            <a:r>
              <a:rPr lang="en-US" sz="2800" b="1" dirty="0" err="1"/>
              <a:t>xét</a:t>
            </a:r>
            <a:r>
              <a:rPr lang="en-US" sz="2800" b="1" dirty="0"/>
              <a:t>: </a:t>
            </a:r>
            <a:r>
              <a:rPr lang="en-US" sz="3200" dirty="0" err="1"/>
              <a:t>Nếu</a:t>
            </a:r>
            <a:r>
              <a:rPr lang="en-US" sz="3200" dirty="0"/>
              <a:t> </a:t>
            </a:r>
            <a:r>
              <a:rPr lang="en-US" sz="3200" dirty="0" err="1"/>
              <a:t>chuyển</a:t>
            </a:r>
            <a:r>
              <a:rPr lang="en-US" sz="3200" dirty="0"/>
              <a:t> </a:t>
            </a:r>
            <a:r>
              <a:rPr lang="en-US" sz="3200" dirty="0" err="1"/>
              <a:t>dấu</a:t>
            </a:r>
            <a:r>
              <a:rPr lang="en-US" sz="3200" dirty="0"/>
              <a:t> </a:t>
            </a:r>
            <a:r>
              <a:rPr lang="en-US" sz="3200" dirty="0" err="1"/>
              <a:t>phẩy</a:t>
            </a:r>
            <a:r>
              <a:rPr lang="en-US" sz="3200" dirty="0"/>
              <a:t> </a:t>
            </a:r>
            <a:r>
              <a:rPr lang="en-US" sz="3200" dirty="0" err="1"/>
              <a:t>của</a:t>
            </a:r>
            <a:r>
              <a:rPr lang="en-US" sz="3200" dirty="0"/>
              <a:t> </a:t>
            </a:r>
            <a:r>
              <a:rPr lang="en-US" sz="3200" dirty="0" err="1"/>
              <a:t>số</a:t>
            </a:r>
            <a:r>
              <a:rPr lang="en-US" sz="3200" dirty="0"/>
              <a:t> 0,3 sang </a:t>
            </a:r>
            <a:r>
              <a:rPr lang="en-US" sz="3200" dirty="0" err="1"/>
              <a:t>bên</a:t>
            </a:r>
            <a:r>
              <a:rPr lang="en-US" sz="3200" dirty="0"/>
              <a:t> </a:t>
            </a:r>
            <a:r>
              <a:rPr lang="en-US" sz="3200" dirty="0" err="1"/>
              <a:t>trái</a:t>
            </a:r>
            <a:r>
              <a:rPr lang="en-US" sz="3200" dirty="0"/>
              <a:t> </a:t>
            </a:r>
            <a:r>
              <a:rPr lang="en-US" sz="3200" dirty="0" err="1"/>
              <a:t>một</a:t>
            </a:r>
            <a:r>
              <a:rPr lang="en-US" sz="3200" dirty="0"/>
              <a:t> </a:t>
            </a:r>
            <a:r>
              <a:rPr lang="en-US" sz="3200" dirty="0" err="1"/>
              <a:t>chữ</a:t>
            </a:r>
            <a:r>
              <a:rPr lang="en-US" sz="3200" dirty="0"/>
              <a:t> </a:t>
            </a:r>
            <a:r>
              <a:rPr lang="en-US" sz="3200" dirty="0" err="1"/>
              <a:t>số</a:t>
            </a:r>
            <a:r>
              <a:rPr lang="en-US" sz="3200" dirty="0"/>
              <a:t> </a:t>
            </a:r>
            <a:r>
              <a:rPr lang="en-US" sz="3200" dirty="0" err="1"/>
              <a:t>thì</a:t>
            </a:r>
            <a:r>
              <a:rPr lang="en-US" sz="3200" dirty="0"/>
              <a:t> ta </a:t>
            </a:r>
            <a:r>
              <a:rPr lang="en-US" sz="3200" dirty="0" err="1"/>
              <a:t>được</a:t>
            </a:r>
            <a:r>
              <a:rPr lang="en-US" sz="3200" dirty="0"/>
              <a:t> 0,03</a:t>
            </a:r>
            <a:endParaRPr lang="en-US" sz="2800" dirty="0"/>
          </a:p>
        </p:txBody>
      </p:sp>
      <p:sp>
        <p:nvSpPr>
          <p:cNvPr id="41" name="TextBox 40">
            <a:extLst>
              <a:ext uri="{FF2B5EF4-FFF2-40B4-BE49-F238E27FC236}">
                <a16:creationId xmlns:a16="http://schemas.microsoft.com/office/drawing/2014/main" id="{102505F0-3375-5E96-5329-994F498050EF}"/>
              </a:ext>
            </a:extLst>
          </p:cNvPr>
          <p:cNvSpPr txBox="1"/>
          <p:nvPr/>
        </p:nvSpPr>
        <p:spPr>
          <a:xfrm>
            <a:off x="1473200" y="4114800"/>
            <a:ext cx="7620000" cy="646331"/>
          </a:xfrm>
          <a:prstGeom prst="rect">
            <a:avLst/>
          </a:prstGeom>
          <a:noFill/>
        </p:spPr>
        <p:txBody>
          <a:bodyPr wrap="square" rtlCol="0">
            <a:spAutoFit/>
          </a:bodyPr>
          <a:lstStyle/>
          <a:p>
            <a:pPr algn="just"/>
            <a:r>
              <a:rPr lang="en-US" sz="3600" dirty="0" err="1"/>
              <a:t>Vậy</a:t>
            </a:r>
            <a:r>
              <a:rPr lang="en-US" sz="3600" dirty="0"/>
              <a:t>: 534,28 : 100 = 5,3428</a:t>
            </a:r>
          </a:p>
        </p:txBody>
      </p:sp>
    </p:spTree>
    <p:extLst>
      <p:ext uri="{BB962C8B-B14F-4D97-AF65-F5344CB8AC3E}">
        <p14:creationId xmlns:p14="http://schemas.microsoft.com/office/powerpoint/2010/main" val="199618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500"/>
                                        <p:tgtEl>
                                          <p:spTgt spid="3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5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barn(inVertical)">
                                      <p:cBhvr>
                                        <p:cTn id="92" dur="500"/>
                                        <p:tgtEl>
                                          <p:spTgt spid="4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down)">
                                      <p:cBhvr>
                                        <p:cTn id="9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5" grpId="0"/>
      <p:bldP spid="27" grpId="0"/>
      <p:bldP spid="28" grpId="0"/>
      <p:bldP spid="29" grpId="0"/>
      <p:bldP spid="30" grpId="0"/>
      <p:bldP spid="31" grpId="0"/>
      <p:bldP spid="32" grpId="0"/>
      <p:bldP spid="33" grpId="0"/>
      <p:bldP spid="34" grpId="0"/>
      <p:bldP spid="36" grpId="0"/>
      <p:bldP spid="37" grpId="0"/>
      <p:bldP spid="38" grpId="0"/>
      <p:bldP spid="39" grpId="0"/>
      <p:bldP spid="40"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B7118-738A-6D46-C91C-6F074E4F3089}"/>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8" b="94015" l="9994" r="89974">
                        <a14:foregroundMark x1="31565" y1="48322" x2="33571" y2="49818"/>
                        <a14:foregroundMark x1="53946" y1="48686" x2="55304" y2="51840"/>
                        <a14:foregroundMark x1="35964" y1="76992" x2="41818" y2="89203"/>
                        <a14:foregroundMark x1="41818" y1="89203" x2="47671" y2="85605"/>
                        <a14:foregroundMark x1="47671" y1="85605" x2="50841" y2="77194"/>
                        <a14:foregroundMark x1="50841" y1="77194" x2="52102" y2="75819"/>
                        <a14:foregroundMark x1="42755" y1="94015" x2="42755" y2="94015"/>
                      </a14:backgroundRemoval>
                    </a14:imgEffect>
                  </a14:imgLayer>
                </a14:imgProps>
              </a:ext>
              <a:ext uri="{28A0092B-C50C-407E-A947-70E740481C1C}">
                <a14:useLocalDpi xmlns:a14="http://schemas.microsoft.com/office/drawing/2010/main" val="0"/>
              </a:ext>
            </a:extLst>
          </a:blip>
          <a:stretch>
            <a:fillRect/>
          </a:stretch>
        </p:blipFill>
        <p:spPr>
          <a:xfrm>
            <a:off x="-859329" y="1910080"/>
            <a:ext cx="6856741" cy="5485130"/>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E0D8FE47-C54D-1305-CDF8-D237B78A5554}"/>
              </a:ext>
            </a:extLst>
          </p:cNvPr>
          <p:cNvGrpSpPr/>
          <p:nvPr/>
        </p:nvGrpSpPr>
        <p:grpSpPr>
          <a:xfrm>
            <a:off x="2914943" y="267489"/>
            <a:ext cx="9095446" cy="2770351"/>
            <a:chOff x="-1348510" y="186909"/>
            <a:chExt cx="15344048" cy="2007143"/>
          </a:xfrm>
        </p:grpSpPr>
        <p:pic>
          <p:nvPicPr>
            <p:cNvPr id="5" name="Picture 4">
              <a:extLst>
                <a:ext uri="{FF2B5EF4-FFF2-40B4-BE49-F238E27FC236}">
                  <a16:creationId xmlns:a16="http://schemas.microsoft.com/office/drawing/2014/main" id="{BFB7A0B3-9546-A6E8-5C8B-81C9293E2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6" name="TextBox 5">
              <a:extLst>
                <a:ext uri="{FF2B5EF4-FFF2-40B4-BE49-F238E27FC236}">
                  <a16:creationId xmlns:a16="http://schemas.microsoft.com/office/drawing/2014/main" id="{4021DEE5-7B48-E906-5E7B-AC1B35E6B76A}"/>
                </a:ext>
              </a:extLst>
            </p:cNvPr>
            <p:cNvSpPr txBox="1"/>
            <p:nvPr/>
          </p:nvSpPr>
          <p:spPr>
            <a:xfrm flipH="1">
              <a:off x="-678405" y="510246"/>
              <a:ext cx="14329000" cy="965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Muốn chia một số thập phân cho 10; 100; 1 000;... ta chuyển dấu phẩy của số đó lần lượt sang bên trái một; hai; ba;... chữ số</a:t>
              </a:r>
              <a:endParaRPr kumimoji="0" lang="en-US" sz="3500" b="1" i="0" u="none" strike="noStrike" kern="1200" cap="none" spc="-150" normalizeH="0" baseline="0" noProof="0" dirty="0">
                <a:ln w="12700">
                  <a:solidFill>
                    <a:srgbClr val="C00000"/>
                  </a:solidFill>
                </a:ln>
                <a:solidFill>
                  <a:srgbClr val="C00000"/>
                </a:solidFill>
                <a:effectLst/>
                <a:uLnTx/>
                <a:uFillTx/>
                <a:latin typeface="Calibri" panose="020F0502020204030204"/>
                <a:ea typeface="+mn-ea"/>
                <a:cs typeface="Pattaya" panose="00000500000000000000" pitchFamily="2" charset="-34"/>
              </a:endParaRPr>
            </a:p>
          </p:txBody>
        </p:sp>
      </p:grpSp>
    </p:spTree>
    <p:extLst>
      <p:ext uri="{BB962C8B-B14F-4D97-AF65-F5344CB8AC3E}">
        <p14:creationId xmlns:p14="http://schemas.microsoft.com/office/powerpoint/2010/main" val="427939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BC3AAF2-91C4-1EE4-3AEA-7113E341574B}"/>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D4176F1-8FC6-33FB-285B-E94918FB3065}"/>
              </a:ext>
            </a:extLst>
          </p:cNvPr>
          <p:cNvPicPr>
            <a:picLocks noChangeAspect="1"/>
          </p:cNvPicPr>
          <p:nvPr/>
        </p:nvPicPr>
        <p:blipFill>
          <a:blip r:embed="rId2" cstate="print"/>
          <a:stretch>
            <a:fillRect/>
          </a:stretch>
        </p:blipFill>
        <p:spPr>
          <a:xfrm>
            <a:off x="0" y="0"/>
            <a:ext cx="1460721" cy="730361"/>
          </a:xfrm>
          <a:prstGeom prst="rect">
            <a:avLst/>
          </a:prstGeom>
        </p:spPr>
      </p:pic>
      <p:pic>
        <p:nvPicPr>
          <p:cNvPr id="8" name="Picture 7">
            <a:extLst>
              <a:ext uri="{FF2B5EF4-FFF2-40B4-BE49-F238E27FC236}">
                <a16:creationId xmlns:a16="http://schemas.microsoft.com/office/drawing/2014/main" id="{368AB149-D76F-928E-7929-39173DBD6D08}"/>
              </a:ext>
            </a:extLst>
          </p:cNvPr>
          <p:cNvPicPr>
            <a:picLocks noChangeAspect="1"/>
          </p:cNvPicPr>
          <p:nvPr/>
        </p:nvPicPr>
        <p:blipFill>
          <a:blip r:embed="rId3"/>
          <a:stretch>
            <a:fillRect/>
          </a:stretch>
        </p:blipFill>
        <p:spPr>
          <a:xfrm>
            <a:off x="1087120" y="1805237"/>
            <a:ext cx="9648396" cy="4076475"/>
          </a:xfrm>
          <a:prstGeom prst="rect">
            <a:avLst/>
          </a:prstGeom>
        </p:spPr>
      </p:pic>
      <p:sp>
        <p:nvSpPr>
          <p:cNvPr id="11" name="Speech Bubble: Rectangle with Corners Rounded 10">
            <a:extLst>
              <a:ext uri="{FF2B5EF4-FFF2-40B4-BE49-F238E27FC236}">
                <a16:creationId xmlns:a16="http://schemas.microsoft.com/office/drawing/2014/main" id="{A1B77F97-9558-E51A-B8BD-A5BF4EB0C882}"/>
              </a:ext>
            </a:extLst>
          </p:cNvPr>
          <p:cNvSpPr/>
          <p:nvPr/>
        </p:nvSpPr>
        <p:spPr>
          <a:xfrm>
            <a:off x="3088640" y="670560"/>
            <a:ext cx="2976880" cy="1361440"/>
          </a:xfrm>
          <a:prstGeom prst="wedgeRoundRectCallout">
            <a:avLst>
              <a:gd name="adj1" fmla="val -7864"/>
              <a:gd name="adj2" fmla="val 6847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Một</a:t>
            </a:r>
            <a:r>
              <a:rPr lang="en-US" dirty="0"/>
              <a:t> </a:t>
            </a:r>
            <a:r>
              <a:rPr lang="en-US" dirty="0" err="1"/>
              <a:t>tờ</a:t>
            </a:r>
            <a:r>
              <a:rPr lang="en-US" dirty="0"/>
              <a:t> </a:t>
            </a:r>
            <a:r>
              <a:rPr lang="en-US" dirty="0" err="1"/>
              <a:t>giấy</a:t>
            </a:r>
            <a:r>
              <a:rPr lang="en-US" dirty="0"/>
              <a:t> </a:t>
            </a:r>
            <a:r>
              <a:rPr lang="en-US" dirty="0" err="1"/>
              <a:t>dày</a:t>
            </a:r>
            <a:r>
              <a:rPr lang="en-US" dirty="0"/>
              <a:t> 0,1 mm. </a:t>
            </a:r>
            <a:r>
              <a:rPr lang="en-US" dirty="0" err="1"/>
              <a:t>Cả</a:t>
            </a:r>
            <a:r>
              <a:rPr lang="en-US" dirty="0"/>
              <a:t> </a:t>
            </a:r>
            <a:r>
              <a:rPr lang="en-US" dirty="0" err="1"/>
              <a:t>chồng</a:t>
            </a:r>
            <a:r>
              <a:rPr lang="en-US" dirty="0"/>
              <a:t> </a:t>
            </a:r>
            <a:r>
              <a:rPr lang="en-US" dirty="0" err="1"/>
              <a:t>giấy</a:t>
            </a:r>
            <a:r>
              <a:rPr lang="en-US" dirty="0"/>
              <a:t> </a:t>
            </a:r>
            <a:r>
              <a:rPr lang="en-US" dirty="0" err="1"/>
              <a:t>dày</a:t>
            </a:r>
            <a:r>
              <a:rPr lang="en-US" dirty="0"/>
              <a:t> 36,5 mm </a:t>
            </a:r>
            <a:r>
              <a:rPr lang="en-US" dirty="0" err="1"/>
              <a:t>thì</a:t>
            </a:r>
            <a:r>
              <a:rPr lang="en-US" dirty="0"/>
              <a:t> </a:t>
            </a:r>
            <a:r>
              <a:rPr lang="en-US" dirty="0" err="1"/>
              <a:t>có</a:t>
            </a:r>
            <a:r>
              <a:rPr lang="en-US" dirty="0"/>
              <a:t> bao </a:t>
            </a:r>
            <a:r>
              <a:rPr lang="en-US" dirty="0" err="1"/>
              <a:t>nhiêu</a:t>
            </a:r>
            <a:r>
              <a:rPr lang="en-US" dirty="0"/>
              <a:t> </a:t>
            </a:r>
            <a:r>
              <a:rPr lang="en-US" dirty="0" err="1"/>
              <a:t>tờ</a:t>
            </a:r>
            <a:r>
              <a:rPr lang="en-US" dirty="0"/>
              <a:t> </a:t>
            </a:r>
            <a:r>
              <a:rPr lang="en-US" dirty="0" err="1"/>
              <a:t>giấy</a:t>
            </a:r>
            <a:r>
              <a:rPr lang="en-US" dirty="0"/>
              <a:t> </a:t>
            </a:r>
            <a:r>
              <a:rPr lang="en-US" dirty="0" err="1"/>
              <a:t>tất</a:t>
            </a:r>
            <a:r>
              <a:rPr lang="en-US" dirty="0"/>
              <a:t> </a:t>
            </a:r>
            <a:r>
              <a:rPr lang="en-US" dirty="0" err="1"/>
              <a:t>cả</a:t>
            </a:r>
            <a:r>
              <a:rPr lang="en-US" dirty="0"/>
              <a:t>?</a:t>
            </a:r>
          </a:p>
        </p:txBody>
      </p:sp>
      <p:sp>
        <p:nvSpPr>
          <p:cNvPr id="15" name="Speech Bubble: Rectangle with Corners Rounded 14">
            <a:extLst>
              <a:ext uri="{FF2B5EF4-FFF2-40B4-BE49-F238E27FC236}">
                <a16:creationId xmlns:a16="http://schemas.microsoft.com/office/drawing/2014/main" id="{27976AE5-EE53-6FF2-CF5D-2E820AC2B738}"/>
              </a:ext>
            </a:extLst>
          </p:cNvPr>
          <p:cNvSpPr/>
          <p:nvPr/>
        </p:nvSpPr>
        <p:spPr>
          <a:xfrm>
            <a:off x="7772400" y="1686560"/>
            <a:ext cx="3505200" cy="1361440"/>
          </a:xfrm>
          <a:prstGeom prst="wedgeRoundRectCallout">
            <a:avLst>
              <a:gd name="adj1" fmla="val -7864"/>
              <a:gd name="adj2" fmla="val 68470"/>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Bạn</a:t>
            </a:r>
            <a:r>
              <a:rPr lang="en-US" dirty="0"/>
              <a:t> </a:t>
            </a:r>
            <a:r>
              <a:rPr lang="en-US" dirty="0" err="1"/>
              <a:t>thực</a:t>
            </a:r>
            <a:r>
              <a:rPr lang="en-US" dirty="0"/>
              <a:t> </a:t>
            </a:r>
            <a:r>
              <a:rPr lang="en-US" dirty="0" err="1"/>
              <a:t>hiện</a:t>
            </a:r>
            <a:r>
              <a:rPr lang="en-US" dirty="0"/>
              <a:t> </a:t>
            </a:r>
            <a:r>
              <a:rPr lang="en-US" dirty="0" err="1"/>
              <a:t>phép</a:t>
            </a:r>
            <a:r>
              <a:rPr lang="en-US" dirty="0"/>
              <a:t> chia, </a:t>
            </a:r>
            <a:r>
              <a:rPr lang="en-US" dirty="0" err="1"/>
              <a:t>sau</a:t>
            </a:r>
            <a:r>
              <a:rPr lang="en-US" dirty="0"/>
              <a:t> </a:t>
            </a:r>
            <a:r>
              <a:rPr lang="en-US" dirty="0" err="1"/>
              <a:t>đó</a:t>
            </a:r>
            <a:r>
              <a:rPr lang="en-US" dirty="0"/>
              <a:t> so </a:t>
            </a:r>
            <a:r>
              <a:rPr lang="en-US" dirty="0" err="1"/>
              <a:t>sánh</a:t>
            </a:r>
            <a:r>
              <a:rPr lang="en-US" dirty="0"/>
              <a:t> </a:t>
            </a:r>
            <a:r>
              <a:rPr lang="en-US" dirty="0" err="1"/>
              <a:t>kết</a:t>
            </a:r>
            <a:r>
              <a:rPr lang="en-US" dirty="0"/>
              <a:t> </a:t>
            </a:r>
            <a:r>
              <a:rPr lang="en-US" dirty="0" err="1"/>
              <a:t>quả</a:t>
            </a:r>
            <a:r>
              <a:rPr lang="en-US" dirty="0"/>
              <a:t> </a:t>
            </a:r>
            <a:r>
              <a:rPr lang="en-US" dirty="0" err="1"/>
              <a:t>với</a:t>
            </a:r>
            <a:r>
              <a:rPr lang="en-US" dirty="0"/>
              <a:t> </a:t>
            </a:r>
            <a:r>
              <a:rPr lang="en-US" dirty="0" err="1"/>
              <a:t>số</a:t>
            </a:r>
            <a:r>
              <a:rPr lang="en-US" dirty="0"/>
              <a:t> </a:t>
            </a:r>
            <a:r>
              <a:rPr lang="en-US" dirty="0" err="1"/>
              <a:t>bị</a:t>
            </a:r>
            <a:r>
              <a:rPr lang="en-US" dirty="0"/>
              <a:t> chia </a:t>
            </a:r>
            <a:r>
              <a:rPr lang="en-US" dirty="0" err="1"/>
              <a:t>xem</a:t>
            </a:r>
            <a:r>
              <a:rPr lang="en-US" dirty="0"/>
              <a:t> </a:t>
            </a:r>
            <a:r>
              <a:rPr lang="en-US" dirty="0" err="1"/>
              <a:t>có</a:t>
            </a:r>
            <a:r>
              <a:rPr lang="en-US" dirty="0"/>
              <a:t> </a:t>
            </a:r>
            <a:r>
              <a:rPr lang="en-US" dirty="0" err="1"/>
              <a:t>gì</a:t>
            </a:r>
            <a:r>
              <a:rPr lang="en-US" dirty="0"/>
              <a:t> </a:t>
            </a:r>
            <a:r>
              <a:rPr lang="en-US" dirty="0" err="1"/>
              <a:t>đặc</a:t>
            </a:r>
            <a:r>
              <a:rPr lang="en-US" dirty="0"/>
              <a:t> </a:t>
            </a:r>
            <a:r>
              <a:rPr lang="en-US" dirty="0" err="1"/>
              <a:t>biệt</a:t>
            </a:r>
            <a:r>
              <a:rPr lang="en-US" dirty="0"/>
              <a:t> </a:t>
            </a:r>
            <a:r>
              <a:rPr lang="en-US" dirty="0" err="1"/>
              <a:t>nhé</a:t>
            </a:r>
            <a:r>
              <a:rPr lang="en-US" dirty="0"/>
              <a:t>!</a:t>
            </a:r>
          </a:p>
        </p:txBody>
      </p:sp>
    </p:spTree>
    <p:extLst>
      <p:ext uri="{BB962C8B-B14F-4D97-AF65-F5344CB8AC3E}">
        <p14:creationId xmlns:p14="http://schemas.microsoft.com/office/powerpoint/2010/main" val="86753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524E1FD1-FC2F-BE50-A39D-CC92A135D2EF}"/>
              </a:ext>
            </a:extLst>
          </p:cNvPr>
          <p:cNvSpPr/>
          <p:nvPr/>
        </p:nvSpPr>
        <p:spPr>
          <a:xfrm>
            <a:off x="4622800" y="79248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36,5 : 0,1 = ? (</a:t>
            </a:r>
            <a:r>
              <a:rPr lang="en-US" sz="2400" dirty="0" err="1">
                <a:solidFill>
                  <a:srgbClr val="002060"/>
                </a:solidFill>
              </a:rPr>
              <a:t>tờ</a:t>
            </a:r>
            <a:r>
              <a:rPr lang="en-US" sz="2400" dirty="0">
                <a:solidFill>
                  <a:srgbClr val="002060"/>
                </a:solidFill>
              </a:rPr>
              <a:t> </a:t>
            </a:r>
            <a:r>
              <a:rPr lang="en-US" sz="2400" dirty="0" err="1">
                <a:solidFill>
                  <a:srgbClr val="002060"/>
                </a:solidFill>
              </a:rPr>
              <a:t>giấy</a:t>
            </a:r>
            <a:r>
              <a:rPr lang="en-US" sz="2400" dirty="0">
                <a:solidFill>
                  <a:srgbClr val="002060"/>
                </a:solidFill>
              </a:rPr>
              <a:t>)</a:t>
            </a:r>
          </a:p>
        </p:txBody>
      </p:sp>
      <p:sp>
        <p:nvSpPr>
          <p:cNvPr id="16" name="TextBox 15">
            <a:extLst>
              <a:ext uri="{FF2B5EF4-FFF2-40B4-BE49-F238E27FC236}">
                <a16:creationId xmlns:a16="http://schemas.microsoft.com/office/drawing/2014/main" id="{A6B9007F-2EF2-9EAC-776C-1A61BC4F7E9D}"/>
              </a:ext>
            </a:extLst>
          </p:cNvPr>
          <p:cNvSpPr txBox="1"/>
          <p:nvPr/>
        </p:nvSpPr>
        <p:spPr>
          <a:xfrm>
            <a:off x="883920" y="1402080"/>
            <a:ext cx="4155440" cy="523220"/>
          </a:xfrm>
          <a:prstGeom prst="rect">
            <a:avLst/>
          </a:prstGeom>
          <a:noFill/>
        </p:spPr>
        <p:txBody>
          <a:bodyPr wrap="square" rtlCol="0">
            <a:spAutoFit/>
          </a:bodyPr>
          <a:lstStyle/>
          <a:p>
            <a:r>
              <a:rPr lang="en-US" sz="2800" dirty="0"/>
              <a:t>36,5 : 0,1 =  365 : 1 =  365</a:t>
            </a:r>
          </a:p>
        </p:txBody>
      </p:sp>
      <p:sp>
        <p:nvSpPr>
          <p:cNvPr id="17" name="TextBox 16">
            <a:extLst>
              <a:ext uri="{FF2B5EF4-FFF2-40B4-BE49-F238E27FC236}">
                <a16:creationId xmlns:a16="http://schemas.microsoft.com/office/drawing/2014/main" id="{AF02DEF5-78E0-9CB7-C7C5-E070FD5518AD}"/>
              </a:ext>
            </a:extLst>
          </p:cNvPr>
          <p:cNvSpPr txBox="1"/>
          <p:nvPr/>
        </p:nvSpPr>
        <p:spPr>
          <a:xfrm>
            <a:off x="853440" y="2103120"/>
            <a:ext cx="5110480" cy="523220"/>
          </a:xfrm>
          <a:prstGeom prst="rect">
            <a:avLst/>
          </a:prstGeom>
          <a:noFill/>
        </p:spPr>
        <p:txBody>
          <a:bodyPr wrap="square" rtlCol="0">
            <a:spAutoFit/>
          </a:bodyPr>
          <a:lstStyle/>
          <a:p>
            <a:r>
              <a:rPr lang="en-US" sz="2800" dirty="0" err="1"/>
              <a:t>Vậy</a:t>
            </a:r>
            <a:r>
              <a:rPr lang="en-US" sz="2800" dirty="0"/>
              <a:t>: 36,5 : 0,1 = 365 (</a:t>
            </a:r>
            <a:r>
              <a:rPr lang="en-US" sz="2800" dirty="0" err="1"/>
              <a:t>tờ</a:t>
            </a:r>
            <a:r>
              <a:rPr lang="en-US" sz="2800" dirty="0"/>
              <a:t> </a:t>
            </a:r>
            <a:r>
              <a:rPr lang="en-US" sz="2800" dirty="0" err="1"/>
              <a:t>giấy</a:t>
            </a:r>
            <a:r>
              <a:rPr lang="en-US" sz="2800" dirty="0"/>
              <a:t>)</a:t>
            </a:r>
          </a:p>
        </p:txBody>
      </p:sp>
      <p:sp>
        <p:nvSpPr>
          <p:cNvPr id="19" name="TextBox 18">
            <a:extLst>
              <a:ext uri="{FF2B5EF4-FFF2-40B4-BE49-F238E27FC236}">
                <a16:creationId xmlns:a16="http://schemas.microsoft.com/office/drawing/2014/main" id="{834D9E8F-A8D7-698B-44F5-533AEBCA6748}"/>
              </a:ext>
            </a:extLst>
          </p:cNvPr>
          <p:cNvSpPr txBox="1"/>
          <p:nvPr/>
        </p:nvSpPr>
        <p:spPr>
          <a:xfrm>
            <a:off x="6319520" y="153416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36,5 sang </a:t>
            </a:r>
            <a:r>
              <a:rPr lang="en-US" sz="2800" dirty="0" err="1"/>
              <a:t>bên</a:t>
            </a:r>
            <a:r>
              <a:rPr lang="en-US" sz="2800" dirty="0"/>
              <a:t> </a:t>
            </a:r>
            <a:r>
              <a:rPr lang="en-US" sz="2800" dirty="0" err="1"/>
              <a:t>phải</a:t>
            </a:r>
            <a:r>
              <a:rPr lang="en-US" sz="2800" dirty="0"/>
              <a:t> </a:t>
            </a:r>
            <a:r>
              <a:rPr lang="en-US" sz="2800" dirty="0" err="1"/>
              <a:t>một</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365.</a:t>
            </a:r>
          </a:p>
        </p:txBody>
      </p:sp>
      <p:sp>
        <p:nvSpPr>
          <p:cNvPr id="20" name="Rectangle: Rounded Corners 19">
            <a:extLst>
              <a:ext uri="{FF2B5EF4-FFF2-40B4-BE49-F238E27FC236}">
                <a16:creationId xmlns:a16="http://schemas.microsoft.com/office/drawing/2014/main" id="{C394237A-9760-20A5-909C-4EF3C4346939}"/>
              </a:ext>
            </a:extLst>
          </p:cNvPr>
          <p:cNvSpPr/>
          <p:nvPr/>
        </p:nvSpPr>
        <p:spPr>
          <a:xfrm>
            <a:off x="4480560" y="3048000"/>
            <a:ext cx="3230880" cy="558800"/>
          </a:xfrm>
          <a:prstGeom prst="roundRect">
            <a:avLst/>
          </a:prstGeom>
          <a:solidFill>
            <a:schemeClr val="bg1"/>
          </a:solidFill>
          <a:ln w="57150">
            <a:solidFill>
              <a:srgbClr val="D4548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86,4 : 0,001 = ?</a:t>
            </a:r>
          </a:p>
        </p:txBody>
      </p:sp>
      <p:sp>
        <p:nvSpPr>
          <p:cNvPr id="38" name="TextBox 37">
            <a:extLst>
              <a:ext uri="{FF2B5EF4-FFF2-40B4-BE49-F238E27FC236}">
                <a16:creationId xmlns:a16="http://schemas.microsoft.com/office/drawing/2014/main" id="{CA8A407F-11A3-A806-96A8-0731F596D6F4}"/>
              </a:ext>
            </a:extLst>
          </p:cNvPr>
          <p:cNvSpPr txBox="1"/>
          <p:nvPr/>
        </p:nvSpPr>
        <p:spPr>
          <a:xfrm>
            <a:off x="863600" y="3891280"/>
            <a:ext cx="6085840" cy="523220"/>
          </a:xfrm>
          <a:prstGeom prst="rect">
            <a:avLst/>
          </a:prstGeom>
          <a:noFill/>
        </p:spPr>
        <p:txBody>
          <a:bodyPr wrap="square" rtlCol="0">
            <a:spAutoFit/>
          </a:bodyPr>
          <a:lstStyle/>
          <a:p>
            <a:r>
              <a:rPr lang="en-US" sz="2800" dirty="0"/>
              <a:t>86,4 : 0,001  = 86 400 : 1 = 86 400</a:t>
            </a:r>
          </a:p>
        </p:txBody>
      </p:sp>
      <p:sp>
        <p:nvSpPr>
          <p:cNvPr id="39" name="TextBox 38">
            <a:extLst>
              <a:ext uri="{FF2B5EF4-FFF2-40B4-BE49-F238E27FC236}">
                <a16:creationId xmlns:a16="http://schemas.microsoft.com/office/drawing/2014/main" id="{90AA2FF6-F8E0-9022-D602-2CB8CE5E4384}"/>
              </a:ext>
            </a:extLst>
          </p:cNvPr>
          <p:cNvSpPr txBox="1"/>
          <p:nvPr/>
        </p:nvSpPr>
        <p:spPr>
          <a:xfrm>
            <a:off x="894080" y="4612640"/>
            <a:ext cx="6085840" cy="523220"/>
          </a:xfrm>
          <a:prstGeom prst="rect">
            <a:avLst/>
          </a:prstGeom>
          <a:noFill/>
        </p:spPr>
        <p:txBody>
          <a:bodyPr wrap="square" rtlCol="0">
            <a:spAutoFit/>
          </a:bodyPr>
          <a:lstStyle/>
          <a:p>
            <a:r>
              <a:rPr lang="en-US" sz="2800" dirty="0"/>
              <a:t>86,4 : 0,001  = 86 400</a:t>
            </a:r>
          </a:p>
        </p:txBody>
      </p:sp>
      <p:sp>
        <p:nvSpPr>
          <p:cNvPr id="42" name="TextBox 41">
            <a:extLst>
              <a:ext uri="{FF2B5EF4-FFF2-40B4-BE49-F238E27FC236}">
                <a16:creationId xmlns:a16="http://schemas.microsoft.com/office/drawing/2014/main" id="{351ADFDC-7395-04C2-B459-170B078FF520}"/>
              </a:ext>
            </a:extLst>
          </p:cNvPr>
          <p:cNvSpPr txBox="1"/>
          <p:nvPr/>
        </p:nvSpPr>
        <p:spPr>
          <a:xfrm>
            <a:off x="6289040" y="3881120"/>
            <a:ext cx="5110480" cy="1384995"/>
          </a:xfrm>
          <a:prstGeom prst="rect">
            <a:avLst/>
          </a:prstGeom>
          <a:noFill/>
        </p:spPr>
        <p:txBody>
          <a:bodyPr wrap="square" rtlCol="0">
            <a:spAutoFit/>
          </a:bodyPr>
          <a:lstStyle/>
          <a:p>
            <a:pPr algn="just"/>
            <a:r>
              <a:rPr lang="en-US" sz="2800" dirty="0" err="1"/>
              <a:t>Nhận</a:t>
            </a:r>
            <a:r>
              <a:rPr lang="en-US" sz="2800" dirty="0"/>
              <a:t> </a:t>
            </a:r>
            <a:r>
              <a:rPr lang="en-US" sz="2800" dirty="0" err="1"/>
              <a:t>xét</a:t>
            </a:r>
            <a:r>
              <a:rPr lang="en-US" sz="2800" dirty="0"/>
              <a:t>: </a:t>
            </a:r>
            <a:r>
              <a:rPr lang="en-US" sz="2800" dirty="0" err="1"/>
              <a:t>Nếu</a:t>
            </a:r>
            <a:r>
              <a:rPr lang="en-US" sz="2800" dirty="0"/>
              <a:t> </a:t>
            </a:r>
            <a:r>
              <a:rPr lang="en-US" sz="2800" dirty="0" err="1"/>
              <a:t>chuyển</a:t>
            </a:r>
            <a:r>
              <a:rPr lang="en-US" sz="2800" dirty="0"/>
              <a:t> </a:t>
            </a:r>
            <a:r>
              <a:rPr lang="en-US" sz="2800" dirty="0" err="1"/>
              <a:t>dấu</a:t>
            </a:r>
            <a:r>
              <a:rPr lang="en-US" sz="2800" dirty="0"/>
              <a:t> </a:t>
            </a:r>
            <a:r>
              <a:rPr lang="en-US" sz="2800" dirty="0" err="1"/>
              <a:t>phẩy</a:t>
            </a:r>
            <a:r>
              <a:rPr lang="en-US" sz="2800" dirty="0"/>
              <a:t> </a:t>
            </a:r>
            <a:r>
              <a:rPr lang="en-US" sz="2800" dirty="0" err="1"/>
              <a:t>của</a:t>
            </a:r>
            <a:r>
              <a:rPr lang="en-US" sz="2800" dirty="0"/>
              <a:t> </a:t>
            </a:r>
            <a:r>
              <a:rPr lang="en-US" sz="2800" dirty="0" err="1"/>
              <a:t>số</a:t>
            </a:r>
            <a:r>
              <a:rPr lang="en-US" sz="2800" dirty="0"/>
              <a:t> 86,4 sang </a:t>
            </a:r>
            <a:r>
              <a:rPr lang="en-US" sz="2800" dirty="0" err="1"/>
              <a:t>bên</a:t>
            </a:r>
            <a:r>
              <a:rPr lang="en-US" sz="2800" dirty="0"/>
              <a:t> </a:t>
            </a:r>
            <a:r>
              <a:rPr lang="en-US" sz="2800" dirty="0" err="1"/>
              <a:t>phải</a:t>
            </a:r>
            <a:r>
              <a:rPr lang="en-US" sz="2800" dirty="0"/>
              <a:t> </a:t>
            </a:r>
            <a:r>
              <a:rPr lang="en-US" sz="2800" dirty="0" err="1"/>
              <a:t>ba</a:t>
            </a:r>
            <a:r>
              <a:rPr lang="en-US" sz="2800" dirty="0"/>
              <a:t> </a:t>
            </a:r>
            <a:r>
              <a:rPr lang="en-US" sz="2800" dirty="0" err="1"/>
              <a:t>chữ</a:t>
            </a:r>
            <a:r>
              <a:rPr lang="en-US" sz="2800" dirty="0"/>
              <a:t> </a:t>
            </a:r>
            <a:r>
              <a:rPr lang="en-US" sz="2800" dirty="0" err="1"/>
              <a:t>số</a:t>
            </a:r>
            <a:r>
              <a:rPr lang="en-US" sz="2800" dirty="0"/>
              <a:t> </a:t>
            </a:r>
            <a:r>
              <a:rPr lang="en-US" sz="2800" dirty="0" err="1"/>
              <a:t>thì</a:t>
            </a:r>
            <a:r>
              <a:rPr lang="en-US" sz="2800" dirty="0"/>
              <a:t> ta </a:t>
            </a:r>
            <a:r>
              <a:rPr lang="en-US" sz="2800" dirty="0" err="1"/>
              <a:t>được</a:t>
            </a:r>
            <a:r>
              <a:rPr lang="en-US" sz="2800" dirty="0"/>
              <a:t> 86 400.</a:t>
            </a:r>
          </a:p>
        </p:txBody>
      </p:sp>
    </p:spTree>
    <p:extLst>
      <p:ext uri="{BB962C8B-B14F-4D97-AF65-F5344CB8AC3E}">
        <p14:creationId xmlns:p14="http://schemas.microsoft.com/office/powerpoint/2010/main" val="188024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down)">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down)">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9">
                                            <p:txEl>
                                              <p:pRg st="0" end="0"/>
                                            </p:txEl>
                                          </p:spTgt>
                                        </p:tgtEl>
                                        <p:attrNameLst>
                                          <p:attrName>style.visibility</p:attrName>
                                        </p:attrNameLst>
                                      </p:cBhvr>
                                      <p:to>
                                        <p:strVal val="visible"/>
                                      </p:to>
                                    </p:set>
                                    <p:animEffect transition="in" filter="wipe(down)">
                                      <p:cBhvr>
                                        <p:cTn id="37" dur="500"/>
                                        <p:tgtEl>
                                          <p:spTgt spid="3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2">
                                            <p:txEl>
                                              <p:pRg st="0" end="0"/>
                                            </p:txEl>
                                          </p:spTgt>
                                        </p:tgtEl>
                                        <p:attrNameLst>
                                          <p:attrName>style.visibility</p:attrName>
                                        </p:attrNameLst>
                                      </p:cBhvr>
                                      <p:to>
                                        <p:strVal val="visible"/>
                                      </p:to>
                                    </p:set>
                                    <p:animEffect transition="in" filter="wipe(down)">
                                      <p:cBhvr>
                                        <p:cTn id="42"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B7118-738A-6D46-C91C-6F074E4F3089}"/>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8" b="94015" l="9994" r="89974">
                        <a14:foregroundMark x1="31565" y1="48322" x2="33571" y2="49818"/>
                        <a14:foregroundMark x1="53946" y1="48686" x2="55304" y2="51840"/>
                        <a14:foregroundMark x1="35964" y1="76992" x2="41818" y2="89203"/>
                        <a14:foregroundMark x1="41818" y1="89203" x2="47671" y2="85605"/>
                        <a14:foregroundMark x1="47671" y1="85605" x2="50841" y2="77194"/>
                        <a14:foregroundMark x1="50841" y1="77194" x2="52102" y2="75819"/>
                        <a14:foregroundMark x1="42755" y1="94015" x2="42755" y2="94015"/>
                      </a14:backgroundRemoval>
                    </a14:imgEffect>
                  </a14:imgLayer>
                </a14:imgProps>
              </a:ext>
              <a:ext uri="{28A0092B-C50C-407E-A947-70E740481C1C}">
                <a14:useLocalDpi xmlns:a14="http://schemas.microsoft.com/office/drawing/2010/main" val="0"/>
              </a:ext>
            </a:extLst>
          </a:blip>
          <a:stretch>
            <a:fillRect/>
          </a:stretch>
        </p:blipFill>
        <p:spPr>
          <a:xfrm>
            <a:off x="-859329" y="1910080"/>
            <a:ext cx="6856741" cy="5485130"/>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E0D8FE47-C54D-1305-CDF8-D237B78A5554}"/>
              </a:ext>
            </a:extLst>
          </p:cNvPr>
          <p:cNvGrpSpPr/>
          <p:nvPr/>
        </p:nvGrpSpPr>
        <p:grpSpPr>
          <a:xfrm>
            <a:off x="2914943" y="267489"/>
            <a:ext cx="9095446" cy="2770351"/>
            <a:chOff x="-1348510" y="186909"/>
            <a:chExt cx="15344048" cy="2007143"/>
          </a:xfrm>
        </p:grpSpPr>
        <p:pic>
          <p:nvPicPr>
            <p:cNvPr id="5" name="Picture 4">
              <a:extLst>
                <a:ext uri="{FF2B5EF4-FFF2-40B4-BE49-F238E27FC236}">
                  <a16:creationId xmlns:a16="http://schemas.microsoft.com/office/drawing/2014/main" id="{BFB7A0B3-9546-A6E8-5C8B-81C9293E2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10" y="186909"/>
              <a:ext cx="15344048" cy="2007143"/>
            </a:xfrm>
            <a:prstGeom prst="rect">
              <a:avLst/>
            </a:prstGeom>
          </p:spPr>
        </p:pic>
        <p:sp>
          <p:nvSpPr>
            <p:cNvPr id="6" name="TextBox 5">
              <a:extLst>
                <a:ext uri="{FF2B5EF4-FFF2-40B4-BE49-F238E27FC236}">
                  <a16:creationId xmlns:a16="http://schemas.microsoft.com/office/drawing/2014/main" id="{4021DEE5-7B48-E906-5E7B-AC1B35E6B76A}"/>
                </a:ext>
              </a:extLst>
            </p:cNvPr>
            <p:cNvSpPr txBox="1"/>
            <p:nvPr/>
          </p:nvSpPr>
          <p:spPr>
            <a:xfrm flipH="1">
              <a:off x="-678405" y="510246"/>
              <a:ext cx="14329000" cy="1237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Muốn chia một số thập phân cho </a:t>
              </a:r>
              <a:r>
                <a:rPr kumimoji="0" lang="en-US"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0,1; 0,01; 0,001</a:t>
              </a: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ta chuyển dấu phẩy của số đó lần lượt sang bên </a:t>
              </a:r>
              <a:r>
                <a:rPr kumimoji="0" lang="en-US" sz="35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phải</a:t>
              </a:r>
              <a:r>
                <a:rPr kumimoji="0" lang="vi-VN" sz="35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một; hai; ba;... chữ số</a:t>
              </a:r>
              <a:endParaRPr kumimoji="0" lang="en-US" sz="3500" b="1" i="0" u="none" strike="noStrike" kern="1200" cap="none" spc="-150" normalizeH="0" baseline="0" noProof="0" dirty="0">
                <a:ln w="12700">
                  <a:solidFill>
                    <a:srgbClr val="C00000"/>
                  </a:solidFill>
                </a:ln>
                <a:solidFill>
                  <a:srgbClr val="C00000"/>
                </a:solidFill>
                <a:effectLst/>
                <a:uLnTx/>
                <a:uFillTx/>
                <a:latin typeface="Calibri" panose="020F0502020204030204"/>
                <a:ea typeface="+mn-ea"/>
                <a:cs typeface="Pattaya" panose="00000500000000000000" pitchFamily="2" charset="-34"/>
              </a:endParaRPr>
            </a:p>
          </p:txBody>
        </p:sp>
      </p:grpSp>
    </p:spTree>
    <p:extLst>
      <p:ext uri="{BB962C8B-B14F-4D97-AF65-F5344CB8AC3E}">
        <p14:creationId xmlns:p14="http://schemas.microsoft.com/office/powerpoint/2010/main" val="316887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47627A-AE2E-5E26-5F1E-5F206C614739}"/>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0000" l="10000" r="90000">
                        <a14:foregroundMark x1="58033" y1="50485" x2="65330" y2="52746"/>
                      </a14:backgroundRemoval>
                    </a14:imgEffect>
                  </a14:imgLayer>
                </a14:imgProps>
              </a:ext>
              <a:ext uri="{28A0092B-C50C-407E-A947-70E740481C1C}">
                <a14:useLocalDpi xmlns:a14="http://schemas.microsoft.com/office/drawing/2010/main" val="0"/>
              </a:ext>
            </a:extLst>
          </a:blip>
          <a:stretch>
            <a:fillRect/>
          </a:stretch>
        </p:blipFill>
        <p:spPr>
          <a:xfrm>
            <a:off x="-1292684" y="1281786"/>
            <a:ext cx="8763528" cy="6258976"/>
          </a:xfrm>
          <a:prstGeom prst="rect">
            <a:avLst/>
          </a:prstGeom>
        </p:spPr>
      </p:pic>
      <p:pic>
        <p:nvPicPr>
          <p:cNvPr id="4" name="Picture 3">
            <a:extLst>
              <a:ext uri="{FF2B5EF4-FFF2-40B4-BE49-F238E27FC236}">
                <a16:creationId xmlns:a16="http://schemas.microsoft.com/office/drawing/2014/main" id="{466A3086-8122-67C8-4A82-312F804BC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560" y="2101840"/>
            <a:ext cx="6959600" cy="2426345"/>
          </a:xfrm>
          <a:prstGeom prst="rect">
            <a:avLst/>
          </a:prstGeom>
        </p:spPr>
      </p:pic>
    </p:spTree>
    <p:extLst>
      <p:ext uri="{BB962C8B-B14F-4D97-AF65-F5344CB8AC3E}">
        <p14:creationId xmlns:p14="http://schemas.microsoft.com/office/powerpoint/2010/main" val="65901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ANH TÂM">
            <a:extLst>
              <a:ext uri="{FF2B5EF4-FFF2-40B4-BE49-F238E27FC236}">
                <a16:creationId xmlns:a16="http://schemas.microsoft.com/office/drawing/2014/main" id="{80D38966-E602-C457-1AE5-AA29904DDF2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5848" t="14585" r="18228" b="10739"/>
          <a:stretch/>
        </p:blipFill>
        <p:spPr>
          <a:xfrm>
            <a:off x="254000" y="1305066"/>
            <a:ext cx="4902199" cy="555293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5328796D-260C-CDA7-84CF-EEAAEF5C1C8A}"/>
              </a:ext>
            </a:extLst>
          </p:cNvPr>
          <p:cNvPicPr>
            <a:picLocks noChangeAspect="1"/>
          </p:cNvPicPr>
          <p:nvPr/>
        </p:nvPicPr>
        <p:blipFill>
          <a:blip r:embed="rId4"/>
          <a:stretch>
            <a:fillRect/>
          </a:stretch>
        </p:blipFill>
        <p:spPr>
          <a:xfrm>
            <a:off x="4085488" y="0"/>
            <a:ext cx="8212024" cy="6645216"/>
          </a:xfrm>
          <a:prstGeom prst="rect">
            <a:avLst/>
          </a:prstGeom>
        </p:spPr>
      </p:pic>
    </p:spTree>
    <p:extLst>
      <p:ext uri="{BB962C8B-B14F-4D97-AF65-F5344CB8AC3E}">
        <p14:creationId xmlns:p14="http://schemas.microsoft.com/office/powerpoint/2010/main" val="877173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584775"/>
          </a:xfrm>
          <a:prstGeom prst="rect">
            <a:avLst/>
          </a:prstGeom>
          <a:noFill/>
        </p:spPr>
        <p:txBody>
          <a:bodyPr wrap="square" rtlCol="0">
            <a:spAutoFit/>
          </a:bodyPr>
          <a:lstStyle/>
          <a:p>
            <a:pPr lvl="0" algn="just"/>
            <a:r>
              <a:rPr lang="en-US" sz="3200" b="1" dirty="0" err="1">
                <a:solidFill>
                  <a:prstClr val="black"/>
                </a:solidFill>
                <a:latin typeface="Cambria" panose="02040503050406030204" pitchFamily="18" charset="0"/>
                <a:ea typeface="Cambria" panose="02040503050406030204" pitchFamily="18" charset="0"/>
              </a:rPr>
              <a:t>Tính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nhẩm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02A630F7-AE43-0900-E97A-0BFAC1A2B101}"/>
              </a:ext>
            </a:extLst>
          </p:cNvPr>
          <p:cNvGraphicFramePr>
            <a:graphicFrameLocks noGrp="1"/>
          </p:cNvGraphicFramePr>
          <p:nvPr>
            <p:extLst>
              <p:ext uri="{D42A27DB-BD31-4B8C-83A1-F6EECF244321}">
                <p14:modId xmlns:p14="http://schemas.microsoft.com/office/powerpoint/2010/main" val="1575922667"/>
              </p:ext>
            </p:extLst>
          </p:nvPr>
        </p:nvGraphicFramePr>
        <p:xfrm>
          <a:off x="751839" y="1483360"/>
          <a:ext cx="11165841" cy="1188720"/>
        </p:xfrm>
        <a:graphic>
          <a:graphicData uri="http://schemas.openxmlformats.org/drawingml/2006/table">
            <a:tbl>
              <a:tblPr/>
              <a:tblGrid>
                <a:gridCol w="3721947">
                  <a:extLst>
                    <a:ext uri="{9D8B030D-6E8A-4147-A177-3AD203B41FA5}">
                      <a16:colId xmlns:a16="http://schemas.microsoft.com/office/drawing/2014/main" val="37683304"/>
                    </a:ext>
                  </a:extLst>
                </a:gridCol>
                <a:gridCol w="3721947">
                  <a:extLst>
                    <a:ext uri="{9D8B030D-6E8A-4147-A177-3AD203B41FA5}">
                      <a16:colId xmlns:a16="http://schemas.microsoft.com/office/drawing/2014/main" val="147646550"/>
                    </a:ext>
                  </a:extLst>
                </a:gridCol>
                <a:gridCol w="3721947">
                  <a:extLst>
                    <a:ext uri="{9D8B030D-6E8A-4147-A177-3AD203B41FA5}">
                      <a16:colId xmlns:a16="http://schemas.microsoft.com/office/drawing/2014/main" val="2783684207"/>
                    </a:ext>
                  </a:extLst>
                </a:gridCol>
              </a:tblGrid>
              <a:tr h="883920">
                <a:tc>
                  <a:txBody>
                    <a:bodyPr/>
                    <a:lstStyle/>
                    <a:p>
                      <a:pPr algn="just"/>
                      <a:r>
                        <a:rPr lang="pt-BR" sz="3600" dirty="0">
                          <a:solidFill>
                            <a:srgbClr val="000000"/>
                          </a:solidFill>
                          <a:effectLst/>
                        </a:rPr>
                        <a:t>a) 20,7 : 10</a:t>
                      </a:r>
                    </a:p>
                    <a:p>
                      <a:pPr algn="just"/>
                      <a:r>
                        <a:rPr lang="pt-BR" sz="3600" dirty="0">
                          <a:solidFill>
                            <a:srgbClr val="000000"/>
                          </a:solidFill>
                          <a:effectLst/>
                        </a:rPr>
                        <a:t>b) 0,3 : 0,1</a:t>
                      </a:r>
                    </a:p>
                  </a:txBody>
                  <a:tcPr>
                    <a:lnL>
                      <a:noFill/>
                    </a:lnL>
                    <a:lnR>
                      <a:noFill/>
                    </a:lnR>
                    <a:lnT>
                      <a:noFill/>
                    </a:lnT>
                    <a:lnB>
                      <a:noFill/>
                    </a:lnB>
                    <a:noFill/>
                  </a:tcPr>
                </a:tc>
                <a:tc>
                  <a:txBody>
                    <a:bodyPr/>
                    <a:lstStyle/>
                    <a:p>
                      <a:pPr algn="just"/>
                      <a:r>
                        <a:rPr lang="en-US" sz="3600" dirty="0">
                          <a:solidFill>
                            <a:srgbClr val="000000"/>
                          </a:solidFill>
                          <a:effectLst/>
                        </a:rPr>
                        <a:t>0,8 : 100</a:t>
                      </a:r>
                    </a:p>
                    <a:p>
                      <a:pPr algn="just"/>
                      <a:r>
                        <a:rPr lang="en-US" sz="3600" dirty="0">
                          <a:solidFill>
                            <a:srgbClr val="000000"/>
                          </a:solidFill>
                          <a:effectLst/>
                        </a:rPr>
                        <a:t>58 : 0,001</a:t>
                      </a:r>
                    </a:p>
                  </a:txBody>
                  <a:tcPr>
                    <a:lnL>
                      <a:noFill/>
                    </a:lnL>
                    <a:lnR>
                      <a:noFill/>
                    </a:lnR>
                    <a:lnT>
                      <a:noFill/>
                    </a:lnT>
                    <a:lnB>
                      <a:noFill/>
                    </a:lnB>
                    <a:noFill/>
                  </a:tcPr>
                </a:tc>
                <a:tc>
                  <a:txBody>
                    <a:bodyPr/>
                    <a:lstStyle/>
                    <a:p>
                      <a:pPr algn="just"/>
                      <a:r>
                        <a:rPr lang="en-US" sz="3600" dirty="0">
                          <a:solidFill>
                            <a:srgbClr val="000000"/>
                          </a:solidFill>
                          <a:effectLst/>
                        </a:rPr>
                        <a:t>341 : 1 000</a:t>
                      </a:r>
                    </a:p>
                    <a:p>
                      <a:pPr algn="just"/>
                      <a:r>
                        <a:rPr lang="en-US" sz="3600" dirty="0">
                          <a:solidFill>
                            <a:srgbClr val="000000"/>
                          </a:solidFill>
                          <a:effectLst/>
                        </a:rPr>
                        <a:t>6,3 : 0,01</a:t>
                      </a:r>
                    </a:p>
                  </a:txBody>
                  <a:tcPr>
                    <a:lnL>
                      <a:noFill/>
                    </a:lnL>
                    <a:lnR>
                      <a:noFill/>
                    </a:lnR>
                    <a:lnT>
                      <a:noFill/>
                    </a:lnT>
                    <a:lnB>
                      <a:noFill/>
                    </a:lnB>
                    <a:noFill/>
                  </a:tcPr>
                </a:tc>
                <a:extLst>
                  <a:ext uri="{0D108BD9-81ED-4DB2-BD59-A6C34878D82A}">
                    <a16:rowId xmlns:a16="http://schemas.microsoft.com/office/drawing/2014/main" val="4080701126"/>
                  </a:ext>
                </a:extLst>
              </a:tr>
            </a:tbl>
          </a:graphicData>
        </a:graphic>
      </p:graphicFrame>
      <p:sp>
        <p:nvSpPr>
          <p:cNvPr id="7" name="TextBox 6">
            <a:extLst>
              <a:ext uri="{FF2B5EF4-FFF2-40B4-BE49-F238E27FC236}">
                <a16:creationId xmlns:a16="http://schemas.microsoft.com/office/drawing/2014/main" id="{28B83362-9983-F933-5774-27270FC3C9B8}"/>
              </a:ext>
            </a:extLst>
          </p:cNvPr>
          <p:cNvSpPr txBox="1"/>
          <p:nvPr/>
        </p:nvSpPr>
        <p:spPr>
          <a:xfrm>
            <a:off x="2875280" y="1483360"/>
            <a:ext cx="1412240" cy="646331"/>
          </a:xfrm>
          <a:prstGeom prst="rect">
            <a:avLst/>
          </a:prstGeom>
          <a:noFill/>
        </p:spPr>
        <p:txBody>
          <a:bodyPr wrap="square" rtlCol="0">
            <a:spAutoFit/>
          </a:bodyPr>
          <a:lstStyle/>
          <a:p>
            <a:r>
              <a:rPr lang="en-US" sz="3600" dirty="0">
                <a:solidFill>
                  <a:srgbClr val="FF0000"/>
                </a:solidFill>
              </a:rPr>
              <a:t>= 2,07</a:t>
            </a:r>
          </a:p>
        </p:txBody>
      </p:sp>
      <p:sp>
        <p:nvSpPr>
          <p:cNvPr id="8" name="TextBox 7">
            <a:extLst>
              <a:ext uri="{FF2B5EF4-FFF2-40B4-BE49-F238E27FC236}">
                <a16:creationId xmlns:a16="http://schemas.microsoft.com/office/drawing/2014/main" id="{6DCDB40E-9765-3107-CA31-C77E3E20CA31}"/>
              </a:ext>
            </a:extLst>
          </p:cNvPr>
          <p:cNvSpPr txBox="1"/>
          <p:nvPr/>
        </p:nvSpPr>
        <p:spPr>
          <a:xfrm>
            <a:off x="6197600" y="1473200"/>
            <a:ext cx="1940560" cy="646331"/>
          </a:xfrm>
          <a:prstGeom prst="rect">
            <a:avLst/>
          </a:prstGeom>
          <a:noFill/>
        </p:spPr>
        <p:txBody>
          <a:bodyPr wrap="square" rtlCol="0">
            <a:spAutoFit/>
          </a:bodyPr>
          <a:lstStyle/>
          <a:p>
            <a:r>
              <a:rPr lang="en-US" sz="3600" dirty="0">
                <a:solidFill>
                  <a:srgbClr val="FF0000"/>
                </a:solidFill>
              </a:rPr>
              <a:t>= 0,008</a:t>
            </a:r>
          </a:p>
        </p:txBody>
      </p:sp>
      <p:sp>
        <p:nvSpPr>
          <p:cNvPr id="9" name="TextBox 8">
            <a:extLst>
              <a:ext uri="{FF2B5EF4-FFF2-40B4-BE49-F238E27FC236}">
                <a16:creationId xmlns:a16="http://schemas.microsoft.com/office/drawing/2014/main" id="{804DE65C-5B09-A311-5E37-644707658580}"/>
              </a:ext>
            </a:extLst>
          </p:cNvPr>
          <p:cNvSpPr txBox="1"/>
          <p:nvPr/>
        </p:nvSpPr>
        <p:spPr>
          <a:xfrm>
            <a:off x="10332720" y="1483360"/>
            <a:ext cx="1940560" cy="646331"/>
          </a:xfrm>
          <a:prstGeom prst="rect">
            <a:avLst/>
          </a:prstGeom>
          <a:noFill/>
        </p:spPr>
        <p:txBody>
          <a:bodyPr wrap="square" rtlCol="0">
            <a:spAutoFit/>
          </a:bodyPr>
          <a:lstStyle/>
          <a:p>
            <a:r>
              <a:rPr lang="en-US" sz="3600" dirty="0">
                <a:solidFill>
                  <a:srgbClr val="FF0000"/>
                </a:solidFill>
              </a:rPr>
              <a:t>= 0,341</a:t>
            </a:r>
          </a:p>
        </p:txBody>
      </p:sp>
      <p:sp>
        <p:nvSpPr>
          <p:cNvPr id="10" name="TextBox 9">
            <a:extLst>
              <a:ext uri="{FF2B5EF4-FFF2-40B4-BE49-F238E27FC236}">
                <a16:creationId xmlns:a16="http://schemas.microsoft.com/office/drawing/2014/main" id="{8EB00672-ED30-3205-E3E0-9FF7B04885B8}"/>
              </a:ext>
            </a:extLst>
          </p:cNvPr>
          <p:cNvSpPr txBox="1"/>
          <p:nvPr/>
        </p:nvSpPr>
        <p:spPr>
          <a:xfrm>
            <a:off x="2875280" y="2042160"/>
            <a:ext cx="1412240" cy="646331"/>
          </a:xfrm>
          <a:prstGeom prst="rect">
            <a:avLst/>
          </a:prstGeom>
          <a:noFill/>
        </p:spPr>
        <p:txBody>
          <a:bodyPr wrap="square" rtlCol="0">
            <a:spAutoFit/>
          </a:bodyPr>
          <a:lstStyle/>
          <a:p>
            <a:r>
              <a:rPr lang="en-US" sz="3600" dirty="0">
                <a:solidFill>
                  <a:srgbClr val="FF0000"/>
                </a:solidFill>
              </a:rPr>
              <a:t>= 3</a:t>
            </a:r>
          </a:p>
        </p:txBody>
      </p:sp>
      <p:sp>
        <p:nvSpPr>
          <p:cNvPr id="11" name="TextBox 10">
            <a:extLst>
              <a:ext uri="{FF2B5EF4-FFF2-40B4-BE49-F238E27FC236}">
                <a16:creationId xmlns:a16="http://schemas.microsoft.com/office/drawing/2014/main" id="{C6B71E49-DC61-E921-FB64-121372A448E7}"/>
              </a:ext>
            </a:extLst>
          </p:cNvPr>
          <p:cNvSpPr txBox="1"/>
          <p:nvPr/>
        </p:nvSpPr>
        <p:spPr>
          <a:xfrm>
            <a:off x="6339840" y="2062480"/>
            <a:ext cx="2011680" cy="646331"/>
          </a:xfrm>
          <a:prstGeom prst="rect">
            <a:avLst/>
          </a:prstGeom>
          <a:noFill/>
        </p:spPr>
        <p:txBody>
          <a:bodyPr wrap="square" rtlCol="0">
            <a:spAutoFit/>
          </a:bodyPr>
          <a:lstStyle/>
          <a:p>
            <a:r>
              <a:rPr lang="en-US" sz="3600" dirty="0">
                <a:solidFill>
                  <a:srgbClr val="FF0000"/>
                </a:solidFill>
              </a:rPr>
              <a:t>= 58 000</a:t>
            </a:r>
          </a:p>
        </p:txBody>
      </p:sp>
      <p:sp>
        <p:nvSpPr>
          <p:cNvPr id="12" name="TextBox 11">
            <a:extLst>
              <a:ext uri="{FF2B5EF4-FFF2-40B4-BE49-F238E27FC236}">
                <a16:creationId xmlns:a16="http://schemas.microsoft.com/office/drawing/2014/main" id="{0D7452EC-895A-8063-7D61-D8F1E0D13139}"/>
              </a:ext>
            </a:extLst>
          </p:cNvPr>
          <p:cNvSpPr txBox="1"/>
          <p:nvPr/>
        </p:nvSpPr>
        <p:spPr>
          <a:xfrm>
            <a:off x="9987280" y="2042160"/>
            <a:ext cx="1778000" cy="646331"/>
          </a:xfrm>
          <a:prstGeom prst="rect">
            <a:avLst/>
          </a:prstGeom>
          <a:noFill/>
        </p:spPr>
        <p:txBody>
          <a:bodyPr wrap="square" rtlCol="0">
            <a:spAutoFit/>
          </a:bodyPr>
          <a:lstStyle/>
          <a:p>
            <a:r>
              <a:rPr lang="en-US" sz="3600" dirty="0">
                <a:solidFill>
                  <a:srgbClr val="FF0000"/>
                </a:solidFill>
              </a:rPr>
              <a:t>= 6 300</a:t>
            </a:r>
          </a:p>
        </p:txBody>
      </p:sp>
    </p:spTree>
    <p:extLst>
      <p:ext uri="{BB962C8B-B14F-4D97-AF65-F5344CB8AC3E}">
        <p14:creationId xmlns:p14="http://schemas.microsoft.com/office/powerpoint/2010/main" val="141425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P spid="8"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8" name="Group 17">
            <a:extLst>
              <a:ext uri="{FF2B5EF4-FFF2-40B4-BE49-F238E27FC236}">
                <a16:creationId xmlns:a16="http://schemas.microsoft.com/office/drawing/2014/main" id="{DB01BAE6-D980-7573-DAA4-48F237237BFB}"/>
              </a:ext>
            </a:extLst>
          </p:cNvPr>
          <p:cNvGrpSpPr/>
          <p:nvPr/>
        </p:nvGrpSpPr>
        <p:grpSpPr>
          <a:xfrm>
            <a:off x="599440" y="1422400"/>
            <a:ext cx="10789920" cy="2103120"/>
            <a:chOff x="599440" y="1422400"/>
            <a:chExt cx="10789920" cy="2103120"/>
          </a:xfrm>
        </p:grpSpPr>
        <p:sp>
          <p:nvSpPr>
            <p:cNvPr id="5" name="TextBox 4">
              <a:extLst>
                <a:ext uri="{FF2B5EF4-FFF2-40B4-BE49-F238E27FC236}">
                  <a16:creationId xmlns:a16="http://schemas.microsoft.com/office/drawing/2014/main" id="{DF31AF6E-EFB7-D9DB-4117-F20F2CC44E78}"/>
                </a:ext>
              </a:extLst>
            </p:cNvPr>
            <p:cNvSpPr txBox="1"/>
            <p:nvPr/>
          </p:nvSpPr>
          <p:spPr>
            <a:xfrm>
              <a:off x="599440" y="1422400"/>
              <a:ext cx="473456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a) 10,4 mm =           cm</a:t>
              </a:r>
              <a:endParaRPr lang="en-US" sz="36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0BC1C76-4067-EB32-9C3B-9A5C4FFFC51B}"/>
                </a:ext>
              </a:extLst>
            </p:cNvPr>
            <p:cNvSpPr txBox="1"/>
            <p:nvPr/>
          </p:nvSpPr>
          <p:spPr>
            <a:xfrm>
              <a:off x="6969760" y="14732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b) 12,6 cm =             m</a:t>
              </a:r>
              <a:endParaRPr lang="en-US" sz="36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0DC2100-9A68-B9EC-7E93-69C7EE5DB320}"/>
                </a:ext>
              </a:extLst>
            </p:cNvPr>
            <p:cNvSpPr txBox="1"/>
            <p:nvPr/>
          </p:nvSpPr>
          <p:spPr>
            <a:xfrm>
              <a:off x="3962400" y="2844800"/>
              <a:ext cx="4419600"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c) 3,7 m =              km</a:t>
              </a:r>
              <a:endParaRPr lang="en-US" sz="36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F920FD3-4AFB-1018-454A-C859B3463A72}"/>
                </a:ext>
              </a:extLst>
            </p:cNvPr>
            <p:cNvSpPr/>
            <p:nvPr/>
          </p:nvSpPr>
          <p:spPr>
            <a:xfrm>
              <a:off x="329184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6" name="Rectangle: Rounded Corners 15">
              <a:extLst>
                <a:ext uri="{FF2B5EF4-FFF2-40B4-BE49-F238E27FC236}">
                  <a16:creationId xmlns:a16="http://schemas.microsoft.com/office/drawing/2014/main" id="{EA6B70AA-CEAF-4728-9CF9-7D6C89FBDD8F}"/>
                </a:ext>
              </a:extLst>
            </p:cNvPr>
            <p:cNvSpPr/>
            <p:nvPr/>
          </p:nvSpPr>
          <p:spPr>
            <a:xfrm>
              <a:off x="9530080" y="1483360"/>
              <a:ext cx="112776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7" name="Rectangle: Rounded Corners 16">
              <a:extLst>
                <a:ext uri="{FF2B5EF4-FFF2-40B4-BE49-F238E27FC236}">
                  <a16:creationId xmlns:a16="http://schemas.microsoft.com/office/drawing/2014/main" id="{06A5E6A4-B1A5-8FA7-7CE6-B392CABA97FF}"/>
                </a:ext>
              </a:extLst>
            </p:cNvPr>
            <p:cNvSpPr/>
            <p:nvPr/>
          </p:nvSpPr>
          <p:spPr>
            <a:xfrm>
              <a:off x="6014720" y="2875280"/>
              <a:ext cx="1239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grpSp>
      <p:sp>
        <p:nvSpPr>
          <p:cNvPr id="19" name="Rectangle: Rounded Corners 18">
            <a:extLst>
              <a:ext uri="{FF2B5EF4-FFF2-40B4-BE49-F238E27FC236}">
                <a16:creationId xmlns:a16="http://schemas.microsoft.com/office/drawing/2014/main" id="{3F73D263-7975-08B4-841B-C68CA261B771}"/>
              </a:ext>
            </a:extLst>
          </p:cNvPr>
          <p:cNvSpPr/>
          <p:nvPr/>
        </p:nvSpPr>
        <p:spPr>
          <a:xfrm>
            <a:off x="3302000" y="1442720"/>
            <a:ext cx="985520" cy="65024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1,04</a:t>
            </a:r>
          </a:p>
        </p:txBody>
      </p:sp>
      <p:sp>
        <p:nvSpPr>
          <p:cNvPr id="20" name="Rectangle: Rounded Corners 19">
            <a:extLst>
              <a:ext uri="{FF2B5EF4-FFF2-40B4-BE49-F238E27FC236}">
                <a16:creationId xmlns:a16="http://schemas.microsoft.com/office/drawing/2014/main" id="{9D3764FF-2576-913B-4F42-EE6CD5B5F081}"/>
              </a:ext>
            </a:extLst>
          </p:cNvPr>
          <p:cNvSpPr/>
          <p:nvPr/>
        </p:nvSpPr>
        <p:spPr>
          <a:xfrm>
            <a:off x="9530080" y="1452880"/>
            <a:ext cx="116840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solidFill>
                  <a:srgbClr val="FF0000"/>
                </a:solidFill>
              </a:rPr>
              <a:t>0,126</a:t>
            </a:r>
          </a:p>
        </p:txBody>
      </p:sp>
      <p:sp>
        <p:nvSpPr>
          <p:cNvPr id="21" name="Rectangle: Rounded Corners 20">
            <a:extLst>
              <a:ext uri="{FF2B5EF4-FFF2-40B4-BE49-F238E27FC236}">
                <a16:creationId xmlns:a16="http://schemas.microsoft.com/office/drawing/2014/main" id="{9832B234-2A26-5069-F13C-19DD69F28C6E}"/>
              </a:ext>
            </a:extLst>
          </p:cNvPr>
          <p:cNvSpPr/>
          <p:nvPr/>
        </p:nvSpPr>
        <p:spPr>
          <a:xfrm>
            <a:off x="5994400" y="2814320"/>
            <a:ext cx="1300480" cy="711200"/>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900" dirty="0">
                <a:solidFill>
                  <a:srgbClr val="FF0000"/>
                </a:solidFill>
              </a:rPr>
              <a:t>0,0037</a:t>
            </a:r>
          </a:p>
        </p:txBody>
      </p:sp>
    </p:spTree>
    <p:extLst>
      <p:ext uri="{BB962C8B-B14F-4D97-AF65-F5344CB8AC3E}">
        <p14:creationId xmlns:p14="http://schemas.microsoft.com/office/powerpoint/2010/main" val="160236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9"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5" name="Picture 4">
            <a:extLst>
              <a:ext uri="{FF2B5EF4-FFF2-40B4-BE49-F238E27FC236}">
                <a16:creationId xmlns:a16="http://schemas.microsoft.com/office/drawing/2014/main" id="{BB70F341-2B86-32BC-F2EA-FB3975119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5361"/>
            <a:ext cx="9634072" cy="7444510"/>
          </a:xfrm>
          <a:prstGeom prst="rect">
            <a:avLst/>
          </a:prstGeom>
        </p:spPr>
      </p:pic>
    </p:spTree>
    <p:extLst>
      <p:ext uri="{BB962C8B-B14F-4D97-AF65-F5344CB8AC3E}">
        <p14:creationId xmlns:p14="http://schemas.microsoft.com/office/powerpoint/2010/main" val="241211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TextBox 3">
            <a:extLst>
              <a:ext uri="{FF2B5EF4-FFF2-40B4-BE49-F238E27FC236}">
                <a16:creationId xmlns:a16="http://schemas.microsoft.com/office/drawing/2014/main" id="{597C0CA8-6ECA-A850-0B78-5A2E256FCBA9}"/>
              </a:ext>
            </a:extLst>
          </p:cNvPr>
          <p:cNvSpPr txBox="1"/>
          <p:nvPr/>
        </p:nvSpPr>
        <p:spPr>
          <a:xfrm>
            <a:off x="1609725" y="495300"/>
            <a:ext cx="1017270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29208F14-B230-5BA6-B826-F9F1B48C2FF3}"/>
              </a:ext>
            </a:extLst>
          </p:cNvPr>
          <p:cNvPicPr>
            <a:picLocks noChangeAspect="1"/>
          </p:cNvPicPr>
          <p:nvPr/>
        </p:nvPicPr>
        <p:blipFill>
          <a:blip r:embed="rId2"/>
          <a:stretch>
            <a:fillRect/>
          </a:stretch>
        </p:blipFill>
        <p:spPr>
          <a:xfrm>
            <a:off x="609600" y="1721910"/>
            <a:ext cx="10863262" cy="1002240"/>
          </a:xfrm>
          <a:prstGeom prst="rect">
            <a:avLst/>
          </a:prstGeom>
        </p:spPr>
      </p:pic>
      <p:sp>
        <p:nvSpPr>
          <p:cNvPr id="14" name="Rectangle: Rounded Corners 13">
            <a:extLst>
              <a:ext uri="{FF2B5EF4-FFF2-40B4-BE49-F238E27FC236}">
                <a16:creationId xmlns:a16="http://schemas.microsoft.com/office/drawing/2014/main" id="{90877F78-38D9-D16E-E90A-9410A3E3430D}"/>
              </a:ext>
            </a:extLst>
          </p:cNvPr>
          <p:cNvSpPr/>
          <p:nvPr/>
        </p:nvSpPr>
        <p:spPr>
          <a:xfrm>
            <a:off x="3105150" y="1933575"/>
            <a:ext cx="1181100"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0,108</a:t>
            </a:r>
          </a:p>
        </p:txBody>
      </p:sp>
      <p:sp>
        <p:nvSpPr>
          <p:cNvPr id="15" name="Rectangle: Rounded Corners 14">
            <a:extLst>
              <a:ext uri="{FF2B5EF4-FFF2-40B4-BE49-F238E27FC236}">
                <a16:creationId xmlns:a16="http://schemas.microsoft.com/office/drawing/2014/main" id="{24F4EA6E-207E-CEC7-5327-EE01512C1E5A}"/>
              </a:ext>
            </a:extLst>
          </p:cNvPr>
          <p:cNvSpPr/>
          <p:nvPr/>
        </p:nvSpPr>
        <p:spPr>
          <a:xfrm>
            <a:off x="5524500" y="1952625"/>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
        <p:nvSpPr>
          <p:cNvPr id="16" name="Rectangle: Rounded Corners 15">
            <a:extLst>
              <a:ext uri="{FF2B5EF4-FFF2-40B4-BE49-F238E27FC236}">
                <a16:creationId xmlns:a16="http://schemas.microsoft.com/office/drawing/2014/main" id="{FB1DBC7D-5AE3-B8B9-998F-D5E239BFF69A}"/>
              </a:ext>
            </a:extLst>
          </p:cNvPr>
          <p:cNvSpPr/>
          <p:nvPr/>
        </p:nvSpPr>
        <p:spPr>
          <a:xfrm>
            <a:off x="7848600" y="1971675"/>
            <a:ext cx="119062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0,108</a:t>
            </a:r>
          </a:p>
        </p:txBody>
      </p:sp>
      <p:sp>
        <p:nvSpPr>
          <p:cNvPr id="17" name="Rectangle: Rounded Corners 16">
            <a:extLst>
              <a:ext uri="{FF2B5EF4-FFF2-40B4-BE49-F238E27FC236}">
                <a16:creationId xmlns:a16="http://schemas.microsoft.com/office/drawing/2014/main" id="{58F2EC43-B3D3-769F-9245-266123361322}"/>
              </a:ext>
            </a:extLst>
          </p:cNvPr>
          <p:cNvSpPr/>
          <p:nvPr/>
        </p:nvSpPr>
        <p:spPr>
          <a:xfrm>
            <a:off x="10239375" y="1943100"/>
            <a:ext cx="1133475" cy="619125"/>
          </a:xfrm>
          <a:prstGeom prst="roundRect">
            <a:avLst/>
          </a:prstGeom>
          <a:solidFill>
            <a:srgbClr val="FFC00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10,8</a:t>
            </a:r>
          </a:p>
        </p:txBody>
      </p:sp>
    </p:spTree>
    <p:extLst>
      <p:ext uri="{BB962C8B-B14F-4D97-AF65-F5344CB8AC3E}">
        <p14:creationId xmlns:p14="http://schemas.microsoft.com/office/powerpoint/2010/main" val="138793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animBg="1"/>
      <p:bldP spid="15"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1905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067A57A-60FA-A0A2-772B-38FA3F639C3C}"/>
              </a:ext>
            </a:extLst>
          </p:cNvPr>
          <p:cNvSpPr/>
          <p:nvPr/>
        </p:nvSpPr>
        <p:spPr>
          <a:xfrm>
            <a:off x="742950" y="542925"/>
            <a:ext cx="657225" cy="600075"/>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4" name="TextBox 3">
            <a:extLst>
              <a:ext uri="{FF2B5EF4-FFF2-40B4-BE49-F238E27FC236}">
                <a16:creationId xmlns:a16="http://schemas.microsoft.com/office/drawing/2014/main" id="{597C0CA8-6ECA-A850-0B78-5A2E256FCBA9}"/>
              </a:ext>
            </a:extLst>
          </p:cNvPr>
          <p:cNvSpPr txBox="1"/>
          <p:nvPr/>
        </p:nvSpPr>
        <p:spPr>
          <a:xfrm>
            <a:off x="1371600" y="409575"/>
            <a:ext cx="10391775" cy="1569660"/>
          </a:xfrm>
          <a:prstGeom prst="rect">
            <a:avLst/>
          </a:prstGeom>
          <a:noFill/>
        </p:spPr>
        <p:txBody>
          <a:bodyPr wrap="square" rtlCol="0">
            <a:spAutoFit/>
          </a:bodyPr>
          <a:lstStyle/>
          <a:p>
            <a:pPr lvl="0" algn="just"/>
            <a:r>
              <a:rPr lang="vi-VN" sz="3200" b="1">
                <a:solidFill>
                  <a:prstClr val="black"/>
                </a:solidFill>
                <a:latin typeface="Cambria" panose="02040503050406030204" pitchFamily="18" charset="0"/>
                <a:ea typeface="Cambria" panose="02040503050406030204" pitchFamily="18" charset="0"/>
              </a:rPr>
              <a:t>Chiếc máy xúc lớn nhất thế giới (năm 2022) xúc 10 lần được 937,8 tấn quặng. Hỏi trung bình mỗi lần chiếc máy xúc đó xúc được bao nhiêu tấn quặng?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7BEC511-5407-7BBC-9407-B40D9E36685C}"/>
              </a:ext>
            </a:extLst>
          </p:cNvPr>
          <p:cNvPicPr>
            <a:picLocks noChangeAspect="1"/>
          </p:cNvPicPr>
          <p:nvPr/>
        </p:nvPicPr>
        <p:blipFill>
          <a:blip r:embed="rId2"/>
          <a:stretch>
            <a:fillRect/>
          </a:stretch>
        </p:blipFill>
        <p:spPr>
          <a:xfrm>
            <a:off x="6400800" y="2569429"/>
            <a:ext cx="5233987" cy="3612296"/>
          </a:xfrm>
          <a:prstGeom prst="rect">
            <a:avLst/>
          </a:prstGeom>
        </p:spPr>
      </p:pic>
      <p:sp>
        <p:nvSpPr>
          <p:cNvPr id="7" name="TextBox 6">
            <a:extLst>
              <a:ext uri="{FF2B5EF4-FFF2-40B4-BE49-F238E27FC236}">
                <a16:creationId xmlns:a16="http://schemas.microsoft.com/office/drawing/2014/main" id="{89437AEF-C7E7-9A2C-D37A-C2729496E8F6}"/>
              </a:ext>
            </a:extLst>
          </p:cNvPr>
          <p:cNvSpPr txBox="1"/>
          <p:nvPr/>
        </p:nvSpPr>
        <p:spPr>
          <a:xfrm>
            <a:off x="695325" y="2695575"/>
            <a:ext cx="5505450" cy="2630015"/>
          </a:xfrm>
          <a:prstGeom prst="rect">
            <a:avLst/>
          </a:prstGeom>
          <a:noFill/>
        </p:spPr>
        <p:txBody>
          <a:bodyPr wrap="square" rtlCol="0">
            <a:spAutoFit/>
          </a:bodyPr>
          <a:lstStyle/>
          <a:p>
            <a:pPr marL="0" marR="0" algn="ctr">
              <a:lnSpc>
                <a:spcPct val="120000"/>
              </a:lnSpc>
              <a:spcBef>
                <a:spcPts val="0"/>
              </a:spcBef>
              <a:spcAft>
                <a:spcPts val="0"/>
              </a:spcAft>
            </a:pP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Trung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bình</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mỗi</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lần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máy</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quặng</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 10 =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r">
              <a:lnSpc>
                <a:spcPct val="120000"/>
              </a:lnSpc>
              <a:spcBef>
                <a:spcPts val="0"/>
              </a:spcBef>
              <a:spcAft>
                <a:spcPts val="0"/>
              </a:spcAft>
            </a:pP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93,78 </a:t>
            </a:r>
            <a:r>
              <a:rPr lang="en-US" sz="28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tấn</a:t>
            </a:r>
            <a:r>
              <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102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1400080-2CF9-B03E-0213-285E98FD3106}"/>
              </a:ext>
            </a:extLst>
          </p:cNvPr>
          <p:cNvPicPr>
            <a:picLocks noChangeAspect="1"/>
          </p:cNvPicPr>
          <p:nvPr/>
        </p:nvPicPr>
        <p:blipFill>
          <a:blip r:embed="rId2"/>
          <a:stretch>
            <a:fillRect/>
          </a:stretch>
        </p:blipFill>
        <p:spPr>
          <a:xfrm>
            <a:off x="7790307" y="1495307"/>
            <a:ext cx="4401693" cy="5645385"/>
          </a:xfrm>
          <a:prstGeom prst="rect">
            <a:avLst/>
          </a:prstGeom>
        </p:spPr>
      </p:pic>
      <p:pic>
        <p:nvPicPr>
          <p:cNvPr id="3" name="Picture 2">
            <a:extLst>
              <a:ext uri="{FF2B5EF4-FFF2-40B4-BE49-F238E27FC236}">
                <a16:creationId xmlns:a16="http://schemas.microsoft.com/office/drawing/2014/main" id="{54932515-8E3E-B6DB-BB35-E906BD06B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70" y="955675"/>
            <a:ext cx="7004050" cy="2325563"/>
          </a:xfrm>
          <a:prstGeom prst="rect">
            <a:avLst/>
          </a:prstGeom>
        </p:spPr>
      </p:pic>
    </p:spTree>
    <p:extLst>
      <p:ext uri="{BB962C8B-B14F-4D97-AF65-F5344CB8AC3E}">
        <p14:creationId xmlns:p14="http://schemas.microsoft.com/office/powerpoint/2010/main" val="41038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4DAF93E-9505-B8CA-F332-8D293C335BBD}"/>
              </a:ext>
            </a:extLst>
          </p:cNvPr>
          <p:cNvSpPr/>
          <p:nvPr/>
        </p:nvSpPr>
        <p:spPr>
          <a:xfrm>
            <a:off x="395589" y="233680"/>
            <a:ext cx="11501771" cy="6289040"/>
          </a:xfrm>
          <a:prstGeom prst="roundRect">
            <a:avLst/>
          </a:prstGeom>
          <a:solidFill>
            <a:schemeClr val="bg1"/>
          </a:solidFill>
          <a:ln w="762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pic>
        <p:nvPicPr>
          <p:cNvPr id="6" name="Picture 5" descr="A screen shot of a video game&#10;&#10;Description automatically generated">
            <a:extLst>
              <a:ext uri="{FF2B5EF4-FFF2-40B4-BE49-F238E27FC236}">
                <a16:creationId xmlns:a16="http://schemas.microsoft.com/office/drawing/2014/main" id="{57AC4C81-86B3-7FCB-03DA-ED7CF95DB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6">
            <a:extLst>
              <a:ext uri="{FF2B5EF4-FFF2-40B4-BE49-F238E27FC236}">
                <a16:creationId xmlns:a16="http://schemas.microsoft.com/office/drawing/2014/main" id="{CB752E28-DD14-12C0-A931-F41D73CC2FF7}"/>
              </a:ext>
            </a:extLst>
          </p:cNvPr>
          <p:cNvSpPr/>
          <p:nvPr/>
        </p:nvSpPr>
        <p:spPr>
          <a:xfrm>
            <a:off x="-168775" y="2827782"/>
            <a:ext cx="4722487" cy="4076255"/>
          </a:xfrm>
          <a:custGeom>
            <a:avLst/>
            <a:gdLst/>
            <a:ahLst/>
            <a:cxnLst/>
            <a:rect l="l" t="t" r="r" b="b"/>
            <a:pathLst>
              <a:path w="3255843" h="2863785">
                <a:moveTo>
                  <a:pt x="0" y="0"/>
                </a:moveTo>
                <a:lnTo>
                  <a:pt x="3255843" y="0"/>
                </a:lnTo>
                <a:lnTo>
                  <a:pt x="3255843" y="2863785"/>
                </a:lnTo>
                <a:lnTo>
                  <a:pt x="0" y="286378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5F00E306-BB21-EFD9-5125-8AA876529F49}"/>
              </a:ext>
            </a:extLst>
          </p:cNvPr>
          <p:cNvPicPr>
            <a:picLocks noChangeAspect="1"/>
          </p:cNvPicPr>
          <p:nvPr/>
        </p:nvPicPr>
        <p:blipFill>
          <a:blip r:embed="rId4"/>
          <a:stretch>
            <a:fillRect/>
          </a:stretch>
        </p:blipFill>
        <p:spPr>
          <a:xfrm>
            <a:off x="3714750" y="291734"/>
            <a:ext cx="4549772" cy="2021590"/>
          </a:xfrm>
          <a:prstGeom prst="rect">
            <a:avLst/>
          </a:prstGeom>
        </p:spPr>
      </p:pic>
      <p:sp>
        <p:nvSpPr>
          <p:cNvPr id="11" name="TextBox 10">
            <a:extLst>
              <a:ext uri="{FF2B5EF4-FFF2-40B4-BE49-F238E27FC236}">
                <a16:creationId xmlns:a16="http://schemas.microsoft.com/office/drawing/2014/main" id="{BF63CE59-830B-B60A-FA91-8BECBE39F75A}"/>
              </a:ext>
            </a:extLst>
          </p:cNvPr>
          <p:cNvSpPr txBox="1"/>
          <p:nvPr/>
        </p:nvSpPr>
        <p:spPr>
          <a:xfrm>
            <a:off x="3019425" y="2162175"/>
            <a:ext cx="6372225" cy="3108543"/>
          </a:xfrm>
          <a:prstGeom prst="rect">
            <a:avLst/>
          </a:prstGeom>
          <a:noFill/>
        </p:spPr>
        <p:txBody>
          <a:bodyPr wrap="square" rtlCol="0">
            <a:spAutoFit/>
          </a:bodyPr>
          <a:lstStyle/>
          <a:p>
            <a:pPr algn="just"/>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nêu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phép</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chia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thập</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10; 100; 1 000;...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0,1; 0,01; 0,001;...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bất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kì</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B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tính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nêu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Hai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thay</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nhau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đố</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trả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thống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nào</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tính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nhiều</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hơn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sẽ</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giành</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thắng</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Thời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gian</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chơi</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tư</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 2-3 </a:t>
            </a:r>
            <a:r>
              <a:rPr lang="en-US" sz="2800" kern="100" dirty="0" err="1">
                <a:effectLst/>
                <a:latin typeface="Cambria" panose="02040503050406030204" pitchFamily="18" charset="0"/>
                <a:ea typeface="Cambria" panose="02040503050406030204" pitchFamily="18" charset="0"/>
                <a:cs typeface="Times New Roman" panose="02020603050405020304" pitchFamily="18" charset="0"/>
              </a:rPr>
              <a:t>phút</a:t>
            </a:r>
            <a:r>
              <a:rPr lang="en-US" sz="2800" kern="100" dirty="0">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981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98348-B39B-F80A-0239-34E4F4F641D3}"/>
              </a:ext>
            </a:extLst>
          </p:cNvPr>
          <p:cNvPicPr>
            <a:picLocks noChangeAspect="1"/>
          </p:cNvPicPr>
          <p:nvPr/>
        </p:nvPicPr>
        <p:blipFill>
          <a:blip r:embed="rId2"/>
          <a:stretch>
            <a:fillRect/>
          </a:stretch>
        </p:blipFill>
        <p:spPr>
          <a:xfrm>
            <a:off x="1454614" y="1334929"/>
            <a:ext cx="6864691" cy="217646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50AA4925-87C3-58BB-C677-F0A26F5E0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3700" y="5183468"/>
            <a:ext cx="1422953" cy="1422953"/>
          </a:xfrm>
          <a:prstGeom prst="rect">
            <a:avLst/>
          </a:prstGeom>
        </p:spPr>
      </p:pic>
    </p:spTree>
    <p:extLst>
      <p:ext uri="{BB962C8B-B14F-4D97-AF65-F5344CB8AC3E}">
        <p14:creationId xmlns:p14="http://schemas.microsoft.com/office/powerpoint/2010/main" val="396690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ANH TÂM"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t="-89" b="7884"/>
          <a:stretch/>
        </p:blipFill>
        <p:spPr>
          <a:xfrm>
            <a:off x="0" y="-389106"/>
            <a:ext cx="12852400" cy="8242082"/>
          </a:xfrm>
          <a:prstGeom prst="rect">
            <a:avLst/>
          </a:prstGeom>
        </p:spPr>
      </p:pic>
      <p:sp>
        <p:nvSpPr>
          <p:cNvPr id="4" name="Freeform 2">
            <a:extLst>
              <a:ext uri="{FF2B5EF4-FFF2-40B4-BE49-F238E27FC236}">
                <a16:creationId xmlns:a16="http://schemas.microsoft.com/office/drawing/2014/main" id="{E6A82212-FCC5-09EF-61EE-C235173FA5E2}"/>
              </a:ext>
            </a:extLst>
          </p:cNvPr>
          <p:cNvSpPr/>
          <p:nvPr/>
        </p:nvSpPr>
        <p:spPr>
          <a:xfrm>
            <a:off x="3822300" y="2026323"/>
            <a:ext cx="8255000" cy="5826652"/>
          </a:xfrm>
          <a:custGeom>
            <a:avLst/>
            <a:gdLst/>
            <a:ahLst/>
            <a:cxnLst/>
            <a:rect l="l" t="t" r="r" b="b"/>
            <a:pathLst>
              <a:path w="6306470" h="4451317">
                <a:moveTo>
                  <a:pt x="0" y="0"/>
                </a:moveTo>
                <a:lnTo>
                  <a:pt x="6306470" y="0"/>
                </a:lnTo>
                <a:lnTo>
                  <a:pt x="6306470" y="4451316"/>
                </a:lnTo>
                <a:lnTo>
                  <a:pt x="0" y="44513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00" y="25345"/>
            <a:ext cx="4071364" cy="4114908"/>
          </a:xfrm>
          <a:prstGeom prst="rect">
            <a:avLst/>
          </a:prstGeom>
        </p:spPr>
      </p:pic>
      <p:pic>
        <p:nvPicPr>
          <p:cNvPr id="17" name="Picture 16">
            <a:extLst>
              <a:ext uri="{FF2B5EF4-FFF2-40B4-BE49-F238E27FC236}">
                <a16:creationId xmlns:a16="http://schemas.microsoft.com/office/drawing/2014/main" id="{CDD79BC6-E56F-86AF-B844-BDC08ECD17B5}"/>
              </a:ext>
            </a:extLst>
          </p:cNvPr>
          <p:cNvPicPr>
            <a:picLocks noChangeAspect="1"/>
          </p:cNvPicPr>
          <p:nvPr/>
        </p:nvPicPr>
        <p:blipFill>
          <a:blip r:embed="rId5"/>
          <a:stretch>
            <a:fillRect/>
          </a:stretch>
        </p:blipFill>
        <p:spPr>
          <a:xfrm>
            <a:off x="4262914" y="214008"/>
            <a:ext cx="8183105" cy="1346235"/>
          </a:xfrm>
          <a:prstGeom prst="rect">
            <a:avLst/>
          </a:prstGeom>
        </p:spPr>
      </p:pic>
      <p:pic>
        <p:nvPicPr>
          <p:cNvPr id="19" name="Picture 18" descr="A child holding a green board&#10;&#10;Description automatically generated">
            <a:extLst>
              <a:ext uri="{FF2B5EF4-FFF2-40B4-BE49-F238E27FC236}">
                <a16:creationId xmlns:a16="http://schemas.microsoft.com/office/drawing/2014/main" id="{C9207F73-BCEF-A921-B3AD-6FA5724D9E0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8354466" y="8557618"/>
            <a:ext cx="3578708" cy="4759156"/>
          </a:xfrm>
          <a:prstGeom prst="rect">
            <a:avLst/>
          </a:prstGeom>
        </p:spPr>
      </p:pic>
    </p:spTree>
    <p:extLst>
      <p:ext uri="{BB962C8B-B14F-4D97-AF65-F5344CB8AC3E}">
        <p14:creationId xmlns:p14="http://schemas.microsoft.com/office/powerpoint/2010/main" val="39028443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90"/>
                                          </p:val>
                                        </p:tav>
                                        <p:tav tm="100000">
                                          <p:val>
                                            <p:fltVal val="0"/>
                                          </p:val>
                                        </p:tav>
                                      </p:tavLst>
                                    </p:anim>
                                    <p:animEffect transition="in" filter="fade">
                                      <p:cBhvr>
                                        <p:cTn id="13" dur="500"/>
                                        <p:tgtEl>
                                          <p:spTgt spid="6"/>
                                        </p:tgtEl>
                                      </p:cBhvr>
                                    </p:animEffect>
                                  </p:childTnLst>
                                </p:cTn>
                              </p:par>
                              <p:par>
                                <p:cTn id="14" presetID="53"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HANH TÂM"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sp>
        <p:nvSpPr>
          <p:cNvPr id="4" name="Freeform 2">
            <a:extLst>
              <a:ext uri="{FF2B5EF4-FFF2-40B4-BE49-F238E27FC236}">
                <a16:creationId xmlns:a16="http://schemas.microsoft.com/office/drawing/2014/main" id="{E6A82212-FCC5-09EF-61EE-C235173FA5E2}"/>
              </a:ext>
            </a:extLst>
          </p:cNvPr>
          <p:cNvSpPr/>
          <p:nvPr/>
        </p:nvSpPr>
        <p:spPr>
          <a:xfrm>
            <a:off x="11975808" y="7217923"/>
            <a:ext cx="2616409" cy="1846748"/>
          </a:xfrm>
          <a:custGeom>
            <a:avLst/>
            <a:gdLst/>
            <a:ahLst/>
            <a:cxnLst/>
            <a:rect l="l" t="t" r="r" b="b"/>
            <a:pathLst>
              <a:path w="6306470" h="4451317">
                <a:moveTo>
                  <a:pt x="0" y="0"/>
                </a:moveTo>
                <a:lnTo>
                  <a:pt x="6306470" y="0"/>
                </a:lnTo>
                <a:lnTo>
                  <a:pt x="6306470" y="4451316"/>
                </a:lnTo>
                <a:lnTo>
                  <a:pt x="0" y="44513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900" y="2712250"/>
            <a:ext cx="6715738" cy="202106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512529" y="3339770"/>
            <a:ext cx="6143017" cy="923330"/>
          </a:xfrm>
          <a:prstGeom prst="rect">
            <a:avLst/>
          </a:prstGeom>
          <a:noFill/>
        </p:spPr>
        <p:txBody>
          <a:bodyPr wrap="square">
            <a:spAutoFit/>
          </a:bodyPr>
          <a:lstStyle/>
          <a:p>
            <a:pPr lvl="0" algn="ctr"/>
            <a:r>
              <a:rPr lang="en-US" sz="5400" b="1" dirty="0">
                <a:solidFill>
                  <a:prstClr val="black"/>
                </a:solidFill>
                <a:latin typeface="Arial" panose="020B0604020202020204" pitchFamily="34" charset="0"/>
                <a:cs typeface="Arial" panose="020B0604020202020204" pitchFamily="34" charset="0"/>
              </a:rPr>
              <a:t>145,5 × 100 = ?</a:t>
            </a:r>
            <a:endParaRPr kumimoji="0" lang="en-US" sz="5400" b="1" i="0" u="none" strike="noStrike" kern="1200" cap="none" spc="0" normalizeH="0" baseline="0" noProof="0" dirty="0">
              <a:ln>
                <a:noFill/>
              </a:ln>
              <a:solidFill>
                <a:prstClr val="black"/>
              </a:solidFill>
              <a:effectLst/>
              <a:uLnTx/>
              <a:uFillTx/>
              <a:latin typeface="Aptos" panose="02110004020202020204"/>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903780" y="4885136"/>
                <a:ext cx="1907607"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7200" b="1" i="1" smtClean="0">
                          <a:solidFill>
                            <a:prstClr val="white"/>
                          </a:solidFill>
                          <a:latin typeface="Cambria Math" panose="02040503050406030204" pitchFamily="18" charset="0"/>
                        </a:rPr>
                        <m:t>𝟏𝟒</m:t>
                      </m:r>
                      <m:r>
                        <a:rPr lang="en-US" sz="7200" b="1" i="1" smtClean="0">
                          <a:solidFill>
                            <a:prstClr val="white"/>
                          </a:solidFill>
                          <a:latin typeface="Cambria Math" panose="02040503050406030204" pitchFamily="18" charset="0"/>
                        </a:rPr>
                        <m:t> </m:t>
                      </m:r>
                      <m:r>
                        <a:rPr lang="vi-VN" sz="7200" b="1" i="1">
                          <a:solidFill>
                            <a:prstClr val="white"/>
                          </a:solidFill>
                          <a:latin typeface="Cambria Math" panose="02040503050406030204" pitchFamily="18" charset="0"/>
                        </a:rPr>
                        <m:t>𝟓𝟓𝟎</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903780" y="4885136"/>
                <a:ext cx="1907607" cy="1200329"/>
              </a:xfrm>
              <a:prstGeom prst="rect">
                <a:avLst/>
              </a:prstGeom>
              <a:blipFill>
                <a:blip r:embed="rId7"/>
                <a:stretch>
                  <a:fillRect r="-56731"/>
                </a:stretch>
              </a:blipFill>
            </p:spPr>
            <p:txBody>
              <a:bodyPr/>
              <a:lstStyle/>
              <a:p>
                <a:r>
                  <a:rPr lang="en-US">
                    <a:noFill/>
                  </a:rPr>
                  <a:t> </a:t>
                </a:r>
              </a:p>
            </p:txBody>
          </p:sp>
        </mc:Fallback>
      </mc:AlternateContent>
    </p:spTree>
    <p:extLst>
      <p:ext uri="{BB962C8B-B14F-4D97-AF65-F5344CB8AC3E}">
        <p14:creationId xmlns:p14="http://schemas.microsoft.com/office/powerpoint/2010/main" val="761182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par>
                          <p:cTn id="8" fill="hold">
                            <p:stCondLst>
                              <p:cond delay="25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2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900" y="2712251"/>
            <a:ext cx="6715738" cy="202106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34794" y="3119227"/>
            <a:ext cx="6143017" cy="1107996"/>
          </a:xfrm>
          <a:prstGeom prst="rect">
            <a:avLst/>
          </a:prstGeom>
          <a:noFill/>
        </p:spPr>
        <p:txBody>
          <a:bodyPr wrap="square">
            <a:spAutoFit/>
          </a:bodyPr>
          <a:lstStyle/>
          <a:p>
            <a:pPr lvl="0" algn="ctr"/>
            <a:r>
              <a:rPr lang="en-US" sz="6600" b="1" dirty="0">
                <a:solidFill>
                  <a:prstClr val="black"/>
                </a:solidFill>
                <a:latin typeface="Arial" panose="020B0604020202020204" pitchFamily="34" charset="0"/>
                <a:cs typeface="Arial" panose="020B0604020202020204" pitchFamily="34" charset="0"/>
              </a:rPr>
              <a:t>325,23 × 10 = ?</a:t>
            </a:r>
            <a:endParaRPr kumimoji="0" lang="en-US" sz="6600" b="1" i="0" u="none" strike="noStrike" kern="1200" cap="none" spc="0" normalizeH="0" baseline="0" noProof="0" dirty="0">
              <a:ln>
                <a:noFill/>
              </a:ln>
              <a:solidFill>
                <a:prstClr val="black"/>
              </a:solidFill>
              <a:effectLst/>
              <a:uLnTx/>
              <a:uFillTx/>
              <a:latin typeface="Aptos" panose="02110004020202020204"/>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61739" y="4915631"/>
                <a:ext cx="3093666"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7200" b="1" i="1">
                          <a:solidFill>
                            <a:prstClr val="white"/>
                          </a:solidFill>
                          <a:latin typeface="Cambria Math" panose="02040503050406030204" pitchFamily="18" charset="0"/>
                        </a:rPr>
                        <m:t>𝟑𝟐𝟓𝟐</m:t>
                      </m:r>
                      <m:r>
                        <a:rPr lang="vi-VN" sz="7200" b="1" i="1">
                          <a:solidFill>
                            <a:prstClr val="white"/>
                          </a:solidFill>
                          <a:latin typeface="Cambria Math" panose="02040503050406030204" pitchFamily="18" charset="0"/>
                        </a:rPr>
                        <m:t>,</m:t>
                      </m:r>
                      <m:r>
                        <a:rPr lang="vi-VN" sz="7200" b="1" i="1">
                          <a:solidFill>
                            <a:prstClr val="white"/>
                          </a:solidFill>
                          <a:latin typeface="Cambria Math" panose="02040503050406030204" pitchFamily="18" charset="0"/>
                        </a:rPr>
                        <m:t>𝟑</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61739" y="4915631"/>
                <a:ext cx="3093666"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0636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923330"/>
          </a:xfrm>
          <a:prstGeom prst="rect">
            <a:avLst/>
          </a:prstGeom>
          <a:noFill/>
        </p:spPr>
        <p:txBody>
          <a:bodyPr wrap="square">
            <a:spAutoFit/>
          </a:bodyPr>
          <a:lstStyle/>
          <a:p>
            <a:pPr lvl="0">
              <a:spcBef>
                <a:spcPts val="600"/>
              </a:spcBef>
              <a:spcAft>
                <a:spcPts val="600"/>
              </a:spcAft>
            </a:pPr>
            <a:r>
              <a:rPr lang="en-US" sz="5400" b="1" dirty="0">
                <a:solidFill>
                  <a:prstClr val="black"/>
                </a:solidFill>
                <a:latin typeface="Arial" panose="020B0604020202020204" pitchFamily="34" charset="0"/>
                <a:cs typeface="Arial" panose="020B0604020202020204" pitchFamily="34" charset="0"/>
              </a:rPr>
              <a:t>38 879,34 × 1 000 = ?</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325710" y="4852570"/>
                <a:ext cx="3377445" cy="1015663"/>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vi-VN" sz="6000" b="1" i="1" smtClean="0">
                          <a:solidFill>
                            <a:prstClr val="white"/>
                          </a:solidFill>
                          <a:latin typeface="Cambria Math" panose="02040503050406030204" pitchFamily="18" charset="0"/>
                        </a:rPr>
                        <m:t>𝟑𝟖</m:t>
                      </m:r>
                      <m:r>
                        <a:rPr lang="vi-VN" sz="6000" b="1" i="1" smtClean="0">
                          <a:solidFill>
                            <a:prstClr val="white"/>
                          </a:solidFill>
                          <a:latin typeface="Cambria Math" panose="02040503050406030204" pitchFamily="18" charset="0"/>
                        </a:rPr>
                        <m:t> </m:t>
                      </m:r>
                      <m:r>
                        <a:rPr lang="vi-VN" sz="6000" b="1" i="1" smtClean="0">
                          <a:solidFill>
                            <a:prstClr val="white"/>
                          </a:solidFill>
                          <a:latin typeface="Cambria Math" panose="02040503050406030204" pitchFamily="18" charset="0"/>
                        </a:rPr>
                        <m:t>𝟖𝟕𝟗</m:t>
                      </m:r>
                      <m:r>
                        <a:rPr lang="en-US" sz="6000" b="1" i="1" smtClean="0">
                          <a:solidFill>
                            <a:prstClr val="white"/>
                          </a:solidFill>
                          <a:latin typeface="Cambria Math" panose="02040503050406030204" pitchFamily="18" charset="0"/>
                        </a:rPr>
                        <m:t> </m:t>
                      </m:r>
                      <m:r>
                        <a:rPr lang="vi-VN" sz="6000" b="1" i="1">
                          <a:solidFill>
                            <a:prstClr val="white"/>
                          </a:solidFill>
                          <a:latin typeface="Cambria Math" panose="02040503050406030204" pitchFamily="18" charset="0"/>
                        </a:rPr>
                        <m:t>𝟑𝟒𝟎</m:t>
                      </m:r>
                    </m:oMath>
                  </m:oMathPara>
                </a14:m>
                <a:endParaRPr kumimoji="0" lang="en-US" sz="14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325710" y="4852570"/>
                <a:ext cx="3377445" cy="1015663"/>
              </a:xfrm>
              <a:prstGeom prst="rect">
                <a:avLst/>
              </a:prstGeom>
              <a:blipFill>
                <a:blip r:embed="rId6"/>
                <a:stretch>
                  <a:fillRect r="-19495"/>
                </a:stretch>
              </a:blipFill>
            </p:spPr>
            <p:txBody>
              <a:bodyPr/>
              <a:lstStyle/>
              <a:p>
                <a:r>
                  <a:rPr lang="en-US">
                    <a:noFill/>
                  </a:rPr>
                  <a:t> </a:t>
                </a:r>
              </a:p>
            </p:txBody>
          </p:sp>
        </mc:Fallback>
      </mc:AlternateContent>
    </p:spTree>
    <p:extLst>
      <p:ext uri="{BB962C8B-B14F-4D97-AF65-F5344CB8AC3E}">
        <p14:creationId xmlns:p14="http://schemas.microsoft.com/office/powerpoint/2010/main" val="1944942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107996"/>
          </a:xfrm>
          <a:prstGeom prst="rect">
            <a:avLst/>
          </a:prstGeom>
          <a:noFill/>
        </p:spPr>
        <p:txBody>
          <a:bodyPr wrap="square">
            <a:spAutoFit/>
          </a:bodyPr>
          <a:lstStyle/>
          <a:p>
            <a:pPr lvl="0" algn="ctr">
              <a:spcBef>
                <a:spcPts val="600"/>
              </a:spcBef>
              <a:spcAft>
                <a:spcPts val="600"/>
              </a:spcAft>
            </a:pPr>
            <a:r>
              <a:rPr lang="en-US" sz="6600" b="1" dirty="0">
                <a:solidFill>
                  <a:prstClr val="black"/>
                </a:solidFill>
                <a:latin typeface="Arial" panose="020B0604020202020204" pitchFamily="34" charset="0"/>
                <a:cs typeface="Arial" panose="020B0604020202020204" pitchFamily="34" charset="0"/>
              </a:rPr>
              <a:t>7 840 : 10 = ?</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72248" y="4789508"/>
                <a:ext cx="337744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72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𝟕𝟖𝟒</m:t>
                      </m:r>
                    </m:oMath>
                  </m:oMathPara>
                </a14:m>
                <a:endParaRPr kumimoji="0" lang="en-US"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72248" y="4789508"/>
                <a:ext cx="3377445"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51045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107996"/>
          </a:xfrm>
          <a:prstGeom prst="rect">
            <a:avLst/>
          </a:prstGeom>
          <a:noFill/>
        </p:spPr>
        <p:txBody>
          <a:bodyPr wrap="square">
            <a:spAutoFit/>
          </a:bodyPr>
          <a:lstStyle/>
          <a:p>
            <a:pPr lvl="0" algn="ctr">
              <a:spcBef>
                <a:spcPts val="600"/>
              </a:spcBef>
              <a:spcAft>
                <a:spcPts val="600"/>
              </a:spcAft>
            </a:pPr>
            <a:r>
              <a:rPr lang="en-US" sz="6600" b="1" dirty="0">
                <a:solidFill>
                  <a:prstClr val="black"/>
                </a:solidFill>
                <a:latin typeface="Arial" panose="020B0604020202020204" pitchFamily="34" charset="0"/>
                <a:cs typeface="Arial" panose="020B0604020202020204" pitchFamily="34" charset="0"/>
              </a:rPr>
              <a:t>348 000 : 100 = ?</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819698" y="4789508"/>
                <a:ext cx="3429996" cy="1200329"/>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en-US" sz="7200" b="1" i="1" smtClean="0">
                          <a:solidFill>
                            <a:prstClr val="white"/>
                          </a:solidFill>
                          <a:latin typeface="Cambria Math" panose="02040503050406030204" pitchFamily="18" charset="0"/>
                        </a:rPr>
                        <m:t>𝟑</m:t>
                      </m:r>
                      <m:r>
                        <a:rPr lang="en-US" sz="7200" b="1" i="1" smtClean="0">
                          <a:solidFill>
                            <a:prstClr val="white"/>
                          </a:solidFill>
                          <a:latin typeface="Cambria Math" panose="02040503050406030204" pitchFamily="18" charset="0"/>
                        </a:rPr>
                        <m:t> </m:t>
                      </m:r>
                      <m:r>
                        <a:rPr lang="en-US" sz="7200" b="1" i="1">
                          <a:solidFill>
                            <a:prstClr val="white"/>
                          </a:solidFill>
                          <a:latin typeface="Cambria Math" panose="02040503050406030204" pitchFamily="18" charset="0"/>
                        </a:rPr>
                        <m:t>𝟒𝟖𝟎</m:t>
                      </m:r>
                    </m:oMath>
                  </m:oMathPara>
                </a14:m>
                <a:endPar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819698" y="4789508"/>
                <a:ext cx="3429996" cy="12003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15180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watercolor stain on a white background&#10;&#10;Description automatically generated">
            <a:extLst>
              <a:ext uri="{FF2B5EF4-FFF2-40B4-BE49-F238E27FC236}">
                <a16:creationId xmlns:a16="http://schemas.microsoft.com/office/drawing/2014/main" id="{D058C2C8-CFD6-A98B-9D21-DF797B3CAAEE}"/>
              </a:ext>
            </a:extLst>
          </p:cNvPr>
          <p:cNvPicPr>
            <a:picLocks noChangeAspect="1"/>
          </p:cNvPicPr>
          <p:nvPr/>
        </p:nvPicPr>
        <p:blipFill rotWithShape="1">
          <a:blip r:embed="rId2">
            <a:extLst>
              <a:ext uri="{28A0092B-C50C-407E-A947-70E740481C1C}">
                <a14:useLocalDpi xmlns:a14="http://schemas.microsoft.com/office/drawing/2010/main" val="0"/>
              </a:ext>
            </a:extLst>
          </a:blip>
          <a:srcRect r="5138" b="19014"/>
          <a:stretch/>
        </p:blipFill>
        <p:spPr>
          <a:xfrm>
            <a:off x="0" y="-381195"/>
            <a:ext cx="12192000" cy="7239195"/>
          </a:xfrm>
          <a:prstGeom prst="rect">
            <a:avLst/>
          </a:prstGeom>
        </p:spPr>
      </p:pic>
      <p:pic>
        <p:nvPicPr>
          <p:cNvPr id="6" name="Picture 5" descr="A blue flower with a yellow center&#10;&#10;Description automatically generated">
            <a:extLst>
              <a:ext uri="{FF2B5EF4-FFF2-40B4-BE49-F238E27FC236}">
                <a16:creationId xmlns:a16="http://schemas.microsoft.com/office/drawing/2014/main" id="{440C397D-8B52-A241-E6AF-1376577DD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0" y="-185719"/>
            <a:ext cx="2546089" cy="2573320"/>
          </a:xfrm>
          <a:prstGeom prst="rect">
            <a:avLst/>
          </a:prstGeom>
        </p:spPr>
      </p:pic>
      <p:pic>
        <p:nvPicPr>
          <p:cNvPr id="7" name="Picture 6" descr="A child holding a green board&#10;&#10;Description automatically generated">
            <a:extLst>
              <a:ext uri="{FF2B5EF4-FFF2-40B4-BE49-F238E27FC236}">
                <a16:creationId xmlns:a16="http://schemas.microsoft.com/office/drawing/2014/main" id="{1BB47CB0-B22D-A17C-3ABF-9B9B95C465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249" b="98223" l="2417" r="95811">
                        <a14:foregroundMark x1="33029" y1="22294" x2="35553" y2="47456"/>
                        <a14:foregroundMark x1="35553" y1="47456" x2="45113" y2="53473"/>
                        <a14:foregroundMark x1="45113" y1="53473" x2="57573" y2="32472"/>
                        <a14:foregroundMark x1="44898" y1="35016" x2="44307" y2="57674"/>
                        <a14:foregroundMark x1="44307" y1="57674" x2="44307" y2="57674"/>
                        <a14:foregroundMark x1="30505" y1="28231" x2="32385" y2="34168"/>
                        <a14:foregroundMark x1="32385" y1="34168" x2="43770" y2="48344"/>
                        <a14:foregroundMark x1="28249" y1="53231" x2="42911" y2="54725"/>
                        <a14:foregroundMark x1="42911" y1="54725" x2="53330" y2="54079"/>
                        <a14:foregroundMark x1="30827" y1="46648" x2="36144" y2="55977"/>
                        <a14:foregroundMark x1="36735" y1="55977" x2="52793" y2="89661"/>
                        <a14:foregroundMark x1="31364" y1="47092" x2="31633" y2="53433"/>
                        <a14:foregroundMark x1="33351" y1="53029" x2="51074" y2="42528"/>
                        <a14:foregroundMark x1="51074" y1="42528" x2="51933" y2="47092"/>
                        <a14:foregroundMark x1="33083" y1="7351" x2="54296" y2="9693"/>
                        <a14:foregroundMark x1="54296" y1="9693" x2="63212" y2="9249"/>
                        <a14:foregroundMark x1="30505" y1="24758" x2="31418" y2="38045"/>
                        <a14:foregroundMark x1="56069" y1="28069" x2="53652" y2="38045"/>
                        <a14:foregroundMark x1="8432" y1="60864" x2="4350" y2="68457"/>
                        <a14:foregroundMark x1="11171" y1="60460" x2="80505" y2="86430"/>
                        <a14:foregroundMark x1="86198" y1="65024" x2="25134" y2="89903"/>
                        <a14:foregroundMark x1="57143" y1="67367" x2="43126" y2="71284"/>
                        <a14:foregroundMark x1="43126" y1="71284" x2="32062" y2="82916"/>
                        <a14:foregroundMark x1="32062" y1="82916" x2="62245" y2="87763"/>
                        <a14:foregroundMark x1="62245" y1="87763" x2="71160" y2="72456"/>
                        <a14:foregroundMark x1="71160" y1="72456" x2="56552" y2="66276"/>
                        <a14:foregroundMark x1="56552" y1="66276" x2="42803" y2="67649"/>
                        <a14:foregroundMark x1="42803" y1="67649" x2="42803" y2="67649"/>
                        <a14:foregroundMark x1="11547" y1="60703" x2="9237" y2="76858"/>
                        <a14:foregroundMark x1="9237" y1="76858" x2="12245" y2="85137"/>
                        <a14:foregroundMark x1="12245" y1="85137" x2="22664" y2="91276"/>
                        <a14:foregroundMark x1="22664" y1="91276" x2="42374" y2="92649"/>
                        <a14:foregroundMark x1="42374" y1="92649" x2="77551" y2="85380"/>
                        <a14:foregroundMark x1="77551" y1="85380" x2="86574" y2="64297"/>
                        <a14:foregroundMark x1="88077" y1="65145" x2="95811" y2="80493"/>
                        <a14:foregroundMark x1="95811" y1="80493" x2="95811" y2="80897"/>
                        <a14:foregroundMark x1="9506" y1="81179" x2="32385" y2="88166"/>
                        <a14:foregroundMark x1="32385" y1="88166" x2="59398" y2="78029"/>
                        <a14:foregroundMark x1="59398" y1="78029" x2="67615" y2="69225"/>
                        <a14:foregroundMark x1="67615" y1="69225" x2="62245" y2="65792"/>
                        <a14:foregroundMark x1="62245" y1="65792" x2="30881" y2="68861"/>
                        <a14:foregroundMark x1="30881" y1="68861" x2="17508" y2="76575"/>
                        <a14:foregroundMark x1="17508" y1="76575" x2="16327" y2="78554"/>
                        <a14:foregroundMark x1="15199" y1="63772" x2="16327" y2="75121"/>
                        <a14:foregroundMark x1="40226" y1="63772" x2="68582" y2="60258"/>
                        <a14:foregroundMark x1="68582" y1="60258" x2="89151" y2="61672"/>
                        <a14:foregroundMark x1="9882" y1="83966" x2="11117" y2="90307"/>
                        <a14:foregroundMark x1="11117" y1="90307" x2="18851" y2="94265"/>
                        <a14:foregroundMark x1="18851" y1="94265" x2="43609" y2="92407"/>
                        <a14:foregroundMark x1="43609" y1="92407" x2="84425" y2="94265"/>
                        <a14:foregroundMark x1="84425" y1="94265" x2="87487" y2="68336"/>
                        <a14:foregroundMark x1="37487" y1="41761" x2="40977" y2="50485"/>
                        <a14:foregroundMark x1="7680" y1="97496" x2="17562" y2="97011"/>
                        <a14:foregroundMark x1="17562" y1="97011" x2="27282" y2="97496"/>
                        <a14:foregroundMark x1="27282" y1="97496" x2="47476" y2="96890"/>
                        <a14:foregroundMark x1="47476" y1="96890" x2="64769" y2="98263"/>
                        <a14:foregroundMark x1="64769" y1="98263" x2="90816" y2="97254"/>
                        <a14:foregroundMark x1="71160" y1="65024" x2="78894" y2="82835"/>
                        <a14:foregroundMark x1="35822" y1="65024" x2="26638" y2="84087"/>
                        <a14:foregroundMark x1="81633" y1="78716" x2="87487" y2="95153"/>
                        <a14:foregroundMark x1="22771" y1="64459" x2="36198" y2="62803"/>
                        <a14:foregroundMark x1="29058" y1="57487" x2="27390" y2="61147"/>
                        <a14:foregroundMark x1="30666" y1="53958" x2="29440" y2="56650"/>
                        <a14:foregroundMark x1="3813" y1="75242" x2="3813" y2="75242"/>
                        <a14:foregroundMark x1="80129" y1="43578" x2="76638" y2="49233"/>
                        <a14:foregroundMark x1="2739" y1="67084" x2="2739" y2="67084"/>
                        <a14:foregroundMark x1="32331" y1="45234" x2="32331" y2="45234"/>
                        <a14:foregroundMark x1="28357" y1="57068" x2="30612" y2="56826"/>
                        <a14:foregroundMark x1="72986" y1="57593" x2="74597" y2="57149"/>
                        <a14:foregroundMark x1="72932" y1="57553" x2="71375" y2="57876"/>
                        <a14:foregroundMark x1="74705" y1="57876" x2="75671" y2="58078"/>
                        <a14:foregroundMark x1="2417" y1="78514" x2="2578" y2="79160"/>
                        <a14:foregroundMark x1="67615" y1="35460" x2="59291" y2="67528"/>
                        <a14:foregroundMark x1="73093" y1="33037" x2="90494" y2="35864"/>
                        <a14:foregroundMark x1="61762" y1="19628" x2="82707" y2="58401"/>
                        <a14:foregroundMark x1="44791" y1="41761" x2="54404" y2="47940"/>
                        <a14:foregroundMark x1="61224" y1="39540" x2="56176" y2="45638"/>
                      </a14:backgroundRemoval>
                    </a14:imgEffect>
                  </a14:imgLayer>
                </a14:imgProps>
              </a:ext>
              <a:ext uri="{28A0092B-C50C-407E-A947-70E740481C1C}">
                <a14:useLocalDpi xmlns:a14="http://schemas.microsoft.com/office/drawing/2010/main" val="0"/>
              </a:ext>
            </a:extLst>
          </a:blip>
          <a:stretch>
            <a:fillRect/>
          </a:stretch>
        </p:blipFill>
        <p:spPr>
          <a:xfrm>
            <a:off x="6750996" y="-197774"/>
            <a:ext cx="5441004" cy="7235736"/>
          </a:xfrm>
          <a:prstGeom prst="rect">
            <a:avLst/>
          </a:prstGeom>
        </p:spPr>
      </p:pic>
      <p:sp>
        <p:nvSpPr>
          <p:cNvPr id="12" name="Rectangle: Rounded Corners 11">
            <a:extLst>
              <a:ext uri="{FF2B5EF4-FFF2-40B4-BE49-F238E27FC236}">
                <a16:creationId xmlns:a16="http://schemas.microsoft.com/office/drawing/2014/main" id="{64C9248D-D0E4-58B0-64FC-DD1AE9528996}"/>
              </a:ext>
            </a:extLst>
          </p:cNvPr>
          <p:cNvSpPr/>
          <p:nvPr/>
        </p:nvSpPr>
        <p:spPr>
          <a:xfrm>
            <a:off x="190899" y="2614976"/>
            <a:ext cx="6977155" cy="219572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1CDEBD2D-0EAE-51B3-6105-9A40DB0B2BE5}"/>
              </a:ext>
            </a:extLst>
          </p:cNvPr>
          <p:cNvSpPr txBox="1"/>
          <p:nvPr/>
        </p:nvSpPr>
        <p:spPr>
          <a:xfrm>
            <a:off x="304749" y="3145403"/>
            <a:ext cx="6941495" cy="1015663"/>
          </a:xfrm>
          <a:prstGeom prst="rect">
            <a:avLst/>
          </a:prstGeom>
          <a:noFill/>
        </p:spPr>
        <p:txBody>
          <a:bodyPr wrap="square">
            <a:spAutoFit/>
          </a:bodyPr>
          <a:lstStyle/>
          <a:p>
            <a:pPr lvl="0" algn="ctr">
              <a:spcBef>
                <a:spcPts val="600"/>
              </a:spcBef>
              <a:spcAft>
                <a:spcPts val="600"/>
              </a:spcAft>
            </a:pPr>
            <a:r>
              <a:rPr lang="en-US" sz="6000" b="1" dirty="0">
                <a:solidFill>
                  <a:prstClr val="black"/>
                </a:solidFill>
                <a:latin typeface="Arial" panose="020B0604020202020204" pitchFamily="34" charset="0"/>
                <a:cs typeface="Arial" panose="020B0604020202020204" pitchFamily="34" charset="0"/>
              </a:rPr>
              <a:t>24 783 : 0,001 =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F7392D-4ACD-E5A0-84DA-4FA0CCB3508F}"/>
                  </a:ext>
                </a:extLst>
              </p:cNvPr>
              <p:cNvSpPr txBox="1"/>
              <p:nvPr/>
            </p:nvSpPr>
            <p:spPr>
              <a:xfrm>
                <a:off x="7451836" y="4863080"/>
                <a:ext cx="3429996" cy="1015663"/>
              </a:xfrm>
              <a:prstGeom prst="rect">
                <a:avLst/>
              </a:prstGeom>
              <a:noFill/>
            </p:spPr>
            <p:txBody>
              <a:bodyPr wrap="square">
                <a:spAutoFit/>
              </a:bodyPr>
              <a:lstStyle/>
              <a:p>
                <a:pPr lvl="0"/>
                <a14:m>
                  <m:oMathPara xmlns:m="http://schemas.openxmlformats.org/officeDocument/2006/math">
                    <m:oMathParaPr>
                      <m:jc m:val="centerGroup"/>
                    </m:oMathParaPr>
                    <m:oMath xmlns:m="http://schemas.openxmlformats.org/officeDocument/2006/math">
                      <m:r>
                        <a:rPr lang="en-US" sz="6000" b="1" i="1" smtClean="0">
                          <a:solidFill>
                            <a:prstClr val="white"/>
                          </a:solidFill>
                          <a:latin typeface="Cambria Math" panose="02040503050406030204" pitchFamily="18" charset="0"/>
                        </a:rPr>
                        <m:t>𝟐𝟒</m:t>
                      </m:r>
                      <m:r>
                        <a:rPr lang="en-US" sz="6000" b="1" i="1" smtClean="0">
                          <a:solidFill>
                            <a:prstClr val="white"/>
                          </a:solidFill>
                          <a:latin typeface="Cambria Math" panose="02040503050406030204" pitchFamily="18" charset="0"/>
                        </a:rPr>
                        <m:t> </m:t>
                      </m:r>
                      <m:r>
                        <a:rPr lang="en-US" sz="6000" b="1" i="1">
                          <a:solidFill>
                            <a:prstClr val="white"/>
                          </a:solidFill>
                          <a:latin typeface="Cambria Math" panose="02040503050406030204" pitchFamily="18" charset="0"/>
                        </a:rPr>
                        <m:t>𝟕𝟖𝟑</m:t>
                      </m:r>
                      <m:r>
                        <a:rPr lang="en-US" sz="6000" b="1" i="1" smtClean="0">
                          <a:solidFill>
                            <a:prstClr val="white"/>
                          </a:solidFill>
                          <a:latin typeface="Cambria Math" panose="02040503050406030204" pitchFamily="18" charset="0"/>
                        </a:rPr>
                        <m:t> </m:t>
                      </m:r>
                      <m:r>
                        <a:rPr lang="en-US" sz="6000" b="1" i="1">
                          <a:solidFill>
                            <a:prstClr val="white"/>
                          </a:solidFill>
                          <a:latin typeface="Cambria Math" panose="02040503050406030204" pitchFamily="18" charset="0"/>
                        </a:rPr>
                        <m:t>𝟎𝟎𝟎</m:t>
                      </m:r>
                    </m:oMath>
                  </m:oMathPara>
                </a14:m>
                <a:endParaRPr kumimoji="0" lang="en-US" sz="14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mc:Choice>
        <mc:Fallback xmlns="">
          <p:sp>
            <p:nvSpPr>
              <p:cNvPr id="13" name="TextBox 12">
                <a:extLst>
                  <a:ext uri="{FF2B5EF4-FFF2-40B4-BE49-F238E27FC236}">
                    <a16:creationId xmlns:a16="http://schemas.microsoft.com/office/drawing/2014/main" id="{78F7392D-4ACD-E5A0-84DA-4FA0CCB3508F}"/>
                  </a:ext>
                </a:extLst>
              </p:cNvPr>
              <p:cNvSpPr txBox="1">
                <a:spLocks noRot="1" noChangeAspect="1" noMove="1" noResize="1" noEditPoints="1" noAdjustHandles="1" noChangeArrowheads="1" noChangeShapeType="1" noTextEdit="1"/>
              </p:cNvSpPr>
              <p:nvPr/>
            </p:nvSpPr>
            <p:spPr>
              <a:xfrm>
                <a:off x="7451836" y="4863080"/>
                <a:ext cx="3429996" cy="1015663"/>
              </a:xfrm>
              <a:prstGeom prst="rect">
                <a:avLst/>
              </a:prstGeom>
              <a:blipFill>
                <a:blip r:embed="rId6"/>
                <a:stretch>
                  <a:fillRect r="-17584"/>
                </a:stretch>
              </a:blipFill>
            </p:spPr>
            <p:txBody>
              <a:bodyPr/>
              <a:lstStyle/>
              <a:p>
                <a:r>
                  <a:rPr lang="en-US">
                    <a:noFill/>
                  </a:rPr>
                  <a:t> </a:t>
                </a:r>
              </a:p>
            </p:txBody>
          </p:sp>
        </mc:Fallback>
      </mc:AlternateContent>
    </p:spTree>
    <p:extLst>
      <p:ext uri="{BB962C8B-B14F-4D97-AF65-F5344CB8AC3E}">
        <p14:creationId xmlns:p14="http://schemas.microsoft.com/office/powerpoint/2010/main" val="3624694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623</Words>
  <Application>Microsoft Office PowerPoint</Application>
  <PresentationFormat>Màn hình rộng</PresentationFormat>
  <Paragraphs>98</Paragraphs>
  <Slides>27</Slides>
  <Notes>0</Notes>
  <HiddenSlides>0</HiddenSlides>
  <MMClips>0</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27</vt:i4>
      </vt:variant>
    </vt:vector>
  </HeadingPairs>
  <TitlesOfParts>
    <vt:vector size="37" baseType="lpstr">
      <vt:lpstr>Aptos</vt:lpstr>
      <vt:lpstr>Arial</vt:lpstr>
      <vt:lpstr>Calibri</vt:lpstr>
      <vt:lpstr>Cambria</vt:lpstr>
      <vt:lpstr>Cambria Math</vt:lpstr>
      <vt:lpstr>iCiel Gotham Medium</vt:lpstr>
      <vt:lpstr>SVN-Dumpling</vt:lpstr>
      <vt:lpstr>Times New Roman</vt:lpstr>
      <vt:lpstr>1_Office Theme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24</cp:revision>
  <dcterms:created xsi:type="dcterms:W3CDTF">2024-09-17T13:08:29Z</dcterms:created>
  <dcterms:modified xsi:type="dcterms:W3CDTF">2025-01-09T07:46:31Z</dcterms:modified>
</cp:coreProperties>
</file>