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4" r:id="rId5"/>
    <p:sldMasterId id="2147483728" r:id="rId6"/>
    <p:sldMasterId id="2147483742" r:id="rId7"/>
  </p:sldMasterIdLst>
  <p:notesMasterIdLst>
    <p:notesMasterId r:id="rId24"/>
  </p:notesMasterIdLst>
  <p:sldIdLst>
    <p:sldId id="257" r:id="rId8"/>
    <p:sldId id="326" r:id="rId9"/>
    <p:sldId id="322" r:id="rId10"/>
    <p:sldId id="324" r:id="rId11"/>
    <p:sldId id="305" r:id="rId12"/>
    <p:sldId id="332" r:id="rId13"/>
    <p:sldId id="334" r:id="rId14"/>
    <p:sldId id="327" r:id="rId15"/>
    <p:sldId id="316" r:id="rId16"/>
    <p:sldId id="336" r:id="rId17"/>
    <p:sldId id="339" r:id="rId18"/>
    <p:sldId id="345" r:id="rId19"/>
    <p:sldId id="341" r:id="rId20"/>
    <p:sldId id="343" r:id="rId21"/>
    <p:sldId id="330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F6C07-69DD-4253-B6BD-CA4D0D253F7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75B8C-1AF8-4836-85AE-A271C601E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23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402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76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C7C0A-F498-4778-8B06-8A56FD952E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71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88536-3458-44B3-9C73-48D772CAB6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1F5E6-29EE-4A9F-B2D6-A6652160E1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92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88DFC-9B6C-43A7-B9A7-3001D0C2C7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57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27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732D-1C1E-4B4E-B190-E656C3ACFC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1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98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72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6BBA7-FA5A-48BA-B14C-B37B5C890C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69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CF2C8-F197-42A0-94F0-64FDC3514F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62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74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8A712-C298-427A-A06D-860845C6C4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87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3CCC7-D340-43FD-9525-DDC7D2FEB1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96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DB00B-2EBA-46EF-AA96-13DEC90069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79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9B2DA-4C48-40E8-8582-56F38CF4E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2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DF1D7-01C7-49F5-B9EA-BE69216F04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44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9C5BB-9A01-41BA-ACEC-26C0C7E1F6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77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2F253-E7CF-414D-A4C4-FC73DD4D9A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41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C5F76-EB4D-47AB-975F-950163AA63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51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E3035-EE7D-48D3-AE14-CA03CACA9F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9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B7AE3-C15B-499B-B6ED-013B2284B4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28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7291E-0391-4660-82C3-2A3167FC37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20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23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FA5BF-067C-4F5E-A7E3-D0A5F885DD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70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94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68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31BD8-B18F-4C0D-ABD4-4A0D30CCB4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17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CE641-2BE8-436E-B6C2-883A1BC5B9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80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70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446AB-9F05-40DB-8E70-58C59238B2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8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78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315DE-F0B3-4F12-A50C-3163BE71DD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49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3411C-B707-4161-9ACA-D8EC0B55A8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96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EFBB0-C288-4150-A087-3F183C3ECF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24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01A0D-6CFA-4638-B46F-8D1948CD9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94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C53C6-5E79-473F-BCB3-BA3FDF5BA2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82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6E5FB-60AE-41B8-94E5-ACF42118CF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59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78398-B894-4008-886C-876D49D9F2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83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7A759-C9D4-48AE-B7D2-B24854B707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B1B71-B61A-4D69-87A5-043A9D603F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62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1A1F6-30FE-4686-ABD1-C85010F58E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9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1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27AAF-EB3D-4FDD-B6F0-BAFDEB4865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8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1BD20-FF7C-422B-895F-0DB8BF89A9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02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14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46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343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416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606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694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85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7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241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3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7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28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D0E7F-521E-471E-95BC-EC3E584970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695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574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86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60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9D1DB-5B0B-4AC3-AC35-483150503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799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FC3BA-0085-4F52-B14F-933F8954B3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225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62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F1C08-3664-4508-8741-1B739A92B2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146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7313A-63E0-465A-83F6-9DABA8F326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393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60FF3-7F4D-47DF-80A9-401C7FA89C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792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7E42-D305-4DC0-A7CF-3B017218F0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098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D9114-B82F-492F-AA76-F326D55F2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372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DE287-A38E-4278-AC69-9AF8BB34ED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963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FB171-75D9-46AC-A6C5-8BE50A1C53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81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BF3C5-69F8-48A0-BE3E-AB3757C3AA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730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27B88-4D2A-45AA-9FA8-6026992F35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091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70CBB-FF53-49F0-840A-FFDCFEFED7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610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966F-D35D-4BCE-AB15-20F55E5DF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540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11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32E62-C0C6-4E29-AA66-BD6896C1BA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703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76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50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9D1DB-5B0B-4AC3-AC35-483150503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198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FC3BA-0085-4F52-B14F-933F8954B3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269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52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F1C08-3664-4508-8741-1B739A92B2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873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7313A-63E0-465A-83F6-9DABA8F326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095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60FF3-7F4D-47DF-80A9-401C7FA89C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411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7E42-D305-4DC0-A7CF-3B017218F0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7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AF550-B1E8-460F-BEE7-13498C5611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713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D9114-B82F-492F-AA76-F326D55F2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5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DE287-A38E-4278-AC69-9AF8BB34ED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03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FB171-75D9-46AC-A6C5-8BE50A1C53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996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27B88-4D2A-45AA-9FA8-6026992F35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213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70CBB-FF53-49F0-840A-FFDCFEFED7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167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966F-D35D-4BCE-AB15-20F55E5DF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091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01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32E62-C0C6-4E29-AA66-BD6896C1BA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460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6F1AD-FD94-4E3A-B887-89A2151D82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291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5B6F8-DCD4-4A65-BA40-11E4F3F664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187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18552-ACC1-4BF4-90E1-2E9B5C06C1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6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627A2-ADFB-484E-A648-3D75958DF1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193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E8361-2FC8-4C7F-87B4-429E566414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489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1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1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28136-6B94-4101-8976-CCA5FA07A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765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78030-4862-43F1-BAD7-CAC0A279F6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46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DABAB-A11E-4D86-8300-BE946D73BE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194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40EE-959F-470A-94A1-CDD0B30471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424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47C40-C957-4E4E-9632-67603BDC8A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3726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B024D-3F61-4D0B-8C09-2A026E2F4B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4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D4AD9-E4E3-4112-80F0-AA9308535F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71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A0E5D-0AEA-4640-AC6B-A0429590E6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153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1C1EB-DA22-4A22-8BFB-B54AC273BB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2177F-75B5-47B2-9046-93BA6DFE35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6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02D1C5-0D45-4C0D-97FB-E7A65DC837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7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6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5481A8-52C5-4739-9A84-7D56BEDDA86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8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6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C81B2A-48BB-4026-B093-5DB12893132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0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0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6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01A55A-CBC8-4301-84B0-9E06EC73F57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9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6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01A55A-CBC8-4301-84B0-9E06EC73F57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6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BA4A86-326D-4657-9411-93728AFE843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1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png"/><Relationship Id="rId5" Type="http://schemas.openxmlformats.org/officeDocument/2006/relationships/image" Target="../media/image17.jpe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42945" y="1178392"/>
            <a:ext cx="7632848" cy="1874452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Chào mừng quý thầy cô và các bạn học sinh đến với tiết âm nhạc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7" y="5733294"/>
            <a:ext cx="240417" cy="1927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052844"/>
            <a:ext cx="2322972" cy="2322972"/>
          </a:xfrm>
          <a:prstGeom prst="rect">
            <a:avLst/>
          </a:prstGeom>
        </p:spPr>
      </p:pic>
      <p:pic>
        <p:nvPicPr>
          <p:cNvPr id="2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80312" y="3750860"/>
            <a:ext cx="609600" cy="609600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-29242" y="6528362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smtClean="0">
                <a:solidFill>
                  <a:srgbClr val="FF0000"/>
                </a:solidFill>
              </a:rPr>
              <a:t>Bản quyền TT-ÂN-Phi Trường 0987508433 cấm chia sẻ dưới mọi hình thức</a:t>
            </a:r>
            <a:endParaRPr lang="en-US" sz="160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7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1872784" y="669947"/>
            <a:ext cx="5932687" cy="54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/>
              <a:t>HD đọc nhạc với bộ gõ cơ thể</a:t>
            </a:r>
          </a:p>
        </p:txBody>
      </p:sp>
      <p:pic>
        <p:nvPicPr>
          <p:cNvPr id="17416" name="Picture 9" descr="D:\GIÁO ÁN 1 2020-2021\HÌNH SOẠN GIÁO ÁN\Đọc nhạc\Picture2 - Copy (2) - Copy.jpg"/>
          <p:cNvPicPr>
            <a:picLocks noChangeAspect="1" noChangeArrowheads="1"/>
          </p:cNvPicPr>
          <p:nvPr/>
        </p:nvPicPr>
        <p:blipFill>
          <a:blip r:embed="rId5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511256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DN BEAT 2 LAN DAO GIU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4288" y="5402677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4006"/>
            <a:ext cx="240417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05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1191731" y="332656"/>
            <a:ext cx="5450853" cy="6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smtClean="0">
                <a:solidFill>
                  <a:schemeClr val="bg1"/>
                </a:solidFill>
              </a:rPr>
              <a:t>HD đọc nhạc bộ gõ cơ thể</a:t>
            </a:r>
          </a:p>
        </p:txBody>
      </p:sp>
      <p:sp>
        <p:nvSpPr>
          <p:cNvPr id="15368" name="AutoShape 10" descr="BỘ GÕ CƠ THỂ TỪ KHÁI NIỆM ĐẾN ỨNG DỤNG TRONG GIÁO DỤC ÂM NHẠC"/>
          <p:cNvSpPr>
            <a:spLocks noChangeAspect="1" noChangeArrowheads="1"/>
          </p:cNvSpPr>
          <p:nvPr/>
        </p:nvSpPr>
        <p:spPr bwMode="auto">
          <a:xfrm>
            <a:off x="4546865" y="-144463"/>
            <a:ext cx="2540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5369" name="Picture 11" descr="D:\GIÁO ÁN 1 2020-2021\HÌNH SOẠN GIÁO ÁN\Đọc nhạc\BAC THANG DO - RE - MI\Picture2 - Copy (3)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185866"/>
            <a:ext cx="8031428" cy="533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AutoShape 13" descr="BỘ GÕ CƠ THỂ TỪ KHÁI NIỆM ĐẾN ỨNG DỤNG TRONG GIÁO DỤC ÂM NHẠC"/>
          <p:cNvSpPr>
            <a:spLocks noChangeAspect="1" noChangeArrowheads="1"/>
          </p:cNvSpPr>
          <p:nvPr/>
        </p:nvSpPr>
        <p:spPr bwMode="auto">
          <a:xfrm>
            <a:off x="4546865" y="-144463"/>
            <a:ext cx="2540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5371" name="Picture 14" descr="D:\GIÁO ÁN 1 2020-2021\HÌNH SOẠN GIÁO ÁN\BỘ Gõ cơ THỂ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9" t="3484" r="68880" b="81564"/>
          <a:stretch>
            <a:fillRect/>
          </a:stretch>
        </p:blipFill>
        <p:spPr bwMode="auto">
          <a:xfrm>
            <a:off x="1654969" y="2786066"/>
            <a:ext cx="66145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4" descr="D:\GIÁO ÁN 1 2020-2021\HÌNH SOẠN GIÁO ÁN\BỘ Gõ cơ THỂ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2" t="1822" r="36977" b="79904"/>
          <a:stretch>
            <a:fillRect/>
          </a:stretch>
        </p:blipFill>
        <p:spPr bwMode="auto">
          <a:xfrm>
            <a:off x="3917158" y="2714628"/>
            <a:ext cx="5953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4" descr="D:\GIÁO ÁN 1 2020-2021\HÌNH SOẠN GIÁO ÁN\BỘ Gõ cơ THỂ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9" t="3484" r="68880" b="81564"/>
          <a:stretch>
            <a:fillRect/>
          </a:stretch>
        </p:blipFill>
        <p:spPr bwMode="auto">
          <a:xfrm>
            <a:off x="2726532" y="2786066"/>
            <a:ext cx="66145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 descr="D:\GIÁO ÁN 1 2020-2021\HÌNH SOẠN GIÁO ÁN\BỘ Gõ cơ THỂ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9" t="3484" r="68880" b="81564"/>
          <a:stretch>
            <a:fillRect/>
          </a:stretch>
        </p:blipFill>
        <p:spPr bwMode="auto">
          <a:xfrm>
            <a:off x="5226844" y="2786066"/>
            <a:ext cx="66145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D:\GIÁO ÁN 1 2020-2021\HÌNH SOẠN GIÁO ÁN\BỘ Gõ cơ THỂ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9" t="3484" r="68880" b="81564"/>
          <a:stretch>
            <a:fillRect/>
          </a:stretch>
        </p:blipFill>
        <p:spPr bwMode="auto">
          <a:xfrm>
            <a:off x="6179344" y="2786066"/>
            <a:ext cx="66145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 descr="D:\GIÁO ÁN 1 2020-2021\HÌNH SOẠN GIÁO ÁN\BỘ Gõ cơ THỂ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9" t="3484" r="68880" b="81564"/>
          <a:stretch>
            <a:fillRect/>
          </a:stretch>
        </p:blipFill>
        <p:spPr bwMode="auto">
          <a:xfrm>
            <a:off x="1698082" y="5810969"/>
            <a:ext cx="66145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D:\GIÁO ÁN 1 2020-2021\HÌNH SOẠN GIÁO ÁN\BỘ Gõ cơ THỂ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9" t="3484" r="68880" b="81564"/>
          <a:stretch>
            <a:fillRect/>
          </a:stretch>
        </p:blipFill>
        <p:spPr bwMode="auto">
          <a:xfrm>
            <a:off x="2786063" y="5805783"/>
            <a:ext cx="66145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8" descr="D:\GIÁO ÁN 1 2020-2021\HÌNH SOẠN GIÁO ÁN\BỘ Gõ cơ THỂ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9" t="3484" r="68880" b="81564"/>
          <a:stretch>
            <a:fillRect/>
          </a:stretch>
        </p:blipFill>
        <p:spPr bwMode="auto">
          <a:xfrm>
            <a:off x="5226844" y="5747787"/>
            <a:ext cx="66145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9" descr="D:\GIÁO ÁN 1 2020-2021\HÌNH SOẠN GIÁO ÁN\BỘ Gõ cơ THỂ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9" t="3484" r="68880" b="81564"/>
          <a:stretch>
            <a:fillRect/>
          </a:stretch>
        </p:blipFill>
        <p:spPr bwMode="auto">
          <a:xfrm>
            <a:off x="6060282" y="5747786"/>
            <a:ext cx="66145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14" descr="D:\GIÁO ÁN 1 2020-2021\HÌNH SOẠN GIÁO ÁN\BỘ Gõ cơ THỂ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2" t="1822" r="36977" b="79904"/>
          <a:stretch>
            <a:fillRect/>
          </a:stretch>
        </p:blipFill>
        <p:spPr bwMode="auto">
          <a:xfrm>
            <a:off x="7369969" y="2714628"/>
            <a:ext cx="5953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14" descr="D:\GIÁO ÁN 1 2020-2021\HÌNH SOẠN GIÁO ÁN\BỘ Gõ cơ THỂ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2" t="1822" r="36977" b="79904"/>
          <a:stretch>
            <a:fillRect/>
          </a:stretch>
        </p:blipFill>
        <p:spPr bwMode="auto">
          <a:xfrm>
            <a:off x="3976689" y="5776785"/>
            <a:ext cx="5953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14" descr="D:\GIÁO ÁN 1 2020-2021\HÌNH SOẠN GIÁO ÁN\BỘ Gõ cơ THỂ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2" t="1822" r="36977" b="79904"/>
          <a:stretch>
            <a:fillRect/>
          </a:stretch>
        </p:blipFill>
        <p:spPr bwMode="auto">
          <a:xfrm>
            <a:off x="7369969" y="5747785"/>
            <a:ext cx="5953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4006"/>
            <a:ext cx="240417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30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996817" y="469833"/>
            <a:ext cx="7319599" cy="60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VẬN DỤNG SÁNG TẠO:TO – NHỎ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chemeClr val="bg1"/>
                </a:solidFill>
              </a:rPr>
              <a:t>Nghe âm thanh  và cho biết đâu là âm thanh to đâu là âm thanh nhỏ</a:t>
            </a:r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4" name="TO-NH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5696" y="37338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4006"/>
            <a:ext cx="240417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8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245373" y="404664"/>
            <a:ext cx="8856984" cy="13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smtClean="0">
                <a:solidFill>
                  <a:schemeClr val="bg1"/>
                </a:solidFill>
              </a:rPr>
              <a:t>Đọc nhạc sắc thái to nhỏ: hình loa to hát to-hình loa nhỏ hát nhỏ</a:t>
            </a:r>
          </a:p>
        </p:txBody>
      </p:sp>
      <p:sp>
        <p:nvSpPr>
          <p:cNvPr id="17416" name="AutoShape 10" descr="BỘ GÕ CƠ THỂ TỪ KHÁI NIỆM ĐẾN ỨNG DỤNG TRONG GIÁO DỤC ÂM NHẠC"/>
          <p:cNvSpPr>
            <a:spLocks noChangeAspect="1" noChangeArrowheads="1"/>
          </p:cNvSpPr>
          <p:nvPr/>
        </p:nvSpPr>
        <p:spPr bwMode="auto">
          <a:xfrm>
            <a:off x="4546865" y="-144463"/>
            <a:ext cx="2540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7417" name="Picture 11" descr="D:\GIÁO ÁN 1 2020-2021\HÌNH SOẠN GIÁO ÁN\Đọc nhạc\BAC THANG DO - RE - MI\Picture2 - Copy (3)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80920" cy="468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AutoShape 13" descr="BỘ GÕ CƠ THỂ TỪ KHÁI NIỆM ĐẾN ỨNG DỤNG TRONG GIÁO DỤC ÂM NHẠC"/>
          <p:cNvSpPr>
            <a:spLocks noChangeAspect="1" noChangeArrowheads="1"/>
          </p:cNvSpPr>
          <p:nvPr/>
        </p:nvSpPr>
        <p:spPr bwMode="auto">
          <a:xfrm>
            <a:off x="4546865" y="-144463"/>
            <a:ext cx="2540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7419" name="Picture 8" descr="Hình ảnh Loa Vector Biểu Tượng Nền Trắng, Lớn, Giọng Nói, Diễn Giả Vector  và PNG với nền trong suốt để tải xuống miễn phí"/>
          <p:cNvPicPr>
            <a:picLocks noChangeAspect="1" noChangeArrowheads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1719" r="10938" b="10938"/>
          <a:stretch>
            <a:fillRect/>
          </a:stretch>
        </p:blipFill>
        <p:spPr bwMode="auto">
          <a:xfrm>
            <a:off x="1122494" y="5661248"/>
            <a:ext cx="3571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8" descr="Hình ảnh Loa Vector Biểu Tượng Nền Trắng, Lớn, Giọng Nói, Diễn Giả Vector  và PNG với nền trong suốt để tải xuống miễn phí"/>
          <p:cNvPicPr>
            <a:picLocks noChangeAspect="1" noChangeArrowheads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1719" r="10938" b="10938"/>
          <a:stretch>
            <a:fillRect/>
          </a:stretch>
        </p:blipFill>
        <p:spPr bwMode="auto">
          <a:xfrm>
            <a:off x="996817" y="3356992"/>
            <a:ext cx="48286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4006"/>
            <a:ext cx="240417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57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AutoShape 10" descr="BỘ GÕ CƠ THỂ TỪ KHÁI NIỆM ĐẾN ỨNG DỤNG TRONG GIÁO DỤC ÂM NHẠC"/>
          <p:cNvSpPr>
            <a:spLocks noChangeAspect="1" noChangeArrowheads="1"/>
          </p:cNvSpPr>
          <p:nvPr/>
        </p:nvSpPr>
        <p:spPr bwMode="auto">
          <a:xfrm>
            <a:off x="4546865" y="-144463"/>
            <a:ext cx="2540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9465" name="Picture 11" descr="D:\GIÁO ÁN 1 2020-2021\HÌNH SOẠN GIÁO ÁN\Đọc nhạc\BAC THANG DO - RE - MI\Picture2 - Copy (3)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185866"/>
            <a:ext cx="8031428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AutoShape 13" descr="BỘ GÕ CƠ THỂ TỪ KHÁI NIỆM ĐẾN ỨNG DỤNG TRONG GIÁO DỤC ÂM NHẠC"/>
          <p:cNvSpPr>
            <a:spLocks noChangeAspect="1" noChangeArrowheads="1"/>
          </p:cNvSpPr>
          <p:nvPr/>
        </p:nvSpPr>
        <p:spPr bwMode="auto">
          <a:xfrm>
            <a:off x="4546865" y="-144463"/>
            <a:ext cx="2540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9467" name="Picture 8" descr="Hình ảnh Loa Vector Biểu Tượng Nền Trắng, Lớn, Giọng Nói, Diễn Giả Vector  và PNG với nền trong suốt để tải xuống miễn phí"/>
          <p:cNvPicPr>
            <a:picLocks noChangeAspect="1" noChangeArrowheads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1719" r="10938" b="10938"/>
          <a:stretch>
            <a:fillRect/>
          </a:stretch>
        </p:blipFill>
        <p:spPr bwMode="auto">
          <a:xfrm>
            <a:off x="6417470" y="2928941"/>
            <a:ext cx="297656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8" descr="Hình ảnh Loa Vector Biểu Tượng Nền Trắng, Lớn, Giọng Nói, Diễn Giả Vector  và PNG với nền trong suốt để tải xuống miễn phí"/>
          <p:cNvPicPr>
            <a:picLocks noChangeAspect="1" noChangeArrowheads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1719" r="10938" b="10938"/>
          <a:stretch>
            <a:fillRect/>
          </a:stretch>
        </p:blipFill>
        <p:spPr bwMode="auto">
          <a:xfrm>
            <a:off x="1803136" y="2786066"/>
            <a:ext cx="33469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8" descr="Hình ảnh Loa Vector Biểu Tượng Nền Trắng, Lớn, Giọng Nói, Diễn Giả Vector  và PNG với nền trong suốt để tải xuống miễn phí"/>
          <p:cNvPicPr>
            <a:picLocks noChangeAspect="1" noChangeArrowheads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1719" r="10938" b="10938"/>
          <a:stretch>
            <a:fillRect/>
          </a:stretch>
        </p:blipFill>
        <p:spPr bwMode="auto">
          <a:xfrm>
            <a:off x="4095750" y="2857500"/>
            <a:ext cx="33469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8" descr="Hình ảnh Loa Vector Biểu Tượng Nền Trắng, Lớn, Giọng Nói, Diễn Giả Vector  và PNG với nền trong suốt để tải xuống miễn phí"/>
          <p:cNvPicPr>
            <a:picLocks noChangeAspect="1" noChangeArrowheads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1719" r="10938" b="10938"/>
          <a:stretch>
            <a:fillRect/>
          </a:stretch>
        </p:blipFill>
        <p:spPr bwMode="auto">
          <a:xfrm>
            <a:off x="5405438" y="2857500"/>
            <a:ext cx="33469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8" descr="Hình ảnh Loa Vector Biểu Tượng Nền Trắng, Lớn, Giọng Nói, Diễn Giả Vector  và PNG với nền trong suốt để tải xuống miễn phí"/>
          <p:cNvPicPr>
            <a:picLocks noChangeAspect="1" noChangeArrowheads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1719" r="10938" b="10938"/>
          <a:stretch>
            <a:fillRect/>
          </a:stretch>
        </p:blipFill>
        <p:spPr bwMode="auto">
          <a:xfrm>
            <a:off x="7608094" y="2786066"/>
            <a:ext cx="33469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8" descr="Hình ảnh Loa Vector Biểu Tượng Nền Trắng, Lớn, Giọng Nói, Diễn Giả Vector  và PNG với nền trong suốt để tải xuống miễn phí"/>
          <p:cNvPicPr>
            <a:picLocks noChangeAspect="1" noChangeArrowheads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1719" r="10938" b="10938"/>
          <a:stretch>
            <a:fillRect/>
          </a:stretch>
        </p:blipFill>
        <p:spPr bwMode="auto">
          <a:xfrm>
            <a:off x="1833563" y="4857750"/>
            <a:ext cx="33469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8" descr="Hình ảnh Loa Vector Biểu Tượng Nền Trắng, Lớn, Giọng Nói, Diễn Giả Vector  và PNG với nền trong suốt để tải xuống miễn phí"/>
          <p:cNvPicPr>
            <a:picLocks noChangeAspect="1" noChangeArrowheads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1719" r="10938" b="10938"/>
          <a:stretch>
            <a:fillRect/>
          </a:stretch>
        </p:blipFill>
        <p:spPr bwMode="auto">
          <a:xfrm>
            <a:off x="4155282" y="5012596"/>
            <a:ext cx="33469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8" descr="Hình ảnh Loa Vector Biểu Tượng Nền Trắng, Lớn, Giọng Nói, Diễn Giả Vector  và PNG với nền trong suốt để tải xuống miễn phí"/>
          <p:cNvPicPr>
            <a:picLocks noChangeAspect="1" noChangeArrowheads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1719" r="10938" b="10938"/>
          <a:stretch>
            <a:fillRect/>
          </a:stretch>
        </p:blipFill>
        <p:spPr bwMode="auto">
          <a:xfrm>
            <a:off x="5405438" y="4857750"/>
            <a:ext cx="33469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8" descr="Hình ảnh Loa Vector Biểu Tượng Nền Trắng, Lớn, Giọng Nói, Diễn Giả Vector  và PNG với nền trong suốt để tải xuống miễn phí"/>
          <p:cNvPicPr>
            <a:picLocks noChangeAspect="1" noChangeArrowheads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1719" r="10938" b="10938"/>
          <a:stretch>
            <a:fillRect/>
          </a:stretch>
        </p:blipFill>
        <p:spPr bwMode="auto">
          <a:xfrm>
            <a:off x="7667625" y="4857750"/>
            <a:ext cx="33469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8" descr="Hình ảnh Loa Vector Biểu Tượng Nền Trắng, Lớn, Giọng Nói, Diễn Giả Vector  và PNG với nền trong suốt để tải xuống miễn phí"/>
          <p:cNvPicPr>
            <a:picLocks noChangeAspect="1" noChangeArrowheads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1719" r="10938" b="10938"/>
          <a:stretch>
            <a:fillRect/>
          </a:stretch>
        </p:blipFill>
        <p:spPr bwMode="auto">
          <a:xfrm>
            <a:off x="2964657" y="2857503"/>
            <a:ext cx="297656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8" descr="Hình ảnh Loa Vector Biểu Tượng Nền Trắng, Lớn, Giọng Nói, Diễn Giả Vector  và PNG với nền trong suốt để tải xuống miễn phí"/>
          <p:cNvPicPr>
            <a:picLocks noChangeAspect="1" noChangeArrowheads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1719" r="10938" b="10938"/>
          <a:stretch>
            <a:fillRect/>
          </a:stretch>
        </p:blipFill>
        <p:spPr bwMode="auto">
          <a:xfrm>
            <a:off x="2964657" y="5000628"/>
            <a:ext cx="297656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8" descr="Hình ảnh Loa Vector Biểu Tượng Nền Trắng, Lớn, Giọng Nói, Diễn Giả Vector  và PNG với nền trong suốt để tải xuống miễn phí"/>
          <p:cNvPicPr>
            <a:picLocks noChangeAspect="1" noChangeArrowheads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1719" r="10938" b="10938"/>
          <a:stretch>
            <a:fillRect/>
          </a:stretch>
        </p:blipFill>
        <p:spPr bwMode="auto">
          <a:xfrm>
            <a:off x="6238876" y="5000628"/>
            <a:ext cx="29765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2805" y="478744"/>
            <a:ext cx="8882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 NHẠC THEO SẮC 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THÁITO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NHỎ THEO Ý THÍCH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4006"/>
            <a:ext cx="240417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14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27" y="908720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5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7" y="2780966"/>
            <a:ext cx="240417" cy="1927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" y="-99392"/>
            <a:ext cx="594780" cy="594780"/>
          </a:xfrm>
          <a:prstGeom prst="rect">
            <a:avLst/>
          </a:prstGeom>
        </p:spPr>
      </p:pic>
      <p:pic>
        <p:nvPicPr>
          <p:cNvPr id="5" name="VAO RUG HOA BEAT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42504" y="5661248"/>
            <a:ext cx="609600" cy="609600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11825" y="6519446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smtClean="0">
                <a:solidFill>
                  <a:srgbClr val="FF0000"/>
                </a:solidFill>
              </a:rPr>
              <a:t>Bản quyền TT-ÂN-Phi Trường 0987508433 cấm chia sẻ dưới mọi hình thức</a:t>
            </a:r>
            <a:endParaRPr lang="en-US" sz="160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56490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Hát bài Vào Vườn Hoa khởi dộng</a:t>
            </a:r>
            <a:endParaRPr lang="en-US" sz="4000"/>
          </a:p>
        </p:txBody>
      </p:sp>
      <p:pic>
        <p:nvPicPr>
          <p:cNvPr id="3" name="VAO RUG HOA BEAT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83224" y="350100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45224"/>
            <a:ext cx="240417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4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770524" y="812808"/>
            <a:ext cx="1694695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Tiết 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lang="en-US" sz="480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1690255" y="1700813"/>
            <a:ext cx="5855231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ÔN TẬP BÀI :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 RỪNG HOA</a:t>
            </a:r>
            <a:endParaRPr lang="en-US" sz="240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1414278" y="2420900"/>
            <a:ext cx="7502275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ÔN ĐỌC NHẠC: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BẬC THANG ĐÔ – RÊ - MI</a:t>
            </a:r>
            <a:endParaRPr lang="en-US" sz="240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78" y="5472399"/>
            <a:ext cx="240417" cy="1927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34" y="3573016"/>
            <a:ext cx="1935249" cy="1619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5752" y="3055963"/>
            <a:ext cx="633670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- VẬN DỤNG SÁNG TẠO :</a:t>
            </a:r>
            <a:r>
              <a:rPr lang="en-US" sz="2400" b="1" smtClean="0">
                <a:latin typeface="Times New Roman"/>
                <a:ea typeface="Calibri"/>
                <a:cs typeface="Times New Roman"/>
              </a:rPr>
              <a:t> TO </a:t>
            </a:r>
            <a:r>
              <a:rPr lang="en-US" sz="2400" b="1">
                <a:latin typeface="Times New Roman"/>
                <a:ea typeface="Calibri"/>
                <a:cs typeface="Times New Roman"/>
              </a:rPr>
              <a:t>– NHỎ</a:t>
            </a:r>
            <a:endParaRPr lang="en-US" sz="24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-13957"/>
            <a:ext cx="8964488" cy="269337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ÂM NHẠC 1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9312" y="-99392"/>
            <a:ext cx="794688" cy="79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879" y="1124774"/>
            <a:ext cx="961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Ôn lại bài hát với các hình thức: Lớp, tổ, cá nhân</a:t>
            </a:r>
            <a:endParaRPr lang="en-US" sz="3200"/>
          </a:p>
        </p:txBody>
      </p:sp>
      <p:sp>
        <p:nvSpPr>
          <p:cNvPr id="3" name="TextBox 2"/>
          <p:cNvSpPr txBox="1"/>
          <p:nvPr/>
        </p:nvSpPr>
        <p:spPr>
          <a:xfrm>
            <a:off x="2051720" y="260677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1.ÔN BÀI VÀO VƯỜN HOA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4" name="VAO RUG HOA BEAT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8594" y="2060848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7" y="5517254"/>
            <a:ext cx="240417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9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4" descr="D:\GIÁO ÁN 1 2020-2021\HÌNH SOẠN GIÁO ÁN\Học hát\Vào rừng hoa\Vào rừng hoa - Copy (2).jpg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618670"/>
            <a:ext cx="9144001" cy="403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1" y="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1721" y="5273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Ôn hát với vận động cơ thể</a:t>
            </a:r>
            <a:endParaRPr lang="en-US" sz="3200"/>
          </a:p>
        </p:txBody>
      </p:sp>
      <p:pic>
        <p:nvPicPr>
          <p:cNvPr id="5" name="VAO RUG HOA BEAT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44989" y="537321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45224"/>
            <a:ext cx="240417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2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D:\GIÁO ÁN 1 2020-2021\HÌNH SOẠN GIÁO ÁN\Học hát\Vào rừng hoa\Picture1 - Copy.jpg"/>
          <p:cNvPicPr>
            <a:picLocks noChangeAspect="1" noChangeArrowheads="1"/>
          </p:cNvPicPr>
          <p:nvPr/>
        </p:nvPicPr>
        <p:blipFill>
          <a:blip r:embed="rId5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769463"/>
            <a:ext cx="9143999" cy="388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5736" y="-61612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Ôn hát gõ đệm theo tiết tấu</a:t>
            </a:r>
            <a:endParaRPr lang="en-US" sz="3200"/>
          </a:p>
        </p:txBody>
      </p:sp>
      <p:pic>
        <p:nvPicPr>
          <p:cNvPr id="8" name="VAO RUG HOA BEAT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75771" y="5788496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45224"/>
            <a:ext cx="240417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5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8" descr="D:\GIÁO ÁN 1 2020-2021\HÌNH SOẠN GIÁO ÁN\Học hát\Vào rừng hoa\vao rung hoa.jpg"/>
          <p:cNvPicPr>
            <a:picLocks noChangeAspect="1" noChangeArrowheads="1"/>
          </p:cNvPicPr>
          <p:nvPr/>
        </p:nvPicPr>
        <p:blipFill>
          <a:blip r:embed="rId5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0" b="2859"/>
          <a:stretch>
            <a:fillRect/>
          </a:stretch>
        </p:blipFill>
        <p:spPr bwMode="auto">
          <a:xfrm>
            <a:off x="3" y="764704"/>
            <a:ext cx="9089445" cy="408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Hình ảnh Loa Vector Biểu Tượng Nền Trắng, Lớn, Giọng Nói, Diễn Giả Vector  và PNG với nền trong suốt để tải xuống miễn phí"/>
          <p:cNvPicPr>
            <a:picLocks noChangeAspect="1" noChangeArrowheads="1"/>
          </p:cNvPicPr>
          <p:nvPr/>
        </p:nvPicPr>
        <p:blipFill>
          <a:blip r:embed="rId6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1719" r="10938" b="10938"/>
          <a:stretch>
            <a:fillRect/>
          </a:stretch>
        </p:blipFill>
        <p:spPr bwMode="auto">
          <a:xfrm>
            <a:off x="971600" y="1772817"/>
            <a:ext cx="3571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Hình ảnh Loa Vector Biểu Tượng Nền Trắng, Lớn, Giọng Nói, Diễn Giả Vector  và PNG với nền trong suốt để tải xuống miễn phí"/>
          <p:cNvPicPr>
            <a:picLocks noChangeAspect="1" noChangeArrowheads="1"/>
          </p:cNvPicPr>
          <p:nvPr/>
        </p:nvPicPr>
        <p:blipFill>
          <a:blip r:embed="rId6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1719" r="10938" b="10938"/>
          <a:stretch>
            <a:fillRect/>
          </a:stretch>
        </p:blipFill>
        <p:spPr bwMode="auto">
          <a:xfrm>
            <a:off x="2127912" y="2416735"/>
            <a:ext cx="482864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8" descr="Hình ảnh Loa Vector Biểu Tượng Nền Trắng, Lớn, Giọng Nói, Diễn Giả Vector  và PNG với nền trong suốt để tải xuống miễn phí"/>
          <p:cNvPicPr>
            <a:picLocks noChangeAspect="1" noChangeArrowheads="1"/>
          </p:cNvPicPr>
          <p:nvPr/>
        </p:nvPicPr>
        <p:blipFill>
          <a:blip r:embed="rId6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1719" r="10938" b="10938"/>
          <a:stretch>
            <a:fillRect/>
          </a:stretch>
        </p:blipFill>
        <p:spPr bwMode="auto">
          <a:xfrm>
            <a:off x="1476281" y="4293118"/>
            <a:ext cx="48418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8" descr="Hình ảnh Loa Vector Biểu Tượng Nền Trắng, Lớn, Giọng Nói, Diễn Giả Vector  và PNG với nền trong suốt để tải xuống miễn phí"/>
          <p:cNvPicPr>
            <a:picLocks noChangeAspect="1" noChangeArrowheads="1"/>
          </p:cNvPicPr>
          <p:nvPr/>
        </p:nvPicPr>
        <p:blipFill>
          <a:blip r:embed="rId6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1719" r="10938" b="10938"/>
          <a:stretch>
            <a:fillRect/>
          </a:stretch>
        </p:blipFill>
        <p:spPr bwMode="auto">
          <a:xfrm>
            <a:off x="2000251" y="3501015"/>
            <a:ext cx="3571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4099"/>
            <a:ext cx="9505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Ôn </a:t>
            </a:r>
            <a:r>
              <a:rPr lang="en-US" sz="2800" smtClean="0"/>
              <a:t>hát sắc thái tô nhỏ loa nhỏ hát nhỏ, loa to hát to</a:t>
            </a:r>
            <a:endParaRPr lang="en-US" sz="2800"/>
          </a:p>
        </p:txBody>
      </p:sp>
      <p:pic>
        <p:nvPicPr>
          <p:cNvPr id="12" name="VAO RUG HOA BEAT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75771" y="5788496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83" y="5445224"/>
            <a:ext cx="240417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2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9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19" y="2958481"/>
            <a:ext cx="3132348" cy="3899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530355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</a:rPr>
              <a:t>Ôn cao độ, thế tay 3 nốt Đô-rê-mi</a:t>
            </a: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6" name="LCD DR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5696" y="1556792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861048"/>
            <a:ext cx="240417" cy="192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4006"/>
            <a:ext cx="240417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38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4338724" cy="433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764704"/>
            <a:ext cx="8136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Ôn đọc nhạc kết hợi làm ký hiệu bàn tay với các hình thức</a:t>
            </a: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9" name="TDN BEAT 2 LAN DAO GIU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53928" y="5661248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861048"/>
            <a:ext cx="240417" cy="192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4006"/>
            <a:ext cx="240417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6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221</Words>
  <Application>Microsoft Office PowerPoint</Application>
  <PresentationFormat>On-screen Show (4:3)</PresentationFormat>
  <Paragraphs>23</Paragraphs>
  <Slides>16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Default Design</vt:lpstr>
      <vt:lpstr>1_Default Design</vt:lpstr>
      <vt:lpstr>2_Default Design</vt:lpstr>
      <vt:lpstr>2_Office Theme</vt:lpstr>
      <vt:lpstr>3_Default Design</vt:lpstr>
      <vt:lpstr>4_Default Design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55</cp:revision>
  <dcterms:created xsi:type="dcterms:W3CDTF">2021-06-25T09:29:58Z</dcterms:created>
  <dcterms:modified xsi:type="dcterms:W3CDTF">2021-06-29T02:27:41Z</dcterms:modified>
</cp:coreProperties>
</file>