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7" r:id="rId2"/>
    <p:sldId id="259" r:id="rId3"/>
    <p:sldId id="260" r:id="rId4"/>
    <p:sldId id="290" r:id="rId5"/>
    <p:sldId id="292" r:id="rId6"/>
    <p:sldId id="293" r:id="rId7"/>
    <p:sldId id="296" r:id="rId8"/>
    <p:sldId id="267" r:id="rId9"/>
    <p:sldId id="294" r:id="rId10"/>
    <p:sldId id="268" r:id="rId11"/>
    <p:sldId id="269" r:id="rId12"/>
    <p:sldId id="298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99" r:id="rId25"/>
    <p:sldId id="283" r:id="rId26"/>
    <p:sldId id="287" r:id="rId27"/>
    <p:sldId id="288" r:id="rId28"/>
    <p:sldId id="297" r:id="rId29"/>
    <p:sldId id="295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F6C07-69DD-4253-B6BD-CA4D0D253F74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75B8C-1AF8-4836-85AE-A271C601E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323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C7C0A-F498-4778-8B06-8A56FD952E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715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88536-3458-44B3-9C73-48D772CAB6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34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1F5E6-29EE-4A9F-B2D6-A6652160E1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592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88DFC-9B6C-43A7-B9A7-3001D0C2C7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057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4732D-1C1E-4B4E-B190-E656C3ACFC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11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DF1D7-01C7-49F5-B9EA-BE69216F04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244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315DE-F0B3-4F12-A50C-3163BE71DD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449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1BD20-FF7C-422B-895F-0DB8BF89A9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90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1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1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D0E7F-521E-471E-95BC-EC3E584970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769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BF3C5-69F8-48A0-BE3E-AB3757C3AA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57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AF550-B1E8-460F-BEE7-13498C5611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871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627A2-ADFB-484E-A648-3D75958DF1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819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2177F-75B5-47B2-9046-93BA6DFE35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99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1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02D1C5-0D45-4C0D-97FB-E7A65DC8377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972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6.mp3"/><Relationship Id="rId7" Type="http://schemas.openxmlformats.org/officeDocument/2006/relationships/image" Target="../media/image15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9.mp3"/><Relationship Id="rId7" Type="http://schemas.openxmlformats.org/officeDocument/2006/relationships/image" Target="../media/image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8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4.png"/><Relationship Id="rId5" Type="http://schemas.openxmlformats.org/officeDocument/2006/relationships/image" Target="../media/image23.jpe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6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6.png"/><Relationship Id="rId5" Type="http://schemas.openxmlformats.org/officeDocument/2006/relationships/image" Target="../media/image24.jpe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6.png"/><Relationship Id="rId5" Type="http://schemas.openxmlformats.org/officeDocument/2006/relationships/image" Target="../media/image25.jpe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6.png"/><Relationship Id="rId5" Type="http://schemas.openxmlformats.org/officeDocument/2006/relationships/image" Target="../media/image24.jpe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6.png"/><Relationship Id="rId5" Type="http://schemas.openxmlformats.org/officeDocument/2006/relationships/image" Target="../media/image26.jpe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6.png"/><Relationship Id="rId5" Type="http://schemas.openxmlformats.org/officeDocument/2006/relationships/image" Target="../media/image27.jpe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8.mp3"/><Relationship Id="rId7" Type="http://schemas.openxmlformats.org/officeDocument/2006/relationships/image" Target="../media/image6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8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42945" y="1178392"/>
            <a:ext cx="7632848" cy="1874452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Chào mừng quý thầy cô và các bạn học sinh đến với tiết âm nhạc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733256"/>
            <a:ext cx="240417" cy="1927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052844"/>
            <a:ext cx="2322972" cy="23229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512622"/>
            <a:ext cx="7128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smtClean="0">
                <a:solidFill>
                  <a:srgbClr val="FF0000"/>
                </a:solidFill>
              </a:rPr>
              <a:t>Bản quyền TT-ÂN-Phi Trường 0987508433 cấm chia sẻ dưới mọi hình thức</a:t>
            </a:r>
            <a:endParaRPr lang="en-US" sz="1600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77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316" name="Rectangle 11"/>
          <p:cNvSpPr>
            <a:spLocks noChangeArrowheads="1"/>
          </p:cNvSpPr>
          <p:nvPr/>
        </p:nvSpPr>
        <p:spPr bwMode="auto">
          <a:xfrm>
            <a:off x="5072063" y="693738"/>
            <a:ext cx="35242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000" b="1" smtClean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Âm thanh âm nhạc</a:t>
            </a:r>
            <a:endParaRPr lang="en-US" sz="1700" b="1" smtClean="0">
              <a:solidFill>
                <a:srgbClr val="1713C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2" r="21355" b="49548"/>
          <a:stretch>
            <a:fillRect/>
          </a:stretch>
        </p:blipFill>
        <p:spPr bwMode="auto">
          <a:xfrm>
            <a:off x="4932040" y="1500190"/>
            <a:ext cx="4107657" cy="53578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1" r="8502" b="11360"/>
          <a:stretch>
            <a:fillRect/>
          </a:stretch>
        </p:blipFill>
        <p:spPr bwMode="auto">
          <a:xfrm>
            <a:off x="0" y="1500191"/>
            <a:ext cx="4691063" cy="53578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-324544" y="642939"/>
            <a:ext cx="4896545" cy="5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000" b="1" smtClean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Âm thanh trong tự nhiên</a:t>
            </a:r>
            <a:endParaRPr lang="en-US" sz="1700" b="1" smtClean="0">
              <a:solidFill>
                <a:srgbClr val="1713C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1640" y="47407"/>
            <a:ext cx="633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/>
              <a:t>Phân biệt 2 âm thanh sau:</a:t>
            </a:r>
            <a:endParaRPr lang="en-US" sz="3600"/>
          </a:p>
        </p:txBody>
      </p:sp>
      <p:pic>
        <p:nvPicPr>
          <p:cNvPr id="15" name="TIEG SAO TRU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81068" y="1700808"/>
            <a:ext cx="609600" cy="609600"/>
          </a:xfrm>
          <a:prstGeom prst="rect">
            <a:avLst/>
          </a:prstGeom>
        </p:spPr>
      </p:pic>
      <p:pic>
        <p:nvPicPr>
          <p:cNvPr id="16" name="CHIM, SUOI, NGU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84190" y="15001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817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62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0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316" grpId="0"/>
      <p:bldP spid="133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1910145" y="-99392"/>
            <a:ext cx="2160240" cy="5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smtClean="0">
                <a:solidFill>
                  <a:srgbClr val="1713CB"/>
                </a:solidFill>
                <a:cs typeface="Times New Roman" pitchFamily="18" charset="0"/>
              </a:rPr>
              <a:t>2.Học hát:</a:t>
            </a:r>
            <a:endParaRPr lang="en-US" sz="4000" b="1" smtClean="0">
              <a:solidFill>
                <a:srgbClr val="1713CB"/>
              </a:solidFill>
              <a:cs typeface="Times New Roman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3024188" y="332656"/>
            <a:ext cx="4524375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000000"/>
                </a:solidFill>
              </a:rPr>
              <a:t>Hát mẫu</a:t>
            </a:r>
          </a:p>
        </p:txBody>
      </p:sp>
      <p:pic>
        <p:nvPicPr>
          <p:cNvPr id="3" name="VAO RUG HOA BEAT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04248" y="5140424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96" y="5445224"/>
            <a:ext cx="240417" cy="192745"/>
          </a:xfrm>
          <a:prstGeom prst="rect">
            <a:avLst/>
          </a:prstGeom>
        </p:spPr>
      </p:pic>
      <p:pic>
        <p:nvPicPr>
          <p:cNvPr id="5" name="HAT MA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24188" y="52257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741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9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30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340" grpId="0"/>
      <p:bldP spid="2049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VÀO RỪNG HOA - SGK KẾT NỐI TRI THỨC VỚI CUỘC SỐNG - ÂM NHẠC LỚP 1 - NHẠC MỚI SÔI ĐỘNG 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825" y="0"/>
            <a:ext cx="9148825" cy="63093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4942" y="6381"/>
            <a:ext cx="7569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SLIDE BỔ XUNG CHO GV CHO HS NGHE HÁT MẪU BẰNG VIDEO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49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388" name="Rectangle 11"/>
          <p:cNvSpPr>
            <a:spLocks noChangeArrowheads="1"/>
          </p:cNvSpPr>
          <p:nvPr/>
        </p:nvSpPr>
        <p:spPr bwMode="auto">
          <a:xfrm>
            <a:off x="857250" y="0"/>
            <a:ext cx="26670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0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ĐỌC LỜI CA</a:t>
            </a:r>
            <a:endParaRPr lang="en-US" sz="1700" b="1" i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577850"/>
            <a:ext cx="9217025" cy="445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 1: Cầm tay nhau cùng đi chơi.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 2: Đi khắp nơi hái bông hoa tươi.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 3: Vào đây chơi rừng hoa tươi.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 4: Chim líu lo hót nghe vui vui.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 5: Vào rừng xem hoa nghe tiếng chim rừng reo ca.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 6:Tìm vài bông hoa cùng hái đem về nhà.</a:t>
            </a: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3517440" y="0"/>
            <a:ext cx="2394869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 lời ca</a:t>
            </a:r>
            <a:endParaRPr lang="en-US" sz="4000" b="1" smtClean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4899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19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3480037" y="561990"/>
            <a:ext cx="162586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413" name="Rectangle 6"/>
          <p:cNvSpPr>
            <a:spLocks noChangeArrowheads="1"/>
          </p:cNvSpPr>
          <p:nvPr/>
        </p:nvSpPr>
        <p:spPr bwMode="auto">
          <a:xfrm>
            <a:off x="2195549" y="-7321"/>
            <a:ext cx="5472253" cy="49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500" b="1" smtClean="0">
                <a:latin typeface="Times New Roman" pitchFamily="18" charset="0"/>
                <a:cs typeface="Times New Roman" pitchFamily="18" charset="0"/>
              </a:rPr>
              <a:t>TẬP HÁT TỪNG CÂU</a:t>
            </a:r>
            <a:endParaRPr lang="en-US" sz="2000" b="1" i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8" name="Picture 14" descr="D:\GIÁO ÁN 1 2020-2021\HÌNH SOẠN GIÁO ÁN\Học hát\Vào rừng hoa - Copy (2).jpg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44"/>
          <a:stretch>
            <a:fillRect/>
          </a:stretch>
        </p:blipFill>
        <p:spPr bwMode="auto">
          <a:xfrm>
            <a:off x="323528" y="1357313"/>
            <a:ext cx="864096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6" r="11401" b="40346"/>
          <a:stretch>
            <a:fillRect/>
          </a:stretch>
        </p:blipFill>
        <p:spPr bwMode="auto">
          <a:xfrm>
            <a:off x="3405825" y="5589239"/>
            <a:ext cx="1166175" cy="130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14415" y="3498425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56" y="5415162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1353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3563888" y="188640"/>
            <a:ext cx="1625864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</a:t>
            </a:r>
          </a:p>
        </p:txBody>
      </p:sp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8443" name="Picture 13" descr="D:\GIÁO ÁN 1 2020-2021\HÌNH SOẠN GIÁO ÁN\Học hát\câu 1 VRH.jpg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4" y="1412776"/>
            <a:ext cx="896643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4290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56" y="5415162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361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3315853" y="96838"/>
            <a:ext cx="2464668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 + 2</a:t>
            </a:r>
          </a:p>
        </p:txBody>
      </p:sp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9466" name="Picture 12" descr="D:\GIÁO ÁN 1 2020-2021\HÌNH SOẠN GIÁO ÁN\Học hát\câu 1b VRH.jpg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757366"/>
            <a:ext cx="82867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716338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56" y="5415162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818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898636" y="0"/>
            <a:ext cx="162586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3 </a:t>
            </a:r>
          </a:p>
        </p:txBody>
      </p:sp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20490" name="Picture 13" descr="D:\GIÁO ÁN 1 2020-2021\HÌNH SOẠN GIÁO ÁN\Học hát\Câu 2 VRH.jpg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19"/>
          <a:stretch>
            <a:fillRect/>
          </a:stretch>
        </p:blipFill>
        <p:spPr bwMode="auto">
          <a:xfrm>
            <a:off x="0" y="1571628"/>
            <a:ext cx="9142676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/>
          <p:nvPr/>
        </p:nvCxnSpPr>
        <p:spPr>
          <a:xfrm rot="5400000">
            <a:off x="8821869" y="2142466"/>
            <a:ext cx="642938" cy="13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6538" y="342900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56" y="5415162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606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3591552" y="332656"/>
            <a:ext cx="2011016" cy="66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 </a:t>
            </a:r>
          </a:p>
        </p:txBody>
      </p:sp>
      <p:pic>
        <p:nvPicPr>
          <p:cNvPr id="21513" name="Picture 13" descr="D:\GIÁO ÁN 1 2020-2021\HÌNH SOẠN GIÁO ÁN\Học hát\Câu 2b VRH.jpg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7" y="1502615"/>
            <a:ext cx="9059923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56" y="5415162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904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533" name="Rectangle 3"/>
          <p:cNvSpPr>
            <a:spLocks noChangeArrowheads="1"/>
          </p:cNvSpPr>
          <p:nvPr/>
        </p:nvSpPr>
        <p:spPr bwMode="auto">
          <a:xfrm>
            <a:off x="3078160" y="52132"/>
            <a:ext cx="2345607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3 + 4 </a:t>
            </a:r>
          </a:p>
        </p:txBody>
      </p:sp>
      <p:pic>
        <p:nvPicPr>
          <p:cNvPr id="22540" name="Picture 13" descr="D:\GIÁO ÁN 1 2020-2021\HÌNH SOẠN GIÁO ÁN\Học hát\Câu 2 VRH.jpg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3062"/>
            <a:ext cx="9036495" cy="164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3+C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13447" y="3735388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56" y="5415162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531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9" y="2571750"/>
            <a:ext cx="304271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4541574" y="-144463"/>
            <a:ext cx="305593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120" name="Picture 151" descr="Cách tạo cơn mưa bằng Photosho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4400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583" y="6585883"/>
            <a:ext cx="240417" cy="192745"/>
          </a:xfrm>
          <a:prstGeom prst="rect">
            <a:avLst/>
          </a:prstGeom>
        </p:spPr>
      </p:pic>
      <p:sp>
        <p:nvSpPr>
          <p:cNvPr id="98" name="Text Box 26"/>
          <p:cNvSpPr txBox="1">
            <a:spLocks noChangeArrowheads="1"/>
          </p:cNvSpPr>
          <p:nvPr/>
        </p:nvSpPr>
        <p:spPr bwMode="gray">
          <a:xfrm>
            <a:off x="1562783" y="1268760"/>
            <a:ext cx="6018434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schemeClr val="bg1"/>
                </a:solidFill>
                <a:cs typeface="Times New Roman" pitchFamily="18" charset="0"/>
              </a:rPr>
              <a:t>Đây là âm thanh gì?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3280163" y="671477"/>
            <a:ext cx="2805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</a:rPr>
              <a:t>KHỞI ĐỘNG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512" y="6035924"/>
            <a:ext cx="23131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mưa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tieg mua r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80312" y="57311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670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1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3680329" y="0"/>
            <a:ext cx="1722487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5 </a:t>
            </a:r>
          </a:p>
        </p:txBody>
      </p:sp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23564" name="Picture 2" descr="D:\GIÁO ÁN 1 2020-2021\HÌNH SOẠN GIÁO ÁN\Học hát\Câu 3 VRH.jpg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>
            <a:fillRect/>
          </a:stretch>
        </p:blipFill>
        <p:spPr bwMode="auto">
          <a:xfrm>
            <a:off x="-8968" y="1556792"/>
            <a:ext cx="9152967" cy="1606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4290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56" y="5415162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48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3770975" y="-22269"/>
            <a:ext cx="1625864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6 </a:t>
            </a:r>
          </a:p>
        </p:txBody>
      </p:sp>
      <p:pic>
        <p:nvPicPr>
          <p:cNvPr id="24585" name="Picture 2" descr="D:\GIÁO ÁN 1 2020-2021\HÌNH SOẠN GIÁO ÁN\Học hát\Câu 4 VRH.jpg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9107" y="3645024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56" y="5415162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138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605" name="Rectangle 3"/>
          <p:cNvSpPr>
            <a:spLocks noChangeArrowheads="1"/>
          </p:cNvSpPr>
          <p:nvPr/>
        </p:nvSpPr>
        <p:spPr bwMode="auto">
          <a:xfrm>
            <a:off x="2771800" y="0"/>
            <a:ext cx="3172273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5 + 6 </a:t>
            </a:r>
          </a:p>
        </p:txBody>
      </p:sp>
      <p:pic>
        <p:nvPicPr>
          <p:cNvPr id="25610" name="Picture 2" descr="D:\GIÁO ÁN 1 2020-2021\HÌNH SOẠN GIÁO ÁN\Học hát\Câu 3 VRH.jpg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>
            <a:fillRect/>
          </a:stretch>
        </p:blipFill>
        <p:spPr bwMode="auto">
          <a:xfrm>
            <a:off x="0" y="1517653"/>
            <a:ext cx="9143999" cy="133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2" descr="D:\GIÁO ÁN 1 2020-2021\HÌNH SOẠN GIÁO ÁN\Học hát\Câu 4 VRH.jpg"/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2732"/>
            <a:ext cx="9143999" cy="146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5+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7190" y="148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339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8" descr="D:\GIÁO ÁN 1 2020-2021\HÌNH SOẠN GIÁO ÁN\Học hát\Vào rừng hoa\Vào rừng hoa - Copy (2) - Copy.jpg"/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539552" y="-18741"/>
            <a:ext cx="1857375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 bài</a:t>
            </a:r>
          </a:p>
        </p:txBody>
      </p:sp>
      <p:pic>
        <p:nvPicPr>
          <p:cNvPr id="2" name="PIANO CA BAI 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83768" y="25709"/>
            <a:ext cx="609600" cy="609600"/>
          </a:xfrm>
          <a:prstGeom prst="rect">
            <a:avLst/>
          </a:prstGeom>
        </p:spPr>
      </p:pic>
      <p:pic>
        <p:nvPicPr>
          <p:cNvPr id="9" name="VAO RUG HOA BEAT BG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04248" y="-18741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35" y="590859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3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97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[KARAOKE] VÀO RỪNG HOA (BEAT CHUẨN) LỚP 1 - Kết Nối Tri Thức Với Cuộc Số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2238" y="0"/>
            <a:ext cx="8107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SLIDE BỔ XUNG CHO GV CHO HS HÁT CẢ BÀI BẰNG VIDEO KARAOKE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5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2" descr="D:\GIÁO ÁN 1 2020-2021\HÌNH SOẠN GIÁO ÁN\Học hát\Vào rừng hoa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l="11347" t="17301" r="8295" b="2763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39552" y="18864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Hát gỗ đệm theo phách</a:t>
            </a:r>
            <a:endParaRPr lang="en-US"/>
          </a:p>
        </p:txBody>
      </p:sp>
      <p:pic>
        <p:nvPicPr>
          <p:cNvPr id="9" name="VAO RUG HOA BEAT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0312" y="31350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35" y="590859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3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/>
          <p:cNvSpPr/>
          <p:nvPr/>
        </p:nvSpPr>
        <p:spPr>
          <a:xfrm>
            <a:off x="2286001" y="1571628"/>
            <a:ext cx="990865" cy="1204913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847" name="Text Box 9"/>
          <p:cNvSpPr txBox="1">
            <a:spLocks noChangeArrowheads="1"/>
          </p:cNvSpPr>
          <p:nvPr/>
        </p:nvSpPr>
        <p:spPr bwMode="auto">
          <a:xfrm>
            <a:off x="226218" y="214314"/>
            <a:ext cx="4273773" cy="654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500" smtClean="0">
                <a:solidFill>
                  <a:srgbClr val="1713CB"/>
                </a:solidFill>
                <a:cs typeface="Times New Roman" pitchFamily="18" charset="0"/>
              </a:rPr>
              <a:t>Gọi tên các nhân vật</a:t>
            </a:r>
            <a:endParaRPr lang="en-US" sz="4500" smtClean="0">
              <a:solidFill>
                <a:srgbClr val="1713CB"/>
              </a:solidFill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58" y="268288"/>
            <a:ext cx="7770813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Callout 5">
            <a:extLst>
              <a:ext uri="{FF2B5EF4-FFF2-40B4-BE49-F238E27FC236}"/>
            </a:extLst>
          </p:cNvPr>
          <p:cNvSpPr/>
          <p:nvPr/>
        </p:nvSpPr>
        <p:spPr>
          <a:xfrm>
            <a:off x="5671344" y="111128"/>
            <a:ext cx="2055813" cy="1317625"/>
          </a:xfrm>
          <a:prstGeom prst="wedgeEllipseCallout">
            <a:avLst>
              <a:gd name="adj1" fmla="val -27169"/>
              <a:gd name="adj2" fmla="val 73535"/>
            </a:avLst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Son</a:t>
            </a:r>
          </a:p>
        </p:txBody>
      </p:sp>
      <p:sp>
        <p:nvSpPr>
          <p:cNvPr id="14" name="Oval Callout 6">
            <a:extLst>
              <a:ext uri="{FF2B5EF4-FFF2-40B4-BE49-F238E27FC236}"/>
            </a:extLst>
          </p:cNvPr>
          <p:cNvSpPr/>
          <p:nvPr/>
        </p:nvSpPr>
        <p:spPr>
          <a:xfrm>
            <a:off x="444501" y="2547938"/>
            <a:ext cx="1539875" cy="1014412"/>
          </a:xfrm>
          <a:prstGeom prst="wedgeEllipseCallout">
            <a:avLst>
              <a:gd name="adj1" fmla="val 49555"/>
              <a:gd name="adj2" fmla="val 58984"/>
            </a:avLst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endParaRPr lang="en-US" sz="2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Callout 7">
            <a:extLst>
              <a:ext uri="{FF2B5EF4-FFF2-40B4-BE49-F238E27FC236}"/>
            </a:extLst>
          </p:cNvPr>
          <p:cNvSpPr/>
          <p:nvPr/>
        </p:nvSpPr>
        <p:spPr>
          <a:xfrm>
            <a:off x="2173553" y="1912941"/>
            <a:ext cx="1539875" cy="1012825"/>
          </a:xfrm>
          <a:prstGeom prst="wedgeEllipseCallout">
            <a:avLst>
              <a:gd name="adj1" fmla="val 32234"/>
              <a:gd name="adj2" fmla="val 78592"/>
            </a:avLst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Rê</a:t>
            </a:r>
            <a:endParaRPr lang="en-US" sz="2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Callout 8">
            <a:extLst>
              <a:ext uri="{FF2B5EF4-FFF2-40B4-BE49-F238E27FC236}"/>
            </a:extLst>
          </p:cNvPr>
          <p:cNvSpPr/>
          <p:nvPr/>
        </p:nvSpPr>
        <p:spPr>
          <a:xfrm>
            <a:off x="7602803" y="2714628"/>
            <a:ext cx="1541198" cy="1012825"/>
          </a:xfrm>
          <a:prstGeom prst="wedgeEllipseCallout">
            <a:avLst>
              <a:gd name="adj1" fmla="val -49501"/>
              <a:gd name="adj2" fmla="val 61785"/>
            </a:avLst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endParaRPr lang="en-US" sz="2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135" y="2862399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7" grpId="0"/>
      <p:bldP spid="13" grpId="0" animBg="1"/>
      <p:bldP spid="14" grpId="0" animBg="1"/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2" r="21355" b="49548"/>
          <a:stretch>
            <a:fillRect/>
          </a:stretch>
        </p:blipFill>
        <p:spPr bwMode="auto">
          <a:xfrm>
            <a:off x="4631532" y="1428753"/>
            <a:ext cx="4411927" cy="532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1" r="8502" b="11360"/>
          <a:stretch>
            <a:fillRect/>
          </a:stretch>
        </p:blipFill>
        <p:spPr bwMode="auto">
          <a:xfrm>
            <a:off x="66146" y="1285875"/>
            <a:ext cx="4565386" cy="54594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Text Box 9"/>
          <p:cNvSpPr txBox="1">
            <a:spLocks noChangeArrowheads="1"/>
          </p:cNvSpPr>
          <p:nvPr/>
        </p:nvSpPr>
        <p:spPr bwMode="auto">
          <a:xfrm>
            <a:off x="179512" y="141289"/>
            <a:ext cx="8640959" cy="13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smtClean="0">
                <a:solidFill>
                  <a:srgbClr val="1713CB"/>
                </a:solidFill>
                <a:cs typeface="Times New Roman" pitchFamily="18" charset="0"/>
              </a:rPr>
              <a:t>Có những âm thanh nào vang lên trong khu rừng kì diệu?</a:t>
            </a:r>
            <a:endParaRPr lang="en-US" sz="5000" smtClean="0">
              <a:solidFill>
                <a:srgbClr val="1713CB"/>
              </a:solidFill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6" y="6165304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3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260648"/>
            <a:ext cx="5184576" cy="3384376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800" b="1" smtClean="0"/>
              <a:t>Giáo dục-củng cố-dặn dò</a:t>
            </a:r>
            <a:endParaRPr lang="en-US" sz="4800" b="1"/>
          </a:p>
        </p:txBody>
      </p:sp>
    </p:spTree>
    <p:extLst>
      <p:ext uri="{BB962C8B-B14F-4D97-AF65-F5344CB8AC3E}">
        <p14:creationId xmlns:p14="http://schemas.microsoft.com/office/powerpoint/2010/main" val="54746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780928"/>
            <a:ext cx="240417" cy="1927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5" y="-99392"/>
            <a:ext cx="594780" cy="5947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12622"/>
            <a:ext cx="7128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smtClean="0">
                <a:solidFill>
                  <a:srgbClr val="FF0000"/>
                </a:solidFill>
              </a:rPr>
              <a:t>Bản quyền TT-ÂN-Phi Trường 0987508433 cấm chia sẻ dưới mọi hình thức</a:t>
            </a:r>
            <a:endParaRPr lang="en-US" sz="1600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27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3" name="Picture 151" descr="Chùm ảnh động thiên nhiên thanh bình giúp tâm trạng thư thái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52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" name="Text Box 26"/>
          <p:cNvSpPr txBox="1">
            <a:spLocks noChangeArrowheads="1"/>
          </p:cNvSpPr>
          <p:nvPr/>
        </p:nvSpPr>
        <p:spPr bwMode="gray">
          <a:xfrm>
            <a:off x="1043608" y="3284984"/>
            <a:ext cx="66646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srgbClr val="002060"/>
                </a:solidFill>
                <a:cs typeface="Times New Roman" pitchFamily="18" charset="0"/>
              </a:rPr>
              <a:t>Đây là âm thanh gì?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475656" y="5661248"/>
            <a:ext cx="640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/>
              <a:t>Giới thiệu vào bài</a:t>
            </a:r>
            <a:endParaRPr lang="en-US" sz="4800"/>
          </a:p>
        </p:txBody>
      </p:sp>
      <p:pic>
        <p:nvPicPr>
          <p:cNvPr id="4" name="tieg suoi ch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33858" y="57504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2683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52536" y="-5555"/>
            <a:ext cx="7848872" cy="2736304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7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 nhạc 1</a:t>
            </a:r>
            <a:endParaRPr lang="en-US" sz="7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68306" y="2665257"/>
            <a:ext cx="2536381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b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i="1" smtClean="0">
                <a:latin typeface="Times New Roman"/>
                <a:ea typeface="Calibri"/>
                <a:cs typeface="Times New Roman"/>
              </a:rPr>
              <a:t>(</a:t>
            </a:r>
            <a:r>
              <a:rPr lang="en-US" i="1">
                <a:latin typeface="Times New Roman"/>
                <a:ea typeface="Calibri"/>
                <a:cs typeface="Times New Roman"/>
              </a:rPr>
              <a:t>Nhạc và lời: Việt Anh)</a:t>
            </a:r>
            <a:endParaRPr lang="en-US" sz="14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99517" y="764704"/>
            <a:ext cx="1471878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sz="3600" b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Tiết 1:</a:t>
            </a:r>
            <a:endParaRPr lang="en-US" sz="360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7584" y="1700808"/>
            <a:ext cx="7488832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8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28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Thường thức âm nhạc: </a:t>
            </a:r>
            <a:r>
              <a:rPr lang="en-US" sz="2800" b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ÂM THANH KÌ DIỆU</a:t>
            </a:r>
            <a:endParaRPr lang="en-US" sz="280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7584" y="2353633"/>
            <a:ext cx="4040722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400" b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- Học </a:t>
            </a:r>
            <a:r>
              <a:rPr lang="en-US" sz="24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hát: </a:t>
            </a:r>
            <a:r>
              <a:rPr lang="en-US" sz="2400" b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VÀO RỪNG HOA</a:t>
            </a:r>
            <a:endParaRPr lang="en-US" sz="240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2" y="-46812"/>
            <a:ext cx="980728" cy="9807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212" y="3840269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9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73" name="Rectangle 11"/>
          <p:cNvSpPr>
            <a:spLocks noChangeArrowheads="1"/>
          </p:cNvSpPr>
          <p:nvPr/>
        </p:nvSpPr>
        <p:spPr bwMode="auto">
          <a:xfrm>
            <a:off x="-451633" y="3865"/>
            <a:ext cx="6912389" cy="5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000" b="1" smtClean="0">
                <a:latin typeface="Times New Roman" pitchFamily="18" charset="0"/>
                <a:cs typeface="Times New Roman" pitchFamily="18" charset="0"/>
              </a:rPr>
              <a:t>1.TTÂN: ÂM THANH KỲ DIỆU</a:t>
            </a:r>
            <a:endParaRPr lang="en-US" sz="17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9664" y="10773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kể mẫu chuyện qua video</a:t>
            </a:r>
            <a:endParaRPr lang="en-US"/>
          </a:p>
        </p:txBody>
      </p:sp>
      <p:pic>
        <p:nvPicPr>
          <p:cNvPr id="4" name="KE CHUYEN THEO HIN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36712"/>
            <a:ext cx="9144000" cy="6021288"/>
          </a:xfrm>
          <a:prstGeom prst="rect">
            <a:avLst/>
          </a:prstGeom>
        </p:spPr>
      </p:pic>
      <p:pic>
        <p:nvPicPr>
          <p:cNvPr id="3" name="TT AN AM THAH KY DIE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03848" y="7855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019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1269" name="Picture 2" descr="D:\GIÁO ÁN 1 2020-2021\HÌNH SOẠN GIÁO ÁN\Thường thức âm nhạc\Âm thanh kì diệu 2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3" y="3716338"/>
            <a:ext cx="4609816" cy="31314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3" descr="D:\GIÁO ÁN 1 2020-2021\HÌNH SOẠN GIÁO ÁN\Thường thức âm nhạc\Âm thanh kì diệu 1 - Copy.jpg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3" y="756546"/>
            <a:ext cx="4609816" cy="2672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4" descr="D:\GIÁO ÁN 1 2020-2021\HÌNH SOẠN GIÁO ÁN\Thường thức âm nhạc\Âm thanh kì diệu 1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124" y="714375"/>
            <a:ext cx="4070226" cy="2714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5" descr="D:\GIÁO ÁN 1 2020-2021\HÌNH SOẠN GIÁO ÁN\Thường thức âm nhạc\Âm thanh kì diệu 2 - Copy.jpg"/>
          <p:cNvPicPr>
            <a:picLocks noChangeAspect="1" noChangeArrowheads="1"/>
          </p:cNvPicPr>
          <p:nvPr/>
        </p:nvPicPr>
        <p:blipFill>
          <a:blip r:embed="rId7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979" y="3716338"/>
            <a:ext cx="4077371" cy="31314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0773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4 HS lần lượt nhìn tranh kể lại câu chuyện</a:t>
            </a:r>
            <a:endParaRPr lang="en-US" sz="3200"/>
          </a:p>
        </p:txBody>
      </p:sp>
      <p:sp>
        <p:nvSpPr>
          <p:cNvPr id="3" name="TextBox 2"/>
          <p:cNvSpPr txBox="1"/>
          <p:nvPr/>
        </p:nvSpPr>
        <p:spPr>
          <a:xfrm>
            <a:off x="323528" y="82228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Tranh 1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76056" y="82228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Tranh 2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4501" y="384599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Tranh 3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85585" y="384599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Tranh 4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7" y="6568756"/>
            <a:ext cx="240417" cy="192745"/>
          </a:xfrm>
          <a:prstGeom prst="rect">
            <a:avLst/>
          </a:prstGeom>
        </p:spPr>
      </p:pic>
      <p:pic>
        <p:nvPicPr>
          <p:cNvPr id="4" name="NHAC NEN KE CH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55253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391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4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148072"/>
            <a:ext cx="66967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000000"/>
                </a:solidFill>
              </a:rPr>
              <a:t>1 hs nhìn Video kể lại câu chuyện</a:t>
            </a:r>
            <a:endParaRPr lang="en-US" sz="4000">
              <a:solidFill>
                <a:srgbClr val="000000"/>
              </a:solidFill>
            </a:endParaRPr>
          </a:p>
        </p:txBody>
      </p:sp>
      <p:pic>
        <p:nvPicPr>
          <p:cNvPr id="4" name="KE CHUYEN THEO HIN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6712"/>
            <a:ext cx="9144000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113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" r="1823" b="31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1"/>
            <a:ext cx="9039349" cy="392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Nghe và Thể hiện lại âm thanh ở tranh 3 tiếng chim hót, tiếng ngựa hí, suối nước chảy</a:t>
            </a:r>
          </a:p>
        </p:txBody>
      </p:sp>
      <p:pic>
        <p:nvPicPr>
          <p:cNvPr id="2" name="CHIM, SUOI, NGU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10074" y="5517232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5725659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39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-828600" y="869"/>
            <a:ext cx="7740351" cy="4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Thể hiện lại âm thanh ở tranh 4 tiếng sáo trúc</a:t>
            </a:r>
          </a:p>
        </p:txBody>
      </p:sp>
      <p:pic>
        <p:nvPicPr>
          <p:cNvPr id="3" name="TIEG SAO TRU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74768" y="243238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152" y="3068960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6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346</Words>
  <Application>Microsoft Office PowerPoint</Application>
  <PresentationFormat>On-screen Show (4:3)</PresentationFormat>
  <Paragraphs>57</Paragraphs>
  <Slides>29</Slides>
  <Notes>0</Notes>
  <HiddenSlides>0</HiddenSlides>
  <MMClips>27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26</cp:revision>
  <dcterms:created xsi:type="dcterms:W3CDTF">2021-06-25T09:29:58Z</dcterms:created>
  <dcterms:modified xsi:type="dcterms:W3CDTF">2021-07-05T15:38:26Z</dcterms:modified>
</cp:coreProperties>
</file>