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278" r:id="rId3"/>
    <p:sldId id="256" r:id="rId4"/>
    <p:sldId id="283" r:id="rId5"/>
    <p:sldId id="286" r:id="rId6"/>
    <p:sldId id="287" r:id="rId7"/>
    <p:sldId id="277" r:id="rId8"/>
    <p:sldId id="290" r:id="rId9"/>
    <p:sldId id="284" r:id="rId10"/>
    <p:sldId id="285" r:id="rId11"/>
    <p:sldId id="274" r:id="rId12"/>
    <p:sldId id="291" r:id="rId13"/>
    <p:sldId id="288" r:id="rId14"/>
    <p:sldId id="292" r:id="rId15"/>
    <p:sldId id="269" r:id="rId16"/>
    <p:sldId id="267" r:id="rId17"/>
    <p:sldId id="268" r:id="rId18"/>
    <p:sldId id="279" r:id="rId19"/>
    <p:sldId id="282" r:id="rId20"/>
    <p:sldId id="266" r:id="rId21"/>
    <p:sldId id="273" r:id="rId22"/>
    <p:sldId id="289" r:id="rId23"/>
    <p:sldId id="293" r:id="rId24"/>
    <p:sldId id="294" r:id="rId25"/>
    <p:sldId id="270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32D1-35FC-4E85-897F-D964368FEA2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99B83-D04C-46B1-A091-3B8E10AA0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Đọc đúng: truyện cổ, sâu xa, rặng dừa nghiêng soi, độ lượng, ...</a:t>
            </a:r>
          </a:p>
          <a:p>
            <a:r>
              <a:rPr lang="vi-VN" dirty="0"/>
              <a:t>Giải nghĩa thêm:</a:t>
            </a:r>
          </a:p>
          <a:p>
            <a:r>
              <a:rPr lang="vi-VN" dirty="0"/>
              <a:t>Vàng cơn nắng, trắng cơn mưa: đã trải qua bao nhiêu thời gian, bao nhiêu nắng mưa</a:t>
            </a:r>
          </a:p>
          <a:p>
            <a:r>
              <a:rPr lang="vi-VN" dirty="0"/>
              <a:t>Nhận mặt: truyện giúp cho ta nhận ra bản sắc dân tộc, những truyền thống tốt đẹp của ông cha như công bằng, thông minh, nhân hậu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97DEA-6438-456F-8C36-8D27512EE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 i="0" u="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i="0" u="none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4114800"/>
            <a:ext cx="20574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228600"/>
            <a:ext cx="27432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86301"/>
            <a:ext cx="5257800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8600" y="819150"/>
            <a:ext cx="8458200" cy="287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giờ học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2578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8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219200" y="666750"/>
            <a:ext cx="7315200" cy="32766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sz="3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HS. 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*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61722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859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0" y="1981230"/>
            <a:ext cx="2133600" cy="514350"/>
            <a:chOff x="5562600" y="1066800"/>
            <a:chExt cx="2133600" cy="685800"/>
          </a:xfrm>
        </p:grpSpPr>
        <p:sp>
          <p:nvSpPr>
            <p:cNvPr id="13" name="Right Brace 12"/>
            <p:cNvSpPr/>
            <p:nvPr/>
          </p:nvSpPr>
          <p:spPr>
            <a:xfrm>
              <a:off x="5562600" y="1066800"/>
              <a:ext cx="381000" cy="685800"/>
            </a:xfrm>
            <a:prstGeom prst="rightBrace">
              <a:avLst>
                <a:gd name="adj1" fmla="val 267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19800" y="1219200"/>
              <a:ext cx="167640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51888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0" y="2647950"/>
            <a:ext cx="2667000" cy="457200"/>
            <a:chOff x="5524500" y="2283912"/>
            <a:chExt cx="3429000" cy="609600"/>
          </a:xfrm>
        </p:grpSpPr>
        <p:sp>
          <p:nvSpPr>
            <p:cNvPr id="17" name="Right Brace 16"/>
            <p:cNvSpPr/>
            <p:nvPr/>
          </p:nvSpPr>
          <p:spPr>
            <a:xfrm>
              <a:off x="5524500" y="2283912"/>
              <a:ext cx="304800" cy="609600"/>
            </a:xfrm>
            <a:prstGeom prst="rightBrace">
              <a:avLst>
                <a:gd name="adj1" fmla="val 55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9300" y="2360112"/>
              <a:ext cx="3124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Đẽo cày giữa đường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1051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257550"/>
            <a:ext cx="2667000" cy="457260"/>
            <a:chOff x="6019800" y="3276600"/>
            <a:chExt cx="2667000" cy="609680"/>
          </a:xfrm>
        </p:grpSpPr>
        <p:sp>
          <p:nvSpPr>
            <p:cNvPr id="21" name="Right Brace 20"/>
            <p:cNvSpPr/>
            <p:nvPr/>
          </p:nvSpPr>
          <p:spPr>
            <a:xfrm>
              <a:off x="6019800" y="3276600"/>
              <a:ext cx="304800" cy="5334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24600" y="3352800"/>
              <a:ext cx="2362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vi-VN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 tích trầu cau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pic>
        <p:nvPicPr>
          <p:cNvPr id="24" name="Picture 2" descr="Truyện cổ tích Việt Nam dành cho thiếu nhi - Tấm cám | NHÀ XUẤT BẢN VĂN HỌC">
            <a:extLst>
              <a:ext uri="{FF2B5EF4-FFF2-40B4-BE49-F238E27FC236}">
                <a16:creationId xmlns:a16="http://schemas.microsoft.com/office/drawing/2014/main" id="{8F7EED31-8EFD-478F-95BB-0367C1A08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r="14514"/>
          <a:stretch/>
        </p:blipFill>
        <p:spPr bwMode="auto">
          <a:xfrm>
            <a:off x="6172200" y="842258"/>
            <a:ext cx="2971800" cy="18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07BB44-595E-4481-80AF-EA884A14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66950"/>
            <a:ext cx="2971800" cy="1734256"/>
          </a:xfrm>
          <a:prstGeom prst="rect">
            <a:avLst/>
          </a:prstGeom>
        </p:spPr>
      </p:pic>
      <p:pic>
        <p:nvPicPr>
          <p:cNvPr id="26" name="Picture 2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4001206"/>
            <a:ext cx="2971801" cy="1420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95501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kê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4336018"/>
            <a:ext cx="601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phú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quý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1117F3-D59F-4878-91F8-260E859B9788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5EF04-1722-4D0D-844B-11E5FAFE9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1"/>
            <a:ext cx="1828800" cy="251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D029E-7B73-4BCC-8C8C-1E785479D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616" y="114301"/>
            <a:ext cx="1942044" cy="2512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DFB9C-54CA-4DA8-9649-9BEA8E6C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870178"/>
            <a:ext cx="1828800" cy="2188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3ADDB1-C35A-46C9-A3DF-828D241C3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37" y="114300"/>
            <a:ext cx="2309126" cy="2512338"/>
          </a:xfrm>
          <a:prstGeom prst="rect">
            <a:avLst/>
          </a:prstGeom>
        </p:spPr>
      </p:pic>
      <p:pic>
        <p:nvPicPr>
          <p:cNvPr id="1026" name="Picture 2" descr="C:\Users\DELL\Desktop\thạch san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66" y="2834268"/>
            <a:ext cx="2220297" cy="2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cây khế sự tíc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616" y="2834268"/>
            <a:ext cx="1942044" cy="21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9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9436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88595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0" y="1981230"/>
            <a:ext cx="1905000" cy="514350"/>
            <a:chOff x="5562600" y="1066800"/>
            <a:chExt cx="1905000" cy="685800"/>
          </a:xfrm>
        </p:grpSpPr>
        <p:sp>
          <p:nvSpPr>
            <p:cNvPr id="13" name="Right Brace 12"/>
            <p:cNvSpPr/>
            <p:nvPr/>
          </p:nvSpPr>
          <p:spPr>
            <a:xfrm>
              <a:off x="5562600" y="1066800"/>
              <a:ext cx="381000" cy="685800"/>
            </a:xfrm>
            <a:prstGeom prst="rightBrace">
              <a:avLst>
                <a:gd name="adj1" fmla="val 267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121920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51888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09999" y="2647950"/>
            <a:ext cx="2506134" cy="457200"/>
            <a:chOff x="5524500" y="2283912"/>
            <a:chExt cx="3222173" cy="609600"/>
          </a:xfrm>
        </p:grpSpPr>
        <p:sp>
          <p:nvSpPr>
            <p:cNvPr id="17" name="Right Brace 16"/>
            <p:cNvSpPr/>
            <p:nvPr/>
          </p:nvSpPr>
          <p:spPr>
            <a:xfrm>
              <a:off x="5524500" y="2283912"/>
              <a:ext cx="304800" cy="609600"/>
            </a:xfrm>
            <a:prstGeom prst="rightBrace">
              <a:avLst>
                <a:gd name="adj1" fmla="val 55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2473" y="2360112"/>
              <a:ext cx="3124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Đẽo cày giữa đường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1051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257550"/>
            <a:ext cx="2133600" cy="457260"/>
            <a:chOff x="6019800" y="3276600"/>
            <a:chExt cx="2514600" cy="609680"/>
          </a:xfrm>
        </p:grpSpPr>
        <p:sp>
          <p:nvSpPr>
            <p:cNvPr id="21" name="Right Brace 20"/>
            <p:cNvSpPr/>
            <p:nvPr/>
          </p:nvSpPr>
          <p:spPr>
            <a:xfrm>
              <a:off x="6019800" y="3276600"/>
              <a:ext cx="304800" cy="5334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352800"/>
              <a:ext cx="2362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vi-VN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 tích trầu cau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" y="395501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kê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-1" y="4336018"/>
            <a:ext cx="594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phú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quý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742950"/>
            <a:ext cx="32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1200150"/>
            <a:ext cx="25908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951908" y="1705748"/>
            <a:ext cx="319209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 hậu lại </a:t>
            </a:r>
            <a:r>
              <a:rPr lang="en-U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 xa, 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 người …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ngay</a:t>
            </a:r>
            <a:r>
              <a:rPr kumimoji="0" lang="en-US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công bằng,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rất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 minh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độ lượng lại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tình,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mang.</a:t>
            </a:r>
            <a:endParaRPr kumimoji="0" lang="vi-V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91645" y="4183618"/>
            <a:ext cx="218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Điệp ngữ, liệt kê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51908" y="4467820"/>
            <a:ext cx="319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 nhân văn tốt 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55" y="25977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3657600" y="209550"/>
            <a:ext cx="2438400" cy="1828800"/>
          </a:xfrm>
          <a:prstGeom prst="cloudCallout">
            <a:avLst>
              <a:gd name="adj1" fmla="val -91005"/>
              <a:gd name="adj2" fmla="val -54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vi-VN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hình đoán truyện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333750"/>
            <a:ext cx="26670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1809750"/>
            <a:ext cx="5683827" cy="312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319301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bó đũa</a:t>
            </a:r>
          </a:p>
          <a:p>
            <a:r>
              <a:rPr lang="vi-VN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ngụ ngôn)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51816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2373" y="2171640"/>
            <a:ext cx="2559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tre trăm đốt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2800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34861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"/>
            <a:ext cx="56388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212175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 cưới, áo mới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cười)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24000" y="280035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34861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61950"/>
            <a:ext cx="6400799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1" y="1885950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chú Cuội cung trăng</a:t>
            </a:r>
          </a:p>
          <a:p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14300"/>
            <a:ext cx="8686800" cy="485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11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209676" y="2828926"/>
            <a:ext cx="3486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29475" y="265747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85750"/>
            <a:ext cx="591502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180975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Sự tích Hồ   Gươm</a:t>
            </a:r>
          </a:p>
          <a:p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truyền thuyết)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1177826"/>
            <a:ext cx="6553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biết những câu chuyện dân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ta?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 descr="khung anh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6981825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9025" y="2013287"/>
            <a:ext cx="1323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Cám</a:t>
            </a:r>
          </a:p>
          <a:p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14300"/>
            <a:ext cx="8686800" cy="485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11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209676" y="2828926"/>
            <a:ext cx="3486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29475" y="265747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14300"/>
            <a:ext cx="5156200" cy="4857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7800" y="1733550"/>
            <a:ext cx="246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Thánh Gióng</a:t>
            </a:r>
          </a:p>
          <a:p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truyền   thuyết)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04800" y="114300"/>
            <a:ext cx="8686800" cy="4857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86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531100" y="22860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209676" y="2828926"/>
            <a:ext cx="34861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7229475" y="2657475"/>
            <a:ext cx="337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361950"/>
            <a:ext cx="5948363" cy="453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399" y="2092464"/>
            <a:ext cx="228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khế</a:t>
            </a:r>
          </a:p>
          <a:p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Truyện cổ tích)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9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/>
          <p:cNvSpPr>
            <a:spLocks noChangeShapeType="1"/>
          </p:cNvSpPr>
          <p:nvPr/>
        </p:nvSpPr>
        <p:spPr bwMode="auto">
          <a:xfrm>
            <a:off x="1143000" y="728663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943600" y="728663"/>
            <a:ext cx="0" cy="457200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52" name="TextBox 2"/>
          <p:cNvSpPr txBox="1">
            <a:spLocks noChangeArrowheads="1"/>
          </p:cNvSpPr>
          <p:nvPr/>
        </p:nvSpPr>
        <p:spPr bwMode="auto">
          <a:xfrm>
            <a:off x="1354932" y="3795712"/>
            <a:ext cx="5052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350"/>
              <a:t>        </a:t>
            </a:r>
          </a:p>
        </p:txBody>
      </p:sp>
      <p:sp>
        <p:nvSpPr>
          <p:cNvPr id="6158" name="TextBox 3"/>
          <p:cNvSpPr txBox="1">
            <a:spLocks noChangeArrowheads="1"/>
          </p:cNvSpPr>
          <p:nvPr/>
        </p:nvSpPr>
        <p:spPr bwMode="auto">
          <a:xfrm>
            <a:off x="0" y="1276350"/>
            <a:ext cx="2667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</a:t>
            </a:r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0" y="953185"/>
            <a:ext cx="2286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1500" b="1" i="0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1500" b="1" i="0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1500" b="1" i="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THIỆU CHUNG: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6286500" y="4114800"/>
            <a:ext cx="1028700" cy="1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00600" y="3935016"/>
            <a:ext cx="1257300" cy="83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-76200" y="1352550"/>
            <a:ext cx="53340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câu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gợi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ra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thơ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188595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0" y="1981230"/>
            <a:ext cx="1905000" cy="514350"/>
            <a:chOff x="5562600" y="1066800"/>
            <a:chExt cx="1905000" cy="685800"/>
          </a:xfrm>
        </p:grpSpPr>
        <p:sp>
          <p:nvSpPr>
            <p:cNvPr id="13" name="Right Brace 12"/>
            <p:cNvSpPr/>
            <p:nvPr/>
          </p:nvSpPr>
          <p:spPr>
            <a:xfrm>
              <a:off x="5562600" y="1066800"/>
              <a:ext cx="381000" cy="685800"/>
            </a:xfrm>
            <a:prstGeom prst="rightBrace">
              <a:avLst>
                <a:gd name="adj1" fmla="val 2679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1219200"/>
              <a:ext cx="1676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Cám</a:t>
              </a:r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2518886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09999" y="2647950"/>
            <a:ext cx="2506134" cy="457200"/>
            <a:chOff x="5524500" y="2283912"/>
            <a:chExt cx="3222173" cy="609600"/>
          </a:xfrm>
        </p:grpSpPr>
        <p:sp>
          <p:nvSpPr>
            <p:cNvPr id="17" name="Right Brace 16"/>
            <p:cNvSpPr/>
            <p:nvPr/>
          </p:nvSpPr>
          <p:spPr>
            <a:xfrm>
              <a:off x="5524500" y="2283912"/>
              <a:ext cx="304800" cy="609600"/>
            </a:xfrm>
            <a:prstGeom prst="rightBrace">
              <a:avLst>
                <a:gd name="adj1" fmla="val 5500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22473" y="2360112"/>
              <a:ext cx="3124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Đẽo cày giữa đường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310515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cau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962400" y="3257550"/>
            <a:ext cx="2133600" cy="457260"/>
            <a:chOff x="6019800" y="3276600"/>
            <a:chExt cx="2514600" cy="609680"/>
          </a:xfrm>
        </p:grpSpPr>
        <p:sp>
          <p:nvSpPr>
            <p:cNvPr id="21" name="Right Brace 20"/>
            <p:cNvSpPr/>
            <p:nvPr/>
          </p:nvSpPr>
          <p:spPr>
            <a:xfrm>
              <a:off x="6019800" y="3276600"/>
              <a:ext cx="304800" cy="533400"/>
            </a:xfrm>
            <a:prstGeom prst="righ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352800"/>
              <a:ext cx="2362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</a:t>
              </a:r>
              <a:r>
                <a:rPr lang="vi-VN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vi-VN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ự tích trầu cau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" y="3955018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Phép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kê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-1" y="4336018"/>
            <a:ext cx="594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phong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phú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bài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quý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giá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từ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742950"/>
            <a:ext cx="32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1200150"/>
            <a:ext cx="25908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951908" y="1567249"/>
            <a:ext cx="31920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 hậu lại tuyệt vời sâu xa, 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Thương người …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hiền</a:t>
            </a: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ngay</a:t>
            </a:r>
            <a:r>
              <a:rPr kumimoji="0" lang="en-US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rất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công bằng,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rất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 minh</a:t>
            </a:r>
            <a:endParaRPr kumimoji="0" lang="en-US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độ lượng lại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tình, 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vi-VN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mang.</a:t>
            </a:r>
            <a:endParaRPr kumimoji="0" lang="vi-VN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2" y="4183618"/>
            <a:ext cx="220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Điệp ngữ, liệt kê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51908" y="4467820"/>
            <a:ext cx="3192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 nhân văn tốt </a:t>
            </a:r>
            <a:r>
              <a:rPr lang="vi-VN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3525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3835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4,5,6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/95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7346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1329"/>
            <a:ext cx="7772400" cy="148662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 CỔ NƯỚC MÌNH</a:t>
            </a:r>
            <a:b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1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31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3714750"/>
            <a:ext cx="358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531100" y="0"/>
            <a:ext cx="1612900" cy="121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46: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571998" y="846386"/>
            <a:ext cx="1" cy="429711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838200"/>
            <a:ext cx="2635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b="1" i="0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THIỆU </a:t>
            </a:r>
            <a:r>
              <a:rPr lang="en-US" altLang="en-US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000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b="1" i="0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846386"/>
            <a:ext cx="4572002" cy="4297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151275"/>
            <a:ext cx="4571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1.Tác giả</a:t>
            </a: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nl-NL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-Lâm Thị Mỹ Dạ,sinh năm 1949, quê Quảng Bình.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3257550"/>
            <a:ext cx="1981200" cy="609600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2114550"/>
            <a:ext cx="373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Là nhà thơ nữ hiện đại nổi tiếng.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3" y="2419350"/>
            <a:ext cx="4571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Phong cách thơ nhẹ nhàng, đằm thắm, trong trẻo, thể hiện một tâm hồn tinh tế, giàu yêu thương.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1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590550"/>
            <a:ext cx="4610100" cy="47089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yêu </a:t>
            </a: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nước tôi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lại tuyệt vời sâu xa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rồi mới thương ta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nhau dù mấy cách xa cũng tìm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hiền thì lại gặp hiền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 thì </a:t>
            </a: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người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 độ trì.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theo </a:t>
            </a: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tôi đi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cơn nắng, trắng cơn mưa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 có rặng dừa nghiêng soi</a:t>
            </a: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Đời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ông với đời tôi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con sông với chân trời đã xa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còn chuyện cổ thiết tha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tôi nhận mặt ông cha của mình.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vi-VN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1143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nước mình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514350"/>
            <a:ext cx="4800600" cy="474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Rất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bằng, rất thông minh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độ lượng lại đa tình, đa </a:t>
            </a: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Thị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 thị giấu người thơm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làm thì được áo cơm, cửa nhà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 cày theo ý người ta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thành khúc gỗ, chẳng ra việc gì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nghe </a:t>
            </a: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thầm thì</a:t>
            </a:r>
          </a:p>
          <a:p>
            <a:pPr>
              <a:lnSpc>
                <a:spcPct val="125000"/>
              </a:lnSpc>
            </a:pPr>
            <a:r>
              <a: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cha ông dạy cũng vì đời sau</a:t>
            </a: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Đậm đà cái tích trầu cau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 trầu đỏ thắm nặng sâu tình người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Sẽ đi qua cuộc đời tôi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Bấy nhiêu thời nữa chuyển dời xa xôi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Nhưng bao chuyện cổ trên đời</a:t>
            </a:r>
          </a:p>
          <a:p>
            <a:pPr>
              <a:lnSpc>
                <a:spcPct val="125000"/>
              </a:lnSpc>
            </a:pPr>
            <a:r>
              <a:rPr lang="vi-V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luôn mới mẻ rạng ngời lương tâm</a:t>
            </a:r>
            <a:endParaRPr lang="vi-V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Lâm Thị Mỹ Dạ</a:t>
            </a:r>
            <a:endParaRPr 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351" y="1054953"/>
            <a:ext cx="586971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38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38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65685" y="2271668"/>
            <a:ext cx="1201922" cy="1824082"/>
            <a:chOff x="296913" y="2952690"/>
            <a:chExt cx="1602563" cy="2432109"/>
          </a:xfrm>
        </p:grpSpPr>
        <p:sp>
          <p:nvSpPr>
            <p:cNvPr id="3" name="Rectangle 2"/>
            <p:cNvSpPr/>
            <p:nvPr/>
          </p:nvSpPr>
          <p:spPr>
            <a:xfrm>
              <a:off x="304800" y="2952690"/>
              <a:ext cx="1594676" cy="4308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a) Độ trì: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3486090"/>
              <a:ext cx="1594676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b) Độ lượng:</a:t>
              </a:r>
              <a:endParaRPr lang="pt-BR" sz="15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6913" y="4242712"/>
              <a:ext cx="1600199" cy="4308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c) Đa tình:</a:t>
              </a:r>
              <a:endParaRPr lang="pt-BR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4646135"/>
              <a:ext cx="1594676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d) Đa mang:</a:t>
              </a:r>
              <a:endParaRPr lang="en-US" sz="15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0449" y="2271669"/>
            <a:ext cx="5238751" cy="1523316"/>
            <a:chOff x="2642845" y="2133600"/>
            <a:chExt cx="7016452" cy="2031087"/>
          </a:xfrm>
        </p:grpSpPr>
        <p:sp>
          <p:nvSpPr>
            <p:cNvPr id="11" name="Rectangle 10"/>
            <p:cNvSpPr/>
            <p:nvPr/>
          </p:nvSpPr>
          <p:spPr>
            <a:xfrm>
              <a:off x="2642846" y="2133600"/>
              <a:ext cx="5995876" cy="430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1) giàu tình cảm (nghĩa trong bài).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42845" y="2667000"/>
              <a:ext cx="7016452" cy="430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2)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</a:t>
              </a:r>
              <a:r>
                <a:rPr lang="vi-VN" sz="15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àng buộc vào mình nhiều điều để phải </a:t>
              </a:r>
              <a:r>
                <a:rPr lang="pt-BR" sz="15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lo 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lắng, </a:t>
              </a:r>
              <a:r>
                <a:rPr lang="vi-VN" sz="15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bận</a:t>
              </a:r>
              <a:r>
                <a:rPr lang="pt-BR" sz="15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tâm </a:t>
              </a:r>
              <a:r>
                <a:rPr lang="pt-BR" sz="15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pt-BR" sz="15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58931" y="3200400"/>
              <a:ext cx="5877734" cy="4308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3)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Có tấm lòng khoan dung,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rộng </a:t>
              </a:r>
              <a:r>
                <a:rPr lang="vi-VN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lượng</a:t>
              </a:r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dễ tha thứ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65256" y="3733801"/>
              <a:ext cx="5871407" cy="43088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pt-BR" sz="15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4) (phật, tiên,...) cứu giúp và che chở cho người.</a:t>
              </a:r>
            </a:p>
          </p:txBody>
        </p:sp>
      </p:grpSp>
      <p:cxnSp>
        <p:nvCxnSpPr>
          <p:cNvPr id="17" name="Straight Arrow Connector 16"/>
          <p:cNvCxnSpPr>
            <a:stCxn id="3" idx="3"/>
            <a:endCxn id="14" idx="1"/>
          </p:cNvCxnSpPr>
          <p:nvPr/>
        </p:nvCxnSpPr>
        <p:spPr>
          <a:xfrm>
            <a:off x="2567607" y="2421709"/>
            <a:ext cx="1049577" cy="12001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>
            <a:off x="2567607" y="2843168"/>
            <a:ext cx="1044854" cy="37864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2" idx="1"/>
          </p:cNvCxnSpPr>
          <p:nvPr/>
        </p:nvCxnSpPr>
        <p:spPr>
          <a:xfrm flipV="1">
            <a:off x="2572330" y="2821759"/>
            <a:ext cx="1028120" cy="82151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1"/>
          </p:cNvCxnSpPr>
          <p:nvPr/>
        </p:nvCxnSpPr>
        <p:spPr>
          <a:xfrm flipV="1">
            <a:off x="2563963" y="2421709"/>
            <a:ext cx="1036487" cy="81303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7400" y="36195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406378"/>
            <a:ext cx="3124200" cy="173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6574">
            <a:off x="6929769" y="213477"/>
            <a:ext cx="1923829" cy="76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00400" y="200025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0" y="753981"/>
            <a:ext cx="9144000" cy="32655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Thảo luận nhóm (2 em/nhóm).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Nêu xuất xứ của bài thơ?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Bài thơ thuộc thể thơ nào? Em hãy chỉ ra đặc điểm của thể thơ này?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Phương thức biểu đạt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 văn bản là gì?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38150"/>
            <a:ext cx="883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Xuất xứ: Trích </a:t>
            </a:r>
            <a:r>
              <a:rPr lang="nl-N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  Lâm Thị Mỹ Dạ, </a:t>
            </a:r>
            <a:r>
              <a:rPr lang="nl-NL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Tuyển tập</a:t>
            </a:r>
            <a:r>
              <a:rPr lang="nl-NL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NXB Hội nhà văn,Hà Nội, 2011</a:t>
            </a:r>
            <a:r>
              <a:rPr lang="nl-N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nl-N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thơ lục bát:</a:t>
            </a:r>
            <a:endParaRPr lang="nl-NL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tám;tiếng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tám,các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( 2/2/2, 2/4,4/4..)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1" y="3228022"/>
            <a:ext cx="38862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endParaRPr lang="vi-VN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46386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2700000" scaled="1"/>
          </a:gra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46: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CHUYỆN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 NƯỚC MÌNH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216232" y="801832"/>
            <a:ext cx="1" cy="4297114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838200"/>
            <a:ext cx="2571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r>
              <a:rPr lang="en-US" altLang="en-US" sz="2000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b="1" i="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b="1" i="0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THIỆU </a:t>
            </a:r>
            <a:r>
              <a:rPr lang="en-US" altLang="en-US" b="1" i="0" u="sng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CHUNG</a:t>
            </a:r>
            <a:endParaRPr lang="en-US" altLang="en-US" sz="2000" b="1" i="0" u="sng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51275"/>
            <a:ext cx="525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1.Tác giả</a:t>
            </a:r>
            <a:r>
              <a:rPr lang="nl-NL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nl-NL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-Lâm Thị Mỹ Dạ,sinh năm 1949, quê Quảng Bình;</a:t>
            </a:r>
          </a:p>
          <a:p>
            <a:pPr>
              <a:buFontTx/>
              <a:buChar char="-"/>
            </a:pP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Là nhà thơ nữ hiện đại nổi tiếng.  </a:t>
            </a:r>
          </a:p>
          <a:p>
            <a:pPr>
              <a:buFontTx/>
              <a:buChar char="-"/>
            </a:pP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Phong cách thơ nhẹ nhàng, đằm thắm, trong trẻo, thể hiện một tâm hồn tinh tế, giàu yêu thương.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3181350"/>
            <a:ext cx="1981200" cy="609600"/>
          </a:xfrm>
        </p:spPr>
        <p:txBody>
          <a:bodyPr>
            <a:norm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0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56342"/>
            <a:ext cx="5257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nl-N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- Trích từ  Lâm Thị Mỹ Dạ, </a:t>
            </a:r>
            <a:r>
              <a:rPr lang="nl-NL" sz="2000" i="1" dirty="0" smtClean="0">
                <a:latin typeface="Times New Roman" pitchFamily="18" charset="0"/>
                <a:cs typeface="Times New Roman" pitchFamily="18" charset="0"/>
              </a:rPr>
              <a:t>Tuyển tập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, NXB Hội nhà văn,Hà Nội, 2011. </a:t>
            </a:r>
            <a:endParaRPr lang="nl-NL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images637927_IMG_8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313" y="846386"/>
            <a:ext cx="3905686" cy="1803336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313" y="2857500"/>
            <a:ext cx="402907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6&quot;/&gt;&lt;/object&gt;&lt;object type=&quot;3&quot; unique_id=&quot;10004&quot;&gt;&lt;property id=&quot;20148&quot; value=&quot;5&quot;/&gt;&lt;property id=&quot;20300&quot; value=&quot;Slide 2 - &amp;quot;  Bài 4 - Văn bản 2:     CHUYỆN CỔ NƯỚC MÌNH                                   - Lâm Thị Mỹ Dạ -&amp;quot;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81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 - &amp;quot;2. Tác phẩm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2. Tác phẩm&amp;quot;&quot;/&gt;&lt;property id=&quot;20307&quot; value=&quot;277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object type=&quot;3&quot; unique_id=&quot;10013&quot;&gt;&lt;property id=&quot;20148&quot; value=&quot;5&quot;/&gt;&lt;property id=&quot;20300&quot; value=&quot;Slide 11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263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67&quot;/&gt;&lt;/object&gt;&lt;object type=&quot;3&quot; unique_id=&quot;10017&quot;&gt;&lt;property id=&quot;20148&quot; value=&quot;5&quot;/&gt;&lt;property id=&quot;20300&quot; value=&quot;Slide 15&quot;/&gt;&lt;property id=&quot;20307&quot; value=&quot;268&quot;/&gt;&lt;/object&gt;&lt;object type=&quot;3&quot; unique_id=&quot;10018&quot;&gt;&lt;property id=&quot;20148&quot; value=&quot;5&quot;/&gt;&lt;property id=&quot;20300&quot; value=&quot;Slide 16&quot;/&gt;&lt;property id=&quot;20307&quot; value=&quot;279&quot;/&gt;&lt;/object&gt;&lt;object type=&quot;3&quot; unique_id=&quot;10019&quot;&gt;&lt;property id=&quot;20148&quot; value=&quot;5&quot;/&gt;&lt;property id=&quot;20300&quot; value=&quot;Slide 17&quot;/&gt;&lt;property id=&quot;20307&quot; value=&quot;282&quot;/&gt;&lt;/object&gt;&lt;object type=&quot;3&quot; unique_id=&quot;10020&quot;&gt;&lt;property id=&quot;20148&quot; value=&quot;5&quot;/&gt;&lt;property id=&quot;20300&quot; value=&quot;Slide 18&quot;/&gt;&lt;property id=&quot;20307&quot; value=&quot;266&quot;/&gt;&lt;/object&gt;&lt;object type=&quot;3&quot; unique_id=&quot;10021&quot;&gt;&lt;property id=&quot;20148&quot; value=&quot;5&quot;/&gt;&lt;property id=&quot;20300&quot; value=&quot;Slide 19&quot;/&gt;&lt;property id=&quot;20307&quot; value=&quot;273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0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1390</TotalTime>
  <Words>1504</Words>
  <Application>Microsoft Office PowerPoint</Application>
  <PresentationFormat>On-screen Show (16:9)</PresentationFormat>
  <Paragraphs>178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.VnArial Narrow</vt:lpstr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  Bài 4 - Văn bản 2:     CHUYỆN CỔ NƯỚC MÌNH                                    Lâm Thị Mỹ Dạ </vt:lpstr>
      <vt:lpstr>2. Tác phẩm</vt:lpstr>
      <vt:lpstr>PowerPoint Presentation</vt:lpstr>
      <vt:lpstr>PowerPoint Presentation</vt:lpstr>
      <vt:lpstr>PowerPoint Presentation</vt:lpstr>
      <vt:lpstr>PowerPoint Presentation</vt:lpstr>
      <vt:lpstr>2. Tác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Văn bản 2:  CHUYỆN CỔ NƯỚC MÌNH                        - Lâm Thị Mỹ Dạ -</dc:title>
  <dc:creator>Thu Ngoc</dc:creator>
  <cp:lastModifiedBy>Admin</cp:lastModifiedBy>
  <cp:revision>124</cp:revision>
  <dcterms:created xsi:type="dcterms:W3CDTF">2006-08-16T00:00:00Z</dcterms:created>
  <dcterms:modified xsi:type="dcterms:W3CDTF">2025-03-12T02:15:39Z</dcterms:modified>
</cp:coreProperties>
</file>