
<file path=[Content_Types].xml><?xml version="1.0" encoding="utf-8"?>
<Types xmlns="http://schemas.openxmlformats.org/package/2006/content-types">
  <Default Extension="bin" ContentType="application/vnd.openxmlformats-officedocument.oleObject"/>
  <Default Extension="docx" ContentType="application/vnd.openxmlformats-officedocument.wordprocessingml.document"/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4c088357d7664256" Type="http://schemas.microsoft.com/office/2007/relationships/ui/extensibility" Target="customUI/customUI14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9" r:id="rId1"/>
    <p:sldMasterId id="2147483988" r:id="rId2"/>
    <p:sldMasterId id="2147484037" r:id="rId3"/>
    <p:sldMasterId id="2147484061" r:id="rId4"/>
  </p:sldMasterIdLst>
  <p:notesMasterIdLst>
    <p:notesMasterId r:id="rId25"/>
  </p:notesMasterIdLst>
  <p:sldIdLst>
    <p:sldId id="302" r:id="rId5"/>
    <p:sldId id="544" r:id="rId6"/>
    <p:sldId id="482" r:id="rId7"/>
    <p:sldId id="513" r:id="rId8"/>
    <p:sldId id="519" r:id="rId9"/>
    <p:sldId id="520" r:id="rId10"/>
    <p:sldId id="518" r:id="rId11"/>
    <p:sldId id="522" r:id="rId12"/>
    <p:sldId id="523" r:id="rId13"/>
    <p:sldId id="549" r:id="rId14"/>
    <p:sldId id="527" r:id="rId15"/>
    <p:sldId id="546" r:id="rId16"/>
    <p:sldId id="547" r:id="rId17"/>
    <p:sldId id="545" r:id="rId18"/>
    <p:sldId id="455" r:id="rId19"/>
    <p:sldId id="275" r:id="rId20"/>
    <p:sldId id="474" r:id="rId21"/>
    <p:sldId id="505" r:id="rId22"/>
    <p:sldId id="270" r:id="rId23"/>
    <p:sldId id="257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ll" initials="D" lastIdx="6" clrIdx="0">
    <p:extLst>
      <p:ext uri="{19B8F6BF-5375-455C-9EA6-DF929625EA0E}">
        <p15:presenceInfo xmlns:p15="http://schemas.microsoft.com/office/powerpoint/2012/main" userId="Dell" providerId="None"/>
      </p:ext>
    </p:extLst>
  </p:cmAuthor>
  <p:cmAuthor id="2" name="Admin" initials="A" lastIdx="3" clrIdx="1">
    <p:extLst>
      <p:ext uri="{19B8F6BF-5375-455C-9EA6-DF929625EA0E}">
        <p15:presenceInfo xmlns:p15="http://schemas.microsoft.com/office/powerpoint/2012/main" userId="Admin" providerId="None"/>
      </p:ext>
    </p:extLst>
  </p:cmAuthor>
  <p:cmAuthor id="3" name="ADMIN" initials="A" lastIdx="1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BF579"/>
    <a:srgbClr val="84D55B"/>
    <a:srgbClr val="3333FF"/>
    <a:srgbClr val="FFFF00"/>
    <a:srgbClr val="0000CC"/>
    <a:srgbClr val="336600"/>
    <a:srgbClr val="FF0000"/>
    <a:srgbClr val="FFFFC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860" autoAdjust="0"/>
    <p:restoredTop sz="93273" autoAdjust="0"/>
  </p:normalViewPr>
  <p:slideViewPr>
    <p:cSldViewPr>
      <p:cViewPr varScale="1">
        <p:scale>
          <a:sx n="97" d="100"/>
          <a:sy n="97" d="100"/>
        </p:scale>
        <p:origin x="108" y="46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1-07-26T00:49:27.776" idx="8">
    <p:pos x="622" y="80"/>
    <p:text>Đây chính là phần tương ứng cho HĐ tái hiện lại hình thành kiến thức dưới dạng sơ đồ tư duy.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C4E2BFFC-179A-4DA5-A2FF-EF6606765F17}" type="datetimeFigureOut">
              <a:rPr lang="en-US"/>
              <a:pPr>
                <a:defRPr/>
              </a:pPr>
              <a:t>10/16/2024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42B979B6-8E7C-4E90-8C9D-F537DFD708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7317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fld id="{B0F76D6D-BBCD-42AF-9D44-EFA2BDFC88BA}" type="slidenum">
              <a:rPr lang="en-US" altLang="en-US">
                <a:solidFill>
                  <a:srgbClr val="000000"/>
                </a:solidFill>
              </a:rPr>
              <a:pPr>
                <a:spcBef>
                  <a:spcPct val="50000"/>
                </a:spcBef>
              </a:pPr>
              <a:t>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/>
              <a:t>Chµo mõng</a:t>
            </a:r>
          </a:p>
        </p:txBody>
      </p:sp>
    </p:spTree>
    <p:extLst>
      <p:ext uri="{BB962C8B-B14F-4D97-AF65-F5344CB8AC3E}">
        <p14:creationId xmlns:p14="http://schemas.microsoft.com/office/powerpoint/2010/main" val="42122869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8" name="Google Shape;588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1058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ĐỒNG</a:t>
            </a:r>
            <a:r>
              <a:rPr lang="en-US" baseline="0" dirty="0"/>
              <a:t> HỒ K CHẠY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9659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0130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B979B6-8E7C-4E90-8C9D-F537DFD708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12147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4496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B979B6-8E7C-4E90-8C9D-F537DFD708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06536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B979B6-8E7C-4E90-8C9D-F537DFD708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70455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7688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002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71EDF14-9474-41C6-9319-2345718929E4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50C9B403-B91B-4216-B1E5-5AD4DE66315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67202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459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08897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94966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4345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86637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80938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42515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70431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1_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72200" y="1825627"/>
            <a:ext cx="5181600" cy="2098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72200" y="4076702"/>
            <a:ext cx="5181600" cy="2100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B3E244-64A7-41D6-853E-E98EABB524F8}" type="datetimeFigureOut">
              <a:rPr lang="en-US"/>
              <a:pPr>
                <a:defRPr/>
              </a:pPr>
              <a:t>10/16/2024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FC4561-66EA-4EB6-A3C1-806C40029C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407728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8941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8693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9641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221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6866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5412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4062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3097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7552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2611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424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836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81954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60D74-E893-4C89-8AB6-6ABB074640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408692-9659-4CC9-A008-4193E7F34F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313029-B389-4F72-9B67-758183A50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7038CA-302A-4079-AD03-A97171003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E6CA0-3C4E-444B-B7A5-73384C866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9572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2FEFE-E03D-4639-B953-4B41B8FC7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EDA159-D36F-4241-8D49-B1319B831D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A65205-8E92-4DC9-9064-78350950F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DA059F-2E3B-489E-9DD6-7C72CEDF5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7AE230-09E5-470C-9F55-E1EB49BD9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8072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62548-4AE9-424D-B6EC-293CD4AE3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DB216F-FFB7-417B-A349-4DC3961AD9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C20F18-6BC9-4540-8258-08F9D927D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58837D-B161-4F5C-8C96-6C02A07C9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9ADFDC-1026-4FEB-8DEC-BE92356F5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4199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703DD-AE29-49D2-B9C2-899132854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ECFA57-701A-479C-B5A5-B70019F37A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3A912A-1CA5-4ED2-BC3F-CB9A26280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3C041C-BE80-4541-A7F9-1109E2F98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DCE014-C75F-4630-9A89-B4B59B1E3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C6693A-48B2-4956-8661-63960D733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1432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1456F-E221-4314-891E-4DCC5292D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A7B618-AE1E-4FEB-946C-485CD7125B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55CAB8-8F0E-411B-B1C2-96B74F4AE3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13477A-5800-4F4E-A8F4-9D77D7F591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A2AFFB-65FD-46BF-B273-37398E0BE7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DB2F6A-274C-42AE-82A8-E75AFF799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18E466-4819-4C08-B49C-8AD35D92D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B2C92C-6E1F-4FAA-98EE-5DEAE8F48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767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7DBDD-2D46-4CD6-AA87-E79E7491D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9175F8-399F-438B-8B33-9AE67BDDE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78A58F-859C-45F9-9A20-9A5685BA2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F6C233-4D00-4CE1-9162-1827026D8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5629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5D1008-996D-45C6-ABA4-A9EC3162B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E20EE8-F048-47CA-8F4F-0285DACB1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3C9425-7191-4C83-8646-D5A75AFE7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3998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9048A-1D58-4DB0-A9F2-A6DA36F9C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2F3B85-398C-4973-BA09-18C053E23B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55F9F0-7DC6-4104-BF3F-6C36A6B604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35E34A-EF01-41A5-889D-FA74AEB4B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7C1EC5-441E-4223-9F19-666A334D2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CA6780-C0F4-4190-985B-6A087ED58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079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85A3D-CA0E-4110-832F-B31C85006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E63488-7939-4632-9E5E-9A22DE5788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1DAF57-4DA7-4C7D-8BE9-4E8328959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3016B7-1322-4EFB-8AB7-12F66596E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8590A4-A5B4-4AF9-8318-414A5FF4D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8C2A8C-600C-440E-81BD-EF83D73DC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7219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F3C40-DE10-4E12-A051-0564757FF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60606B-C4DB-4FC0-9E15-02BCF7E9B4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390871-85AA-451A-886B-54A317D54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3E90A-3586-4722-A65D-7C862A4DA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240CA1-4873-4E15-8D5F-765F058C5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098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2245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18FE08B-C4CB-45A7-B952-75A0A46B01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4BCD1F-A53F-4A77-8ECC-A3A742EDC1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8FDCC-ADD3-4C1E-96DD-A5C9B1047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DB11D-9841-4925-B7FC-485A79DF5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EED16A-3529-49C4-BFE2-8EDF84088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3616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152401"/>
            <a:ext cx="10972800" cy="5973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AE5C96-91AF-474F-99D2-7E1EC5C50DE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6900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5400000" flipV="1">
            <a:off x="69702" y="86503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5400000" flipV="1">
            <a:off x="69702" y="181687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200467" y="2720344"/>
            <a:ext cx="900000" cy="432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57698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60D74-E893-4C89-8AB6-6ABB074640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408692-9659-4CC9-A008-4193E7F34F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313029-B389-4F72-9B67-758183A50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7038CA-302A-4079-AD03-A97171003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E6CA0-3C4E-444B-B7A5-73384C866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5768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2FEFE-E03D-4639-B953-4B41B8FC7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EDA159-D36F-4241-8D49-B1319B831D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A65205-8E92-4DC9-9064-78350950F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DA059F-2E3B-489E-9DD6-7C72CEDF5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7AE230-09E5-470C-9F55-E1EB49BD9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6808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62548-4AE9-424D-B6EC-293CD4AE3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DB216F-FFB7-417B-A349-4DC3961AD9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C20F18-6BC9-4540-8258-08F9D927D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58837D-B161-4F5C-8C96-6C02A07C9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9ADFDC-1026-4FEB-8DEC-BE92356F5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5900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703DD-AE29-49D2-B9C2-899132854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ECFA57-701A-479C-B5A5-B70019F37A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3A912A-1CA5-4ED2-BC3F-CB9A26280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3C041C-BE80-4541-A7F9-1109E2F98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DCE014-C75F-4630-9A89-B4B59B1E3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C6693A-48B2-4956-8661-63960D733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1020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1456F-E221-4314-891E-4DCC5292D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A7B618-AE1E-4FEB-946C-485CD7125B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55CAB8-8F0E-411B-B1C2-96B74F4AE3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13477A-5800-4F4E-A8F4-9D77D7F591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A2AFFB-65FD-46BF-B273-37398E0BE7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DB2F6A-274C-42AE-82A8-E75AFF799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18E466-4819-4C08-B49C-8AD35D92D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B2C92C-6E1F-4FAA-98EE-5DEAE8F48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8268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7DBDD-2D46-4CD6-AA87-E79E7491D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9175F8-399F-438B-8B33-9AE67BDDE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78A58F-859C-45F9-9A20-9A5685BA2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F6C233-4D00-4CE1-9162-1827026D8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7147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5D1008-996D-45C6-ABA4-A9EC3162B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E20EE8-F048-47CA-8F4F-0285DACB1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3C9425-7191-4C83-8646-D5A75AFE7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531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65306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9048A-1D58-4DB0-A9F2-A6DA36F9C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2F3B85-398C-4973-BA09-18C053E23B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55F9F0-7DC6-4104-BF3F-6C36A6B604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35E34A-EF01-41A5-889D-FA74AEB4B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7C1EC5-441E-4223-9F19-666A334D2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CA6780-C0F4-4190-985B-6A087ED58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29978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85A3D-CA0E-4110-832F-B31C85006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E63488-7939-4632-9E5E-9A22DE5788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1DAF57-4DA7-4C7D-8BE9-4E8328959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3016B7-1322-4EFB-8AB7-12F66596E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8590A4-A5B4-4AF9-8318-414A5FF4D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8C2A8C-600C-440E-81BD-EF83D73DC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5298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F3C40-DE10-4E12-A051-0564757FF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60606B-C4DB-4FC0-9E15-02BCF7E9B4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390871-85AA-451A-886B-54A317D54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3E90A-3586-4722-A65D-7C862A4DA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240CA1-4873-4E15-8D5F-765F058C5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5965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18FE08B-C4CB-45A7-B952-75A0A46B01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4BCD1F-A53F-4A77-8ECC-A3A742EDC1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8FDCC-ADD3-4C1E-96DD-A5C9B1047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DB11D-9841-4925-B7FC-485A79DF5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EED16A-3529-49C4-BFE2-8EDF84088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1589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5400000" flipV="1">
            <a:off x="69702" y="86503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5400000" flipV="1">
            <a:off x="69702" y="181687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200467" y="2720344"/>
            <a:ext cx="900000" cy="432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581740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21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9408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7917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835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71EDF14-9474-41C6-9319-2345718929E4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0C9B403-B91B-4216-B1E5-5AD4DE6631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456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0" r:id="rId1"/>
    <p:sldLayoutId id="2147483971" r:id="rId2"/>
    <p:sldLayoutId id="2147483972" r:id="rId3"/>
    <p:sldLayoutId id="2147483973" r:id="rId4"/>
    <p:sldLayoutId id="2147483974" r:id="rId5"/>
    <p:sldLayoutId id="2147483975" r:id="rId6"/>
    <p:sldLayoutId id="2147483976" r:id="rId7"/>
    <p:sldLayoutId id="2147483977" r:id="rId8"/>
    <p:sldLayoutId id="2147483978" r:id="rId9"/>
    <p:sldLayoutId id="2147483979" r:id="rId10"/>
    <p:sldLayoutId id="2147483980" r:id="rId11"/>
    <p:sldLayoutId id="2147483981" r:id="rId12"/>
    <p:sldLayoutId id="2147483982" r:id="rId13"/>
    <p:sldLayoutId id="2147483983" r:id="rId14"/>
    <p:sldLayoutId id="2147483984" r:id="rId15"/>
    <p:sldLayoutId id="2147483985" r:id="rId16"/>
    <p:sldLayoutId id="2147483986" r:id="rId17"/>
    <p:sldLayoutId id="2147484100" r:id="rId18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EDF14-9474-41C6-9319-2345718929E4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9B403-B91B-4216-B1E5-5AD4DE6631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641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  <p:sldLayoutId id="2147483990" r:id="rId2"/>
    <p:sldLayoutId id="2147483991" r:id="rId3"/>
    <p:sldLayoutId id="2147483992" r:id="rId4"/>
    <p:sldLayoutId id="2147483993" r:id="rId5"/>
    <p:sldLayoutId id="2147483994" r:id="rId6"/>
    <p:sldLayoutId id="2147483995" r:id="rId7"/>
    <p:sldLayoutId id="2147483996" r:id="rId8"/>
    <p:sldLayoutId id="2147483997" r:id="rId9"/>
    <p:sldLayoutId id="2147483998" r:id="rId10"/>
    <p:sldLayoutId id="21474839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73C328-922F-4B0B-8525-8ACF096E8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C1BFE4-AA55-444D-AE70-3B02652540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7D68E4-8B87-467B-B1C3-35BC81AE59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8F2EFC-AD95-415C-8369-5A07D31173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3FC87-E14B-43D3-B70F-4D9355BCC9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030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8" r:id="rId1"/>
    <p:sldLayoutId id="2147484039" r:id="rId2"/>
    <p:sldLayoutId id="2147484040" r:id="rId3"/>
    <p:sldLayoutId id="2147484041" r:id="rId4"/>
    <p:sldLayoutId id="2147484042" r:id="rId5"/>
    <p:sldLayoutId id="2147484043" r:id="rId6"/>
    <p:sldLayoutId id="2147484044" r:id="rId7"/>
    <p:sldLayoutId id="2147484045" r:id="rId8"/>
    <p:sldLayoutId id="2147484046" r:id="rId9"/>
    <p:sldLayoutId id="2147484047" r:id="rId10"/>
    <p:sldLayoutId id="2147484048" r:id="rId11"/>
    <p:sldLayoutId id="2147484101" r:id="rId12"/>
    <p:sldLayoutId id="214748410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73C328-922F-4B0B-8525-8ACF096E8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C1BFE4-AA55-444D-AE70-3B02652540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7D68E4-8B87-467B-B1C3-35BC81AE59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8F2EFC-AD95-415C-8369-5A07D31173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3FC87-E14B-43D3-B70F-4D9355BCC9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106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2" r:id="rId1"/>
    <p:sldLayoutId id="2147484063" r:id="rId2"/>
    <p:sldLayoutId id="2147484064" r:id="rId3"/>
    <p:sldLayoutId id="2147484065" r:id="rId4"/>
    <p:sldLayoutId id="2147484066" r:id="rId5"/>
    <p:sldLayoutId id="2147484067" r:id="rId6"/>
    <p:sldLayoutId id="2147484068" r:id="rId7"/>
    <p:sldLayoutId id="2147484069" r:id="rId8"/>
    <p:sldLayoutId id="2147484070" r:id="rId9"/>
    <p:sldLayoutId id="2147484071" r:id="rId10"/>
    <p:sldLayoutId id="2147484072" r:id="rId11"/>
    <p:sldLayoutId id="214748410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2.xml"/><Relationship Id="rId5" Type="http://schemas.openxmlformats.org/officeDocument/2006/relationships/image" Target="../media/image6.gif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2.docx"/><Relationship Id="rId13" Type="http://schemas.openxmlformats.org/officeDocument/2006/relationships/image" Target="../media/image22.emf"/><Relationship Id="rId3" Type="http://schemas.openxmlformats.org/officeDocument/2006/relationships/package" Target="../embeddings/Microsoft_Word_Document.docx"/><Relationship Id="rId7" Type="http://schemas.openxmlformats.org/officeDocument/2006/relationships/image" Target="../media/image19.emf"/><Relationship Id="rId12" Type="http://schemas.openxmlformats.org/officeDocument/2006/relationships/package" Target="../embeddings/Microsoft_Word_Document4.docx"/><Relationship Id="rId17" Type="http://schemas.openxmlformats.org/officeDocument/2006/relationships/image" Target="../media/image24.emf"/><Relationship Id="rId2" Type="http://schemas.openxmlformats.org/officeDocument/2006/relationships/notesSlide" Target="../notesSlides/notesSlide8.xml"/><Relationship Id="rId16" Type="http://schemas.openxmlformats.org/officeDocument/2006/relationships/package" Target="../embeddings/Microsoft_Word_Document6.docx"/><Relationship Id="rId1" Type="http://schemas.openxmlformats.org/officeDocument/2006/relationships/slideLayout" Target="../slideLayouts/slideLayout49.xml"/><Relationship Id="rId6" Type="http://schemas.openxmlformats.org/officeDocument/2006/relationships/package" Target="../embeddings/Microsoft_Word_Document1.docx"/><Relationship Id="rId11" Type="http://schemas.openxmlformats.org/officeDocument/2006/relationships/image" Target="../media/image21.emf"/><Relationship Id="rId5" Type="http://schemas.openxmlformats.org/officeDocument/2006/relationships/image" Target="../media/image18.png"/><Relationship Id="rId15" Type="http://schemas.openxmlformats.org/officeDocument/2006/relationships/image" Target="../media/image23.emf"/><Relationship Id="rId10" Type="http://schemas.openxmlformats.org/officeDocument/2006/relationships/package" Target="../embeddings/Microsoft_Word_Document3.docx"/><Relationship Id="rId4" Type="http://schemas.openxmlformats.org/officeDocument/2006/relationships/image" Target="../media/image17.emf"/><Relationship Id="rId9" Type="http://schemas.openxmlformats.org/officeDocument/2006/relationships/image" Target="../media/image20.emf"/><Relationship Id="rId14" Type="http://schemas.openxmlformats.org/officeDocument/2006/relationships/package" Target="../embeddings/Microsoft_Word_Document5.docx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26" Type="http://schemas.openxmlformats.org/officeDocument/2006/relationships/oleObject" Target="../embeddings/oleObject4.bin"/><Relationship Id="rId3" Type="http://schemas.openxmlformats.org/officeDocument/2006/relationships/image" Target="../media/image27.png"/><Relationship Id="rId21" Type="http://schemas.openxmlformats.org/officeDocument/2006/relationships/image" Target="../media/image45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5" Type="http://schemas.openxmlformats.org/officeDocument/2006/relationships/image" Target="../media/image47.wmf"/><Relationship Id="rId2" Type="http://schemas.openxmlformats.org/officeDocument/2006/relationships/image" Target="../media/image26.png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29" Type="http://schemas.openxmlformats.org/officeDocument/2006/relationships/image" Target="../media/image49.wmf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24" Type="http://schemas.openxmlformats.org/officeDocument/2006/relationships/oleObject" Target="../embeddings/oleObject3.bin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23" Type="http://schemas.openxmlformats.org/officeDocument/2006/relationships/image" Target="../media/image46.wmf"/><Relationship Id="rId28" Type="http://schemas.openxmlformats.org/officeDocument/2006/relationships/oleObject" Target="../embeddings/oleObject5.bin"/><Relationship Id="rId10" Type="http://schemas.openxmlformats.org/officeDocument/2006/relationships/image" Target="../media/image34.png"/><Relationship Id="rId19" Type="http://schemas.openxmlformats.org/officeDocument/2006/relationships/image" Target="../media/image43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Relationship Id="rId22" Type="http://schemas.openxmlformats.org/officeDocument/2006/relationships/oleObject" Target="../embeddings/oleObject2.bin"/><Relationship Id="rId27" Type="http://schemas.openxmlformats.org/officeDocument/2006/relationships/image" Target="../media/image48.wmf"/><Relationship Id="rId30" Type="http://schemas.openxmlformats.org/officeDocument/2006/relationships/comments" Target="../comments/commen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8.w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oleObject" Target="../embeddings/oleObject1.bin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2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1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1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3.pn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1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1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800landscape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86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3" name="Picture 3" descr="DSTARS-P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914401"/>
            <a:ext cx="1524000" cy="134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4" name="Picture 4" descr="DSTARS-P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2895601"/>
            <a:ext cx="1152525" cy="102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5" name="Picture 5" descr="DSTARS-P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1" y="4800601"/>
            <a:ext cx="1152525" cy="102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6" name="Picture 6" descr="DSTARS-P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066801"/>
            <a:ext cx="1371600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7" name="Picture 7" descr="DSTARS-P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4648201"/>
            <a:ext cx="1152525" cy="102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8" name="Picture 8" descr="DSTARS-P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1" y="4876801"/>
            <a:ext cx="1152525" cy="102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9" name="Picture 9" descr="DSTARS-P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1" y="5913438"/>
            <a:ext cx="1152525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30" name="Picture 10" descr="DSTARS-P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5476" y="4572001"/>
            <a:ext cx="1152525" cy="102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31" name="Picture 11" descr="DSTARS-P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1" y="4922838"/>
            <a:ext cx="1152525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32" name="Picture 12" descr="DSTARS-P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1" y="2743201"/>
            <a:ext cx="1152525" cy="102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78" name="AutoShape 14"/>
          <p:cNvSpPr>
            <a:spLocks noChangeArrowheads="1"/>
          </p:cNvSpPr>
          <p:nvPr/>
        </p:nvSpPr>
        <p:spPr bwMode="auto">
          <a:xfrm>
            <a:off x="8229600" y="6172200"/>
            <a:ext cx="609600" cy="609600"/>
          </a:xfrm>
          <a:prstGeom prst="irregularSeal2">
            <a:avLst/>
          </a:prstGeom>
          <a:gradFill rotWithShape="1">
            <a:gsLst>
              <a:gs pos="0">
                <a:srgbClr val="0000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35921" dir="2700000" algn="ctr" rotWithShape="0">
              <a:srgbClr val="21FB21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88079" name="AutoShape 15"/>
          <p:cNvSpPr>
            <a:spLocks noChangeArrowheads="1"/>
          </p:cNvSpPr>
          <p:nvPr/>
        </p:nvSpPr>
        <p:spPr bwMode="auto">
          <a:xfrm>
            <a:off x="9296400" y="2362200"/>
            <a:ext cx="685800" cy="609600"/>
          </a:xfrm>
          <a:prstGeom prst="irregularSeal1">
            <a:avLst/>
          </a:prstGeom>
          <a:gradFill rotWithShape="1">
            <a:gsLst>
              <a:gs pos="0">
                <a:srgbClr val="CC00CC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35921" dir="2700000" algn="ctr" rotWithShape="0">
              <a:srgbClr val="000099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88080" name="AutoShape 16"/>
          <p:cNvSpPr>
            <a:spLocks noChangeArrowheads="1"/>
          </p:cNvSpPr>
          <p:nvPr/>
        </p:nvSpPr>
        <p:spPr bwMode="auto">
          <a:xfrm>
            <a:off x="8610600" y="3352800"/>
            <a:ext cx="609600" cy="457200"/>
          </a:xfrm>
          <a:prstGeom prst="irregularSeal2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35921" dir="2700000" algn="ctr" rotWithShape="0">
              <a:srgbClr val="FF00FF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88081" name="AutoShape 17"/>
          <p:cNvSpPr>
            <a:spLocks noChangeArrowheads="1"/>
          </p:cNvSpPr>
          <p:nvPr/>
        </p:nvSpPr>
        <p:spPr bwMode="auto">
          <a:xfrm>
            <a:off x="9677400" y="4038600"/>
            <a:ext cx="609600" cy="457200"/>
          </a:xfrm>
          <a:prstGeom prst="irregularSeal2">
            <a:avLst/>
          </a:prstGeom>
          <a:gradFill rotWithShape="1">
            <a:gsLst>
              <a:gs pos="0">
                <a:srgbClr val="FFCC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35921" dir="2700000" algn="ctr" rotWithShape="0">
              <a:srgbClr val="00FFFF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88082" name="AutoShape 18"/>
          <p:cNvSpPr>
            <a:spLocks noChangeArrowheads="1"/>
          </p:cNvSpPr>
          <p:nvPr/>
        </p:nvSpPr>
        <p:spPr bwMode="auto">
          <a:xfrm>
            <a:off x="7239000" y="5029200"/>
            <a:ext cx="685800" cy="609600"/>
          </a:xfrm>
          <a:prstGeom prst="irregularSeal1">
            <a:avLst/>
          </a:prstGeom>
          <a:gradFill rotWithShape="1">
            <a:gsLst>
              <a:gs pos="0">
                <a:srgbClr val="CC00CC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35921" dir="2700000" algn="ctr" rotWithShape="0">
              <a:srgbClr val="000099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88083" name="AutoShape 19"/>
          <p:cNvSpPr>
            <a:spLocks noChangeArrowheads="1"/>
          </p:cNvSpPr>
          <p:nvPr/>
        </p:nvSpPr>
        <p:spPr bwMode="auto">
          <a:xfrm>
            <a:off x="7772400" y="4038600"/>
            <a:ext cx="685800" cy="533400"/>
          </a:xfrm>
          <a:prstGeom prst="irregularSeal1">
            <a:avLst/>
          </a:prstGeom>
          <a:gradFill rotWithShape="1">
            <a:gsLst>
              <a:gs pos="0">
                <a:srgbClr val="CC00CC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35921" dir="2700000" algn="ctr" rotWithShape="0">
              <a:srgbClr val="000099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88084" name="AutoShape 20"/>
          <p:cNvSpPr>
            <a:spLocks noChangeArrowheads="1"/>
          </p:cNvSpPr>
          <p:nvPr/>
        </p:nvSpPr>
        <p:spPr bwMode="auto">
          <a:xfrm>
            <a:off x="9144000" y="4953000"/>
            <a:ext cx="685800" cy="609600"/>
          </a:xfrm>
          <a:prstGeom prst="irregularSeal2">
            <a:avLst/>
          </a:prstGeom>
          <a:gradFill rotWithShape="1">
            <a:gsLst>
              <a:gs pos="0">
                <a:srgbClr val="FFCC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35921" dir="2700000" algn="ctr" rotWithShape="0">
              <a:srgbClr val="00FFFF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88092" name="Rectangle 28"/>
          <p:cNvSpPr>
            <a:spLocks noChangeArrowheads="1"/>
          </p:cNvSpPr>
          <p:nvPr/>
        </p:nvSpPr>
        <p:spPr bwMode="auto">
          <a:xfrm>
            <a:off x="2937783" y="569648"/>
            <a:ext cx="6934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</a:t>
            </a:r>
            <a:endParaRPr lang="en-US" altLang="en-US" sz="40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7548" name="Picture 29" descr="DSTARS-P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-244475"/>
            <a:ext cx="1152525" cy="102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49" name="Text Box 30"/>
          <p:cNvSpPr txBox="1">
            <a:spLocks noChangeArrowheads="1"/>
          </p:cNvSpPr>
          <p:nvPr/>
        </p:nvSpPr>
        <p:spPr bwMode="auto">
          <a:xfrm>
            <a:off x="1523999" y="2070786"/>
            <a:ext cx="9144001" cy="3970318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THẦY, CÔ GIÁO VỀ DỰ GIỜ 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 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6B</a:t>
            </a:r>
          </a:p>
          <a:p>
            <a:pPr algn="ctr">
              <a:spcBef>
                <a:spcPct val="50000"/>
              </a:spcBef>
              <a:buFontTx/>
              <a:buNone/>
            </a:pP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  <a:buFontTx/>
              <a:buNone/>
            </a:pP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NGUYỄN THỊ THOA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01303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8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8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8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8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8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8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8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8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8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8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8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8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8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8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8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8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8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8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8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8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8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8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8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8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8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8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8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8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49" dur="2000" fill="hold"/>
                                        <p:tgtEl>
                                          <p:spTgt spid="880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2000" fill="hold"/>
                                        <p:tgtEl>
                                          <p:spTgt spid="880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2000" fill="hold"/>
                                        <p:tgtEl>
                                          <p:spTgt spid="8809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880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55" dur="2000" fill="hold"/>
                                        <p:tgtEl>
                                          <p:spTgt spid="880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2000" fill="hold"/>
                                        <p:tgtEl>
                                          <p:spTgt spid="880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2000" fill="hold"/>
                                        <p:tgtEl>
                                          <p:spTgt spid="8809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880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78" grpId="0" animBg="1"/>
      <p:bldP spid="88079" grpId="0" animBg="1"/>
      <p:bldP spid="88080" grpId="0" animBg="1"/>
      <p:bldP spid="88081" grpId="0" animBg="1"/>
      <p:bldP spid="88082" grpId="0" animBg="1"/>
      <p:bldP spid="88083" grpId="0" animBg="1"/>
      <p:bldP spid="88084" grpId="0" animBg="1"/>
      <p:bldP spid="88092" grpId="0"/>
      <p:bldP spid="8809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1018;p37">
            <a:hlinkClick r:id="" action="ppaction://noaction"/>
          </p:cNvPr>
          <p:cNvSpPr/>
          <p:nvPr/>
        </p:nvSpPr>
        <p:spPr>
          <a:xfrm rot="16200000">
            <a:off x="44074" y="1866561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0" name="Google Shape;1019;p37">
            <a:hlinkClick r:id="" action="ppaction://noaction"/>
          </p:cNvPr>
          <p:cNvSpPr/>
          <p:nvPr/>
        </p:nvSpPr>
        <p:spPr>
          <a:xfrm rot="5400000">
            <a:off x="11217699" y="2808191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1" name="Google Shape;1020;p37">
            <a:hlinkClick r:id="" action="ppaction://noaction"/>
          </p:cNvPr>
          <p:cNvSpPr/>
          <p:nvPr/>
        </p:nvSpPr>
        <p:spPr>
          <a:xfrm rot="5400000">
            <a:off x="11138839" y="3774464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2" name="Google Shape;1021;p37">
            <a:hlinkClick r:id="" action="ppaction://noaction"/>
          </p:cNvPr>
          <p:cNvSpPr/>
          <p:nvPr/>
        </p:nvSpPr>
        <p:spPr>
          <a:xfrm rot="5400000">
            <a:off x="11138839" y="4719083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3" name="Google Shape;1022;p37">
            <a:hlinkClick r:id="" action="ppaction://noaction"/>
          </p:cNvPr>
          <p:cNvSpPr/>
          <p:nvPr/>
        </p:nvSpPr>
        <p:spPr>
          <a:xfrm rot="5400000">
            <a:off x="11138839" y="5665884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DBF62EE-59AE-2E65-CC16-400429D5B1B3}"/>
              </a:ext>
            </a:extLst>
          </p:cNvPr>
          <p:cNvSpPr/>
          <p:nvPr/>
        </p:nvSpPr>
        <p:spPr>
          <a:xfrm>
            <a:off x="756927" y="2133600"/>
            <a:ext cx="10596873" cy="28550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  <a:p>
            <a:pPr>
              <a:lnSpc>
                <a:spcPct val="114000"/>
              </a:lnSpc>
            </a:pP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7cm,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5cm.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 vi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4000"/>
              </a:lnSpc>
            </a:pP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hình thoi có độ dài cạnh bằng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5cm</a:t>
            </a:r>
            <a:r>
              <a:rPr 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độ dài một đường chéo bằng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8cm</a:t>
            </a:r>
            <a:r>
              <a:rPr 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Tính chu vi hình thoi đó.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35">
            <a:extLst>
              <a:ext uri="{FF2B5EF4-FFF2-40B4-BE49-F238E27FC236}">
                <a16:creationId xmlns:a16="http://schemas.microsoft.com/office/drawing/2014/main" id="{E30647A4-08A9-DB70-A65C-7042250742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3378" y="990600"/>
            <a:ext cx="7665244" cy="830997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TỰ LUẬN</a:t>
            </a:r>
          </a:p>
        </p:txBody>
      </p:sp>
    </p:spTree>
    <p:extLst>
      <p:ext uri="{BB962C8B-B14F-4D97-AF65-F5344CB8AC3E}">
        <p14:creationId xmlns:p14="http://schemas.microsoft.com/office/powerpoint/2010/main" val="35010548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un 17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1905000" y="228600"/>
            <a:ext cx="3581400" cy="2757833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</a:p>
        </p:txBody>
      </p:sp>
      <p:sp>
        <p:nvSpPr>
          <p:cNvPr id="7" name="Rectangle: Rounded Corners 15">
            <a:extLst>
              <a:ext uri="{FF2B5EF4-FFF2-40B4-BE49-F238E27FC236}">
                <a16:creationId xmlns:a16="http://schemas.microsoft.com/office/drawing/2014/main" id="{B21158E3-24C7-4623-9214-961993ED201B}"/>
              </a:ext>
            </a:extLst>
          </p:cNvPr>
          <p:cNvSpPr/>
          <p:nvPr/>
        </p:nvSpPr>
        <p:spPr>
          <a:xfrm>
            <a:off x="5486400" y="1106482"/>
            <a:ext cx="5878844" cy="1009777"/>
          </a:xfrm>
          <a:prstGeom prst="roundRect">
            <a:avLst/>
          </a:prstGeom>
          <a:solidFill>
            <a:srgbClr val="FFFF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DỤNG, TÌM TÒI </a:t>
            </a:r>
          </a:p>
        </p:txBody>
      </p:sp>
    </p:spTree>
    <p:extLst>
      <p:ext uri="{BB962C8B-B14F-4D97-AF65-F5344CB8AC3E}">
        <p14:creationId xmlns:p14="http://schemas.microsoft.com/office/powerpoint/2010/main" val="429022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oạn 1">
            <a:hlinkClick r:id="" action="ppaction://media"/>
            <a:extLst>
              <a:ext uri="{FF2B5EF4-FFF2-40B4-BE49-F238E27FC236}">
                <a16:creationId xmlns:a16="http://schemas.microsoft.com/office/drawing/2014/main" id="{ECBD7A85-4A4C-A92A-5F4D-09C0C9027C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987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5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oạn 2">
            <a:hlinkClick r:id="" action="ppaction://media"/>
            <a:extLst>
              <a:ext uri="{FF2B5EF4-FFF2-40B4-BE49-F238E27FC236}">
                <a16:creationId xmlns:a16="http://schemas.microsoft.com/office/drawing/2014/main" id="{56099528-055E-90F7-0EDC-F48E27C29C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504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2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4276510"/>
              </p:ext>
            </p:extLst>
          </p:nvPr>
        </p:nvGraphicFramePr>
        <p:xfrm>
          <a:off x="385763" y="163513"/>
          <a:ext cx="10788650" cy="2224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11121366" imgH="2295880" progId="Word.Document.12">
                  <p:embed/>
                </p:oleObj>
              </mc:Choice>
              <mc:Fallback>
                <p:oleObj name="Document" r:id="rId3" imgW="11121366" imgH="2295880" progId="Word.Document.12">
                  <p:embed/>
                  <p:pic>
                    <p:nvPicPr>
                      <p:cNvPr id="33" name="Object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763" y="163513"/>
                        <a:ext cx="10788650" cy="22240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5" name="Picture 34">
            <a:extLst>
              <a:ext uri="{FF2B5EF4-FFF2-40B4-BE49-F238E27FC236}">
                <a16:creationId xmlns:a16="http://schemas.microsoft.com/office/drawing/2014/main" id="{D7C85AB7-4E3B-4271-8A7B-AA311F4A4B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457200"/>
            <a:ext cx="1948278" cy="1464748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4752362" y="2368989"/>
            <a:ext cx="134363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i="1" cap="none" spc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i="1" cap="none" spc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cap="none" spc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i="1" cap="none" spc="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8877122"/>
              </p:ext>
            </p:extLst>
          </p:nvPr>
        </p:nvGraphicFramePr>
        <p:xfrm>
          <a:off x="461963" y="3003550"/>
          <a:ext cx="8296275" cy="92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6" imgW="8926876" imgH="996909" progId="Word.Document.12">
                  <p:embed/>
                </p:oleObj>
              </mc:Choice>
              <mc:Fallback>
                <p:oleObj name="Document" r:id="rId6" imgW="8926876" imgH="996909" progId="Word.Document.12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963" y="3003550"/>
                        <a:ext cx="8296275" cy="923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539230"/>
              </p:ext>
            </p:extLst>
          </p:nvPr>
        </p:nvGraphicFramePr>
        <p:xfrm>
          <a:off x="836613" y="3579813"/>
          <a:ext cx="8374062" cy="1089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8" imgW="8909610" imgH="1166841" progId="Word.Document.12">
                  <p:embed/>
                </p:oleObj>
              </mc:Choice>
              <mc:Fallback>
                <p:oleObj name="Document" r:id="rId8" imgW="8909610" imgH="1166841" progId="Word.Document.12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6613" y="3579813"/>
                        <a:ext cx="8374062" cy="1089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6674224"/>
              </p:ext>
            </p:extLst>
          </p:nvPr>
        </p:nvGraphicFramePr>
        <p:xfrm>
          <a:off x="867093" y="4084422"/>
          <a:ext cx="10013950" cy="1454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0" imgW="10171775" imgH="1489064" progId="Word.Document.12">
                  <p:embed/>
                </p:oleObj>
              </mc:Choice>
              <mc:Fallback>
                <p:oleObj name="Document" r:id="rId10" imgW="10171775" imgH="1489064" progId="Word.Document.12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7093" y="4084422"/>
                        <a:ext cx="10013950" cy="1454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383F6090-F249-C425-63A9-5A3795489FF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9431591"/>
              </p:ext>
            </p:extLst>
          </p:nvPr>
        </p:nvGraphicFramePr>
        <p:xfrm>
          <a:off x="448900" y="5010506"/>
          <a:ext cx="8566150" cy="947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2" imgW="8926876" imgH="996909" progId="Word.Document.12">
                  <p:embed/>
                </p:oleObj>
              </mc:Choice>
              <mc:Fallback>
                <p:oleObj name="Document" r:id="rId12" imgW="8926876" imgH="996909" progId="Word.Document.12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8900" y="5010506"/>
                        <a:ext cx="8566150" cy="9477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45EAD4B9-1DEC-61C8-D81B-DC9DF2788F3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0552341"/>
              </p:ext>
            </p:extLst>
          </p:nvPr>
        </p:nvGraphicFramePr>
        <p:xfrm>
          <a:off x="803956" y="5624297"/>
          <a:ext cx="8550275" cy="1106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4" imgW="8909610" imgH="1166841" progId="Word.Document.12">
                  <p:embed/>
                </p:oleObj>
              </mc:Choice>
              <mc:Fallback>
                <p:oleObj name="Document" r:id="rId14" imgW="8909610" imgH="1166841" progId="Word.Document.12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3956" y="5624297"/>
                        <a:ext cx="8550275" cy="1106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7880ADF6-1897-A511-6FF7-3965D7E35B4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4802574"/>
              </p:ext>
            </p:extLst>
          </p:nvPr>
        </p:nvGraphicFramePr>
        <p:xfrm>
          <a:off x="799602" y="6055053"/>
          <a:ext cx="10013950" cy="14553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6" imgW="10171775" imgH="1489064" progId="Word.Document.12">
                  <p:embed/>
                </p:oleObj>
              </mc:Choice>
              <mc:Fallback>
                <p:oleObj name="Document" r:id="rId16" imgW="10171775" imgH="1489064" progId="Word.Document.12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9602" y="6055053"/>
                        <a:ext cx="10013950" cy="145537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72132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2667000" y="228600"/>
            <a:ext cx="8991600" cy="6155909"/>
            <a:chOff x="2667000" y="228600"/>
            <a:chExt cx="8991600" cy="6477000"/>
          </a:xfrm>
        </p:grpSpPr>
        <p:sp>
          <p:nvSpPr>
            <p:cNvPr id="14" name="Rectangle 13"/>
            <p:cNvSpPr/>
            <p:nvPr/>
          </p:nvSpPr>
          <p:spPr>
            <a:xfrm>
              <a:off x="2667000" y="228600"/>
              <a:ext cx="8991600" cy="6477000"/>
            </a:xfrm>
            <a:prstGeom prst="rect">
              <a:avLst/>
            </a:prstGeom>
            <a:ln w="57150" cmpd="dbl">
              <a:solidFill>
                <a:srgbClr val="FF0000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667000" y="1190695"/>
              <a:ext cx="8991600" cy="3827705"/>
            </a:xfrm>
            <a:custGeom>
              <a:avLst/>
              <a:gdLst>
                <a:gd name="connsiteX0" fmla="*/ 0 w 8991600"/>
                <a:gd name="connsiteY0" fmla="*/ 0 h 3997631"/>
                <a:gd name="connsiteX1" fmla="*/ 8991600 w 8991600"/>
                <a:gd name="connsiteY1" fmla="*/ 0 h 3997631"/>
                <a:gd name="connsiteX2" fmla="*/ 8991600 w 8991600"/>
                <a:gd name="connsiteY2" fmla="*/ 3997631 h 3997631"/>
                <a:gd name="connsiteX3" fmla="*/ 0 w 8991600"/>
                <a:gd name="connsiteY3" fmla="*/ 3997631 h 3997631"/>
                <a:gd name="connsiteX4" fmla="*/ 0 w 8991600"/>
                <a:gd name="connsiteY4" fmla="*/ 0 h 3997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91600" h="3997631">
                  <a:moveTo>
                    <a:pt x="0" y="0"/>
                  </a:moveTo>
                  <a:lnTo>
                    <a:pt x="8991600" y="0"/>
                  </a:lnTo>
                  <a:lnTo>
                    <a:pt x="8991600" y="3997631"/>
                  </a:lnTo>
                  <a:lnTo>
                    <a:pt x="0" y="3997631"/>
                  </a:lnTo>
                  <a:lnTo>
                    <a:pt x="0" y="0"/>
                  </a:lnTo>
                  <a:close/>
                </a:path>
              </a:pathLst>
            </a:custGeom>
            <a:pattFill prst="pct5">
              <a:fgClr>
                <a:srgbClr val="FFFF66"/>
              </a:fgClr>
              <a:bgClr>
                <a:schemeClr val="bg1"/>
              </a:bgClr>
            </a:pattFill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85483" tIns="40640" rIns="227584" bIns="40640" numCol="1" spcCol="1270" anchor="t" anchorCtr="0">
              <a:noAutofit/>
            </a:bodyPr>
            <a:lstStyle/>
            <a:p>
              <a:pPr marL="285750" lvl="1" indent="-28575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Char char="••"/>
              </a:pPr>
              <a:r>
                <a:rPr lang="en-US" sz="3200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Xem</a:t>
              </a:r>
              <a:r>
                <a:rPr lang="en-US" sz="3200" kern="1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3200" kern="1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kern="1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3200" kern="1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3200" kern="1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3200" kern="1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3200" kern="1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200" kern="1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sz="3200" kern="1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3200" kern="1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285750" lvl="1" indent="-285750" algn="just" defTabSz="142240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Char char="••"/>
              </a:pPr>
              <a:r>
                <a:rPr lang="en-US" sz="3200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Ghi</a:t>
              </a:r>
              <a:r>
                <a:rPr lang="en-US" sz="3200" kern="1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</a:t>
              </a:r>
              <a:r>
                <a:rPr lang="en-US" sz="3200" kern="1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kern="1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sz="3200" kern="1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3200" kern="1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3200" kern="1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3200" kern="1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3200" kern="1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sz="3200" kern="1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3200" kern="1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3200" kern="1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3200" kern="1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</a:t>
              </a:r>
              <a:r>
                <a:rPr lang="en-US" sz="3200" kern="1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vi, </a:t>
              </a:r>
              <a:r>
                <a:rPr lang="en-US" sz="3200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diện</a:t>
              </a:r>
              <a:r>
                <a:rPr lang="en-US" sz="3200" kern="1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3200" kern="1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kern="1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200" kern="1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3200" kern="1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nhật</a:t>
              </a:r>
              <a:r>
                <a:rPr lang="en-US" sz="3200" kern="1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200" kern="1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thoi</a:t>
              </a:r>
              <a:r>
                <a:rPr lang="en-US" sz="3200" kern="1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285750" lvl="1" indent="-285750" algn="just" defTabSz="142240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Char char="••"/>
              </a:pPr>
              <a:r>
                <a:rPr lang="en-US" sz="3200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sz="3200" kern="1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sz="3200" kern="1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ít</a:t>
              </a:r>
              <a:r>
                <a:rPr lang="en-US" sz="3200" kern="1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3200" kern="1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5 </a:t>
              </a:r>
              <a:r>
                <a:rPr lang="en-US" sz="3200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3200" kern="1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3200" kern="1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200" kern="1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r>
                <a:rPr lang="en-US" sz="3200" kern="1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đình</a:t>
              </a:r>
              <a:r>
                <a:rPr lang="en-US" sz="3200" kern="1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200" kern="1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kern="1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dạng</a:t>
              </a:r>
              <a:r>
                <a:rPr lang="en-US" sz="3200" kern="1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200" kern="1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3200" kern="1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nhật</a:t>
              </a:r>
              <a:r>
                <a:rPr lang="en-US" sz="3200" kern="1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hoặc</a:t>
              </a:r>
              <a:r>
                <a:rPr lang="en-US" sz="3200" kern="1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200" kern="1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thoi</a:t>
              </a:r>
              <a:r>
                <a:rPr lang="en-US" sz="3200" kern="1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lựa</a:t>
              </a:r>
              <a:r>
                <a:rPr lang="en-US" sz="3200" kern="1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3200" kern="1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200" kern="1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200" kern="1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kern="1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kern="1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3200" kern="1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3200" kern="1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3200" kern="1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3200" kern="1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3200" kern="1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</a:t>
              </a:r>
              <a:r>
                <a:rPr lang="en-US" sz="3200" kern="1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vi </a:t>
              </a:r>
              <a:r>
                <a:rPr lang="en-US" sz="3200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kern="1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diện</a:t>
              </a:r>
              <a:r>
                <a:rPr lang="en-US" sz="3200" kern="1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3200" kern="1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285750" lvl="1" indent="-28575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Char char="••"/>
              </a:pPr>
              <a:r>
                <a:rPr lang="en-US" sz="3200" kern="1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</a:t>
              </a:r>
              <a:r>
                <a:rPr lang="vi-VN" sz="3200" kern="1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ọc trước nội dung bài </a:t>
              </a:r>
              <a:r>
                <a:rPr lang="en-US" sz="3200" kern="1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“</a:t>
              </a:r>
              <a:r>
                <a:rPr lang="vi-VN" sz="3200" kern="1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bình hành</a:t>
              </a:r>
              <a:r>
                <a:rPr lang="en-US" sz="3200" kern="1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”</a:t>
              </a:r>
              <a:r>
                <a:rPr lang="vi-VN" sz="3200" kern="1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200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28600" lvl="1" indent="-22860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Char char="••"/>
              </a:pPr>
              <a:endParaRPr lang="en-US" sz="2400" kern="1200" dirty="0"/>
            </a:p>
          </p:txBody>
        </p:sp>
      </p:grpSp>
      <p:sp>
        <p:nvSpPr>
          <p:cNvPr id="12" name="Rectangle 11"/>
          <p:cNvSpPr/>
          <p:nvPr/>
        </p:nvSpPr>
        <p:spPr>
          <a:xfrm>
            <a:off x="519892" y="212309"/>
            <a:ext cx="1981200" cy="6172200"/>
          </a:xfrm>
          <a:prstGeom prst="rect">
            <a:avLst/>
          </a:prstGeom>
          <a:solidFill>
            <a:srgbClr val="FFFF66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69850" h="69850" prst="divot"/>
              <a:bevelB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4000" b="1" spc="-3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HƯỚNG </a:t>
            </a:r>
          </a:p>
          <a:p>
            <a:pPr algn="ctr">
              <a:lnSpc>
                <a:spcPct val="150000"/>
              </a:lnSpc>
            </a:pPr>
            <a:r>
              <a:rPr lang="en-US" sz="4000" b="1" spc="-3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DẪN </a:t>
            </a:r>
          </a:p>
          <a:p>
            <a:pPr algn="ctr">
              <a:lnSpc>
                <a:spcPct val="150000"/>
              </a:lnSpc>
            </a:pPr>
            <a:r>
              <a:rPr lang="en-US" sz="4000" b="1" spc="-3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 </a:t>
            </a:r>
          </a:p>
          <a:p>
            <a:pPr algn="ctr">
              <a:lnSpc>
                <a:spcPct val="150000"/>
              </a:lnSpc>
            </a:pPr>
            <a:r>
              <a:rPr lang="en-US" sz="4000" b="1" spc="-3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319" y="12360"/>
            <a:ext cx="11223709" cy="50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581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30"/>
          <p:cNvSpPr/>
          <p:nvPr/>
        </p:nvSpPr>
        <p:spPr>
          <a:xfrm>
            <a:off x="3225504" y="328207"/>
            <a:ext cx="5717294" cy="956117"/>
          </a:xfrm>
          <a:prstGeom prst="roundRect">
            <a:avLst>
              <a:gd name="adj" fmla="val 50000"/>
            </a:avLst>
          </a:prstGeom>
          <a:solidFill>
            <a:srgbClr val="70AD4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latin typeface="Times New Roman" pitchFamily="18" charset="0"/>
                <a:cs typeface="Times New Roman" pitchFamily="18" charset="0"/>
                <a:sym typeface="Arial"/>
              </a:rPr>
              <a:t>HƯỚNG DẪN TỰ HỌC Ở NHÀ</a:t>
            </a:r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2" name="Google Shape;592;p30"/>
          <p:cNvSpPr txBox="1"/>
          <p:nvPr/>
        </p:nvSpPr>
        <p:spPr>
          <a:xfrm>
            <a:off x="1377642" y="1905506"/>
            <a:ext cx="9601200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-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Học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bài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theo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SGK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vở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ghi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.</a:t>
            </a:r>
            <a:endParaRPr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-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Học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thuộc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nhận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xét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: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Hình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chữ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nhật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hình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thoi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cách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đọc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hình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vẽ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hình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thuộc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công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thức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tính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chu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vi,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diện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tích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hình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chữ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nhật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hình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thoi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.</a:t>
            </a:r>
            <a:endParaRPr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-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Làm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các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bài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tập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SBT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trang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100</a:t>
            </a:r>
            <a:endParaRPr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999" y="4569619"/>
            <a:ext cx="1977291" cy="13341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753" y="2579617"/>
            <a:ext cx="1551333" cy="1020299"/>
          </a:xfrm>
          <a:prstGeom prst="rect">
            <a:avLst/>
          </a:prstGeom>
        </p:spPr>
      </p:pic>
      <p:pic>
        <p:nvPicPr>
          <p:cNvPr id="21525" name="Picture 21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050" y="5494339"/>
            <a:ext cx="1925638" cy="668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4" name="Picture 20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051" y="5183189"/>
            <a:ext cx="1960563" cy="56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3" name="Picture 19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789" y="4656139"/>
            <a:ext cx="2784475" cy="109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2" name="Picture 18" descr="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725" y="4452939"/>
            <a:ext cx="3716338" cy="56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1" name="Picture 17" descr="Cov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726" y="4108451"/>
            <a:ext cx="3033713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0" name="Picture 16" descr="Cov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739" y="3757613"/>
            <a:ext cx="2359025" cy="931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9" name="Picture 15" descr="Cov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788" y="4271963"/>
            <a:ext cx="2209800" cy="595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8" name="Picture 14" descr="Cove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51" y="2979738"/>
            <a:ext cx="2811463" cy="198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7" name="Picture 13" descr="Cover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775" y="3189288"/>
            <a:ext cx="2662238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6" name="Picture 12" descr="Cover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2736850"/>
            <a:ext cx="2628900" cy="76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5" name="Picture 11" descr="Cove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326" y="2284414"/>
            <a:ext cx="3006725" cy="121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 descr="Cove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900" y="1506539"/>
            <a:ext cx="2832100" cy="108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3" name="Picture 9" descr="Cover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900" y="1493838"/>
            <a:ext cx="2933700" cy="60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Cover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901" y="1189038"/>
            <a:ext cx="2589213" cy="52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 descr="Cover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564" y="676275"/>
            <a:ext cx="2574925" cy="104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Cover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339" y="1296989"/>
            <a:ext cx="2892425" cy="119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Cover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50" y="2068514"/>
            <a:ext cx="3048000" cy="132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over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825" y="2406648"/>
            <a:ext cx="2898072" cy="1968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2953727"/>
              </p:ext>
            </p:extLst>
          </p:nvPr>
        </p:nvGraphicFramePr>
        <p:xfrm>
          <a:off x="9312275" y="2801938"/>
          <a:ext cx="11811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1180800" imgH="368280" progId="Equation.DSMT4">
                  <p:embed/>
                </p:oleObj>
              </mc:Choice>
              <mc:Fallback>
                <p:oleObj name="Equation" r:id="rId22" imgW="1180800" imgH="368280" progId="Equation.DSMT4">
                  <p:embed/>
                  <p:pic>
                    <p:nvPicPr>
                      <p:cNvPr id="0" name="Picture 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12275" y="2801938"/>
                        <a:ext cx="1181100" cy="368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7118227"/>
              </p:ext>
            </p:extLst>
          </p:nvPr>
        </p:nvGraphicFramePr>
        <p:xfrm>
          <a:off x="8245696" y="5238971"/>
          <a:ext cx="6858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4" imgW="685800" imgH="241200" progId="Equation.DSMT4">
                  <p:embed/>
                </p:oleObj>
              </mc:Choice>
              <mc:Fallback>
                <p:oleObj name="Equation" r:id="rId24" imgW="685800" imgH="241200" progId="Equation.DSMT4">
                  <p:embed/>
                  <p:pic>
                    <p:nvPicPr>
                      <p:cNvPr id="0" name="Picture 6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45696" y="5238971"/>
                        <a:ext cx="685800" cy="241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1941701"/>
              </p:ext>
            </p:extLst>
          </p:nvPr>
        </p:nvGraphicFramePr>
        <p:xfrm>
          <a:off x="8177871" y="5603877"/>
          <a:ext cx="1092200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6" imgW="1091880" imgH="634680" progId="Equation.DSMT4">
                  <p:embed/>
                </p:oleObj>
              </mc:Choice>
              <mc:Fallback>
                <p:oleObj name="Equation" r:id="rId26" imgW="1091880" imgH="634680" progId="Equation.DSMT4">
                  <p:embed/>
                  <p:pic>
                    <p:nvPicPr>
                      <p:cNvPr id="0" name="Picture 6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77871" y="5603877"/>
                        <a:ext cx="1092200" cy="635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161595"/>
              </p:ext>
            </p:extLst>
          </p:nvPr>
        </p:nvGraphicFramePr>
        <p:xfrm>
          <a:off x="9362712" y="3326692"/>
          <a:ext cx="6604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8" imgW="660240" imgH="253800" progId="Equation.DSMT4">
                  <p:embed/>
                </p:oleObj>
              </mc:Choice>
              <mc:Fallback>
                <p:oleObj name="Equation" r:id="rId28" imgW="660240" imgH="253800" progId="Equation.DSMT4">
                  <p:embed/>
                  <p:pic>
                    <p:nvPicPr>
                      <p:cNvPr id="0" name="Picture 6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62712" y="3326692"/>
                        <a:ext cx="660400" cy="25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9349789" y="5622880"/>
            <a:ext cx="185499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(m, n </a:t>
            </a:r>
            <a:r>
              <a:rPr lang="en-US" sz="2000" dirty="0" err="1">
                <a:ln w="0"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n w="0"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dirty="0">
                <a:ln w="0"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000" dirty="0">
                <a:ln w="0"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000" dirty="0" err="1">
                <a:ln w="0"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dirty="0">
                <a:ln w="0"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ln w="0"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2000" dirty="0">
                <a:ln w="0"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000" b="0" cap="none" spc="0" dirty="0">
              <a:ln w="0"/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404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1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1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1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21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21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1" y="838200"/>
            <a:ext cx="12331732" cy="618022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-5861"/>
            <a:ext cx="12039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thữ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545732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790832"/>
            <a:ext cx="12191999" cy="423836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1200" cap="none" spc="0" normalizeH="0" baseline="0" noProof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T</a:t>
            </a:r>
            <a:r>
              <a:rPr kumimoji="0" lang="en-US" sz="16600" b="1" i="0" u="none" strike="noStrike" kern="1200" cap="none" spc="0" normalizeH="0" baseline="0" noProof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00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H</a:t>
            </a:r>
            <a:r>
              <a:rPr kumimoji="0" lang="en-US" sz="16600" b="1" i="0" u="none" strike="noStrike" kern="1200" cap="none" spc="0" normalizeH="0" baseline="0" noProof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00B0F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E</a:t>
            </a:r>
            <a:r>
              <a:rPr kumimoji="0" lang="en-US" sz="16600" b="1" i="0" u="none" strike="noStrike" kern="1200" cap="none" spc="0" normalizeH="0" baseline="0" noProof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en-US" sz="16600" b="1" i="0" u="none" strike="noStrike" kern="1200" cap="none" spc="0" normalizeH="0" baseline="0" noProof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CCFF33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E</a:t>
            </a:r>
            <a:r>
              <a:rPr kumimoji="0" lang="en-US" sz="16600" b="1" i="0" u="none" strike="noStrike" kern="1200" cap="none" spc="0" normalizeH="0" baseline="0" noProof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N</a:t>
            </a:r>
            <a:r>
              <a:rPr kumimoji="0" lang="en-US" sz="16600" b="1" i="0" u="none" strike="noStrike" kern="1200" cap="none" spc="0" normalizeH="0" baseline="0" noProof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42206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inute Tim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10800" y="105141"/>
            <a:ext cx="1863961" cy="1048479"/>
          </a:xfrm>
          <a:prstGeom prst="rect">
            <a:avLst/>
          </a:prstGeom>
        </p:spPr>
      </p:pic>
      <p:graphicFrame>
        <p:nvGraphicFramePr>
          <p:cNvPr id="10" name="Object 55">
            <a:extLst>
              <a:ext uri="{FF2B5EF4-FFF2-40B4-BE49-F238E27FC236}">
                <a16:creationId xmlns:a16="http://schemas.microsoft.com/office/drawing/2014/main" id="{271F1E1C-50A8-8182-A7ED-428F7E689D8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52557" y="5069788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14151" imgH="215619" progId="Equation.3">
                  <p:embed/>
                </p:oleObj>
              </mc:Choice>
              <mc:Fallback>
                <p:oleObj name="Equation" r:id="rId6" imgW="114151" imgH="215619" progId="Equation.3">
                  <p:embed/>
                  <p:pic>
                    <p:nvPicPr>
                      <p:cNvPr id="10" name="Object 55">
                        <a:extLst>
                          <a:ext uri="{FF2B5EF4-FFF2-40B4-BE49-F238E27FC236}">
                            <a16:creationId xmlns:a16="http://schemas.microsoft.com/office/drawing/2014/main" id="{271F1E1C-50A8-8182-A7ED-428F7E689D8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2557" y="5069788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E02403FB-4EC5-5A94-FC9F-8DDA230B3500}"/>
              </a:ext>
            </a:extLst>
          </p:cNvPr>
          <p:cNvSpPr txBox="1"/>
          <p:nvPr/>
        </p:nvSpPr>
        <p:spPr>
          <a:xfrm>
            <a:off x="871761" y="654115"/>
            <a:ext cx="87644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NHANH TAY - NHANH MẮT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D0ADD1-91B0-698F-E310-51A45BC0A55E}"/>
              </a:ext>
            </a:extLst>
          </p:cNvPr>
          <p:cNvSpPr txBox="1"/>
          <p:nvPr/>
        </p:nvSpPr>
        <p:spPr>
          <a:xfrm>
            <a:off x="0" y="1300446"/>
            <a:ext cx="11658600" cy="2554545"/>
          </a:xfrm>
          <a:prstGeom prst="rect">
            <a:avLst/>
          </a:prstGeom>
          <a:solidFill>
            <a:srgbClr val="FFFF00"/>
          </a:solidFill>
          <a:ln>
            <a:solidFill>
              <a:srgbClr val="0000CC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 CHƠI: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3" name="Text Box 35">
            <a:extLst>
              <a:ext uri="{FF2B5EF4-FFF2-40B4-BE49-F238E27FC236}">
                <a16:creationId xmlns:a16="http://schemas.microsoft.com/office/drawing/2014/main" id="{BEF6FA71-BAFE-8539-CD23-8EA3EC2F20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-66840"/>
            <a:ext cx="7665244" cy="830997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559CC9D-C32F-1C9F-80A4-0993DA4C02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15000" y="3795515"/>
            <a:ext cx="6019801" cy="304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853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240"/>
            <a:ext cx="11963400" cy="6862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8"/>
          <p:cNvSpPr>
            <a:spLocks noChangeArrowheads="1"/>
          </p:cNvSpPr>
          <p:nvPr/>
        </p:nvSpPr>
        <p:spPr bwMode="auto">
          <a:xfrm>
            <a:off x="2005013" y="-300038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en-US" sz="24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4" name="Rectangle 10"/>
          <p:cNvSpPr>
            <a:spLocks noChangeArrowheads="1"/>
          </p:cNvSpPr>
          <p:nvPr/>
        </p:nvSpPr>
        <p:spPr bwMode="auto">
          <a:xfrm>
            <a:off x="2005013" y="-300038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en-US" sz="24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5" name="Rectangle 12"/>
          <p:cNvSpPr>
            <a:spLocks noChangeArrowheads="1"/>
          </p:cNvSpPr>
          <p:nvPr/>
        </p:nvSpPr>
        <p:spPr bwMode="auto">
          <a:xfrm>
            <a:off x="2005013" y="-300038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en-US" sz="24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6" name="Rectangle 16"/>
          <p:cNvSpPr>
            <a:spLocks noChangeArrowheads="1"/>
          </p:cNvSpPr>
          <p:nvPr/>
        </p:nvSpPr>
        <p:spPr bwMode="auto">
          <a:xfrm>
            <a:off x="2005013" y="-300038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en-US" sz="24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7" name="Rectangle 18"/>
          <p:cNvSpPr>
            <a:spLocks noChangeArrowheads="1"/>
          </p:cNvSpPr>
          <p:nvPr/>
        </p:nvSpPr>
        <p:spPr bwMode="auto">
          <a:xfrm>
            <a:off x="2005013" y="-300038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en-US" sz="24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8" name="Rectangle 20"/>
          <p:cNvSpPr>
            <a:spLocks noChangeArrowheads="1"/>
          </p:cNvSpPr>
          <p:nvPr/>
        </p:nvSpPr>
        <p:spPr bwMode="auto">
          <a:xfrm>
            <a:off x="2005013" y="-300038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en-US" sz="24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9" name="Rectangle 23"/>
          <p:cNvSpPr>
            <a:spLocks noChangeArrowheads="1"/>
          </p:cNvSpPr>
          <p:nvPr/>
        </p:nvSpPr>
        <p:spPr bwMode="auto">
          <a:xfrm>
            <a:off x="2005013" y="-300038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en-US" sz="24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50" name="Rectangle 27"/>
          <p:cNvSpPr>
            <a:spLocks noChangeArrowheads="1"/>
          </p:cNvSpPr>
          <p:nvPr/>
        </p:nvSpPr>
        <p:spPr bwMode="auto">
          <a:xfrm>
            <a:off x="2005013" y="-300038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en-US" sz="24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253" name="Object 55"/>
          <p:cNvGraphicFramePr>
            <a:graphicFrameLocks noChangeAspect="1"/>
          </p:cNvGraphicFramePr>
          <p:nvPr/>
        </p:nvGraphicFramePr>
        <p:xfrm>
          <a:off x="7048500" y="4481513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14151" imgH="215619" progId="Equation.3">
                  <p:embed/>
                </p:oleObj>
              </mc:Choice>
              <mc:Fallback>
                <p:oleObj name="Equation" r:id="rId3" imgW="114151" imgH="215619" progId="Equation.3">
                  <p:embed/>
                  <p:pic>
                    <p:nvPicPr>
                      <p:cNvPr id="10253" name="Object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48500" y="4481513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 Box 35">
            <a:extLst>
              <a:ext uri="{FF2B5EF4-FFF2-40B4-BE49-F238E27FC236}">
                <a16:creationId xmlns:a16="http://schemas.microsoft.com/office/drawing/2014/main" id="{9C5876BA-A9AE-400F-96A8-45B2325181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8790" y="123317"/>
            <a:ext cx="7665244" cy="830997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15576B-B7DE-4C43-A072-6BAF669CD4D8}"/>
              </a:ext>
            </a:extLst>
          </p:cNvPr>
          <p:cNvSpPr txBox="1"/>
          <p:nvPr/>
        </p:nvSpPr>
        <p:spPr>
          <a:xfrm>
            <a:off x="3773809" y="1285059"/>
            <a:ext cx="61352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AI NHANH HƠN</a:t>
            </a: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E91FFC1F-21D0-428F-B175-8B7AD4623721}"/>
              </a:ext>
            </a:extLst>
          </p:cNvPr>
          <p:cNvSpPr txBox="1"/>
          <p:nvPr/>
        </p:nvSpPr>
        <p:spPr>
          <a:xfrm>
            <a:off x="3200400" y="2057400"/>
            <a:ext cx="8382000" cy="4001095"/>
          </a:xfrm>
          <a:prstGeom prst="rect">
            <a:avLst/>
          </a:prstGeom>
          <a:solidFill>
            <a:srgbClr val="FFFF00"/>
          </a:solidFill>
          <a:ln>
            <a:solidFill>
              <a:srgbClr val="0000CC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 CHƠI: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474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1018;p37">
            <a:hlinkClick r:id="" action="ppaction://noaction"/>
          </p:cNvPr>
          <p:cNvSpPr/>
          <p:nvPr/>
        </p:nvSpPr>
        <p:spPr>
          <a:xfrm rot="16200000">
            <a:off x="44074" y="1866561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0" name="Google Shape;1019;p37">
            <a:hlinkClick r:id="" action="ppaction://noaction"/>
          </p:cNvPr>
          <p:cNvSpPr/>
          <p:nvPr/>
        </p:nvSpPr>
        <p:spPr>
          <a:xfrm rot="5400000">
            <a:off x="11217699" y="2808191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1" name="Google Shape;1020;p37">
            <a:hlinkClick r:id="" action="ppaction://noaction"/>
          </p:cNvPr>
          <p:cNvSpPr/>
          <p:nvPr/>
        </p:nvSpPr>
        <p:spPr>
          <a:xfrm rot="5400000">
            <a:off x="11138839" y="3774464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2" name="Google Shape;1021;p37">
            <a:hlinkClick r:id="" action="ppaction://noaction"/>
          </p:cNvPr>
          <p:cNvSpPr/>
          <p:nvPr/>
        </p:nvSpPr>
        <p:spPr>
          <a:xfrm rot="5400000">
            <a:off x="11138839" y="4719083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3" name="Google Shape;1022;p37">
            <a:hlinkClick r:id="" action="ppaction://noaction"/>
          </p:cNvPr>
          <p:cNvSpPr/>
          <p:nvPr/>
        </p:nvSpPr>
        <p:spPr>
          <a:xfrm rot="5400000">
            <a:off x="11138839" y="5665884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10" name="hbh2">
            <a:extLst>
              <a:ext uri="{FF2B5EF4-FFF2-40B4-BE49-F238E27FC236}">
                <a16:creationId xmlns:a16="http://schemas.microsoft.com/office/drawing/2014/main" id="{4CBA50BF-4A59-40AE-A962-5EC71238913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447800" y="1152440"/>
            <a:ext cx="9753600" cy="4410160"/>
          </a:xfrm>
          <a:prstGeom prst="rect">
            <a:avLst/>
          </a:prstGeom>
          <a:noFill/>
          <a:ln>
            <a:noFill/>
          </a:ln>
          <a:sp3d extrusionH="76200">
            <a:bevelT w="44450"/>
            <a:extrusionClr>
              <a:srgbClr val="4F81BD">
                <a:lumMod val="40000"/>
                <a:lumOff val="60000"/>
              </a:srgbClr>
            </a:extrusionClr>
          </a:sp3d>
        </p:spPr>
        <p:txBody>
          <a:bodyPr>
            <a:prstTxWarp prst="textPlain">
              <a:avLst/>
            </a:prstTxWarp>
            <a:spAutoFit/>
            <a:scene3d>
              <a:camera prst="perspectiveRelaxedModerately"/>
              <a:lightRig rig="sunrise" dir="t">
                <a:rot lat="0" lon="0" rev="13800000"/>
              </a:lightRig>
            </a:scene3d>
            <a:sp3d z="95250" extrusionH="101600" contourW="25400" prstMaterial="metal">
              <a:bevelT w="546100" h="330200" prst="coolSlant"/>
              <a:bevelB w="374650" h="774700" prst="cross"/>
              <a:extrusionClr>
                <a:srgbClr val="66FFCC"/>
              </a:extrusionClr>
              <a:contourClr>
                <a:srgbClr val="FFFF00"/>
              </a:contourClr>
            </a:sp3d>
          </a:bodyPr>
          <a:lstStyle/>
          <a:p>
            <a:pPr algn="ctr"/>
            <a:r>
              <a:rPr lang="en-US" sz="4800" b="1" kern="0" dirty="0" err="1">
                <a:solidFill>
                  <a:srgbClr val="0000FF"/>
                </a:solidFill>
                <a:latin typeface="Times New Roman" pitchFamily="18" charset="0"/>
              </a:rPr>
              <a:t>Tiết</a:t>
            </a:r>
            <a:r>
              <a:rPr lang="en-US" sz="4800" b="1" kern="0" dirty="0">
                <a:solidFill>
                  <a:srgbClr val="0000FF"/>
                </a:solidFill>
                <a:latin typeface="Times New Roman" pitchFamily="18" charset="0"/>
              </a:rPr>
              <a:t> 6: 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HÌNH CHỮ NHẬT  </a:t>
            </a:r>
          </a:p>
          <a:p>
            <a:pPr algn="ctr"/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HÌNH THOI</a:t>
            </a:r>
          </a:p>
          <a:p>
            <a:pPr algn="ctr"/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(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Tiết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18448168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un 17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1905000" y="381000"/>
            <a:ext cx="3185589" cy="2605433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</a:p>
        </p:txBody>
      </p:sp>
      <p:sp>
        <p:nvSpPr>
          <p:cNvPr id="7" name="Rectangle: Rounded Corners 15">
            <a:extLst>
              <a:ext uri="{FF2B5EF4-FFF2-40B4-BE49-F238E27FC236}">
                <a16:creationId xmlns:a16="http://schemas.microsoft.com/office/drawing/2014/main" id="{B21158E3-24C7-4623-9214-961993ED201B}"/>
              </a:ext>
            </a:extLst>
          </p:cNvPr>
          <p:cNvSpPr/>
          <p:nvPr/>
        </p:nvSpPr>
        <p:spPr>
          <a:xfrm>
            <a:off x="5181600" y="1091242"/>
            <a:ext cx="2986611" cy="1009777"/>
          </a:xfrm>
          <a:prstGeom prst="roundRect">
            <a:avLst/>
          </a:prstGeom>
          <a:solidFill>
            <a:srgbClr val="FF505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404233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1280652" y="4763733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261845" y="3789106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1247777" y="2858733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402634" y="4839933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76541" y="2934933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398502" y="3858655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pic>
        <p:nvPicPr>
          <p:cNvPr id="34" name="Picture 33" descr="tich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655772" y="4607139"/>
            <a:ext cx="723900" cy="723900"/>
          </a:xfrm>
          <a:prstGeom prst="rect">
            <a:avLst/>
          </a:prstGeom>
        </p:spPr>
      </p:pic>
      <p:pic>
        <p:nvPicPr>
          <p:cNvPr id="35" name="Picture 34" descr="sai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677523" y="2981044"/>
            <a:ext cx="533400" cy="533400"/>
          </a:xfrm>
          <a:prstGeom prst="rect">
            <a:avLst/>
          </a:prstGeom>
        </p:spPr>
      </p:pic>
      <p:pic>
        <p:nvPicPr>
          <p:cNvPr id="36" name="Picture 35" descr="sai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663455" y="3891664"/>
            <a:ext cx="533400" cy="533400"/>
          </a:xfrm>
          <a:prstGeom prst="rect">
            <a:avLst/>
          </a:prstGeom>
        </p:spPr>
      </p:pic>
      <p:sp>
        <p:nvSpPr>
          <p:cNvPr id="46" name="Flowchart: Punched Tape 45"/>
          <p:cNvSpPr/>
          <p:nvPr/>
        </p:nvSpPr>
        <p:spPr>
          <a:xfrm>
            <a:off x="1929890" y="1165165"/>
            <a:ext cx="7738914" cy="1311603"/>
          </a:xfrm>
          <a:prstGeom prst="flowChartPunchedTape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2003559" y="1511808"/>
            <a:ext cx="766524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651790" y="239357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1244090" y="5584731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1379910" y="5666038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pic>
        <p:nvPicPr>
          <p:cNvPr id="31" name="Picture 30" descr="sai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677523" y="5655858"/>
            <a:ext cx="533400" cy="533400"/>
          </a:xfrm>
          <a:prstGeom prst="rect">
            <a:avLst/>
          </a:prstGeom>
        </p:spPr>
      </p:pic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195240" y="2848427"/>
            <a:ext cx="8124823" cy="739888"/>
          </a:xfrm>
          <a:prstGeom prst="rect">
            <a:avLst/>
          </a:prstGeom>
        </p:spPr>
      </p:pic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162177" y="3821197"/>
            <a:ext cx="7387296" cy="743814"/>
          </a:xfrm>
          <a:prstGeom prst="rect">
            <a:avLst/>
          </a:prstGeom>
        </p:spPr>
      </p:pic>
      <p:pic>
        <p:nvPicPr>
          <p:cNvPr id="27" name="Picture 26" descr="145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168037" y="5636099"/>
            <a:ext cx="7381436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163096" y="4807977"/>
            <a:ext cx="7381436" cy="57544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ABBF3CF-D795-3766-35FF-C9AC9BD131A7}"/>
              </a:ext>
            </a:extLst>
          </p:cNvPr>
          <p:cNvSpPr txBox="1"/>
          <p:nvPr/>
        </p:nvSpPr>
        <p:spPr>
          <a:xfrm>
            <a:off x="2285999" y="2981044"/>
            <a:ext cx="8229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</a:rPr>
              <a:t>chữ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</a:rPr>
              <a:t>nhật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</a:rPr>
              <a:t>đường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</a:rPr>
              <a:t>chéo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</a:rPr>
              <a:t>vuông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</a:rPr>
              <a:t>góc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</a:rPr>
              <a:t>nhau</a:t>
            </a:r>
            <a:endParaRPr lang="en-US" sz="28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50441C0-1D9F-8B9D-1448-DC621A39D082}"/>
              </a:ext>
            </a:extLst>
          </p:cNvPr>
          <p:cNvSpPr txBox="1"/>
          <p:nvPr/>
        </p:nvSpPr>
        <p:spPr>
          <a:xfrm>
            <a:off x="2362200" y="4819892"/>
            <a:ext cx="71823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</a:rPr>
              <a:t>thoi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</a:rPr>
              <a:t>c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Georgia" panose="02040502050405020303" pitchFamily="18" charset="0"/>
              </a:rPr>
              <a:t>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Georgia" panose="02040502050405020303" pitchFamily="18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Georgia" panose="02040502050405020303" pitchFamily="18" charset="0"/>
              </a:rPr>
              <a:t>đường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Georgia" panose="02040502050405020303" pitchFamily="18" charset="0"/>
              </a:rPr>
              <a:t>chéo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Georgia" panose="02040502050405020303" pitchFamily="18" charset="0"/>
              </a:rPr>
              <a:t>vuông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Georgia" panose="02040502050405020303" pitchFamily="18" charset="0"/>
              </a:rPr>
              <a:t>góc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Georgia" panose="02040502050405020303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Georgia" panose="02040502050405020303" pitchFamily="18" charset="0"/>
              </a:rPr>
              <a:t>nhau</a:t>
            </a:r>
            <a:endParaRPr lang="en-US" sz="28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B1C0E8A-5DA1-D4B0-59A7-BB00BC9011A3}"/>
              </a:ext>
            </a:extLst>
          </p:cNvPr>
          <p:cNvSpPr txBox="1"/>
          <p:nvPr/>
        </p:nvSpPr>
        <p:spPr>
          <a:xfrm>
            <a:off x="2276237" y="3917608"/>
            <a:ext cx="60933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</a:rPr>
              <a:t>chữ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</a:rPr>
              <a:t>nhật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</a:rPr>
              <a:t> 4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</a:rPr>
              <a:t>cạnh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</a:rPr>
              <a:t>nhau</a:t>
            </a:r>
            <a:endParaRPr lang="en-US" sz="28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7CE478-CC7E-B665-B605-A67EE0CEC348}"/>
              </a:ext>
            </a:extLst>
          </p:cNvPr>
          <p:cNvSpPr txBox="1"/>
          <p:nvPr/>
        </p:nvSpPr>
        <p:spPr>
          <a:xfrm>
            <a:off x="2172993" y="5671128"/>
            <a:ext cx="69818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29920" indent="-457200" algn="just">
              <a:spcBef>
                <a:spcPts val="600"/>
              </a:spcBef>
              <a:tabLst>
                <a:tab pos="629920" algn="l"/>
                <a:tab pos="3599815" algn="l"/>
                <a:tab pos="5039995" algn="l"/>
              </a:tabLst>
            </a:pP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thoi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 4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vuông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Text Box 35">
            <a:extLst>
              <a:ext uri="{FF2B5EF4-FFF2-40B4-BE49-F238E27FC236}">
                <a16:creationId xmlns:a16="http://schemas.microsoft.com/office/drawing/2014/main" id="{4CBC421C-D5FD-7A47-FA84-59E7A67860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8272" y="194433"/>
            <a:ext cx="7665244" cy="830997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TRẮC NGHIỆM</a:t>
            </a:r>
          </a:p>
        </p:txBody>
      </p:sp>
    </p:spTree>
    <p:extLst>
      <p:ext uri="{BB962C8B-B14F-4D97-AF65-F5344CB8AC3E}">
        <p14:creationId xmlns:p14="http://schemas.microsoft.com/office/powerpoint/2010/main" val="3625563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 animBg="1"/>
      <p:bldP spid="14" grpId="0"/>
      <p:bldP spid="15" grpId="0"/>
      <p:bldP spid="17" grpId="0"/>
      <p:bldP spid="46" grpId="0" animBg="1"/>
      <p:bldP spid="47" grpId="0"/>
      <p:bldP spid="28" grpId="0" animBg="1"/>
      <p:bldP spid="29" grpId="0"/>
      <p:bldP spid="19" grpId="0"/>
      <p:bldP spid="22" grpId="0"/>
      <p:bldP spid="24" grpId="0"/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1280652" y="5239881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261845" y="3488506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247777" y="2558133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12466" y="5316081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76541" y="2634333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407211" y="3584182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pic>
        <p:nvPicPr>
          <p:cNvPr id="34" name="Picture 33" descr="tich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134727" y="5115401"/>
            <a:ext cx="723900" cy="723900"/>
          </a:xfrm>
          <a:prstGeom prst="rect">
            <a:avLst/>
          </a:prstGeom>
        </p:spPr>
      </p:pic>
      <p:pic>
        <p:nvPicPr>
          <p:cNvPr id="35" name="Picture 34" descr="sai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134723" y="2700381"/>
            <a:ext cx="533400" cy="533400"/>
          </a:xfrm>
          <a:prstGeom prst="rect">
            <a:avLst/>
          </a:prstGeom>
        </p:spPr>
      </p:pic>
      <p:pic>
        <p:nvPicPr>
          <p:cNvPr id="36" name="Picture 35" descr="sai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120659" y="3591064"/>
            <a:ext cx="533400" cy="533400"/>
          </a:xfrm>
          <a:prstGeom prst="rect">
            <a:avLst/>
          </a:prstGeom>
        </p:spPr>
      </p:pic>
      <p:sp>
        <p:nvSpPr>
          <p:cNvPr id="46" name="Flowchart: Punched Tape 45"/>
          <p:cNvSpPr/>
          <p:nvPr/>
        </p:nvSpPr>
        <p:spPr>
          <a:xfrm>
            <a:off x="1909567" y="457200"/>
            <a:ext cx="8004662" cy="1659850"/>
          </a:xfrm>
          <a:prstGeom prst="flowChartPunchedTape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1909567" y="954442"/>
            <a:ext cx="792846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651790" y="239357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1263754" y="4445925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396205" y="4540433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pic>
        <p:nvPicPr>
          <p:cNvPr id="31" name="Picture 30" descr="sai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134727" y="4518313"/>
            <a:ext cx="533400" cy="533400"/>
          </a:xfrm>
          <a:prstGeom prst="rect">
            <a:avLst/>
          </a:prstGeom>
        </p:spPr>
      </p:pic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162177" y="2558133"/>
            <a:ext cx="8501277" cy="739888"/>
          </a:xfrm>
          <a:prstGeom prst="rect">
            <a:avLst/>
          </a:prstGeom>
        </p:spPr>
      </p:pic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162177" y="3520597"/>
            <a:ext cx="7387296" cy="743814"/>
          </a:xfrm>
          <a:prstGeom prst="rect">
            <a:avLst/>
          </a:prstGeom>
        </p:spPr>
      </p:pic>
      <p:pic>
        <p:nvPicPr>
          <p:cNvPr id="27" name="Picture 26" descr="145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168037" y="4497293"/>
            <a:ext cx="7381436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163096" y="5284125"/>
            <a:ext cx="7381436" cy="575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1E7D64-6C7B-7991-909E-5829BBA788EA}"/>
              </a:ext>
            </a:extLst>
          </p:cNvPr>
          <p:cNvSpPr txBox="1"/>
          <p:nvPr/>
        </p:nvSpPr>
        <p:spPr>
          <a:xfrm>
            <a:off x="2222256" y="2711244"/>
            <a:ext cx="83811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</a:rPr>
              <a:t>chữ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</a:rPr>
              <a:t>nhật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</a:rPr>
              <a:t>thoi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</a:rPr>
              <a:t>cặp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</a:rPr>
              <a:t>cạnh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</a:rPr>
              <a:t>đối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</a:rPr>
              <a:t> song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</a:rPr>
              <a:t>song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</a:rPr>
              <a:t>nhau</a:t>
            </a:r>
            <a:endParaRPr lang="en-US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71B811C-478F-4D48-82C2-844D7ECBA516}"/>
              </a:ext>
            </a:extLst>
          </p:cNvPr>
          <p:cNvSpPr txBox="1"/>
          <p:nvPr/>
        </p:nvSpPr>
        <p:spPr>
          <a:xfrm>
            <a:off x="2266156" y="4554180"/>
            <a:ext cx="60933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</a:rPr>
              <a:t>thoi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</a:rPr>
              <a:t> 4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</a:rPr>
              <a:t>cạnh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</a:rPr>
              <a:t>bằng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</a:rPr>
              <a:t>nhau</a:t>
            </a:r>
            <a:endParaRPr lang="en-US" sz="2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5CFCA6E-A7AC-B26F-409D-D6981ED3A8EE}"/>
              </a:ext>
            </a:extLst>
          </p:cNvPr>
          <p:cNvSpPr txBox="1"/>
          <p:nvPr/>
        </p:nvSpPr>
        <p:spPr>
          <a:xfrm>
            <a:off x="2266156" y="3654971"/>
            <a:ext cx="60933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</a:rPr>
              <a:t>chữ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</a:rPr>
              <a:t>nhật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</a:rPr>
              <a:t>hai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</a:rPr>
              <a:t>đường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</a:rPr>
              <a:t>chéo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</a:rPr>
              <a:t>bằng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</a:rPr>
              <a:t>nhau</a:t>
            </a:r>
            <a:endParaRPr lang="en-US" sz="24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29D8BDE-43EA-79D7-C42F-80EEE1FC207C}"/>
              </a:ext>
            </a:extLst>
          </p:cNvPr>
          <p:cNvSpPr txBox="1"/>
          <p:nvPr/>
        </p:nvSpPr>
        <p:spPr>
          <a:xfrm>
            <a:off x="2266156" y="5387179"/>
            <a:ext cx="60933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</a:rPr>
              <a:t>thoi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</a:rPr>
              <a:t>hai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</a:rPr>
              <a:t>đường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</a:rPr>
              <a:t>chéo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</a:rPr>
              <a:t>bằng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</a:rPr>
              <a:t>nhau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47039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 animBg="1"/>
      <p:bldP spid="14" grpId="0"/>
      <p:bldP spid="15" grpId="0"/>
      <p:bldP spid="17" grpId="0"/>
      <p:bldP spid="46" grpId="0" animBg="1"/>
      <p:bldP spid="47" grpId="0"/>
      <p:bldP spid="28" grpId="0" animBg="1"/>
      <p:bldP spid="29" grpId="0"/>
      <p:bldP spid="5" grpId="0"/>
      <p:bldP spid="16" grpId="0"/>
      <p:bldP spid="21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3695762"/>
            <a:ext cx="7387296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377460" y="5159814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4474014"/>
            <a:ext cx="7381436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91860" y="5236014"/>
            <a:ext cx="7381436" cy="57544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1385668" y="4397814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1371600" y="3635814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512442" y="5236014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03733" y="3712014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531034" y="449349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362200" y="3747982"/>
            <a:ext cx="7311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thoi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411438" y="5262124"/>
            <a:ext cx="7130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thoi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99422" y="4526234"/>
            <a:ext cx="7154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thoi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4" name="Picture 33" descr="tich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092773" y="5088975"/>
            <a:ext cx="723900" cy="723900"/>
          </a:xfrm>
          <a:prstGeom prst="rect">
            <a:avLst/>
          </a:prstGeom>
        </p:spPr>
      </p:pic>
      <p:pic>
        <p:nvPicPr>
          <p:cNvPr id="35" name="Picture 34" descr="sai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092773" y="3699394"/>
            <a:ext cx="533400" cy="533400"/>
          </a:xfrm>
          <a:prstGeom prst="rect">
            <a:avLst/>
          </a:prstGeom>
        </p:spPr>
      </p:pic>
      <p:pic>
        <p:nvPicPr>
          <p:cNvPr id="36" name="Picture 35" descr="sai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092773" y="4521144"/>
            <a:ext cx="533400" cy="533400"/>
          </a:xfrm>
          <a:prstGeom prst="rect">
            <a:avLst/>
          </a:prstGeom>
        </p:spPr>
      </p:pic>
      <p:sp>
        <p:nvSpPr>
          <p:cNvPr id="46" name="Flowchart: Punched Tape 45"/>
          <p:cNvSpPr/>
          <p:nvPr/>
        </p:nvSpPr>
        <p:spPr>
          <a:xfrm>
            <a:off x="1676400" y="-37016"/>
            <a:ext cx="9372600" cy="1295395"/>
          </a:xfrm>
          <a:prstGeom prst="flowChartPunchedTape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1549936" y="377434"/>
            <a:ext cx="965146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3: Hình vẽ bên có bao nhiêu hình chữ nhật và hình thoi?</a:t>
            </a:r>
            <a:r>
              <a:rPr lang="nl-NL" sz="2800" dirty="0"/>
              <a:t> </a:t>
            </a:r>
            <a:endParaRPr lang="en-US" sz="2800" b="0" cap="none" spc="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651790" y="239357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83EA10E8-981E-679B-45AF-3C5FB686F2A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64787" y="1344566"/>
            <a:ext cx="3462425" cy="2271228"/>
          </a:xfrm>
          <a:prstGeom prst="rect">
            <a:avLst/>
          </a:prstGeom>
        </p:spPr>
      </p:pic>
      <p:pic>
        <p:nvPicPr>
          <p:cNvPr id="2" name="Picture 1" descr="1456.png">
            <a:extLst>
              <a:ext uri="{FF2B5EF4-FFF2-40B4-BE49-F238E27FC236}">
                <a16:creationId xmlns:a16="http://schemas.microsoft.com/office/drawing/2014/main" id="{B12CCEF4-0E3E-6DCF-46F8-10356435D5E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90348" y="6007889"/>
            <a:ext cx="7387296" cy="57544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1562699-15B9-2413-7F18-D8662153808C}"/>
              </a:ext>
            </a:extLst>
          </p:cNvPr>
          <p:cNvSpPr/>
          <p:nvPr/>
        </p:nvSpPr>
        <p:spPr>
          <a:xfrm>
            <a:off x="1375948" y="5947941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55AB2B-C216-AB3C-4CBE-C8A79DA5E2F3}"/>
              </a:ext>
            </a:extLst>
          </p:cNvPr>
          <p:cNvSpPr txBox="1"/>
          <p:nvPr/>
        </p:nvSpPr>
        <p:spPr>
          <a:xfrm>
            <a:off x="1508081" y="6024141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DBC0CE-C077-27CE-4953-66B068533B0D}"/>
              </a:ext>
            </a:extLst>
          </p:cNvPr>
          <p:cNvSpPr txBox="1"/>
          <p:nvPr/>
        </p:nvSpPr>
        <p:spPr>
          <a:xfrm>
            <a:off x="2386212" y="6050277"/>
            <a:ext cx="7311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thoi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6" name="Picture 15" descr="sai.png">
            <a:extLst>
              <a:ext uri="{FF2B5EF4-FFF2-40B4-BE49-F238E27FC236}">
                <a16:creationId xmlns:a16="http://schemas.microsoft.com/office/drawing/2014/main" id="{67E440D2-8802-22E5-0A63-948742D52F1F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097121" y="6011521"/>
            <a:ext cx="5334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251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7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 animBg="1"/>
      <p:bldP spid="14" grpId="0"/>
      <p:bldP spid="15" grpId="0"/>
      <p:bldP spid="17" grpId="0"/>
      <p:bldP spid="18" grpId="0"/>
      <p:bldP spid="19" grpId="0"/>
      <p:bldP spid="21" grpId="0"/>
      <p:bldP spid="46" grpId="0" animBg="1"/>
      <p:bldP spid="47" grpId="0"/>
      <p:bldP spid="4" grpId="0" animBg="1"/>
      <p:bldP spid="9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4385337" y="3642866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383427" y="5472495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369359" y="2667145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23506" y="3730002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98123" y="2743345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528793" y="5568171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4" name="Picture 33" descr="tich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069306" y="3539275"/>
            <a:ext cx="723900" cy="723900"/>
          </a:xfrm>
          <a:prstGeom prst="rect">
            <a:avLst/>
          </a:prstGeom>
        </p:spPr>
      </p:pic>
      <p:pic>
        <p:nvPicPr>
          <p:cNvPr id="35" name="Picture 34" descr="sai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069306" y="2714537"/>
            <a:ext cx="533400" cy="533400"/>
          </a:xfrm>
          <a:prstGeom prst="rect">
            <a:avLst/>
          </a:prstGeom>
        </p:spPr>
      </p:pic>
      <p:pic>
        <p:nvPicPr>
          <p:cNvPr id="36" name="Picture 35" descr="sai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069306" y="5557991"/>
            <a:ext cx="533400" cy="533400"/>
          </a:xfrm>
          <a:prstGeom prst="rect">
            <a:avLst/>
          </a:prstGeom>
        </p:spPr>
      </p:pic>
      <p:sp>
        <p:nvSpPr>
          <p:cNvPr id="46" name="Flowchart: Punched Tape 45"/>
          <p:cNvSpPr/>
          <p:nvPr/>
        </p:nvSpPr>
        <p:spPr>
          <a:xfrm>
            <a:off x="1271764" y="240549"/>
            <a:ext cx="10129659" cy="2032257"/>
          </a:xfrm>
          <a:prstGeom prst="flowChartPunchedTape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1434165" y="744180"/>
            <a:ext cx="10406278" cy="20005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dm.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dài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chéo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chéo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 dm.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Diện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651790" y="239357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4365672" y="4554937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527619" y="4610117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pic>
        <p:nvPicPr>
          <p:cNvPr id="31" name="Picture 30" descr="sai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069306" y="4595021"/>
            <a:ext cx="533400" cy="533400"/>
          </a:xfrm>
          <a:prstGeom prst="rect">
            <a:avLst/>
          </a:prstGeom>
        </p:spPr>
      </p:pic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283759" y="2667145"/>
            <a:ext cx="1870563" cy="739888"/>
          </a:xfrm>
          <a:prstGeom prst="rect">
            <a:avLst/>
          </a:prstGeom>
        </p:spPr>
      </p:pic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283759" y="5504586"/>
            <a:ext cx="1870563" cy="743814"/>
          </a:xfrm>
          <a:prstGeom prst="rect">
            <a:avLst/>
          </a:prstGeom>
        </p:spPr>
      </p:pic>
      <p:pic>
        <p:nvPicPr>
          <p:cNvPr id="27" name="Picture 26" descr="145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289619" y="4606305"/>
            <a:ext cx="1870563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283968" y="3698046"/>
            <a:ext cx="1875504" cy="575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1E7D64-6C7B-7991-909E-5829BBA788EA}"/>
              </a:ext>
            </a:extLst>
          </p:cNvPr>
          <p:cNvSpPr txBox="1"/>
          <p:nvPr/>
        </p:nvSpPr>
        <p:spPr>
          <a:xfrm>
            <a:off x="5343839" y="2800592"/>
            <a:ext cx="18104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Georgia" panose="02040502050405020303" pitchFamily="18" charset="0"/>
              </a:rPr>
              <a:t>16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Georgia" panose="02040502050405020303" pitchFamily="18" charset="0"/>
                <a:cs typeface="+mn-cs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Georgia" panose="02040502050405020303" pitchFamily="18" charset="0"/>
              </a:rPr>
              <a:t>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Georgia" panose="02040502050405020303" pitchFamily="18" charset="0"/>
                <a:cs typeface="+mn-cs"/>
              </a:rPr>
              <a:t>m</a:t>
            </a:r>
            <a:r>
              <a:rPr kumimoji="0" lang="en-US" sz="2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Georgia" panose="02040502050405020303" pitchFamily="18" charset="0"/>
                <a:cs typeface="+mn-cs"/>
              </a:rPr>
              <a:t>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71B811C-478F-4D48-82C2-844D7ECBA516}"/>
              </a:ext>
            </a:extLst>
          </p:cNvPr>
          <p:cNvSpPr txBox="1"/>
          <p:nvPr/>
        </p:nvSpPr>
        <p:spPr>
          <a:xfrm>
            <a:off x="5358835" y="5602607"/>
            <a:ext cx="17954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Georgia" panose="02040502050405020303" pitchFamily="18" charset="0"/>
              </a:rPr>
              <a:t>32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Georgia" panose="02040502050405020303" pitchFamily="18" charset="0"/>
                <a:cs typeface="+mn-cs"/>
              </a:rPr>
              <a:t> dm</a:t>
            </a:r>
            <a:r>
              <a:rPr kumimoji="0" lang="en-US" sz="2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Georgia" panose="02040502050405020303" pitchFamily="18" charset="0"/>
                <a:cs typeface="+mn-cs"/>
              </a:rPr>
              <a:t>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5CFCA6E-A7AC-B26F-409D-D6981ED3A8EE}"/>
              </a:ext>
            </a:extLst>
          </p:cNvPr>
          <p:cNvSpPr txBox="1"/>
          <p:nvPr/>
        </p:nvSpPr>
        <p:spPr>
          <a:xfrm>
            <a:off x="5387738" y="4630236"/>
            <a:ext cx="17724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>
                <a:solidFill>
                  <a:srgbClr val="000000"/>
                </a:solidFill>
                <a:latin typeface="Times New Roman" panose="02020603050405020304" pitchFamily="18" charset="0"/>
                <a:ea typeface="Georgia" panose="02040502050405020303" pitchFamily="18" charset="0"/>
              </a:rPr>
              <a:t>60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Georgia" panose="02040502050405020303" pitchFamily="18" charset="0"/>
                <a:cs typeface="+mn-cs"/>
              </a:rPr>
              <a:t> dm</a:t>
            </a:r>
            <a:r>
              <a:rPr kumimoji="0" lang="en-US" sz="2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Georgia" panose="02040502050405020303" pitchFamily="18" charset="0"/>
                <a:cs typeface="+mn-cs"/>
              </a:rPr>
              <a:t>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29D8BDE-43EA-79D7-C42F-80EEE1FC207C}"/>
              </a:ext>
            </a:extLst>
          </p:cNvPr>
          <p:cNvSpPr txBox="1"/>
          <p:nvPr/>
        </p:nvSpPr>
        <p:spPr>
          <a:xfrm>
            <a:off x="5387028" y="3732276"/>
            <a:ext cx="17724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>
                <a:solidFill>
                  <a:srgbClr val="000000"/>
                </a:solidFill>
                <a:latin typeface="Times New Roman" panose="02020603050405020304" pitchFamily="18" charset="0"/>
                <a:ea typeface="Georgia" panose="02040502050405020303" pitchFamily="18" charset="0"/>
              </a:rPr>
              <a:t>30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Georgia" panose="02040502050405020303" pitchFamily="18" charset="0"/>
                <a:cs typeface="+mn-cs"/>
              </a:rPr>
              <a:t> d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Georgia" panose="02040502050405020303" pitchFamily="18" charset="0"/>
              </a:rPr>
              <a:t>m</a:t>
            </a:r>
            <a:r>
              <a:rPr lang="en-US" sz="28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Georgia" panose="02040502050405020303" pitchFamily="18" charset="0"/>
              </a:rPr>
              <a:t>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040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 animBg="1"/>
      <p:bldP spid="14" grpId="0"/>
      <p:bldP spid="15" grpId="0"/>
      <p:bldP spid="17" grpId="0"/>
      <p:bldP spid="46" grpId="0" animBg="1"/>
      <p:bldP spid="47" grpId="0"/>
      <p:bldP spid="28" grpId="0" animBg="1"/>
      <p:bldP spid="29" grpId="0"/>
      <p:bldP spid="5" grpId="0"/>
      <p:bldP spid="16" grpId="0"/>
      <p:bldP spid="21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4402234" y="5531772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383427" y="3780397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369359" y="2850024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24216" y="5607972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98123" y="2926224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528793" y="3876073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pic>
        <p:nvPicPr>
          <p:cNvPr id="34" name="Picture 33" descr="tich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094617" y="5449527"/>
            <a:ext cx="723900" cy="723900"/>
          </a:xfrm>
          <a:prstGeom prst="rect">
            <a:avLst/>
          </a:prstGeom>
        </p:spPr>
      </p:pic>
      <p:pic>
        <p:nvPicPr>
          <p:cNvPr id="35" name="Picture 34" descr="sai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077200" y="2898035"/>
            <a:ext cx="533400" cy="533400"/>
          </a:xfrm>
          <a:prstGeom prst="rect">
            <a:avLst/>
          </a:prstGeom>
        </p:spPr>
      </p:pic>
      <p:pic>
        <p:nvPicPr>
          <p:cNvPr id="36" name="Picture 35" descr="sai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077200" y="3855401"/>
            <a:ext cx="533400" cy="533400"/>
          </a:xfrm>
          <a:prstGeom prst="rect">
            <a:avLst/>
          </a:prstGeom>
        </p:spPr>
      </p:pic>
      <p:sp>
        <p:nvSpPr>
          <p:cNvPr id="46" name="Flowchart: Punched Tape 45"/>
          <p:cNvSpPr/>
          <p:nvPr/>
        </p:nvSpPr>
        <p:spPr>
          <a:xfrm>
            <a:off x="1376541" y="320780"/>
            <a:ext cx="10129659" cy="2032257"/>
          </a:xfrm>
          <a:prstGeom prst="flowChartPunchedTape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1434165" y="744180"/>
            <a:ext cx="1007203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diện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120 m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dài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cạnh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12m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chu vi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651790" y="239357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4365672" y="4737816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527619" y="4792996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pic>
        <p:nvPicPr>
          <p:cNvPr id="31" name="Picture 30" descr="sai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097058" y="4854111"/>
            <a:ext cx="533400" cy="533400"/>
          </a:xfrm>
          <a:prstGeom prst="rect">
            <a:avLst/>
          </a:prstGeom>
        </p:spPr>
      </p:pic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283759" y="2850024"/>
            <a:ext cx="1870563" cy="739888"/>
          </a:xfrm>
          <a:prstGeom prst="rect">
            <a:avLst/>
          </a:prstGeom>
        </p:spPr>
      </p:pic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283759" y="3812488"/>
            <a:ext cx="1870563" cy="743814"/>
          </a:xfrm>
          <a:prstGeom prst="rect">
            <a:avLst/>
          </a:prstGeom>
        </p:spPr>
      </p:pic>
      <p:pic>
        <p:nvPicPr>
          <p:cNvPr id="27" name="Picture 26" descr="145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289619" y="4789184"/>
            <a:ext cx="1870563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284678" y="5576016"/>
            <a:ext cx="1875504" cy="575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1E7D64-6C7B-7991-909E-5829BBA788EA}"/>
              </a:ext>
            </a:extLst>
          </p:cNvPr>
          <p:cNvSpPr txBox="1"/>
          <p:nvPr/>
        </p:nvSpPr>
        <p:spPr>
          <a:xfrm>
            <a:off x="5343839" y="2963807"/>
            <a:ext cx="18104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Georgia" panose="02040502050405020303" pitchFamily="18" charset="0"/>
                <a:cs typeface="+mn-cs"/>
              </a:rPr>
              <a:t>10 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71B811C-478F-4D48-82C2-844D7ECBA516}"/>
              </a:ext>
            </a:extLst>
          </p:cNvPr>
          <p:cNvSpPr txBox="1"/>
          <p:nvPr/>
        </p:nvSpPr>
        <p:spPr>
          <a:xfrm>
            <a:off x="5358835" y="3940005"/>
            <a:ext cx="17954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22 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5CFCA6E-A7AC-B26F-409D-D6981ED3A8EE}"/>
              </a:ext>
            </a:extLst>
          </p:cNvPr>
          <p:cNvSpPr txBox="1"/>
          <p:nvPr/>
        </p:nvSpPr>
        <p:spPr>
          <a:xfrm>
            <a:off x="5387738" y="4822947"/>
            <a:ext cx="17724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48 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29D8BDE-43EA-79D7-C42F-80EEE1FC207C}"/>
              </a:ext>
            </a:extLst>
          </p:cNvPr>
          <p:cNvSpPr txBox="1"/>
          <p:nvPr/>
        </p:nvSpPr>
        <p:spPr>
          <a:xfrm>
            <a:off x="5387738" y="5610246"/>
            <a:ext cx="17724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44 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6229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 animBg="1"/>
      <p:bldP spid="14" grpId="0"/>
      <p:bldP spid="15" grpId="0"/>
      <p:bldP spid="17" grpId="0"/>
      <p:bldP spid="46" grpId="0" animBg="1"/>
      <p:bldP spid="47" grpId="0"/>
      <p:bldP spid="28" grpId="0" animBg="1"/>
      <p:bldP spid="29" grpId="0"/>
      <p:bldP spid="5" grpId="0"/>
      <p:bldP spid="16" grpId="0"/>
      <p:bldP spid="21" grpId="0"/>
      <p:bldP spid="2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OJECT_FOLDER_UPDATED" val="1"/>
  <p:tag name="ISPRING_SCREEN_RECS_UPDATED" val="E:\GV toán THCS\Dự án SGK mới\PPT\T6-CD-C3-BÀI 2-T3-HÌNH CHỮ NHẬT_HÌNH THOI-Nguyễn Lâm\"/>
  <p:tag name="ISPRING_LMS_API_VERSION" val="SCORM 2004 (2nd edition)"/>
  <p:tag name="ISPRING_ULTRA_SCORM_COURCE_TITLE" val="T6-CD-C3-BÀI 2-T3-HÌNH CHỮ NHẬT_HÌNH THOI-Nguyễn Lâm 2"/>
  <p:tag name="ISPRING_ULTRA_SCORM_COURSE_ID" val="D276DDEC-42D7-432B-9092-7538E7E2C9BE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U\uFFFD\u0007\b{F2AFB939-556B-4244-A88C-98CFCAAC4281}&quot;,&quot;E:\\GV toán THCS\\Dự án SGK mới\\PPT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100.000000"/>
  <p:tag name="ISPRING_CURRENT_PLAYER_ID" val="universal"/>
  <p:tag name="ISPRING_PRESENTATION_TITLE" val="T6-CD-C3-BÀI 2-T3-HÌNH CHỮ NHẬT_HÌNH THOI-Nguyễn Lâm 2"/>
  <p:tag name="ISPRING_FIRST_PUBLISH" val="1"/>
  <p:tag name="ISPRING_UUID" val="{259D803A-CE59-41AF-A9FF-8B6A8247B675}"/>
  <p:tag name="ISPRING_PROJECT_VERSION" val="9.3"/>
  <p:tag name="ISPRING_RESOURCE_FOLDER" val="E:\GV toán THCS\Dự án SGK mới\PPT\T6-CD-C3-BÀI 2-T3-HÌNH CHỮ NHẬT_HÌNH THOI-Nguyễn Lâm 3\"/>
  <p:tag name="ISPRING_PRESENTATION_PATH" val="E:\GV toán THCS\Dự án SGK mới\PPT\T6-CD-C3-BÀI 2-T3-HÌNH CHỮ NHẬT_HÌNH THOI-Nguyễn Lâm 3.pptx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597896A0-8FC8-4EB6-9D74-011A7E7DAD75}&quot;/&gt;&lt;isInvalidForFieldText val=&quot;0&quot;/&gt;&lt;Image&gt;&lt;filename val=&quot;C:\Users\thtru\AppData\Local\Temp\PR\data\asimages\{597896A0-8FC8-4EB6-9D74-011A7E7DAD75}_1.png&quot;/&gt;&lt;left val=&quot;0&quot;/&gt;&lt;top val=&quot;138&quot;/&gt;&lt;width val=&quot;720&quot;/&gt;&lt;height val=&quot;61&quot;/&gt;&lt;hasText val=&quot;1&quot;/&gt;&lt;/Image&gt;&lt;/ThreeDShapeInfo&gt;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UI/customUI14.xml>Dạy thêm 6 31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6708</TotalTime>
  <Words>762</Words>
  <Application>Microsoft Office PowerPoint</Application>
  <PresentationFormat>Widescreen</PresentationFormat>
  <Paragraphs>104</Paragraphs>
  <Slides>20</Slides>
  <Notes>11</Notes>
  <HiddenSlides>0</HiddenSlides>
  <MMClips>3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Arial</vt:lpstr>
      <vt:lpstr>Calibri</vt:lpstr>
      <vt:lpstr>Calibri Light</vt:lpstr>
      <vt:lpstr>Garamond</vt:lpstr>
      <vt:lpstr>Times New Roman</vt:lpstr>
      <vt:lpstr>Tw Cen MT</vt:lpstr>
      <vt:lpstr>思源黑体 Heavy</vt:lpstr>
      <vt:lpstr>Organic</vt:lpstr>
      <vt:lpstr>Office Theme</vt:lpstr>
      <vt:lpstr>1_Office Theme</vt:lpstr>
      <vt:lpstr>3_Office Theme</vt:lpstr>
      <vt:lpstr>Document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vienlaptop115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T6-CD-C3-BÀI 2-T3-HÌNH CHỮ NHẬT_HÌNH THOI-MAI VĂN THI</dc:title>
  <dc:creator>dell</dc:creator>
  <cp:lastModifiedBy>Imseis, Joseph</cp:lastModifiedBy>
  <cp:revision>644</cp:revision>
  <dcterms:created xsi:type="dcterms:W3CDTF">2014-05-08T07:15:53Z</dcterms:created>
  <dcterms:modified xsi:type="dcterms:W3CDTF">2024-10-16T17:00:10Z</dcterms:modified>
</cp:coreProperties>
</file>