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8"/>
  </p:notesMasterIdLst>
  <p:sldIdLst>
    <p:sldId id="292" r:id="rId2"/>
    <p:sldId id="360" r:id="rId3"/>
    <p:sldId id="332" r:id="rId4"/>
    <p:sldId id="351" r:id="rId5"/>
    <p:sldId id="352" r:id="rId6"/>
    <p:sldId id="353" r:id="rId7"/>
    <p:sldId id="338" r:id="rId8"/>
    <p:sldId id="354" r:id="rId9"/>
    <p:sldId id="355" r:id="rId10"/>
    <p:sldId id="357" r:id="rId11"/>
    <p:sldId id="358" r:id="rId12"/>
    <p:sldId id="359" r:id="rId13"/>
    <p:sldId id="356" r:id="rId14"/>
    <p:sldId id="342" r:id="rId15"/>
    <p:sldId id="343" r:id="rId16"/>
    <p:sldId id="345" r:id="rId1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66"/>
    <a:srgbClr val="CC00CC"/>
    <a:srgbClr val="FF00FF"/>
    <a:srgbClr val="FFE36D"/>
    <a:srgbClr val="FFF1B3"/>
    <a:srgbClr val="C8FFFF"/>
    <a:srgbClr val="FF9900"/>
    <a:srgbClr val="FF704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56" autoAdjust="0"/>
  </p:normalViewPr>
  <p:slideViewPr>
    <p:cSldViewPr>
      <p:cViewPr varScale="1">
        <p:scale>
          <a:sx n="105" d="100"/>
          <a:sy n="105" d="100"/>
        </p:scale>
        <p:origin x="138" y="31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wav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819400" y="533400"/>
            <a:ext cx="6400800" cy="1470025"/>
          </a:xfrm>
          <a:solidFill>
            <a:schemeClr val="lt1">
              <a:alpha val="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err="1">
                <a:solidFill>
                  <a:srgbClr val="0000FF"/>
                </a:solidFill>
              </a:rPr>
              <a:t>Chủ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đề</a:t>
            </a:r>
            <a:r>
              <a:rPr lang="en-US" b="1" dirty="0">
                <a:solidFill>
                  <a:srgbClr val="0000FF"/>
                </a:solidFill>
              </a:rPr>
              <a:t> 1</a:t>
            </a:r>
            <a:br>
              <a:rPr lang="en-US" b="1" dirty="0">
                <a:solidFill>
                  <a:srgbClr val="0000FF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EM </a:t>
            </a:r>
            <a:r>
              <a:rPr lang="en-US" b="1" dirty="0" err="1">
                <a:solidFill>
                  <a:srgbClr val="C00000"/>
                </a:solidFill>
              </a:rPr>
              <a:t>YÊU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ÂM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NHẠC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057400" y="2362200"/>
            <a:ext cx="8001000" cy="2819400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Tiết</a:t>
            </a:r>
            <a:r>
              <a:rPr lang="vi-VN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3</a:t>
            </a:r>
          </a:p>
          <a:p>
            <a:pPr algn="just"/>
            <a:r>
              <a:rPr lang="en-US" sz="3600" b="1">
                <a:cs typeface="Times New Roman" panose="02020603050405020304" pitchFamily="18" charset="0"/>
              </a:rPr>
              <a:t>       </a:t>
            </a:r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Hoà</a:t>
            </a:r>
            <a:r>
              <a:rPr lang="en-US" sz="36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tấu</a:t>
            </a:r>
            <a:r>
              <a:rPr lang="en-US" sz="36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sz="3600" b="1">
                <a:cs typeface="Times New Roman" panose="02020603050405020304" pitchFamily="18" charset="0"/>
              </a:rPr>
              <a:t>       </a:t>
            </a:r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Thường</a:t>
            </a:r>
            <a:r>
              <a:rPr 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bè</a:t>
            </a:r>
            <a:endParaRPr lang="en-US" sz="36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sz="3600" b="1">
                <a:cs typeface="Times New Roman" panose="02020603050405020304" pitchFamily="18" charset="0"/>
              </a:rPr>
              <a:t>       </a:t>
            </a:r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Trải</a:t>
            </a:r>
            <a:r>
              <a:rPr 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nghiệm</a:t>
            </a:r>
            <a:r>
              <a:rPr 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00FF"/>
                </a:solidFill>
                <a:cs typeface="Times New Roman" panose="02020603050405020304" pitchFamily="18" charset="0"/>
              </a:rPr>
              <a:t>khám</a:t>
            </a:r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 phá</a:t>
            </a:r>
            <a:endParaRPr lang="en-US" sz="36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9469" y="25400"/>
            <a:ext cx="11653930" cy="6527800"/>
            <a:chOff x="19469" y="25400"/>
            <a:chExt cx="11653930" cy="65278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69" y="25400"/>
              <a:ext cx="7067131" cy="37338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3200400"/>
              <a:ext cx="11216199" cy="33528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29400" y="2590800"/>
              <a:ext cx="1524000" cy="653143"/>
            </a:xfrm>
            <a:prstGeom prst="rect">
              <a:avLst/>
            </a:prstGeom>
          </p:spPr>
        </p:pic>
      </p:grpSp>
      <p:pic>
        <p:nvPicPr>
          <p:cNvPr id="2" name="BeHoaTh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06999" y="2387600"/>
            <a:ext cx="633984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6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71739"/>
          <a:stretch/>
        </p:blipFill>
        <p:spPr>
          <a:xfrm>
            <a:off x="-1" y="1676400"/>
            <a:ext cx="12088983" cy="3263900"/>
          </a:xfrm>
          <a:prstGeom prst="rect">
            <a:avLst/>
          </a:prstGeom>
        </p:spPr>
      </p:pic>
      <p:pic>
        <p:nvPicPr>
          <p:cNvPr id="3" name="Bedu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1524000"/>
            <a:ext cx="633984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154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479" t="27391" r="1816"/>
          <a:stretch/>
        </p:blipFill>
        <p:spPr>
          <a:xfrm>
            <a:off x="685800" y="49882"/>
            <a:ext cx="9294969" cy="6808118"/>
          </a:xfrm>
          <a:prstGeom prst="rect">
            <a:avLst/>
          </a:prstGeom>
        </p:spPr>
      </p:pic>
      <p:pic>
        <p:nvPicPr>
          <p:cNvPr id="3" name="BePhucD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228600"/>
            <a:ext cx="633984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8275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5400" y="304800"/>
            <a:ext cx="12046742" cy="3259860"/>
            <a:chOff x="0" y="1981200"/>
            <a:chExt cx="12046742" cy="32598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l="31693" t="11617" r="1498" b="37499"/>
            <a:stretch/>
          </p:blipFill>
          <p:spPr>
            <a:xfrm>
              <a:off x="1524000" y="1981200"/>
              <a:ext cx="10522742" cy="24384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67779"/>
            <a:stretch/>
          </p:blipFill>
          <p:spPr>
            <a:xfrm>
              <a:off x="0" y="2590800"/>
              <a:ext cx="2806699" cy="2650260"/>
            </a:xfrm>
            <a:prstGeom prst="rect">
              <a:avLst/>
            </a:prstGeom>
          </p:spPr>
        </p:pic>
      </p:grpSp>
      <p:pic>
        <p:nvPicPr>
          <p:cNvPr id="7" name="Trống cơm - Hợp xướng Nhạc viện TP Hô Chí Minh (1) bè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6600" y="2743200"/>
            <a:ext cx="6019800" cy="3693341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92945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8382000" cy="609600"/>
          </a:xfrm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</a:rPr>
              <a:t>III. </a:t>
            </a:r>
            <a:r>
              <a:rPr lang="en-US" sz="3600" b="1" dirty="0" err="1">
                <a:solidFill>
                  <a:srgbClr val="0000FF"/>
                </a:solidFill>
              </a:rPr>
              <a:t>Trải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nghiệm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và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err="1">
                <a:solidFill>
                  <a:srgbClr val="0000FF"/>
                </a:solidFill>
              </a:rPr>
              <a:t>khám</a:t>
            </a:r>
            <a:r>
              <a:rPr lang="en-US" sz="3600" b="1">
                <a:solidFill>
                  <a:srgbClr val="0000FF"/>
                </a:solidFill>
              </a:rPr>
              <a:t> phá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2" t="41176" r="41480" b="3922"/>
          <a:stretch/>
        </p:blipFill>
        <p:spPr>
          <a:xfrm>
            <a:off x="148924" y="2144178"/>
            <a:ext cx="7064830" cy="3352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5" t="11765" r="6685" b="3922"/>
          <a:stretch/>
        </p:blipFill>
        <p:spPr>
          <a:xfrm>
            <a:off x="9020698" y="2590800"/>
            <a:ext cx="2300627" cy="39570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413" y="909145"/>
            <a:ext cx="3657599" cy="247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95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ÓI THEO ÂM HÌNH TIẾT TẤU, SAU ĐÓ HÁT VỚI CAO ĐỘ TUỲ Ý (Chủ đề 1 - SGK Âm nhạc 6 - Cánh diều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562" t="11453" r="11562" b="11453"/>
          <a:stretch/>
        </p:blipFill>
        <p:spPr>
          <a:xfrm>
            <a:off x="1066800" y="304800"/>
            <a:ext cx="10311433" cy="578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1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" t="32903" r="2321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366" y="3048000"/>
              <a:ext cx="3200400" cy="369594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10972800" cy="11430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</a:rPr>
              <a:t>DẶN DÒ VỀ NHÀ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362201"/>
            <a:ext cx="6858000" cy="1219199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Tập chơi các bè của bài </a:t>
            </a:r>
            <a:r>
              <a:rPr lang="en-US" sz="2800" err="1">
                <a:solidFill>
                  <a:srgbClr val="0000FF"/>
                </a:solidFill>
              </a:rPr>
              <a:t>hoà</a:t>
            </a:r>
            <a:r>
              <a:rPr lang="en-US" sz="2800">
                <a:solidFill>
                  <a:srgbClr val="0000FF"/>
                </a:solidFill>
              </a:rPr>
              <a:t> tấu.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443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944"/>
            <a:ext cx="10972800" cy="842656"/>
          </a:xfrm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cụ</a:t>
            </a:r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endParaRPr lang="en-US" sz="3600" dirty="0">
              <a:solidFill>
                <a:srgbClr val="C0000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28600" y="950272"/>
            <a:ext cx="12118848" cy="5395664"/>
            <a:chOff x="228600" y="950272"/>
            <a:chExt cx="12118848" cy="539566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" y="1371600"/>
              <a:ext cx="12118848" cy="4974336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 bwMode="auto">
            <a:xfrm>
              <a:off x="2209800" y="950272"/>
              <a:ext cx="1447800" cy="14119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1582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6666" t="42593" r="43751" b="45825"/>
          <a:stretch/>
        </p:blipFill>
        <p:spPr>
          <a:xfrm>
            <a:off x="2590800" y="1981200"/>
            <a:ext cx="7239000" cy="11914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42656"/>
          </a:xfrm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Hoà</a:t>
            </a:r>
            <a:r>
              <a:rPr lang="en-US" sz="36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tấu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5400" y="1524000"/>
            <a:ext cx="1741182" cy="507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Nét nhạc 1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16666" t="58889" r="43751" b="29259"/>
          <a:stretch/>
        </p:blipFill>
        <p:spPr>
          <a:xfrm>
            <a:off x="2667000" y="3733800"/>
            <a:ext cx="7239000" cy="121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5400" y="3276600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Nét nhạc 2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83753" y="914400"/>
            <a:ext cx="22028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BÈ KÈN PHÍM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321752" y="4745092"/>
            <a:ext cx="5517448" cy="1884308"/>
            <a:chOff x="3321752" y="4745092"/>
            <a:chExt cx="5517448" cy="188430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770" b="50000"/>
            <a:stretch/>
          </p:blipFill>
          <p:spPr>
            <a:xfrm>
              <a:off x="3321752" y="4745092"/>
              <a:ext cx="5517448" cy="188430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562600" y="606336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89431" y="607296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16262" y="607296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65595" y="606336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pic>
        <p:nvPicPr>
          <p:cNvPr id="1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36992" y="1460924"/>
            <a:ext cx="633984" cy="633984"/>
          </a:xfrm>
          <a:prstGeom prst="rect">
            <a:avLst/>
          </a:prstGeom>
        </p:spPr>
      </p:pic>
      <p:pic>
        <p:nvPicPr>
          <p:cNvPr id="15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36992" y="3169262"/>
            <a:ext cx="633984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9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54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52800" y="838200"/>
            <a:ext cx="579119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BÈ THANH PHÁCH VÀ TRỐNG NHỎ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457200" y="3336193"/>
            <a:ext cx="11304270" cy="1845407"/>
            <a:chOff x="457200" y="3336193"/>
            <a:chExt cx="11304270" cy="184540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l="20000" t="47037" r="26250" b="41852"/>
            <a:stretch/>
          </p:blipFill>
          <p:spPr>
            <a:xfrm>
              <a:off x="457200" y="3621956"/>
              <a:ext cx="11304270" cy="1314437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1252904" y="3341948"/>
              <a:ext cx="1851162" cy="1839652"/>
              <a:chOff x="1252904" y="2444155"/>
              <a:chExt cx="1851162" cy="183965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1252904" y="2444156"/>
                <a:ext cx="538216" cy="560014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9565" y="3793392"/>
                <a:ext cx="814501" cy="490415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1757522" y="2444155"/>
                <a:ext cx="538216" cy="56001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2466147" y="2444156"/>
                <a:ext cx="538216" cy="560014"/>
              </a:xfrm>
              <a:prstGeom prst="rect">
                <a:avLst/>
              </a:prstGeom>
            </p:spPr>
          </p:pic>
        </p:grpSp>
        <p:grpSp>
          <p:nvGrpSpPr>
            <p:cNvPr id="24" name="Group 23"/>
            <p:cNvGrpSpPr/>
            <p:nvPr/>
          </p:nvGrpSpPr>
          <p:grpSpPr>
            <a:xfrm>
              <a:off x="3810000" y="3336193"/>
              <a:ext cx="1981200" cy="1839652"/>
              <a:chOff x="1232770" y="2444155"/>
              <a:chExt cx="1981200" cy="1839652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1232770" y="2444156"/>
                <a:ext cx="538216" cy="560014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99469" y="3793392"/>
                <a:ext cx="814501" cy="490415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1876074" y="2444155"/>
                <a:ext cx="538216" cy="560014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2638074" y="2444156"/>
                <a:ext cx="538216" cy="560014"/>
              </a:xfrm>
              <a:prstGeom prst="rect">
                <a:avLst/>
              </a:prstGeom>
            </p:spPr>
          </p:pic>
        </p:grpSp>
        <p:grpSp>
          <p:nvGrpSpPr>
            <p:cNvPr id="29" name="Group 28"/>
            <p:cNvGrpSpPr/>
            <p:nvPr/>
          </p:nvGrpSpPr>
          <p:grpSpPr>
            <a:xfrm>
              <a:off x="6324600" y="3336193"/>
              <a:ext cx="1957501" cy="1839652"/>
              <a:chOff x="1232770" y="2444155"/>
              <a:chExt cx="1957501" cy="1839652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1232770" y="2444156"/>
                <a:ext cx="538216" cy="560014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5770" y="3793392"/>
                <a:ext cx="814501" cy="49041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1803850" y="2444155"/>
                <a:ext cx="538216" cy="560014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2565850" y="2444156"/>
                <a:ext cx="538216" cy="560014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9015299" y="3336193"/>
              <a:ext cx="1957501" cy="1839652"/>
              <a:chOff x="1232770" y="2444155"/>
              <a:chExt cx="1957501" cy="1839652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1232770" y="2444156"/>
                <a:ext cx="538216" cy="560014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5770" y="3793392"/>
                <a:ext cx="814501" cy="490415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1803850" y="2444155"/>
                <a:ext cx="538216" cy="560014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2565850" y="2444156"/>
                <a:ext cx="538216" cy="560014"/>
              </a:xfrm>
              <a:prstGeom prst="rect">
                <a:avLst/>
              </a:prstGeom>
            </p:spPr>
          </p:pic>
        </p:grpSp>
      </p:grpSp>
      <p:pic>
        <p:nvPicPr>
          <p:cNvPr id="39" name="CD1 AmHinhTietTau amTh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14415" y="2084486"/>
            <a:ext cx="633984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à tấu nhạc cụ (Chủ đề 1 - SGK Âm nhạc 6 Cánh diều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990600"/>
            <a:ext cx="9511088" cy="53499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76600" y="228600"/>
            <a:ext cx="55626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MINH HOẠ 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74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14800" y="228600"/>
            <a:ext cx="3886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Hoà tấu nhạc cụ (Chủ đề 1 - SGK Âm nhạc 6 - Cánh diều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1511300"/>
            <a:ext cx="812800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9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57200"/>
            <a:ext cx="8229600" cy="1066800"/>
          </a:xfrm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</a:rPr>
              <a:t>II. </a:t>
            </a:r>
            <a:r>
              <a:rPr lang="en-US" sz="3600" b="1" dirty="0" err="1">
                <a:solidFill>
                  <a:srgbClr val="0000FF"/>
                </a:solidFill>
              </a:rPr>
              <a:t>Th</a:t>
            </a:r>
            <a:r>
              <a:rPr lang="vi-VN" sz="3600" b="1" dirty="0">
                <a:solidFill>
                  <a:srgbClr val="0000FF"/>
                </a:solidFill>
              </a:rPr>
              <a:t>ường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thức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âm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nhạc</a:t>
            </a:r>
            <a:r>
              <a:rPr lang="en-US" sz="3600" b="1" dirty="0">
                <a:solidFill>
                  <a:srgbClr val="0000FF"/>
                </a:solidFill>
              </a:rPr>
              <a:t>: </a:t>
            </a:r>
            <a:r>
              <a:rPr lang="en-US" sz="3600" b="1" dirty="0" err="1">
                <a:solidFill>
                  <a:srgbClr val="C00000"/>
                </a:solidFill>
              </a:rPr>
              <a:t>Hát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bè</a:t>
            </a:r>
            <a:br>
              <a:rPr lang="en-US" sz="3600" b="1" dirty="0">
                <a:solidFill>
                  <a:srgbClr val="C00000"/>
                </a:solidFill>
              </a:rPr>
            </a:b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3" name="Tổ quốc yêu thương (Sáng tác TRƯƠNG QUANG LỤC) bè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447800"/>
            <a:ext cx="8229600" cy="4906963"/>
          </a:xfrm>
          <a:prstGeom prst="rect">
            <a:avLst/>
          </a:prstGeom>
          <a:ln w="38100">
            <a:solidFill>
              <a:srgbClr val="FFCC66"/>
            </a:solidFill>
          </a:ln>
        </p:spPr>
      </p:pic>
    </p:spTree>
    <p:extLst>
      <p:ext uri="{BB962C8B-B14F-4D97-AF65-F5344CB8AC3E}">
        <p14:creationId xmlns:p14="http://schemas.microsoft.com/office/powerpoint/2010/main" val="212608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38200" y="457200"/>
            <a:ext cx="10439400" cy="3658100"/>
            <a:chOff x="838200" y="986135"/>
            <a:chExt cx="10439400" cy="3658100"/>
          </a:xfrm>
        </p:grpSpPr>
        <p:sp>
          <p:nvSpPr>
            <p:cNvPr id="6" name="TextBox 5"/>
            <p:cNvSpPr txBox="1"/>
            <p:nvPr/>
          </p:nvSpPr>
          <p:spPr>
            <a:xfrm>
              <a:off x="2057400" y="1900535"/>
              <a:ext cx="9220200" cy="2743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lvl="0" indent="-457200" algn="just">
                <a:lnSpc>
                  <a:spcPct val="114000"/>
                </a:lnSpc>
                <a:spcBef>
                  <a:spcPts val="300"/>
                </a:spcBef>
                <a:spcAft>
                  <a:spcPts val="300"/>
                </a:spcAft>
                <a:buAutoNum type="arabicPeriod"/>
              </a:pPr>
              <a:r>
                <a:rPr lang="en-US" altLang="vi-VN" sz="2400">
                  <a:solidFill>
                    <a:srgbClr val="0000FF"/>
                  </a:solidFill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 hình thức biểu diễn hát nào có thể hát bè? </a:t>
              </a:r>
            </a:p>
            <a:p>
              <a:pPr marL="457200" lvl="0" indent="-457200" algn="just">
                <a:lnSpc>
                  <a:spcPct val="114000"/>
                </a:lnSpc>
                <a:spcBef>
                  <a:spcPts val="300"/>
                </a:spcBef>
                <a:spcAft>
                  <a:spcPts val="300"/>
                </a:spcAft>
                <a:buAutoNum type="arabicPeriod"/>
              </a:pPr>
              <a:r>
                <a:rPr lang="en-US" altLang="vi-VN" sz="2400">
                  <a:solidFill>
                    <a:srgbClr val="0000FF"/>
                  </a:solidFill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Bè chính có nhiệm vụ gì? Bè phụ có nhiệm vụ gì? </a:t>
              </a:r>
            </a:p>
            <a:p>
              <a:pPr marL="457200" lvl="0" indent="-457200" algn="just">
                <a:lnSpc>
                  <a:spcPct val="114000"/>
                </a:lnSpc>
                <a:spcBef>
                  <a:spcPts val="300"/>
                </a:spcBef>
                <a:spcAft>
                  <a:spcPts val="300"/>
                </a:spcAft>
                <a:buAutoNum type="arabicPeriod"/>
              </a:pPr>
              <a:r>
                <a:rPr lang="en-US" altLang="vi-VN" sz="2400">
                  <a:solidFill>
                    <a:srgbClr val="0000FF"/>
                  </a:solidFill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Hát bè tạo ra những âm thanh như thế nào? </a:t>
              </a:r>
            </a:p>
            <a:p>
              <a:pPr marL="457200" lvl="0" indent="-457200" algn="just">
                <a:lnSpc>
                  <a:spcPct val="114000"/>
                </a:lnSpc>
                <a:spcBef>
                  <a:spcPts val="300"/>
                </a:spcBef>
                <a:spcAft>
                  <a:spcPts val="300"/>
                </a:spcAft>
                <a:buAutoNum type="arabicPeriod"/>
              </a:pPr>
              <a:r>
                <a:rPr lang="en-US" altLang="vi-VN" sz="2400">
                  <a:solidFill>
                    <a:srgbClr val="0000FF"/>
                  </a:solidFill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Nhận xét về cách hát bè ở 3 ví dụ trong sách giáo khoa; xác định bè nào là bè chính.</a:t>
              </a:r>
              <a:r>
                <a:rPr lang="vi-VN" altLang="vi-VN" sz="2400">
                  <a:solidFill>
                    <a:srgbClr val="0000FF"/>
                  </a:solidFill>
                  <a:latin typeface="+mj-lt"/>
                </a:rPr>
                <a:t> </a:t>
              </a:r>
            </a:p>
            <a:p>
              <a:pPr algn="just"/>
              <a:endParaRPr lang="vi-VN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267200" y="986135"/>
              <a:ext cx="3048000" cy="46166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00FF"/>
                  </a:solidFill>
                </a:rPr>
                <a:t>THẢO LUẬN NHÓM</a:t>
              </a:r>
              <a:endParaRPr lang="vi-VN" sz="2400" b="1">
                <a:solidFill>
                  <a:srgbClr val="0000FF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1824335"/>
              <a:ext cx="1143000" cy="878158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3733800"/>
            <a:ext cx="2079658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42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028" y="0"/>
            <a:ext cx="6600460" cy="33528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62000" y="381000"/>
            <a:ext cx="8654681" cy="6172200"/>
            <a:chOff x="762000" y="381000"/>
            <a:chExt cx="8654681" cy="6172200"/>
          </a:xfrm>
        </p:grpSpPr>
        <p:pic>
          <p:nvPicPr>
            <p:cNvPr id="8" name="Picture 7" descr="Kết quả hình ảnh cho hát hợp xướn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00400" y="2590800"/>
              <a:ext cx="6216281" cy="3962400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miter lim="800000"/>
              <a:headEnd/>
              <a:tailEnd/>
            </a:ln>
          </p:spPr>
        </p:pic>
        <p:pic>
          <p:nvPicPr>
            <p:cNvPr id="4" name="Picture 3" descr="Kết quả hình ảnh cho hát song ca thiếu nhi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2000" y="381000"/>
              <a:ext cx="3886200" cy="2514600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18345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6493</TotalTime>
  <Words>164</Words>
  <Application>Microsoft Office PowerPoint</Application>
  <PresentationFormat>Widescreen</PresentationFormat>
  <Paragraphs>26</Paragraphs>
  <Slides>16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Default Design</vt:lpstr>
      <vt:lpstr>Chủ đề 1 EM YÊU ÂM NHẠC</vt:lpstr>
      <vt:lpstr>I. Nhạc cụ: </vt:lpstr>
      <vt:lpstr>I. Nhạc cụ: Hoà tấu</vt:lpstr>
      <vt:lpstr>PowerPoint Presentation</vt:lpstr>
      <vt:lpstr>PowerPoint Presentation</vt:lpstr>
      <vt:lpstr>PowerPoint Presentation</vt:lpstr>
      <vt:lpstr>II. Thường thức âm nhạc: Hát bè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Trải nghiệm và khám phá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CMC</cp:lastModifiedBy>
  <cp:revision>264</cp:revision>
  <dcterms:created xsi:type="dcterms:W3CDTF">2006-11-06T13:45:38Z</dcterms:created>
  <dcterms:modified xsi:type="dcterms:W3CDTF">2024-09-24T01:55:17Z</dcterms:modified>
</cp:coreProperties>
</file>