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6" r:id="rId2"/>
    <p:sldId id="256" r:id="rId3"/>
    <p:sldId id="257" r:id="rId4"/>
    <p:sldId id="260" r:id="rId5"/>
    <p:sldId id="264" r:id="rId6"/>
    <p:sldId id="297" r:id="rId7"/>
    <p:sldId id="298" r:id="rId8"/>
    <p:sldId id="266" r:id="rId9"/>
    <p:sldId id="265" r:id="rId10"/>
    <p:sldId id="267" r:id="rId11"/>
    <p:sldId id="268" r:id="rId12"/>
    <p:sldId id="299" r:id="rId13"/>
    <p:sldId id="300" r:id="rId14"/>
    <p:sldId id="274" r:id="rId15"/>
    <p:sldId id="303" r:id="rId16"/>
    <p:sldId id="302" r:id="rId17"/>
    <p:sldId id="30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8E9E"/>
    <a:srgbClr val="F68C8D"/>
    <a:srgbClr val="F6B1B2"/>
    <a:srgbClr val="F6ACAC"/>
    <a:srgbClr val="69492C"/>
    <a:srgbClr val="B59069"/>
    <a:srgbClr val="F69093"/>
    <a:srgbClr val="F69C9C"/>
    <a:srgbClr val="F6ADAC"/>
    <a:srgbClr val="F6A9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70" d="100"/>
          <a:sy n="70" d="100"/>
        </p:scale>
        <p:origin x="70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93746-691D-44BF-88F4-C71E7C3A0484}" type="datetimeFigureOut">
              <a:rPr lang="zh-CN" altLang="en-US" smtClean="0"/>
              <a:t>2024/10/20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EBD20-9479-41D4-8E95-E3C079DB6F40}" type="slidenum">
              <a:rPr lang="zh-CN" altLang="en-US" smtClean="0"/>
              <a:t>‹#›</a:t>
            </a:fld>
            <a:endParaRPr lang="zh-CN" altLang="en-US"/>
          </a:p>
        </p:txBody>
      </p:sp>
    </p:spTree>
    <p:extLst>
      <p:ext uri="{BB962C8B-B14F-4D97-AF65-F5344CB8AC3E}">
        <p14:creationId xmlns:p14="http://schemas.microsoft.com/office/powerpoint/2010/main" val="205224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57697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10</a:t>
            </a:fld>
            <a:endParaRPr lang="zh-CN" altLang="en-US"/>
          </a:p>
        </p:txBody>
      </p:sp>
    </p:spTree>
    <p:extLst>
      <p:ext uri="{BB962C8B-B14F-4D97-AF65-F5344CB8AC3E}">
        <p14:creationId xmlns:p14="http://schemas.microsoft.com/office/powerpoint/2010/main" val="292098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11</a:t>
            </a:fld>
            <a:endParaRPr lang="zh-CN" altLang="en-US"/>
          </a:p>
        </p:txBody>
      </p:sp>
    </p:spTree>
    <p:extLst>
      <p:ext uri="{BB962C8B-B14F-4D97-AF65-F5344CB8AC3E}">
        <p14:creationId xmlns:p14="http://schemas.microsoft.com/office/powerpoint/2010/main" val="19294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94605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20083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14</a:t>
            </a:fld>
            <a:endParaRPr lang="zh-CN" altLang="en-US"/>
          </a:p>
        </p:txBody>
      </p:sp>
    </p:spTree>
    <p:extLst>
      <p:ext uri="{BB962C8B-B14F-4D97-AF65-F5344CB8AC3E}">
        <p14:creationId xmlns:p14="http://schemas.microsoft.com/office/powerpoint/2010/main" val="74764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77077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smtClean="0"/>
              <a:t>Giáo</a:t>
            </a:r>
            <a:r>
              <a:rPr lang="vi-VN" altLang="zh-CN" baseline="0" dirty="0" smtClean="0"/>
              <a:t> án của Thảo Nguyên 0979818956</a:t>
            </a:r>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61418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2</a:t>
            </a:fld>
            <a:endParaRPr lang="zh-CN" altLang="en-US"/>
          </a:p>
        </p:txBody>
      </p:sp>
    </p:spTree>
    <p:extLst>
      <p:ext uri="{BB962C8B-B14F-4D97-AF65-F5344CB8AC3E}">
        <p14:creationId xmlns:p14="http://schemas.microsoft.com/office/powerpoint/2010/main" val="108090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3</a:t>
            </a:fld>
            <a:endParaRPr lang="zh-CN" altLang="en-US"/>
          </a:p>
        </p:txBody>
      </p:sp>
    </p:spTree>
    <p:extLst>
      <p:ext uri="{BB962C8B-B14F-4D97-AF65-F5344CB8AC3E}">
        <p14:creationId xmlns:p14="http://schemas.microsoft.com/office/powerpoint/2010/main" val="162394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4</a:t>
            </a:fld>
            <a:endParaRPr lang="zh-CN" altLang="en-US"/>
          </a:p>
        </p:txBody>
      </p:sp>
    </p:spTree>
    <p:extLst>
      <p:ext uri="{BB962C8B-B14F-4D97-AF65-F5344CB8AC3E}">
        <p14:creationId xmlns:p14="http://schemas.microsoft.com/office/powerpoint/2010/main" val="89868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5</a:t>
            </a:fld>
            <a:endParaRPr lang="zh-CN" altLang="en-US"/>
          </a:p>
        </p:txBody>
      </p:sp>
    </p:spTree>
    <p:extLst>
      <p:ext uri="{BB962C8B-B14F-4D97-AF65-F5344CB8AC3E}">
        <p14:creationId xmlns:p14="http://schemas.microsoft.com/office/powerpoint/2010/main" val="400786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4079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00491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8</a:t>
            </a:fld>
            <a:endParaRPr lang="zh-CN" altLang="en-US"/>
          </a:p>
        </p:txBody>
      </p:sp>
    </p:spTree>
    <p:extLst>
      <p:ext uri="{BB962C8B-B14F-4D97-AF65-F5344CB8AC3E}">
        <p14:creationId xmlns:p14="http://schemas.microsoft.com/office/powerpoint/2010/main" val="252116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smtClean="0"/>
              <a:t>Giáo</a:t>
            </a:r>
            <a:r>
              <a:rPr lang="vi-VN" altLang="zh-CN" baseline="0" dirty="0" smtClean="0"/>
              <a:t> án của Thảo Nguyên 0979818956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20EBD20-9479-41D4-8E95-E3C079DB6F40}" type="slidenum">
              <a:rPr lang="zh-CN" altLang="en-US" smtClean="0"/>
              <a:t>9</a:t>
            </a:fld>
            <a:endParaRPr lang="zh-CN" altLang="en-US"/>
          </a:p>
        </p:txBody>
      </p:sp>
    </p:spTree>
    <p:extLst>
      <p:ext uri="{BB962C8B-B14F-4D97-AF65-F5344CB8AC3E}">
        <p14:creationId xmlns:p14="http://schemas.microsoft.com/office/powerpoint/2010/main" val="11483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A2B0142-F151-4198-B0E7-12D957CD1E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A0B3B0C-2FE8-49A5-A21E-22E30673E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77F949C-D345-424E-A7EE-40E1A36B81F7}"/>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F4985973-EDEE-4BAA-9177-F53B7FEBDB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76DDC0E-0DFE-47D5-B241-89A6A6E149C4}"/>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3378828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D50ACE-7E79-4E8D-AF5D-2AECFE3CA6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EE64743-A3B8-47D9-A716-156FBFBA9E0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9D65DE0-1639-4F22-815B-1EFC3BEA66D7}"/>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DE9CC69A-99E3-4B6D-BE24-EEF82203E5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609E570-124F-4970-BB4E-FEB87E77FF83}"/>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2003228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145026F-1927-4E76-A59E-28AF93EFC2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CAB59CF-E3EC-41AC-B6B4-8F1155FAAAE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2665E9C-316A-49BB-8EAC-A944DEB01ACC}"/>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B1AD1F6F-22AD-45F7-99B4-E9D5FF5029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9A248E2-9D45-425B-8CAF-EDD0BDC49723}"/>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1325707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4F4D86-F666-4D12-BE5F-F7C4CC525D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500D2D1-59D3-4275-A932-DD1B29919E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0D94211-118C-436F-B6C7-5E02538B3A9E}"/>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4EF5BEF5-DE99-4115-9D45-26D5BAEF55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DF23E2F-AD83-4CC5-9119-961DC160122F}"/>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2742606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0A0BA9-9639-4896-AB95-D05BC6E3B22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47EC190-3BE0-4775-AFFA-D8B71123D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4B775B16-3517-4549-8F9C-17881D2CF7A7}"/>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2E2B4927-F893-4579-9629-5E2ABCE677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DBD6ACC-20AF-492C-99FD-4BCCC3AADDFE}"/>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338646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A21AA7-7C1D-43FD-A0F7-1A21186C87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E2CFBC-9480-4964-B083-68FA0542AD2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975B839E-6E4C-4519-84E2-FECC704DAD8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671C3100-4888-4DAC-99B4-8E037F96B49D}"/>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6" name="页脚占位符 5">
            <a:extLst>
              <a:ext uri="{FF2B5EF4-FFF2-40B4-BE49-F238E27FC236}">
                <a16:creationId xmlns:a16="http://schemas.microsoft.com/office/drawing/2014/main" xmlns="" id="{E76748BE-43AE-4E5C-A02D-9465E564AE6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F15166-AD06-4167-9927-797DEFEF44E5}"/>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1703046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2C0650-BD39-4DCD-A4E9-FB5F863411C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493B345-4F83-4B21-908E-E2BBA9470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6C59DC7-DD13-4AE7-A433-C9A3D24E8EB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FA8C820-62D2-4BF9-B782-A5464EB5E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60407A8-ADE5-48AA-BF17-774D3FE3139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EEFB7DCF-E6CB-494B-AB42-1605765775FF}"/>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8" name="页脚占位符 7">
            <a:extLst>
              <a:ext uri="{FF2B5EF4-FFF2-40B4-BE49-F238E27FC236}">
                <a16:creationId xmlns:a16="http://schemas.microsoft.com/office/drawing/2014/main" xmlns="" id="{047B79E0-790D-4938-9E6C-D8BD7CABBA6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A67519A-AC99-457E-B627-2A1CAC39B43E}"/>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481244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A48F71-EEEB-4897-9949-F554DFFB08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6B47BA6-915D-4241-A39C-84D1B827CF26}"/>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4" name="页脚占位符 3">
            <a:extLst>
              <a:ext uri="{FF2B5EF4-FFF2-40B4-BE49-F238E27FC236}">
                <a16:creationId xmlns:a16="http://schemas.microsoft.com/office/drawing/2014/main" xmlns="" id="{D596A7D7-3D83-4838-A452-974C808CB8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7368DF07-407B-4696-8E2D-85B2796778D4}"/>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1855931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3DE49A6-F749-480E-BCA4-A36E0B709814}"/>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3" name="页脚占位符 2">
            <a:extLst>
              <a:ext uri="{FF2B5EF4-FFF2-40B4-BE49-F238E27FC236}">
                <a16:creationId xmlns:a16="http://schemas.microsoft.com/office/drawing/2014/main" xmlns="" id="{7391C215-8D0E-44DE-A90F-CDA33311C6D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6A29D43-EEB0-4DC6-AAB7-1680134D87C3}"/>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4001432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237AAB-AF93-4DC9-B951-94F7B82091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0BC01C6-D729-4E1A-8C4A-E9F18ECAE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FD9A230-2F96-4DB6-98BD-9EEE048C0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9DD8D94D-2C27-42AF-8BFB-FB0E243323B7}"/>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6" name="页脚占位符 5">
            <a:extLst>
              <a:ext uri="{FF2B5EF4-FFF2-40B4-BE49-F238E27FC236}">
                <a16:creationId xmlns:a16="http://schemas.microsoft.com/office/drawing/2014/main" xmlns="" id="{0C876FBC-6965-4EFD-BA56-8496C5A0E3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16608F0-1E88-4151-B29A-391B281D7E65}"/>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2147633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E6B5F1-71DE-4739-BCC0-83A22BE1C6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FD632E8-72CB-4577-BC29-CFC808ECC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39963F0-63CA-465F-B250-2076F983D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D87D64C-E380-4C88-B92E-C027A9E6F89B}"/>
              </a:ext>
            </a:extLst>
          </p:cNvPr>
          <p:cNvSpPr>
            <a:spLocks noGrp="1"/>
          </p:cNvSpPr>
          <p:nvPr>
            <p:ph type="dt" sz="half" idx="10"/>
          </p:nvPr>
        </p:nvSpPr>
        <p:spPr/>
        <p:txBody>
          <a:bodyPr/>
          <a:lstStyle/>
          <a:p>
            <a:fld id="{8E701C52-208E-432C-BD90-012125B958E2}" type="datetimeFigureOut">
              <a:rPr lang="zh-CN" altLang="en-US" smtClean="0"/>
              <a:t>2024/10/20</a:t>
            </a:fld>
            <a:endParaRPr lang="zh-CN" altLang="en-US"/>
          </a:p>
        </p:txBody>
      </p:sp>
      <p:sp>
        <p:nvSpPr>
          <p:cNvPr id="6" name="页脚占位符 5">
            <a:extLst>
              <a:ext uri="{FF2B5EF4-FFF2-40B4-BE49-F238E27FC236}">
                <a16:creationId xmlns:a16="http://schemas.microsoft.com/office/drawing/2014/main" xmlns="" id="{54AB65C6-BC42-4E4F-95D9-613382EE39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844963C-39D4-4785-A788-38D4CBF8557B}"/>
              </a:ext>
            </a:extLst>
          </p:cNvPr>
          <p:cNvSpPr>
            <a:spLocks noGrp="1"/>
          </p:cNvSpPr>
          <p:nvPr>
            <p:ph type="sldNum" sz="quarter" idx="12"/>
          </p:nvPr>
        </p:nvSpPr>
        <p:spPr/>
        <p:txBody>
          <a:body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4027735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D49721F-AD00-42A3-8F25-4BB2CA56A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064ED8D-508B-4374-B165-BC63F92FA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0D99929-13ED-43B6-A406-0C4D8FD27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01C52-208E-432C-BD90-012125B958E2}" type="datetimeFigureOut">
              <a:rPr lang="zh-CN" altLang="en-US" smtClean="0"/>
              <a:t>2024/10/20</a:t>
            </a:fld>
            <a:endParaRPr lang="zh-CN" altLang="en-US"/>
          </a:p>
        </p:txBody>
      </p:sp>
      <p:sp>
        <p:nvSpPr>
          <p:cNvPr id="5" name="页脚占位符 4">
            <a:extLst>
              <a:ext uri="{FF2B5EF4-FFF2-40B4-BE49-F238E27FC236}">
                <a16:creationId xmlns:a16="http://schemas.microsoft.com/office/drawing/2014/main" xmlns="" id="{D85C60CF-4436-4391-B692-81384FDEB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BA4D46A-639C-48FD-9BF5-59DB3543F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B7EFF-3AFF-4A92-BECE-A568BEC605DF}" type="slidenum">
              <a:rPr lang="zh-CN" altLang="en-US" smtClean="0"/>
              <a:t>‹#›</a:t>
            </a:fld>
            <a:endParaRPr lang="zh-CN" altLang="en-US"/>
          </a:p>
        </p:txBody>
      </p:sp>
    </p:spTree>
    <p:extLst>
      <p:ext uri="{BB962C8B-B14F-4D97-AF65-F5344CB8AC3E}">
        <p14:creationId xmlns:p14="http://schemas.microsoft.com/office/powerpoint/2010/main" val="313616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AD867452-55D8-409C-8DE0-FFA8ADD7E47B}"/>
              </a:ext>
            </a:extLst>
          </p:cNvPr>
          <p:cNvSpPr/>
          <p:nvPr/>
        </p:nvSpPr>
        <p:spPr>
          <a:xfrm>
            <a:off x="-122872" y="4256405"/>
            <a:ext cx="12437745" cy="2662555"/>
          </a:xfrm>
          <a:prstGeom prst="rect">
            <a:avLst/>
          </a:prstGeom>
          <a:solidFill>
            <a:srgbClr val="FFF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pic>
        <p:nvPicPr>
          <p:cNvPr id="16" name="图片 15">
            <a:extLst>
              <a:ext uri="{FF2B5EF4-FFF2-40B4-BE49-F238E27FC236}">
                <a16:creationId xmlns:a16="http://schemas.microsoft.com/office/drawing/2014/main" xmlns="" id="{6DA29C10-E399-4DFF-826B-B52E4F67E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16" y="22302"/>
            <a:ext cx="882321" cy="1090366"/>
          </a:xfrm>
          <a:prstGeom prst="rect">
            <a:avLst/>
          </a:prstGeom>
        </p:spPr>
      </p:pic>
      <p:pic>
        <p:nvPicPr>
          <p:cNvPr id="18" name="Picture 17" descr="22858PICdbgea5Gz679dY_PIC2018.png"/>
          <p:cNvPicPr>
            <a:picLocks noChangeAspect="1"/>
          </p:cNvPicPr>
          <p:nvPr/>
        </p:nvPicPr>
        <p:blipFill>
          <a:blip r:embed="rId4" cstate="print"/>
          <a:stretch>
            <a:fillRect/>
          </a:stretch>
        </p:blipFill>
        <p:spPr>
          <a:xfrm flipH="1">
            <a:off x="-834525" y="3423975"/>
            <a:ext cx="3244743" cy="3434026"/>
          </a:xfrm>
          <a:prstGeom prst="rect">
            <a:avLst/>
          </a:prstGeom>
        </p:spPr>
      </p:pic>
      <p:sp>
        <p:nvSpPr>
          <p:cNvPr id="19" name="Cloud Callout 18"/>
          <p:cNvSpPr/>
          <p:nvPr/>
        </p:nvSpPr>
        <p:spPr>
          <a:xfrm rot="804035">
            <a:off x="1136258" y="2892886"/>
            <a:ext cx="2858761" cy="2200562"/>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45755" y="3160736"/>
            <a:ext cx="2715964" cy="1384995"/>
          </a:xfrm>
          <a:prstGeom prst="rect">
            <a:avLst/>
          </a:prstGeom>
        </p:spPr>
        <p:txBody>
          <a:bodyPr wrap="square">
            <a:spAutoFit/>
          </a:bodyPr>
          <a:lstStyle/>
          <a:p>
            <a:pPr algn="ctr"/>
            <a:r>
              <a:rPr lang="en-US" sz="2800" b="1" i="1" dirty="0" err="1" smtClean="0">
                <a:solidFill>
                  <a:srgbClr val="FF0000"/>
                </a:solidFill>
                <a:latin typeface="Times New Roman" panose="02020603050405020304" pitchFamily="18" charset="0"/>
                <a:cs typeface="Times New Roman" panose="02020603050405020304" pitchFamily="18" charset="0"/>
              </a:rPr>
              <a:t>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có</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suy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nghĩ</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gì</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về</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những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bức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hình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sau</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7759" l="10000" r="100000"/>
                    </a14:imgEffect>
                  </a14:imgLayer>
                </a14:imgProps>
              </a:ext>
              <a:ext uri="{28A0092B-C50C-407E-A947-70E740481C1C}">
                <a14:useLocalDpi xmlns:a14="http://schemas.microsoft.com/office/drawing/2010/main" val="0"/>
              </a:ext>
            </a:extLst>
          </a:blip>
          <a:stretch>
            <a:fillRect/>
          </a:stretch>
        </p:blipFill>
        <p:spPr>
          <a:xfrm>
            <a:off x="3251430" y="2854779"/>
            <a:ext cx="5428743" cy="366124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9969" y="3423974"/>
            <a:ext cx="4029351" cy="293905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970" y="289384"/>
            <a:ext cx="4029351" cy="2675489"/>
          </a:xfrm>
          <a:prstGeom prst="rect">
            <a:avLst/>
          </a:prstGeom>
        </p:spPr>
      </p:pic>
      <p:sp>
        <p:nvSpPr>
          <p:cNvPr id="5" name="Rectangle 4"/>
          <p:cNvSpPr/>
          <p:nvPr/>
        </p:nvSpPr>
        <p:spPr>
          <a:xfrm>
            <a:off x="5190412" y="6272994"/>
            <a:ext cx="1188215" cy="5126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Hình</a:t>
            </a:r>
            <a:r>
              <a:rPr lang="en-US" sz="2400" b="1" dirty="0" smtClean="0"/>
              <a:t> 1</a:t>
            </a:r>
            <a:endParaRPr lang="en-US" sz="2400" b="1" dirty="0"/>
          </a:p>
        </p:txBody>
      </p:sp>
      <p:sp>
        <p:nvSpPr>
          <p:cNvPr id="11" name="Rectangle 10"/>
          <p:cNvSpPr/>
          <p:nvPr/>
        </p:nvSpPr>
        <p:spPr>
          <a:xfrm>
            <a:off x="9443387" y="6183219"/>
            <a:ext cx="1188215" cy="5126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Hình</a:t>
            </a:r>
            <a:r>
              <a:rPr lang="en-US" sz="2400" b="1" dirty="0" smtClean="0"/>
              <a:t> 2</a:t>
            </a:r>
            <a:endParaRPr lang="en-US" sz="2400" b="1" dirty="0"/>
          </a:p>
        </p:txBody>
      </p:sp>
      <p:sp>
        <p:nvSpPr>
          <p:cNvPr id="12" name="Rectangle 11"/>
          <p:cNvSpPr/>
          <p:nvPr/>
        </p:nvSpPr>
        <p:spPr>
          <a:xfrm>
            <a:off x="9497633" y="2755527"/>
            <a:ext cx="1188215" cy="5126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Hình</a:t>
            </a:r>
            <a:r>
              <a:rPr lang="en-US" sz="2400" b="1" dirty="0" smtClean="0"/>
              <a:t> 3</a:t>
            </a:r>
            <a:endParaRPr lang="en-US" sz="2400" b="1" dirty="0"/>
          </a:p>
        </p:txBody>
      </p:sp>
    </p:spTree>
    <p:extLst>
      <p:ext uri="{BB962C8B-B14F-4D97-AF65-F5344CB8AC3E}">
        <p14:creationId xmlns:p14="http://schemas.microsoft.com/office/powerpoint/2010/main" val="31267170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787" y="369661"/>
            <a:ext cx="8537447" cy="1213479"/>
          </a:xfrm>
          <a:prstGeom prst="rect">
            <a:avLst/>
          </a:prstGeom>
          <a:solidFill>
            <a:schemeClr val="bg1"/>
          </a:solidFill>
          <a:ln>
            <a:solidFill>
              <a:srgbClr val="E5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xmlns="" id="{F4E827CF-67DC-4CAD-A74E-6039258EB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44" y="117837"/>
            <a:ext cx="2837762" cy="3902209"/>
          </a:xfrm>
          <a:prstGeom prst="rect">
            <a:avLst/>
          </a:prstGeom>
        </p:spPr>
      </p:pic>
      <p:grpSp>
        <p:nvGrpSpPr>
          <p:cNvPr id="28" name="组合 46"/>
          <p:cNvGrpSpPr/>
          <p:nvPr/>
        </p:nvGrpSpPr>
        <p:grpSpPr>
          <a:xfrm>
            <a:off x="3857186" y="1570144"/>
            <a:ext cx="6697595" cy="863599"/>
            <a:chOff x="2666845" y="2570631"/>
            <a:chExt cx="6697595" cy="863599"/>
          </a:xfrm>
        </p:grpSpPr>
        <p:cxnSp>
          <p:nvCxnSpPr>
            <p:cNvPr id="29" name="直接连接符 47"/>
            <p:cNvCxnSpPr/>
            <p:nvPr/>
          </p:nvCxnSpPr>
          <p:spPr>
            <a:xfrm>
              <a:off x="6015642" y="2570631"/>
              <a:ext cx="0" cy="86359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48"/>
            <p:cNvCxnSpPr/>
            <p:nvPr/>
          </p:nvCxnSpPr>
          <p:spPr>
            <a:xfrm>
              <a:off x="2666845" y="3002430"/>
              <a:ext cx="12616" cy="4318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49"/>
            <p:cNvCxnSpPr/>
            <p:nvPr/>
          </p:nvCxnSpPr>
          <p:spPr>
            <a:xfrm>
              <a:off x="9364440" y="3002430"/>
              <a:ext cx="0" cy="4318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50"/>
            <p:cNvCxnSpPr/>
            <p:nvPr/>
          </p:nvCxnSpPr>
          <p:spPr>
            <a:xfrm flipH="1">
              <a:off x="2666845" y="3002430"/>
              <a:ext cx="6656056"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4"/>
          <a:stretch>
            <a:fillRect/>
          </a:stretch>
        </p:blipFill>
        <p:spPr>
          <a:xfrm>
            <a:off x="3048787" y="329578"/>
            <a:ext cx="8537447" cy="1555477"/>
          </a:xfrm>
          <a:prstGeom prst="rect">
            <a:avLst/>
          </a:prstGeom>
        </p:spPr>
      </p:pic>
      <p:sp>
        <p:nvSpPr>
          <p:cNvPr id="38" name="TextBox 37"/>
          <p:cNvSpPr txBox="1"/>
          <p:nvPr/>
        </p:nvSpPr>
        <p:spPr>
          <a:xfrm>
            <a:off x="2220631" y="3968271"/>
            <a:ext cx="3298341" cy="2677656"/>
          </a:xfrm>
          <a:prstGeom prst="rect">
            <a:avLst/>
          </a:prstGeom>
          <a:noFill/>
        </p:spPr>
        <p:txBody>
          <a:bodyPr wrap="square" rtlCol="0">
            <a:spAutoFit/>
          </a:bodyPr>
          <a:lstStyle/>
          <a:p>
            <a:pPr algn="ctr">
              <a:lnSpc>
                <a:spcPct val="150000"/>
              </a:lnSpc>
            </a:pPr>
            <a:r>
              <a:rPr lang="vi-VN" sz="2800" b="1" dirty="0" smtClean="0">
                <a:solidFill>
                  <a:schemeClr val="bg1"/>
                </a:solidFill>
                <a:latin typeface="Times New Roman" panose="02020603050405020304" pitchFamily="18" charset="0"/>
                <a:cs typeface="Times New Roman" panose="02020603050405020304" pitchFamily="18" charset="0"/>
              </a:rPr>
              <a:t>Vấn đề: việc chăm sóc, lứng nghe, thấu hiểu của cha mẹ đối với con cái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872351" y="3968271"/>
            <a:ext cx="2890318" cy="2031325"/>
          </a:xfrm>
          <a:prstGeom prst="rect">
            <a:avLst/>
          </a:prstGeom>
          <a:noFill/>
        </p:spPr>
        <p:txBody>
          <a:bodyPr wrap="square" rtlCol="0">
            <a:spAutoFit/>
          </a:bodyPr>
          <a:lstStyle/>
          <a:p>
            <a:pPr algn="ctr">
              <a:lnSpc>
                <a:spcPct val="150000"/>
              </a:lnSpc>
            </a:pPr>
            <a:r>
              <a:rPr lang="vi-VN" sz="2800" b="1" dirty="0" smtClean="0">
                <a:solidFill>
                  <a:schemeClr val="bg1"/>
                </a:solidFill>
                <a:latin typeface="Times New Roman" panose="02020603050405020304" pitchFamily="18" charset="0"/>
                <a:cs typeface="Times New Roman" panose="02020603050405020304" pitchFamily="18" charset="0"/>
              </a:rPr>
              <a:t>Vấn đề: Thái độ cư xử của con cái đối với cha mẹ</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9014570" y="3860649"/>
            <a:ext cx="3177430" cy="2677656"/>
          </a:xfrm>
          <a:prstGeom prst="rect">
            <a:avLst/>
          </a:prstGeom>
          <a:noFill/>
        </p:spPr>
        <p:txBody>
          <a:bodyPr wrap="square" rtlCol="0">
            <a:spAutoFit/>
          </a:bodyPr>
          <a:lstStyle/>
          <a:p>
            <a:pPr algn="ctr">
              <a:lnSpc>
                <a:spcPct val="150000"/>
              </a:lnSpc>
            </a:pPr>
            <a:r>
              <a:rPr lang="vi-VN" sz="2800" b="1" dirty="0" smtClean="0">
                <a:solidFill>
                  <a:schemeClr val="bg1"/>
                </a:solidFill>
                <a:latin typeface="Times New Roman" panose="02020603050405020304" pitchFamily="18" charset="0"/>
                <a:cs typeface="Times New Roman" panose="02020603050405020304" pitchFamily="18" charset="0"/>
              </a:rPr>
              <a:t>Vấn đề: Những việc cần làm để gia đình trở thành một tổ ấm yêu thương</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1" name="图片 15">
            <a:extLst>
              <a:ext uri="{FF2B5EF4-FFF2-40B4-BE49-F238E27FC236}">
                <a16:creationId xmlns:a16="http://schemas.microsoft.com/office/drawing/2014/main" xmlns="" id="{F4E827CF-67DC-4CAD-A74E-6039258EB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9535" y="2709201"/>
            <a:ext cx="715302" cy="983612"/>
          </a:xfrm>
          <a:prstGeom prst="rect">
            <a:avLst/>
          </a:prstGeom>
        </p:spPr>
      </p:pic>
      <p:pic>
        <p:nvPicPr>
          <p:cNvPr id="42" name="图片 15">
            <a:extLst>
              <a:ext uri="{FF2B5EF4-FFF2-40B4-BE49-F238E27FC236}">
                <a16:creationId xmlns:a16="http://schemas.microsoft.com/office/drawing/2014/main" xmlns="" id="{F4E827CF-67DC-4CAD-A74E-6039258EB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9501" y="2664332"/>
            <a:ext cx="715302" cy="983612"/>
          </a:xfrm>
          <a:prstGeom prst="rect">
            <a:avLst/>
          </a:prstGeom>
        </p:spPr>
      </p:pic>
      <p:pic>
        <p:nvPicPr>
          <p:cNvPr id="43" name="图片 15">
            <a:extLst>
              <a:ext uri="{FF2B5EF4-FFF2-40B4-BE49-F238E27FC236}">
                <a16:creationId xmlns:a16="http://schemas.microsoft.com/office/drawing/2014/main" xmlns="" id="{F4E827CF-67DC-4CAD-A74E-6039258EB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7130" y="2655390"/>
            <a:ext cx="715302" cy="983612"/>
          </a:xfrm>
          <a:prstGeom prst="rect">
            <a:avLst/>
          </a:prstGeom>
        </p:spPr>
      </p:pic>
      <p:sp>
        <p:nvSpPr>
          <p:cNvPr id="44" name="TextBox 43"/>
          <p:cNvSpPr txBox="1"/>
          <p:nvPr/>
        </p:nvSpPr>
        <p:spPr>
          <a:xfrm>
            <a:off x="8966066" y="3977538"/>
            <a:ext cx="3177430" cy="2677656"/>
          </a:xfrm>
          <a:prstGeom prst="rect">
            <a:avLst/>
          </a:prstGeom>
          <a:solidFill>
            <a:schemeClr val="bg1"/>
          </a:solidFill>
        </p:spPr>
        <p:txBody>
          <a:bodyPr wrap="square" rtlCol="0">
            <a:spAutoFit/>
          </a:bodyPr>
          <a:lstStyle/>
          <a:p>
            <a:pPr algn="ctr">
              <a:lnSpc>
                <a:spcPct val="150000"/>
              </a:lnSpc>
            </a:pPr>
            <a:r>
              <a:rPr lang="vi-VN" sz="2800" b="1" dirty="0" smtClean="0">
                <a:solidFill>
                  <a:srgbClr val="FF0000"/>
                </a:solidFill>
                <a:latin typeface="Times New Roman" panose="02020603050405020304" pitchFamily="18" charset="0"/>
                <a:cs typeface="Times New Roman" panose="02020603050405020304" pitchFamily="18" charset="0"/>
              </a:rPr>
              <a:t>Vấn đề: Những việc cần làm để gia đình trở thành một tổ ấm yêu thương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889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
          <p:cNvSpPr/>
          <p:nvPr/>
        </p:nvSpPr>
        <p:spPr>
          <a:xfrm>
            <a:off x="235728" y="341416"/>
            <a:ext cx="5701047" cy="270203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Picture 10" descr="C:\Users\Administrator\Downloads\fcee641ef3903370ae8c4fd220d6acb5.png">
            <a:extLst>
              <a:ext uri="{FF2B5EF4-FFF2-40B4-BE49-F238E27FC236}">
                <a16:creationId xmlns:a16="http://schemas.microsoft.com/office/drawing/2014/main" xmlns="" id="{7CDBADDC-2D82-40AF-B08B-54F89F330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153" y="22302"/>
            <a:ext cx="5957847" cy="4413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5295331" y="2228912"/>
            <a:ext cx="6896669" cy="4598678"/>
          </a:xfrm>
          <a:prstGeom prst="rect">
            <a:avLst/>
          </a:prstGeom>
        </p:spPr>
      </p:pic>
      <p:sp>
        <p:nvSpPr>
          <p:cNvPr id="13" name="矩形 1"/>
          <p:cNvSpPr/>
          <p:nvPr/>
        </p:nvSpPr>
        <p:spPr>
          <a:xfrm>
            <a:off x="5392308" y="2389714"/>
            <a:ext cx="1349686" cy="65373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5"/>
          <a:stretch>
            <a:fillRect/>
          </a:stretch>
        </p:blipFill>
        <p:spPr>
          <a:xfrm>
            <a:off x="170760" y="504078"/>
            <a:ext cx="5593982" cy="2539374"/>
          </a:xfrm>
          <a:prstGeom prst="rect">
            <a:avLst/>
          </a:prstGeom>
        </p:spPr>
      </p:pic>
    </p:spTree>
    <p:extLst>
      <p:ext uri="{BB962C8B-B14F-4D97-AF65-F5344CB8AC3E}">
        <p14:creationId xmlns:p14="http://schemas.microsoft.com/office/powerpoint/2010/main" val="270459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AD867452-55D8-409C-8DE0-FFA8ADD7E47B}"/>
              </a:ext>
            </a:extLst>
          </p:cNvPr>
          <p:cNvSpPr/>
          <p:nvPr/>
        </p:nvSpPr>
        <p:spPr>
          <a:xfrm>
            <a:off x="-122872" y="4256405"/>
            <a:ext cx="12437745" cy="2662555"/>
          </a:xfrm>
          <a:prstGeom prst="rect">
            <a:avLst/>
          </a:prstGeom>
          <a:solidFill>
            <a:srgbClr val="FFF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Rectangle 1"/>
          <p:cNvSpPr/>
          <p:nvPr/>
        </p:nvSpPr>
        <p:spPr>
          <a:xfrm>
            <a:off x="324134" y="450377"/>
            <a:ext cx="11543732" cy="6001643"/>
          </a:xfrm>
          <a:prstGeom prst="rect">
            <a:avLst/>
          </a:prstGeom>
          <a:solidFill>
            <a:schemeClr val="bg1"/>
          </a:solidFill>
        </p:spPr>
        <p:txBody>
          <a:bodyPr wrap="square">
            <a:spAutoFit/>
          </a:bodyPr>
          <a:lstStyle/>
          <a:p>
            <a:pPr algn="just"/>
            <a:r>
              <a:rPr lang="vi-VN" sz="2400" dirty="0" smtClean="0">
                <a:solidFill>
                  <a:srgbClr val="001A33"/>
                </a:solidFill>
                <a:latin typeface="+mj-lt"/>
              </a:rPr>
              <a:t>     Không </a:t>
            </a:r>
            <a:r>
              <a:rPr lang="vi-VN" sz="2400" dirty="0">
                <a:solidFill>
                  <a:srgbClr val="001A33"/>
                </a:solidFill>
                <a:latin typeface="+mj-lt"/>
              </a:rPr>
              <a:t>có gì quý trọng hơn gia đình. Đó là tổ ấm yêu thương cần được vun đắp mỗi ngày. Vậy mỗi thành viên cần làm gì để gia đình có thể trở thành tổ ấm yêu thương</a:t>
            </a:r>
            <a:r>
              <a:rPr lang="vi-VN" sz="2400" dirty="0" smtClean="0">
                <a:solidFill>
                  <a:srgbClr val="001A33"/>
                </a:solidFill>
                <a:latin typeface="+mj-lt"/>
              </a:rPr>
              <a:t>?</a:t>
            </a:r>
            <a:endParaRPr lang="vi-VN" sz="2400" dirty="0">
              <a:solidFill>
                <a:srgbClr val="001A33"/>
              </a:solidFill>
              <a:latin typeface="+mj-lt"/>
            </a:endParaRPr>
          </a:p>
          <a:p>
            <a:pPr algn="just"/>
            <a:r>
              <a:rPr lang="vi-VN" sz="2400" dirty="0" smtClean="0">
                <a:solidFill>
                  <a:srgbClr val="001A33"/>
                </a:solidFill>
                <a:latin typeface="+mj-lt"/>
              </a:rPr>
              <a:t>     Gia </a:t>
            </a:r>
            <a:r>
              <a:rPr lang="vi-VN" sz="2400" dirty="0">
                <a:solidFill>
                  <a:srgbClr val="001A33"/>
                </a:solidFill>
                <a:latin typeface="+mj-lt"/>
              </a:rPr>
              <a:t>đình chính là tế bào của xã hội, là nơi nuôi dưỡng và giáo dục nhân cách con người. Bởi vậy nếu gia đình luôn yêu thương, đầm ấm thì sẽ tạo ra những thành viên tích cực. Họ sẽ biết chia sẻ buồn vui cùng nhau, giúp đỡ nhau vượt qua khó khăn và bảo vệ nhau trong cuộc sống. Đặc biệt, trong cuộc sống, người trưởng thành sẽ phải đối mặt với nhiều khó khăn, chông gai. Nhưng nếu có gia đình luôn đứng phía sau động viên, khích lệ thì sẽ có được nguồn động lực to lớn để vượt qua</a:t>
            </a:r>
            <a:r>
              <a:rPr lang="vi-VN" sz="2400" dirty="0" smtClean="0">
                <a:solidFill>
                  <a:srgbClr val="001A33"/>
                </a:solidFill>
                <a:latin typeface="+mj-lt"/>
              </a:rPr>
              <a:t>.</a:t>
            </a:r>
            <a:endParaRPr lang="vi-VN" sz="2400" dirty="0">
              <a:solidFill>
                <a:srgbClr val="001A33"/>
              </a:solidFill>
              <a:latin typeface="+mj-lt"/>
            </a:endParaRPr>
          </a:p>
          <a:p>
            <a:pPr algn="just"/>
            <a:r>
              <a:rPr lang="vi-VN" sz="2400" dirty="0" smtClean="0">
                <a:solidFill>
                  <a:srgbClr val="001A33"/>
                </a:solidFill>
                <a:latin typeface="+mj-lt"/>
              </a:rPr>
              <a:t>     Tình </a:t>
            </a:r>
            <a:r>
              <a:rPr lang="vi-VN" sz="2400" dirty="0">
                <a:solidFill>
                  <a:srgbClr val="001A33"/>
                </a:solidFill>
                <a:latin typeface="+mj-lt"/>
              </a:rPr>
              <a:t>cảm gia đình là thứ thiêng liêng nhất không gì có thể sánh được. Của cải, vật chất là những thứ có thể mua được, nhưng những tình cảm gia đình thì thật sự là vô giá. Nhưng để có một gia đình bình yên, hạnh phúc phải đến từ sự cố gắng của các thành viên trong gia đình</a:t>
            </a:r>
            <a:r>
              <a:rPr lang="vi-VN" sz="2400" dirty="0" smtClean="0">
                <a:solidFill>
                  <a:srgbClr val="001A33"/>
                </a:solidFill>
                <a:latin typeface="+mj-lt"/>
              </a:rPr>
              <a:t>.</a:t>
            </a:r>
            <a:endParaRPr lang="vi-VN" sz="2400" dirty="0">
              <a:solidFill>
                <a:srgbClr val="001A33"/>
              </a:solidFill>
              <a:latin typeface="+mj-lt"/>
            </a:endParaRPr>
          </a:p>
          <a:p>
            <a:pPr algn="just"/>
            <a:r>
              <a:rPr lang="vi-VN" sz="2400" dirty="0" smtClean="0">
                <a:solidFill>
                  <a:srgbClr val="001A33"/>
                </a:solidFill>
                <a:latin typeface="+mj-lt"/>
              </a:rPr>
              <a:t>     Về </a:t>
            </a:r>
            <a:r>
              <a:rPr lang="vi-VN" sz="2400" dirty="0">
                <a:solidFill>
                  <a:srgbClr val="001A33"/>
                </a:solidFill>
                <a:latin typeface="+mj-lt"/>
              </a:rPr>
              <a:t>phía người lớn, cha mẹ phải là tấm gương để con cái học tập, noi theo. Từ hành vi rất nhỏ trong cuộc sống hằng ngày đến cách đối nhân xử thế. Nhiều nghiên cứu cho rằng, con cái chính là tấm gương phản chiếu của cha mẹ. Bởi vậy ngoài việc dạy dỗ con cái những điều đúng đắn, cha mẹ cần phải chú ý hành vi của bản thân. </a:t>
            </a:r>
          </a:p>
        </p:txBody>
      </p:sp>
    </p:spTree>
    <p:extLst>
      <p:ext uri="{BB962C8B-B14F-4D97-AF65-F5344CB8AC3E}">
        <p14:creationId xmlns:p14="http://schemas.microsoft.com/office/powerpoint/2010/main" val="3854312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AD867452-55D8-409C-8DE0-FFA8ADD7E47B}"/>
              </a:ext>
            </a:extLst>
          </p:cNvPr>
          <p:cNvSpPr/>
          <p:nvPr/>
        </p:nvSpPr>
        <p:spPr>
          <a:xfrm>
            <a:off x="-122872" y="4256405"/>
            <a:ext cx="12437745" cy="2662555"/>
          </a:xfrm>
          <a:prstGeom prst="rect">
            <a:avLst/>
          </a:prstGeom>
          <a:solidFill>
            <a:srgbClr val="FFF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Rectangle 1"/>
          <p:cNvSpPr/>
          <p:nvPr/>
        </p:nvSpPr>
        <p:spPr>
          <a:xfrm>
            <a:off x="477673" y="324703"/>
            <a:ext cx="11313994" cy="6494085"/>
          </a:xfrm>
          <a:prstGeom prst="rect">
            <a:avLst/>
          </a:prstGeom>
          <a:solidFill>
            <a:schemeClr val="bg1"/>
          </a:solidFill>
        </p:spPr>
        <p:txBody>
          <a:bodyPr wrap="square">
            <a:spAutoFit/>
          </a:bodyPr>
          <a:lstStyle/>
          <a:p>
            <a:pPr algn="just"/>
            <a:r>
              <a:rPr lang="vi-VN" sz="2500" dirty="0" smtClean="0">
                <a:solidFill>
                  <a:srgbClr val="001A33"/>
                </a:solidFill>
                <a:latin typeface="Times New Roman" panose="02020603050405020304" pitchFamily="18" charset="0"/>
              </a:rPr>
              <a:t>     </a:t>
            </a:r>
            <a:r>
              <a:rPr lang="vi-VN" sz="2500" dirty="0">
                <a:solidFill>
                  <a:srgbClr val="001A33"/>
                </a:solidFill>
                <a:latin typeface="+mj-lt"/>
              </a:rPr>
              <a:t>Bên cạnh đó, người lớn cũng cần học cách trở thành một người bạn của con. Điều đó có nghĩa là cha mẹ sẽ cùng chia sẻ với con những vấn đề hằng ngày, lắng nghe con tâm sự và có thể đưa ra những lời khuyên hay lời động viên đúng lúc</a:t>
            </a:r>
            <a:r>
              <a:rPr lang="vi-VN" sz="2500" dirty="0" smtClean="0">
                <a:solidFill>
                  <a:srgbClr val="001A33"/>
                </a:solidFill>
                <a:latin typeface="+mj-lt"/>
              </a:rPr>
              <a:t>.</a:t>
            </a:r>
            <a:endParaRPr lang="vi-VN" sz="2500" dirty="0" smtClean="0">
              <a:solidFill>
                <a:srgbClr val="001A33"/>
              </a:solidFill>
              <a:latin typeface="Times New Roman" panose="02020603050405020304" pitchFamily="18" charset="0"/>
            </a:endParaRPr>
          </a:p>
          <a:p>
            <a:pPr algn="just"/>
            <a:r>
              <a:rPr lang="vi-VN" sz="2500" dirty="0">
                <a:solidFill>
                  <a:srgbClr val="001A33"/>
                </a:solidFill>
                <a:latin typeface="Times New Roman" panose="02020603050405020304" pitchFamily="18" charset="0"/>
              </a:rPr>
              <a:t> </a:t>
            </a:r>
            <a:r>
              <a:rPr lang="vi-VN" sz="2500" dirty="0" smtClean="0">
                <a:solidFill>
                  <a:srgbClr val="001A33"/>
                </a:solidFill>
                <a:latin typeface="Times New Roman" panose="02020603050405020304" pitchFamily="18" charset="0"/>
              </a:rPr>
              <a:t>    Về </a:t>
            </a:r>
            <a:r>
              <a:rPr lang="vi-VN" sz="2500" dirty="0">
                <a:solidFill>
                  <a:srgbClr val="001A33"/>
                </a:solidFill>
                <a:latin typeface="Times New Roman" panose="02020603050405020304" pitchFamily="18" charset="0"/>
              </a:rPr>
              <a:t>phía con cái thì cần biết vâng lời, lễ phép và học tập những đức tính tốt đẹp của cha mẹ. Khi gặp phải vấn đề khó khăn trong cuộc sống, con cái nên chia sẻ với cha mẹ để có thể nhận được sự thấu hiểu, hay nhận được lời khuyên đúng đắn. Đối với anh chị em trong một gia đình cần sống hòa thiện, nhường nhịn, chia sẻ và giúp đỡ nhau. Có đôi khi, tình yêu thương lại xuất phát từ những hành động vô cùng nhỏ bé. Đó có thể là cả gia đình cùng nhau ăn một bữa cơm, lời nhắc nhở người cha người mẹ mặc ấm, cùng chụp chung một tấm ảnh vào năm mới… Tuy nhỏ bé nhưng lại đem đến sự ấm áp vô cùng</a:t>
            </a:r>
            <a:r>
              <a:rPr lang="vi-VN" sz="2500" dirty="0" smtClean="0">
                <a:solidFill>
                  <a:srgbClr val="001A33"/>
                </a:solidFill>
                <a:latin typeface="Times New Roman" panose="02020603050405020304" pitchFamily="18" charset="0"/>
              </a:rPr>
              <a:t>.</a:t>
            </a:r>
            <a:endParaRPr lang="vi-VN" sz="2500" dirty="0">
              <a:solidFill>
                <a:srgbClr val="001A33"/>
              </a:solidFill>
              <a:latin typeface="Times New Roman" panose="02020603050405020304" pitchFamily="18" charset="0"/>
            </a:endParaRPr>
          </a:p>
          <a:p>
            <a:pPr algn="just"/>
            <a:r>
              <a:rPr lang="vi-VN" sz="2500" dirty="0" smtClean="0">
                <a:solidFill>
                  <a:srgbClr val="001A33"/>
                </a:solidFill>
                <a:latin typeface="Times New Roman" panose="02020603050405020304" pitchFamily="18" charset="0"/>
              </a:rPr>
              <a:t>     Trong </a:t>
            </a:r>
            <a:r>
              <a:rPr lang="vi-VN" sz="2500" dirty="0">
                <a:solidFill>
                  <a:srgbClr val="001A33"/>
                </a:solidFill>
                <a:latin typeface="Times New Roman" panose="02020603050405020304" pitchFamily="18" charset="0"/>
              </a:rPr>
              <a:t>một bộ phim truyền hình nổi tiếng của Việt Nam, một nhân vật đã khẳng định: “Gia đình là thứ tồn tại duy nhất. Những thứ khác có hay không, không quan trọng”. Câu nói này đã cho thấy tầm quan trọng trong cuộc sống. Mỗi người cần phải biết quý trọng gia đình. Mỗi thành viên trong gia đình hãy cùng nhau xây dựng một tổ ấm hạnh phúc</a:t>
            </a:r>
          </a:p>
        </p:txBody>
      </p:sp>
    </p:spTree>
    <p:extLst>
      <p:ext uri="{BB962C8B-B14F-4D97-AF65-F5344CB8AC3E}">
        <p14:creationId xmlns:p14="http://schemas.microsoft.com/office/powerpoint/2010/main" val="21614258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55505186"/>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a16="http://schemas.microsoft.com/office/drawing/2014/main" xmlns="" val="3126707761"/>
                    </a:ext>
                  </a:extLst>
                </a:gridCol>
                <a:gridCol w="3193722">
                  <a:extLst>
                    <a:ext uri="{9D8B030D-6E8A-4147-A177-3AD203B41FA5}">
                      <a16:colId xmlns:a16="http://schemas.microsoft.com/office/drawing/2014/main" xmlns="" val="3617801488"/>
                    </a:ext>
                  </a:extLst>
                </a:gridCol>
                <a:gridCol w="2911523">
                  <a:extLst>
                    <a:ext uri="{9D8B030D-6E8A-4147-A177-3AD203B41FA5}">
                      <a16:colId xmlns:a16="http://schemas.microsoft.com/office/drawing/2014/main" xmlns="" val="4057391705"/>
                    </a:ext>
                  </a:extLst>
                </a:gridCol>
                <a:gridCol w="2911523">
                  <a:extLst>
                    <a:ext uri="{9D8B030D-6E8A-4147-A177-3AD203B41FA5}">
                      <a16:colId xmlns:a16="http://schemas.microsoft.com/office/drawing/2014/main" xmlns=""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7882668"/>
                  </a:ext>
                </a:extLst>
              </a:tr>
              <a:tr h="341603">
                <a:tc rowSpan="2">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Tiêu chí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62411369"/>
                  </a:ext>
                </a:extLst>
              </a:tr>
              <a:tr h="683203">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1.</a:t>
                      </a:r>
                      <a:r>
                        <a:rPr lang="vi-VN" sz="1800" baseline="0" dirty="0" smtClean="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Chưa</a:t>
                      </a:r>
                      <a:r>
                        <a:rPr lang="vi-VN" sz="1800" baseline="0" dirty="0" smtClean="0">
                          <a:effectLst/>
                          <a:latin typeface="Times New Roman" panose="02020603050405020304" pitchFamily="18" charset="0"/>
                          <a:ea typeface="Times New Roman" panose="02020603050405020304" pitchFamily="18" charset="0"/>
                        </a:rPr>
                        <a:t> có ý kiến để trình bày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Có</a:t>
                      </a:r>
                      <a:r>
                        <a:rPr lang="vi-VN" sz="1800" baseline="0" dirty="0" smtClean="0">
                          <a:effectLst/>
                          <a:latin typeface="Times New Roman" panose="02020603050405020304" pitchFamily="18" charset="0"/>
                          <a:ea typeface="Times New Roman" panose="02020603050405020304" pitchFamily="18" charset="0"/>
                        </a:rPr>
                        <a:t> ý kiến để trình bày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baseline="0" dirty="0" smtClean="0">
                          <a:effectLst/>
                          <a:latin typeface="Times New Roman" panose="02020603050405020304" pitchFamily="18" charset="0"/>
                          <a:ea typeface="Times New Roman" panose="02020603050405020304" pitchFamily="18" charset="0"/>
                        </a:rPr>
                        <a:t>Trình bày thú vị, hấp dẫn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a:t>
                      </a:r>
                      <a:r>
                        <a:rPr lang="vi-VN" sz="1800" dirty="0" smtClean="0">
                          <a:effectLst/>
                          <a:latin typeface="Times New Roman" panose="02020603050405020304" pitchFamily="18" charset="0"/>
                          <a:ea typeface="Times New Roman" panose="02020603050405020304" pitchFamily="18" charset="0"/>
                        </a:rPr>
                        <a:t>dung phong phú,</a:t>
                      </a:r>
                      <a:r>
                        <a:rPr lang="vi-VN" sz="1800" baseline="0" dirty="0" smtClean="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a:t>
                      </a:r>
                      <a:r>
                        <a:rPr lang="vi-VN" sz="1800" dirty="0" smtClean="0">
                          <a:effectLst/>
                          <a:latin typeface="Times New Roman" panose="02020603050405020304" pitchFamily="18" charset="0"/>
                          <a:ea typeface="Times New Roman" panose="02020603050405020304" pitchFamily="18" charset="0"/>
                        </a:rPr>
                        <a:t>chưa</a:t>
                      </a:r>
                      <a:r>
                        <a:rPr lang="vi-VN" sz="1800" baseline="0" dirty="0" smtClean="0">
                          <a:effectLst/>
                          <a:latin typeface="Times New Roman" panose="02020603050405020304" pitchFamily="18" charset="0"/>
                          <a:ea typeface="Times New Roman" panose="02020603050405020304" pitchFamily="18" charset="0"/>
                        </a:rPr>
                        <a:t> đủ luận điểm để người nghe hiểu ý kiến trình bày</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smtClean="0">
                          <a:effectLst/>
                          <a:latin typeface="Times New Roman" panose="02020603050405020304" pitchFamily="18" charset="0"/>
                          <a:ea typeface="Times New Roman" panose="02020603050405020304" pitchFamily="18" charset="0"/>
                        </a:rPr>
                        <a:t>Có</a:t>
                      </a:r>
                      <a:r>
                        <a:rPr lang="vi-VN" sz="1800" baseline="0" dirty="0" smtClean="0">
                          <a:effectLst/>
                          <a:latin typeface="Times New Roman" panose="02020603050405020304" pitchFamily="18" charset="0"/>
                          <a:ea typeface="Times New Roman" panose="02020603050405020304" pitchFamily="18" charset="0"/>
                        </a:rPr>
                        <a:t> nhiều luận điểm để người nghe hiểu được ý kiến trình bày</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Nội</a:t>
                      </a:r>
                      <a:r>
                        <a:rPr lang="vi-VN" sz="1800" baseline="0" dirty="0" smtClean="0">
                          <a:effectLst/>
                          <a:latin typeface="Times New Roman" panose="02020603050405020304" pitchFamily="18" charset="0"/>
                          <a:ea typeface="Times New Roman" panose="02020603050405020304" pitchFamily="18" charset="0"/>
                        </a:rPr>
                        <a:t> dung ý kiến thú vị, hấp dẫn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13615977"/>
                  </a:ext>
                </a:extLst>
              </a:tr>
              <a:tr h="639472">
                <a:tc>
                  <a:txBody>
                    <a:bodyPr/>
                    <a:lstStyle/>
                    <a:p>
                      <a:pPr>
                        <a:spcAft>
                          <a:spcPts val="0"/>
                        </a:spcAft>
                      </a:pPr>
                      <a:r>
                        <a:rPr lang="vi-VN" sz="1800" dirty="0" smtClean="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57329657"/>
                  </a:ext>
                </a:extLst>
              </a:tr>
              <a:tr h="383993">
                <a:tc gridSpan="4">
                  <a:txBody>
                    <a:bodyPr/>
                    <a:lstStyle/>
                    <a:p>
                      <a:pPr algn="r">
                        <a:spcAft>
                          <a:spcPts val="0"/>
                        </a:spcAft>
                      </a:pPr>
                      <a:r>
                        <a:rPr lang="en-US" sz="2400" dirty="0" err="1" smtClean="0">
                          <a:solidFill>
                            <a:srgbClr val="FF0000"/>
                          </a:solidFill>
                          <a:effectLst/>
                          <a:latin typeface="Times New Roman" panose="02020603050405020304" pitchFamily="18" charset="0"/>
                          <a:ea typeface="Times New Roman" panose="02020603050405020304" pitchFamily="18" charset="0"/>
                        </a:rPr>
                        <a:t>Tổng</a:t>
                      </a:r>
                      <a:r>
                        <a:rPr lang="en-US" sz="2400" dirty="0" smtClean="0">
                          <a:solidFill>
                            <a:srgbClr val="FF0000"/>
                          </a:solidFill>
                          <a:effectLst/>
                          <a:latin typeface="Times New Roman" panose="02020603050405020304" pitchFamily="18" charset="0"/>
                          <a:ea typeface="Times New Roman" panose="02020603050405020304" pitchFamily="18" charset="0"/>
                        </a:rPr>
                        <a:t>:………/10 </a:t>
                      </a:r>
                      <a:r>
                        <a:rPr lang="en-US" sz="2400" dirty="0" err="1" smtClean="0">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13912204"/>
                  </a:ext>
                </a:extLst>
              </a:tr>
            </a:tbl>
          </a:graphicData>
        </a:graphic>
      </p:graphicFrame>
    </p:spTree>
    <p:extLst>
      <p:ext uri="{BB962C8B-B14F-4D97-AF65-F5344CB8AC3E}">
        <p14:creationId xmlns:p14="http://schemas.microsoft.com/office/powerpoint/2010/main" val="40334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en-US" sz="4800" b="1" dirty="0" smtClean="0">
                <a:solidFill>
                  <a:srgbClr val="FF0000"/>
                </a:solidFill>
              </a:rPr>
              <a:t>DỰ ÁN GIA ĐÌNH YÊU THƯƠNG</a:t>
            </a:r>
            <a:endParaRPr lang="en-US" sz="4800" b="1" dirty="0">
              <a:solidFill>
                <a:srgbClr val="FF0000"/>
              </a:solidFill>
            </a:endParaRPr>
          </a:p>
        </p:txBody>
      </p:sp>
      <p:sp>
        <p:nvSpPr>
          <p:cNvPr id="3" name="Content Placeholder 2"/>
          <p:cNvSpPr>
            <a:spLocks noGrp="1"/>
          </p:cNvSpPr>
          <p:nvPr>
            <p:ph idx="1"/>
          </p:nvPr>
        </p:nvSpPr>
        <p:spPr/>
        <p:txBody>
          <a:bodyPr/>
          <a:lstStyle/>
          <a:p>
            <a:r>
              <a:rPr lang="en-US" dirty="0" err="1" smtClean="0"/>
              <a:t>Xây</a:t>
            </a:r>
            <a:r>
              <a:rPr lang="en-US" dirty="0" smtClean="0"/>
              <a:t> </a:t>
            </a:r>
            <a:r>
              <a:rPr lang="en-US" dirty="0" err="1" smtClean="0"/>
              <a:t>dựng</a:t>
            </a:r>
            <a:r>
              <a:rPr lang="en-US" dirty="0" smtClean="0"/>
              <a:t> video/ clip </a:t>
            </a:r>
            <a:r>
              <a:rPr lang="en-US" dirty="0" err="1" smtClean="0"/>
              <a:t>với</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gia</a:t>
            </a:r>
            <a:r>
              <a:rPr lang="en-US" dirty="0" smtClean="0"/>
              <a:t> </a:t>
            </a:r>
            <a:r>
              <a:rPr lang="en-US" dirty="0" err="1" smtClean="0"/>
              <a:t>đình</a:t>
            </a:r>
            <a:r>
              <a:rPr lang="en-US" dirty="0" smtClean="0"/>
              <a:t> </a:t>
            </a:r>
            <a:r>
              <a:rPr lang="en-US" dirty="0" err="1" smtClean="0"/>
              <a:t>yêu</a:t>
            </a:r>
            <a:r>
              <a:rPr lang="en-US" dirty="0" smtClean="0"/>
              <a:t> </a:t>
            </a:r>
            <a:r>
              <a:rPr lang="en-US" dirty="0" err="1" smtClean="0"/>
              <a:t>thương</a:t>
            </a:r>
            <a:endParaRPr lang="en-US" dirty="0" smtClean="0"/>
          </a:p>
          <a:p>
            <a:r>
              <a:rPr lang="en-US" dirty="0" smtClean="0"/>
              <a:t>HS quay </a:t>
            </a:r>
            <a:r>
              <a:rPr lang="en-US" dirty="0" err="1" smtClean="0"/>
              <a:t>một</a:t>
            </a:r>
            <a:r>
              <a:rPr lang="en-US" dirty="0" smtClean="0"/>
              <a:t> clip </a:t>
            </a:r>
            <a:r>
              <a:rPr lang="en-US" dirty="0" err="1" smtClean="0"/>
              <a:t>ngắn</a:t>
            </a:r>
            <a:r>
              <a:rPr lang="en-US" dirty="0" smtClean="0"/>
              <a:t>: </a:t>
            </a:r>
            <a:r>
              <a:rPr lang="en-US" b="1" dirty="0" smtClean="0"/>
              <a:t>chia </a:t>
            </a:r>
            <a:r>
              <a:rPr lang="en-US" b="1" dirty="0" err="1" smtClean="0"/>
              <a:t>sẻ</a:t>
            </a:r>
            <a:r>
              <a:rPr lang="en-US" b="1" dirty="0" smtClean="0"/>
              <a:t> </a:t>
            </a:r>
            <a:r>
              <a:rPr lang="en-US" b="1" dirty="0" err="1" smtClean="0"/>
              <a:t>những</a:t>
            </a:r>
            <a:r>
              <a:rPr lang="en-US" b="1" dirty="0" smtClean="0"/>
              <a:t> </a:t>
            </a:r>
            <a:r>
              <a:rPr lang="en-US" b="1" dirty="0" err="1" smtClean="0"/>
              <a:t>câu</a:t>
            </a:r>
            <a:r>
              <a:rPr lang="en-US" b="1" dirty="0" smtClean="0"/>
              <a:t> </a:t>
            </a:r>
            <a:r>
              <a:rPr lang="en-US" b="1" dirty="0" err="1" smtClean="0"/>
              <a:t>chuyện</a:t>
            </a:r>
            <a:r>
              <a:rPr lang="en-US" b="1" dirty="0" smtClean="0"/>
              <a:t> </a:t>
            </a:r>
            <a:r>
              <a:rPr lang="en-US" b="1" dirty="0" err="1" smtClean="0"/>
              <a:t>về</a:t>
            </a:r>
            <a:r>
              <a:rPr lang="en-US" b="1" dirty="0" smtClean="0"/>
              <a:t> </a:t>
            </a:r>
            <a:r>
              <a:rPr lang="en-US" b="1" dirty="0" err="1" smtClean="0"/>
              <a:t>gia</a:t>
            </a:r>
            <a:r>
              <a:rPr lang="en-US" b="1" dirty="0" smtClean="0"/>
              <a:t> </a:t>
            </a:r>
            <a:r>
              <a:rPr lang="en-US" b="1" dirty="0" err="1" smtClean="0"/>
              <a:t>đình</a:t>
            </a:r>
            <a:r>
              <a:rPr lang="en-US" b="1" dirty="0" smtClean="0"/>
              <a:t> </a:t>
            </a:r>
            <a:r>
              <a:rPr lang="en-US" b="1" dirty="0" err="1" smtClean="0"/>
              <a:t>mình</a:t>
            </a:r>
            <a:r>
              <a:rPr lang="en-US" b="1" dirty="0" smtClean="0"/>
              <a:t>, </a:t>
            </a:r>
            <a:r>
              <a:rPr lang="en-US" b="1" dirty="0" err="1" smtClean="0"/>
              <a:t>có</a:t>
            </a:r>
            <a:r>
              <a:rPr lang="en-US" b="1" dirty="0" smtClean="0"/>
              <a:t> </a:t>
            </a:r>
            <a:r>
              <a:rPr lang="en-US" b="1" dirty="0" err="1" smtClean="0"/>
              <a:t>lời</a:t>
            </a:r>
            <a:r>
              <a:rPr lang="en-US" b="1" dirty="0" smtClean="0"/>
              <a:t> chia </a:t>
            </a:r>
            <a:r>
              <a:rPr lang="en-US" b="1" dirty="0" err="1" smtClean="0"/>
              <a:t>sẻ</a:t>
            </a:r>
            <a:r>
              <a:rPr lang="en-US" b="1" dirty="0" smtClean="0"/>
              <a:t> </a:t>
            </a:r>
            <a:r>
              <a:rPr lang="en-US" b="1" dirty="0" err="1" smtClean="0"/>
              <a:t>của</a:t>
            </a:r>
            <a:r>
              <a:rPr lang="en-US" b="1" dirty="0" smtClean="0"/>
              <a:t> </a:t>
            </a:r>
            <a:r>
              <a:rPr lang="en-US" b="1" dirty="0" err="1" smtClean="0"/>
              <a:t>các</a:t>
            </a:r>
            <a:r>
              <a:rPr lang="en-US" b="1" dirty="0" smtClean="0"/>
              <a:t> </a:t>
            </a:r>
            <a:r>
              <a:rPr lang="en-US" b="1" dirty="0" err="1" smtClean="0"/>
              <a:t>thành</a:t>
            </a:r>
            <a:r>
              <a:rPr lang="en-US" b="1" dirty="0" smtClean="0"/>
              <a:t> </a:t>
            </a:r>
            <a:r>
              <a:rPr lang="en-US" b="1" dirty="0" err="1" smtClean="0"/>
              <a:t>viên</a:t>
            </a:r>
            <a:r>
              <a:rPr lang="en-US" b="1" dirty="0" smtClean="0"/>
              <a:t> </a:t>
            </a:r>
            <a:r>
              <a:rPr lang="en-US" b="1" dirty="0" err="1" smtClean="0"/>
              <a:t>trong</a:t>
            </a:r>
            <a:r>
              <a:rPr lang="en-US" b="1" dirty="0" smtClean="0"/>
              <a:t> </a:t>
            </a:r>
            <a:r>
              <a:rPr lang="en-US" b="1" dirty="0" err="1" smtClean="0"/>
              <a:t>gia</a:t>
            </a:r>
            <a:r>
              <a:rPr lang="en-US" b="1" dirty="0" smtClean="0"/>
              <a:t> </a:t>
            </a:r>
            <a:r>
              <a:rPr lang="en-US" b="1" dirty="0" err="1" smtClean="0"/>
              <a:t>đình</a:t>
            </a:r>
            <a:r>
              <a:rPr lang="en-US" b="1" dirty="0" smtClean="0"/>
              <a:t> </a:t>
            </a:r>
            <a:r>
              <a:rPr lang="en-US" b="1" dirty="0" err="1" smtClean="0"/>
              <a:t>mình</a:t>
            </a:r>
            <a:r>
              <a:rPr lang="en-US" b="1" dirty="0" smtClean="0"/>
              <a:t>.</a:t>
            </a:r>
          </a:p>
          <a:p>
            <a:pPr marL="0" indent="0">
              <a:buNone/>
            </a:pP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912350" y="3081519"/>
            <a:ext cx="5663614" cy="3776481"/>
          </a:xfrm>
          <a:prstGeom prst="rect">
            <a:avLst/>
          </a:prstGeom>
        </p:spPr>
      </p:pic>
    </p:spTree>
    <p:extLst>
      <p:ext uri="{BB962C8B-B14F-4D97-AF65-F5344CB8AC3E}">
        <p14:creationId xmlns:p14="http://schemas.microsoft.com/office/powerpoint/2010/main" val="3918662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FA80F9B-8D2E-4B0A-AD65-12E3D34142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70" b="21462"/>
          <a:stretch>
            <a:fillRect/>
          </a:stretch>
        </p:blipFill>
        <p:spPr>
          <a:xfrm>
            <a:off x="6496335" y="196050"/>
            <a:ext cx="5927677" cy="4967966"/>
          </a:xfrm>
          <a:prstGeom prst="rect">
            <a:avLst/>
          </a:prstGeom>
        </p:spPr>
      </p:pic>
      <p:sp>
        <p:nvSpPr>
          <p:cNvPr id="14" name="矩形 1"/>
          <p:cNvSpPr/>
          <p:nvPr/>
        </p:nvSpPr>
        <p:spPr>
          <a:xfrm>
            <a:off x="918116" y="1597010"/>
            <a:ext cx="5701047" cy="270203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Picture 2"/>
          <p:cNvPicPr>
            <a:picLocks noChangeAspect="1"/>
          </p:cNvPicPr>
          <p:nvPr/>
        </p:nvPicPr>
        <p:blipFill>
          <a:blip r:embed="rId4"/>
          <a:stretch>
            <a:fillRect/>
          </a:stretch>
        </p:blipFill>
        <p:spPr>
          <a:xfrm>
            <a:off x="-815150" y="1749281"/>
            <a:ext cx="8908308" cy="2795424"/>
          </a:xfrm>
          <a:prstGeom prst="rect">
            <a:avLst/>
          </a:prstGeom>
        </p:spPr>
      </p:pic>
    </p:spTree>
    <p:extLst>
      <p:ext uri="{BB962C8B-B14F-4D97-AF65-F5344CB8AC3E}">
        <p14:creationId xmlns:p14="http://schemas.microsoft.com/office/powerpoint/2010/main" val="170182764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sers\Administrator\Downloads\fcee641ef3903370ae8c4fd220d6acb5.png">
            <a:extLst>
              <a:ext uri="{FF2B5EF4-FFF2-40B4-BE49-F238E27FC236}">
                <a16:creationId xmlns:a16="http://schemas.microsoft.com/office/drawing/2014/main" xmlns="" id="{7CDBADDC-2D82-40AF-B08B-54F89F330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153" y="22302"/>
            <a:ext cx="5957847" cy="4413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50061863"/>
              </p:ext>
            </p:extLst>
          </p:nvPr>
        </p:nvGraphicFramePr>
        <p:xfrm>
          <a:off x="491321" y="249072"/>
          <a:ext cx="11218460" cy="6359367"/>
        </p:xfrm>
        <a:graphic>
          <a:graphicData uri="http://schemas.openxmlformats.org/drawingml/2006/table">
            <a:tbl>
              <a:tblPr/>
              <a:tblGrid>
                <a:gridCol w="1642837">
                  <a:extLst>
                    <a:ext uri="{9D8B030D-6E8A-4147-A177-3AD203B41FA5}">
                      <a16:colId xmlns:a16="http://schemas.microsoft.com/office/drawing/2014/main" xmlns="" val="20000"/>
                    </a:ext>
                  </a:extLst>
                </a:gridCol>
                <a:gridCol w="4285729">
                  <a:extLst>
                    <a:ext uri="{9D8B030D-6E8A-4147-A177-3AD203B41FA5}">
                      <a16:colId xmlns:a16="http://schemas.microsoft.com/office/drawing/2014/main" xmlns="" val="20001"/>
                    </a:ext>
                  </a:extLst>
                </a:gridCol>
                <a:gridCol w="1402308">
                  <a:extLst>
                    <a:ext uri="{9D8B030D-6E8A-4147-A177-3AD203B41FA5}">
                      <a16:colId xmlns:a16="http://schemas.microsoft.com/office/drawing/2014/main" xmlns="" val="20002"/>
                    </a:ext>
                  </a:extLst>
                </a:gridCol>
                <a:gridCol w="1152391">
                  <a:extLst>
                    <a:ext uri="{9D8B030D-6E8A-4147-A177-3AD203B41FA5}">
                      <a16:colId xmlns:a16="http://schemas.microsoft.com/office/drawing/2014/main" xmlns="" val="20003"/>
                    </a:ext>
                  </a:extLst>
                </a:gridCol>
                <a:gridCol w="2735195">
                  <a:extLst>
                    <a:ext uri="{9D8B030D-6E8A-4147-A177-3AD203B41FA5}">
                      <a16:colId xmlns:a16="http://schemas.microsoft.com/office/drawing/2014/main" xmlns="" val="20004"/>
                    </a:ext>
                  </a:extLst>
                </a:gridCol>
              </a:tblGrid>
              <a:tr h="285639">
                <a:tc rowSpan="2">
                  <a:txBody>
                    <a:bodyPr/>
                    <a:lstStyle/>
                    <a:p>
                      <a:pPr algn="ctr" fontAlgn="t"/>
                      <a:r>
                        <a:rPr lang="vi-VN" sz="2200" b="1" dirty="0">
                          <a:solidFill>
                            <a:srgbClr val="000000"/>
                          </a:solidFill>
                          <a:effectLst/>
                          <a:latin typeface="+mj-lt"/>
                        </a:rPr>
                        <a:t>Nhan đề bài thơ</a:t>
                      </a:r>
                      <a:endParaRPr lang="vi-VN" sz="2200" dirty="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rowSpan="2">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Nội</a:t>
                      </a:r>
                      <a:r>
                        <a:rPr lang="en-US" sz="2200" b="1" dirty="0">
                          <a:solidFill>
                            <a:srgbClr val="000000"/>
                          </a:solidFill>
                          <a:effectLst/>
                          <a:latin typeface="Times New Roman" panose="02020603050405020304" pitchFamily="18" charset="0"/>
                          <a:cs typeface="Times New Roman" panose="02020603050405020304" pitchFamily="18" charset="0"/>
                        </a:rPr>
                        <a:t> dung </a:t>
                      </a:r>
                      <a:r>
                        <a:rPr lang="en-US" sz="2200" b="1" dirty="0" err="1">
                          <a:solidFill>
                            <a:srgbClr val="000000"/>
                          </a:solidFill>
                          <a:effectLst/>
                          <a:latin typeface="Times New Roman" panose="02020603050405020304" pitchFamily="18" charset="0"/>
                          <a:cs typeface="Times New Roman" panose="02020603050405020304" pitchFamily="18" charset="0"/>
                        </a:rPr>
                        <a:t>chính</a:t>
                      </a:r>
                      <a:r>
                        <a:rPr lang="en-US" sz="2200" b="1" dirty="0">
                          <a:solidFill>
                            <a:srgbClr val="000000"/>
                          </a:solidFill>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gridSpan="3">
                  <a:txBody>
                    <a:bodyPr/>
                    <a:lstStyle/>
                    <a:p>
                      <a:pPr algn="ctr" fontAlgn="t"/>
                      <a:r>
                        <a:rPr lang="en-US" sz="2200" b="1">
                          <a:solidFill>
                            <a:srgbClr val="000000"/>
                          </a:solidFill>
                          <a:effectLst/>
                          <a:latin typeface="Times New Roman" panose="02020603050405020304" pitchFamily="18" charset="0"/>
                          <a:cs typeface="Times New Roman" panose="02020603050405020304" pitchFamily="18" charset="0"/>
                        </a:rPr>
                        <a:t>Đặc điểm nghệ thuật</a:t>
                      </a:r>
                      <a:endParaRPr lang="en-US" sz="220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99869">
                <a:tc vMerge="1">
                  <a:txBody>
                    <a:bodyPr/>
                    <a:lstStyle/>
                    <a:p>
                      <a:endParaRPr lang="en-US"/>
                    </a:p>
                  </a:txBody>
                  <a:tcPr/>
                </a:tc>
                <a:tc vMerge="1">
                  <a:txBody>
                    <a:bodyPr/>
                    <a:lstStyle/>
                    <a:p>
                      <a:endParaRPr lang="en-US"/>
                    </a:p>
                  </a:txBody>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Hình</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ảnh</a:t>
                      </a:r>
                      <a:r>
                        <a:rPr lang="en-US" sz="2200" b="1" dirty="0">
                          <a:solidFill>
                            <a:srgbClr val="000000"/>
                          </a:solidFill>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vi-VN" sz="2200" b="1" dirty="0" smtClean="0">
                          <a:solidFill>
                            <a:srgbClr val="000000"/>
                          </a:solidFill>
                          <a:effectLst/>
                          <a:latin typeface="Times New Roman" panose="02020603050405020304" pitchFamily="18" charset="0"/>
                          <a:cs typeface="Times New Roman" panose="02020603050405020304" pitchFamily="18" charset="0"/>
                        </a:rPr>
                        <a:t>BPTT</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Yếu</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tố</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tự</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sự</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miêu</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tả</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070627">
                <a:tc>
                  <a:txBody>
                    <a:bodyPr/>
                    <a:lstStyle/>
                    <a:p>
                      <a:pPr algn="just" fontAlgn="t"/>
                      <a:r>
                        <a:rPr lang="vi-VN" sz="2200" b="1" dirty="0">
                          <a:solidFill>
                            <a:srgbClr val="000000"/>
                          </a:solidFill>
                          <a:effectLst/>
                          <a:latin typeface="+mj-lt"/>
                        </a:rPr>
                        <a:t>Chuyện cổ tích về loài người </a:t>
                      </a:r>
                      <a:endParaRPr lang="vi-VN" sz="2200" b="1" dirty="0">
                        <a:effectLst/>
                        <a:latin typeface="+mj-lt"/>
                      </a:endParaRPr>
                    </a:p>
                  </a:txBody>
                  <a:tcPr marL="53247" marR="53247" marT="26623" marB="26623"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vi-VN" sz="2200" dirty="0">
                          <a:solidFill>
                            <a:srgbClr val="000000"/>
                          </a:solidFill>
                          <a:effectLst/>
                          <a:latin typeface="+mj-lt"/>
                        </a:rPr>
                        <a:t>Bài thơ đã bộc lộ tình yêu mến đối với con người nhất là trẻ em. Trẻ em cần được yêu thương, chăm sóc, dạy dỗ. Mọi sự sinh ra trên đời là vì trẻ em vì cuộc sống hôm nay và mai sau của trẻ em. Những gì sinh ra ở trên đời này là vì cuộc sống của con người của trẻ em. Hãy dành những gì tốt đẹp nhất cho tuổi thơ.</a:t>
                      </a:r>
                      <a:endParaRPr lang="vi-VN" sz="2200" dirty="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it-IT" sz="2200" dirty="0">
                          <a:solidFill>
                            <a:srgbClr val="000000"/>
                          </a:solidFill>
                          <a:effectLst/>
                          <a:latin typeface="Times New Roman" panose="02020603050405020304" pitchFamily="18" charset="0"/>
                          <a:cs typeface="Times New Roman" panose="02020603050405020304" pitchFamily="18" charset="0"/>
                        </a:rPr>
                        <a:t>Trẻ con, bố, mẹ, bà</a:t>
                      </a:r>
                      <a:endParaRPr lang="it-IT"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en-US" sz="2200" dirty="0">
                          <a:solidFill>
                            <a:srgbClr val="000000"/>
                          </a:solidFill>
                          <a:effectLst/>
                          <a:latin typeface="Times New Roman" panose="02020603050405020304" pitchFamily="18" charset="0"/>
                          <a:cs typeface="Times New Roman" panose="02020603050405020304" pitchFamily="18" charset="0"/>
                        </a:rPr>
                        <a:t>So </a:t>
                      </a:r>
                      <a:r>
                        <a:rPr lang="en-US" sz="2200" dirty="0" err="1">
                          <a:solidFill>
                            <a:srgbClr val="000000"/>
                          </a:solidFill>
                          <a:effectLst/>
                          <a:latin typeface="Times New Roman" panose="02020603050405020304" pitchFamily="18" charset="0"/>
                          <a:cs typeface="Times New Roman" panose="02020603050405020304" pitchFamily="18" charset="0"/>
                        </a:rPr>
                        <a:t>sánh</a:t>
                      </a:r>
                      <a:r>
                        <a:rPr lang="en-US" sz="2200" dirty="0">
                          <a:solidFill>
                            <a:srgbClr val="000000"/>
                          </a:solidFill>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vi-VN" sz="2200">
                          <a:solidFill>
                            <a:srgbClr val="000000"/>
                          </a:solidFill>
                          <a:effectLst/>
                          <a:latin typeface="+mj-lt"/>
                        </a:rPr>
                        <a:t>kể lại một cách sinh động về sự ra đời của loài người. Mọi thứ từ mặt trời, mẹ, bố, mặt bể, con đường, trường lớp,… đều sinh ra để phục vụ cho những nhu cầu của trẻ con.</a:t>
                      </a:r>
                      <a:endParaRPr lang="vi-VN" sz="220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213707">
                <a:tc>
                  <a:txBody>
                    <a:bodyPr/>
                    <a:lstStyle/>
                    <a:p>
                      <a:pPr algn="just" fontAlgn="t"/>
                      <a:r>
                        <a:rPr lang="en-US" sz="2200" b="1" dirty="0" err="1">
                          <a:solidFill>
                            <a:srgbClr val="000000"/>
                          </a:solidFill>
                          <a:effectLst/>
                          <a:latin typeface="Times New Roman" panose="02020603050405020304" pitchFamily="18" charset="0"/>
                          <a:cs typeface="Times New Roman" panose="02020603050405020304" pitchFamily="18" charset="0"/>
                        </a:rPr>
                        <a:t>Mây</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và</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sóng</a:t>
                      </a:r>
                      <a:r>
                        <a:rPr lang="en-US" sz="2200" b="1" dirty="0">
                          <a:solidFill>
                            <a:srgbClr val="000000"/>
                          </a:solidFill>
                          <a:effectLst/>
                          <a:latin typeface="Times New Roman" panose="02020603050405020304" pitchFamily="18" charset="0"/>
                          <a:cs typeface="Times New Roman" panose="02020603050405020304" pitchFamily="18" charset="0"/>
                        </a:rPr>
                        <a:t> </a:t>
                      </a:r>
                      <a:endParaRPr lang="en-US" sz="2200" b="1" dirty="0">
                        <a:effectLst/>
                        <a:latin typeface="Times New Roman" panose="02020603050405020304" pitchFamily="18" charset="0"/>
                        <a:cs typeface="Times New Roman" panose="02020603050405020304" pitchFamily="18" charset="0"/>
                      </a:endParaRPr>
                    </a:p>
                  </a:txBody>
                  <a:tcPr marL="53247" marR="53247" marT="26623" marB="26623"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vi-VN" sz="2200">
                          <a:solidFill>
                            <a:srgbClr val="000000"/>
                          </a:solidFill>
                          <a:effectLst/>
                          <a:latin typeface="+mj-lt"/>
                        </a:rPr>
                        <a:t>Thông qua cuộc trò chuyện của em bé với mẹ, bài thơ Mây và sóng của Ta-go ngợi ca tình mẫu tử thiêng liêng sâu sắc, chứa đựng những triết lí giản dị nhưng đúng đắn về hạnh phúc trong cuộc đời</a:t>
                      </a:r>
                      <a:endParaRPr lang="vi-VN" sz="220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pt-BR" sz="2200" dirty="0">
                          <a:solidFill>
                            <a:srgbClr val="000000"/>
                          </a:solidFill>
                          <a:effectLst/>
                          <a:latin typeface="Times New Roman" panose="02020603050405020304" pitchFamily="18" charset="0"/>
                          <a:cs typeface="Times New Roman" panose="02020603050405020304" pitchFamily="18" charset="0"/>
                        </a:rPr>
                        <a:t>Em bé, mẹ, mây, sóng</a:t>
                      </a:r>
                      <a:r>
                        <a:rPr lang="pt-BR" sz="2200" dirty="0">
                          <a:solidFill>
                            <a:srgbClr val="000000"/>
                          </a:solidFill>
                          <a:effectLst/>
                          <a:latin typeface="+mj-lt"/>
                        </a:rPr>
                        <a:t> </a:t>
                      </a:r>
                      <a:endParaRPr lang="pt-BR" sz="2200" dirty="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en-US" sz="2200" dirty="0" err="1">
                          <a:solidFill>
                            <a:srgbClr val="000000"/>
                          </a:solidFill>
                          <a:effectLst/>
                          <a:latin typeface="Times New Roman" panose="02020603050405020304" pitchFamily="18" charset="0"/>
                          <a:cs typeface="Times New Roman" panose="02020603050405020304" pitchFamily="18" charset="0"/>
                        </a:rPr>
                        <a:t>Điệp</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lập</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ẩn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dụ</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nhân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hóa</a:t>
                      </a:r>
                      <a:endParaRPr lang="en-US" sz="2200" dirty="0">
                        <a:effectLst/>
                        <a:latin typeface="Times New Roman" panose="02020603050405020304" pitchFamily="18" charset="0"/>
                        <a:cs typeface="Times New Roman" panose="02020603050405020304" pitchFamily="18" charset="0"/>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just" fontAlgn="t"/>
                      <a:r>
                        <a:rPr lang="vi-VN" sz="2200" dirty="0">
                          <a:solidFill>
                            <a:srgbClr val="000000"/>
                          </a:solidFill>
                          <a:effectLst/>
                          <a:latin typeface="+mj-lt"/>
                        </a:rPr>
                        <a:t>Cuộc trò chuyện giữa em bé và  những người "trên mây", "trong sóng". Miêu tả hình ảnh thiên nhiên tượng trưng cho tình mẫu tử bao la. </a:t>
                      </a:r>
                      <a:endParaRPr lang="vi-VN" sz="2200" dirty="0">
                        <a:effectLst/>
                        <a:latin typeface="+mj-lt"/>
                      </a:endParaRPr>
                    </a:p>
                  </a:txBody>
                  <a:tcPr marL="53247" marR="53247" marT="26623" marB="26623">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8575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8B0D251E-F5A1-4FD3-860E-70AC740C4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4" y="3615038"/>
            <a:ext cx="12192000" cy="3223260"/>
          </a:xfrm>
          <a:prstGeom prst="rect">
            <a:avLst/>
          </a:prstGeom>
        </p:spPr>
      </p:pic>
      <p:pic>
        <p:nvPicPr>
          <p:cNvPr id="29" name="图片 28">
            <a:extLst>
              <a:ext uri="{FF2B5EF4-FFF2-40B4-BE49-F238E27FC236}">
                <a16:creationId xmlns:a16="http://schemas.microsoft.com/office/drawing/2014/main" xmlns="" id="{D787FDEA-0D6B-4E1B-B1DA-CBD0974E0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1447" y="4280771"/>
            <a:ext cx="2304293" cy="2956566"/>
          </a:xfrm>
          <a:prstGeom prst="rect">
            <a:avLst/>
          </a:prstGeom>
        </p:spPr>
      </p:pic>
      <p:pic>
        <p:nvPicPr>
          <p:cNvPr id="21" name="图片 20">
            <a:extLst>
              <a:ext uri="{FF2B5EF4-FFF2-40B4-BE49-F238E27FC236}">
                <a16:creationId xmlns:a16="http://schemas.microsoft.com/office/drawing/2014/main" xmlns="" id="{F5ECD03C-8539-43B8-A401-30E4FBE98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254" y="5390059"/>
            <a:ext cx="3877491" cy="1874462"/>
          </a:xfrm>
          <a:prstGeom prst="rect">
            <a:avLst/>
          </a:prstGeom>
        </p:spPr>
      </p:pic>
      <p:pic>
        <p:nvPicPr>
          <p:cNvPr id="13" name="图片 12">
            <a:extLst>
              <a:ext uri="{FF2B5EF4-FFF2-40B4-BE49-F238E27FC236}">
                <a16:creationId xmlns:a16="http://schemas.microsoft.com/office/drawing/2014/main" xmlns="" id="{857EA0E5-2ADF-453B-A916-A5710D5C11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2" y="5029200"/>
            <a:ext cx="12192000" cy="1828800"/>
          </a:xfrm>
          <a:prstGeom prst="rect">
            <a:avLst/>
          </a:prstGeom>
        </p:spPr>
      </p:pic>
      <p:pic>
        <p:nvPicPr>
          <p:cNvPr id="19" name="图片 18">
            <a:extLst>
              <a:ext uri="{FF2B5EF4-FFF2-40B4-BE49-F238E27FC236}">
                <a16:creationId xmlns:a16="http://schemas.microsoft.com/office/drawing/2014/main" xmlns="" id="{E40445ED-B652-4554-81AC-BCEC0A54F1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9916" y="1222982"/>
            <a:ext cx="1610619" cy="1828801"/>
          </a:xfrm>
          <a:prstGeom prst="rect">
            <a:avLst/>
          </a:prstGeom>
        </p:spPr>
      </p:pic>
      <p:pic>
        <p:nvPicPr>
          <p:cNvPr id="27" name="图片 26">
            <a:extLst>
              <a:ext uri="{FF2B5EF4-FFF2-40B4-BE49-F238E27FC236}">
                <a16:creationId xmlns:a16="http://schemas.microsoft.com/office/drawing/2014/main" xmlns="" id="{89125CA5-1CE9-42CD-A276-078CAA0D9F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5835" y="4387736"/>
            <a:ext cx="194339" cy="196283"/>
          </a:xfrm>
          <a:prstGeom prst="rect">
            <a:avLst/>
          </a:prstGeom>
        </p:spPr>
      </p:pic>
      <p:pic>
        <p:nvPicPr>
          <p:cNvPr id="35" name="图片 34">
            <a:extLst>
              <a:ext uri="{FF2B5EF4-FFF2-40B4-BE49-F238E27FC236}">
                <a16:creationId xmlns:a16="http://schemas.microsoft.com/office/drawing/2014/main" xmlns="" id="{F9979372-5FBA-4091-88B4-3F42A31EC5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35226" y="-16340"/>
            <a:ext cx="2860513" cy="3919030"/>
          </a:xfrm>
          <a:prstGeom prst="rect">
            <a:avLst/>
          </a:prstGeom>
        </p:spPr>
      </p:pic>
      <p:pic>
        <p:nvPicPr>
          <p:cNvPr id="31" name="图片 30">
            <a:extLst>
              <a:ext uri="{FF2B5EF4-FFF2-40B4-BE49-F238E27FC236}">
                <a16:creationId xmlns:a16="http://schemas.microsoft.com/office/drawing/2014/main" xmlns="" id="{F6E26A9C-3103-4493-8647-81E74B69E4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4" y="4306380"/>
            <a:ext cx="1730617" cy="2551620"/>
          </a:xfrm>
          <a:prstGeom prst="rect">
            <a:avLst/>
          </a:prstGeom>
        </p:spPr>
      </p:pic>
      <p:pic>
        <p:nvPicPr>
          <p:cNvPr id="22" name="图片 21">
            <a:extLst>
              <a:ext uri="{FF2B5EF4-FFF2-40B4-BE49-F238E27FC236}">
                <a16:creationId xmlns:a16="http://schemas.microsoft.com/office/drawing/2014/main" xmlns="" id="{B1EE60CE-6626-4340-A233-821F5F1075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35226" y="3375287"/>
            <a:ext cx="1163348" cy="1320941"/>
          </a:xfrm>
          <a:prstGeom prst="rect">
            <a:avLst/>
          </a:prstGeom>
        </p:spPr>
      </p:pic>
      <p:pic>
        <p:nvPicPr>
          <p:cNvPr id="4" name="Picture 3"/>
          <p:cNvPicPr>
            <a:picLocks noChangeAspect="1"/>
          </p:cNvPicPr>
          <p:nvPr/>
        </p:nvPicPr>
        <p:blipFill>
          <a:blip r:embed="rId13"/>
          <a:stretch>
            <a:fillRect/>
          </a:stretch>
        </p:blipFill>
        <p:spPr>
          <a:xfrm>
            <a:off x="427919" y="1042438"/>
            <a:ext cx="8468164" cy="2700687"/>
          </a:xfrm>
          <a:prstGeom prst="rect">
            <a:avLst/>
          </a:prstGeom>
        </p:spPr>
      </p:pic>
    </p:spTree>
    <p:extLst>
      <p:ext uri="{BB962C8B-B14F-4D97-AF65-F5344CB8AC3E}">
        <p14:creationId xmlns:p14="http://schemas.microsoft.com/office/powerpoint/2010/main" val="379764985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par>
                                <p:cTn id="43" presetID="3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 calcmode="lin" valueType="num">
                                      <p:cBhvr>
                                        <p:cTn id="47" dur="1000" fill="hold"/>
                                        <p:tgtEl>
                                          <p:spTgt spid="22"/>
                                        </p:tgtEl>
                                        <p:attrNameLst>
                                          <p:attrName>style.rotation</p:attrName>
                                        </p:attrNameLst>
                                      </p:cBhvr>
                                      <p:tavLst>
                                        <p:tav tm="0">
                                          <p:val>
                                            <p:fltVal val="90"/>
                                          </p:val>
                                        </p:tav>
                                        <p:tav tm="100000">
                                          <p:val>
                                            <p:fltVal val="0"/>
                                          </p:val>
                                        </p:tav>
                                      </p:tavLst>
                                    </p:anim>
                                    <p:animEffect transition="in" filter="fade">
                                      <p:cBhvr>
                                        <p:cTn id="48" dur="1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FA80F9B-8D2E-4B0A-AD65-12E3D34142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70" b="21462"/>
          <a:stretch>
            <a:fillRect/>
          </a:stretch>
        </p:blipFill>
        <p:spPr>
          <a:xfrm>
            <a:off x="9416954" y="-104201"/>
            <a:ext cx="2925171" cy="2451576"/>
          </a:xfrm>
          <a:prstGeom prst="rect">
            <a:avLst/>
          </a:prstGeom>
        </p:spPr>
      </p:pic>
      <p:sp>
        <p:nvSpPr>
          <p:cNvPr id="11" name="同侧圆角矩形 7"/>
          <p:cNvSpPr/>
          <p:nvPr/>
        </p:nvSpPr>
        <p:spPr>
          <a:xfrm rot="10800000">
            <a:off x="3815850" y="350805"/>
            <a:ext cx="3739486" cy="67286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3905999" y="350805"/>
            <a:ext cx="3667615" cy="661207"/>
          </a:xfrm>
          <a:prstGeom prst="rect">
            <a:avLst/>
          </a:prstGeom>
          <a:noFill/>
        </p:spPr>
        <p:txBody>
          <a:bodyPr wrap="square" rtlCol="0">
            <a:spAutoFit/>
          </a:bodyPr>
          <a:lstStyle/>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I. TRƯỚC KHI NÓI</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13" name="直接连接符 3"/>
          <p:cNvCxnSpPr/>
          <p:nvPr/>
        </p:nvCxnSpPr>
        <p:spPr>
          <a:xfrm>
            <a:off x="2983158" y="1025407"/>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直接连接符 18"/>
          <p:cNvCxnSpPr/>
          <p:nvPr/>
        </p:nvCxnSpPr>
        <p:spPr>
          <a:xfrm>
            <a:off x="2983158" y="4017811"/>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7" name="直接连接符 11"/>
          <p:cNvCxnSpPr/>
          <p:nvPr/>
        </p:nvCxnSpPr>
        <p:spPr>
          <a:xfrm>
            <a:off x="2983158" y="6256513"/>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377617" y="1685951"/>
            <a:ext cx="1833428"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1. CHUẨN BỊ NỘI DUNG NÓI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69493" y="4785180"/>
            <a:ext cx="183342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2. </a:t>
            </a:r>
          </a:p>
          <a:p>
            <a:pPr algn="ctr"/>
            <a:r>
              <a:rPr lang="en-US" sz="2800" b="1" dirty="0" smtClean="0">
                <a:solidFill>
                  <a:srgbClr val="FF0000"/>
                </a:solidFill>
                <a:latin typeface="Times New Roman" panose="02020603050405020304" pitchFamily="18" charset="0"/>
                <a:cs typeface="Times New Roman" panose="02020603050405020304" pitchFamily="18" charset="0"/>
              </a:rPr>
              <a:t>TẬP LUYỆN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752629" y="4658171"/>
            <a:ext cx="7506774" cy="1815882"/>
          </a:xfrm>
          <a:prstGeom prst="rect">
            <a:avLst/>
          </a:prstGeom>
          <a:noFill/>
        </p:spPr>
        <p:txBody>
          <a:bodyPr wrap="square" rtlCol="0">
            <a:spAutoFit/>
          </a:body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Tập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luyện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một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mình</a:t>
            </a:r>
            <a:endParaRPr lang="en-US" sz="2800" b="1" dirty="0" smtClean="0">
              <a:solidFill>
                <a:schemeClr val="bg1"/>
              </a:solidFill>
              <a:latin typeface="Times New Roman" panose="02020603050405020304" pitchFamily="18" charset="0"/>
              <a:cs typeface="Times New Roman" panose="02020603050405020304" pitchFamily="18" charset="0"/>
            </a:endParaRPr>
          </a:p>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Trình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trước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bạn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bè</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người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thân</a:t>
            </a:r>
            <a:endParaRPr lang="en-US" sz="2800" b="1" dirty="0" smtClean="0">
              <a:solidFill>
                <a:schemeClr val="bg1"/>
              </a:solidFill>
              <a:latin typeface="Times New Roman" panose="02020603050405020304" pitchFamily="18" charset="0"/>
              <a:cs typeface="Times New Roman" panose="02020603050405020304" pitchFamily="18" charset="0"/>
            </a:endParaRPr>
          </a:p>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Chọn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cách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nói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tự</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nhiên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gần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gũi</a:t>
            </a:r>
            <a:r>
              <a:rPr lang="vi-VN" sz="2800" b="1" dirty="0">
                <a:solidFill>
                  <a:schemeClr val="bg1"/>
                </a:solidFill>
                <a:latin typeface="Times New Roman" panose="02020603050405020304" pitchFamily="18" charset="0"/>
                <a:cs typeface="Times New Roman" panose="02020603050405020304" pitchFamily="18" charset="0"/>
              </a:rPr>
              <a:t> </a:t>
            </a:r>
            <a:r>
              <a:rPr lang="vi-VN" sz="2800" b="1" dirty="0" smtClean="0">
                <a:solidFill>
                  <a:schemeClr val="bg1"/>
                </a:solidFill>
                <a:latin typeface="Times New Roman" panose="02020603050405020304" pitchFamily="18" charset="0"/>
                <a:cs typeface="Times New Roman" panose="02020603050405020304" pitchFamily="18" charset="0"/>
              </a:rPr>
              <a:t>với kiểu tâm tình, chia sẻ, giãi bày</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图片 9">
            <a:extLst>
              <a:ext uri="{FF2B5EF4-FFF2-40B4-BE49-F238E27FC236}">
                <a16:creationId xmlns:a16="http://schemas.microsoft.com/office/drawing/2014/main" xmlns="" id="{9FA80F9B-8D2E-4B0A-AD65-12E3D34142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670" b="21462"/>
          <a:stretch>
            <a:fillRect/>
          </a:stretch>
        </p:blipFill>
        <p:spPr>
          <a:xfrm>
            <a:off x="2211045" y="2528190"/>
            <a:ext cx="1456284" cy="1220507"/>
          </a:xfrm>
          <a:prstGeom prst="rect">
            <a:avLst/>
          </a:prstGeom>
        </p:spPr>
      </p:pic>
      <p:pic>
        <p:nvPicPr>
          <p:cNvPr id="23" name="图片 9">
            <a:extLst>
              <a:ext uri="{FF2B5EF4-FFF2-40B4-BE49-F238E27FC236}">
                <a16:creationId xmlns:a16="http://schemas.microsoft.com/office/drawing/2014/main" xmlns="" id="{9FA80F9B-8D2E-4B0A-AD65-12E3D34142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670" b="21462"/>
          <a:stretch>
            <a:fillRect/>
          </a:stretch>
        </p:blipFill>
        <p:spPr>
          <a:xfrm>
            <a:off x="2242039" y="4779392"/>
            <a:ext cx="1456284" cy="1220507"/>
          </a:xfrm>
          <a:prstGeom prst="rect">
            <a:avLst/>
          </a:prstGeom>
        </p:spPr>
      </p:pic>
      <p:sp>
        <p:nvSpPr>
          <p:cNvPr id="24" name="TextBox 23"/>
          <p:cNvSpPr txBox="1"/>
          <p:nvPr/>
        </p:nvSpPr>
        <p:spPr>
          <a:xfrm>
            <a:off x="3752629" y="1649102"/>
            <a:ext cx="7506774" cy="2246769"/>
          </a:xfrm>
          <a:prstGeom prst="rect">
            <a:avLst/>
          </a:prstGeom>
          <a:noFill/>
        </p:spPr>
        <p:txBody>
          <a:bodyPr wrap="square" rtlCol="0">
            <a:spAutoFit/>
          </a:body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Lựa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chọn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một</a:t>
            </a:r>
            <a:r>
              <a:rPr lang="en-US" sz="2800" b="1" dirty="0" smtClean="0">
                <a:solidFill>
                  <a:schemeClr val="bg1"/>
                </a:solidFill>
                <a:latin typeface="Times New Roman" panose="02020603050405020304" pitchFamily="18" charset="0"/>
                <a:cs typeface="Times New Roman" panose="02020603050405020304" pitchFamily="18" charset="0"/>
              </a:rPr>
              <a:t> </a:t>
            </a:r>
            <a:r>
              <a:rPr lang="vi-VN" sz="2800" b="1" dirty="0" smtClean="0">
                <a:solidFill>
                  <a:schemeClr val="bg1"/>
                </a:solidFill>
                <a:latin typeface="Times New Roman" panose="02020603050405020304" pitchFamily="18" charset="0"/>
                <a:cs typeface="Times New Roman" panose="02020603050405020304" pitchFamily="18" charset="0"/>
              </a:rPr>
              <a:t>đề tài phù hợp</a:t>
            </a:r>
            <a:endParaRPr lang="en-US" sz="2800" b="1" dirty="0" smtClean="0">
              <a:solidFill>
                <a:schemeClr val="bg1"/>
              </a:solidFill>
              <a:latin typeface="Times New Roman" panose="02020603050405020304" pitchFamily="18" charset="0"/>
              <a:cs typeface="Times New Roman" panose="02020603050405020304" pitchFamily="18" charset="0"/>
            </a:endParaRPr>
          </a:p>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vi-VN" sz="2800" b="1" dirty="0" smtClean="0">
                <a:solidFill>
                  <a:schemeClr val="bg1"/>
                </a:solidFill>
                <a:latin typeface="Times New Roman" panose="02020603050405020304" pitchFamily="18" charset="0"/>
                <a:cs typeface="Times New Roman" panose="02020603050405020304" pitchFamily="18" charset="0"/>
              </a:rPr>
              <a:t>Chuẩn bị tranh ảnh, bài hát...để minh họa cho bài nói. </a:t>
            </a:r>
            <a:endParaRPr lang="en-US" sz="2800" b="1" dirty="0" smtClean="0">
              <a:solidFill>
                <a:schemeClr val="bg1"/>
              </a:solidFill>
              <a:latin typeface="Times New Roman" panose="02020603050405020304" pitchFamily="18" charset="0"/>
              <a:cs typeface="Times New Roman" panose="02020603050405020304" pitchFamily="18" charset="0"/>
            </a:endParaRPr>
          </a:p>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Ghi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ra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giấy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ý </a:t>
            </a:r>
            <a:r>
              <a:rPr lang="en-US" sz="2800" b="1" dirty="0" err="1" smtClean="0">
                <a:solidFill>
                  <a:schemeClr val="bg1"/>
                </a:solidFill>
                <a:latin typeface="Times New Roman" panose="02020603050405020304" pitchFamily="18" charset="0"/>
                <a:cs typeface="Times New Roman" panose="02020603050405020304" pitchFamily="18" charset="0"/>
              </a:rPr>
              <a:t>quan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trọng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sắp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xếp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theo</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trật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tự</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phù</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hợp</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0493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P spid="20" grpId="0" animBg="1"/>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3" y="286603"/>
            <a:ext cx="11122925" cy="6264322"/>
          </a:xfrm>
          <a:prstGeom prst="rect">
            <a:avLst/>
          </a:prstGeom>
          <a:solidFill>
            <a:schemeClr val="bg1"/>
          </a:solidFill>
          <a:ln>
            <a:solidFill>
              <a:srgbClr val="E5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a:extLst>
              <a:ext uri="{FF2B5EF4-FFF2-40B4-BE49-F238E27FC236}">
                <a16:creationId xmlns:a16="http://schemas.microsoft.com/office/drawing/2014/main" xmlns="" id="{894C06AD-BCB8-4657-9792-3FDF5F8EF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654" y="0"/>
            <a:ext cx="3002106" cy="2780522"/>
          </a:xfrm>
          <a:prstGeom prst="rect">
            <a:avLst/>
          </a:prstGeom>
        </p:spPr>
      </p:pic>
      <p:pic>
        <p:nvPicPr>
          <p:cNvPr id="4" name="图片 3">
            <a:extLst>
              <a:ext uri="{FF2B5EF4-FFF2-40B4-BE49-F238E27FC236}">
                <a16:creationId xmlns:a16="http://schemas.microsoft.com/office/drawing/2014/main" xmlns="" id="{F73A8A82-5A63-4F89-926D-0C7D5237D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16" y="22302"/>
            <a:ext cx="882321" cy="1090366"/>
          </a:xfrm>
          <a:prstGeom prst="rect">
            <a:avLst/>
          </a:prstGeom>
        </p:spPr>
      </p:pic>
      <p:sp>
        <p:nvSpPr>
          <p:cNvPr id="13" name="同侧圆角矩形 7"/>
          <p:cNvSpPr/>
          <p:nvPr/>
        </p:nvSpPr>
        <p:spPr>
          <a:xfrm rot="10800000">
            <a:off x="3725838" y="457200"/>
            <a:ext cx="4667534" cy="607060"/>
          </a:xfrm>
          <a:prstGeom prst="round2SameRect">
            <a:avLst/>
          </a:prstGeom>
          <a:solidFill>
            <a:srgbClr val="E58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TextBox 13"/>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TRÌNH BÀY BÀI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rgbClr val="E58E9E"/>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F68C8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1</a:t>
            </a:r>
          </a:p>
        </p:txBody>
      </p:sp>
      <p:sp>
        <p:nvSpPr>
          <p:cNvPr id="17" name="Oval 77"/>
          <p:cNvSpPr/>
          <p:nvPr/>
        </p:nvSpPr>
        <p:spPr>
          <a:xfrm>
            <a:off x="1144721" y="3488519"/>
            <a:ext cx="384175" cy="384175"/>
          </a:xfrm>
          <a:prstGeom prst="ellipse">
            <a:avLst/>
          </a:prstGeom>
          <a:solidFill>
            <a:srgbClr val="F68C8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18" name="Oval 78"/>
          <p:cNvSpPr/>
          <p:nvPr/>
        </p:nvSpPr>
        <p:spPr>
          <a:xfrm>
            <a:off x="1144721" y="5662947"/>
            <a:ext cx="384175" cy="384175"/>
          </a:xfrm>
          <a:prstGeom prst="ellipse">
            <a:avLst/>
          </a:prstGeom>
          <a:solidFill>
            <a:srgbClr val="F68C8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19" name="TextBox 18"/>
          <p:cNvSpPr txBox="1"/>
          <p:nvPr/>
        </p:nvSpPr>
        <p:spPr>
          <a:xfrm>
            <a:off x="1724158" y="1350702"/>
            <a:ext cx="1761234" cy="523220"/>
          </a:xfrm>
          <a:prstGeom prst="rect">
            <a:avLst/>
          </a:prstGeom>
          <a:solidFill>
            <a:schemeClr val="accent2">
              <a:lumMod val="20000"/>
              <a:lumOff val="80000"/>
            </a:schemeClr>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MỞ ĐẦU</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121624" y="1335984"/>
            <a:ext cx="7001301" cy="523220"/>
          </a:xfrm>
          <a:prstGeom prst="rect">
            <a:avLst/>
          </a:prstGeom>
          <a:noFill/>
          <a:ln w="28575">
            <a:solidFill>
              <a:srgbClr val="E58E9E"/>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vấn đề</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715723" y="2997495"/>
            <a:ext cx="1761234" cy="1384995"/>
          </a:xfrm>
          <a:prstGeom prst="rect">
            <a:avLst/>
          </a:prstGeom>
          <a:solidFill>
            <a:schemeClr val="accent2">
              <a:lumMod val="20000"/>
              <a:lumOff val="80000"/>
            </a:schemeClr>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NỘI DUNG CHÍNH</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21624" y="2440215"/>
            <a:ext cx="7001301" cy="523220"/>
          </a:xfrm>
          <a:prstGeom prst="rect">
            <a:avLst/>
          </a:prstGeom>
          <a:noFill/>
          <a:ln w="28575">
            <a:solidFill>
              <a:srgbClr val="E58E9E"/>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Nêu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các biểu hiện cụ thể của vấn đề.</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121624" y="3078411"/>
            <a:ext cx="7001301" cy="954107"/>
          </a:xfrm>
          <a:prstGeom prst="rect">
            <a:avLst/>
          </a:prstGeom>
          <a:noFill/>
          <a:ln w="28575">
            <a:solidFill>
              <a:srgbClr val="E58E9E"/>
            </a:solidFill>
          </a:ln>
        </p:spPr>
        <p:txBody>
          <a:bodyPr wrap="square" rtlCol="0">
            <a:spAutoFit/>
          </a:bodyPr>
          <a:lstStyle/>
          <a:p>
            <a:pPr algn="just"/>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Nêu tác động của vấn đề đối với bản thân, với mọi người.</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121624" y="4191890"/>
            <a:ext cx="7001301" cy="954107"/>
          </a:xfrm>
          <a:prstGeom prst="rect">
            <a:avLst/>
          </a:prstGeom>
          <a:noFill/>
          <a:ln w="28575">
            <a:solidFill>
              <a:srgbClr val="E58E9E"/>
            </a:solidFill>
          </a:ln>
        </p:spPr>
        <p:txBody>
          <a:bodyPr wrap="square" rtlCol="0">
            <a:spAutoFit/>
          </a:bodyPr>
          <a:lstStyle/>
          <a:p>
            <a:pPr algn="just"/>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Trình bày mong muốn và cách em đã làm để giải quyết vấn đề.</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715723" y="5412734"/>
            <a:ext cx="1761234" cy="954107"/>
          </a:xfrm>
          <a:prstGeom prst="rect">
            <a:avLst/>
          </a:prstGeom>
          <a:solidFill>
            <a:schemeClr val="accent2">
              <a:lumMod val="20000"/>
              <a:lumOff val="80000"/>
            </a:schemeClr>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KẾT THÚC</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121624" y="5589891"/>
            <a:ext cx="7001301" cy="523220"/>
          </a:xfrm>
          <a:prstGeom prst="rect">
            <a:avLst/>
          </a:prstGeom>
          <a:noFill/>
          <a:ln w="28575">
            <a:solidFill>
              <a:srgbClr val="E58E9E"/>
            </a:solidFill>
          </a:ln>
        </p:spPr>
        <p:txBody>
          <a:bodyPr wrap="square" rtlCol="0">
            <a:spAutoFit/>
          </a:bodyPr>
          <a:lstStyle/>
          <a:p>
            <a:pPr algn="just"/>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7" name="Straight Arrow Connector 26"/>
          <p:cNvCxnSpPr>
            <a:endCxn id="20" idx="1"/>
          </p:cNvCxnSpPr>
          <p:nvPr/>
        </p:nvCxnSpPr>
        <p:spPr>
          <a:xfrm>
            <a:off x="3485392" y="1597594"/>
            <a:ext cx="636232" cy="0"/>
          </a:xfrm>
          <a:prstGeom prst="straightConnector1">
            <a:avLst/>
          </a:prstGeom>
          <a:ln w="28575">
            <a:solidFill>
              <a:srgbClr val="E58E9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3"/>
          </p:cNvCxnSpPr>
          <p:nvPr/>
        </p:nvCxnSpPr>
        <p:spPr>
          <a:xfrm flipV="1">
            <a:off x="3476957" y="2574272"/>
            <a:ext cx="644667" cy="1115721"/>
          </a:xfrm>
          <a:prstGeom prst="straightConnector1">
            <a:avLst/>
          </a:prstGeom>
          <a:ln w="28575">
            <a:solidFill>
              <a:srgbClr val="E58E9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3" idx="1"/>
          </p:cNvCxnSpPr>
          <p:nvPr/>
        </p:nvCxnSpPr>
        <p:spPr>
          <a:xfrm flipV="1">
            <a:off x="3485392" y="3555465"/>
            <a:ext cx="636232" cy="107462"/>
          </a:xfrm>
          <a:prstGeom prst="straightConnector1">
            <a:avLst/>
          </a:prstGeom>
          <a:ln w="28575">
            <a:solidFill>
              <a:srgbClr val="E58E9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76957" y="3680606"/>
            <a:ext cx="644667" cy="917177"/>
          </a:xfrm>
          <a:prstGeom prst="straightConnector1">
            <a:avLst/>
          </a:prstGeom>
          <a:ln w="28575">
            <a:solidFill>
              <a:srgbClr val="E58E9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6" idx="1"/>
          </p:cNvCxnSpPr>
          <p:nvPr/>
        </p:nvCxnSpPr>
        <p:spPr>
          <a:xfrm>
            <a:off x="3485392" y="5851501"/>
            <a:ext cx="636232" cy="0"/>
          </a:xfrm>
          <a:prstGeom prst="straightConnector1">
            <a:avLst/>
          </a:prstGeom>
          <a:ln w="28575">
            <a:solidFill>
              <a:srgbClr val="E58E9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07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ircle(in)">
                                      <p:cBhvr>
                                        <p:cTn id="38" dur="2000"/>
                                        <p:tgtEl>
                                          <p:spTgt spid="2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arn(inVertical)">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49B6949-D2DB-4428-A36C-F44485456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4251" y="0"/>
            <a:ext cx="6367749" cy="4139036"/>
          </a:xfrm>
          <a:prstGeom prst="rect">
            <a:avLst/>
          </a:prstGeom>
        </p:spPr>
      </p:pic>
      <p:pic>
        <p:nvPicPr>
          <p:cNvPr id="5" name="图片 4">
            <a:extLst>
              <a:ext uri="{FF2B5EF4-FFF2-40B4-BE49-F238E27FC236}">
                <a16:creationId xmlns:a16="http://schemas.microsoft.com/office/drawing/2014/main" xmlns="" id="{002F70D9-4D0B-4A1B-AF6B-4EFDCF09BA85}"/>
              </a:ext>
            </a:extLst>
          </p:cNvPr>
          <p:cNvPicPr>
            <a:picLocks noChangeAspect="1"/>
          </p:cNvPicPr>
          <p:nvPr/>
        </p:nvPicPr>
        <p:blipFill rotWithShape="1">
          <a:blip r:embed="rId4">
            <a:extLst>
              <a:ext uri="{28A0092B-C50C-407E-A947-70E740481C1C}">
                <a14:useLocalDpi xmlns:a14="http://schemas.microsoft.com/office/drawing/2010/main" val="0"/>
              </a:ext>
            </a:extLst>
          </a:blip>
          <a:srcRect t="31254" r="37540" b="37492"/>
          <a:stretch>
            <a:fillRect/>
          </a:stretch>
        </p:blipFill>
        <p:spPr>
          <a:xfrm flipH="1">
            <a:off x="4549579" y="0"/>
            <a:ext cx="3212654" cy="1607540"/>
          </a:xfrm>
          <a:prstGeom prst="rect">
            <a:avLst/>
          </a:prstGeom>
        </p:spPr>
      </p:pic>
      <p:cxnSp>
        <p:nvCxnSpPr>
          <p:cNvPr id="9" name="直接连接符 8">
            <a:extLst>
              <a:ext uri="{FF2B5EF4-FFF2-40B4-BE49-F238E27FC236}">
                <a16:creationId xmlns:a16="http://schemas.microsoft.com/office/drawing/2014/main" xmlns="" id="{697CA0E0-F75C-42C7-9296-63CD22EE7B07}"/>
              </a:ext>
            </a:extLst>
          </p:cNvPr>
          <p:cNvCxnSpPr/>
          <p:nvPr/>
        </p:nvCxnSpPr>
        <p:spPr>
          <a:xfrm flipV="1">
            <a:off x="9516462" y="1679284"/>
            <a:ext cx="1143077" cy="800255"/>
          </a:xfrm>
          <a:prstGeom prst="line">
            <a:avLst/>
          </a:prstGeom>
          <a:ln>
            <a:gradFill>
              <a:gsLst>
                <a:gs pos="0">
                  <a:schemeClr val="accent5">
                    <a:lumMod val="40000"/>
                    <a:lumOff val="60000"/>
                  </a:schemeClr>
                </a:gs>
                <a:gs pos="100000">
                  <a:schemeClr val="accent1">
                    <a:tint val="23500"/>
                    <a:satMod val="160000"/>
                    <a:alpha val="0"/>
                  </a:schemeClr>
                </a:gs>
              </a:gsLst>
              <a:lin ang="2700000" scaled="0"/>
            </a:gradFill>
          </a:ln>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402536" y="315981"/>
            <a:ext cx="11113971" cy="2322777"/>
          </a:xfrm>
          <a:prstGeom prst="rect">
            <a:avLst/>
          </a:prstGeom>
        </p:spPr>
      </p:pic>
      <p:sp>
        <p:nvSpPr>
          <p:cNvPr id="19" name="TextBox 18"/>
          <p:cNvSpPr txBox="1"/>
          <p:nvPr/>
        </p:nvSpPr>
        <p:spPr>
          <a:xfrm>
            <a:off x="892577" y="3744007"/>
            <a:ext cx="9863347" cy="2677656"/>
          </a:xfrm>
          <a:prstGeom prst="rect">
            <a:avLst/>
          </a:prstGeom>
          <a:noFill/>
        </p:spPr>
        <p:txBody>
          <a:bodyPr wrap="square" rtlCol="0">
            <a:spAutoFit/>
          </a:bodyPr>
          <a:lstStyle/>
          <a:p>
            <a:pPr algn="just"/>
            <a:r>
              <a:rPr lang="vi-VN" sz="2800" b="1" dirty="0" smtClean="0">
                <a:solidFill>
                  <a:schemeClr val="bg1"/>
                </a:solidFill>
                <a:latin typeface="Times New Roman" panose="02020603050405020304" pitchFamily="18" charset="0"/>
                <a:cs typeface="Times New Roman" panose="02020603050405020304" pitchFamily="18" charset="0"/>
              </a:rPr>
              <a:t>     + Xin chào thầy cô và các bạn. Tôi tên là... Học lớp... Trường... Sau đây tôi xin phép được trình bày một vấn đề trong đời sống gia đình.</a:t>
            </a:r>
          </a:p>
          <a:p>
            <a:pPr algn="just"/>
            <a:r>
              <a:rPr lang="vi-VN" sz="2800" b="1" dirty="0" smtClean="0">
                <a:solidFill>
                  <a:schemeClr val="bg1"/>
                </a:solidFill>
                <a:latin typeface="Times New Roman" panose="02020603050405020304" pitchFamily="18" charset="0"/>
                <a:cs typeface="Times New Roman" panose="02020603050405020304" pitchFamily="18" charset="0"/>
              </a:rPr>
              <a:t>     + Gia đình có vai trò rất quan trọng đối với con người. Vậy đâu là những yếu tố, những việc làm để gia đình trở thành một tổ ấm yêu thương?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01758" y="2954739"/>
            <a:ext cx="2546659" cy="523220"/>
          </a:xfrm>
          <a:prstGeom prst="rect">
            <a:avLst/>
          </a:prstGeom>
          <a:solidFill>
            <a:schemeClr val="bg1"/>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MỞ ĐẦU</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98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49B6949-D2DB-4428-A36C-F44485456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4251" y="0"/>
            <a:ext cx="6367749" cy="4139036"/>
          </a:xfrm>
          <a:prstGeom prst="rect">
            <a:avLst/>
          </a:prstGeom>
        </p:spPr>
      </p:pic>
      <p:pic>
        <p:nvPicPr>
          <p:cNvPr id="5" name="图片 4">
            <a:extLst>
              <a:ext uri="{FF2B5EF4-FFF2-40B4-BE49-F238E27FC236}">
                <a16:creationId xmlns:a16="http://schemas.microsoft.com/office/drawing/2014/main" xmlns="" id="{002F70D9-4D0B-4A1B-AF6B-4EFDCF09BA85}"/>
              </a:ext>
            </a:extLst>
          </p:cNvPr>
          <p:cNvPicPr>
            <a:picLocks noChangeAspect="1"/>
          </p:cNvPicPr>
          <p:nvPr/>
        </p:nvPicPr>
        <p:blipFill rotWithShape="1">
          <a:blip r:embed="rId4">
            <a:extLst>
              <a:ext uri="{28A0092B-C50C-407E-A947-70E740481C1C}">
                <a14:useLocalDpi xmlns:a14="http://schemas.microsoft.com/office/drawing/2010/main" val="0"/>
              </a:ext>
            </a:extLst>
          </a:blip>
          <a:srcRect t="31254" r="37540" b="37492"/>
          <a:stretch>
            <a:fillRect/>
          </a:stretch>
        </p:blipFill>
        <p:spPr>
          <a:xfrm flipH="1">
            <a:off x="4549579" y="0"/>
            <a:ext cx="3212654" cy="1607540"/>
          </a:xfrm>
          <a:prstGeom prst="rect">
            <a:avLst/>
          </a:prstGeom>
        </p:spPr>
      </p:pic>
      <p:cxnSp>
        <p:nvCxnSpPr>
          <p:cNvPr id="9" name="直接连接符 8">
            <a:extLst>
              <a:ext uri="{FF2B5EF4-FFF2-40B4-BE49-F238E27FC236}">
                <a16:creationId xmlns:a16="http://schemas.microsoft.com/office/drawing/2014/main" xmlns="" id="{697CA0E0-F75C-42C7-9296-63CD22EE7B07}"/>
              </a:ext>
            </a:extLst>
          </p:cNvPr>
          <p:cNvCxnSpPr/>
          <p:nvPr/>
        </p:nvCxnSpPr>
        <p:spPr>
          <a:xfrm flipV="1">
            <a:off x="9516462" y="1679284"/>
            <a:ext cx="1143077" cy="800255"/>
          </a:xfrm>
          <a:prstGeom prst="line">
            <a:avLst/>
          </a:prstGeom>
          <a:ln>
            <a:gradFill>
              <a:gsLst>
                <a:gs pos="0">
                  <a:schemeClr val="accent5">
                    <a:lumMod val="40000"/>
                    <a:lumOff val="60000"/>
                  </a:schemeClr>
                </a:gs>
                <a:gs pos="100000">
                  <a:schemeClr val="accent1">
                    <a:tint val="23500"/>
                    <a:satMod val="160000"/>
                    <a:alpha val="0"/>
                  </a:schemeClr>
                </a:gs>
              </a:gsLst>
              <a:lin ang="2700000" scaled="0"/>
            </a:gradFill>
          </a:ln>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402536" y="315981"/>
            <a:ext cx="11113971" cy="2322777"/>
          </a:xfrm>
          <a:prstGeom prst="rect">
            <a:avLst/>
          </a:prstGeom>
        </p:spPr>
      </p:pic>
      <p:sp>
        <p:nvSpPr>
          <p:cNvPr id="19" name="TextBox 18"/>
          <p:cNvSpPr txBox="1"/>
          <p:nvPr/>
        </p:nvSpPr>
        <p:spPr>
          <a:xfrm>
            <a:off x="892577" y="3744007"/>
            <a:ext cx="9863347" cy="2246769"/>
          </a:xfrm>
          <a:prstGeom prst="rect">
            <a:avLst/>
          </a:prstGeom>
          <a:noFill/>
        </p:spPr>
        <p:txBody>
          <a:bodyPr wrap="square" rtlCol="0">
            <a:spAutoFit/>
          </a:bodyPr>
          <a:lstStyle/>
          <a:p>
            <a:pPr algn="just"/>
            <a:r>
              <a:rPr lang="vi-VN" sz="2800" b="1" dirty="0" smtClean="0">
                <a:solidFill>
                  <a:prstClr val="white"/>
                </a:solidFill>
                <a:latin typeface="Times New Roman" panose="02020603050405020304" pitchFamily="18" charset="0"/>
                <a:cs typeface="Times New Roman" panose="02020603050405020304" pitchFamily="18" charset="0"/>
              </a:rPr>
              <a:t>+ Nêu các biểu hiện cụ thể của tình yêu thương trong gia đình.</a:t>
            </a:r>
          </a:p>
          <a:p>
            <a:pPr algn="just"/>
            <a:r>
              <a:rPr lang="vi-VN" sz="2800" b="1" dirty="0" smtClean="0">
                <a:solidFill>
                  <a:prstClr val="white"/>
                </a:solidFill>
                <a:latin typeface="Times New Roman" panose="02020603050405020304" pitchFamily="18" charset="0"/>
                <a:cs typeface="Times New Roman" panose="02020603050405020304" pitchFamily="18" charset="0"/>
              </a:rPr>
              <a:t>+ Nêu tác động, vai trò của tình yêu thương đối với các thành viên.</a:t>
            </a:r>
          </a:p>
          <a:p>
            <a:pPr algn="just"/>
            <a:r>
              <a:rPr lang="vi-VN" sz="2800" b="1" dirty="0" smtClean="0">
                <a:solidFill>
                  <a:prstClr val="white"/>
                </a:solidFill>
                <a:latin typeface="Times New Roman" panose="02020603050405020304" pitchFamily="18" charset="0"/>
                <a:cs typeface="Times New Roman" panose="02020603050405020304" pitchFamily="18" charset="0"/>
              </a:rPr>
              <a:t>+ Những việc làm cụ thể để gia đình trở thành một tổ ấm yêu thương.</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01758" y="2954739"/>
            <a:ext cx="3547821" cy="523220"/>
          </a:xfrm>
          <a:prstGeom prst="rect">
            <a:avLst/>
          </a:prstGeom>
          <a:solidFill>
            <a:schemeClr val="bg1"/>
          </a:solidFill>
        </p:spPr>
        <p:txBody>
          <a:bodyPr wrap="square" rtlCol="0">
            <a:spAutoFit/>
          </a:bodyPr>
          <a:lstStyle/>
          <a:p>
            <a:pPr algn="ct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NỘI DUNG CHÍNH</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696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49B6949-D2DB-4428-A36C-F44485456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4251" y="0"/>
            <a:ext cx="6367749" cy="4139036"/>
          </a:xfrm>
          <a:prstGeom prst="rect">
            <a:avLst/>
          </a:prstGeom>
        </p:spPr>
      </p:pic>
      <p:pic>
        <p:nvPicPr>
          <p:cNvPr id="5" name="图片 4">
            <a:extLst>
              <a:ext uri="{FF2B5EF4-FFF2-40B4-BE49-F238E27FC236}">
                <a16:creationId xmlns:a16="http://schemas.microsoft.com/office/drawing/2014/main" xmlns="" id="{002F70D9-4D0B-4A1B-AF6B-4EFDCF09BA85}"/>
              </a:ext>
            </a:extLst>
          </p:cNvPr>
          <p:cNvPicPr>
            <a:picLocks noChangeAspect="1"/>
          </p:cNvPicPr>
          <p:nvPr/>
        </p:nvPicPr>
        <p:blipFill rotWithShape="1">
          <a:blip r:embed="rId4">
            <a:extLst>
              <a:ext uri="{28A0092B-C50C-407E-A947-70E740481C1C}">
                <a14:useLocalDpi xmlns:a14="http://schemas.microsoft.com/office/drawing/2010/main" val="0"/>
              </a:ext>
            </a:extLst>
          </a:blip>
          <a:srcRect t="31254" r="37540" b="37492"/>
          <a:stretch>
            <a:fillRect/>
          </a:stretch>
        </p:blipFill>
        <p:spPr>
          <a:xfrm flipH="1">
            <a:off x="4549579" y="0"/>
            <a:ext cx="3212654" cy="1607540"/>
          </a:xfrm>
          <a:prstGeom prst="rect">
            <a:avLst/>
          </a:prstGeom>
        </p:spPr>
      </p:pic>
      <p:cxnSp>
        <p:nvCxnSpPr>
          <p:cNvPr id="9" name="直接连接符 8">
            <a:extLst>
              <a:ext uri="{FF2B5EF4-FFF2-40B4-BE49-F238E27FC236}">
                <a16:creationId xmlns:a16="http://schemas.microsoft.com/office/drawing/2014/main" xmlns="" id="{697CA0E0-F75C-42C7-9296-63CD22EE7B07}"/>
              </a:ext>
            </a:extLst>
          </p:cNvPr>
          <p:cNvCxnSpPr/>
          <p:nvPr/>
        </p:nvCxnSpPr>
        <p:spPr>
          <a:xfrm flipV="1">
            <a:off x="9516462" y="1679284"/>
            <a:ext cx="1143077" cy="800255"/>
          </a:xfrm>
          <a:prstGeom prst="line">
            <a:avLst/>
          </a:prstGeom>
          <a:ln>
            <a:gradFill>
              <a:gsLst>
                <a:gs pos="0">
                  <a:schemeClr val="accent5">
                    <a:lumMod val="40000"/>
                    <a:lumOff val="60000"/>
                  </a:schemeClr>
                </a:gs>
                <a:gs pos="100000">
                  <a:schemeClr val="accent1">
                    <a:tint val="23500"/>
                    <a:satMod val="160000"/>
                    <a:alpha val="0"/>
                  </a:schemeClr>
                </a:gs>
              </a:gsLst>
              <a:lin ang="2700000" scaled="0"/>
            </a:gradFill>
          </a:ln>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402536" y="315981"/>
            <a:ext cx="11113971" cy="2322777"/>
          </a:xfrm>
          <a:prstGeom prst="rect">
            <a:avLst/>
          </a:prstGeom>
        </p:spPr>
      </p:pic>
      <p:sp>
        <p:nvSpPr>
          <p:cNvPr id="19" name="TextBox 18"/>
          <p:cNvSpPr txBox="1"/>
          <p:nvPr/>
        </p:nvSpPr>
        <p:spPr>
          <a:xfrm>
            <a:off x="781191" y="3607529"/>
            <a:ext cx="10735316" cy="3108543"/>
          </a:xfrm>
          <a:prstGeom prst="rect">
            <a:avLst/>
          </a:prstGeom>
          <a:noFill/>
        </p:spPr>
        <p:txBody>
          <a:bodyPr wrap="square" rtlCol="0">
            <a:spAutoFit/>
          </a:bodyPr>
          <a:lstStyle/>
          <a:p>
            <a:pPr algn="just"/>
            <a:r>
              <a:rPr lang="vi-VN" sz="2800" b="1" dirty="0" smtClean="0">
                <a:solidFill>
                  <a:prstClr val="white"/>
                </a:solidFill>
                <a:latin typeface="Times New Roman" panose="02020603050405020304" pitchFamily="18" charset="0"/>
                <a:cs typeface="Times New Roman" panose="02020603050405020304" pitchFamily="18" charset="0"/>
              </a:rPr>
              <a:t>+ Trên đây là ý kiến của cá nhân tôi trong vấn đề: «Những việc cần làm để gia đình trở thành một tổ ấm yêu thương». Tôi mong rằng, qua bài chia sẻ của mình, các bạn sẽ thêm yêu quý, trân trọng và yêu thương gia đình của mình. Mong muốn hơn nữa rằng các bạn sẽ hiểu được những tâm tư, tình cảm, nỗi khổ của bậc làm cha mẹ để từ đó thấu hiểu và giúp gia đình trở thành một tổ ấm yêu thương.</a:t>
            </a:r>
          </a:p>
          <a:p>
            <a:pPr algn="just"/>
            <a:r>
              <a:rPr lang="vi-VN" sz="2800" b="1" dirty="0" smtClean="0">
                <a:solidFill>
                  <a:prstClr val="white"/>
                </a:solidFill>
                <a:latin typeface="Times New Roman" panose="02020603050405020304" pitchFamily="18" charset="0"/>
                <a:cs typeface="Times New Roman" panose="02020603050405020304" pitchFamily="18" charset="0"/>
              </a:rPr>
              <a:t>+ Tôi xin cảm ơn các bạn và thầy cô đã lắng nghe.</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90372" y="2818261"/>
            <a:ext cx="2546659" cy="523220"/>
          </a:xfrm>
          <a:prstGeom prst="rect">
            <a:avLst/>
          </a:prstGeom>
          <a:solidFill>
            <a:schemeClr val="bg1"/>
          </a:solidFill>
        </p:spPr>
        <p:txBody>
          <a:bodyPr wrap="square" rtlCol="0">
            <a:spAutoFit/>
          </a:bodyPr>
          <a:lstStyle/>
          <a:p>
            <a:pPr algn="ct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KẾT THÚC</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96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C8CB6DB7-018F-4B3C-AEC1-C380160E01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89915">
                        <a14:foregroundMark x1="20513" y1="16667" x2="20513" y2="16667"/>
                        <a14:foregroundMark x1="23077" y1="18333" x2="23077" y2="18333"/>
                        <a14:foregroundMark x1="25812" y1="24375" x2="25812" y2="24375"/>
                        <a14:foregroundMark x1="39145" y1="69375" x2="45641" y2="90833"/>
                        <a14:foregroundMark x1="54530" y1="69792" x2="59316" y2="86667"/>
                        <a14:foregroundMark x1="60513" y1="87083" x2="66154" y2="99792"/>
                      </a14:backgroundRemoval>
                    </a14:imgEffect>
                  </a14:imgLayer>
                </a14:imgProps>
              </a:ext>
              <a:ext uri="{28A0092B-C50C-407E-A947-70E740481C1C}">
                <a14:useLocalDpi xmlns:a14="http://schemas.microsoft.com/office/drawing/2010/main" val="0"/>
              </a:ext>
            </a:extLst>
          </a:blip>
          <a:stretch>
            <a:fillRect/>
          </a:stretch>
        </p:blipFill>
        <p:spPr>
          <a:xfrm>
            <a:off x="-717430" y="2401213"/>
            <a:ext cx="5096857" cy="4182036"/>
          </a:xfrm>
          <a:prstGeom prst="rect">
            <a:avLst/>
          </a:prstGeom>
        </p:spPr>
      </p:pic>
      <p:pic>
        <p:nvPicPr>
          <p:cNvPr id="5" name="Picture 7" descr="C:\Users\Administrator\Desktop\中秋02a--.png">
            <a:extLst>
              <a:ext uri="{FF2B5EF4-FFF2-40B4-BE49-F238E27FC236}">
                <a16:creationId xmlns:a16="http://schemas.microsoft.com/office/drawing/2014/main" xmlns="" id="{55005C95-B042-4DE4-9B54-B91C8A08F395}"/>
              </a:ext>
            </a:extLst>
          </p:cNvPr>
          <p:cNvPicPr>
            <a:picLocks noChangeAspect="1" noChangeArrowheads="1"/>
          </p:cNvPicPr>
          <p:nvPr/>
        </p:nvPicPr>
        <p:blipFill rotWithShape="1">
          <a:blip r:embed="rId5" cstate="print"/>
          <a:srcRect/>
          <a:stretch>
            <a:fillRect/>
          </a:stretch>
        </p:blipFill>
        <p:spPr bwMode="auto">
          <a:xfrm>
            <a:off x="0" y="5834990"/>
            <a:ext cx="12192001" cy="1023010"/>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圆角 31">
            <a:extLst>
              <a:ext uri="{FF2B5EF4-FFF2-40B4-BE49-F238E27FC236}">
                <a16:creationId xmlns:a16="http://schemas.microsoft.com/office/drawing/2014/main" xmlns="" id="{224C1811-1221-4179-BC6B-B9B63FACC5E7}"/>
              </a:ext>
            </a:extLst>
          </p:cNvPr>
          <p:cNvSpPr/>
          <p:nvPr/>
        </p:nvSpPr>
        <p:spPr>
          <a:xfrm>
            <a:off x="4411906" y="3981027"/>
            <a:ext cx="684952" cy="684952"/>
          </a:xfrm>
          <a:prstGeom prst="roundRect">
            <a:avLst/>
          </a:prstGeom>
          <a:solidFill>
            <a:srgbClr val="FFFFFF"/>
          </a:solidFill>
          <a:ln w="28575">
            <a:solidFill>
              <a:srgbClr val="E6275D"/>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000000"/>
              </a:solidFill>
            </a:endParaRPr>
          </a:p>
        </p:txBody>
      </p:sp>
      <p:sp>
        <p:nvSpPr>
          <p:cNvPr id="28" name="矩形: 圆角 27">
            <a:extLst>
              <a:ext uri="{FF2B5EF4-FFF2-40B4-BE49-F238E27FC236}">
                <a16:creationId xmlns:a16="http://schemas.microsoft.com/office/drawing/2014/main" xmlns="" id="{55355E72-9121-4793-8A29-CAD3AFF94F76}"/>
              </a:ext>
            </a:extLst>
          </p:cNvPr>
          <p:cNvSpPr/>
          <p:nvPr/>
        </p:nvSpPr>
        <p:spPr>
          <a:xfrm>
            <a:off x="4426530" y="1629457"/>
            <a:ext cx="684952" cy="684952"/>
          </a:xfrm>
          <a:prstGeom prst="roundRect">
            <a:avLst/>
          </a:prstGeom>
          <a:solidFill>
            <a:srgbClr val="FFFFFF"/>
          </a:solidFill>
          <a:ln w="28575">
            <a:solidFill>
              <a:srgbClr val="E6275D"/>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endParaRPr>
          </a:p>
        </p:txBody>
      </p:sp>
      <p:sp>
        <p:nvSpPr>
          <p:cNvPr id="18" name="矩形: 圆角 17">
            <a:extLst>
              <a:ext uri="{FF2B5EF4-FFF2-40B4-BE49-F238E27FC236}">
                <a16:creationId xmlns:a16="http://schemas.microsoft.com/office/drawing/2014/main" xmlns="" id="{FBBDF701-F35E-48A1-9BB1-83D1D7A33A3C}"/>
              </a:ext>
            </a:extLst>
          </p:cNvPr>
          <p:cNvSpPr/>
          <p:nvPr/>
        </p:nvSpPr>
        <p:spPr>
          <a:xfrm>
            <a:off x="4411906" y="431990"/>
            <a:ext cx="684952" cy="684952"/>
          </a:xfrm>
          <a:prstGeom prst="roundRect">
            <a:avLst/>
          </a:prstGeom>
          <a:solidFill>
            <a:srgbClr val="FFFFFF"/>
          </a:solidFill>
          <a:ln w="28575">
            <a:solidFill>
              <a:srgbClr val="E6275D"/>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000000"/>
              </a:solidFill>
            </a:endParaRPr>
          </a:p>
        </p:txBody>
      </p:sp>
      <p:pic>
        <p:nvPicPr>
          <p:cNvPr id="38" name="图片 37">
            <a:extLst>
              <a:ext uri="{FF2B5EF4-FFF2-40B4-BE49-F238E27FC236}">
                <a16:creationId xmlns:a16="http://schemas.microsoft.com/office/drawing/2014/main" xmlns="" id="{50064156-C2E5-4EAA-9BF4-6A66CDA6E9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906" y="431990"/>
            <a:ext cx="699576" cy="699576"/>
          </a:xfrm>
          <a:prstGeom prst="rect">
            <a:avLst/>
          </a:prstGeom>
        </p:spPr>
      </p:pic>
      <p:pic>
        <p:nvPicPr>
          <p:cNvPr id="39" name="图片 38">
            <a:extLst>
              <a:ext uri="{FF2B5EF4-FFF2-40B4-BE49-F238E27FC236}">
                <a16:creationId xmlns:a16="http://schemas.microsoft.com/office/drawing/2014/main" xmlns="" id="{039843D0-D482-43A7-87E7-8573AF5369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1907" y="1614833"/>
            <a:ext cx="699575" cy="699575"/>
          </a:xfrm>
          <a:prstGeom prst="rect">
            <a:avLst/>
          </a:prstGeom>
        </p:spPr>
      </p:pic>
      <p:pic>
        <p:nvPicPr>
          <p:cNvPr id="40" name="图片 39">
            <a:extLst>
              <a:ext uri="{FF2B5EF4-FFF2-40B4-BE49-F238E27FC236}">
                <a16:creationId xmlns:a16="http://schemas.microsoft.com/office/drawing/2014/main" xmlns="" id="{4E0744E4-ACF1-4A37-87E9-FE350BA25F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7282" y="3980105"/>
            <a:ext cx="699575" cy="699575"/>
          </a:xfrm>
          <a:prstGeom prst="rect">
            <a:avLst/>
          </a:prstGeom>
        </p:spPr>
      </p:pic>
      <p:sp>
        <p:nvSpPr>
          <p:cNvPr id="19" name="矩形 1"/>
          <p:cNvSpPr/>
          <p:nvPr/>
        </p:nvSpPr>
        <p:spPr>
          <a:xfrm>
            <a:off x="970433" y="1229653"/>
            <a:ext cx="3055064" cy="4184071"/>
          </a:xfrm>
          <a:prstGeom prst="rect">
            <a:avLst/>
          </a:prstGeom>
          <a:solidFill>
            <a:schemeClr val="bg1"/>
          </a:solid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7"/>
          <p:cNvSpPr/>
          <p:nvPr/>
        </p:nvSpPr>
        <p:spPr>
          <a:xfrm>
            <a:off x="3768489" y="787494"/>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1" name="Picture 20"/>
          <p:cNvPicPr>
            <a:picLocks noChangeAspect="1"/>
          </p:cNvPicPr>
          <p:nvPr/>
        </p:nvPicPr>
        <p:blipFill>
          <a:blip r:embed="rId9"/>
          <a:stretch>
            <a:fillRect/>
          </a:stretch>
        </p:blipFill>
        <p:spPr>
          <a:xfrm>
            <a:off x="897381" y="1817421"/>
            <a:ext cx="3029226" cy="3441318"/>
          </a:xfrm>
          <a:prstGeom prst="rect">
            <a:avLst/>
          </a:prstGeom>
        </p:spPr>
      </p:pic>
      <p:sp>
        <p:nvSpPr>
          <p:cNvPr id="22" name="TextBox 21"/>
          <p:cNvSpPr txBox="1"/>
          <p:nvPr/>
        </p:nvSpPr>
        <p:spPr>
          <a:xfrm>
            <a:off x="5414703" y="359054"/>
            <a:ext cx="6267781" cy="954107"/>
          </a:xfrm>
          <a:prstGeom prst="rect">
            <a:avLst/>
          </a:prstGeom>
          <a:noFill/>
        </p:spPr>
        <p:txBody>
          <a:bodyPr wrap="square" rtlCol="0">
            <a:spAutoFit/>
          </a:body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1. </a:t>
            </a:r>
            <a:r>
              <a:rPr lang="en-US" sz="2800" b="1" dirty="0" err="1" smtClean="0">
                <a:solidFill>
                  <a:schemeClr val="bg1"/>
                </a:solidFill>
                <a:latin typeface="Times New Roman" panose="02020603050405020304" pitchFamily="18" charset="0"/>
                <a:cs typeface="Times New Roman" panose="02020603050405020304" pitchFamily="18" charset="0"/>
              </a:rPr>
              <a:t>Nói</a:t>
            </a:r>
            <a:r>
              <a:rPr lang="en-US" sz="2800" b="1" dirty="0" smtClean="0">
                <a:solidFill>
                  <a:schemeClr val="bg1"/>
                </a:solidFill>
                <a:latin typeface="Times New Roman" panose="02020603050405020304" pitchFamily="18" charset="0"/>
                <a:cs typeface="Times New Roman" panose="02020603050405020304" pitchFamily="18" charset="0"/>
              </a:rPr>
              <a:t> to, </a:t>
            </a:r>
            <a:r>
              <a:rPr lang="en-US" sz="2800" b="1" dirty="0" err="1" smtClean="0">
                <a:solidFill>
                  <a:schemeClr val="bg1"/>
                </a:solidFill>
                <a:latin typeface="Times New Roman" panose="02020603050405020304" pitchFamily="18" charset="0"/>
                <a:cs typeface="Times New Roman" panose="02020603050405020304" pitchFamily="18" charset="0"/>
              </a:rPr>
              <a:t>rõ</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ràng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truyền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cảm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thống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nhất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ngôi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kể</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414703" y="1734427"/>
            <a:ext cx="6267781" cy="523220"/>
          </a:xfrm>
          <a:prstGeom prst="rect">
            <a:avLst/>
          </a:prstGeom>
          <a:noFill/>
        </p:spPr>
        <p:txBody>
          <a:bodyPr wrap="square" rtlCol="0">
            <a:spAutoFit/>
          </a:body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2. </a:t>
            </a:r>
            <a:r>
              <a:rPr lang="vi-VN" sz="2800" b="1" dirty="0" smtClean="0">
                <a:solidFill>
                  <a:schemeClr val="bg1"/>
                </a:solidFill>
                <a:latin typeface="Times New Roman" panose="02020603050405020304" pitchFamily="18" charset="0"/>
                <a:cs typeface="Times New Roman" panose="02020603050405020304" pitchFamily="18" charset="0"/>
              </a:rPr>
              <a:t>Điệu bộ, cử chi, nét mặt... phù hợp</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414703" y="2514841"/>
            <a:ext cx="6267780" cy="1384995"/>
          </a:xfrm>
          <a:prstGeom prst="rect">
            <a:avLst/>
          </a:prstGeom>
          <a:noFill/>
        </p:spPr>
        <p:txBody>
          <a:bodyPr wrap="square" rtlCol="0">
            <a:spAutoFit/>
          </a:bodyPr>
          <a:lstStyle/>
          <a:p>
            <a:pPr algn="just"/>
            <a:r>
              <a:rPr lang="vi-VN" sz="2800" b="1" dirty="0" smtClean="0">
                <a:solidFill>
                  <a:schemeClr val="bg1"/>
                </a:solidFill>
                <a:latin typeface="Times New Roman" panose="02020603050405020304" pitchFamily="18" charset="0"/>
                <a:cs typeface="Times New Roman" panose="02020603050405020304" pitchFamily="18" charset="0"/>
              </a:rPr>
              <a:t>3. Trong khi nói, cần tập trung vào vấn đề em đã chọn, không liệt kê bằng chứng hay kể chuyện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414703" y="3987753"/>
            <a:ext cx="6267781" cy="954107"/>
          </a:xfrm>
          <a:prstGeom prst="rect">
            <a:avLst/>
          </a:prstGeom>
          <a:noFill/>
        </p:spPr>
        <p:txBody>
          <a:bodyPr wrap="square" rtlCol="0">
            <a:spAutoFit/>
          </a:body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4. </a:t>
            </a:r>
            <a:r>
              <a:rPr lang="vi-VN" sz="2800" b="1" dirty="0" smtClean="0">
                <a:solidFill>
                  <a:schemeClr val="bg1"/>
                </a:solidFill>
                <a:latin typeface="Times New Roman" panose="02020603050405020304" pitchFamily="18" charset="0"/>
                <a:cs typeface="Times New Roman" panose="02020603050405020304" pitchFamily="18" charset="0"/>
              </a:rPr>
              <a:t>Cần liên hệ với trải nghiệm của bản thân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6" name="矩形: 圆角 27">
            <a:extLst>
              <a:ext uri="{FF2B5EF4-FFF2-40B4-BE49-F238E27FC236}">
                <a16:creationId xmlns:a16="http://schemas.microsoft.com/office/drawing/2014/main" xmlns="" id="{55355E72-9121-4793-8A29-CAD3AFF94F76}"/>
              </a:ext>
            </a:extLst>
          </p:cNvPr>
          <p:cNvSpPr/>
          <p:nvPr/>
        </p:nvSpPr>
        <p:spPr>
          <a:xfrm>
            <a:off x="4441153" y="2786183"/>
            <a:ext cx="684952" cy="684952"/>
          </a:xfrm>
          <a:prstGeom prst="roundRect">
            <a:avLst/>
          </a:prstGeom>
          <a:solidFill>
            <a:srgbClr val="FFFFFF"/>
          </a:solidFill>
          <a:ln w="28575">
            <a:solidFill>
              <a:srgbClr val="E6275D"/>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endParaRPr>
          </a:p>
        </p:txBody>
      </p:sp>
      <p:pic>
        <p:nvPicPr>
          <p:cNvPr id="27" name="图片 38">
            <a:extLst>
              <a:ext uri="{FF2B5EF4-FFF2-40B4-BE49-F238E27FC236}">
                <a16:creationId xmlns:a16="http://schemas.microsoft.com/office/drawing/2014/main" xmlns="" id="{039843D0-D482-43A7-87E7-8573AF5369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6530" y="2771559"/>
            <a:ext cx="699575" cy="699575"/>
          </a:xfrm>
          <a:prstGeom prst="rect">
            <a:avLst/>
          </a:prstGeom>
        </p:spPr>
      </p:pic>
      <p:sp>
        <p:nvSpPr>
          <p:cNvPr id="29" name="矩形: 圆角 31">
            <a:extLst>
              <a:ext uri="{FF2B5EF4-FFF2-40B4-BE49-F238E27FC236}">
                <a16:creationId xmlns:a16="http://schemas.microsoft.com/office/drawing/2014/main" xmlns="" id="{224C1811-1221-4179-BC6B-B9B63FACC5E7}"/>
              </a:ext>
            </a:extLst>
          </p:cNvPr>
          <p:cNvSpPr/>
          <p:nvPr/>
        </p:nvSpPr>
        <p:spPr>
          <a:xfrm>
            <a:off x="4411906" y="5078870"/>
            <a:ext cx="684952" cy="684952"/>
          </a:xfrm>
          <a:prstGeom prst="roundRect">
            <a:avLst/>
          </a:prstGeom>
          <a:solidFill>
            <a:srgbClr val="FFFFFF"/>
          </a:solidFill>
          <a:ln w="28575">
            <a:solidFill>
              <a:srgbClr val="E6275D"/>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000000"/>
              </a:solidFill>
            </a:endParaRPr>
          </a:p>
        </p:txBody>
      </p:sp>
      <p:pic>
        <p:nvPicPr>
          <p:cNvPr id="30" name="图片 39">
            <a:extLst>
              <a:ext uri="{FF2B5EF4-FFF2-40B4-BE49-F238E27FC236}">
                <a16:creationId xmlns:a16="http://schemas.microsoft.com/office/drawing/2014/main" xmlns="" id="{4E0744E4-ACF1-4A37-87E9-FE350BA25F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7282" y="5077948"/>
            <a:ext cx="699575" cy="699575"/>
          </a:xfrm>
          <a:prstGeom prst="rect">
            <a:avLst/>
          </a:prstGeom>
        </p:spPr>
      </p:pic>
      <p:sp>
        <p:nvSpPr>
          <p:cNvPr id="31" name="TextBox 30"/>
          <p:cNvSpPr txBox="1"/>
          <p:nvPr/>
        </p:nvSpPr>
        <p:spPr>
          <a:xfrm>
            <a:off x="5414703" y="5075424"/>
            <a:ext cx="6267781" cy="954107"/>
          </a:xfrm>
          <a:prstGeom prst="rect">
            <a:avLst/>
          </a:prstGeom>
          <a:noFill/>
        </p:spPr>
        <p:txBody>
          <a:bodyPr wrap="square" rtlCol="0">
            <a:spAutoFit/>
          </a:bodyPr>
          <a:lstStyle/>
          <a:p>
            <a:pPr algn="just"/>
            <a:r>
              <a:rPr lang="vi-VN" sz="2800" b="1" dirty="0" smtClean="0">
                <a:solidFill>
                  <a:schemeClr val="bg1"/>
                </a:solidFill>
                <a:latin typeface="Times New Roman" panose="02020603050405020304" pitchFamily="18" charset="0"/>
                <a:cs typeface="Times New Roman" panose="02020603050405020304" pitchFamily="18" charset="0"/>
              </a:rPr>
              <a:t>5. Trình bày kết hợp với sử dụng tranh ảnh, bài hát để tăng sức hấp dẫn.</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197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P spid="23" grpId="0"/>
      <p:bldP spid="24" grpId="0"/>
      <p:bldP spid="25"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05B310CB-8B51-4022-87B0-B123B235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539" y="-247890"/>
            <a:ext cx="3555560" cy="1866149"/>
          </a:xfrm>
          <a:prstGeom prst="rect">
            <a:avLst/>
          </a:prstGeom>
        </p:spPr>
      </p:pic>
      <p:sp>
        <p:nvSpPr>
          <p:cNvPr id="24"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同侧圆角矩形 7"/>
          <p:cNvSpPr/>
          <p:nvPr/>
        </p:nvSpPr>
        <p:spPr>
          <a:xfrm rot="10800000">
            <a:off x="3725838" y="457200"/>
            <a:ext cx="4667534" cy="607060"/>
          </a:xfrm>
          <a:prstGeom prst="round2SameRect">
            <a:avLst/>
          </a:prstGeom>
          <a:solidFill>
            <a:srgbClr val="F6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TextBox 30"/>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III. SAU KHI NÓI</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36" name="Straight Connector 74"/>
          <p:cNvCxnSpPr/>
          <p:nvPr/>
        </p:nvCxnSpPr>
        <p:spPr>
          <a:xfrm flipH="1">
            <a:off x="6151353" y="2485737"/>
            <a:ext cx="26623" cy="2981602"/>
          </a:xfrm>
          <a:prstGeom prst="line">
            <a:avLst/>
          </a:prstGeom>
          <a:ln w="28575">
            <a:solidFill>
              <a:srgbClr val="E58E9E"/>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20892" y="1471874"/>
            <a:ext cx="1761234" cy="954107"/>
          </a:xfrm>
          <a:prstGeom prst="rect">
            <a:avLst/>
          </a:prstGeom>
          <a:solidFill>
            <a:schemeClr val="accent2">
              <a:lumMod val="20000"/>
              <a:lumOff val="80000"/>
            </a:schemeClr>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NGƯỜI NGHE</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1251250" y="2604416"/>
            <a:ext cx="4671880" cy="3539430"/>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nêu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thái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chân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tôn</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 (chủ đề, đề tài...)</a:t>
            </a:r>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bày</a:t>
            </a: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 (ngôn ngữ, giọng điệu, cử chỉ...)</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752507" y="1482819"/>
            <a:ext cx="1761234" cy="954107"/>
          </a:xfrm>
          <a:prstGeom prst="rect">
            <a:avLst/>
          </a:prstGeom>
          <a:solidFill>
            <a:schemeClr val="accent2">
              <a:lumMod val="20000"/>
              <a:lumOff val="80000"/>
            </a:schemeClr>
          </a:solidFill>
        </p:spPr>
        <p:txBody>
          <a:bodyPr wrap="square" rtlCol="0">
            <a:spAutoFit/>
          </a:bodyPr>
          <a:lstStyle/>
          <a:p>
            <a:pPr algn="ct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NGƯỜI NÓI</a:t>
            </a:r>
            <a:endParaRPr lang="en-US"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6432824" y="2789683"/>
            <a:ext cx="4671880" cy="2677656"/>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góp</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xác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đáng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thị</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endPar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câu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34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p:bldP spid="37" grpId="0" animBg="1"/>
      <p:bldP spid="38" grpId="0"/>
      <p:bldP spid="39" grpId="0" animBg="1"/>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1953</Words>
  <Application>Microsoft Office PowerPoint</Application>
  <PresentationFormat>Widescreen</PresentationFormat>
  <Paragraphs>141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 Light</vt:lpstr>
      <vt:lpstr>Times New Roman</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 ÁN GIA ĐÌNH YÊU THƯƠNG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555</dc:title>
  <dc:creator>Administrator</dc:creator>
  <cp:lastModifiedBy>Admin</cp:lastModifiedBy>
  <cp:revision>91</cp:revision>
  <dcterms:created xsi:type="dcterms:W3CDTF">2018-08-31T06:10:02Z</dcterms:created>
  <dcterms:modified xsi:type="dcterms:W3CDTF">2024-10-20T12:50:08Z</dcterms:modified>
</cp:coreProperties>
</file>