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74"/>
  </p:notesMasterIdLst>
  <p:sldIdLst>
    <p:sldId id="256" r:id="rId3"/>
    <p:sldId id="259" r:id="rId4"/>
    <p:sldId id="257" r:id="rId5"/>
    <p:sldId id="418" r:id="rId6"/>
    <p:sldId id="421" r:id="rId7"/>
    <p:sldId id="422" r:id="rId8"/>
    <p:sldId id="423" r:id="rId9"/>
    <p:sldId id="574" r:id="rId10"/>
    <p:sldId id="575" r:id="rId11"/>
    <p:sldId id="424" r:id="rId12"/>
    <p:sldId id="576" r:id="rId13"/>
    <p:sldId id="629" r:id="rId14"/>
    <p:sldId id="577" r:id="rId15"/>
    <p:sldId id="578" r:id="rId16"/>
    <p:sldId id="630" r:id="rId17"/>
    <p:sldId id="627" r:id="rId18"/>
    <p:sldId id="628" r:id="rId19"/>
    <p:sldId id="587" r:id="rId20"/>
    <p:sldId id="596" r:id="rId21"/>
    <p:sldId id="597" r:id="rId22"/>
    <p:sldId id="588" r:id="rId23"/>
    <p:sldId id="589" r:id="rId24"/>
    <p:sldId id="632" r:id="rId25"/>
    <p:sldId id="590" r:id="rId26"/>
    <p:sldId id="623" r:id="rId27"/>
    <p:sldId id="631" r:id="rId28"/>
    <p:sldId id="592" r:id="rId29"/>
    <p:sldId id="593" r:id="rId30"/>
    <p:sldId id="633" r:id="rId31"/>
    <p:sldId id="635" r:id="rId32"/>
    <p:sldId id="637" r:id="rId33"/>
    <p:sldId id="636" r:id="rId34"/>
    <p:sldId id="638" r:id="rId35"/>
    <p:sldId id="598" r:id="rId36"/>
    <p:sldId id="599" r:id="rId37"/>
    <p:sldId id="600" r:id="rId38"/>
    <p:sldId id="639" r:id="rId39"/>
    <p:sldId id="601" r:id="rId40"/>
    <p:sldId id="602" r:id="rId41"/>
    <p:sldId id="606" r:id="rId42"/>
    <p:sldId id="607" r:id="rId43"/>
    <p:sldId id="608" r:id="rId44"/>
    <p:sldId id="595" r:id="rId45"/>
    <p:sldId id="609" r:id="rId46"/>
    <p:sldId id="610" r:id="rId47"/>
    <p:sldId id="614" r:id="rId48"/>
    <p:sldId id="611" r:id="rId49"/>
    <p:sldId id="615" r:id="rId50"/>
    <p:sldId id="640" r:id="rId51"/>
    <p:sldId id="641" r:id="rId52"/>
    <p:sldId id="642" r:id="rId53"/>
    <p:sldId id="613" r:id="rId54"/>
    <p:sldId id="643" r:id="rId55"/>
    <p:sldId id="644" r:id="rId56"/>
    <p:sldId id="645" r:id="rId57"/>
    <p:sldId id="646" r:id="rId58"/>
    <p:sldId id="647" r:id="rId59"/>
    <p:sldId id="648" r:id="rId60"/>
    <p:sldId id="649" r:id="rId61"/>
    <p:sldId id="650" r:id="rId62"/>
    <p:sldId id="651" r:id="rId63"/>
    <p:sldId id="653" r:id="rId64"/>
    <p:sldId id="624" r:id="rId65"/>
    <p:sldId id="616" r:id="rId66"/>
    <p:sldId id="617" r:id="rId67"/>
    <p:sldId id="580" r:id="rId68"/>
    <p:sldId id="416" r:id="rId69"/>
    <p:sldId id="618" r:id="rId70"/>
    <p:sldId id="620" r:id="rId71"/>
    <p:sldId id="622" r:id="rId72"/>
    <p:sldId id="626" r:id="rId73"/>
  </p:sldIdLst>
  <p:sldSz cx="12192000" cy="6858000"/>
  <p:notesSz cx="6858000" cy="9144000"/>
  <p:custDataLst>
    <p:tags r:id="rId7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119" d="100"/>
          <a:sy n="119" d="100"/>
        </p:scale>
        <p:origin x="462" y="9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7.wmf"/><Relationship Id="rId1" Type="http://schemas.openxmlformats.org/officeDocument/2006/relationships/image" Target="../media/image14.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8EBE8-AD40-4DC1-B8C5-4450813FBA07}" type="slidenum">
              <a:rPr lang="zh-CN" altLang="en-US" smtClean="0"/>
              <a:t>33</a:t>
            </a:fld>
            <a:endParaRPr lang="zh-CN" altLang="en-US"/>
          </a:p>
        </p:txBody>
      </p:sp>
    </p:spTree>
    <p:extLst>
      <p:ext uri="{BB962C8B-B14F-4D97-AF65-F5344CB8AC3E}">
        <p14:creationId xmlns:p14="http://schemas.microsoft.com/office/powerpoint/2010/main" val="110489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34</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42</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43</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44</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55</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59</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65</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71</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9</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16</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17</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18</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19</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10/22/2024</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10/22/2024</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10/22/2024</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10/22/2024</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1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29.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gi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5.w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15.wmf"/><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38.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28.bin"/><Relationship Id="rId4" Type="http://schemas.openxmlformats.org/officeDocument/2006/relationships/image" Target="../media/image40.wmf"/></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58822" y="3196031"/>
            <a:ext cx="7864782" cy="830997"/>
          </a:xfrm>
          <a:prstGeom prst="rect">
            <a:avLst/>
          </a:prstGeom>
          <a:noFill/>
        </p:spPr>
        <p:txBody>
          <a:bodyPr wrap="none" rtlCol="0">
            <a:spAutoFit/>
          </a:bodyPr>
          <a:lstStyle/>
          <a:p>
            <a:pPr algn="ctr"/>
            <a:r>
              <a:rPr lang="en-US" altLang="zh-CN" sz="4800" b="1" dirty="0">
                <a:solidFill>
                  <a:srgbClr val="7A573E"/>
                </a:solidFill>
                <a:latin typeface="Times New Roman" pitchFamily="18" charset="0"/>
                <a:ea typeface="汉仪喵魂体W" panose="00020600040101010101" pitchFamily="18" charset="-122"/>
                <a:cs typeface="Times New Roman" pitchFamily="18" charset="0"/>
              </a:rPr>
              <a:t>DUNG DỊCH VÀ NỒNG ĐỘ</a:t>
            </a:r>
            <a:endParaRPr lang="zh-CN" altLang="en-US" sz="4800" b="1" dirty="0">
              <a:solidFill>
                <a:srgbClr val="7A573E"/>
              </a:solidFill>
              <a:latin typeface="Times New Roman" pitchFamily="18" charset="0"/>
              <a:ea typeface="汉仪喵魂体W" panose="00020600040101010101" pitchFamily="18" charset="-122"/>
              <a:cs typeface="Times New Roman" pitchFamily="18" charset="0"/>
            </a:endParaRPr>
          </a:p>
        </p:txBody>
      </p:sp>
      <p:grpSp>
        <p:nvGrpSpPr>
          <p:cNvPr id="8" name="组合 7"/>
          <p:cNvGrpSpPr/>
          <p:nvPr/>
        </p:nvGrpSpPr>
        <p:grpSpPr>
          <a:xfrm>
            <a:off x="2711670" y="2481024"/>
            <a:ext cx="6826468" cy="715004"/>
            <a:chOff x="3683000" y="4203314"/>
            <a:chExt cx="1522194" cy="860099"/>
          </a:xfrm>
        </p:grpSpPr>
        <p:sp>
          <p:nvSpPr>
            <p:cNvPr id="9" name="矩形: 圆角 8"/>
            <p:cNvSpPr/>
            <p:nvPr/>
          </p:nvSpPr>
          <p:spPr>
            <a:xfrm>
              <a:off x="3683000" y="4243150"/>
              <a:ext cx="1447800" cy="820263"/>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683000" y="4203314"/>
              <a:ext cx="1522194" cy="851537"/>
            </a:xfrm>
            <a:prstGeom prst="rect">
              <a:avLst/>
            </a:prstGeom>
            <a:noFill/>
            <a:ln>
              <a:noFill/>
            </a:ln>
          </p:spPr>
          <p:txBody>
            <a:bodyPr wrap="square" rtlCol="0">
              <a:spAutoFit/>
              <a:scene3d>
                <a:camera prst="orthographicFront"/>
                <a:lightRig rig="threePt" dir="t"/>
              </a:scene3d>
              <a:sp3d contourW="12700"/>
            </a:bodyPr>
            <a:lstStyle/>
            <a:p>
              <a:pPr algn="ctr"/>
              <a:r>
                <a:rPr lang="en-US" altLang="zh-CN" sz="4000" b="1" dirty="0" err="1">
                  <a:solidFill>
                    <a:schemeClr val="bg1"/>
                  </a:solidFill>
                  <a:latin typeface="Times New Roman" pitchFamily="18" charset="0"/>
                  <a:ea typeface="时尚中黑简体" panose="01010104010101010101" pitchFamily="2" charset="-122"/>
                  <a:cs typeface="Times New Roman" pitchFamily="18" charset="0"/>
                </a:rPr>
                <a:t>Tiết</a:t>
              </a:r>
              <a:r>
                <a:rPr lang="en-US" altLang="zh-CN" sz="4000" b="1" dirty="0">
                  <a:solidFill>
                    <a:schemeClr val="bg1"/>
                  </a:solidFill>
                  <a:latin typeface="Times New Roman" pitchFamily="18" charset="0"/>
                  <a:ea typeface="时尚中黑简体" panose="01010104010101010101" pitchFamily="2" charset="-122"/>
                  <a:cs typeface="Times New Roman" pitchFamily="18" charset="0"/>
                </a:rPr>
                <a:t> 10+11+12+13, </a:t>
              </a:r>
              <a:r>
                <a:rPr lang="en-US" altLang="zh-CN" sz="4000" b="1" dirty="0" err="1">
                  <a:solidFill>
                    <a:schemeClr val="bg1"/>
                  </a:solidFill>
                  <a:latin typeface="Times New Roman" pitchFamily="18" charset="0"/>
                  <a:ea typeface="时尚中黑简体" panose="01010104010101010101" pitchFamily="2" charset="-122"/>
                  <a:cs typeface="Times New Roman" pitchFamily="18" charset="0"/>
                </a:rPr>
                <a:t>Bài</a:t>
              </a:r>
              <a:r>
                <a:rPr lang="en-US" altLang="zh-CN" sz="4000" b="1" dirty="0">
                  <a:solidFill>
                    <a:schemeClr val="bg1"/>
                  </a:solidFill>
                  <a:latin typeface="Times New Roman" pitchFamily="18" charset="0"/>
                  <a:ea typeface="时尚中黑简体" panose="01010104010101010101" pitchFamily="2" charset="-122"/>
                  <a:cs typeface="Times New Roman" pitchFamily="18" charset="0"/>
                </a:rPr>
                <a:t> 4</a:t>
              </a:r>
              <a:endParaRPr lang="zh-CN" altLang="en-US" sz="4000" b="1" dirty="0">
                <a:solidFill>
                  <a:schemeClr val="bg1"/>
                </a:solidFill>
                <a:latin typeface="Times New Roman" pitchFamily="18" charset="0"/>
                <a:ea typeface="时尚中黑简体" panose="01010104010101010101" pitchFamily="2" charset="-122"/>
                <a:cs typeface="Times New Roman" pitchFamily="18" charset="0"/>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842" fill="hold"/>
                                        <p:tgtEl>
                                          <p:spTgt spid="27"/>
                                        </p:tgtEl>
                                      </p:cBhvr>
                                    </p:cmd>
                                  </p:childTnLst>
                                </p:cTn>
                              </p:par>
                            </p:childTnLst>
                          </p:cTn>
                        </p:par>
                        <p:par>
                          <p:cTn id="7" fill="hold">
                            <p:stCondLst>
                              <p:cond delay="206842"/>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207842"/>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?1.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của</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một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là</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số</a:t>
                </a:r>
                <a:r>
                  <a:rPr lang="en-US" sz="3200" spc="15" dirty="0">
                    <a:solidFill>
                      <a:srgbClr val="000000"/>
                    </a:solidFill>
                    <a:effectLst/>
                    <a:ea typeface="Calibri" panose="020F0502020204030204" pitchFamily="34" charset="0"/>
                    <a:cs typeface="Times New Roman" panose="02020603050405020304" pitchFamily="18" charset="0"/>
                  </a:rPr>
                  <a:t> gam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đó</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100g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để</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tạo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thành</a:t>
                </a:r>
                <a:r>
                  <a:rPr lang="en-US" sz="3200" spc="15" dirty="0">
                    <a:solidFill>
                      <a:srgbClr val="000000"/>
                    </a:solidFill>
                    <a:effectLst/>
                    <a:ea typeface="Calibri" panose="020F0502020204030204" pitchFamily="34" charset="0"/>
                    <a:cs typeface="Times New Roman" panose="02020603050405020304" pitchFamily="18" charset="0"/>
                  </a:rPr>
                  <a:t> dung </a:t>
                </a:r>
                <a:r>
                  <a:rPr lang="en-US" sz="3200" spc="15" dirty="0" err="1">
                    <a:solidFill>
                      <a:srgbClr val="000000"/>
                    </a:solidFill>
                    <a:effectLst/>
                    <a:ea typeface="Calibri" panose="020F0502020204030204" pitchFamily="34" charset="0"/>
                    <a:cs typeface="Times New Roman" panose="02020603050405020304" pitchFamily="18" charset="0"/>
                  </a:rPr>
                  <a:t>dịch</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bão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ở </a:t>
                </a:r>
                <a:r>
                  <a:rPr lang="en-US" sz="3200" spc="15" dirty="0" err="1">
                    <a:solidFill>
                      <a:srgbClr val="000000"/>
                    </a:solidFill>
                    <a:effectLst/>
                    <a:ea typeface="Calibri" panose="020F0502020204030204" pitchFamily="34" charset="0"/>
                    <a:cs typeface="Times New Roman" panose="02020603050405020304" pitchFamily="18" charset="0"/>
                  </a:rPr>
                  <a:t>nhiệt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áp</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suất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xác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định</a:t>
                </a:r>
                <a:r>
                  <a:rPr lang="en-US" sz="3200" spc="15"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R="45720" algn="just" fontAlgn="base">
                  <a:lnSpc>
                    <a:spcPct val="107000"/>
                  </a:lnSpc>
                </a:pPr>
                <a:r>
                  <a:rPr lang="en-US" sz="3200" spc="15" dirty="0">
                    <a:solidFill>
                      <a:srgbClr val="000000"/>
                    </a:solidFill>
                    <a:effectLst/>
                    <a:ea typeface="Calibri" panose="020F0502020204030204" pitchFamily="34" charset="0"/>
                    <a:cs typeface="Times New Roman" panose="02020603050405020304" pitchFamily="18" charset="0"/>
                  </a:rPr>
                  <a:t>?2. </a:t>
                </a:r>
                <a:r>
                  <a:rPr lang="en-US" sz="3200" spc="15" dirty="0" err="1">
                    <a:solidFill>
                      <a:srgbClr val="000000"/>
                    </a:solidFill>
                    <a:effectLst/>
                    <a:ea typeface="Calibri" panose="020F0502020204030204" pitchFamily="34" charset="0"/>
                    <a:cs typeface="Times New Roman" panose="02020603050405020304" pitchFamily="18" charset="0"/>
                  </a:rPr>
                  <a:t>Công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thức</a:t>
                </a:r>
                <a:r>
                  <a:rPr lang="en-US" sz="3200" spc="15" dirty="0">
                    <a:solidFill>
                      <a:srgbClr val="000000"/>
                    </a:solidFill>
                    <a:effectLst/>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200" spc="15" dirty="0">
                    <a:ea typeface="Times New Roman" panose="02020603050405020304" pitchFamily="18" charset="0"/>
                    <a:cs typeface="Times New Roman" panose="02020603050405020304" pitchFamily="18" charset="0"/>
                  </a:rPr>
                  <a:t> </a:t>
                </a:r>
                <a:r>
                  <a:rPr lang="en-US" sz="3200" spc="15" dirty="0">
                    <a:ea typeface="Times New Roman" panose="02020603050405020304" pitchFamily="18" charset="0"/>
                    <a:cs typeface="Times New Roman" panose="02020603050405020304" pitchFamily="18" charset="0"/>
                    <a:sym typeface="Wingdings" pitchFamily="2" charset="2"/>
                  </a:rPr>
                  <a:t> </a:t>
                </a:r>
                <a14:m>
                  <m:oMath xmlns:m="http://schemas.openxmlformats.org/officeDocument/2006/math">
                    <m:sSub>
                      <m:sSub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b="0" i="1" spc="15" smtClean="0">
                            <a:latin typeface="Cambria Math"/>
                            <a:ea typeface="Calibri" panose="020F0502020204030204" pitchFamily="34" charset="0"/>
                            <a:cs typeface="Times New Roman" panose="02020603050405020304" pitchFamily="18" charset="0"/>
                          </a:rPr>
                          <m:t>𝑐𝑡</m:t>
                        </m:r>
                      </m:sub>
                    </m:sSub>
                  </m:oMath>
                </a14:m>
                <a:r>
                  <a:rPr lang="en-US" sz="3200" spc="15" dirty="0">
                    <a:solidFill>
                      <a:srgbClr val="000000"/>
                    </a:solidFill>
                    <a:ea typeface="Calibri" panose="020F0502020204030204" pitchFamily="34" charset="0"/>
                    <a:cs typeface="Times New Roman" panose="02020603050405020304" pitchFamily="18" charset="0"/>
                  </a:rPr>
                  <a:t> = </a:t>
                </a:r>
                <a14:m>
                  <m:oMath xmlns:m="http://schemas.openxmlformats.org/officeDocument/2006/math">
                    <m:f>
                      <m:f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spc="15" smtClean="0">
                                <a:solidFill>
                                  <a:srgbClr val="000000"/>
                                </a:solidFill>
                                <a:latin typeface="Cambria Math"/>
                                <a:ea typeface="Times New Roman" panose="02020603050405020304" pitchFamily="18" charset="0"/>
                                <a:cs typeface="Times New Roman" panose="02020603050405020304" pitchFamily="18" charset="0"/>
                              </a:rPr>
                              <m:t>𝑆</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100</m:t>
                        </m:r>
                      </m:den>
                    </m:f>
                  </m:oMath>
                </a14:m>
                <a:endParaRPr lang="en-US" sz="32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a14="http://schemas.microsoft.com/office/drawing/2010/main" xmlns=""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rotWithShape="1">
                <a:blip r:embed="rId2"/>
                <a:stretch>
                  <a:fillRect l="-1528" t="-3500" r="-1100" b="-10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gam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100g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bão</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45720" algn="just">
                  <a:lnSpc>
                    <a:spcPct val="107000"/>
                  </a:lnSpc>
                  <a:spcBef>
                    <a:spcPts val="0"/>
                  </a:spcBef>
                  <a:spcAft>
                    <a:spcPts val="0"/>
                  </a:spcAft>
                </a:pP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200" spc="15" dirty="0">
                    <a:ea typeface="Times New Roman" panose="02020603050405020304" pitchFamily="18" charset="0"/>
                    <a:cs typeface="Times New Roman" panose="02020603050405020304" pitchFamily="18" charset="0"/>
                    <a:sym typeface="Wingdings" pitchFamily="2" charset="2"/>
                  </a:rPr>
                  <a:t>  </a:t>
                </a:r>
                <a14:m>
                  <m:oMath xmlns:m="http://schemas.openxmlformats.org/officeDocument/2006/math">
                    <m:sSub>
                      <m:sSub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latin typeface="Cambria Math"/>
                            <a:ea typeface="Calibri" panose="020F0502020204030204" pitchFamily="34" charset="0"/>
                            <a:cs typeface="Times New Roman" panose="02020603050405020304" pitchFamily="18" charset="0"/>
                          </a:rPr>
                          <m:t>𝑐𝑡</m:t>
                        </m:r>
                      </m:sub>
                    </m:sSub>
                  </m:oMath>
                </a14:m>
                <a:r>
                  <a:rPr lang="en-US" sz="3200" spc="15" dirty="0">
                    <a:solidFill>
                      <a:srgbClr val="000000"/>
                    </a:solidFill>
                    <a:ea typeface="Calibri" panose="020F0502020204030204" pitchFamily="34" charset="0"/>
                    <a:cs typeface="Times New Roman" panose="02020603050405020304" pitchFamily="18" charset="0"/>
                  </a:rPr>
                  <a:t> = </a:t>
                </a:r>
                <a14:m>
                  <m:oMath xmlns:m="http://schemas.openxmlformats.org/officeDocument/2006/math">
                    <m:f>
                      <m:f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latin typeface="Cambria Math"/>
                                <a:ea typeface="Times New Roman" panose="02020603050405020304" pitchFamily="18" charset="0"/>
                                <a:cs typeface="Times New Roman" panose="02020603050405020304" pitchFamily="18" charset="0"/>
                              </a:rPr>
                              <m:t>𝑆</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3200" i="1" spc="15">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100</m:t>
                        </m:r>
                      </m:den>
                    </m:f>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tan (g/100g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tan (g)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xmlns:a14="http://schemas.microsoft.com/office/drawing/2010/main" xmlns=""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rotWithShape="1">
                <a:blip r:embed="rId3"/>
                <a:stretch>
                  <a:fillRect l="-1449" t="-1884" r="-1101" b="-36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96678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047262"/>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dirty="0">
                <a:solidFill>
                  <a:srgbClr val="202124"/>
                </a:solidFill>
                <a:effectLst/>
                <a:latin typeface="+mj-lt"/>
                <a:ea typeface="Times New Roman" panose="02020603050405020304" pitchFamily="18" charset="0"/>
              </a:rPr>
              <a:t>Ở </a:t>
            </a:r>
            <a:r>
              <a:rPr lang="en-US" sz="2800" spc="10" dirty="0" err="1">
                <a:solidFill>
                  <a:srgbClr val="202124"/>
                </a:solidFill>
                <a:effectLst/>
                <a:latin typeface="+mj-lt"/>
                <a:ea typeface="Times New Roman" panose="02020603050405020304" pitchFamily="18" charset="0"/>
              </a:rPr>
              <a:t>nhiệt</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độ</a:t>
            </a:r>
            <a:r>
              <a:rPr lang="en-US" sz="2800" spc="10" dirty="0">
                <a:solidFill>
                  <a:srgbClr val="202124"/>
                </a:solidFill>
                <a:effectLst/>
                <a:latin typeface="+mj-lt"/>
                <a:ea typeface="Times New Roman" panose="02020603050405020304" pitchFamily="18" charset="0"/>
              </a:rPr>
              <a:t> 25°C, </a:t>
            </a:r>
            <a:r>
              <a:rPr lang="en-US" sz="2800" spc="10" dirty="0" err="1">
                <a:solidFill>
                  <a:srgbClr val="202124"/>
                </a:solidFill>
                <a:effectLst/>
                <a:latin typeface="+mj-lt"/>
                <a:ea typeface="Times New Roman" panose="02020603050405020304" pitchFamily="18" charset="0"/>
              </a:rPr>
              <a:t>khi</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cho</a:t>
            </a:r>
            <a:r>
              <a:rPr lang="en-US" sz="2800" spc="10" dirty="0">
                <a:solidFill>
                  <a:srgbClr val="202124"/>
                </a:solidFill>
                <a:effectLst/>
                <a:latin typeface="+mj-lt"/>
                <a:ea typeface="Times New Roman" panose="02020603050405020304" pitchFamily="18" charset="0"/>
              </a:rPr>
              <a:t> 12 gam </a:t>
            </a:r>
            <a:r>
              <a:rPr lang="en-US" sz="2800" spc="10" dirty="0" err="1">
                <a:solidFill>
                  <a:srgbClr val="202124"/>
                </a:solidFill>
                <a:effectLst/>
                <a:latin typeface="+mj-lt"/>
                <a:ea typeface="Times New Roman" panose="02020603050405020304" pitchFamily="18" charset="0"/>
              </a:rPr>
              <a:t>muối</a:t>
            </a:r>
            <a:r>
              <a:rPr lang="en-US" sz="2800" spc="10" dirty="0">
                <a:solidFill>
                  <a:srgbClr val="202124"/>
                </a:solidFill>
                <a:effectLst/>
                <a:latin typeface="+mj-lt"/>
                <a:ea typeface="Times New Roman" panose="02020603050405020304" pitchFamily="18" charset="0"/>
              </a:rPr>
              <a:t> X </a:t>
            </a:r>
            <a:r>
              <a:rPr lang="en-US" sz="2800" spc="10" dirty="0" err="1">
                <a:solidFill>
                  <a:srgbClr val="202124"/>
                </a:solidFill>
                <a:effectLst/>
                <a:latin typeface="+mj-lt"/>
                <a:ea typeface="Times New Roman" panose="02020603050405020304" pitchFamily="18" charset="0"/>
              </a:rPr>
              <a:t>vào</a:t>
            </a:r>
            <a:r>
              <a:rPr lang="en-US" sz="2800" spc="10" dirty="0">
                <a:solidFill>
                  <a:srgbClr val="202124"/>
                </a:solidFill>
                <a:effectLst/>
                <a:latin typeface="+mj-lt"/>
                <a:ea typeface="Times New Roman" panose="02020603050405020304" pitchFamily="18" charset="0"/>
              </a:rPr>
              <a:t> 20 gam </a:t>
            </a:r>
            <a:r>
              <a:rPr lang="en-US" sz="2800" spc="10" dirty="0" err="1">
                <a:solidFill>
                  <a:srgbClr val="202124"/>
                </a:solidFill>
                <a:effectLst/>
                <a:latin typeface="+mj-lt"/>
                <a:ea typeface="Times New Roman" panose="02020603050405020304" pitchFamily="18" charset="0"/>
              </a:rPr>
              <a:t>nước</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khuấy</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kĩ</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thì</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còn</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lại</a:t>
            </a:r>
            <a:r>
              <a:rPr lang="en-US" sz="2800" spc="10" dirty="0">
                <a:solidFill>
                  <a:srgbClr val="202124"/>
                </a:solidFill>
                <a:effectLst/>
                <a:latin typeface="+mj-lt"/>
                <a:ea typeface="Times New Roman" panose="02020603050405020304" pitchFamily="18" charset="0"/>
              </a:rPr>
              <a:t> 5 gam </a:t>
            </a:r>
            <a:r>
              <a:rPr lang="en-US" sz="2800" spc="10" dirty="0" err="1">
                <a:solidFill>
                  <a:srgbClr val="202124"/>
                </a:solidFill>
                <a:effectLst/>
                <a:latin typeface="+mj-lt"/>
                <a:ea typeface="Times New Roman" panose="02020603050405020304" pitchFamily="18" charset="0"/>
              </a:rPr>
              <a:t>muối</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không</a:t>
            </a:r>
            <a:r>
              <a:rPr lang="en-US" sz="2800" spc="10" dirty="0">
                <a:solidFill>
                  <a:srgbClr val="202124"/>
                </a:solidFill>
                <a:effectLst/>
                <a:latin typeface="+mj-lt"/>
                <a:ea typeface="Times New Roman" panose="02020603050405020304" pitchFamily="18" charset="0"/>
              </a:rPr>
              <a:t> tan. </a:t>
            </a:r>
            <a:r>
              <a:rPr lang="en-US" sz="2800" spc="10" dirty="0" err="1">
                <a:solidFill>
                  <a:srgbClr val="202124"/>
                </a:solidFill>
                <a:effectLst/>
                <a:latin typeface="+mj-lt"/>
                <a:ea typeface="Times New Roman" panose="02020603050405020304" pitchFamily="18" charset="0"/>
              </a:rPr>
              <a:t>Tính</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độ</a:t>
            </a:r>
            <a:r>
              <a:rPr lang="en-US" sz="2800" spc="10" dirty="0">
                <a:solidFill>
                  <a:srgbClr val="202124"/>
                </a:solidFill>
                <a:effectLst/>
                <a:latin typeface="+mj-lt"/>
                <a:ea typeface="Times New Roman" panose="02020603050405020304" pitchFamily="18" charset="0"/>
              </a:rPr>
              <a:t> tan </a:t>
            </a:r>
            <a:r>
              <a:rPr lang="en-US" sz="2800" spc="10" dirty="0" err="1">
                <a:solidFill>
                  <a:srgbClr val="202124"/>
                </a:solidFill>
                <a:effectLst/>
                <a:latin typeface="+mj-lt"/>
                <a:ea typeface="Times New Roman" panose="02020603050405020304" pitchFamily="18" charset="0"/>
              </a:rPr>
              <a:t>của</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muối</a:t>
            </a:r>
            <a:r>
              <a:rPr lang="en-US" sz="2800" spc="10" dirty="0">
                <a:solidFill>
                  <a:srgbClr val="202124"/>
                </a:solidFill>
                <a:effectLst/>
                <a:latin typeface="+mj-lt"/>
                <a:ea typeface="Times New Roman" panose="02020603050405020304" pitchFamily="18" charset="0"/>
              </a:rPr>
              <a:t> X.</a:t>
            </a:r>
          </a:p>
          <a:p>
            <a:pPr marL="514350" marR="0" indent="-514350">
              <a:spcBef>
                <a:spcPts val="0"/>
              </a:spcBef>
              <a:spcAft>
                <a:spcPts val="300"/>
              </a:spcAft>
              <a:buAutoNum type="arabicPeriod"/>
              <a:tabLst>
                <a:tab pos="2743200" algn="ctr"/>
                <a:tab pos="5486400" algn="r"/>
                <a:tab pos="457200" algn="l"/>
              </a:tabLst>
            </a:pPr>
            <a:r>
              <a:rPr lang="en-US" sz="2800" spc="10" dirty="0">
                <a:solidFill>
                  <a:srgbClr val="202124"/>
                </a:solidFill>
                <a:effectLst/>
                <a:latin typeface="+mj-lt"/>
                <a:ea typeface="Times New Roman" panose="02020603050405020304" pitchFamily="18" charset="0"/>
              </a:rPr>
              <a:t>Ở 18 °C, </a:t>
            </a:r>
            <a:r>
              <a:rPr lang="en-US" sz="2800" spc="10" dirty="0" err="1">
                <a:solidFill>
                  <a:srgbClr val="202124"/>
                </a:solidFill>
                <a:effectLst/>
                <a:latin typeface="+mj-lt"/>
                <a:ea typeface="Times New Roman" panose="02020603050405020304" pitchFamily="18" charset="0"/>
              </a:rPr>
              <a:t>khi</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hoà</a:t>
            </a:r>
            <a:r>
              <a:rPr lang="en-US" sz="2800" spc="10" dirty="0">
                <a:solidFill>
                  <a:srgbClr val="202124"/>
                </a:solidFill>
                <a:effectLst/>
                <a:latin typeface="+mj-lt"/>
                <a:ea typeface="Times New Roman" panose="02020603050405020304" pitchFamily="18" charset="0"/>
              </a:rPr>
              <a:t> tan </a:t>
            </a:r>
            <a:r>
              <a:rPr lang="en-US" sz="2800" spc="10" dirty="0" err="1">
                <a:solidFill>
                  <a:srgbClr val="202124"/>
                </a:solidFill>
                <a:effectLst/>
                <a:latin typeface="+mj-lt"/>
                <a:ea typeface="Times New Roman" panose="02020603050405020304" pitchFamily="18" charset="0"/>
              </a:rPr>
              <a:t>hết</a:t>
            </a:r>
            <a:r>
              <a:rPr lang="en-US" sz="2800" spc="10" dirty="0">
                <a:solidFill>
                  <a:srgbClr val="202124"/>
                </a:solidFill>
                <a:effectLst/>
                <a:latin typeface="+mj-lt"/>
                <a:ea typeface="Times New Roman" panose="02020603050405020304" pitchFamily="18" charset="0"/>
              </a:rPr>
              <a:t> 53 gam Na</a:t>
            </a:r>
            <a:r>
              <a:rPr lang="en-US" sz="2800" spc="10" baseline="-25000" dirty="0">
                <a:solidFill>
                  <a:srgbClr val="202124"/>
                </a:solidFill>
                <a:effectLst/>
                <a:latin typeface="+mj-lt"/>
                <a:ea typeface="Times New Roman" panose="02020603050405020304" pitchFamily="18" charset="0"/>
              </a:rPr>
              <a:t>2</a:t>
            </a:r>
            <a:r>
              <a:rPr lang="en-US" sz="2800" spc="10" dirty="0">
                <a:solidFill>
                  <a:srgbClr val="202124"/>
                </a:solidFill>
                <a:effectLst/>
                <a:latin typeface="+mj-lt"/>
                <a:ea typeface="Times New Roman" panose="02020603050405020304" pitchFamily="18" charset="0"/>
              </a:rPr>
              <a:t>CO</a:t>
            </a:r>
            <a:r>
              <a:rPr lang="en-US" sz="2800" spc="10" baseline="-25000" dirty="0">
                <a:solidFill>
                  <a:srgbClr val="202124"/>
                </a:solidFill>
                <a:effectLst/>
                <a:latin typeface="+mj-lt"/>
                <a:ea typeface="Times New Roman" panose="02020603050405020304" pitchFamily="18" charset="0"/>
              </a:rPr>
              <a:t>3</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trong</a:t>
            </a:r>
            <a:r>
              <a:rPr lang="en-US" sz="2800" spc="10" dirty="0">
                <a:solidFill>
                  <a:srgbClr val="202124"/>
                </a:solidFill>
                <a:effectLst/>
                <a:latin typeface="+mj-lt"/>
                <a:ea typeface="Times New Roman" panose="02020603050405020304" pitchFamily="18" charset="0"/>
              </a:rPr>
              <a:t> 250 gam </a:t>
            </a:r>
            <a:r>
              <a:rPr lang="en-US" sz="2800" spc="10" dirty="0" err="1">
                <a:solidFill>
                  <a:srgbClr val="202124"/>
                </a:solidFill>
                <a:effectLst/>
                <a:latin typeface="+mj-lt"/>
                <a:ea typeface="Times New Roman" panose="02020603050405020304" pitchFamily="18" charset="0"/>
              </a:rPr>
              <a:t>nước</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thì</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được</a:t>
            </a:r>
            <a:r>
              <a:rPr lang="en-US" sz="2800" spc="10" dirty="0">
                <a:solidFill>
                  <a:srgbClr val="202124"/>
                </a:solidFill>
                <a:effectLst/>
                <a:latin typeface="+mj-lt"/>
                <a:ea typeface="Times New Roman" panose="02020603050405020304" pitchFamily="18" charset="0"/>
              </a:rPr>
              <a:t> dung </a:t>
            </a:r>
            <a:r>
              <a:rPr lang="en-US" sz="2800" spc="10" dirty="0" err="1">
                <a:solidFill>
                  <a:srgbClr val="202124"/>
                </a:solidFill>
                <a:effectLst/>
                <a:latin typeface="+mj-lt"/>
                <a:ea typeface="Times New Roman" panose="02020603050405020304" pitchFamily="18" charset="0"/>
              </a:rPr>
              <a:t>dịch</a:t>
            </a:r>
            <a:r>
              <a:rPr lang="en-US" sz="2800" spc="10" dirty="0">
                <a:solidFill>
                  <a:srgbClr val="202124"/>
                </a:solidFill>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bão</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hoà</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Tính</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độ</a:t>
            </a:r>
            <a:r>
              <a:rPr lang="en-US" sz="2800" spc="10" dirty="0">
                <a:solidFill>
                  <a:srgbClr val="202124"/>
                </a:solidFill>
                <a:effectLst/>
                <a:latin typeface="+mj-lt"/>
                <a:ea typeface="Times New Roman" panose="02020603050405020304" pitchFamily="18" charset="0"/>
              </a:rPr>
              <a:t> tan </a:t>
            </a:r>
            <a:r>
              <a:rPr lang="en-US" sz="2800" spc="10" dirty="0" err="1">
                <a:solidFill>
                  <a:srgbClr val="202124"/>
                </a:solidFill>
                <a:effectLst/>
                <a:latin typeface="+mj-lt"/>
                <a:ea typeface="Times New Roman" panose="02020603050405020304" pitchFamily="18" charset="0"/>
              </a:rPr>
              <a:t>của</a:t>
            </a:r>
            <a:r>
              <a:rPr lang="en-US" sz="2800" spc="10" dirty="0">
                <a:solidFill>
                  <a:srgbClr val="202124"/>
                </a:solidFill>
                <a:effectLst/>
                <a:latin typeface="+mj-lt"/>
                <a:ea typeface="Times New Roman" panose="02020603050405020304" pitchFamily="18" charset="0"/>
              </a:rPr>
              <a:t> Na</a:t>
            </a:r>
            <a:r>
              <a:rPr lang="en-US" sz="2800" spc="10" baseline="-25000" dirty="0">
                <a:solidFill>
                  <a:srgbClr val="202124"/>
                </a:solidFill>
                <a:effectLst/>
                <a:latin typeface="+mj-lt"/>
                <a:ea typeface="Times New Roman" panose="02020603050405020304" pitchFamily="18" charset="0"/>
              </a:rPr>
              <a:t>2</a:t>
            </a:r>
            <a:r>
              <a:rPr lang="en-US" sz="2800" spc="10" dirty="0">
                <a:solidFill>
                  <a:srgbClr val="202124"/>
                </a:solidFill>
                <a:effectLst/>
                <a:latin typeface="+mj-lt"/>
                <a:ea typeface="Times New Roman" panose="02020603050405020304" pitchFamily="18" charset="0"/>
              </a:rPr>
              <a:t>CO</a:t>
            </a:r>
            <a:r>
              <a:rPr lang="en-US" sz="2800" spc="10" baseline="-25000" dirty="0">
                <a:solidFill>
                  <a:srgbClr val="202124"/>
                </a:solidFill>
                <a:effectLst/>
                <a:latin typeface="+mj-lt"/>
                <a:ea typeface="Times New Roman" panose="02020603050405020304" pitchFamily="18" charset="0"/>
              </a:rPr>
              <a:t>3</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trong</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nước</a:t>
            </a:r>
            <a:r>
              <a:rPr lang="en-US" sz="2800" spc="10" dirty="0">
                <a:solidFill>
                  <a:srgbClr val="202124"/>
                </a:solidFill>
                <a:effectLst/>
                <a:latin typeface="+mj-lt"/>
                <a:ea typeface="Times New Roman" panose="02020603050405020304" pitchFamily="18" charset="0"/>
              </a:rPr>
              <a:t> ở </a:t>
            </a:r>
            <a:r>
              <a:rPr lang="en-US" sz="2800" spc="10" dirty="0" err="1">
                <a:solidFill>
                  <a:srgbClr val="202124"/>
                </a:solidFill>
                <a:effectLst/>
                <a:latin typeface="+mj-lt"/>
                <a:ea typeface="Times New Roman" panose="02020603050405020304" pitchFamily="18" charset="0"/>
              </a:rPr>
              <a:t>nhiệt</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độ</a:t>
            </a:r>
            <a:r>
              <a:rPr lang="en-US" sz="2800" spc="10" dirty="0">
                <a:solidFill>
                  <a:srgbClr val="202124"/>
                </a:solidFill>
                <a:effectLst/>
                <a:latin typeface="+mj-lt"/>
                <a:ea typeface="Times New Roman" panose="02020603050405020304" pitchFamily="18" charset="0"/>
              </a:rPr>
              <a:t> </a:t>
            </a:r>
            <a:r>
              <a:rPr lang="en-US" sz="2800" spc="10" dirty="0" err="1">
                <a:solidFill>
                  <a:srgbClr val="202124"/>
                </a:solidFill>
                <a:effectLst/>
                <a:latin typeface="+mj-lt"/>
                <a:ea typeface="Times New Roman" panose="02020603050405020304" pitchFamily="18" charset="0"/>
              </a:rPr>
              <a:t>trên</a:t>
            </a:r>
            <a:r>
              <a:rPr lang="en-US" sz="2800" spc="10" dirty="0">
                <a:solidFill>
                  <a:srgbClr val="202124"/>
                </a:solidFill>
                <a:effectLst/>
                <a:latin typeface="+mj-lt"/>
                <a:ea typeface="Times New Roman" panose="02020603050405020304" pitchFamily="18" charset="0"/>
              </a:rPr>
              <a:t>.</a:t>
            </a:r>
            <a:endParaRPr lang="en-US" sz="2800" dirty="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dirty="0">
                <a:solidFill>
                  <a:srgbClr val="202124"/>
                </a:solidFill>
                <a:effectLst/>
                <a:latin typeface="+mj-lt"/>
                <a:ea typeface="Times New Roman" panose="02020603050405020304" pitchFamily="18" charset="0"/>
              </a:rPr>
              <a:t>3. </a:t>
            </a:r>
            <a:r>
              <a:rPr lang="en-US" sz="2800" dirty="0">
                <a:solidFill>
                  <a:srgbClr val="212529"/>
                </a:solidFill>
                <a:effectLst/>
                <a:latin typeface="+mj-lt"/>
                <a:ea typeface="Times New Roman" panose="02020603050405020304" pitchFamily="18" charset="0"/>
              </a:rPr>
              <a:t>Ở </a:t>
            </a:r>
            <a:r>
              <a:rPr lang="en-US" sz="2800" spc="10" dirty="0">
                <a:solidFill>
                  <a:srgbClr val="202124"/>
                </a:solidFill>
                <a:effectLst/>
                <a:latin typeface="+mj-lt"/>
                <a:ea typeface="Times New Roman" panose="02020603050405020304" pitchFamily="18" charset="0"/>
              </a:rPr>
              <a:t>20°C,</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hòa</a:t>
            </a:r>
            <a:r>
              <a:rPr lang="en-US" sz="2800" dirty="0">
                <a:solidFill>
                  <a:srgbClr val="212529"/>
                </a:solidFill>
                <a:effectLst/>
                <a:latin typeface="+mj-lt"/>
                <a:ea typeface="Times New Roman" panose="02020603050405020304" pitchFamily="18" charset="0"/>
              </a:rPr>
              <a:t> tan m gam </a:t>
            </a:r>
            <a:r>
              <a:rPr lang="en-US" sz="2800" spc="10" dirty="0">
                <a:solidFill>
                  <a:srgbClr val="202124"/>
                </a:solidFill>
                <a:effectLst/>
                <a:latin typeface="+mj-lt"/>
                <a:ea typeface="Times New Roman" panose="02020603050405020304" pitchFamily="18" charset="0"/>
              </a:rPr>
              <a:t>KNO</a:t>
            </a:r>
            <a:r>
              <a:rPr lang="en-US" sz="2800" spc="10" baseline="-25000" dirty="0">
                <a:solidFill>
                  <a:srgbClr val="202124"/>
                </a:solidFill>
                <a:effectLst/>
                <a:latin typeface="+mj-lt"/>
                <a:ea typeface="Times New Roman" panose="02020603050405020304" pitchFamily="18" charset="0"/>
              </a:rPr>
              <a:t>3</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vào</a:t>
            </a:r>
            <a:r>
              <a:rPr lang="en-US" sz="2800" dirty="0">
                <a:solidFill>
                  <a:srgbClr val="212529"/>
                </a:solidFill>
                <a:effectLst/>
                <a:latin typeface="+mj-lt"/>
                <a:ea typeface="Times New Roman" panose="02020603050405020304" pitchFamily="18" charset="0"/>
              </a:rPr>
              <a:t> 150 gam </a:t>
            </a:r>
            <a:r>
              <a:rPr lang="en-US" sz="2800" dirty="0" err="1">
                <a:solidFill>
                  <a:srgbClr val="212529"/>
                </a:solidFill>
                <a:effectLst/>
                <a:latin typeface="+mj-lt"/>
                <a:ea typeface="Times New Roman" panose="02020603050405020304" pitchFamily="18" charset="0"/>
              </a:rPr>
              <a:t>nước</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thì</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được</a:t>
            </a:r>
            <a:r>
              <a:rPr lang="en-US" sz="2800" dirty="0">
                <a:solidFill>
                  <a:srgbClr val="212529"/>
                </a:solidFill>
                <a:effectLst/>
                <a:latin typeface="+mj-lt"/>
                <a:ea typeface="Times New Roman" panose="02020603050405020304" pitchFamily="18" charset="0"/>
              </a:rPr>
              <a:t> dung </a:t>
            </a:r>
            <a:r>
              <a:rPr lang="en-US" sz="2800" dirty="0" err="1">
                <a:solidFill>
                  <a:srgbClr val="212529"/>
                </a:solidFill>
                <a:effectLst/>
                <a:latin typeface="+mj-lt"/>
                <a:ea typeface="Times New Roman" panose="02020603050405020304" pitchFamily="18" charset="0"/>
              </a:rPr>
              <a:t>dịch</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bão</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hòa</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Biết</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độ</a:t>
            </a:r>
            <a:r>
              <a:rPr lang="en-US" sz="2800" dirty="0">
                <a:solidFill>
                  <a:srgbClr val="212529"/>
                </a:solidFill>
                <a:effectLst/>
                <a:latin typeface="+mj-lt"/>
                <a:ea typeface="Times New Roman" panose="02020603050405020304" pitchFamily="18" charset="0"/>
              </a:rPr>
              <a:t> tan </a:t>
            </a:r>
            <a:r>
              <a:rPr lang="en-US" sz="2800" dirty="0" err="1">
                <a:solidFill>
                  <a:srgbClr val="212529"/>
                </a:solidFill>
                <a:effectLst/>
                <a:latin typeface="+mj-lt"/>
                <a:ea typeface="Times New Roman" panose="02020603050405020304" pitchFamily="18" charset="0"/>
              </a:rPr>
              <a:t>của</a:t>
            </a:r>
            <a:r>
              <a:rPr lang="en-US" sz="2800" dirty="0">
                <a:solidFill>
                  <a:srgbClr val="212529"/>
                </a:solidFill>
                <a:effectLst/>
                <a:latin typeface="+mj-lt"/>
                <a:ea typeface="Times New Roman" panose="02020603050405020304" pitchFamily="18" charset="0"/>
              </a:rPr>
              <a:t> </a:t>
            </a:r>
            <a:r>
              <a:rPr lang="en-US" sz="2800" spc="10" dirty="0">
                <a:solidFill>
                  <a:srgbClr val="202124"/>
                </a:solidFill>
                <a:effectLst/>
                <a:latin typeface="+mj-lt"/>
                <a:ea typeface="Times New Roman" panose="02020603050405020304" pitchFamily="18" charset="0"/>
              </a:rPr>
              <a:t>KNO</a:t>
            </a:r>
            <a:r>
              <a:rPr lang="en-US" sz="2800" spc="10" baseline="-25000" dirty="0">
                <a:solidFill>
                  <a:srgbClr val="202124"/>
                </a:solidFill>
                <a:effectLst/>
                <a:latin typeface="+mj-lt"/>
                <a:ea typeface="Times New Roman" panose="02020603050405020304" pitchFamily="18" charset="0"/>
              </a:rPr>
              <a:t>3</a:t>
            </a:r>
            <a:r>
              <a:rPr lang="en-US" sz="2800" dirty="0">
                <a:solidFill>
                  <a:srgbClr val="212529"/>
                </a:solidFill>
                <a:effectLst/>
                <a:latin typeface="+mj-lt"/>
                <a:ea typeface="Times New Roman" panose="02020603050405020304" pitchFamily="18" charset="0"/>
              </a:rPr>
              <a:t> ở </a:t>
            </a:r>
            <a:r>
              <a:rPr lang="en-US" sz="2800" dirty="0" err="1">
                <a:solidFill>
                  <a:srgbClr val="212529"/>
                </a:solidFill>
                <a:effectLst/>
                <a:latin typeface="+mj-lt"/>
                <a:ea typeface="Times New Roman" panose="02020603050405020304" pitchFamily="18" charset="0"/>
              </a:rPr>
              <a:t>nhiệt</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độ</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đó</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là</a:t>
            </a:r>
            <a:r>
              <a:rPr lang="en-US" sz="2800" dirty="0">
                <a:solidFill>
                  <a:srgbClr val="212529"/>
                </a:solidFill>
                <a:effectLst/>
                <a:latin typeface="+mj-lt"/>
                <a:ea typeface="Times New Roman" panose="02020603050405020304" pitchFamily="18" charset="0"/>
              </a:rPr>
              <a:t> 30 gam. </a:t>
            </a:r>
            <a:r>
              <a:rPr lang="en-US" sz="2800" dirty="0" err="1">
                <a:solidFill>
                  <a:srgbClr val="212529"/>
                </a:solidFill>
                <a:effectLst/>
                <a:latin typeface="+mj-lt"/>
                <a:ea typeface="Times New Roman" panose="02020603050405020304" pitchFamily="18" charset="0"/>
              </a:rPr>
              <a:t>Tính</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giá</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trị</a:t>
            </a:r>
            <a:r>
              <a:rPr lang="en-US" sz="2800" dirty="0">
                <a:solidFill>
                  <a:srgbClr val="212529"/>
                </a:solidFill>
                <a:effectLst/>
                <a:latin typeface="+mj-lt"/>
                <a:ea typeface="Times New Roman" panose="02020603050405020304" pitchFamily="18" charset="0"/>
              </a:rPr>
              <a:t> </a:t>
            </a:r>
            <a:r>
              <a:rPr lang="en-US" sz="2800" dirty="0" err="1">
                <a:solidFill>
                  <a:srgbClr val="212529"/>
                </a:solidFill>
                <a:effectLst/>
                <a:latin typeface="+mj-lt"/>
                <a:ea typeface="Times New Roman" panose="02020603050405020304" pitchFamily="18" charset="0"/>
              </a:rPr>
              <a:t>của</a:t>
            </a:r>
            <a:r>
              <a:rPr lang="en-US" sz="2800" dirty="0">
                <a:solidFill>
                  <a:srgbClr val="212529"/>
                </a:solidFill>
                <a:effectLst/>
                <a:latin typeface="+mj-lt"/>
                <a:ea typeface="Times New Roman" panose="02020603050405020304" pitchFamily="18" charset="0"/>
              </a:rPr>
              <a:t> m.</a:t>
            </a:r>
            <a:endParaRPr lang="en-US" sz="2800" dirty="0">
              <a:effectLst/>
              <a:latin typeface="+mj-lt"/>
              <a:ea typeface="Times New Roman" panose="02020603050405020304" pitchFamily="18" charset="0"/>
            </a:endParaRPr>
          </a:p>
        </p:txBody>
      </p:sp>
      <p:sp>
        <p:nvSpPr>
          <p:cNvPr id="4"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Thảo</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luận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nhóm</a:t>
            </a:r>
            <a:r>
              <a:rPr lang="en-US" sz="3600" b="1" dirty="0">
                <a:solidFill>
                  <a:srgbClr val="FFFF00"/>
                </a:solidFill>
                <a:latin typeface="+mj-lt"/>
                <a:cs typeface="Arial" panose="020B0604020202020204" pitchFamily="34" charset="0"/>
              </a:rPr>
              <a:t> 5’</a:t>
            </a:r>
          </a:p>
        </p:txBody>
      </p:sp>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474552" y="961740"/>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dirty="0">
                    <a:solidFill>
                      <a:srgbClr val="0070C0"/>
                    </a:solidFill>
                    <a:effectLst/>
                    <a:ea typeface="Calibri" panose="020F0502020204030204" pitchFamily="34" charset="0"/>
                    <a:cs typeface="Times New Roman" panose="02020603050405020304" pitchFamily="18" charset="0"/>
                  </a:rPr>
                  <a:t>1.</a:t>
                </a:r>
                <a:r>
                  <a:rPr lang="en-US" sz="2800" b="1" dirty="0">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dirty="0" err="1">
                    <a:solidFill>
                      <a:srgbClr val="000000"/>
                    </a:solidFill>
                    <a:effectLst/>
                    <a:ea typeface="Times New Roman" panose="02020603050405020304" pitchFamily="18" charset="0"/>
                    <a:cs typeface="Times New Roman" panose="02020603050405020304" pitchFamily="18" charset="0"/>
                  </a:rPr>
                  <a:t>Độ</a:t>
                </a:r>
                <a:r>
                  <a:rPr lang="en-US" sz="2800" spc="15" dirty="0">
                    <a:solidFill>
                      <a:srgbClr val="000000"/>
                    </a:solidFill>
                    <a:effectLst/>
                    <a:ea typeface="Times New Roman" panose="02020603050405020304" pitchFamily="18" charset="0"/>
                    <a:cs typeface="Times New Roman" panose="02020603050405020304" pitchFamily="18" charset="0"/>
                  </a:rPr>
                  <a:t> tan </a:t>
                </a:r>
                <a:r>
                  <a:rPr lang="en-US" sz="2800" spc="15" dirty="0" err="1">
                    <a:solidFill>
                      <a:srgbClr val="000000"/>
                    </a:solidFill>
                    <a:effectLst/>
                    <a:ea typeface="Times New Roman" panose="02020603050405020304" pitchFamily="18" charset="0"/>
                    <a:cs typeface="Times New Roman" panose="02020603050405020304" pitchFamily="18" charset="0"/>
                  </a:rPr>
                  <a:t>của</a:t>
                </a:r>
                <a:r>
                  <a:rPr lang="en-US" sz="2800" spc="15" dirty="0">
                    <a:solidFill>
                      <a:srgbClr val="000000"/>
                    </a:solidFill>
                    <a:effectLst/>
                    <a:ea typeface="Times New Roman" panose="02020603050405020304" pitchFamily="18" charset="0"/>
                    <a:cs typeface="Times New Roman" panose="02020603050405020304" pitchFamily="18" charset="0"/>
                  </a:rPr>
                  <a:t> </a:t>
                </a:r>
                <a:r>
                  <a:rPr lang="en-US" sz="2800" spc="15" dirty="0" err="1">
                    <a:solidFill>
                      <a:srgbClr val="000000"/>
                    </a:solidFill>
                    <a:effectLst/>
                    <a:ea typeface="Times New Roman" panose="02020603050405020304" pitchFamily="18" charset="0"/>
                    <a:cs typeface="Times New Roman" panose="02020603050405020304" pitchFamily="18" charset="0"/>
                  </a:rPr>
                  <a:t>muối</a:t>
                </a:r>
                <a:r>
                  <a:rPr lang="en-US" sz="2800" spc="15" dirty="0">
                    <a:solidFill>
                      <a:srgbClr val="000000"/>
                    </a:solidFill>
                    <a:effectLst/>
                    <a:ea typeface="Times New Roman" panose="02020603050405020304" pitchFamily="18" charset="0"/>
                    <a:cs typeface="Times New Roman" panose="02020603050405020304" pitchFamily="18" charset="0"/>
                  </a:rPr>
                  <a:t> X </a:t>
                </a:r>
                <a:r>
                  <a:rPr lang="en-US" sz="2800" spc="15" dirty="0" err="1">
                    <a:solidFill>
                      <a:srgbClr val="000000"/>
                    </a:solidFill>
                    <a:effectLst/>
                    <a:ea typeface="Times New Roman" panose="02020603050405020304" pitchFamily="18" charset="0"/>
                    <a:cs typeface="Times New Roman" panose="02020603050405020304" pitchFamily="18" charset="0"/>
                  </a:rPr>
                  <a:t>trong</a:t>
                </a:r>
                <a:r>
                  <a:rPr lang="en-US" sz="2800" spc="15" dirty="0">
                    <a:solidFill>
                      <a:srgbClr val="000000"/>
                    </a:solidFill>
                    <a:effectLst/>
                    <a:ea typeface="Times New Roman" panose="02020603050405020304" pitchFamily="18" charset="0"/>
                    <a:cs typeface="Times New Roman" panose="02020603050405020304" pitchFamily="18" charset="0"/>
                  </a:rPr>
                  <a:t> 20g </a:t>
                </a:r>
                <a:r>
                  <a:rPr lang="en-US" sz="2800" spc="15" dirty="0" err="1">
                    <a:solidFill>
                      <a:srgbClr val="000000"/>
                    </a:solidFill>
                    <a:effectLst/>
                    <a:ea typeface="Times New Roman" panose="02020603050405020304" pitchFamily="18" charset="0"/>
                    <a:cs typeface="Times New Roman" panose="02020603050405020304" pitchFamily="18" charset="0"/>
                  </a:rPr>
                  <a:t>nước</a:t>
                </a:r>
                <a:r>
                  <a:rPr lang="en-US" sz="2800" spc="15" dirty="0">
                    <a:solidFill>
                      <a:srgbClr val="000000"/>
                    </a:solidFill>
                    <a:effectLst/>
                    <a:ea typeface="Times New Roman" panose="02020603050405020304" pitchFamily="18" charset="0"/>
                    <a:cs typeface="Times New Roman" panose="02020603050405020304" pitchFamily="18" charset="0"/>
                  </a:rPr>
                  <a:t> ở </a:t>
                </a:r>
                <a:r>
                  <a:rPr lang="en-US" sz="2800" spc="10" dirty="0">
                    <a:solidFill>
                      <a:srgbClr val="000000"/>
                    </a:solidFill>
                    <a:effectLst/>
                    <a:ea typeface="Calibri" panose="020F0502020204030204" pitchFamily="34" charset="0"/>
                    <a:cs typeface="Times New Roman" panose="02020603050405020304" pitchFamily="18" charset="0"/>
                  </a:rPr>
                  <a:t>25 °C </a:t>
                </a:r>
                <a:r>
                  <a:rPr lang="en-US" sz="2800" spc="10" dirty="0" err="1">
                    <a:solidFill>
                      <a:srgbClr val="000000"/>
                    </a:solidFill>
                    <a:effectLst/>
                    <a:ea typeface="Calibri" panose="020F0502020204030204" pitchFamily="34" charset="0"/>
                    <a:cs typeface="Times New Roman" panose="02020603050405020304" pitchFamily="18" charset="0"/>
                  </a:rPr>
                  <a:t>là</a:t>
                </a:r>
                <a:endParaRPr lang="en-US" sz="2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dirty="0">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dirty="0">
                    <a:solidFill>
                      <a:srgbClr val="0070C0"/>
                    </a:solidFill>
                    <a:effectLst/>
                    <a:ea typeface="Times New Roman" panose="02020603050405020304" pitchFamily="18" charset="0"/>
                    <a:cs typeface="Times New Roman" panose="02020603050405020304" pitchFamily="18" charset="0"/>
                  </a:rPr>
                  <a:t>2</a:t>
                </a:r>
                <a:r>
                  <a:rPr lang="en-US" sz="2800" spc="15"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r>
                          <a:rPr lang="en-US" sz="2800" b="0" i="1" spc="15" smtClean="0">
                            <a:solidFill>
                              <a:srgbClr val="000000"/>
                            </a:solidFill>
                            <a:effectLst/>
                            <a:latin typeface="Cambria Math"/>
                            <a:ea typeface="Times New Roman" panose="02020603050405020304" pitchFamily="18" charset="0"/>
                            <a:cs typeface="Times New Roman" panose="02020603050405020304" pitchFamily="18" charset="0"/>
                          </a:rPr>
                          <m:t>3</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dirty="0">
                    <a:solidFill>
                      <a:srgbClr val="0070C0"/>
                    </a:solidFill>
                    <a:effectLst/>
                    <a:ea typeface="Times New Roman" panose="02020603050405020304" pitchFamily="18" charset="0"/>
                    <a:cs typeface="Times New Roman" panose="02020603050405020304" pitchFamily="18" charset="0"/>
                  </a:rPr>
                  <a:t>3. </a:t>
                </a:r>
                <a:r>
                  <a:rPr lang="en-US" sz="2800" dirty="0" err="1">
                    <a:solidFill>
                      <a:srgbClr val="212529"/>
                    </a:solidFill>
                    <a:effectLst/>
                    <a:ea typeface="Times New Roman" panose="02020603050405020304" pitchFamily="18" charset="0"/>
                    <a:cs typeface="Times New Roman" panose="02020603050405020304" pitchFamily="18" charset="0"/>
                  </a:rPr>
                  <a:t>Công</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thức</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tính</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độ</a:t>
                </a:r>
                <a:r>
                  <a:rPr lang="en-US" sz="2800" dirty="0">
                    <a:solidFill>
                      <a:srgbClr val="212529"/>
                    </a:solidFill>
                    <a:effectLst/>
                    <a:ea typeface="Times New Roman" panose="02020603050405020304" pitchFamily="18" charset="0"/>
                    <a:cs typeface="Times New Roman" panose="02020603050405020304" pitchFamily="18" charset="0"/>
                  </a:rPr>
                  <a:t> tan: </a:t>
                </a:r>
                <a:r>
                  <a:rPr lang="en-US" sz="2800" spc="15" dirty="0">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dirty="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dirty="0">
                    <a:solidFill>
                      <a:srgbClr val="000000"/>
                    </a:solidFill>
                    <a:effectLst/>
                    <a:ea typeface="Times New Roman" panose="02020603050405020304" pitchFamily="18" charset="0"/>
                    <a:cs typeface="Times New Roman" panose="02020603050405020304" pitchFamily="18" charset="0"/>
                  </a:rPr>
                  <a:t> </a:t>
                </a:r>
                <a:r>
                  <a:rPr lang="en-US" sz="2800" spc="15" dirty="0" err="1">
                    <a:solidFill>
                      <a:srgbClr val="000000"/>
                    </a:solidFill>
                    <a:effectLst/>
                    <a:ea typeface="Times New Roman" panose="02020603050405020304" pitchFamily="18" charset="0"/>
                    <a:cs typeface="Times New Roman" panose="02020603050405020304" pitchFamily="18" charset="0"/>
                  </a:rPr>
                  <a:t>K</a:t>
                </a:r>
                <a:r>
                  <a:rPr lang="en-US" sz="2800" dirty="0" err="1">
                    <a:solidFill>
                      <a:srgbClr val="212529"/>
                    </a:solidFill>
                    <a:effectLst/>
                    <a:ea typeface="Times New Roman" panose="02020603050405020304" pitchFamily="18" charset="0"/>
                    <a:cs typeface="Times New Roman" panose="02020603050405020304" pitchFamily="18" charset="0"/>
                  </a:rPr>
                  <a:t>hối</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lượng</a:t>
                </a:r>
                <a:r>
                  <a:rPr lang="en-US" sz="2800" dirty="0">
                    <a:solidFill>
                      <a:srgbClr val="212529"/>
                    </a:solidFill>
                    <a:effectLst/>
                    <a:ea typeface="Times New Roman" panose="02020603050405020304" pitchFamily="18" charset="0"/>
                    <a:cs typeface="Times New Roman" panose="02020603050405020304" pitchFamily="18" charset="0"/>
                  </a:rPr>
                  <a:t> KNO</a:t>
                </a:r>
                <a:r>
                  <a:rPr lang="en-US" sz="2800" baseline="-25000" dirty="0">
                    <a:solidFill>
                      <a:srgbClr val="212529"/>
                    </a:solidFill>
                    <a:effectLst/>
                    <a:ea typeface="Times New Roman" panose="02020603050405020304" pitchFamily="18" charset="0"/>
                    <a:cs typeface="Times New Roman" panose="02020603050405020304" pitchFamily="18" charset="0"/>
                  </a:rPr>
                  <a:t>3</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cần</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hòa</a:t>
                </a:r>
                <a:r>
                  <a:rPr lang="en-US" sz="2800" dirty="0">
                    <a:solidFill>
                      <a:srgbClr val="212529"/>
                    </a:solidFill>
                    <a:effectLst/>
                    <a:ea typeface="Times New Roman" panose="02020603050405020304" pitchFamily="18" charset="0"/>
                    <a:cs typeface="Times New Roman" panose="02020603050405020304" pitchFamily="18" charset="0"/>
                  </a:rPr>
                  <a:t> tan 150 gam </a:t>
                </a:r>
                <a:r>
                  <a:rPr lang="en-US" sz="2800" dirty="0" err="1">
                    <a:solidFill>
                      <a:srgbClr val="212529"/>
                    </a:solidFill>
                    <a:effectLst/>
                    <a:ea typeface="Times New Roman" panose="02020603050405020304" pitchFamily="18" charset="0"/>
                    <a:cs typeface="Times New Roman" panose="02020603050405020304" pitchFamily="18" charset="0"/>
                  </a:rPr>
                  <a:t>nước</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để</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thu</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được</a:t>
                </a:r>
                <a:r>
                  <a:rPr lang="en-US" sz="2800" dirty="0">
                    <a:solidFill>
                      <a:srgbClr val="212529"/>
                    </a:solidFill>
                    <a:effectLst/>
                    <a:ea typeface="Times New Roman" panose="02020603050405020304" pitchFamily="18" charset="0"/>
                    <a:cs typeface="Times New Roman" panose="02020603050405020304" pitchFamily="18" charset="0"/>
                  </a:rPr>
                  <a:t> dung </a:t>
                </a:r>
                <a:r>
                  <a:rPr lang="en-US" sz="2800" dirty="0" err="1">
                    <a:solidFill>
                      <a:srgbClr val="212529"/>
                    </a:solidFill>
                    <a:effectLst/>
                    <a:ea typeface="Times New Roman" panose="02020603050405020304" pitchFamily="18" charset="0"/>
                    <a:cs typeface="Times New Roman" panose="02020603050405020304" pitchFamily="18" charset="0"/>
                  </a:rPr>
                  <a:t>dịch</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bão</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hòa</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là</a:t>
                </a:r>
                <a:r>
                  <a:rPr lang="en-US" sz="2800" dirty="0">
                    <a:solidFill>
                      <a:srgbClr val="212529"/>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dirty="0">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dirty="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xmlns="" xmlns:a14="http://schemas.microsoft.com/office/drawing/2010/main" id="{ED9EA047-05AF-2473-1A68-C6DAF4E08F0D}"/>
                  </a:ext>
                </a:extLst>
              </p:cNvPr>
              <p:cNvSpPr txBox="1">
                <a:spLocks noRot="1" noChangeAspect="1" noMove="1" noResize="1" noEditPoints="1" noAdjustHandles="1" noChangeArrowheads="1" noChangeShapeType="1" noTextEdit="1"/>
              </p:cNvSpPr>
              <p:nvPr/>
            </p:nvSpPr>
            <p:spPr>
              <a:xfrm>
                <a:off x="474552" y="961740"/>
                <a:ext cx="11717448" cy="5396029"/>
              </a:xfrm>
              <a:prstGeom prst="rect">
                <a:avLst/>
              </a:prstGeom>
              <a:blipFill rotWithShape="1">
                <a:blip r:embed="rId2"/>
                <a:stretch>
                  <a:fillRect l="-1093" t="-1243" r="-62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5455340"/>
          </a:xfrm>
          <a:prstGeom prst="rect">
            <a:avLst/>
          </a:prstGeom>
          <a:noFill/>
        </p:spPr>
        <p:txBody>
          <a:bodyPr wrap="square">
            <a:spAutoFit/>
          </a:bodyPr>
          <a:lstStyle/>
          <a:p>
            <a:pPr marR="0">
              <a:spcBef>
                <a:spcPts val="0"/>
              </a:spcBef>
              <a:spcAft>
                <a:spcPts val="300"/>
              </a:spcAft>
              <a:tabLst>
                <a:tab pos="2743200" algn="ctr"/>
                <a:tab pos="5486400" algn="r"/>
                <a:tab pos="457200" algn="l"/>
              </a:tabLst>
            </a:pPr>
            <a:r>
              <a:rPr lang="en-US" sz="2800" dirty="0">
                <a:effectLst/>
                <a:latin typeface="+mj-lt"/>
                <a:ea typeface="Times New Roman" panose="02020603050405020304" pitchFamily="18" charset="0"/>
              </a:rPr>
              <a:t>4. </a:t>
            </a:r>
          </a:p>
          <a:p>
            <a:pPr marL="514350" marR="0" indent="-514350">
              <a:spcBef>
                <a:spcPts val="0"/>
              </a:spcBef>
              <a:spcAft>
                <a:spcPts val="300"/>
              </a:spcAft>
              <a:buAutoNum type="alphaLcPeriod"/>
              <a:tabLst>
                <a:tab pos="2743200" algn="ctr"/>
                <a:tab pos="5486400" algn="r"/>
                <a:tab pos="457200" algn="l"/>
              </a:tabLst>
            </a:pPr>
            <a:r>
              <a:rPr lang="vi-VN" sz="2800" dirty="0"/>
              <a:t>Tính độ tan của muối Na</a:t>
            </a:r>
            <a:r>
              <a:rPr lang="vi-VN" sz="2800" baseline="-25000" dirty="0"/>
              <a:t>2</a:t>
            </a:r>
            <a:r>
              <a:rPr lang="vi-VN" sz="2800" dirty="0"/>
              <a:t>CO</a:t>
            </a:r>
            <a:r>
              <a:rPr lang="vi-VN" sz="2800" baseline="-25000" dirty="0"/>
              <a:t>3</a:t>
            </a:r>
            <a:r>
              <a:rPr lang="vi-VN" sz="2800" dirty="0"/>
              <a:t> trong nước ở 25 </a:t>
            </a:r>
            <a:r>
              <a:rPr lang="vi-VN" sz="2800" baseline="30000" dirty="0"/>
              <a:t>o</a:t>
            </a:r>
            <a:r>
              <a:rPr lang="vi-VN" sz="2800" dirty="0"/>
              <a:t>C. Biết rằng ở nhiệt độ này khi hoà tan hết 76,75 gam Na</a:t>
            </a:r>
            <a:r>
              <a:rPr lang="vi-VN" sz="2800" baseline="-25000" dirty="0"/>
              <a:t>2</a:t>
            </a:r>
            <a:r>
              <a:rPr lang="vi-VN" sz="2800" dirty="0"/>
              <a:t>CO</a:t>
            </a:r>
            <a:r>
              <a:rPr lang="vi-VN" sz="2800" baseline="-25000" dirty="0"/>
              <a:t>3</a:t>
            </a:r>
            <a:r>
              <a:rPr lang="vi-VN" sz="2800" dirty="0"/>
              <a:t> trong 250 gam nước thì được dung dịch bão hoà.</a:t>
            </a:r>
            <a:endParaRPr lang="en-US" sz="2800" dirty="0"/>
          </a:p>
          <a:p>
            <a:pPr marL="514350" marR="0" indent="-514350">
              <a:spcBef>
                <a:spcPts val="0"/>
              </a:spcBef>
              <a:spcAft>
                <a:spcPts val="300"/>
              </a:spcAft>
              <a:buAutoNum type="alphaLcPeriod"/>
              <a:tabLst>
                <a:tab pos="2743200" algn="ctr"/>
                <a:tab pos="5486400" algn="r"/>
                <a:tab pos="457200" algn="l"/>
              </a:tabLst>
            </a:pPr>
            <a:r>
              <a:rPr lang="vi-VN" sz="2800" dirty="0"/>
              <a:t>Ở 25 </a:t>
            </a:r>
            <a:r>
              <a:rPr lang="vi-VN" sz="2800" baseline="30000" dirty="0"/>
              <a:t>o</a:t>
            </a:r>
            <a:r>
              <a:rPr lang="vi-VN" sz="2800" dirty="0"/>
              <a:t>C, 250 gam nước có thể hòa tan tối đa 80 gam KNO</a:t>
            </a:r>
            <a:r>
              <a:rPr lang="vi-VN" sz="2800" baseline="-25000" dirty="0"/>
              <a:t>3</a:t>
            </a:r>
            <a:r>
              <a:rPr lang="vi-VN" sz="2800" dirty="0"/>
              <a:t>. </a:t>
            </a:r>
            <a:r>
              <a:rPr lang="en-US" sz="2800" dirty="0" err="1"/>
              <a:t>Tính</a:t>
            </a:r>
            <a:r>
              <a:rPr lang="en-US" sz="2800" dirty="0"/>
              <a:t> đ</a:t>
            </a:r>
            <a:r>
              <a:rPr lang="vi-VN" sz="2800" dirty="0"/>
              <a:t>ộ tan của KNO</a:t>
            </a:r>
            <a:r>
              <a:rPr lang="vi-VN" sz="2800" baseline="-25000" dirty="0"/>
              <a:t>3</a:t>
            </a:r>
            <a:r>
              <a:rPr lang="vi-VN" sz="2800" dirty="0"/>
              <a:t> ở 25 </a:t>
            </a:r>
            <a:r>
              <a:rPr lang="vi-VN" sz="2800" baseline="30000" dirty="0"/>
              <a:t>o</a:t>
            </a:r>
            <a:r>
              <a:rPr lang="vi-VN" sz="2800" dirty="0"/>
              <a:t>C</a:t>
            </a:r>
            <a:endParaRPr lang="en-US" sz="2800" dirty="0"/>
          </a:p>
          <a:p>
            <a:pPr marL="514350" indent="-514350">
              <a:spcAft>
                <a:spcPts val="300"/>
              </a:spcAft>
              <a:buFontTx/>
              <a:buAutoNum type="alphaLcPeriod"/>
              <a:tabLst>
                <a:tab pos="2743200" algn="ctr"/>
                <a:tab pos="5486400" algn="r"/>
                <a:tab pos="457200" algn="l"/>
              </a:tabLst>
            </a:pPr>
            <a:r>
              <a:rPr lang="en-US" sz="2800" spc="10" dirty="0">
                <a:solidFill>
                  <a:srgbClr val="202124"/>
                </a:solidFill>
                <a:ea typeface="Times New Roman" panose="02020603050405020304" pitchFamily="18" charset="0"/>
              </a:rPr>
              <a:t>Ở 18 °C, </a:t>
            </a:r>
            <a:r>
              <a:rPr lang="en-US" sz="2800" spc="10" dirty="0" err="1">
                <a:solidFill>
                  <a:srgbClr val="202124"/>
                </a:solidFill>
                <a:ea typeface="Times New Roman" panose="02020603050405020304" pitchFamily="18" charset="0"/>
              </a:rPr>
              <a:t>khi</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hoà</a:t>
            </a:r>
            <a:r>
              <a:rPr lang="en-US" sz="2800" spc="10" dirty="0">
                <a:solidFill>
                  <a:srgbClr val="202124"/>
                </a:solidFill>
                <a:ea typeface="Times New Roman" panose="02020603050405020304" pitchFamily="18" charset="0"/>
              </a:rPr>
              <a:t> tan </a:t>
            </a:r>
            <a:r>
              <a:rPr lang="en-US" sz="2800" spc="10" dirty="0" err="1">
                <a:solidFill>
                  <a:srgbClr val="202124"/>
                </a:solidFill>
                <a:ea typeface="Times New Roman" panose="02020603050405020304" pitchFamily="18" charset="0"/>
              </a:rPr>
              <a:t>hết</a:t>
            </a:r>
            <a:r>
              <a:rPr lang="en-US" sz="2800" spc="10" dirty="0">
                <a:solidFill>
                  <a:srgbClr val="202124"/>
                </a:solidFill>
                <a:ea typeface="Times New Roman" panose="02020603050405020304" pitchFamily="18" charset="0"/>
              </a:rPr>
              <a:t> m gam Na</a:t>
            </a:r>
            <a:r>
              <a:rPr lang="en-US" sz="2800" spc="10" baseline="-25000" dirty="0">
                <a:solidFill>
                  <a:srgbClr val="202124"/>
                </a:solidFill>
                <a:ea typeface="Times New Roman" panose="02020603050405020304" pitchFamily="18" charset="0"/>
              </a:rPr>
              <a:t>2</a:t>
            </a:r>
            <a:r>
              <a:rPr lang="en-US" sz="2800" spc="10" dirty="0">
                <a:solidFill>
                  <a:srgbClr val="202124"/>
                </a:solidFill>
                <a:ea typeface="Times New Roman" panose="02020603050405020304" pitchFamily="18" charset="0"/>
              </a:rPr>
              <a:t>CO</a:t>
            </a:r>
            <a:r>
              <a:rPr lang="en-US" sz="2800" spc="10" baseline="-25000" dirty="0">
                <a:solidFill>
                  <a:srgbClr val="202124"/>
                </a:solidFill>
                <a:ea typeface="Times New Roman" panose="02020603050405020304" pitchFamily="18" charset="0"/>
              </a:rPr>
              <a:t>3</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trong</a:t>
            </a:r>
            <a:r>
              <a:rPr lang="en-US" sz="2800" spc="10" dirty="0">
                <a:solidFill>
                  <a:srgbClr val="202124"/>
                </a:solidFill>
                <a:ea typeface="Times New Roman" panose="02020603050405020304" pitchFamily="18" charset="0"/>
              </a:rPr>
              <a:t> 250 gam </a:t>
            </a:r>
            <a:r>
              <a:rPr lang="en-US" sz="2800" spc="10" dirty="0" err="1">
                <a:solidFill>
                  <a:srgbClr val="202124"/>
                </a:solidFill>
                <a:ea typeface="Times New Roman" panose="02020603050405020304" pitchFamily="18" charset="0"/>
              </a:rPr>
              <a:t>nước</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thì</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được</a:t>
            </a:r>
            <a:r>
              <a:rPr lang="en-US" sz="2800" spc="10" dirty="0">
                <a:solidFill>
                  <a:srgbClr val="202124"/>
                </a:solidFill>
                <a:ea typeface="Times New Roman" panose="02020603050405020304" pitchFamily="18" charset="0"/>
              </a:rPr>
              <a:t> dung </a:t>
            </a:r>
            <a:r>
              <a:rPr lang="en-US" sz="2800" spc="10" dirty="0" err="1">
                <a:solidFill>
                  <a:srgbClr val="202124"/>
                </a:solidFill>
                <a:ea typeface="Times New Roman" panose="02020603050405020304" pitchFamily="18" charset="0"/>
              </a:rPr>
              <a:t>dịch</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bão</a:t>
            </a:r>
            <a:r>
              <a:rPr lang="en-US" sz="2800" spc="10" dirty="0">
                <a:solidFill>
                  <a:srgbClr val="202124"/>
                </a:solidFill>
                <a:ea typeface="Times New Roman" panose="02020603050405020304" pitchFamily="18" charset="0"/>
              </a:rPr>
              <a:t> </a:t>
            </a:r>
            <a:r>
              <a:rPr lang="en-US" sz="2800" spc="10" dirty="0" err="1">
                <a:solidFill>
                  <a:srgbClr val="202124"/>
                </a:solidFill>
                <a:ea typeface="Times New Roman" panose="02020603050405020304" pitchFamily="18" charset="0"/>
              </a:rPr>
              <a:t>hoà</a:t>
            </a:r>
            <a:r>
              <a:rPr lang="en-US" sz="2800" spc="10" dirty="0">
                <a:solidFill>
                  <a:srgbClr val="202124"/>
                </a:solidFill>
                <a:ea typeface="Times New Roman" panose="02020603050405020304" pitchFamily="18" charset="0"/>
              </a:rPr>
              <a:t>. </a:t>
            </a:r>
            <a:r>
              <a:rPr lang="en-US" sz="2800" dirty="0" err="1">
                <a:solidFill>
                  <a:srgbClr val="212529"/>
                </a:solidFill>
                <a:ea typeface="Times New Roman" panose="02020603050405020304" pitchFamily="18" charset="0"/>
              </a:rPr>
              <a:t>Biết</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độ</a:t>
            </a:r>
            <a:r>
              <a:rPr lang="en-US" sz="2800" dirty="0">
                <a:solidFill>
                  <a:srgbClr val="212529"/>
                </a:solidFill>
                <a:ea typeface="Times New Roman" panose="02020603050405020304" pitchFamily="18" charset="0"/>
              </a:rPr>
              <a:t> tan </a:t>
            </a:r>
            <a:r>
              <a:rPr lang="en-US" sz="2800" dirty="0" err="1">
                <a:solidFill>
                  <a:srgbClr val="212529"/>
                </a:solidFill>
                <a:ea typeface="Times New Roman" panose="02020603050405020304" pitchFamily="18" charset="0"/>
              </a:rPr>
              <a:t>của</a:t>
            </a:r>
            <a:r>
              <a:rPr lang="en-US" sz="2800" dirty="0">
                <a:solidFill>
                  <a:srgbClr val="212529"/>
                </a:solidFill>
                <a:ea typeface="Times New Roman" panose="02020603050405020304" pitchFamily="18" charset="0"/>
              </a:rPr>
              <a:t> </a:t>
            </a:r>
            <a:r>
              <a:rPr lang="en-US" sz="2800" spc="10" dirty="0">
                <a:solidFill>
                  <a:srgbClr val="202124"/>
                </a:solidFill>
                <a:ea typeface="Times New Roman" panose="02020603050405020304" pitchFamily="18" charset="0"/>
              </a:rPr>
              <a:t>Na</a:t>
            </a:r>
            <a:r>
              <a:rPr lang="en-US" sz="2800" spc="10" baseline="-25000" dirty="0">
                <a:solidFill>
                  <a:srgbClr val="202124"/>
                </a:solidFill>
                <a:ea typeface="Times New Roman" panose="02020603050405020304" pitchFamily="18" charset="0"/>
              </a:rPr>
              <a:t>2</a:t>
            </a:r>
            <a:r>
              <a:rPr lang="en-US" sz="2800" spc="10" dirty="0">
                <a:solidFill>
                  <a:srgbClr val="202124"/>
                </a:solidFill>
                <a:ea typeface="Times New Roman" panose="02020603050405020304" pitchFamily="18" charset="0"/>
              </a:rPr>
              <a:t>CO</a:t>
            </a:r>
            <a:r>
              <a:rPr lang="en-US" sz="2800" spc="10" baseline="-25000" dirty="0">
                <a:solidFill>
                  <a:srgbClr val="202124"/>
                </a:solidFill>
                <a:ea typeface="Times New Roman" panose="02020603050405020304" pitchFamily="18" charset="0"/>
              </a:rPr>
              <a:t>3</a:t>
            </a:r>
            <a:r>
              <a:rPr lang="en-US" sz="2800" dirty="0">
                <a:solidFill>
                  <a:srgbClr val="212529"/>
                </a:solidFill>
                <a:ea typeface="Times New Roman" panose="02020603050405020304" pitchFamily="18" charset="0"/>
              </a:rPr>
              <a:t> ở </a:t>
            </a:r>
            <a:r>
              <a:rPr lang="en-US" sz="2800" dirty="0" err="1">
                <a:solidFill>
                  <a:srgbClr val="212529"/>
                </a:solidFill>
                <a:ea typeface="Times New Roman" panose="02020603050405020304" pitchFamily="18" charset="0"/>
              </a:rPr>
              <a:t>nhiệt</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độ</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đó</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là</a:t>
            </a:r>
            <a:r>
              <a:rPr lang="en-US" sz="2800" dirty="0">
                <a:solidFill>
                  <a:srgbClr val="212529"/>
                </a:solidFill>
                <a:ea typeface="Times New Roman" panose="02020603050405020304" pitchFamily="18" charset="0"/>
              </a:rPr>
              <a:t> 21,2 gam. </a:t>
            </a:r>
            <a:r>
              <a:rPr lang="en-US" sz="2800" dirty="0" err="1">
                <a:solidFill>
                  <a:srgbClr val="212529"/>
                </a:solidFill>
                <a:ea typeface="Times New Roman" panose="02020603050405020304" pitchFamily="18" charset="0"/>
              </a:rPr>
              <a:t>Tính</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giá</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trị</a:t>
            </a:r>
            <a:r>
              <a:rPr lang="en-US" sz="2800" dirty="0">
                <a:solidFill>
                  <a:srgbClr val="212529"/>
                </a:solidFill>
                <a:ea typeface="Times New Roman" panose="02020603050405020304" pitchFamily="18" charset="0"/>
              </a:rPr>
              <a:t> </a:t>
            </a:r>
            <a:r>
              <a:rPr lang="en-US" sz="2800" dirty="0" err="1">
                <a:solidFill>
                  <a:srgbClr val="212529"/>
                </a:solidFill>
                <a:ea typeface="Times New Roman" panose="02020603050405020304" pitchFamily="18" charset="0"/>
              </a:rPr>
              <a:t>của</a:t>
            </a:r>
            <a:r>
              <a:rPr lang="en-US" sz="2800" dirty="0">
                <a:solidFill>
                  <a:srgbClr val="212529"/>
                </a:solidFill>
                <a:ea typeface="Times New Roman" panose="02020603050405020304" pitchFamily="18" charset="0"/>
              </a:rPr>
              <a:t> m.</a:t>
            </a:r>
            <a:endParaRPr lang="en-US" sz="2800" dirty="0">
              <a:ea typeface="Times New Roman" panose="02020603050405020304" pitchFamily="18" charset="0"/>
            </a:endParaRPr>
          </a:p>
          <a:p>
            <a:pPr marL="514350" indent="-514350">
              <a:spcAft>
                <a:spcPts val="300"/>
              </a:spcAft>
              <a:buFontTx/>
              <a:buAutoNum type="alphaLcPeriod"/>
              <a:tabLst>
                <a:tab pos="2743200" algn="ctr"/>
                <a:tab pos="5486400" algn="r"/>
                <a:tab pos="457200" algn="l"/>
              </a:tabLst>
            </a:pPr>
            <a:endParaRPr lang="en-US" sz="2800" dirty="0">
              <a:ea typeface="Times New Roman" panose="02020603050405020304" pitchFamily="18" charset="0"/>
            </a:endParaRPr>
          </a:p>
          <a:p>
            <a:pPr marL="514350" marR="0" indent="-514350">
              <a:spcBef>
                <a:spcPts val="0"/>
              </a:spcBef>
              <a:spcAft>
                <a:spcPts val="300"/>
              </a:spcAft>
              <a:buAutoNum type="alphaLcPeriod"/>
              <a:tabLst>
                <a:tab pos="2743200" algn="ctr"/>
                <a:tab pos="5486400" algn="r"/>
                <a:tab pos="457200" algn="l"/>
              </a:tabLst>
            </a:pPr>
            <a:endParaRPr lang="en-US" sz="2800" dirty="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Luyện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tập</a:t>
            </a:r>
            <a:endParaRPr lang="en-US" sz="2800" dirty="0">
              <a:solidFill>
                <a:schemeClr val="bg1"/>
              </a:solidFill>
              <a:latin typeface="+mj-lt"/>
              <a:cs typeface="Arial" panose="020B0604020202020204" pitchFamily="34" charset="0"/>
            </a:endParaRP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783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57849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54709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7427" y="605978"/>
            <a:ext cx="7603365" cy="1015663"/>
          </a:xfrm>
          <a:prstGeom prst="rect">
            <a:avLst/>
          </a:prstGeom>
          <a:noFill/>
        </p:spPr>
        <p:txBody>
          <a:bodyPr wrap="none" rtlCol="0">
            <a:spAutoFit/>
          </a:bodyPr>
          <a:lstStyle/>
          <a:p>
            <a:pPr algn="ctr"/>
            <a:r>
              <a:rPr lang="en-US" altLang="zh-CN" sz="6000" b="1" dirty="0">
                <a:solidFill>
                  <a:srgbClr val="FF0000"/>
                </a:solidFill>
                <a:latin typeface="Times New Roman" pitchFamily="18" charset="0"/>
                <a:ea typeface="书体坊安景臣钢笔行书" panose="02010601030101010101" pitchFamily="2" charset="-122"/>
                <a:cs typeface="Times New Roman" pitchFamily="18" charset="0"/>
              </a:rPr>
              <a:t>NỘI DUNG BÀI HỌC</a:t>
            </a:r>
            <a:endParaRPr lang="zh-CN" altLang="en-US" sz="6000" b="1" dirty="0">
              <a:solidFill>
                <a:srgbClr val="FF0000"/>
              </a:solidFill>
              <a:latin typeface="Times New Roman" pitchFamily="18" charset="0"/>
              <a:ea typeface="书体坊安景臣钢笔行书" panose="02010601030101010101" pitchFamily="2" charset="-122"/>
              <a:cs typeface="Times New Roman" pitchFamily="18" charset="0"/>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26"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27"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28"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1144079207"/>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2050" r:id="rId4" imgW="990600" imgH="431800" progId="Equation.DSMT4">
                  <p:embed/>
                </p:oleObj>
              </mc:Choice>
              <mc:Fallback>
                <p:oleObj r:id="rId4" imgW="9906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3700473245"/>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2051" r:id="rId6" imgW="1016000" imgH="241300" progId="Equation.DSMT4">
                  <p:embed/>
                </p:oleObj>
              </mc:Choice>
              <mc:Fallback>
                <p:oleObj r:id="rId6" imgW="10160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6220956"/>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2052" r:id="rId8" imgW="914400" imgH="393700" progId="Equation.3">
                  <p:embed/>
                </p:oleObj>
              </mc:Choice>
              <mc:Fallback>
                <p:oleObj r:id="rId8" imgW="9144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1905622635"/>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2053" r:id="rId10" imgW="965200" imgH="393700" progId="Equation.3">
                  <p:embed/>
                </p:oleObj>
              </mc:Choice>
              <mc:Fallback>
                <p:oleObj r:id="rId10" imgW="9652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238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524315"/>
          </a:xfrm>
          <a:prstGeom prst="rect">
            <a:avLst/>
          </a:prstGeom>
          <a:noFill/>
        </p:spPr>
        <p:txBody>
          <a:bodyPr wrap="square">
            <a:spAutoFit/>
          </a:bodyPr>
          <a:lstStyle/>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tập</a:t>
            </a:r>
            <a:r>
              <a:rPr lang="en-US" sz="3200" b="1" i="1" u="sng" dirty="0">
                <a:latin typeface="Times New Roman" pitchFamily="18" charset="0"/>
                <a:cs typeface="Times New Roman" pitchFamily="18" charset="0"/>
              </a:rPr>
              <a:t> 1</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tan 2 g Acetic acid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48 g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Acetic acid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a:t>
            </a:r>
          </a:p>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tập</a:t>
            </a:r>
            <a:r>
              <a:rPr lang="en-US" sz="3200" b="1" i="1" u="sng" dirty="0">
                <a:latin typeface="Times New Roman" pitchFamily="18" charset="0"/>
                <a:cs typeface="Times New Roman" pitchFamily="18" charset="0"/>
              </a:rPr>
              <a:t> 2:</a:t>
            </a:r>
            <a:r>
              <a:rPr lang="en-US" sz="3200" b="1" i="1"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mol acetic acid (</a:t>
            </a:r>
            <a:r>
              <a:rPr lang="en-US" sz="3200" dirty="0" err="1">
                <a:latin typeface="Times New Roman" pitchFamily="18" charset="0"/>
                <a:cs typeface="Times New Roman" pitchFamily="18" charset="0"/>
              </a:rPr>
              <a:t>CH</a:t>
            </a:r>
            <a:r>
              <a:rPr lang="en-US" sz="3200" baseline="-25000" dirty="0" err="1">
                <a:latin typeface="Times New Roman" pitchFamily="18" charset="0"/>
                <a:cs typeface="Times New Roman" pitchFamily="18" charset="0"/>
              </a:rPr>
              <a:t>3</a:t>
            </a:r>
            <a:r>
              <a:rPr lang="en-US" sz="3200" dirty="0" err="1">
                <a:latin typeface="Times New Roman" pitchFamily="18" charset="0"/>
                <a:cs typeface="Times New Roman" pitchFamily="18" charset="0"/>
              </a:rPr>
              <a:t>COOH</a:t>
            </a:r>
            <a:r>
              <a:rPr lang="en-US" sz="320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60 gam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10%</a:t>
            </a:r>
          </a:p>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tập</a:t>
            </a:r>
            <a:r>
              <a:rPr lang="en-US" sz="3200" b="1" i="1" u="sng" dirty="0">
                <a:latin typeface="Times New Roman" pitchFamily="18" charset="0"/>
                <a:cs typeface="Times New Roman" pitchFamily="18" charset="0"/>
              </a:rPr>
              <a:t> 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Sodium hydroxide (</a:t>
            </a:r>
            <a:r>
              <a:rPr lang="en-US" sz="3200" dirty="0" err="1">
                <a:latin typeface="Times New Roman" pitchFamily="18" charset="0"/>
                <a:cs typeface="Times New Roman" pitchFamily="18" charset="0"/>
              </a:rPr>
              <a:t>NaOH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200g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NaOH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15%.</a:t>
            </a:r>
          </a:p>
          <a:p>
            <a:r>
              <a:rPr lang="en-US" sz="3200" b="1" i="1" u="sng" dirty="0" err="1">
                <a:latin typeface="Times New Roman" pitchFamily="18" charset="0"/>
                <a:cs typeface="Times New Roman" pitchFamily="18" charset="0"/>
              </a:rPr>
              <a:t>Bài</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tập</a:t>
            </a:r>
            <a:r>
              <a:rPr lang="en-US" sz="3200" b="1" i="1" u="sng" dirty="0">
                <a:latin typeface="Times New Roman" pitchFamily="18" charset="0"/>
                <a:cs typeface="Times New Roman" pitchFamily="18" charset="0"/>
              </a:rPr>
              <a:t> 4</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tan 20 g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10%.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a:t>
            </a:r>
          </a:p>
        </p:txBody>
      </p:sp>
      <p:sp>
        <p:nvSpPr>
          <p:cNvPr id="4"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Thảo</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luận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nhóm</a:t>
            </a:r>
            <a:endParaRPr lang="en-US" sz="3600" b="1" dirty="0">
              <a:solidFill>
                <a:srgbClr val="FFFF00"/>
              </a:solidFill>
              <a:latin typeface="+mj-lt"/>
              <a:cs typeface="Arial" panose="020B0604020202020204" pitchFamily="34" charset="0"/>
            </a:endParaRPr>
          </a:p>
        </p:txBody>
      </p:sp>
      <p:pic>
        <p:nvPicPr>
          <p:cNvPr id="5" name="Picture 4">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4"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dirty="0">
                <a:solidFill>
                  <a:srgbClr val="0070C0"/>
                </a:solidFill>
              </a:rPr>
              <a:t>BT2:</a:t>
            </a:r>
          </a:p>
          <a:p>
            <a:r>
              <a:rPr lang="en-US" sz="2800" dirty="0"/>
              <a:t>-</a:t>
            </a:r>
            <a:r>
              <a:rPr lang="en-US" sz="2800" dirty="0" err="1"/>
              <a:t>Khối</a:t>
            </a:r>
            <a:r>
              <a:rPr lang="en-US" sz="2800" dirty="0"/>
              <a:t> </a:t>
            </a:r>
            <a:r>
              <a:rPr lang="en-US" sz="2800" dirty="0" err="1"/>
              <a:t>lượng</a:t>
            </a:r>
            <a:r>
              <a:rPr lang="en-US" sz="2800" dirty="0"/>
              <a:t> acetic acid </a:t>
            </a:r>
            <a:r>
              <a:rPr lang="en-US" sz="2800" dirty="0" err="1"/>
              <a:t>có</a:t>
            </a:r>
            <a:r>
              <a:rPr lang="en-US" sz="2800" dirty="0"/>
              <a:t> </a:t>
            </a:r>
            <a:r>
              <a:rPr lang="en-US" sz="2800" dirty="0" err="1"/>
              <a:t>trong</a:t>
            </a:r>
            <a:r>
              <a:rPr lang="en-US" sz="2800" dirty="0"/>
              <a:t> 60 g dung </a:t>
            </a:r>
            <a:r>
              <a:rPr lang="en-US" sz="2800" dirty="0" err="1"/>
              <a:t>dịch</a:t>
            </a:r>
            <a:r>
              <a:rPr lang="en-US" sz="2800" dirty="0"/>
              <a:t> 10% </a:t>
            </a:r>
            <a:r>
              <a:rPr lang="en-US" sz="2800" dirty="0" err="1"/>
              <a:t>là</a:t>
            </a:r>
            <a:r>
              <a:rPr lang="en-US" sz="2800" dirty="0"/>
              <a:t> : </a:t>
            </a:r>
          </a:p>
          <a:p>
            <a:endParaRPr lang="en-US" sz="2800" dirty="0"/>
          </a:p>
          <a:p>
            <a:endParaRPr lang="en-US" sz="2800" dirty="0"/>
          </a:p>
          <a:p>
            <a:endParaRPr lang="en-US" sz="2800" dirty="0"/>
          </a:p>
          <a:p>
            <a:endParaRPr lang="en-US" sz="2800" dirty="0"/>
          </a:p>
          <a:p>
            <a:r>
              <a:rPr lang="en-US" sz="2800" i="1" dirty="0" err="1"/>
              <a:t>Số</a:t>
            </a:r>
            <a:r>
              <a:rPr lang="en-US" sz="2800" i="1" dirty="0"/>
              <a:t> </a:t>
            </a:r>
            <a:r>
              <a:rPr lang="en-US" sz="2800" i="1" dirty="0" err="1"/>
              <a:t>mol</a:t>
            </a:r>
            <a:r>
              <a:rPr lang="en-US" sz="2800" i="1" dirty="0"/>
              <a:t> acetic acid </a:t>
            </a:r>
            <a:r>
              <a:rPr lang="en-US" sz="2800" i="1" dirty="0" err="1"/>
              <a:t>là</a:t>
            </a:r>
            <a:r>
              <a:rPr lang="en-US" sz="2800" i="1" dirty="0"/>
              <a:t>: </a:t>
            </a:r>
            <a:endParaRPr lang="en-US" sz="2800" dirty="0"/>
          </a:p>
          <a:p>
            <a:endParaRPr lang="en-US" sz="2800" dirty="0"/>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3854302668"/>
              </p:ext>
            </p:extLst>
          </p:nvPr>
        </p:nvGraphicFramePr>
        <p:xfrm>
          <a:off x="1619250" y="1962150"/>
          <a:ext cx="7114847" cy="1343025"/>
        </p:xfrm>
        <a:graphic>
          <a:graphicData uri="http://schemas.openxmlformats.org/presentationml/2006/ole">
            <mc:AlternateContent xmlns:mc="http://schemas.openxmlformats.org/markup-compatibility/2006">
              <mc:Choice xmlns:v="urn:schemas-microsoft-com:vml" Requires="v">
                <p:oleObj spid="_x0000_s4098" name="Equation" r:id="rId3" imgW="2222280" imgH="393480" progId="Equation.3">
                  <p:embed/>
                </p:oleObj>
              </mc:Choice>
              <mc:Fallback>
                <p:oleObj name="Equation" r:id="rId3" imgW="2222280" imgH="393480" progId="Equation.3">
                  <p:embed/>
                  <p:pic>
                    <p:nvPicPr>
                      <p:cNvPr id="0" name=""/>
                      <p:cNvPicPr>
                        <a:picLocks noChangeAspect="1" noChangeArrowheads="1"/>
                      </p:cNvPicPr>
                      <p:nvPr/>
                    </p:nvPicPr>
                    <p:blipFill>
                      <a:blip r:embed="rId4"/>
                      <a:srcRect/>
                      <a:stretch>
                        <a:fillRect/>
                      </a:stretch>
                    </p:blipFill>
                    <p:spPr bwMode="auto">
                      <a:xfrm>
                        <a:off x="1619250" y="1962150"/>
                        <a:ext cx="7114847" cy="13430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3830792"/>
              </p:ext>
            </p:extLst>
          </p:nvPr>
        </p:nvGraphicFramePr>
        <p:xfrm>
          <a:off x="825500" y="4129088"/>
          <a:ext cx="7656513" cy="1473200"/>
        </p:xfrm>
        <a:graphic>
          <a:graphicData uri="http://schemas.openxmlformats.org/presentationml/2006/ole">
            <mc:AlternateContent xmlns:mc="http://schemas.openxmlformats.org/markup-compatibility/2006">
              <mc:Choice xmlns:v="urn:schemas-microsoft-com:vml" Requires="v">
                <p:oleObj spid="_x0000_s4099" name="Equation" r:id="rId5" imgW="2209680" imgH="431640" progId="Equation.3">
                  <p:embed/>
                </p:oleObj>
              </mc:Choice>
              <mc:Fallback>
                <p:oleObj name="Equation" r:id="rId5" imgW="2209680" imgH="431640" progId="Equation.3">
                  <p:embed/>
                  <p:pic>
                    <p:nvPicPr>
                      <p:cNvPr id="0" name="Object 3"/>
                      <p:cNvPicPr>
                        <a:picLocks noChangeAspect="1" noChangeArrowheads="1"/>
                      </p:cNvPicPr>
                      <p:nvPr/>
                    </p:nvPicPr>
                    <p:blipFill>
                      <a:blip r:embed="rId6"/>
                      <a:srcRect/>
                      <a:stretch>
                        <a:fillRect/>
                      </a:stretch>
                    </p:blipFill>
                    <p:spPr bwMode="auto">
                      <a:xfrm>
                        <a:off x="825500" y="4129088"/>
                        <a:ext cx="76565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956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dirty="0">
                <a:solidFill>
                  <a:srgbClr val="0070C0"/>
                </a:solidFill>
              </a:rPr>
              <a:t>BT3:</a:t>
            </a:r>
          </a:p>
          <a:p>
            <a:r>
              <a:rPr lang="en-US" sz="2800" dirty="0"/>
              <a:t>-</a:t>
            </a:r>
            <a:r>
              <a:rPr lang="en-US" sz="2800" dirty="0" err="1"/>
              <a:t>Khối</a:t>
            </a:r>
            <a:r>
              <a:rPr lang="en-US" sz="2800" dirty="0"/>
              <a:t> </a:t>
            </a:r>
            <a:r>
              <a:rPr lang="en-US" sz="2800" dirty="0" err="1"/>
              <a:t>lượng</a:t>
            </a:r>
            <a:r>
              <a:rPr lang="en-US" sz="2800" dirty="0"/>
              <a:t> </a:t>
            </a:r>
            <a:r>
              <a:rPr lang="en-US" sz="2800" dirty="0" err="1"/>
              <a:t>NaOH</a:t>
            </a:r>
            <a:r>
              <a:rPr lang="en-US" sz="2800" dirty="0"/>
              <a:t> </a:t>
            </a:r>
            <a:r>
              <a:rPr lang="en-US" sz="2800" dirty="0" err="1"/>
              <a:t>có</a:t>
            </a:r>
            <a:r>
              <a:rPr lang="en-US" sz="2800" dirty="0"/>
              <a:t> </a:t>
            </a:r>
            <a:r>
              <a:rPr lang="en-US" sz="2800" dirty="0" err="1"/>
              <a:t>trong</a:t>
            </a:r>
            <a:r>
              <a:rPr lang="en-US" sz="2800" dirty="0"/>
              <a:t> 200 g dung </a:t>
            </a:r>
            <a:r>
              <a:rPr lang="en-US" sz="2800" dirty="0" err="1"/>
              <a:t>dịch</a:t>
            </a:r>
            <a:r>
              <a:rPr lang="en-US" sz="2800" dirty="0"/>
              <a:t> 15% </a:t>
            </a:r>
            <a:r>
              <a:rPr lang="en-US" sz="2800" dirty="0" err="1"/>
              <a:t>là</a:t>
            </a:r>
            <a:r>
              <a:rPr lang="en-US" sz="2800" dirty="0"/>
              <a:t> : </a:t>
            </a:r>
          </a:p>
          <a:p>
            <a:endParaRPr lang="en-US" sz="2800" dirty="0"/>
          </a:p>
          <a:p>
            <a:endParaRPr lang="en-US" sz="2800" dirty="0"/>
          </a:p>
          <a:p>
            <a:endParaRPr lang="en-US" sz="2800" dirty="0"/>
          </a:p>
          <a:p>
            <a:endParaRPr lang="en-US" sz="2800" dirty="0"/>
          </a:p>
          <a:p>
            <a:r>
              <a:rPr lang="en-US" sz="2800" i="1" dirty="0" err="1"/>
              <a:t>Vậy</a:t>
            </a:r>
            <a:r>
              <a:rPr lang="en-US" sz="2800" i="1" dirty="0"/>
              <a:t> </a:t>
            </a:r>
            <a:r>
              <a:rPr lang="en-US" sz="2800" i="1" dirty="0" err="1"/>
              <a:t>khối</a:t>
            </a:r>
            <a:r>
              <a:rPr lang="en-US" sz="2800" i="1" dirty="0"/>
              <a:t> </a:t>
            </a:r>
            <a:r>
              <a:rPr lang="en-US" sz="2800" i="1" dirty="0" err="1"/>
              <a:t>lượng</a:t>
            </a:r>
            <a:r>
              <a:rPr lang="en-US" sz="2800" i="1" dirty="0"/>
              <a:t> </a:t>
            </a:r>
            <a:r>
              <a:rPr lang="en-US" sz="2800" i="1" dirty="0" err="1"/>
              <a:t>NaOH</a:t>
            </a:r>
            <a:r>
              <a:rPr lang="en-US" sz="2800" i="1" dirty="0"/>
              <a:t> </a:t>
            </a:r>
            <a:r>
              <a:rPr lang="en-US" sz="2800" i="1" dirty="0" err="1"/>
              <a:t>có</a:t>
            </a:r>
            <a:r>
              <a:rPr lang="en-US" sz="2800" i="1" dirty="0"/>
              <a:t> </a:t>
            </a:r>
            <a:r>
              <a:rPr lang="en-US" sz="2800" i="1" dirty="0" err="1"/>
              <a:t>trong</a:t>
            </a:r>
            <a:r>
              <a:rPr lang="en-US" sz="2800" i="1" dirty="0"/>
              <a:t> 200 gam </a:t>
            </a:r>
            <a:r>
              <a:rPr lang="en-US" sz="2800" i="1" dirty="0" err="1"/>
              <a:t>dd</a:t>
            </a:r>
            <a:r>
              <a:rPr lang="en-US" sz="2800" i="1" dirty="0"/>
              <a:t> 15% </a:t>
            </a:r>
            <a:r>
              <a:rPr lang="en-US" sz="2800" i="1" dirty="0" err="1"/>
              <a:t>là</a:t>
            </a:r>
            <a:r>
              <a:rPr lang="en-US" sz="2800" i="1" dirty="0"/>
              <a:t> 30 gam.</a:t>
            </a:r>
            <a:endParaRPr lang="en-US" sz="2800" dirty="0"/>
          </a:p>
          <a:p>
            <a:endParaRPr lang="en-US" sz="2800" dirty="0"/>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5122"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dirty="0">
                <a:solidFill>
                  <a:srgbClr val="0070C0"/>
                </a:solidFill>
                <a:latin typeface="+mj-lt"/>
              </a:rPr>
              <a:t>BT4:</a:t>
            </a:r>
          </a:p>
          <a:p>
            <a:r>
              <a:rPr lang="en-US" sz="2800" dirty="0">
                <a:latin typeface="+mj-lt"/>
              </a:rPr>
              <a:t>- </a:t>
            </a:r>
            <a:r>
              <a:rPr lang="en-US" sz="2800" dirty="0" err="1">
                <a:latin typeface="+mj-lt"/>
              </a:rPr>
              <a:t>Khối</a:t>
            </a:r>
            <a:r>
              <a:rPr lang="en-US" sz="2800" dirty="0">
                <a:latin typeface="+mj-lt"/>
              </a:rPr>
              <a:t> </a:t>
            </a:r>
            <a:r>
              <a:rPr lang="en-US" sz="2800" dirty="0" err="1">
                <a:latin typeface="+mj-lt"/>
              </a:rPr>
              <a:t>lượng</a:t>
            </a:r>
            <a:r>
              <a:rPr lang="en-US" sz="2800" dirty="0">
                <a:latin typeface="+mj-lt"/>
              </a:rPr>
              <a:t> dung </a:t>
            </a:r>
            <a:r>
              <a:rPr lang="en-US" sz="2800" dirty="0" err="1">
                <a:latin typeface="+mj-lt"/>
              </a:rPr>
              <a:t>dịch</a:t>
            </a:r>
            <a:r>
              <a:rPr lang="en-US" sz="2800" dirty="0">
                <a:latin typeface="+mj-lt"/>
              </a:rPr>
              <a:t> </a:t>
            </a:r>
            <a:r>
              <a:rPr lang="en-US" sz="2800" dirty="0" err="1">
                <a:latin typeface="+mj-lt"/>
              </a:rPr>
              <a:t>đường</a:t>
            </a:r>
            <a:r>
              <a:rPr lang="en-US" sz="2800" dirty="0">
                <a:latin typeface="+mj-lt"/>
              </a:rPr>
              <a:t> </a:t>
            </a:r>
            <a:r>
              <a:rPr lang="en-US" sz="2800" dirty="0" err="1">
                <a:latin typeface="+mj-lt"/>
              </a:rPr>
              <a:t>pha</a:t>
            </a:r>
            <a:r>
              <a:rPr lang="en-US" sz="2800" dirty="0">
                <a:latin typeface="+mj-lt"/>
              </a:rPr>
              <a:t> </a:t>
            </a:r>
            <a:r>
              <a:rPr lang="en-US" sz="2800" dirty="0" err="1">
                <a:latin typeface="+mj-lt"/>
              </a:rPr>
              <a:t>chế</a:t>
            </a:r>
            <a:r>
              <a:rPr lang="en-US" sz="2800" dirty="0">
                <a:latin typeface="+mj-lt"/>
              </a:rPr>
              <a:t> </a:t>
            </a:r>
            <a:r>
              <a:rPr lang="en-US" sz="2800" dirty="0" err="1">
                <a:latin typeface="+mj-lt"/>
              </a:rPr>
              <a:t>được</a:t>
            </a:r>
            <a:r>
              <a:rPr lang="en-US" sz="2800" dirty="0">
                <a:latin typeface="+mj-lt"/>
              </a:rPr>
              <a:t> </a:t>
            </a:r>
            <a:r>
              <a:rPr lang="en-US" sz="2800" dirty="0" err="1">
                <a:latin typeface="+mj-lt"/>
              </a:rPr>
              <a:t>là</a:t>
            </a:r>
            <a:r>
              <a:rPr lang="en-US" sz="2800" dirty="0">
                <a:latin typeface="+mj-lt"/>
              </a:rPr>
              <a:t>:</a:t>
            </a: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r>
              <a:rPr lang="en-US" sz="2800" dirty="0">
                <a:latin typeface="+mj-lt"/>
              </a:rPr>
              <a:t>- </a:t>
            </a:r>
            <a:r>
              <a:rPr lang="en-US" sz="2800" dirty="0" err="1">
                <a:latin typeface="+mj-lt"/>
              </a:rPr>
              <a:t>Khối</a:t>
            </a:r>
            <a:r>
              <a:rPr lang="en-US" sz="2800" dirty="0">
                <a:latin typeface="+mj-lt"/>
              </a:rPr>
              <a:t> </a:t>
            </a:r>
            <a:r>
              <a:rPr lang="en-US" sz="2800" dirty="0" err="1">
                <a:latin typeface="+mj-lt"/>
              </a:rPr>
              <a:t>lượng</a:t>
            </a:r>
            <a:r>
              <a:rPr lang="en-US" sz="2800" dirty="0">
                <a:latin typeface="+mj-lt"/>
              </a:rPr>
              <a:t> </a:t>
            </a:r>
            <a:r>
              <a:rPr lang="en-US" sz="2800" dirty="0" err="1">
                <a:latin typeface="+mj-lt"/>
              </a:rPr>
              <a:t>nước</a:t>
            </a:r>
            <a:r>
              <a:rPr lang="en-US" sz="2800" dirty="0">
                <a:latin typeface="+mj-lt"/>
              </a:rPr>
              <a:t> </a:t>
            </a:r>
            <a:r>
              <a:rPr lang="en-US" sz="2800" dirty="0" err="1">
                <a:latin typeface="+mj-lt"/>
              </a:rPr>
              <a:t>cần</a:t>
            </a:r>
            <a:r>
              <a:rPr lang="en-US" sz="2800" dirty="0">
                <a:latin typeface="+mj-lt"/>
              </a:rPr>
              <a:t> </a:t>
            </a:r>
            <a:r>
              <a:rPr lang="en-US" sz="2800" dirty="0" err="1">
                <a:latin typeface="+mj-lt"/>
              </a:rPr>
              <a:t>dùng</a:t>
            </a:r>
            <a:r>
              <a:rPr lang="en-US" sz="2800" dirty="0">
                <a:latin typeface="+mj-lt"/>
              </a:rPr>
              <a:t> </a:t>
            </a:r>
            <a:r>
              <a:rPr lang="en-US" sz="2800" dirty="0" err="1">
                <a:latin typeface="+mj-lt"/>
              </a:rPr>
              <a:t>cho</a:t>
            </a:r>
            <a:r>
              <a:rPr lang="en-US" sz="2800" dirty="0">
                <a:latin typeface="+mj-lt"/>
              </a:rPr>
              <a:t> </a:t>
            </a:r>
            <a:r>
              <a:rPr lang="en-US" sz="2800" dirty="0" err="1">
                <a:latin typeface="+mj-lt"/>
              </a:rPr>
              <a:t>pha</a:t>
            </a:r>
            <a:r>
              <a:rPr lang="en-US" sz="2800" dirty="0">
                <a:latin typeface="+mj-lt"/>
              </a:rPr>
              <a:t> </a:t>
            </a:r>
            <a:r>
              <a:rPr lang="en-US" sz="2800" dirty="0" err="1">
                <a:latin typeface="+mj-lt"/>
              </a:rPr>
              <a:t>chế</a:t>
            </a:r>
            <a:r>
              <a:rPr lang="en-US" sz="2800" dirty="0">
                <a:latin typeface="+mj-lt"/>
              </a:rPr>
              <a:t> </a:t>
            </a:r>
            <a:r>
              <a:rPr lang="en-US" sz="2800" dirty="0" err="1">
                <a:latin typeface="+mj-lt"/>
              </a:rPr>
              <a:t>là</a:t>
            </a:r>
            <a:r>
              <a:rPr lang="en-US" sz="2800" dirty="0">
                <a:latin typeface="+mj-lt"/>
              </a:rPr>
              <a:t> :</a:t>
            </a:r>
          </a:p>
          <a:p>
            <a:r>
              <a:rPr lang="en-US" sz="2800" dirty="0">
                <a:latin typeface="+mj-lt"/>
              </a:rPr>
              <a:t> 	</a:t>
            </a:r>
            <a:r>
              <a:rPr lang="en-US" sz="2800" dirty="0" err="1">
                <a:latin typeface="+mj-lt"/>
              </a:rPr>
              <a:t>m</a:t>
            </a:r>
            <a:r>
              <a:rPr lang="en-US" sz="2800" baseline="-25000" dirty="0" err="1">
                <a:latin typeface="+mj-lt"/>
              </a:rPr>
              <a:t>dd</a:t>
            </a:r>
            <a:r>
              <a:rPr lang="en-US" sz="2800" dirty="0">
                <a:latin typeface="+mj-lt"/>
              </a:rPr>
              <a:t>  = </a:t>
            </a:r>
            <a:r>
              <a:rPr lang="en-US" sz="2800" dirty="0" err="1">
                <a:latin typeface="+mj-lt"/>
              </a:rPr>
              <a:t>m</a:t>
            </a:r>
            <a:r>
              <a:rPr lang="en-US" sz="2800" baseline="-25000" dirty="0" err="1">
                <a:latin typeface="+mj-lt"/>
              </a:rPr>
              <a:t>ct</a:t>
            </a:r>
            <a:r>
              <a:rPr lang="en-US" sz="2800" baseline="-25000" dirty="0">
                <a:latin typeface="+mj-lt"/>
              </a:rPr>
              <a:t>  </a:t>
            </a:r>
            <a:r>
              <a:rPr lang="en-US" sz="2800" dirty="0">
                <a:latin typeface="+mj-lt"/>
              </a:rPr>
              <a:t>+  </a:t>
            </a:r>
            <a:r>
              <a:rPr lang="en-US" sz="2800" dirty="0" err="1">
                <a:latin typeface="+mj-lt"/>
              </a:rPr>
              <a:t>m</a:t>
            </a:r>
            <a:r>
              <a:rPr lang="en-US" sz="2800" baseline="-25000" dirty="0" err="1">
                <a:latin typeface="+mj-lt"/>
              </a:rPr>
              <a:t>dm</a:t>
            </a:r>
            <a:r>
              <a:rPr lang="en-US" sz="2800" baseline="-25000" dirty="0">
                <a:latin typeface="+mj-lt"/>
              </a:rPr>
              <a:t> </a:t>
            </a:r>
            <a:r>
              <a:rPr lang="en-US" sz="2800" dirty="0">
                <a:latin typeface="+mj-lt"/>
              </a:rPr>
              <a:t> </a:t>
            </a:r>
          </a:p>
          <a:p>
            <a:r>
              <a:rPr lang="en-US" sz="2800" dirty="0">
                <a:latin typeface="+mj-lt"/>
              </a:rPr>
              <a:t> 	</a:t>
            </a:r>
            <a:r>
              <a:rPr lang="en-US" sz="2800" dirty="0" err="1">
                <a:latin typeface="+mj-lt"/>
              </a:rPr>
              <a:t>m</a:t>
            </a:r>
            <a:r>
              <a:rPr lang="en-US" sz="2800" baseline="-25000" dirty="0" err="1">
                <a:latin typeface="+mj-lt"/>
              </a:rPr>
              <a:t>dm</a:t>
            </a:r>
            <a:r>
              <a:rPr lang="en-US" sz="2800" dirty="0">
                <a:latin typeface="+mj-lt"/>
              </a:rPr>
              <a:t> = </a:t>
            </a:r>
            <a:r>
              <a:rPr lang="en-US" sz="2800" dirty="0" err="1">
                <a:latin typeface="+mj-lt"/>
              </a:rPr>
              <a:t>m</a:t>
            </a:r>
            <a:r>
              <a:rPr lang="en-US" sz="2800" baseline="-25000" dirty="0" err="1">
                <a:latin typeface="+mj-lt"/>
              </a:rPr>
              <a:t>dd</a:t>
            </a:r>
            <a:r>
              <a:rPr lang="en-US" sz="2800" dirty="0">
                <a:latin typeface="+mj-lt"/>
              </a:rPr>
              <a:t> – </a:t>
            </a:r>
            <a:r>
              <a:rPr lang="en-US" sz="2800" dirty="0" err="1">
                <a:latin typeface="+mj-lt"/>
              </a:rPr>
              <a:t>m</a:t>
            </a:r>
            <a:r>
              <a:rPr lang="en-US" sz="2800" baseline="-25000" dirty="0" err="1">
                <a:latin typeface="+mj-lt"/>
              </a:rPr>
              <a:t>ct</a:t>
            </a:r>
            <a:r>
              <a:rPr lang="en-US" sz="2800" baseline="-25000" dirty="0">
                <a:latin typeface="+mj-lt"/>
              </a:rPr>
              <a:t> </a:t>
            </a:r>
            <a:r>
              <a:rPr lang="en-US" sz="2800" dirty="0">
                <a:latin typeface="+mj-lt"/>
              </a:rPr>
              <a:t> = 200 – 20 = 180 gam </a:t>
            </a:r>
          </a:p>
          <a:p>
            <a:r>
              <a:rPr lang="en-US" sz="2800" i="1" dirty="0" err="1">
                <a:latin typeface="+mj-lt"/>
              </a:rPr>
              <a:t>Vậy</a:t>
            </a:r>
            <a:r>
              <a:rPr lang="en-US" sz="2800" i="1" dirty="0">
                <a:latin typeface="+mj-lt"/>
              </a:rPr>
              <a:t> </a:t>
            </a:r>
            <a:r>
              <a:rPr lang="en-US" sz="2800" i="1" dirty="0" err="1">
                <a:latin typeface="+mj-lt"/>
              </a:rPr>
              <a:t>khối</a:t>
            </a:r>
            <a:r>
              <a:rPr lang="en-US" sz="2800" i="1" dirty="0">
                <a:latin typeface="+mj-lt"/>
              </a:rPr>
              <a:t> </a:t>
            </a:r>
            <a:r>
              <a:rPr lang="en-US" sz="2800" i="1" dirty="0" err="1">
                <a:latin typeface="+mj-lt"/>
              </a:rPr>
              <a:t>lượng</a:t>
            </a:r>
            <a:r>
              <a:rPr lang="en-US" sz="2800" i="1" dirty="0">
                <a:latin typeface="+mj-lt"/>
              </a:rPr>
              <a:t> </a:t>
            </a:r>
            <a:r>
              <a:rPr lang="en-US" sz="2800" i="1" dirty="0" err="1">
                <a:latin typeface="+mj-lt"/>
              </a:rPr>
              <a:t>nước</a:t>
            </a:r>
            <a:r>
              <a:rPr lang="en-US" sz="2800" i="1" dirty="0">
                <a:latin typeface="+mj-lt"/>
              </a:rPr>
              <a:t> </a:t>
            </a:r>
            <a:r>
              <a:rPr lang="en-US" sz="2800" i="1" dirty="0" err="1">
                <a:latin typeface="+mj-lt"/>
              </a:rPr>
              <a:t>cần</a:t>
            </a:r>
            <a:r>
              <a:rPr lang="en-US" sz="2800" i="1" dirty="0">
                <a:latin typeface="+mj-lt"/>
              </a:rPr>
              <a:t> </a:t>
            </a:r>
            <a:r>
              <a:rPr lang="en-US" sz="2800" i="1" dirty="0" err="1">
                <a:latin typeface="+mj-lt"/>
              </a:rPr>
              <a:t>pha</a:t>
            </a:r>
            <a:r>
              <a:rPr lang="en-US" sz="2800" i="1" dirty="0">
                <a:latin typeface="+mj-lt"/>
              </a:rPr>
              <a:t> </a:t>
            </a:r>
            <a:r>
              <a:rPr lang="en-US" sz="2800" i="1" dirty="0" err="1">
                <a:latin typeface="+mj-lt"/>
              </a:rPr>
              <a:t>chế</a:t>
            </a:r>
            <a:r>
              <a:rPr lang="en-US" sz="2800" i="1" dirty="0">
                <a:latin typeface="+mj-lt"/>
              </a:rPr>
              <a:t> </a:t>
            </a:r>
            <a:r>
              <a:rPr lang="en-US" sz="2800" i="1" dirty="0" err="1">
                <a:latin typeface="+mj-lt"/>
              </a:rPr>
              <a:t>là</a:t>
            </a:r>
            <a:r>
              <a:rPr lang="en-US" sz="2800" i="1" dirty="0">
                <a:latin typeface="+mj-lt"/>
              </a:rPr>
              <a:t> 180g</a:t>
            </a:r>
            <a:endParaRPr lang="en-US" sz="2800" dirty="0">
              <a:latin typeface="+mj-lt"/>
            </a:endParaRPr>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6146"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365343" y="662082"/>
            <a:ext cx="11461314" cy="6124754"/>
          </a:xfrm>
          <a:prstGeom prst="rect">
            <a:avLst/>
          </a:prstGeom>
          <a:noFill/>
        </p:spPr>
        <p:txBody>
          <a:bodyPr wrap="square">
            <a:spAutoFit/>
          </a:bodyPr>
          <a:lstStyle/>
          <a:p>
            <a:r>
              <a:rPr lang="en-US" sz="2800" b="1" i="1" u="sng" dirty="0" err="1">
                <a:latin typeface="Times New Roman" pitchFamily="18" charset="0"/>
                <a:cs typeface="Times New Roman" pitchFamily="18" charset="0"/>
              </a:rPr>
              <a:t>Bài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1</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Khối lượng H</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O</a:t>
            </a:r>
            <a:r>
              <a:rPr lang="vi-VN"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có trong 30 g dung dịch nồng độ 3% là</a:t>
            </a:r>
            <a:r>
              <a:rPr lang="en-US" sz="2800" dirty="0">
                <a:latin typeface="Times New Roman" pitchFamily="18" charset="0"/>
                <a:cs typeface="Times New Roman" pitchFamily="18" charset="0"/>
              </a:rPr>
              <a:t>?</a:t>
            </a:r>
          </a:p>
          <a:p>
            <a:r>
              <a:rPr lang="en-US" sz="2800" b="1" i="1" u="sng" dirty="0" err="1">
                <a:latin typeface="Times New Roman" pitchFamily="18" charset="0"/>
                <a:cs typeface="Times New Roman" pitchFamily="18" charset="0"/>
              </a:rPr>
              <a:t>Bài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2</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Ở 25 °C, một dung dịch có chứa 20 g NaCl trong 80 g nước.</a:t>
            </a:r>
          </a:p>
          <a:p>
            <a:r>
              <a:rPr lang="vi-VN" sz="2800" dirty="0">
                <a:latin typeface="Times New Roman" pitchFamily="18" charset="0"/>
                <a:cs typeface="Times New Roman" pitchFamily="18" charset="0"/>
              </a:rPr>
              <a:t>a) Tính nồng độ phần trăm của dung dịch trên.</a:t>
            </a:r>
          </a:p>
          <a:p>
            <a:r>
              <a:rPr lang="vi-VN" sz="2800" dirty="0">
                <a:latin typeface="Times New Roman" pitchFamily="18" charset="0"/>
                <a:cs typeface="Times New Roman" pitchFamily="18" charset="0"/>
              </a:rPr>
              <a:t>b) Dung dịch NaCl ở trên có phải dung dịch bão hoà không? Biết rằng độ tan của NaCl trong nước ở nhiệt độ này là 36 g.</a:t>
            </a:r>
          </a:p>
          <a:p>
            <a:r>
              <a:rPr lang="en-US" sz="2800" b="1" i="1" u="sng" dirty="0" err="1">
                <a:latin typeface="Times New Roman" pitchFamily="18" charset="0"/>
                <a:cs typeface="Times New Roman" pitchFamily="18" charset="0"/>
              </a:rPr>
              <a:t>Bài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3</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Ở 25 °C, độ tan của AgNO</a:t>
            </a:r>
            <a:r>
              <a:rPr lang="vi-VN"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nước là 222 g.</a:t>
            </a:r>
          </a:p>
          <a:p>
            <a:r>
              <a:rPr lang="vi-VN" sz="2800" dirty="0">
                <a:latin typeface="Times New Roman" pitchFamily="18" charset="0"/>
                <a:cs typeface="Times New Roman" pitchFamily="18" charset="0"/>
              </a:rPr>
              <a:t>a) Tính nồng độ phần trăm của dung dịch AgNO</a:t>
            </a:r>
            <a:r>
              <a:rPr lang="vi-VN" sz="2800" baseline="-25000" dirty="0">
                <a:latin typeface="Times New Roman" pitchFamily="18" charset="0"/>
                <a:cs typeface="Times New Roman" pitchFamily="18" charset="0"/>
              </a:rPr>
              <a:t>3</a:t>
            </a:r>
            <a:r>
              <a:rPr lang="vi-VN" sz="2800" dirty="0">
                <a:latin typeface="Times New Roman" pitchFamily="18" charset="0"/>
                <a:cs typeface="Times New Roman" pitchFamily="18" charset="0"/>
              </a:rPr>
              <a:t> bão hoà ở 25°C.</a:t>
            </a:r>
          </a:p>
          <a:p>
            <a:r>
              <a:rPr lang="vi-VN" sz="2800" dirty="0">
                <a:latin typeface="Times New Roman" pitchFamily="18" charset="0"/>
                <a:cs typeface="Times New Roman" pitchFamily="18" charset="0"/>
              </a:rPr>
              <a:t>b) Để pha được 50 g dung dịch AgNO</a:t>
            </a:r>
            <a:r>
              <a:rPr lang="vi-VN" sz="2800" baseline="-25000" dirty="0">
                <a:latin typeface="Times New Roman" pitchFamily="18" charset="0"/>
                <a:cs typeface="Times New Roman" pitchFamily="18" charset="0"/>
              </a:rPr>
              <a:t>3</a:t>
            </a:r>
            <a:r>
              <a:rPr lang="vi-VN" sz="2800" dirty="0">
                <a:latin typeface="Times New Roman" pitchFamily="18" charset="0"/>
                <a:cs typeface="Times New Roman" pitchFamily="18" charset="0"/>
              </a:rPr>
              <a:t> bão hoà ở 25 °C, cần lấy bao nhiêu gam AgNO</a:t>
            </a:r>
            <a:r>
              <a:rPr lang="vi-VN" sz="2800" baseline="-25000" dirty="0">
                <a:latin typeface="Times New Roman" pitchFamily="18" charset="0"/>
                <a:cs typeface="Times New Roman" pitchFamily="18" charset="0"/>
              </a:rPr>
              <a:t>3</a:t>
            </a:r>
            <a:r>
              <a:rPr lang="vi-VN" sz="2800" dirty="0">
                <a:latin typeface="Times New Roman" pitchFamily="18" charset="0"/>
                <a:cs typeface="Times New Roman" pitchFamily="18" charset="0"/>
              </a:rPr>
              <a:t> và bao nhiêu gam nước?</a:t>
            </a:r>
            <a:endParaRPr lang="en-US" sz="2800" dirty="0">
              <a:latin typeface="Times New Roman" pitchFamily="18" charset="0"/>
              <a:cs typeface="Times New Roman" pitchFamily="18" charset="0"/>
            </a:endParaRPr>
          </a:p>
          <a:p>
            <a:r>
              <a:rPr lang="en-US" sz="2800" b="1" i="1" u="sng" dirty="0" err="1">
                <a:latin typeface="Times New Roman" pitchFamily="18" charset="0"/>
                <a:cs typeface="Times New Roman" pitchFamily="18" charset="0"/>
              </a:rPr>
              <a:t>Bài</a:t>
            </a:r>
            <a:r>
              <a:rPr lang="en-US" sz="2800" b="1" i="1" u="sng" dirty="0">
                <a:latin typeface="Times New Roman" pitchFamily="18" charset="0"/>
                <a:cs typeface="Times New Roman" pitchFamily="18" charset="0"/>
              </a:rPr>
              <a:t>  </a:t>
            </a:r>
            <a:r>
              <a:rPr lang="en-US" sz="2800" b="1" i="1" u="sng" dirty="0" err="1">
                <a:latin typeface="Times New Roman" pitchFamily="18" charset="0"/>
                <a:cs typeface="Times New Roman" pitchFamily="18" charset="0"/>
              </a:rPr>
              <a:t>tập</a:t>
            </a:r>
            <a:r>
              <a:rPr lang="en-US" sz="2800" b="1" i="1" u="sng" dirty="0">
                <a:latin typeface="Times New Roman" pitchFamily="18" charset="0"/>
                <a:cs typeface="Times New Roman" pitchFamily="18" charset="0"/>
              </a:rPr>
              <a:t> 4: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rộn 100 g dung dịch đường glucose nồng độ 10% (dung dịch A) với 150 g dung dịch đường glucose nồng độ 15% (dung dịch B) thu được dung dịch C.</a:t>
            </a:r>
          </a:p>
          <a:p>
            <a:r>
              <a:rPr lang="vi-VN" sz="2800" dirty="0">
                <a:latin typeface="Times New Roman" pitchFamily="18" charset="0"/>
                <a:cs typeface="Times New Roman" pitchFamily="18" charset="0"/>
              </a:rPr>
              <a:t>a) Tính khối lượng đường glucose trong dung dịch A, B và C.</a:t>
            </a:r>
          </a:p>
          <a:p>
            <a:r>
              <a:rPr lang="vi-VN" sz="2800" dirty="0">
                <a:latin typeface="Times New Roman" pitchFamily="18" charset="0"/>
                <a:cs typeface="Times New Roman" pitchFamily="18" charset="0"/>
              </a:rPr>
              <a:t>b) Tính nồng độ ph</a:t>
            </a:r>
            <a:r>
              <a:rPr lang="en-US" sz="2800" dirty="0">
                <a:latin typeface="Times New Roman" pitchFamily="18" charset="0"/>
                <a:cs typeface="Times New Roman" pitchFamily="18" charset="0"/>
              </a:rPr>
              <a:t>ầ</a:t>
            </a:r>
            <a:r>
              <a:rPr lang="vi-VN" sz="2800" dirty="0">
                <a:latin typeface="Times New Roman" pitchFamily="18" charset="0"/>
                <a:cs typeface="Times New Roman" pitchFamily="18" charset="0"/>
              </a:rPr>
              <a:t>n trăm của dung dịch C. </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576239"/>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mj-lt"/>
                <a:cs typeface="Arial" panose="020B0604020202020204" pitchFamily="34" charset="0"/>
              </a:rPr>
              <a:t>LUYỆN TẬP</a:t>
            </a:r>
            <a:endParaRPr lang="en-US" sz="2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41711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down)">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wipe(down)">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2677656"/>
          </a:xfrm>
          <a:prstGeom prst="rect">
            <a:avLst/>
          </a:prstGeom>
          <a:noFill/>
        </p:spPr>
        <p:txBody>
          <a:bodyPr wrap="square">
            <a:spAutoFit/>
          </a:bodyPr>
          <a:lstStyle/>
          <a:p>
            <a:r>
              <a:rPr lang="en-US" sz="2800" dirty="0">
                <a:solidFill>
                  <a:srgbClr val="0070C0"/>
                </a:solidFill>
              </a:rPr>
              <a:t>BT1:</a:t>
            </a:r>
          </a:p>
          <a:p>
            <a:r>
              <a:rPr lang="en-US" sz="2800" dirty="0"/>
              <a:t>-</a:t>
            </a:r>
            <a:r>
              <a:rPr lang="en-US" sz="2800" dirty="0" err="1"/>
              <a:t>Khối</a:t>
            </a:r>
            <a:r>
              <a:rPr lang="en-US" sz="2800" dirty="0"/>
              <a:t> </a:t>
            </a:r>
            <a:r>
              <a:rPr lang="en-US" sz="2800" dirty="0" err="1"/>
              <a:t>lượng</a:t>
            </a:r>
            <a:r>
              <a:rPr lang="en-US" sz="2800" dirty="0"/>
              <a:t> H</a:t>
            </a:r>
            <a:r>
              <a:rPr lang="en-US" sz="2800" baseline="-25000" dirty="0"/>
              <a:t>2</a:t>
            </a:r>
            <a:r>
              <a:rPr lang="en-US" sz="2800" dirty="0"/>
              <a:t>O</a:t>
            </a:r>
            <a:r>
              <a:rPr lang="en-US" sz="2800" baseline="-25000" dirty="0"/>
              <a:t>2</a:t>
            </a:r>
            <a:r>
              <a:rPr lang="en-US" sz="2800" dirty="0"/>
              <a:t> acid </a:t>
            </a:r>
            <a:r>
              <a:rPr lang="en-US" sz="2800" dirty="0" err="1"/>
              <a:t>có</a:t>
            </a:r>
            <a:r>
              <a:rPr lang="en-US" sz="2800" dirty="0"/>
              <a:t> </a:t>
            </a:r>
            <a:r>
              <a:rPr lang="en-US" sz="2800" dirty="0" err="1"/>
              <a:t>trong</a:t>
            </a:r>
            <a:r>
              <a:rPr lang="en-US" sz="2800" dirty="0"/>
              <a:t> 30 g dung </a:t>
            </a:r>
            <a:r>
              <a:rPr lang="en-US" sz="2800" dirty="0" err="1"/>
              <a:t>dịch</a:t>
            </a:r>
            <a:r>
              <a:rPr lang="en-US" sz="2800" dirty="0"/>
              <a:t> 3% </a:t>
            </a:r>
            <a:r>
              <a:rPr lang="en-US" sz="2800" dirty="0" err="1"/>
              <a:t>là</a:t>
            </a:r>
            <a:r>
              <a:rPr lang="en-US" sz="2800" dirty="0"/>
              <a:t> : </a:t>
            </a:r>
          </a:p>
          <a:p>
            <a:endParaRPr lang="en-US" sz="2800" dirty="0"/>
          </a:p>
          <a:p>
            <a:endParaRPr lang="en-US" sz="2800" dirty="0"/>
          </a:p>
          <a:p>
            <a:endParaRPr lang="en-US" sz="2800" dirty="0"/>
          </a:p>
          <a:p>
            <a:endParaRPr lang="en-US" sz="2800" dirty="0"/>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3124494268"/>
              </p:ext>
            </p:extLst>
          </p:nvPr>
        </p:nvGraphicFramePr>
        <p:xfrm>
          <a:off x="1925638" y="1851025"/>
          <a:ext cx="7038975" cy="1343025"/>
        </p:xfrm>
        <a:graphic>
          <a:graphicData uri="http://schemas.openxmlformats.org/presentationml/2006/ole">
            <mc:AlternateContent xmlns:mc="http://schemas.openxmlformats.org/markup-compatibility/2006">
              <mc:Choice xmlns:v="urn:schemas-microsoft-com:vml" Requires="v">
                <p:oleObj spid="_x0000_s7170" name="Equation" r:id="rId3" imgW="2031840" imgH="393480" progId="Equation.3">
                  <p:embed/>
                </p:oleObj>
              </mc:Choice>
              <mc:Fallback>
                <p:oleObj name="Equation" r:id="rId3" imgW="2031840" imgH="393480" progId="Equation.3">
                  <p:embed/>
                  <p:pic>
                    <p:nvPicPr>
                      <p:cNvPr id="0" name=""/>
                      <p:cNvPicPr>
                        <a:picLocks noChangeAspect="1" noChangeArrowheads="1"/>
                      </p:cNvPicPr>
                      <p:nvPr/>
                    </p:nvPicPr>
                    <p:blipFill>
                      <a:blip r:embed="rId4"/>
                      <a:srcRect/>
                      <a:stretch>
                        <a:fillRect/>
                      </a:stretch>
                    </p:blipFill>
                    <p:spPr bwMode="auto">
                      <a:xfrm>
                        <a:off x="1925638" y="1851025"/>
                        <a:ext cx="7038975" cy="1343025"/>
                      </a:xfrm>
                      <a:prstGeom prst="rect">
                        <a:avLst/>
                      </a:prstGeom>
                      <a:noFill/>
                    </p:spPr>
                  </p:pic>
                </p:oleObj>
              </mc:Fallback>
            </mc:AlternateContent>
          </a:graphicData>
        </a:graphic>
      </p:graphicFrame>
    </p:spTree>
    <p:extLst>
      <p:ext uri="{BB962C8B-B14F-4D97-AF65-F5344CB8AC3E}">
        <p14:creationId xmlns:p14="http://schemas.microsoft.com/office/powerpoint/2010/main" val="75668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338203" y="537255"/>
            <a:ext cx="11853798" cy="6093976"/>
          </a:xfrm>
          <a:prstGeom prst="rect">
            <a:avLst/>
          </a:prstGeom>
          <a:noFill/>
        </p:spPr>
        <p:txBody>
          <a:bodyPr wrap="square">
            <a:spAutoFit/>
          </a:bodyPr>
          <a:lstStyle/>
          <a:p>
            <a:r>
              <a:rPr lang="en-US" sz="2600" dirty="0">
                <a:solidFill>
                  <a:srgbClr val="0070C0"/>
                </a:solidFill>
              </a:rPr>
              <a:t>BT2: </a:t>
            </a:r>
            <a:r>
              <a:rPr lang="en-US" sz="2600" dirty="0"/>
              <a:t>a. </a:t>
            </a:r>
          </a:p>
          <a:p>
            <a:r>
              <a:rPr lang="en-US" sz="2600" dirty="0"/>
              <a:t>- </a:t>
            </a:r>
            <a:r>
              <a:rPr lang="en-US" sz="2600" dirty="0" err="1"/>
              <a:t>Khối</a:t>
            </a:r>
            <a:r>
              <a:rPr lang="en-US" sz="2600" dirty="0"/>
              <a:t> </a:t>
            </a:r>
            <a:r>
              <a:rPr lang="en-US" sz="2600" dirty="0" err="1"/>
              <a:t>lượng</a:t>
            </a:r>
            <a:r>
              <a:rPr lang="en-US" sz="2600" dirty="0"/>
              <a:t> dung </a:t>
            </a:r>
            <a:r>
              <a:rPr lang="en-US" sz="2600" dirty="0" err="1"/>
              <a:t>dịch</a:t>
            </a:r>
            <a:r>
              <a:rPr lang="en-US" sz="2600" dirty="0"/>
              <a:t> </a:t>
            </a:r>
            <a:r>
              <a:rPr lang="en-US" sz="2600" dirty="0" err="1"/>
              <a:t>NaCl</a:t>
            </a:r>
            <a:r>
              <a:rPr lang="en-US" sz="2600" dirty="0"/>
              <a:t> </a:t>
            </a:r>
            <a:r>
              <a:rPr lang="en-US" sz="2600" dirty="0" err="1"/>
              <a:t>là</a:t>
            </a:r>
            <a:endParaRPr lang="en-US" sz="2600" dirty="0"/>
          </a:p>
          <a:p>
            <a:r>
              <a:rPr lang="en-US" sz="2600" dirty="0"/>
              <a:t> </a:t>
            </a:r>
            <a:r>
              <a:rPr lang="en-US" sz="2600" dirty="0" err="1"/>
              <a:t>m</a:t>
            </a:r>
            <a:r>
              <a:rPr lang="en-US" sz="2600" baseline="-25000" dirty="0" err="1"/>
              <a:t>dd</a:t>
            </a:r>
            <a:r>
              <a:rPr lang="en-US" sz="2600" dirty="0"/>
              <a:t> = </a:t>
            </a:r>
            <a:r>
              <a:rPr lang="en-US" sz="2600" dirty="0" err="1"/>
              <a:t>m</a:t>
            </a:r>
            <a:r>
              <a:rPr lang="en-US" sz="2600" baseline="-25000" dirty="0" err="1"/>
              <a:t>ct</a:t>
            </a:r>
            <a:r>
              <a:rPr lang="en-US" sz="2600" dirty="0"/>
              <a:t> + </a:t>
            </a:r>
            <a:r>
              <a:rPr lang="en-US" sz="2600" dirty="0" err="1"/>
              <a:t>m</a:t>
            </a:r>
            <a:r>
              <a:rPr lang="en-US" sz="2600" baseline="-25000" dirty="0" err="1"/>
              <a:t>dm</a:t>
            </a:r>
            <a:r>
              <a:rPr lang="en-US" sz="2600" dirty="0"/>
              <a:t> = 20+ 80 = 100 (g)</a:t>
            </a:r>
          </a:p>
          <a:p>
            <a:endParaRPr lang="en-US" sz="2600" dirty="0"/>
          </a:p>
          <a:p>
            <a:r>
              <a:rPr lang="en-US" sz="2600" dirty="0"/>
              <a:t>- </a:t>
            </a:r>
            <a:r>
              <a:rPr lang="en-US" sz="2600" dirty="0" err="1"/>
              <a:t>Nồng</a:t>
            </a:r>
            <a:r>
              <a:rPr lang="en-US" sz="2600" dirty="0"/>
              <a:t> </a:t>
            </a:r>
            <a:r>
              <a:rPr lang="en-US" sz="2600" dirty="0" err="1"/>
              <a:t>độ</a:t>
            </a:r>
            <a:r>
              <a:rPr lang="en-US" sz="2600" dirty="0"/>
              <a:t> </a:t>
            </a:r>
            <a:r>
              <a:rPr lang="en-US" sz="2600" dirty="0" err="1"/>
              <a:t>phần</a:t>
            </a:r>
            <a:r>
              <a:rPr lang="en-US" sz="2600" dirty="0"/>
              <a:t> </a:t>
            </a:r>
            <a:r>
              <a:rPr lang="en-US" sz="2600" dirty="0" err="1"/>
              <a:t>trăm</a:t>
            </a:r>
            <a:r>
              <a:rPr lang="en-US" sz="2600" dirty="0"/>
              <a:t> </a:t>
            </a:r>
            <a:r>
              <a:rPr lang="en-US" sz="2600" dirty="0" err="1"/>
              <a:t>của</a:t>
            </a:r>
            <a:r>
              <a:rPr lang="en-US" sz="2600" dirty="0"/>
              <a:t> dung </a:t>
            </a:r>
            <a:r>
              <a:rPr lang="en-US" sz="2600" dirty="0" err="1"/>
              <a:t>dịch</a:t>
            </a:r>
            <a:r>
              <a:rPr lang="en-US" sz="2600" dirty="0"/>
              <a:t> Acetic acid </a:t>
            </a:r>
            <a:r>
              <a:rPr lang="en-US" sz="2600" dirty="0" err="1"/>
              <a:t>là</a:t>
            </a:r>
            <a:endParaRPr lang="en-US" sz="2600" dirty="0"/>
          </a:p>
          <a:p>
            <a:endParaRPr lang="en-US" sz="2600" dirty="0"/>
          </a:p>
          <a:p>
            <a:endParaRPr lang="en-US" sz="2600" dirty="0"/>
          </a:p>
          <a:p>
            <a:endParaRPr lang="en-US" sz="2600" dirty="0"/>
          </a:p>
          <a:p>
            <a:r>
              <a:rPr lang="en-US" sz="2600" dirty="0"/>
              <a:t>b. Ở 25</a:t>
            </a:r>
            <a:r>
              <a:rPr lang="en-US" sz="2600" baseline="30000" dirty="0"/>
              <a:t>0</a:t>
            </a:r>
            <a:r>
              <a:rPr lang="en-US" sz="2600" dirty="0"/>
              <a:t>C, </a:t>
            </a:r>
            <a:r>
              <a:rPr lang="en-US" sz="2600" dirty="0" err="1"/>
              <a:t>độ</a:t>
            </a:r>
            <a:r>
              <a:rPr lang="en-US" sz="2600" dirty="0"/>
              <a:t> tan </a:t>
            </a:r>
            <a:r>
              <a:rPr lang="en-US" sz="2600" dirty="0" err="1"/>
              <a:t>của</a:t>
            </a:r>
            <a:r>
              <a:rPr lang="en-US" sz="2600" dirty="0"/>
              <a:t> </a:t>
            </a:r>
            <a:r>
              <a:rPr lang="en-US" sz="2600" dirty="0" err="1"/>
              <a:t>NaCl</a:t>
            </a:r>
            <a:r>
              <a:rPr lang="en-US" sz="2600" dirty="0"/>
              <a:t> = 36 gam, </a:t>
            </a:r>
            <a:r>
              <a:rPr lang="en-US" sz="2600" dirty="0" err="1"/>
              <a:t>nghĩa</a:t>
            </a:r>
            <a:r>
              <a:rPr lang="en-US" sz="2600" dirty="0"/>
              <a:t> </a:t>
            </a:r>
            <a:r>
              <a:rPr lang="en-US" sz="2600" dirty="0" err="1"/>
              <a:t>là</a:t>
            </a:r>
            <a:r>
              <a:rPr lang="en-US" sz="2600" dirty="0"/>
              <a:t> 100 gam </a:t>
            </a:r>
            <a:r>
              <a:rPr lang="en-US" sz="2600" dirty="0" err="1"/>
              <a:t>nước</a:t>
            </a:r>
            <a:r>
              <a:rPr lang="en-US" sz="2600" dirty="0"/>
              <a:t> ở 25</a:t>
            </a:r>
            <a:r>
              <a:rPr lang="en-US" sz="2600" baseline="30000" dirty="0"/>
              <a:t>0</a:t>
            </a:r>
            <a:r>
              <a:rPr lang="en-US" sz="2600" dirty="0"/>
              <a:t>C </a:t>
            </a:r>
            <a:r>
              <a:rPr lang="en-US" sz="2600" dirty="0" err="1"/>
              <a:t>có</a:t>
            </a:r>
            <a:r>
              <a:rPr lang="en-US" sz="2600" dirty="0"/>
              <a:t> </a:t>
            </a:r>
            <a:r>
              <a:rPr lang="en-US" sz="2600" dirty="0" err="1"/>
              <a:t>thể</a:t>
            </a:r>
            <a:r>
              <a:rPr lang="en-US" sz="2600" dirty="0"/>
              <a:t> </a:t>
            </a:r>
            <a:r>
              <a:rPr lang="en-US" sz="2600" dirty="0" err="1"/>
              <a:t>hòa</a:t>
            </a:r>
            <a:r>
              <a:rPr lang="en-US" sz="2600" dirty="0"/>
              <a:t> tan 36 gam </a:t>
            </a:r>
            <a:r>
              <a:rPr lang="en-US" sz="2600" dirty="0" err="1"/>
              <a:t>nước</a:t>
            </a:r>
            <a:r>
              <a:rPr lang="en-US" sz="2600" dirty="0">
                <a:sym typeface="Wingdings" pitchFamily="2" charset="2"/>
              </a:rPr>
              <a:t> </a:t>
            </a:r>
            <a:r>
              <a:rPr lang="en-US" sz="2600" dirty="0" err="1">
                <a:sym typeface="Wingdings" pitchFamily="2" charset="2"/>
              </a:rPr>
              <a:t>m</a:t>
            </a:r>
            <a:r>
              <a:rPr lang="en-US" sz="2600" baseline="-25000" dirty="0" err="1">
                <a:sym typeface="Wingdings" pitchFamily="2" charset="2"/>
              </a:rPr>
              <a:t>dd</a:t>
            </a:r>
            <a:r>
              <a:rPr lang="en-US" sz="2600" baseline="-25000" dirty="0">
                <a:sym typeface="Wingdings" pitchFamily="2" charset="2"/>
              </a:rPr>
              <a:t> </a:t>
            </a:r>
            <a:r>
              <a:rPr lang="en-US" sz="2600" dirty="0">
                <a:sym typeface="Wingdings" pitchFamily="2" charset="2"/>
              </a:rPr>
              <a:t>= </a:t>
            </a:r>
            <a:r>
              <a:rPr lang="en-US" sz="2600" dirty="0" err="1">
                <a:sym typeface="Wingdings" pitchFamily="2" charset="2"/>
              </a:rPr>
              <a:t>m</a:t>
            </a:r>
            <a:r>
              <a:rPr lang="en-US" sz="2600" baseline="-25000" dirty="0" err="1">
                <a:sym typeface="Wingdings" pitchFamily="2" charset="2"/>
              </a:rPr>
              <a:t>dm</a:t>
            </a:r>
            <a:r>
              <a:rPr lang="en-US" sz="2600" dirty="0">
                <a:sym typeface="Wingdings" pitchFamily="2" charset="2"/>
              </a:rPr>
              <a:t> + </a:t>
            </a:r>
            <a:r>
              <a:rPr lang="en-US" sz="2600" dirty="0" err="1">
                <a:sym typeface="Wingdings" pitchFamily="2" charset="2"/>
              </a:rPr>
              <a:t>m</a:t>
            </a:r>
            <a:r>
              <a:rPr lang="en-US" sz="2600" baseline="-25000" dirty="0" err="1">
                <a:sym typeface="Wingdings" pitchFamily="2" charset="2"/>
              </a:rPr>
              <a:t>ct</a:t>
            </a:r>
            <a:r>
              <a:rPr lang="en-US" sz="2600" dirty="0">
                <a:sym typeface="Wingdings" pitchFamily="2" charset="2"/>
              </a:rPr>
              <a:t> = 100 +36 = 136 gam</a:t>
            </a:r>
          </a:p>
          <a:p>
            <a:endParaRPr lang="en-US" sz="2600" dirty="0">
              <a:sym typeface="Wingdings" pitchFamily="2" charset="2"/>
            </a:endParaRPr>
          </a:p>
          <a:p>
            <a:endParaRPr lang="en-US" sz="2600" dirty="0">
              <a:sym typeface="Wingdings" pitchFamily="2" charset="2"/>
            </a:endParaRPr>
          </a:p>
          <a:p>
            <a:endParaRPr lang="en-US" sz="2600" dirty="0">
              <a:sym typeface="Wingdings" pitchFamily="2" charset="2"/>
            </a:endParaRPr>
          </a:p>
          <a:p>
            <a:r>
              <a:rPr lang="en-US" sz="2600" dirty="0">
                <a:sym typeface="Wingdings" pitchFamily="2" charset="2"/>
              </a:rPr>
              <a:t>Ta </a:t>
            </a:r>
            <a:r>
              <a:rPr lang="en-US" sz="2600" dirty="0" err="1">
                <a:sym typeface="Wingdings" pitchFamily="2" charset="2"/>
              </a:rPr>
              <a:t>thấy</a:t>
            </a:r>
            <a:r>
              <a:rPr lang="en-US" sz="2600" dirty="0">
                <a:sym typeface="Wingdings" pitchFamily="2" charset="2"/>
              </a:rPr>
              <a:t> C% = 20% &lt; </a:t>
            </a:r>
            <a:r>
              <a:rPr lang="en-US" sz="2600" dirty="0" err="1">
                <a:sym typeface="Wingdings" pitchFamily="2" charset="2"/>
              </a:rPr>
              <a:t>C%</a:t>
            </a:r>
            <a:r>
              <a:rPr lang="en-US" sz="2600" baseline="-25000" dirty="0" err="1">
                <a:sym typeface="Wingdings" pitchFamily="2" charset="2"/>
              </a:rPr>
              <a:t>NaCl</a:t>
            </a:r>
            <a:r>
              <a:rPr lang="en-US" sz="2600" dirty="0" err="1">
                <a:sym typeface="Wingdings" pitchFamily="2" charset="2"/>
              </a:rPr>
              <a:t>bh</a:t>
            </a:r>
            <a:r>
              <a:rPr lang="en-US" sz="2600" dirty="0">
                <a:sym typeface="Wingdings" pitchFamily="2" charset="2"/>
              </a:rPr>
              <a:t>  Dung </a:t>
            </a:r>
            <a:r>
              <a:rPr lang="en-US" sz="2600" dirty="0" err="1">
                <a:sym typeface="Wingdings" pitchFamily="2" charset="2"/>
              </a:rPr>
              <a:t>dịch</a:t>
            </a:r>
            <a:r>
              <a:rPr lang="en-US" sz="2600" dirty="0">
                <a:sym typeface="Wingdings" pitchFamily="2" charset="2"/>
              </a:rPr>
              <a:t> ở a </a:t>
            </a:r>
            <a:r>
              <a:rPr lang="en-US" sz="2600" dirty="0" err="1">
                <a:sym typeface="Wingdings" pitchFamily="2" charset="2"/>
              </a:rPr>
              <a:t>chưa</a:t>
            </a:r>
            <a:r>
              <a:rPr lang="en-US" sz="2600" dirty="0">
                <a:sym typeface="Wingdings" pitchFamily="2" charset="2"/>
              </a:rPr>
              <a:t> </a:t>
            </a:r>
            <a:r>
              <a:rPr lang="en-US" sz="2600" dirty="0" err="1">
                <a:sym typeface="Wingdings" pitchFamily="2" charset="2"/>
              </a:rPr>
              <a:t>bão</a:t>
            </a:r>
            <a:r>
              <a:rPr lang="en-US" sz="2600" dirty="0">
                <a:sym typeface="Wingdings" pitchFamily="2" charset="2"/>
              </a:rPr>
              <a:t> </a:t>
            </a:r>
            <a:r>
              <a:rPr lang="en-US" sz="2600" dirty="0" err="1">
                <a:sym typeface="Wingdings" pitchFamily="2" charset="2"/>
              </a:rPr>
              <a:t>hòa</a:t>
            </a:r>
            <a:endParaRPr lang="en-US" sz="2600" dirty="0">
              <a:sym typeface="Wingdings" pitchFamily="2" charset="2"/>
            </a:endParaRPr>
          </a:p>
          <a:p>
            <a:endParaRPr lang="en-US" sz="2600" dirty="0"/>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69523" y="2047593"/>
            <a:ext cx="268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6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2042307448"/>
              </p:ext>
            </p:extLst>
          </p:nvPr>
        </p:nvGraphicFramePr>
        <p:xfrm>
          <a:off x="1790923" y="2765411"/>
          <a:ext cx="6578600" cy="983859"/>
        </p:xfrm>
        <a:graphic>
          <a:graphicData uri="http://schemas.openxmlformats.org/presentationml/2006/ole">
            <mc:AlternateContent xmlns:mc="http://schemas.openxmlformats.org/markup-compatibility/2006">
              <mc:Choice xmlns:v="urn:schemas-microsoft-com:vml" Requires="v">
                <p:oleObj spid="_x0000_s8194" name="Equation" r:id="rId3" imgW="2286000" imgH="431640" progId="Equation.3">
                  <p:embed/>
                </p:oleObj>
              </mc:Choice>
              <mc:Fallback>
                <p:oleObj name="Equation" r:id="rId3" imgW="2286000" imgH="431640" progId="Equation.3">
                  <p:embed/>
                  <p:pic>
                    <p:nvPicPr>
                      <p:cNvPr id="0" name=""/>
                      <p:cNvPicPr>
                        <a:picLocks noChangeAspect="1" noChangeArrowheads="1"/>
                      </p:cNvPicPr>
                      <p:nvPr/>
                    </p:nvPicPr>
                    <p:blipFill>
                      <a:blip r:embed="rId4"/>
                      <a:srcRect/>
                      <a:stretch>
                        <a:fillRect/>
                      </a:stretch>
                    </p:blipFill>
                    <p:spPr bwMode="auto">
                      <a:xfrm>
                        <a:off x="1790923" y="2765411"/>
                        <a:ext cx="6578600" cy="98385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90549270"/>
              </p:ext>
            </p:extLst>
          </p:nvPr>
        </p:nvGraphicFramePr>
        <p:xfrm>
          <a:off x="764284" y="4662074"/>
          <a:ext cx="7969250" cy="1016000"/>
        </p:xfrm>
        <a:graphic>
          <a:graphicData uri="http://schemas.openxmlformats.org/presentationml/2006/ole">
            <mc:AlternateContent xmlns:mc="http://schemas.openxmlformats.org/markup-compatibility/2006">
              <mc:Choice xmlns:v="urn:schemas-microsoft-com:vml" Requires="v">
                <p:oleObj spid="_x0000_s8195" name="Equation" r:id="rId5" imgW="2768400" imgH="457200" progId="Equation.3">
                  <p:embed/>
                </p:oleObj>
              </mc:Choice>
              <mc:Fallback>
                <p:oleObj name="Equation" r:id="rId5" imgW="2768400" imgH="457200" progId="Equation.3">
                  <p:embed/>
                  <p:pic>
                    <p:nvPicPr>
                      <p:cNvPr id="0" name=""/>
                      <p:cNvPicPr>
                        <a:picLocks noChangeAspect="1" noChangeArrowheads="1"/>
                      </p:cNvPicPr>
                      <p:nvPr/>
                    </p:nvPicPr>
                    <p:blipFill>
                      <a:blip r:embed="rId6"/>
                      <a:srcRect/>
                      <a:stretch>
                        <a:fillRect/>
                      </a:stretch>
                    </p:blipFill>
                    <p:spPr bwMode="auto">
                      <a:xfrm>
                        <a:off x="764284" y="4662074"/>
                        <a:ext cx="7969250" cy="1016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696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down)">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down)">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313150" y="963140"/>
            <a:ext cx="11878850" cy="4493538"/>
          </a:xfrm>
          <a:prstGeom prst="rect">
            <a:avLst/>
          </a:prstGeom>
          <a:noFill/>
        </p:spPr>
        <p:txBody>
          <a:bodyPr wrap="square">
            <a:spAutoFit/>
          </a:bodyPr>
          <a:lstStyle/>
          <a:p>
            <a:r>
              <a:rPr lang="en-US" sz="2600" dirty="0">
                <a:solidFill>
                  <a:srgbClr val="0070C0"/>
                </a:solidFill>
                <a:latin typeface="Times New Roman" pitchFamily="18" charset="0"/>
                <a:cs typeface="Times New Roman" pitchFamily="18" charset="0"/>
              </a:rPr>
              <a:t>BT3: </a:t>
            </a:r>
            <a:r>
              <a:rPr lang="en-US" sz="2600" dirty="0">
                <a:latin typeface="Times New Roman" pitchFamily="18" charset="0"/>
                <a:cs typeface="Times New Roman" pitchFamily="18" charset="0"/>
              </a:rPr>
              <a:t>a. Ở 25</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a:t>
            </a:r>
            <a:r>
              <a:rPr lang="en-US" sz="2600" dirty="0" err="1">
                <a:latin typeface="Times New Roman" pitchFamily="18" charset="0"/>
                <a:cs typeface="Times New Roman" pitchFamily="18" charset="0"/>
              </a:rPr>
              <a:t>độ</a:t>
            </a:r>
            <a:r>
              <a:rPr lang="en-US" sz="2600" dirty="0">
                <a:latin typeface="Times New Roman" pitchFamily="18" charset="0"/>
                <a:cs typeface="Times New Roman" pitchFamily="18" charset="0"/>
              </a:rPr>
              <a:t> tan AgNO</a:t>
            </a:r>
            <a:r>
              <a:rPr lang="en-US" sz="2600" baseline="-25000" dirty="0">
                <a:latin typeface="Times New Roman" pitchFamily="18" charset="0"/>
                <a:cs typeface="Times New Roman" pitchFamily="18" charset="0"/>
              </a:rPr>
              <a:t>3</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222g, hay 100 gam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hòa</a:t>
            </a:r>
            <a:r>
              <a:rPr lang="en-US" sz="2600" dirty="0">
                <a:latin typeface="Times New Roman" pitchFamily="18" charset="0"/>
                <a:cs typeface="Times New Roman" pitchFamily="18" charset="0"/>
              </a:rPr>
              <a:t> tan 222g AgNO</a:t>
            </a:r>
            <a:r>
              <a:rPr lang="en-US" sz="2600" baseline="-25000" dirty="0">
                <a:latin typeface="Times New Roman" pitchFamily="18" charset="0"/>
                <a:cs typeface="Times New Roman" pitchFamily="18" charset="0"/>
              </a:rPr>
              <a:t>3</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a:t>
            </a:r>
            <a:r>
              <a:rPr lang="en-US" sz="2600" baseline="-25000" dirty="0" err="1">
                <a:latin typeface="Times New Roman" pitchFamily="18" charset="0"/>
                <a:cs typeface="Times New Roman" pitchFamily="18" charset="0"/>
              </a:rPr>
              <a:t>dung</a:t>
            </a:r>
            <a:r>
              <a:rPr lang="en-US" sz="2600" dirty="0">
                <a:latin typeface="Times New Roman" pitchFamily="18" charset="0"/>
                <a:cs typeface="Times New Roman" pitchFamily="18" charset="0"/>
              </a:rPr>
              <a:t> </a:t>
            </a:r>
            <a:r>
              <a:rPr lang="en-US" sz="2600" baseline="-25000" dirty="0" err="1">
                <a:latin typeface="Times New Roman" pitchFamily="18" charset="0"/>
                <a:cs typeface="Times New Roman" pitchFamily="18" charset="0"/>
              </a:rPr>
              <a:t>môi</a:t>
            </a:r>
            <a:r>
              <a:rPr lang="en-US" sz="2600" baseline="-25000" dirty="0">
                <a:latin typeface="Times New Roman" pitchFamily="18" charset="0"/>
                <a:cs typeface="Times New Roman" pitchFamily="18" charset="0"/>
              </a:rPr>
              <a:t> </a:t>
            </a:r>
            <a:r>
              <a:rPr lang="en-US" sz="2600" baseline="-250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 100g; m</a:t>
            </a:r>
            <a:r>
              <a:rPr lang="en-US" sz="2600" baseline="-25000" dirty="0">
                <a:latin typeface="Times New Roman" pitchFamily="18" charset="0"/>
                <a:cs typeface="Times New Roman" pitchFamily="18" charset="0"/>
              </a:rPr>
              <a:t> </a:t>
            </a:r>
            <a:r>
              <a:rPr lang="en-US" sz="2600" baseline="-250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 </a:t>
            </a:r>
            <a:r>
              <a:rPr lang="en-US" sz="2600" baseline="-25000" dirty="0">
                <a:latin typeface="Times New Roman" pitchFamily="18" charset="0"/>
                <a:cs typeface="Times New Roman" pitchFamily="18" charset="0"/>
              </a:rPr>
              <a:t>tan</a:t>
            </a:r>
            <a:r>
              <a:rPr lang="en-US" sz="2600" dirty="0">
                <a:latin typeface="Times New Roman" pitchFamily="18" charset="0"/>
                <a:cs typeface="Times New Roman" pitchFamily="18" charset="0"/>
              </a:rPr>
              <a:t> </a:t>
            </a:r>
            <a:r>
              <a:rPr lang="en-US" sz="2600" baseline="-25000" dirty="0">
                <a:latin typeface="Times New Roman" pitchFamily="18" charset="0"/>
                <a:cs typeface="Times New Roman" pitchFamily="18" charset="0"/>
              </a:rPr>
              <a:t>AgNO3</a:t>
            </a:r>
            <a:r>
              <a:rPr lang="en-US" sz="2600" dirty="0">
                <a:latin typeface="Times New Roman" pitchFamily="18" charset="0"/>
                <a:cs typeface="Times New Roman" pitchFamily="18" charset="0"/>
              </a:rPr>
              <a:t> = 222g </a:t>
            </a:r>
            <a:r>
              <a:rPr lang="en-US" sz="2600" dirty="0">
                <a:latin typeface="Times New Roman" pitchFamily="18" charset="0"/>
                <a:cs typeface="Times New Roman" pitchFamily="18" charset="0"/>
                <a:sym typeface="Wingdings" pitchFamily="2" charset="2"/>
              </a:rPr>
              <a: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a:t>
            </a:r>
            <a:r>
              <a:rPr lang="en-US" sz="2600" baseline="-25000" dirty="0" err="1">
                <a:latin typeface="Times New Roman" pitchFamily="18" charset="0"/>
                <a:cs typeface="Times New Roman" pitchFamily="18" charset="0"/>
              </a:rPr>
              <a:t>dd</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m</a:t>
            </a:r>
            <a:r>
              <a:rPr lang="en-US" sz="2600" baseline="-25000" dirty="0" err="1">
                <a:latin typeface="Times New Roman" pitchFamily="18" charset="0"/>
                <a:cs typeface="Times New Roman" pitchFamily="18" charset="0"/>
              </a:rPr>
              <a:t>ct</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m</a:t>
            </a:r>
            <a:r>
              <a:rPr lang="en-US" sz="2600" baseline="-25000" dirty="0" err="1">
                <a:latin typeface="Times New Roman" pitchFamily="18" charset="0"/>
                <a:cs typeface="Times New Roman" pitchFamily="18" charset="0"/>
              </a:rPr>
              <a:t>dm</a:t>
            </a:r>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sym typeface="Wingdings" pitchFamily="2" charset="2"/>
              </a:rPr>
              <a:t> 100 + 222 = 322g</a:t>
            </a:r>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dung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 AgNO</a:t>
            </a:r>
            <a:r>
              <a:rPr lang="en-US" sz="2600" baseline="-25000" dirty="0">
                <a:latin typeface="Times New Roman" pitchFamily="18" charset="0"/>
                <a:cs typeface="Times New Roman" pitchFamily="18" charset="0"/>
              </a:rPr>
              <a:t>3</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b.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pha</a:t>
            </a:r>
            <a:r>
              <a:rPr lang="en-US" sz="2600" dirty="0">
                <a:latin typeface="Times New Roman" pitchFamily="18" charset="0"/>
                <a:cs typeface="Times New Roman" pitchFamily="18" charset="0"/>
              </a:rPr>
              <a:t> 50 gam dung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NaCl</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bão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hòa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lấy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gam AgNO</a:t>
            </a:r>
            <a:r>
              <a:rPr lang="en-US" sz="2600" baseline="-25000" dirty="0">
                <a:latin typeface="Times New Roman" pitchFamily="18" charset="0"/>
                <a:cs typeface="Times New Roman" pitchFamily="18" charset="0"/>
              </a:rPr>
              <a:t>3</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gam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a:t>
            </a:r>
          </a:p>
          <a:p>
            <a:endParaRPr lang="en-US" sz="2600" dirty="0">
              <a:latin typeface="Times New Roman" pitchFamily="18" charset="0"/>
              <a:cs typeface="Times New Roman" pitchFamily="18" charset="0"/>
              <a:sym typeface="Wingdings" pitchFamily="2" charset="2"/>
            </a:endParaRPr>
          </a:p>
          <a:p>
            <a:endParaRPr lang="en-US" sz="2600" dirty="0">
              <a:latin typeface="Times New Roman" pitchFamily="18" charset="0"/>
              <a:cs typeface="Times New Roman" pitchFamily="18" charset="0"/>
              <a:sym typeface="Wingdings" pitchFamily="2" charset="2"/>
            </a:endParaRPr>
          </a:p>
          <a:p>
            <a:endParaRPr lang="en-US" sz="2600" dirty="0">
              <a:latin typeface="Times New Roman" pitchFamily="18" charset="0"/>
              <a:cs typeface="Times New Roman" pitchFamily="18" charset="0"/>
              <a:sym typeface="Wingdings" pitchFamily="2" charset="2"/>
            </a:endParaRPr>
          </a:p>
          <a:p>
            <a:r>
              <a:rPr lang="en-US" sz="2600" dirty="0" err="1">
                <a:latin typeface="Times New Roman" pitchFamily="18" charset="0"/>
                <a:cs typeface="Times New Roman" pitchFamily="18" charset="0"/>
                <a:sym typeface="Wingdings" pitchFamily="2" charset="2"/>
              </a:rPr>
              <a:t>Mà</a:t>
            </a:r>
            <a:r>
              <a:rPr lang="en-US" sz="2600" dirty="0">
                <a:latin typeface="Times New Roman" pitchFamily="18" charset="0"/>
                <a:cs typeface="Times New Roman" pitchFamily="18" charset="0"/>
                <a:sym typeface="Wingdings" pitchFamily="2" charset="2"/>
              </a:rPr>
              <a:t> </a:t>
            </a:r>
            <a:r>
              <a:rPr lang="en-US" sz="2600" dirty="0" err="1">
                <a:latin typeface="Times New Roman" pitchFamily="18" charset="0"/>
                <a:cs typeface="Times New Roman" pitchFamily="18" charset="0"/>
                <a:sym typeface="Wingdings" pitchFamily="2" charset="2"/>
              </a:rPr>
              <a:t>m</a:t>
            </a:r>
            <a:r>
              <a:rPr lang="en-US" sz="2600" baseline="-25000" dirty="0" err="1">
                <a:latin typeface="Times New Roman" pitchFamily="18" charset="0"/>
                <a:cs typeface="Times New Roman" pitchFamily="18" charset="0"/>
                <a:sym typeface="Wingdings" pitchFamily="2" charset="2"/>
              </a:rPr>
              <a:t>dd</a:t>
            </a:r>
            <a:r>
              <a:rPr lang="en-US" sz="2600" dirty="0">
                <a:latin typeface="Times New Roman" pitchFamily="18" charset="0"/>
                <a:cs typeface="Times New Roman" pitchFamily="18" charset="0"/>
                <a:sym typeface="Wingdings" pitchFamily="2" charset="2"/>
              </a:rPr>
              <a:t> = </a:t>
            </a:r>
            <a:r>
              <a:rPr lang="en-US" sz="2600" dirty="0" err="1">
                <a:latin typeface="Times New Roman" pitchFamily="18" charset="0"/>
                <a:cs typeface="Times New Roman" pitchFamily="18" charset="0"/>
                <a:sym typeface="Wingdings" pitchFamily="2" charset="2"/>
              </a:rPr>
              <a:t>m</a:t>
            </a:r>
            <a:r>
              <a:rPr lang="en-US" sz="2600" baseline="-25000" dirty="0" err="1">
                <a:latin typeface="Times New Roman" pitchFamily="18" charset="0"/>
                <a:cs typeface="Times New Roman" pitchFamily="18" charset="0"/>
                <a:sym typeface="Wingdings" pitchFamily="2" charset="2"/>
              </a:rPr>
              <a:t>ct</a:t>
            </a:r>
            <a:r>
              <a:rPr lang="en-US" sz="2600" dirty="0">
                <a:latin typeface="Times New Roman" pitchFamily="18" charset="0"/>
                <a:cs typeface="Times New Roman" pitchFamily="18" charset="0"/>
                <a:sym typeface="Wingdings" pitchFamily="2" charset="2"/>
              </a:rPr>
              <a:t> + </a:t>
            </a:r>
            <a:r>
              <a:rPr lang="en-US" sz="2600" dirty="0" err="1">
                <a:latin typeface="Times New Roman" pitchFamily="18" charset="0"/>
                <a:cs typeface="Times New Roman" pitchFamily="18" charset="0"/>
                <a:sym typeface="Wingdings" pitchFamily="2" charset="2"/>
              </a:rPr>
              <a:t>m</a:t>
            </a:r>
            <a:r>
              <a:rPr lang="en-US" sz="2600" baseline="-25000" dirty="0" err="1">
                <a:latin typeface="Times New Roman" pitchFamily="18" charset="0"/>
                <a:cs typeface="Times New Roman" pitchFamily="18" charset="0"/>
                <a:sym typeface="Wingdings" pitchFamily="2" charset="2"/>
              </a:rPr>
              <a:t>dm</a:t>
            </a:r>
            <a:r>
              <a:rPr lang="en-US" sz="2600" dirty="0">
                <a:latin typeface="Times New Roman" pitchFamily="18" charset="0"/>
                <a:cs typeface="Times New Roman" pitchFamily="18" charset="0"/>
                <a:sym typeface="Wingdings" pitchFamily="2" charset="2"/>
              </a:rPr>
              <a:t> hay 50 = 34,47 + </a:t>
            </a:r>
            <a:r>
              <a:rPr lang="en-US" sz="2600" dirty="0" err="1">
                <a:latin typeface="Times New Roman" pitchFamily="18" charset="0"/>
                <a:cs typeface="Times New Roman" pitchFamily="18" charset="0"/>
                <a:sym typeface="Wingdings" pitchFamily="2" charset="2"/>
              </a:rPr>
              <a:t>m</a:t>
            </a:r>
            <a:r>
              <a:rPr lang="en-US" sz="2600" baseline="-25000" dirty="0" err="1">
                <a:latin typeface="Times New Roman" pitchFamily="18" charset="0"/>
                <a:cs typeface="Times New Roman" pitchFamily="18" charset="0"/>
                <a:sym typeface="Wingdings" pitchFamily="2" charset="2"/>
              </a:rPr>
              <a:t>nước</a:t>
            </a:r>
            <a:r>
              <a:rPr lang="en-US" sz="2600" dirty="0">
                <a:latin typeface="Times New Roman" pitchFamily="18" charset="0"/>
                <a:cs typeface="Times New Roman" pitchFamily="18" charset="0"/>
                <a:sym typeface="Wingdings" pitchFamily="2" charset="2"/>
              </a:rPr>
              <a:t>   </a:t>
            </a:r>
            <a:r>
              <a:rPr lang="en-US" sz="2600" dirty="0" err="1">
                <a:latin typeface="Times New Roman" pitchFamily="18" charset="0"/>
                <a:cs typeface="Times New Roman" pitchFamily="18" charset="0"/>
                <a:sym typeface="Wingdings" pitchFamily="2" charset="2"/>
              </a:rPr>
              <a:t>m</a:t>
            </a:r>
            <a:r>
              <a:rPr lang="en-US" sz="2600" baseline="-25000" dirty="0" err="1">
                <a:latin typeface="Times New Roman" pitchFamily="18" charset="0"/>
                <a:cs typeface="Times New Roman" pitchFamily="18" charset="0"/>
                <a:sym typeface="Wingdings" pitchFamily="2" charset="2"/>
              </a:rPr>
              <a:t>nước</a:t>
            </a:r>
            <a:r>
              <a:rPr lang="en-US" sz="2600" dirty="0">
                <a:latin typeface="Times New Roman" pitchFamily="18" charset="0"/>
                <a:cs typeface="Times New Roman" pitchFamily="18" charset="0"/>
                <a:sym typeface="Wingdings" pitchFamily="2" charset="2"/>
              </a:rPr>
              <a:t> = 50 – 34,47 = 15,53 gam</a:t>
            </a:r>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69523" y="2047593"/>
            <a:ext cx="26802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6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229068966"/>
              </p:ext>
            </p:extLst>
          </p:nvPr>
        </p:nvGraphicFramePr>
        <p:xfrm>
          <a:off x="931863" y="2225659"/>
          <a:ext cx="5882296" cy="984250"/>
        </p:xfrm>
        <a:graphic>
          <a:graphicData uri="http://schemas.openxmlformats.org/presentationml/2006/ole">
            <mc:AlternateContent xmlns:mc="http://schemas.openxmlformats.org/markup-compatibility/2006">
              <mc:Choice xmlns:v="urn:schemas-microsoft-com:vml" Requires="v">
                <p:oleObj spid="_x0000_s9218" name="Equation" r:id="rId3" imgW="2552400" imgH="431640" progId="Equation.3">
                  <p:embed/>
                </p:oleObj>
              </mc:Choice>
              <mc:Fallback>
                <p:oleObj name="Equation" r:id="rId3" imgW="2552400" imgH="431640" progId="Equation.3">
                  <p:embed/>
                  <p:pic>
                    <p:nvPicPr>
                      <p:cNvPr id="0" name=""/>
                      <p:cNvPicPr>
                        <a:picLocks noChangeAspect="1" noChangeArrowheads="1"/>
                      </p:cNvPicPr>
                      <p:nvPr/>
                    </p:nvPicPr>
                    <p:blipFill>
                      <a:blip r:embed="rId4"/>
                      <a:srcRect/>
                      <a:stretch>
                        <a:fillRect/>
                      </a:stretch>
                    </p:blipFill>
                    <p:spPr bwMode="auto">
                      <a:xfrm>
                        <a:off x="931863" y="2225659"/>
                        <a:ext cx="5882296" cy="984250"/>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72471795"/>
              </p:ext>
            </p:extLst>
          </p:nvPr>
        </p:nvGraphicFramePr>
        <p:xfrm>
          <a:off x="459658" y="3879371"/>
          <a:ext cx="7281428" cy="1043357"/>
        </p:xfrm>
        <a:graphic>
          <a:graphicData uri="http://schemas.openxmlformats.org/presentationml/2006/ole">
            <mc:AlternateContent xmlns:mc="http://schemas.openxmlformats.org/markup-compatibility/2006">
              <mc:Choice xmlns:v="urn:schemas-microsoft-com:vml" Requires="v">
                <p:oleObj spid="_x0000_s9219" name="Equation" r:id="rId5" imgW="2552400" imgH="393480" progId="Equation.3">
                  <p:embed/>
                </p:oleObj>
              </mc:Choice>
              <mc:Fallback>
                <p:oleObj name="Equation" r:id="rId5" imgW="2552400" imgH="393480" progId="Equation.3">
                  <p:embed/>
                  <p:pic>
                    <p:nvPicPr>
                      <p:cNvPr id="0" name="Object 3"/>
                      <p:cNvPicPr>
                        <a:picLocks noChangeAspect="1" noChangeArrowheads="1"/>
                      </p:cNvPicPr>
                      <p:nvPr/>
                    </p:nvPicPr>
                    <p:blipFill>
                      <a:blip r:embed="rId6"/>
                      <a:srcRect/>
                      <a:stretch>
                        <a:fillRect/>
                      </a:stretch>
                    </p:blipFill>
                    <p:spPr bwMode="auto">
                      <a:xfrm>
                        <a:off x="459658" y="3879371"/>
                        <a:ext cx="7281428" cy="10433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1880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413359" y="389444"/>
            <a:ext cx="11598942" cy="4893647"/>
          </a:xfrm>
          <a:prstGeom prst="rect">
            <a:avLst/>
          </a:prstGeom>
          <a:noFill/>
        </p:spPr>
        <p:txBody>
          <a:bodyPr wrap="square">
            <a:spAutoFit/>
          </a:bodyPr>
          <a:lstStyle/>
          <a:p>
            <a:r>
              <a:rPr lang="en-US" sz="2400" dirty="0">
                <a:solidFill>
                  <a:srgbClr val="0070C0"/>
                </a:solidFill>
                <a:latin typeface="Times New Roman" pitchFamily="18" charset="0"/>
                <a:cs typeface="Times New Roman" pitchFamily="18" charset="0"/>
              </a:rPr>
              <a:t>BT4:</a:t>
            </a:r>
          </a:p>
          <a:p>
            <a:r>
              <a:rPr lang="en-US" sz="2400" dirty="0">
                <a:latin typeface="Times New Roman" pitchFamily="18" charset="0"/>
                <a:cs typeface="Times New Roman" pitchFamily="18" charset="0"/>
              </a:rPr>
              <a:t>a. -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glucose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glucose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 </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glucose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C = </a:t>
            </a:r>
            <a:r>
              <a:rPr lang="en-US" sz="2400" dirty="0" err="1">
                <a:latin typeface="Times New Roman" pitchFamily="18" charset="0"/>
                <a:cs typeface="Times New Roman" pitchFamily="18" charset="0"/>
              </a:rPr>
              <a:t>m</a:t>
            </a:r>
            <a:r>
              <a:rPr lang="en-US" sz="2400" baseline="-25000" dirty="0" err="1">
                <a:latin typeface="Times New Roman" pitchFamily="18" charset="0"/>
                <a:cs typeface="Times New Roman" pitchFamily="18" charset="0"/>
              </a:rPr>
              <a:t>glucose</a:t>
            </a:r>
            <a:r>
              <a:rPr lang="en-US" sz="2400" dirty="0">
                <a:latin typeface="Times New Roman" pitchFamily="18" charset="0"/>
                <a:cs typeface="Times New Roman" pitchFamily="18" charset="0"/>
              </a:rPr>
              <a:t> </a:t>
            </a:r>
            <a:r>
              <a:rPr lang="en-US" sz="2400" baseline="-25000" dirty="0">
                <a:latin typeface="Times New Roman" pitchFamily="18" charset="0"/>
                <a:cs typeface="Times New Roman" pitchFamily="18" charset="0"/>
              </a:rPr>
              <a:t>A</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a:t>
            </a:r>
            <a:r>
              <a:rPr lang="en-US" sz="2400" baseline="-25000" dirty="0" err="1">
                <a:latin typeface="Times New Roman" pitchFamily="18" charset="0"/>
                <a:cs typeface="Times New Roman" pitchFamily="18" charset="0"/>
              </a:rPr>
              <a:t>glucose</a:t>
            </a:r>
            <a:r>
              <a:rPr lang="en-US" sz="2400" dirty="0">
                <a:latin typeface="Times New Roman" pitchFamily="18" charset="0"/>
                <a:cs typeface="Times New Roman" pitchFamily="18" charset="0"/>
              </a:rPr>
              <a:t> </a:t>
            </a:r>
            <a:r>
              <a:rPr lang="en-US" sz="2400" baseline="-25000" dirty="0">
                <a:latin typeface="Times New Roman" pitchFamily="18" charset="0"/>
                <a:cs typeface="Times New Roman" pitchFamily="18" charset="0"/>
              </a:rPr>
              <a:t>B</a:t>
            </a:r>
            <a:r>
              <a:rPr lang="en-US" sz="2400" dirty="0">
                <a:latin typeface="Times New Roman" pitchFamily="18" charset="0"/>
                <a:cs typeface="Times New Roman" pitchFamily="18" charset="0"/>
              </a:rPr>
              <a:t> = 10 +22,5 = 32,5 g</a:t>
            </a:r>
          </a:p>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C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B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C%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C = C%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 + C%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B</a:t>
            </a:r>
          </a:p>
          <a:p>
            <a:endParaRPr lang="en-US" sz="2400" dirty="0">
              <a:latin typeface="Times New Roman" pitchFamily="18" charset="0"/>
              <a:cs typeface="Times New Roman" pitchFamily="18" charset="0"/>
            </a:endParaRPr>
          </a:p>
        </p:txBody>
      </p:sp>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1850869565"/>
              </p:ext>
            </p:extLst>
          </p:nvPr>
        </p:nvGraphicFramePr>
        <p:xfrm>
          <a:off x="1828801" y="1214640"/>
          <a:ext cx="4571999" cy="918836"/>
        </p:xfrm>
        <a:graphic>
          <a:graphicData uri="http://schemas.openxmlformats.org/presentationml/2006/ole">
            <mc:AlternateContent xmlns:mc="http://schemas.openxmlformats.org/markup-compatibility/2006">
              <mc:Choice xmlns:v="urn:schemas-microsoft-com:vml" Requires="v">
                <p:oleObj spid="_x0000_s10242" name="Equation" r:id="rId4" imgW="2260440" imgH="393480" progId="Equation.3">
                  <p:embed/>
                </p:oleObj>
              </mc:Choice>
              <mc:Fallback>
                <p:oleObj name="Equation" r:id="rId4" imgW="2260440" imgH="393480" progId="Equation.3">
                  <p:embed/>
                  <p:pic>
                    <p:nvPicPr>
                      <p:cNvPr id="0" name=""/>
                      <p:cNvPicPr>
                        <a:picLocks noChangeAspect="1" noChangeArrowheads="1"/>
                      </p:cNvPicPr>
                      <p:nvPr/>
                    </p:nvPicPr>
                    <p:blipFill>
                      <a:blip r:embed="rId5"/>
                      <a:srcRect/>
                      <a:stretch>
                        <a:fillRect/>
                      </a:stretch>
                    </p:blipFill>
                    <p:spPr bwMode="auto">
                      <a:xfrm>
                        <a:off x="1828801" y="1214640"/>
                        <a:ext cx="4571999" cy="91883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94295805"/>
              </p:ext>
            </p:extLst>
          </p:nvPr>
        </p:nvGraphicFramePr>
        <p:xfrm>
          <a:off x="1689775" y="2709559"/>
          <a:ext cx="4829175" cy="919162"/>
        </p:xfrm>
        <a:graphic>
          <a:graphicData uri="http://schemas.openxmlformats.org/presentationml/2006/ole">
            <mc:AlternateContent xmlns:mc="http://schemas.openxmlformats.org/markup-compatibility/2006">
              <mc:Choice xmlns:v="urn:schemas-microsoft-com:vml" Requires="v">
                <p:oleObj spid="_x0000_s10243" name="Equation" r:id="rId6" imgW="2387520" imgH="393480" progId="Equation.3">
                  <p:embed/>
                </p:oleObj>
              </mc:Choice>
              <mc:Fallback>
                <p:oleObj name="Equation" r:id="rId6" imgW="2387520" imgH="393480" progId="Equation.3">
                  <p:embed/>
                  <p:pic>
                    <p:nvPicPr>
                      <p:cNvPr id="0" name="Object 3"/>
                      <p:cNvPicPr>
                        <a:picLocks noChangeAspect="1" noChangeArrowheads="1"/>
                      </p:cNvPicPr>
                      <p:nvPr/>
                    </p:nvPicPr>
                    <p:blipFill>
                      <a:blip r:embed="rId7"/>
                      <a:srcRect/>
                      <a:stretch>
                        <a:fillRect/>
                      </a:stretch>
                    </p:blipFill>
                    <p:spPr bwMode="auto">
                      <a:xfrm>
                        <a:off x="1689775" y="2709559"/>
                        <a:ext cx="48291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08791251"/>
              </p:ext>
            </p:extLst>
          </p:nvPr>
        </p:nvGraphicFramePr>
        <p:xfrm>
          <a:off x="867797" y="5030983"/>
          <a:ext cx="8515351" cy="984250"/>
        </p:xfrm>
        <a:graphic>
          <a:graphicData uri="http://schemas.openxmlformats.org/presentationml/2006/ole">
            <mc:AlternateContent xmlns:mc="http://schemas.openxmlformats.org/markup-compatibility/2006">
              <mc:Choice xmlns:v="urn:schemas-microsoft-com:vml" Requires="v">
                <p:oleObj spid="_x0000_s10244" name="Equation" r:id="rId8" imgW="3695400" imgH="431640" progId="Equation.3">
                  <p:embed/>
                </p:oleObj>
              </mc:Choice>
              <mc:Fallback>
                <p:oleObj name="Equation" r:id="rId8" imgW="3695400" imgH="431640" progId="Equation.3">
                  <p:embed/>
                  <p:pic>
                    <p:nvPicPr>
                      <p:cNvPr id="0" name="Object 11"/>
                      <p:cNvPicPr>
                        <a:picLocks noChangeAspect="1" noChangeArrowheads="1"/>
                      </p:cNvPicPr>
                      <p:nvPr/>
                    </p:nvPicPr>
                    <p:blipFill>
                      <a:blip r:embed="rId9"/>
                      <a:srcRect/>
                      <a:stretch>
                        <a:fillRect/>
                      </a:stretch>
                    </p:blipFill>
                    <p:spPr bwMode="auto">
                      <a:xfrm>
                        <a:off x="867797" y="5030983"/>
                        <a:ext cx="8515351"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49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dirty="0">
                    <a:solidFill>
                      <a:srgbClr val="0070C0"/>
                    </a:solidFill>
                  </a:rPr>
                  <a:t>?1. </a:t>
                </a:r>
                <a:r>
                  <a:rPr lang="en-US" sz="3200" dirty="0" err="1"/>
                  <a:t>Nồng</a:t>
                </a:r>
                <a:r>
                  <a:rPr lang="en-US" sz="3200" dirty="0"/>
                  <a:t> </a:t>
                </a:r>
                <a:r>
                  <a:rPr lang="en-US" sz="3200" dirty="0" err="1"/>
                  <a:t>độ</a:t>
                </a:r>
                <a:r>
                  <a:rPr lang="en-US" sz="3200" dirty="0"/>
                  <a:t> </a:t>
                </a:r>
                <a:r>
                  <a:rPr lang="en-US" sz="3200" dirty="0" err="1"/>
                  <a:t>mol</a:t>
                </a:r>
                <a:r>
                  <a:rPr lang="en-US" sz="3200" dirty="0"/>
                  <a:t> (</a:t>
                </a:r>
                <a:r>
                  <a:rPr lang="en-US" sz="3200" dirty="0" err="1"/>
                  <a:t>kí</a:t>
                </a:r>
                <a:r>
                  <a:rPr lang="en-US" sz="3200" dirty="0"/>
                  <a:t> </a:t>
                </a:r>
                <a:r>
                  <a:rPr lang="en-US" sz="3200" dirty="0" err="1"/>
                  <a:t>hiệu</a:t>
                </a:r>
                <a:r>
                  <a:rPr lang="en-US" sz="3200" dirty="0"/>
                  <a:t> </a:t>
                </a:r>
                <a:r>
                  <a:rPr lang="en-US" sz="3200" dirty="0" err="1"/>
                  <a:t>là</a:t>
                </a:r>
                <a:r>
                  <a:rPr lang="en-US" sz="3200" dirty="0"/>
                  <a:t> C</a:t>
                </a:r>
                <a:r>
                  <a:rPr lang="en-US" sz="3200" baseline="-25000" dirty="0"/>
                  <a:t>M</a:t>
                </a:r>
                <a:r>
                  <a:rPr lang="en-US" sz="3200" dirty="0"/>
                  <a:t>) </a:t>
                </a:r>
                <a:r>
                  <a:rPr lang="en-US" sz="3200" dirty="0" err="1"/>
                  <a:t>của</a:t>
                </a:r>
                <a:r>
                  <a:rPr lang="en-US" sz="3200" dirty="0"/>
                  <a:t> </a:t>
                </a:r>
                <a:r>
                  <a:rPr lang="en-US" sz="3200" dirty="0" err="1"/>
                  <a:t>một</a:t>
                </a:r>
                <a:r>
                  <a:rPr lang="en-US" sz="3200" dirty="0"/>
                  <a:t> dung </a:t>
                </a:r>
                <a:r>
                  <a:rPr lang="en-US" sz="3200" dirty="0" err="1"/>
                  <a:t>dịch</a:t>
                </a:r>
                <a:r>
                  <a:rPr lang="en-US" sz="3200" dirty="0"/>
                  <a:t> </a:t>
                </a:r>
                <a:r>
                  <a:rPr lang="en-US" sz="3200" dirty="0" err="1"/>
                  <a:t>cho</a:t>
                </a:r>
                <a:r>
                  <a:rPr lang="en-US" sz="3200" dirty="0"/>
                  <a:t> ta </a:t>
                </a:r>
                <a:r>
                  <a:rPr lang="en-US" sz="3200" dirty="0" err="1"/>
                  <a:t>biết</a:t>
                </a:r>
                <a:r>
                  <a:rPr lang="en-US" sz="3200" dirty="0"/>
                  <a:t> </a:t>
                </a:r>
                <a:r>
                  <a:rPr lang="en-US" sz="3200" dirty="0" err="1"/>
                  <a:t>số</a:t>
                </a:r>
                <a:r>
                  <a:rPr lang="en-US" sz="3200" dirty="0"/>
                  <a:t> </a:t>
                </a:r>
                <a:r>
                  <a:rPr lang="en-US" sz="3200" dirty="0" err="1"/>
                  <a:t>mol</a:t>
                </a:r>
                <a:r>
                  <a:rPr lang="en-US" sz="3200" dirty="0"/>
                  <a:t> </a:t>
                </a:r>
                <a:r>
                  <a:rPr lang="en-US" sz="3200" dirty="0" err="1"/>
                  <a:t>chất</a:t>
                </a:r>
                <a:r>
                  <a:rPr lang="en-US" sz="3200" dirty="0"/>
                  <a:t> tan </a:t>
                </a:r>
                <a:r>
                  <a:rPr lang="en-US" sz="3200" dirty="0" err="1"/>
                  <a:t>có</a:t>
                </a:r>
                <a:r>
                  <a:rPr lang="en-US" sz="3200" dirty="0"/>
                  <a:t> </a:t>
                </a:r>
                <a:r>
                  <a:rPr lang="en-US" sz="3200" dirty="0" err="1"/>
                  <a:t>trong</a:t>
                </a:r>
                <a:r>
                  <a:rPr lang="en-US" sz="3200" dirty="0"/>
                  <a:t> 1 </a:t>
                </a:r>
                <a:r>
                  <a:rPr lang="en-US" sz="3200" dirty="0" err="1"/>
                  <a:t>lít</a:t>
                </a:r>
                <a:r>
                  <a:rPr lang="en-US" sz="3200" dirty="0"/>
                  <a:t> dung </a:t>
                </a:r>
                <a:r>
                  <a:rPr lang="en-US" sz="3200" dirty="0" err="1"/>
                  <a:t>dịch</a:t>
                </a:r>
                <a:r>
                  <a:rPr lang="en-US" sz="3200" dirty="0"/>
                  <a:t>.</a:t>
                </a:r>
              </a:p>
              <a:p>
                <a:r>
                  <a:rPr lang="en-US" sz="3200" dirty="0">
                    <a:solidFill>
                      <a:srgbClr val="0070C0"/>
                    </a:solidFill>
                  </a:rPr>
                  <a:t>?2</a:t>
                </a:r>
                <a:r>
                  <a:rPr lang="en-US" sz="3200" dirty="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dirty="0"/>
              </a:p>
              <a:p>
                <a:r>
                  <a:rPr lang="fr-FR" sz="3200" dirty="0"/>
                  <a:t>+ C</a:t>
                </a:r>
                <a:r>
                  <a:rPr lang="fr-FR" sz="3200" baseline="-25000" dirty="0"/>
                  <a:t>M</a:t>
                </a:r>
                <a:r>
                  <a:rPr lang="fr-FR" sz="3200" dirty="0"/>
                  <a:t> là </a:t>
                </a:r>
                <a:r>
                  <a:rPr lang="fr-FR" sz="3200" dirty="0" err="1"/>
                  <a:t>nồng</a:t>
                </a:r>
                <a:r>
                  <a:rPr lang="fr-FR" sz="3200" dirty="0"/>
                  <a:t> </a:t>
                </a:r>
                <a:r>
                  <a:rPr lang="fr-FR" sz="3200" dirty="0" err="1"/>
                  <a:t>độ</a:t>
                </a:r>
                <a:r>
                  <a:rPr lang="fr-FR" sz="3200" dirty="0"/>
                  <a:t> mol </a:t>
                </a:r>
                <a:r>
                  <a:rPr lang="fr-FR" sz="3200" dirty="0" err="1"/>
                  <a:t>của</a:t>
                </a:r>
                <a:r>
                  <a:rPr lang="fr-FR" sz="3200" dirty="0"/>
                  <a:t> </a:t>
                </a:r>
                <a:r>
                  <a:rPr lang="fr-FR" sz="3200" dirty="0" err="1"/>
                  <a:t>dung</a:t>
                </a:r>
                <a:r>
                  <a:rPr lang="fr-FR" sz="3200" dirty="0"/>
                  <a:t> </a:t>
                </a:r>
                <a:r>
                  <a:rPr lang="fr-FR" sz="3200" dirty="0" err="1"/>
                  <a:t>dịch</a:t>
                </a:r>
                <a:r>
                  <a:rPr lang="fr-FR" sz="3200" dirty="0"/>
                  <a:t> (mol/L)</a:t>
                </a:r>
                <a:endParaRPr lang="en-US" sz="3200" dirty="0"/>
              </a:p>
              <a:p>
                <a:r>
                  <a:rPr lang="fr-FR" sz="3200" dirty="0"/>
                  <a:t>+ n là </a:t>
                </a:r>
                <a:r>
                  <a:rPr lang="fr-FR" sz="3200" dirty="0" err="1"/>
                  <a:t>số</a:t>
                </a:r>
                <a:r>
                  <a:rPr lang="fr-FR" sz="3200" dirty="0"/>
                  <a:t> mol </a:t>
                </a:r>
                <a:r>
                  <a:rPr lang="fr-FR" sz="3200" dirty="0" err="1"/>
                  <a:t>chất</a:t>
                </a:r>
                <a:r>
                  <a:rPr lang="fr-FR" sz="3200" dirty="0"/>
                  <a:t> tan (mol)</a:t>
                </a:r>
                <a:endParaRPr lang="en-US" sz="3200" dirty="0"/>
              </a:p>
              <a:p>
                <a:r>
                  <a:rPr lang="fr-FR" sz="3200" dirty="0"/>
                  <a:t>+ V là </a:t>
                </a:r>
                <a:r>
                  <a:rPr lang="fr-FR" sz="3200" dirty="0" err="1"/>
                  <a:t>thể</a:t>
                </a:r>
                <a:r>
                  <a:rPr lang="fr-FR" sz="3200" dirty="0"/>
                  <a:t> </a:t>
                </a:r>
                <a:r>
                  <a:rPr lang="fr-FR" sz="3200" dirty="0" err="1"/>
                  <a:t>tích</a:t>
                </a:r>
                <a:r>
                  <a:rPr lang="fr-FR" sz="3200" dirty="0"/>
                  <a:t> </a:t>
                </a:r>
                <a:r>
                  <a:rPr lang="fr-FR" sz="3200" dirty="0" err="1"/>
                  <a:t>dung</a:t>
                </a:r>
                <a:r>
                  <a:rPr lang="fr-FR" sz="3200" dirty="0"/>
                  <a:t> </a:t>
                </a:r>
                <a:r>
                  <a:rPr lang="fr-FR" sz="3200" dirty="0" err="1"/>
                  <a:t>dịch</a:t>
                </a:r>
                <a:r>
                  <a:rPr lang="fr-FR" sz="3200" dirty="0"/>
                  <a:t> (L)</a:t>
                </a:r>
                <a:endParaRPr lang="en-US" sz="3200" dirty="0"/>
              </a:p>
              <a:p>
                <a:r>
                  <a:rPr lang="fr-FR" sz="3200" dirty="0"/>
                  <a:t>=&gt; </a:t>
                </a:r>
                <a:r>
                  <a:rPr lang="en-US" sz="3200" dirty="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dirty="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dirty="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703922643"/>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altLang="en-US" sz="2800" b="1"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1" baseline="-25000" dirty="0">
                    <a:latin typeface="Times New Roman" panose="02020603050405020304" pitchFamily="18" charset="0"/>
                    <a:ea typeface="Calibri" panose="020F0502020204030204" pitchFamily="34" charset="0"/>
                    <a:cs typeface="Times New Roman" panose="02020603050405020304" pitchFamily="18" charset="0"/>
                  </a:rPr>
                  <a:t>M</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.V</a:t>
                </a:r>
                <a:r>
                  <a:rPr kumimoji="0" lang="en-US" altLang="en-US" sz="2800" b="1" i="1" u="none" strike="noStrike" cap="none" normalizeH="0" baseline="0" dirty="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r>
                  <a:rPr kumimoji="0" lang="en-US" altLang="en-US" sz="2800" b="0" i="1" u="none" strike="noStrike" cap="none" normalizeH="0" baseline="0" dirty="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dirty="0"/>
              </a:p>
            </p:txBody>
          </p:sp>
        </mc:Choice>
        <mc:Fallback xmlns="">
          <p:sp>
            <p:nvSpPr>
              <p:cNvPr id="10" name="TextBox 9">
                <a:extLst>
                  <a:ext uri="{FF2B5EF4-FFF2-40B4-BE49-F238E27FC236}">
                    <a16:creationId xmlns="" xmlns:a16="http://schemas.microsoft.com/office/drawing/2014/main" xmlns:a14="http://schemas.microsoft.com/office/drawing/2010/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rotWithShape="1">
                <a:blip r:embed="rId4"/>
                <a:stretch>
                  <a:fillRect l="-1878" t="-2542" b="-2542"/>
                </a:stretch>
              </a:blipFill>
            </p:spPr>
            <p:txBody>
              <a:bodyPr/>
              <a:lstStyle/>
              <a:p>
                <a:r>
                  <a:rPr lang="en-US">
                    <a:noFill/>
                  </a:rPr>
                  <a:t> </a:t>
                </a:r>
              </a:p>
            </p:txBody>
          </p:sp>
        </mc:Fallback>
      </mc:AlternateContent>
    </p:spTree>
    <p:extLst>
      <p:ext uri="{BB962C8B-B14F-4D97-AF65-F5344CB8AC3E}">
        <p14:creationId xmlns:p14="http://schemas.microsoft.com/office/powerpoint/2010/main" val="2323023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4"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Thảo</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luận</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nhóm</a:t>
            </a:r>
            <a:endParaRPr lang="en-US" sz="3600" b="1" dirty="0">
              <a:solidFill>
                <a:srgbClr val="FFFF00"/>
              </a:solidFill>
              <a:latin typeface="+mj-lt"/>
              <a:cs typeface="Arial" panose="020B0604020202020204" pitchFamily="34" charset="0"/>
            </a:endParaRPr>
          </a:p>
        </p:txBody>
      </p:sp>
      <p:pic>
        <p:nvPicPr>
          <p:cNvPr id="5" name="Picture 4">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dirty="0">
                    <a:solidFill>
                      <a:srgbClr val="0070C0"/>
                    </a:solidFill>
                    <a:latin typeface="+mj-lt"/>
                  </a:rPr>
                  <a:t>BT1:</a:t>
                </a:r>
              </a:p>
              <a:p>
                <a:r>
                  <a:rPr lang="en-US" sz="2800" dirty="0" err="1">
                    <a:latin typeface="+mj-lt"/>
                  </a:rPr>
                  <a:t>Đổi</a:t>
                </a:r>
                <a:r>
                  <a:rPr lang="en-US" sz="2800" dirty="0">
                    <a:latin typeface="+mj-lt"/>
                  </a:rPr>
                  <a:t> 400 mL = 0,4 L</a:t>
                </a:r>
              </a:p>
              <a:p>
                <a:r>
                  <a:rPr lang="en-US" sz="2800" dirty="0" err="1">
                    <a:latin typeface="+mj-lt"/>
                  </a:rPr>
                  <a:t>Số</a:t>
                </a:r>
                <a:r>
                  <a:rPr lang="en-US" sz="2800" dirty="0">
                    <a:latin typeface="+mj-lt"/>
                  </a:rPr>
                  <a:t> </a:t>
                </a:r>
                <a:r>
                  <a:rPr lang="en-US" sz="2800" dirty="0" err="1">
                    <a:latin typeface="+mj-lt"/>
                  </a:rPr>
                  <a:t>mol</a:t>
                </a:r>
                <a:r>
                  <a:rPr lang="en-US" sz="2800" dirty="0">
                    <a:latin typeface="+mj-lt"/>
                  </a:rPr>
                  <a:t> </a:t>
                </a:r>
                <a:r>
                  <a:rPr lang="en-US" sz="2800" dirty="0" err="1">
                    <a:latin typeface="+mj-lt"/>
                  </a:rPr>
                  <a:t>NaCl</a:t>
                </a:r>
                <a:r>
                  <a:rPr lang="en-US" sz="2800" dirty="0">
                    <a:latin typeface="+mj-lt"/>
                  </a:rPr>
                  <a:t> </a:t>
                </a:r>
                <a:r>
                  <a:rPr lang="en-US" sz="2800" dirty="0" err="1">
                    <a:latin typeface="+mj-lt"/>
                  </a:rPr>
                  <a:t>là</a:t>
                </a:r>
                <a:r>
                  <a:rPr lang="en-US" sz="2800" dirty="0">
                    <a:latin typeface="+mj-lt"/>
                  </a:rPr>
                  <a:t>: </a:t>
                </a:r>
                <a:r>
                  <a:rPr lang="en-US" sz="2800" i="1"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dirty="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dirty="0">
                    <a:latin typeface="+mj-lt"/>
                  </a:rPr>
                  <a:t>= 0,2 </a:t>
                </a:r>
                <a:r>
                  <a:rPr lang="en-US" sz="2800" dirty="0" err="1">
                    <a:latin typeface="+mj-lt"/>
                  </a:rPr>
                  <a:t>mol</a:t>
                </a:r>
                <a:r>
                  <a:rPr lang="en-US" sz="2800" dirty="0">
                    <a:latin typeface="+mj-lt"/>
                  </a:rPr>
                  <a:t> </a:t>
                </a:r>
              </a:p>
              <a:p>
                <a:r>
                  <a:rPr lang="en-US" sz="2800" dirty="0" err="1">
                    <a:latin typeface="+mj-lt"/>
                  </a:rPr>
                  <a:t>Nồng</a:t>
                </a:r>
                <a:r>
                  <a:rPr lang="en-US" sz="2800" dirty="0">
                    <a:latin typeface="+mj-lt"/>
                  </a:rPr>
                  <a:t> </a:t>
                </a:r>
                <a:r>
                  <a:rPr lang="en-US" sz="2800" dirty="0" err="1">
                    <a:latin typeface="+mj-lt"/>
                  </a:rPr>
                  <a:t>độ</a:t>
                </a:r>
                <a:r>
                  <a:rPr lang="en-US" sz="2800" dirty="0">
                    <a:latin typeface="+mj-lt"/>
                  </a:rPr>
                  <a:t> </a:t>
                </a:r>
                <a:r>
                  <a:rPr lang="en-US" sz="2800" dirty="0" err="1">
                    <a:latin typeface="+mj-lt"/>
                  </a:rPr>
                  <a:t>mol</a:t>
                </a:r>
                <a:r>
                  <a:rPr lang="en-US" sz="2800" dirty="0">
                    <a:latin typeface="+mj-lt"/>
                  </a:rPr>
                  <a:t> </a:t>
                </a:r>
                <a:r>
                  <a:rPr lang="en-US" sz="2800" dirty="0" err="1">
                    <a:latin typeface="+mj-lt"/>
                  </a:rPr>
                  <a:t>của</a:t>
                </a:r>
                <a:r>
                  <a:rPr lang="en-US" sz="2800" dirty="0">
                    <a:latin typeface="+mj-lt"/>
                  </a:rPr>
                  <a:t> dung </a:t>
                </a:r>
                <a:r>
                  <a:rPr lang="en-US" sz="2800" dirty="0" err="1">
                    <a:latin typeface="+mj-lt"/>
                  </a:rPr>
                  <a:t>dịch</a:t>
                </a:r>
                <a:r>
                  <a:rPr lang="en-US" sz="2800" dirty="0">
                    <a:latin typeface="+mj-lt"/>
                  </a:rPr>
                  <a:t> </a:t>
                </a:r>
                <a:r>
                  <a:rPr lang="en-US" sz="2800" dirty="0" err="1">
                    <a:latin typeface="+mj-lt"/>
                  </a:rPr>
                  <a:t>NaCl</a:t>
                </a:r>
                <a:r>
                  <a:rPr lang="en-US" sz="2800" dirty="0">
                    <a:latin typeface="+mj-lt"/>
                  </a:rPr>
                  <a:t> </a:t>
                </a:r>
                <a:r>
                  <a:rPr lang="en-US" sz="2800" dirty="0" err="1">
                    <a:latin typeface="+mj-lt"/>
                  </a:rPr>
                  <a:t>là</a:t>
                </a:r>
                <a:r>
                  <a:rPr lang="en-US" sz="2800" dirty="0">
                    <a:latin typeface="+mj-lt"/>
                  </a:rPr>
                  <a:t>:</a:t>
                </a:r>
              </a:p>
              <a:p>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dirty="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dirty="0">
                    <a:latin typeface="+mj-lt"/>
                  </a:rPr>
                  <a:t> = 0,5 M</a:t>
                </a:r>
              </a:p>
              <a:p>
                <a:r>
                  <a:rPr lang="en-US" sz="2800" dirty="0">
                    <a:solidFill>
                      <a:srgbClr val="0070C0"/>
                    </a:solidFill>
                  </a:rPr>
                  <a:t>BT2:</a:t>
                </a:r>
              </a:p>
              <a:p>
                <a:r>
                  <a:rPr lang="en-US" sz="2800" dirty="0">
                    <a:latin typeface="+mj-lt"/>
                  </a:rPr>
                  <a:t>	</a:t>
                </a:r>
                <a:r>
                  <a:rPr lang="en-US" sz="2800" dirty="0" err="1">
                    <a:latin typeface="+mj-lt"/>
                  </a:rPr>
                  <a:t>Đổi</a:t>
                </a:r>
                <a:r>
                  <a:rPr lang="en-US" sz="2800" dirty="0">
                    <a:latin typeface="+mj-lt"/>
                  </a:rPr>
                  <a:t> 800 mL = 0,8 L</a:t>
                </a:r>
              </a:p>
              <a:p>
                <a:r>
                  <a:rPr lang="en-US" sz="2800" dirty="0" err="1">
                    <a:latin typeface="+mj-lt"/>
                  </a:rPr>
                  <a:t>Số</a:t>
                </a:r>
                <a:r>
                  <a:rPr lang="en-US" sz="2800" dirty="0">
                    <a:latin typeface="+mj-lt"/>
                  </a:rPr>
                  <a:t> </a:t>
                </a:r>
                <a:r>
                  <a:rPr lang="en-US" sz="2800" dirty="0" err="1">
                    <a:latin typeface="+mj-lt"/>
                  </a:rPr>
                  <a:t>mol</a:t>
                </a:r>
                <a:r>
                  <a:rPr lang="en-US" sz="2800" dirty="0">
                    <a:latin typeface="+mj-lt"/>
                  </a:rPr>
                  <a:t> </a:t>
                </a:r>
                <a:r>
                  <a:rPr lang="en-US" sz="2800" dirty="0" err="1">
                    <a:latin typeface="+mj-lt"/>
                  </a:rPr>
                  <a:t>của</a:t>
                </a:r>
                <a:r>
                  <a:rPr lang="en-US" sz="2800" dirty="0">
                    <a:latin typeface="+mj-lt"/>
                  </a:rPr>
                  <a:t> Ba(OH)</a:t>
                </a:r>
                <a:r>
                  <a:rPr lang="en-US" sz="2800" baseline="-25000" dirty="0">
                    <a:latin typeface="+mj-lt"/>
                  </a:rPr>
                  <a:t>2</a:t>
                </a:r>
                <a:r>
                  <a:rPr lang="en-US" sz="2800" dirty="0">
                    <a:latin typeface="+mj-lt"/>
                  </a:rPr>
                  <a:t> </a:t>
                </a:r>
                <a:r>
                  <a:rPr lang="en-US" sz="2800" dirty="0" err="1">
                    <a:latin typeface="+mj-lt"/>
                  </a:rPr>
                  <a:t>là</a:t>
                </a:r>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dirty="0">
                  <a:latin typeface="+mj-lt"/>
                </a:endParaRPr>
              </a:p>
              <a:p>
                <a:endParaRPr lang="en-US" sz="2800" dirty="0">
                  <a:latin typeface="+mj-lt"/>
                </a:endParaRPr>
              </a:p>
              <a:p>
                <a:r>
                  <a:rPr lang="en-US" sz="2800" dirty="0" err="1">
                    <a:latin typeface="+mj-lt"/>
                  </a:rPr>
                  <a:t>Vậy</a:t>
                </a:r>
                <a:r>
                  <a:rPr lang="en-US" sz="2800" dirty="0">
                    <a:latin typeface="+mj-lt"/>
                  </a:rPr>
                  <a:t> </a:t>
                </a:r>
                <a:r>
                  <a:rPr lang="en-US" sz="2800" dirty="0" err="1">
                    <a:latin typeface="+mj-lt"/>
                  </a:rPr>
                  <a:t>khối</a:t>
                </a:r>
                <a:r>
                  <a:rPr lang="en-US" sz="2800" dirty="0">
                    <a:latin typeface="+mj-lt"/>
                  </a:rPr>
                  <a:t> </a:t>
                </a:r>
                <a:r>
                  <a:rPr lang="en-US" sz="2800" dirty="0" err="1">
                    <a:latin typeface="+mj-lt"/>
                  </a:rPr>
                  <a:t>lượng</a:t>
                </a:r>
                <a:r>
                  <a:rPr lang="en-US" sz="2800" dirty="0">
                    <a:latin typeface="+mj-lt"/>
                  </a:rPr>
                  <a:t> Ba(OH)</a:t>
                </a:r>
                <a:r>
                  <a:rPr lang="en-US" sz="2800" baseline="-25000" dirty="0">
                    <a:latin typeface="+mj-lt"/>
                  </a:rPr>
                  <a:t>2</a:t>
                </a:r>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b="0" i="1" smtClean="0">
                        <a:latin typeface="Cambria Math"/>
                      </a:rPr>
                      <m:t>𝑔</m:t>
                    </m:r>
                    <m:r>
                      <a:rPr lang="en-US" sz="2800" i="1">
                        <a:latin typeface="Cambria Math" panose="02040503050406030204" pitchFamily="18" charset="0"/>
                      </a:rPr>
                      <m:t>) </m:t>
                    </m:r>
                  </m:oMath>
                </a14:m>
                <a:endParaRPr lang="en-US" sz="2800" dirty="0">
                  <a:latin typeface="+mj-lt"/>
                </a:endParaRPr>
              </a:p>
              <a:p>
                <a:endParaRPr lang="en-US" sz="2800" dirty="0">
                  <a:latin typeface="+mj-lt"/>
                </a:endParaRPr>
              </a:p>
            </p:txBody>
          </p:sp>
        </mc:Choice>
        <mc:Fallback xmlns="">
          <p:sp>
            <p:nvSpPr>
              <p:cNvPr id="2" name="TextBox 1">
                <a:extLst>
                  <a:ext uri="{FF2B5EF4-FFF2-40B4-BE49-F238E27FC236}">
                    <a16:creationId xmlns="" xmlns:a16="http://schemas.microsoft.com/office/drawing/2014/main" xmlns:a14="http://schemas.microsoft.com/office/drawing/2010/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rotWithShape="1">
                <a:blip r:embed="rId2"/>
                <a:stretch>
                  <a:fillRect l="-1093" t="-1136"/>
                </a:stretch>
              </a:blipFill>
            </p:spPr>
            <p:txBody>
              <a:bodyPr/>
              <a:lstStyle/>
              <a:p>
                <a:r>
                  <a:rPr lang="en-US">
                    <a:noFill/>
                  </a:rPr>
                  <a:t> </a:t>
                </a:r>
              </a:p>
            </p:txBody>
          </p:sp>
        </mc:Fallback>
      </mc:AlternateContent>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Rounded Corners 6">
            <a:extLst>
              <a:ext uri="{FF2B5EF4-FFF2-40B4-BE49-F238E27FC236}">
                <a16:creationId xmlns:a16="http://schemas.microsoft.com/office/drawing/2014/main" id="{ED324957-25AD-8DA8-054F-BFF777AD5655}"/>
              </a:ext>
            </a:extLst>
          </p:cNvPr>
          <p:cNvSpPr/>
          <p:nvPr/>
        </p:nvSpPr>
        <p:spPr>
          <a:xfrm>
            <a:off x="3022600" y="304897"/>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Bài</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tập</a:t>
            </a:r>
            <a:endParaRPr lang="en-US" sz="2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633309"/>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dirty="0">
                <a:effectLst/>
                <a:latin typeface="+mj-lt"/>
                <a:ea typeface="Calibri" panose="020F0502020204030204" pitchFamily="34" charset="0"/>
                <a:cs typeface="Times New Roman" panose="02020603050405020304" pitchFamily="18" charset="0"/>
              </a:rPr>
              <a:t>Nêu định nghĩa dung dịch, huyền phù, nhũ tương?</a:t>
            </a:r>
          </a:p>
        </p:txBody>
      </p:sp>
      <p:sp>
        <p:nvSpPr>
          <p:cNvPr id="4" name="TextBox 3">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dirty="0">
                <a:solidFill>
                  <a:srgbClr val="0070C0"/>
                </a:solidFill>
                <a:effectLst/>
                <a:ea typeface="Calibri" panose="020F0502020204030204" pitchFamily="34" charset="0"/>
                <a:cs typeface="Times New Roman" panose="02020603050405020304" pitchFamily="18" charset="0"/>
              </a:rPr>
              <a:t>Định nghĩa dung dịch, huyền phù, nhũ tương</a:t>
            </a:r>
          </a:p>
          <a:p>
            <a:pPr marL="0" marR="45720" algn="just" fontAlgn="base">
              <a:lnSpc>
                <a:spcPct val="107000"/>
              </a:lnSpc>
              <a:spcBef>
                <a:spcPts val="0"/>
              </a:spcBef>
              <a:spcAft>
                <a:spcPts val="0"/>
              </a:spcAft>
            </a:pPr>
            <a:r>
              <a:rPr lang="pt-BR" sz="2800" dirty="0">
                <a:effectLst/>
                <a:ea typeface="Calibri" panose="020F0502020204030204" pitchFamily="34" charset="0"/>
                <a:cs typeface="Times New Roman" panose="02020603050405020304" pitchFamily="18" charset="0"/>
              </a:rPr>
              <a:t>+ </a:t>
            </a:r>
            <a:r>
              <a:rPr lang="pt-BR" sz="2800" b="1" dirty="0">
                <a:effectLst/>
                <a:ea typeface="Calibri" panose="020F0502020204030204" pitchFamily="34" charset="0"/>
                <a:cs typeface="Times New Roman" panose="02020603050405020304" pitchFamily="18" charset="0"/>
              </a:rPr>
              <a:t>Dung dịch </a:t>
            </a:r>
            <a:r>
              <a:rPr lang="pt-BR" sz="2800" dirty="0">
                <a:effectLst/>
                <a:ea typeface="Calibri" panose="020F0502020204030204" pitchFamily="34" charset="0"/>
                <a:cs typeface="Times New Roman" panose="02020603050405020304" pitchFamily="18" charset="0"/>
              </a:rPr>
              <a:t>là hỗn hợp đồng nhất của chất tan và dung môi.</a:t>
            </a:r>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Huyền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phù</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là</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một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hỗn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hợp</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không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đồng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nhất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gồm</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các</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hạt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chất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rắn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phân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tán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lơ</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lửng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trong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môi</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trường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chất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lỏng</a:t>
            </a:r>
            <a:r>
              <a:rPr lang="en-US" sz="2800" dirty="0">
                <a:solidFill>
                  <a:srgbClr val="000000"/>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Nhũ</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tương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là</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một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hỗn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hợp</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không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đồng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nhất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gồm</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một</a:t>
            </a:r>
            <a:r>
              <a:rPr lang="en-US" sz="2800" dirty="0">
                <a:solidFill>
                  <a:srgbClr val="000000"/>
                </a:solidFill>
                <a:effectLst/>
                <a:ea typeface="Calibri" panose="020F0502020204030204" pitchFamily="34" charset="0"/>
                <a:cs typeface="Times New Roman" panose="02020603050405020304" pitchFamily="18" charset="0"/>
              </a:rPr>
              <a:t> hay </a:t>
            </a:r>
            <a:r>
              <a:rPr lang="en-US" sz="2800" dirty="0" err="1">
                <a:solidFill>
                  <a:srgbClr val="000000"/>
                </a:solidFill>
                <a:effectLst/>
                <a:ea typeface="Calibri" panose="020F0502020204030204" pitchFamily="34" charset="0"/>
                <a:cs typeface="Times New Roman" panose="02020603050405020304" pitchFamily="18" charset="0"/>
              </a:rPr>
              <a:t>nhiều</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chất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lỏng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phân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tán</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trong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môi</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trường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chất</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lỏng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nhưng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không</a:t>
            </a:r>
            <a:r>
              <a:rPr lang="en-US" sz="2800" dirty="0">
                <a:solidFill>
                  <a:srgbClr val="000000"/>
                </a:solidFill>
                <a:effectLst/>
                <a:ea typeface="Calibri" panose="020F0502020204030204" pitchFamily="34" charset="0"/>
                <a:cs typeface="Times New Roman" panose="02020603050405020304" pitchFamily="18" charset="0"/>
              </a:rPr>
              <a:t> tan </a:t>
            </a:r>
            <a:r>
              <a:rPr lang="en-US" sz="2800" dirty="0" err="1">
                <a:solidFill>
                  <a:srgbClr val="000000"/>
                </a:solidFill>
                <a:effectLst/>
                <a:ea typeface="Calibri" panose="020F0502020204030204" pitchFamily="34" charset="0"/>
                <a:cs typeface="Times New Roman" panose="02020603050405020304" pitchFamily="18" charset="0"/>
              </a:rPr>
              <a:t>trong</a:t>
            </a:r>
            <a:r>
              <a:rPr lang="en-US" sz="2800" dirty="0">
                <a:solidFill>
                  <a:srgbClr val="000000"/>
                </a:solidFill>
                <a:effectLst/>
                <a:ea typeface="Calibri" panose="020F0502020204030204" pitchFamily="34" charset="0"/>
                <a:cs typeface="Times New Roman" panose="02020603050405020304" pitchFamily="18" charset="0"/>
              </a:rPr>
              <a:t> </a:t>
            </a:r>
            <a:r>
              <a:rPr lang="en-US" sz="2800" dirty="0" err="1">
                <a:solidFill>
                  <a:srgbClr val="000000"/>
                </a:solidFill>
                <a:effectLst/>
                <a:ea typeface="Calibri" panose="020F0502020204030204" pitchFamily="34" charset="0"/>
                <a:cs typeface="Times New Roman" panose="02020603050405020304" pitchFamily="18" charset="0"/>
              </a:rPr>
              <a:t>nhau</a:t>
            </a:r>
            <a:r>
              <a:rPr lang="en-US" sz="2800" dirty="0">
                <a:solidFill>
                  <a:srgbClr val="000000"/>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down)">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dirty="0">
                    <a:solidFill>
                      <a:srgbClr val="0070C0"/>
                    </a:solidFill>
                    <a:latin typeface="+mj-lt"/>
                  </a:rPr>
                  <a:t>BT3:</a:t>
                </a:r>
              </a:p>
              <a:p>
                <a:r>
                  <a:rPr lang="en-US" sz="2800" i="1" dirty="0"/>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dirty="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dirty="0"/>
                  <a:t> = </a:t>
                </a:r>
                <a14:m>
                  <m:oMath xmlns:m="http://schemas.openxmlformats.org/officeDocument/2006/math">
                    <m:r>
                      <a:rPr lang="en-US" sz="2800">
                        <a:latin typeface="Cambria Math" panose="02040503050406030204" pitchFamily="18" charset="0"/>
                      </a:rPr>
                      <m:t>0,1 . </m:t>
                    </m:r>
                    <m:r>
                      <a:rPr lang="en-US" sz="2800" b="0" i="0" smtClean="0">
                        <a:latin typeface="Cambria Math"/>
                      </a:rPr>
                      <m:t>3</m:t>
                    </m:r>
                    <m:r>
                      <a:rPr lang="en-US" sz="2800">
                        <a:latin typeface="Cambria Math" panose="02040503050406030204" pitchFamily="18" charset="0"/>
                      </a:rPr>
                      <m:t>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r>
                  <a:rPr lang="en-US" sz="2800" i="1" dirty="0"/>
                  <a:t> </a:t>
                </a:r>
                <a:endParaRPr lang="en-US" sz="2800" dirty="0"/>
              </a:p>
              <a:p>
                <a:r>
                  <a:rPr lang="en-US" sz="2800" i="1" dirty="0"/>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dirty="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dirty="0"/>
                  <a:t> = 0,068 M</a:t>
                </a:r>
              </a:p>
              <a:p>
                <a:endParaRPr lang="en-US" sz="2800" dirty="0"/>
              </a:p>
              <a:p>
                <a:r>
                  <a:rPr lang="en-US" sz="2800" dirty="0" err="1">
                    <a:solidFill>
                      <a:srgbClr val="7030A0"/>
                    </a:solidFill>
                  </a:rPr>
                  <a:t>Nhận</a:t>
                </a:r>
                <a:r>
                  <a:rPr lang="en-US" sz="2800" dirty="0">
                    <a:solidFill>
                      <a:srgbClr val="7030A0"/>
                    </a:solidFill>
                  </a:rPr>
                  <a:t> </a:t>
                </a:r>
                <a:r>
                  <a:rPr lang="en-US" sz="2800" dirty="0" err="1">
                    <a:solidFill>
                      <a:srgbClr val="7030A0"/>
                    </a:solidFill>
                  </a:rPr>
                  <a:t>xét</a:t>
                </a:r>
                <a:r>
                  <a:rPr lang="en-US" sz="2800" dirty="0">
                    <a:solidFill>
                      <a:srgbClr val="7030A0"/>
                    </a:solidFill>
                  </a:rPr>
                  <a:t>: </a:t>
                </a:r>
                <a:r>
                  <a:rPr lang="en-US" sz="2800" b="1" dirty="0" err="1"/>
                  <a:t>nồng</a:t>
                </a:r>
                <a:r>
                  <a:rPr lang="en-US" sz="2800" b="1" dirty="0"/>
                  <a:t> </a:t>
                </a:r>
                <a:r>
                  <a:rPr lang="en-US" sz="2800" b="1" dirty="0" err="1"/>
                  <a:t>độ</a:t>
                </a:r>
                <a:r>
                  <a:rPr lang="en-US" sz="2800" b="1" dirty="0"/>
                  <a:t> dung </a:t>
                </a:r>
                <a:r>
                  <a:rPr lang="en-US" sz="2800" b="1" dirty="0" err="1"/>
                  <a:t>dịch</a:t>
                </a:r>
                <a:r>
                  <a:rPr lang="en-US" sz="2800" b="1" dirty="0"/>
                  <a:t> C </a:t>
                </a:r>
                <a:r>
                  <a:rPr lang="en-US" sz="2800" b="1" dirty="0" err="1"/>
                  <a:t>có</a:t>
                </a:r>
                <a:r>
                  <a:rPr lang="en-US" sz="2800" b="1" dirty="0"/>
                  <a:t> </a:t>
                </a:r>
                <a:r>
                  <a:rPr lang="en-US" sz="2800" b="1" dirty="0" err="1"/>
                  <a:t>giá</a:t>
                </a:r>
                <a:r>
                  <a:rPr lang="en-US" sz="2800" b="1" dirty="0"/>
                  <a:t> </a:t>
                </a:r>
                <a:r>
                  <a:rPr lang="en-US" sz="2800" b="1" dirty="0" err="1"/>
                  <a:t>trị</a:t>
                </a:r>
                <a:r>
                  <a:rPr lang="en-US" sz="2800" b="1" dirty="0"/>
                  <a:t> </a:t>
                </a:r>
                <a:r>
                  <a:rPr lang="en-US" sz="2800" b="1" dirty="0" err="1"/>
                  <a:t>nằm</a:t>
                </a:r>
                <a:r>
                  <a:rPr lang="en-US" sz="2800" b="1" dirty="0"/>
                  <a:t> </a:t>
                </a:r>
                <a:r>
                  <a:rPr lang="en-US" sz="2800" b="1" dirty="0" err="1"/>
                  <a:t>giữa</a:t>
                </a:r>
                <a:r>
                  <a:rPr lang="en-US" sz="2800" b="1" dirty="0"/>
                  <a:t> </a:t>
                </a:r>
                <a:r>
                  <a:rPr lang="en-US" sz="2800" b="1" dirty="0" err="1"/>
                  <a:t>nồng</a:t>
                </a:r>
                <a:r>
                  <a:rPr lang="en-US" sz="2800" b="1" dirty="0"/>
                  <a:t> </a:t>
                </a:r>
                <a:r>
                  <a:rPr lang="en-US" sz="2800" b="1" dirty="0" err="1"/>
                  <a:t>độ</a:t>
                </a:r>
                <a:r>
                  <a:rPr lang="en-US" sz="2800" b="1" dirty="0"/>
                  <a:t> </a:t>
                </a:r>
                <a:r>
                  <a:rPr lang="en-US" sz="2800" b="1" dirty="0" err="1"/>
                  <a:t>của</a:t>
                </a:r>
                <a:r>
                  <a:rPr lang="en-US" sz="2800" b="1" dirty="0"/>
                  <a:t> </a:t>
                </a:r>
                <a:r>
                  <a:rPr lang="en-US" sz="2800" b="1" dirty="0" err="1"/>
                  <a:t>dd</a:t>
                </a:r>
                <a:r>
                  <a:rPr lang="en-US" sz="2800" b="1" dirty="0"/>
                  <a:t> A </a:t>
                </a:r>
                <a:r>
                  <a:rPr lang="en-US" sz="2800" b="1" dirty="0" err="1"/>
                  <a:t>và</a:t>
                </a:r>
                <a:r>
                  <a:rPr lang="en-US" sz="2800" b="1" dirty="0"/>
                  <a:t> </a:t>
                </a:r>
                <a:r>
                  <a:rPr lang="en-US" sz="2800" b="1" dirty="0" err="1"/>
                  <a:t>dd</a:t>
                </a:r>
                <a:r>
                  <a:rPr lang="en-US" sz="2800" b="1" dirty="0"/>
                  <a:t> B.</a:t>
                </a:r>
              </a:p>
            </p:txBody>
          </p:sp>
        </mc:Choice>
        <mc:Fallback xmlns="">
          <p:sp>
            <p:nvSpPr>
              <p:cNvPr id="2" name="TextBox 1">
                <a:extLst>
                  <a:ext uri="{FF2B5EF4-FFF2-40B4-BE49-F238E27FC236}">
                    <a16:creationId xmlns="" xmlns:a16="http://schemas.microsoft.com/office/drawing/2014/main" xmlns:a14="http://schemas.microsoft.com/office/drawing/2010/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rotWithShape="1">
                <a:blip r:embed="rId2"/>
                <a:stretch>
                  <a:fillRect l="-1093" t="-1422" b="-2703"/>
                </a:stretch>
              </a:blipFill>
            </p:spPr>
            <p:txBody>
              <a:bodyPr/>
              <a:lstStyle/>
              <a:p>
                <a:r>
                  <a:rPr lang="en-US">
                    <a:noFill/>
                  </a:rPr>
                  <a:t> </a:t>
                </a:r>
              </a:p>
            </p:txBody>
          </p:sp>
        </mc:Fallback>
      </mc:AlternateContent>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Rounded Corners 6">
            <a:extLst>
              <a:ext uri="{FF2B5EF4-FFF2-40B4-BE49-F238E27FC236}">
                <a16:creationId xmlns:a16="http://schemas.microsoft.com/office/drawing/2014/main" id="{ED324957-25AD-8DA8-054F-BFF777AD5655}"/>
              </a:ext>
            </a:extLst>
          </p:cNvPr>
          <p:cNvSpPr/>
          <p:nvPr/>
        </p:nvSpPr>
        <p:spPr>
          <a:xfrm>
            <a:off x="3022600" y="304897"/>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mj-lt"/>
                <a:cs typeface="Arial" panose="020B0604020202020204" pitchFamily="34" charset="0"/>
              </a:rPr>
              <a:t>Bài</a:t>
            </a:r>
            <a:r>
              <a:rPr lang="en-US" sz="3600" b="1" dirty="0">
                <a:solidFill>
                  <a:srgbClr val="FFFF00"/>
                </a:solidFill>
                <a:latin typeface="+mj-lt"/>
                <a:cs typeface="Arial" panose="020B0604020202020204" pitchFamily="34" charset="0"/>
              </a:rPr>
              <a:t> </a:t>
            </a:r>
            <a:r>
              <a:rPr lang="en-US" sz="3600" b="1" dirty="0" err="1">
                <a:solidFill>
                  <a:srgbClr val="FFFF00"/>
                </a:solidFill>
                <a:latin typeface="+mj-lt"/>
                <a:cs typeface="Arial" panose="020B0604020202020204" pitchFamily="34" charset="0"/>
              </a:rPr>
              <a:t>tập</a:t>
            </a:r>
            <a:endParaRPr lang="en-US" sz="2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262979"/>
              </a:xfrm>
              <a:prstGeom prst="rect">
                <a:avLst/>
              </a:prstGeom>
              <a:noFill/>
            </p:spPr>
            <p:txBody>
              <a:bodyPr wrap="square">
                <a:spAutoFit/>
              </a:bodyPr>
              <a:lstStyle/>
              <a:p>
                <a:pPr marL="0" marR="0" algn="ctr">
                  <a:spcBef>
                    <a:spcPts val="0"/>
                  </a:spcBef>
                  <a:spcAft>
                    <a:spcPts val="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trộn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dd</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dirty="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mol</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mol</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 xmlns:a16="http://schemas.microsoft.com/office/drawing/2014/main" xmlns:a14="http://schemas.microsoft.com/office/drawing/2010/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262979"/>
              </a:xfrm>
              <a:prstGeom prst="rect">
                <a:avLst/>
              </a:prstGeom>
              <a:blipFill rotWithShape="1">
                <a:blip r:embed="rId2"/>
                <a:stretch>
                  <a:fillRect l="-1235" t="-1273"/>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600739" y="409350"/>
            <a:ext cx="2860878" cy="1860165"/>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6000" dirty="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266956" y="364946"/>
            <a:ext cx="8265793" cy="2862322"/>
          </a:xfrm>
          <a:prstGeom prst="rect">
            <a:avLst/>
          </a:prstGeom>
          <a:noFill/>
        </p:spPr>
        <p:txBody>
          <a:bodyPr wrap="square" rtlCol="0">
            <a:spAutoFit/>
          </a:bodyPr>
          <a:lstStyle/>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Thực</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hành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pha</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chế</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p>
          <a:p>
            <a:pPr algn="ct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dung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dịch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theo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nồng</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độ</a:t>
            </a:r>
            <a:endParaRPr lang="en-US" altLang="zh-CN" sz="6000" b="1" dirty="0">
              <a:solidFill>
                <a:srgbClr val="154642"/>
              </a:solidFill>
              <a:latin typeface="Times New Roman" pitchFamily="18" charset="0"/>
              <a:ea typeface="汉仪喵魂体W" panose="00020600040101010101" pitchFamily="18" charset="-122"/>
              <a:cs typeface="Times New Roman" pitchFamily="18" charset="0"/>
            </a:endParaRPr>
          </a:p>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trước</a:t>
            </a:r>
            <a:endParaRPr lang="zh-CN" altLang="en-US" sz="6000" b="1" dirty="0">
              <a:solidFill>
                <a:srgbClr val="154642"/>
              </a:solidFill>
              <a:latin typeface="Times New Roman" pitchFamily="18" charset="0"/>
              <a:ea typeface="汉仪喵魂体W" panose="00020600040101010101" pitchFamily="18" charset="-122"/>
              <a:cs typeface="Times New Roman" pitchFamily="18" charset="0"/>
            </a:endParaRPr>
          </a:p>
        </p:txBody>
      </p:sp>
      <p:sp>
        <p:nvSpPr>
          <p:cNvPr id="9" name="文本框 22">
            <a:extLst>
              <a:ext uri="{FF2B5EF4-FFF2-40B4-BE49-F238E27FC236}">
                <a16:creationId xmlns:a16="http://schemas.microsoft.com/office/drawing/2014/main" id="{852A92C7-57EC-8A05-4960-A68DD42AC7FE}"/>
              </a:ext>
            </a:extLst>
          </p:cNvPr>
          <p:cNvSpPr txBox="1"/>
          <p:nvPr/>
        </p:nvSpPr>
        <p:spPr>
          <a:xfrm>
            <a:off x="414998" y="2955668"/>
            <a:ext cx="10344859" cy="1323439"/>
          </a:xfrm>
          <a:prstGeom prst="rect">
            <a:avLst/>
          </a:prstGeom>
          <a:noFill/>
        </p:spPr>
        <p:txBody>
          <a:bodyPr wrap="square" rtlCol="0">
            <a:spAutoFit/>
          </a:bodyPr>
          <a:lstStyle/>
          <a:p>
            <a:r>
              <a:rPr lang="en-US" altLang="zh-CN" sz="4000" b="1" dirty="0">
                <a:solidFill>
                  <a:srgbClr val="0070C0"/>
                </a:solidFill>
                <a:latin typeface="+mj-lt"/>
                <a:ea typeface="汉仪喵魂体W" panose="00020600040101010101" pitchFamily="18" charset="-122"/>
              </a:rPr>
              <a:t>1. </a:t>
            </a:r>
            <a:r>
              <a:rPr lang="en-US" altLang="zh-CN" sz="4000" b="1" dirty="0" err="1">
                <a:solidFill>
                  <a:srgbClr val="0070C0"/>
                </a:solidFill>
                <a:latin typeface="+mj-lt"/>
                <a:ea typeface="汉仪喵魂体W" panose="00020600040101010101" pitchFamily="18" charset="-122"/>
              </a:rPr>
              <a:t>Cách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pha</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chế</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một</a:t>
            </a:r>
            <a:r>
              <a:rPr lang="en-US" altLang="zh-CN" sz="4000" b="1" dirty="0">
                <a:solidFill>
                  <a:srgbClr val="0070C0"/>
                </a:solidFill>
                <a:latin typeface="+mj-lt"/>
                <a:ea typeface="汉仪喵魂体W" panose="00020600040101010101" pitchFamily="18" charset="-122"/>
              </a:rPr>
              <a:t> dung </a:t>
            </a:r>
            <a:r>
              <a:rPr lang="en-US" altLang="zh-CN" sz="4000" b="1" dirty="0" err="1">
                <a:solidFill>
                  <a:srgbClr val="0070C0"/>
                </a:solidFill>
                <a:latin typeface="+mj-lt"/>
                <a:ea typeface="汉仪喵魂体W" panose="00020600040101010101" pitchFamily="18" charset="-122"/>
              </a:rPr>
              <a:t>dịch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theo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nồng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độ</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trước</a:t>
            </a:r>
            <a:endParaRPr lang="zh-CN" altLang="en-US" sz="4000" b="1" dirty="0">
              <a:solidFill>
                <a:srgbClr val="0070C0"/>
              </a:solidFill>
              <a:latin typeface="+mj-lt"/>
              <a:ea typeface="汉仪喵魂体W" panose="00020600040101010101" pitchFamily="18" charset="-122"/>
            </a:endParaRPr>
          </a:p>
        </p:txBody>
      </p:sp>
      <p:sp>
        <p:nvSpPr>
          <p:cNvPr id="10" name="文本框 22">
            <a:extLst>
              <a:ext uri="{FF2B5EF4-FFF2-40B4-BE49-F238E27FC236}">
                <a16:creationId xmlns:a16="http://schemas.microsoft.com/office/drawing/2014/main" id="{852A92C7-57EC-8A05-4960-A68DD42AC7FE}"/>
              </a:ext>
            </a:extLst>
          </p:cNvPr>
          <p:cNvSpPr txBox="1"/>
          <p:nvPr/>
        </p:nvSpPr>
        <p:spPr>
          <a:xfrm>
            <a:off x="567396" y="4255668"/>
            <a:ext cx="10344859" cy="1200329"/>
          </a:xfrm>
          <a:prstGeom prst="rect">
            <a:avLst/>
          </a:prstGeom>
          <a:noFill/>
        </p:spPr>
        <p:txBody>
          <a:bodyPr wrap="square" rtlCol="0">
            <a:spAutoFit/>
          </a:bodyPr>
          <a:lstStyle/>
          <a:p>
            <a:r>
              <a:rPr lang="en-US" altLang="zh-CN" sz="3600" b="1" dirty="0">
                <a:solidFill>
                  <a:srgbClr val="0070C0"/>
                </a:solidFill>
                <a:latin typeface="+mj-lt"/>
                <a:ea typeface="汉仪喵魂体W" panose="00020600040101010101" pitchFamily="18" charset="-122"/>
              </a:rPr>
              <a:t>a. </a:t>
            </a:r>
            <a:r>
              <a:rPr lang="en-US" altLang="zh-CN" sz="3600" b="1" dirty="0" err="1">
                <a:solidFill>
                  <a:srgbClr val="0070C0"/>
                </a:solidFill>
                <a:latin typeface="+mj-lt"/>
                <a:ea typeface="汉仪喵魂体W" panose="00020600040101010101" pitchFamily="18" charset="-122"/>
              </a:rPr>
              <a:t>Cách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pha</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chế</a:t>
            </a:r>
            <a:r>
              <a:rPr lang="en-US" altLang="zh-CN" sz="3600" b="1" dirty="0">
                <a:solidFill>
                  <a:srgbClr val="0070C0"/>
                </a:solidFill>
                <a:latin typeface="+mj-lt"/>
                <a:ea typeface="汉仪喵魂体W" panose="00020600040101010101" pitchFamily="18" charset="-122"/>
              </a:rPr>
              <a:t> dung </a:t>
            </a:r>
            <a:r>
              <a:rPr lang="en-US" altLang="zh-CN" sz="3600" b="1" dirty="0" err="1">
                <a:solidFill>
                  <a:srgbClr val="0070C0"/>
                </a:solidFill>
                <a:latin typeface="+mj-lt"/>
                <a:ea typeface="汉仪喵魂体W" panose="00020600040101010101" pitchFamily="18" charset="-122"/>
              </a:rPr>
              <a:t>dịch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theo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nồng</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độ</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phần</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trăm</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trước</a:t>
            </a:r>
            <a:endParaRPr lang="zh-CN" altLang="en-US" sz="3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401205"/>
          </a:xfrm>
          <a:prstGeom prst="rect">
            <a:avLst/>
          </a:prstGeom>
          <a:noFill/>
        </p:spPr>
        <p:txBody>
          <a:bodyPr wrap="square">
            <a:spAutoFit/>
          </a:bodyPr>
          <a:lstStyle/>
          <a:p>
            <a:r>
              <a:rPr lang="nl-NL" sz="2800" dirty="0">
                <a:solidFill>
                  <a:srgbClr val="0070C0"/>
                </a:solidFill>
                <a:latin typeface="+mj-lt"/>
              </a:rPr>
              <a:t>1.</a:t>
            </a:r>
            <a:r>
              <a:rPr lang="nl-NL" sz="2800" dirty="0">
                <a:latin typeface="+mj-lt"/>
              </a:rPr>
              <a:t>Em hiểu </a:t>
            </a:r>
            <a:r>
              <a:rPr lang="nl-NL" sz="2800" dirty="0"/>
              <a:t>dung dịch muối ăn nồng độ 0,9% </a:t>
            </a:r>
          </a:p>
          <a:p>
            <a:r>
              <a:rPr lang="nl-NL" sz="2800" dirty="0">
                <a:solidFill>
                  <a:srgbClr val="0070C0"/>
                </a:solidFill>
              </a:rPr>
              <a:t>2. </a:t>
            </a:r>
            <a:r>
              <a:rPr lang="nl-NL" sz="2800" dirty="0"/>
              <a:t>Dung dịch muối ăn nồng độ 0,9% ( hay còn gọi là dung dịch nước muối sinh lý) có thể sử dụng để làm gì ?</a:t>
            </a:r>
            <a:endParaRPr lang="nl-NL" sz="2800" dirty="0">
              <a:solidFill>
                <a:srgbClr val="0070C0"/>
              </a:solidFill>
              <a:latin typeface="+mj-lt"/>
            </a:endParaRPr>
          </a:p>
          <a:p>
            <a:r>
              <a:rPr lang="nl-NL" sz="2800" dirty="0">
                <a:solidFill>
                  <a:srgbClr val="0070C0"/>
                </a:solidFill>
                <a:latin typeface="+mj-lt"/>
              </a:rPr>
              <a:t>3. </a:t>
            </a:r>
            <a:r>
              <a:rPr lang="nl-NL" sz="2800" dirty="0">
                <a:latin typeface="+mj-lt"/>
              </a:rPr>
              <a:t>Đề</a:t>
            </a:r>
            <a:r>
              <a:rPr lang="nl-NL" sz="2800" dirty="0">
                <a:solidFill>
                  <a:srgbClr val="0070C0"/>
                </a:solidFill>
                <a:latin typeface="+mj-lt"/>
              </a:rPr>
              <a:t> </a:t>
            </a:r>
            <a:r>
              <a:rPr lang="nl-NL" sz="2800" dirty="0">
                <a:latin typeface="+mj-lt"/>
              </a:rPr>
              <a:t>xuất các dụng cụ - hóa chất, tính toán và nêu cách pha chế  100g dung dịch muối ăn nồng độ 0,9% vào bảng sau. </a:t>
            </a: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a:p>
            <a:endParaRPr lang="nl-NL" sz="2800" dirty="0">
              <a:latin typeface="+mj-lt"/>
            </a:endParaRPr>
          </a:p>
        </p:txBody>
      </p:sp>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3917612609"/>
              </p:ext>
            </p:extLst>
          </p:nvPr>
        </p:nvGraphicFramePr>
        <p:xfrm>
          <a:off x="678196" y="4055987"/>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dirty="0">
                          <a:effectLst/>
                        </a:rPr>
                        <a:t>Dụng cụ - Hóa chất</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dirty="0">
                          <a:effectLst/>
                        </a:rPr>
                        <a: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dirty="0">
                <a:solidFill>
                  <a:srgbClr val="0070C0"/>
                </a:solidFill>
                <a:latin typeface="+mj-lt"/>
              </a:rPr>
              <a:t>1</a:t>
            </a:r>
            <a:r>
              <a:rPr lang="en-US" sz="3200" dirty="0"/>
              <a:t>. Dung </a:t>
            </a:r>
            <a:r>
              <a:rPr lang="en-US" sz="3200" dirty="0" err="1"/>
              <a:t>dịch</a:t>
            </a:r>
            <a:r>
              <a:rPr lang="en-US" sz="3200" dirty="0"/>
              <a:t> </a:t>
            </a:r>
            <a:r>
              <a:rPr lang="en-US" sz="3200" dirty="0" err="1"/>
              <a:t>nước</a:t>
            </a:r>
            <a:r>
              <a:rPr lang="en-US" sz="3200" dirty="0"/>
              <a:t> </a:t>
            </a:r>
            <a:r>
              <a:rPr lang="en-US" sz="3200" dirty="0" err="1"/>
              <a:t>muối</a:t>
            </a:r>
            <a:r>
              <a:rPr lang="en-US" sz="3200" dirty="0"/>
              <a:t> </a:t>
            </a:r>
            <a:r>
              <a:rPr lang="en-US" sz="3200" dirty="0" err="1"/>
              <a:t>sinh</a:t>
            </a:r>
            <a:r>
              <a:rPr lang="en-US" sz="3200" dirty="0"/>
              <a:t> </a:t>
            </a:r>
            <a:r>
              <a:rPr lang="en-US" sz="3200" dirty="0" err="1"/>
              <a:t>lý</a:t>
            </a:r>
            <a:r>
              <a:rPr lang="en-US" sz="3200" dirty="0"/>
              <a:t> </a:t>
            </a:r>
            <a:r>
              <a:rPr lang="en-US" sz="3200" dirty="0" err="1"/>
              <a:t>có</a:t>
            </a:r>
            <a:r>
              <a:rPr lang="en-US" sz="3200" dirty="0"/>
              <a:t> </a:t>
            </a:r>
            <a:r>
              <a:rPr lang="en-US" sz="3200" dirty="0" err="1"/>
              <a:t>tác</a:t>
            </a:r>
            <a:r>
              <a:rPr lang="en-US" sz="3200" dirty="0"/>
              <a:t> </a:t>
            </a:r>
            <a:r>
              <a:rPr lang="en-US" sz="3200" dirty="0" err="1"/>
              <a:t>dụng</a:t>
            </a:r>
            <a:r>
              <a:rPr lang="vi-VN" sz="3200" dirty="0"/>
              <a:t> rửa vết thương, giúp làm sạch, loại bỏ chất bẩn, vi khuẩn, ngăn ngừa viêm nhiễm</a:t>
            </a:r>
            <a:r>
              <a:rPr lang="en-US" sz="3200" dirty="0"/>
              <a:t> </a:t>
            </a:r>
            <a:r>
              <a:rPr lang="en-US" sz="3200" dirty="0" err="1"/>
              <a:t>và</a:t>
            </a:r>
            <a:r>
              <a:rPr lang="en-US" sz="3200" dirty="0"/>
              <a:t> </a:t>
            </a:r>
            <a:r>
              <a:rPr lang="en-US" sz="3200" dirty="0" err="1"/>
              <a:t>súc</a:t>
            </a:r>
            <a:r>
              <a:rPr lang="en-US" sz="3200" dirty="0"/>
              <a:t> </a:t>
            </a:r>
            <a:r>
              <a:rPr lang="en-US" sz="3200" dirty="0" err="1"/>
              <a:t>hòng</a:t>
            </a:r>
            <a:r>
              <a:rPr lang="en-US" sz="3200" dirty="0"/>
              <a:t>, </a:t>
            </a:r>
            <a:r>
              <a:rPr lang="en-US" sz="3200" dirty="0" err="1"/>
              <a:t>rửa</a:t>
            </a:r>
            <a:r>
              <a:rPr lang="en-US" sz="3200" dirty="0"/>
              <a:t> </a:t>
            </a:r>
            <a:r>
              <a:rPr lang="en-US" sz="3200" dirty="0" err="1"/>
              <a:t>mắt</a:t>
            </a:r>
            <a:r>
              <a:rPr lang="en-US" sz="3200" dirty="0"/>
              <a:t>, </a:t>
            </a:r>
            <a:r>
              <a:rPr lang="en-US" sz="3200" dirty="0" err="1"/>
              <a:t>rửa</a:t>
            </a:r>
            <a:r>
              <a:rPr lang="en-US" sz="3200" dirty="0"/>
              <a:t> </a:t>
            </a:r>
            <a:r>
              <a:rPr lang="en-US" sz="3200" dirty="0" err="1"/>
              <a:t>mũi</a:t>
            </a:r>
            <a:r>
              <a:rPr lang="en-US" sz="3200" dirty="0"/>
              <a:t> …</a:t>
            </a:r>
            <a:r>
              <a:rPr lang="nl-NL" sz="3200" dirty="0">
                <a:latin typeface="+mj-lt"/>
              </a:rPr>
              <a:t>  </a:t>
            </a:r>
            <a:endParaRPr lang="en-US" sz="3200" dirty="0">
              <a:latin typeface="+mj-lt"/>
            </a:endParaRPr>
          </a:p>
        </p:txBody>
      </p:sp>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dirty="0">
                <a:solidFill>
                  <a:srgbClr val="0070C0"/>
                </a:solidFill>
                <a:latin typeface="+mj-lt"/>
              </a:rPr>
              <a:t>2.</a:t>
            </a:r>
            <a:r>
              <a:rPr lang="nl-NL" sz="2800" dirty="0">
                <a:latin typeface="+mj-lt"/>
              </a:rPr>
              <a:t> </a:t>
            </a:r>
            <a:endParaRPr lang="en-US" sz="2800" dirty="0">
              <a:latin typeface="+mj-lt"/>
            </a:endParaRPr>
          </a:p>
        </p:txBody>
      </p:sp>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dirty="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dirty="0">
              <a:solidFill>
                <a:srgbClr val="002060"/>
              </a:solidFill>
              <a:effectLst/>
              <a:latin typeface="+mj-lt"/>
              <a:ea typeface="Calibri" panose="020F0502020204030204" pitchFamily="34" charset="0"/>
              <a:cs typeface="Times New Roman" panose="02020603050405020304" pitchFamily="18" charset="0"/>
            </a:endParaRPr>
          </a:p>
          <a:p>
            <a:r>
              <a:rPr lang="nl-NL" sz="2800" kern="0" dirty="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khuấy đều. Ta được 100g dung dịch muối ăn nồng độ 0,9%.</a:t>
            </a:r>
            <a:endParaRPr lang="en-US" sz="2800" dirty="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450938" y="777535"/>
            <a:ext cx="11423736" cy="4458344"/>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409617"/>
          </a:xfrm>
          <a:prstGeom prst="rect">
            <a:avLst/>
          </a:prstGeom>
          <a:noFill/>
        </p:spPr>
        <p:txBody>
          <a:bodyPr wrap="square">
            <a:spAutoFit/>
          </a:bodyPr>
          <a:lstStyle/>
          <a:p>
            <a:pPr marL="0" marR="0" algn="ctr">
              <a:lnSpc>
                <a:spcPct val="107000"/>
              </a:lnSpc>
              <a:spcBef>
                <a:spcPts val="0"/>
              </a:spcBef>
              <a:spcAft>
                <a:spcPts val="0"/>
              </a:spcAft>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pha</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trăm</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ta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mấy</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bước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99" y="5235879"/>
            <a:ext cx="2208028" cy="12384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450938" y="2495151"/>
            <a:ext cx="10870205" cy="2694071"/>
          </a:xfrm>
          <a:prstGeom prst="rect">
            <a:avLst/>
          </a:prstGeom>
          <a:noFill/>
        </p:spPr>
        <p:txBody>
          <a:bodyPr wrap="square">
            <a:spAutoFit/>
          </a:bodyPr>
          <a:lstStyle/>
          <a:p>
            <a:pPr marL="457200" marR="0" indent="-457200" algn="just">
              <a:lnSpc>
                <a:spcPct val="107000"/>
              </a:lnSpc>
              <a:spcBef>
                <a:spcPts val="0"/>
              </a:spcBef>
              <a:spcAft>
                <a:spcPts val="0"/>
              </a:spcAft>
              <a:buFontTx/>
              <a:buChar char="-"/>
            </a:pPr>
            <a:r>
              <a:rPr lang="en-US" sz="3000" dirty="0" err="1">
                <a:solidFill>
                  <a:srgbClr val="002060"/>
                </a:solidFill>
                <a:effectLst/>
                <a:latin typeface="Times New Roman" pitchFamily="18" charset="0"/>
                <a:ea typeface="Calibri" panose="020F0502020204030204" pitchFamily="34" charset="0"/>
                <a:cs typeface="Times New Roman" pitchFamily="18" charset="0"/>
              </a:rPr>
              <a:t>Bước</a:t>
            </a:r>
            <a:r>
              <a:rPr lang="en-US" sz="3000" dirty="0">
                <a:solidFill>
                  <a:srgbClr val="002060"/>
                </a:solidFill>
                <a:effectLst/>
                <a:latin typeface="Times New Roman" pitchFamily="18" charset="0"/>
                <a:ea typeface="Calibri" panose="020F0502020204030204" pitchFamily="34" charset="0"/>
                <a:cs typeface="Times New Roman" pitchFamily="18" charset="0"/>
              </a:rPr>
              <a:t> 1: </a:t>
            </a:r>
            <a:r>
              <a:rPr lang="en-US" sz="3000" dirty="0" err="1">
                <a:solidFill>
                  <a:srgbClr val="002060"/>
                </a:solidFill>
                <a:effectLst/>
                <a:latin typeface="Times New Roman" pitchFamily="18" charset="0"/>
                <a:ea typeface="Calibri" panose="020F0502020204030204" pitchFamily="34" charset="0"/>
                <a:cs typeface="Times New Roman" pitchFamily="18" charset="0"/>
              </a:rPr>
              <a:t>Tính</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khối</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lượng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chất</a:t>
            </a:r>
            <a:r>
              <a:rPr lang="en-US" sz="3000" dirty="0">
                <a:solidFill>
                  <a:srgbClr val="002060"/>
                </a:solidFill>
                <a:effectLst/>
                <a:latin typeface="Times New Roman" pitchFamily="18" charset="0"/>
                <a:ea typeface="Calibri" panose="020F0502020204030204" pitchFamily="34" charset="0"/>
                <a:cs typeface="Times New Roman" pitchFamily="18" charset="0"/>
              </a:rPr>
              <a:t> tan </a:t>
            </a:r>
            <a:r>
              <a:rPr lang="en-US" sz="3000" dirty="0" err="1">
                <a:solidFill>
                  <a:srgbClr val="002060"/>
                </a:solidFill>
                <a:effectLst/>
                <a:latin typeface="Times New Roman" pitchFamily="18" charset="0"/>
                <a:ea typeface="Calibri" panose="020F0502020204030204" pitchFamily="34" charset="0"/>
                <a:cs typeface="Times New Roman" pitchFamily="18" charset="0"/>
              </a:rPr>
              <a:t>theo</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công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thức</a:t>
            </a:r>
            <a:r>
              <a:rPr lang="en-US" sz="3000" dirty="0">
                <a:solidFill>
                  <a:srgbClr val="002060"/>
                </a:solidFill>
                <a:effectLst/>
                <a:latin typeface="Times New Roman" pitchFamily="18" charset="0"/>
                <a:ea typeface="Calibri" panose="020F0502020204030204" pitchFamily="34" charset="0"/>
                <a:cs typeface="Times New Roman" pitchFamily="18" charset="0"/>
              </a:rPr>
              <a:t>:</a:t>
            </a:r>
            <a:endParaRPr lang="en-US" sz="3000" dirty="0">
              <a:solidFill>
                <a:srgbClr val="002060"/>
              </a:solidFill>
              <a:latin typeface="Times New Roman" pitchFamily="18" charset="0"/>
              <a:ea typeface="Calibri" panose="020F0502020204030204" pitchFamily="34" charset="0"/>
              <a:cs typeface="Times New Roman" pitchFamily="18" charset="0"/>
            </a:endParaRPr>
          </a:p>
          <a:p>
            <a:pPr marL="457200" marR="0" indent="-457200" algn="just">
              <a:lnSpc>
                <a:spcPct val="107000"/>
              </a:lnSpc>
              <a:spcBef>
                <a:spcPts val="0"/>
              </a:spcBef>
              <a:spcAft>
                <a:spcPts val="0"/>
              </a:spcAft>
              <a:buFontTx/>
              <a:buChar char="-"/>
            </a:pP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2: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môi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công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thức</a:t>
            </a:r>
            <a:r>
              <a:rPr lang="en-US" sz="3200" dirty="0">
                <a:solidFill>
                  <a:srgbClr val="002060"/>
                </a:solidFill>
                <a:latin typeface="Times New Roman" pitchFamily="18" charset="0"/>
                <a:ea typeface="Calibri" panose="020F0502020204030204" pitchFamily="34" charset="0"/>
                <a:cs typeface="Times New Roman" pitchFamily="18" charset="0"/>
              </a:rPr>
              <a:t>:</a:t>
            </a:r>
          </a:p>
          <a:p>
            <a:pPr marR="0" algn="just">
              <a:lnSpc>
                <a:spcPct val="107000"/>
              </a:lnSpc>
              <a:spcBef>
                <a:spcPts val="0"/>
              </a:spcBef>
              <a:spcAft>
                <a:spcPts val="0"/>
              </a:spcAft>
            </a:pPr>
            <a:r>
              <a:rPr lang="en-US" sz="3200" dirty="0" err="1">
                <a:solidFill>
                  <a:srgbClr val="002060"/>
                </a:solidFill>
                <a:latin typeface="Times New Roman" pitchFamily="18" charset="0"/>
                <a:ea typeface="Calibri" panose="020F0502020204030204" pitchFamily="34" charset="0"/>
                <a:cs typeface="Times New Roman" pitchFamily="18" charset="0"/>
              </a:rPr>
              <a:t>m</a:t>
            </a:r>
            <a:r>
              <a:rPr lang="en-US" sz="3200" baseline="-25000" dirty="0" err="1">
                <a:solidFill>
                  <a:srgbClr val="002060"/>
                </a:solidFill>
                <a:latin typeface="Times New Roman" pitchFamily="18" charset="0"/>
                <a:ea typeface="Calibri" panose="020F0502020204030204" pitchFamily="34" charset="0"/>
                <a:cs typeface="Times New Roman" pitchFamily="18" charset="0"/>
              </a:rPr>
              <a:t>dung</a:t>
            </a:r>
            <a:r>
              <a:rPr lang="en-US" sz="3200" baseline="-25000" dirty="0">
                <a:solidFill>
                  <a:srgbClr val="002060"/>
                </a:solidFill>
                <a:latin typeface="Times New Roman" pitchFamily="18" charset="0"/>
                <a:ea typeface="Calibri" panose="020F0502020204030204" pitchFamily="34" charset="0"/>
                <a:cs typeface="Times New Roman" pitchFamily="18" charset="0"/>
              </a:rPr>
              <a:t> </a:t>
            </a:r>
            <a:r>
              <a:rPr lang="en-US" sz="3200" baseline="-25000" dirty="0" err="1">
                <a:solidFill>
                  <a:srgbClr val="002060"/>
                </a:solidFill>
                <a:latin typeface="Times New Roman" pitchFamily="18" charset="0"/>
                <a:ea typeface="Calibri" panose="020F0502020204030204" pitchFamily="34" charset="0"/>
                <a:cs typeface="Times New Roman" pitchFamily="18" charset="0"/>
              </a:rPr>
              <a:t>môi</a:t>
            </a: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m</a:t>
            </a:r>
            <a:r>
              <a:rPr lang="en-US" sz="3200" baseline="-25000" dirty="0" err="1">
                <a:solidFill>
                  <a:srgbClr val="002060"/>
                </a:solidFill>
                <a:latin typeface="Times New Roman" pitchFamily="18" charset="0"/>
                <a:ea typeface="Calibri" panose="020F0502020204030204" pitchFamily="34" charset="0"/>
                <a:cs typeface="Times New Roman" pitchFamily="18" charset="0"/>
              </a:rPr>
              <a:t>dung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baseline="-250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đầu</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bài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cho</a:t>
            </a:r>
            <a:r>
              <a:rPr lang="en-US" sz="3200" dirty="0">
                <a:solidFill>
                  <a:srgbClr val="002060"/>
                </a:solidFill>
                <a:latin typeface="Times New Roman" pitchFamily="18" charset="0"/>
                <a:ea typeface="Calibri" panose="020F0502020204030204" pitchFamily="34" charset="0"/>
                <a:cs typeface="Times New Roman" pitchFamily="18" charset="0"/>
              </a:rPr>
              <a:t>) – m</a:t>
            </a:r>
            <a:r>
              <a:rPr lang="en-US" sz="3200" baseline="-25000" dirty="0">
                <a:solidFill>
                  <a:srgbClr val="002060"/>
                </a:solidFill>
                <a:latin typeface="Times New Roman" pitchFamily="18" charset="0"/>
                <a:ea typeface="Calibri" panose="020F0502020204030204" pitchFamily="34" charset="0"/>
                <a:cs typeface="Times New Roman" pitchFamily="18" charset="0"/>
              </a:rPr>
              <a:t> </a:t>
            </a:r>
            <a:r>
              <a:rPr lang="en-US" sz="3200" baseline="-250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baseline="-25000" dirty="0">
                <a:solidFill>
                  <a:srgbClr val="002060"/>
                </a:solidFill>
                <a:latin typeface="Times New Roman" pitchFamily="18" charset="0"/>
                <a:ea typeface="Calibri" panose="020F0502020204030204" pitchFamily="34" charset="0"/>
                <a:cs typeface="Times New Roman" pitchFamily="18" charset="0"/>
              </a:rPr>
              <a:t>tan</a:t>
            </a: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a:t>
            </a:r>
          </a:p>
          <a:p>
            <a:pPr marR="0" algn="just">
              <a:lnSpc>
                <a:spcPct val="107000"/>
              </a:lnSpc>
              <a:spcBef>
                <a:spcPts val="0"/>
              </a:spcBef>
              <a:spcAft>
                <a:spcPts val="0"/>
              </a:spcAft>
            </a:pP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3: </a:t>
            </a:r>
            <a:r>
              <a:rPr lang="en-US" sz="3200" dirty="0" err="1">
                <a:solidFill>
                  <a:srgbClr val="002060"/>
                </a:solidFill>
                <a:latin typeface="Times New Roman" pitchFamily="18" charset="0"/>
                <a:ea typeface="Calibri" panose="020F0502020204030204" pitchFamily="34" charset="0"/>
                <a:cs typeface="Times New Roman" pitchFamily="18" charset="0"/>
              </a:rPr>
              <a:t>Cân</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các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kết</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quả</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tính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toán</a:t>
            </a:r>
            <a:endParaRPr lang="en-US" sz="3200" dirty="0">
              <a:solidFill>
                <a:srgbClr val="002060"/>
              </a:solidFill>
              <a:latin typeface="Times New Roman" pitchFamily="18" charset="0"/>
              <a:ea typeface="Calibri" panose="020F0502020204030204" pitchFamily="34" charset="0"/>
              <a:cs typeface="Times New Roman" pitchFamily="18" charset="0"/>
            </a:endParaRPr>
          </a:p>
          <a:p>
            <a:pPr marR="0" algn="just">
              <a:lnSpc>
                <a:spcPct val="107000"/>
              </a:lnSpc>
              <a:spcBef>
                <a:spcPts val="0"/>
              </a:spcBef>
              <a:spcAft>
                <a:spcPts val="0"/>
              </a:spcAft>
            </a:pPr>
            <a:endParaRPr lang="en-US" sz="3200" b="1" dirty="0">
              <a:solidFill>
                <a:srgbClr val="002060"/>
              </a:solidFill>
              <a:effectLst/>
              <a:latin typeface="Times New Roman" pitchFamily="18" charset="0"/>
              <a:ea typeface="Calibri" panose="020F0502020204030204" pitchFamily="34"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41206947"/>
              </p:ext>
            </p:extLst>
          </p:nvPr>
        </p:nvGraphicFramePr>
        <p:xfrm>
          <a:off x="9053932" y="2379497"/>
          <a:ext cx="2267211" cy="752084"/>
        </p:xfrm>
        <a:graphic>
          <a:graphicData uri="http://schemas.openxmlformats.org/presentationml/2006/ole">
            <mc:AlternateContent xmlns:mc="http://schemas.openxmlformats.org/markup-compatibility/2006">
              <mc:Choice xmlns:v="urn:schemas-microsoft-com:vml" Requires="v">
                <p:oleObj spid="_x0000_s11266" r:id="rId4" imgW="914400" imgH="393700" progId="Equation.3">
                  <p:embed/>
                </p:oleObj>
              </mc:Choice>
              <mc:Fallback>
                <p:oleObj r:id="rId4" imgW="914400" imgH="39370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3932" y="2379497"/>
                        <a:ext cx="2267211" cy="7520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4104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dirty="0">
                <a:effectLst/>
                <a:latin typeface="+mj-lt"/>
                <a:ea typeface="Calibri" panose="020F0502020204030204" pitchFamily="34" charset="0"/>
                <a:cs typeface="Times New Roman" panose="02020603050405020304" pitchFamily="18" charset="0"/>
              </a:rPr>
              <a:t>Hoàn thành bảng sau.</a:t>
            </a:r>
            <a:endParaRPr lang="en-US" sz="2800" dirty="0">
              <a:effectLst/>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2" name="Rectangle: Rounded Corners 3">
            <a:extLst>
              <a:ext uri="{FF2B5EF4-FFF2-40B4-BE49-F238E27FC236}">
                <a16:creationId xmlns:a16="http://schemas.microsoft.com/office/drawing/2014/main" id="{AB3D25E8-13CB-E07D-EB90-08D3C8B80595}"/>
              </a:ext>
            </a:extLst>
          </p:cNvPr>
          <p:cNvSpPr/>
          <p:nvPr/>
        </p:nvSpPr>
        <p:spPr>
          <a:xfrm>
            <a:off x="2695903" y="75114"/>
            <a:ext cx="6956694"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itchFamily="18" charset="0"/>
                <a:cs typeface="Times New Roman" pitchFamily="18" charset="0"/>
              </a:rPr>
              <a:t>Tiến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hành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thí</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nghiệm</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theo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nhóm</a:t>
            </a:r>
            <a:endParaRPr lang="en-US" sz="3600" b="1" dirty="0">
              <a:solidFill>
                <a:srgbClr val="FFFF00"/>
              </a:solidFill>
              <a:latin typeface="Times New Roman" pitchFamily="18" charset="0"/>
              <a:cs typeface="Times New Roman" pitchFamily="18" charset="0"/>
            </a:endParaRPr>
          </a:p>
          <a:p>
            <a:pPr algn="ctr"/>
            <a:r>
              <a:rPr lang="en-US" sz="2800" dirty="0" err="1">
                <a:solidFill>
                  <a:schemeClr val="bg1"/>
                </a:solidFill>
                <a:latin typeface="+mj-lt"/>
                <a:cs typeface="Arial" panose="020B0604020202020204" pitchFamily="34" charset="0"/>
              </a:rPr>
              <a:t>Hoàn</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thành</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phiếu</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học</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tập</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số</a:t>
            </a:r>
            <a:r>
              <a:rPr lang="en-US" sz="2800" dirty="0">
                <a:solidFill>
                  <a:schemeClr val="bg1"/>
                </a:solidFill>
                <a:latin typeface="+mj-lt"/>
                <a:cs typeface="Arial" panose="020B0604020202020204" pitchFamily="34" charset="0"/>
              </a:rPr>
              <a:t> 1</a:t>
            </a: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889348" y="1332073"/>
            <a:ext cx="10218979"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muối</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50 gam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10%</a:t>
            </a: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Luyện</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770819" cy="3108543"/>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Tính </a:t>
            </a:r>
            <a:r>
              <a:rPr lang="en-US" sz="2800" b="1" dirty="0" err="1">
                <a:solidFill>
                  <a:srgbClr val="002060"/>
                </a:solidFill>
                <a:effectLst/>
                <a:latin typeface="+mj-lt"/>
                <a:ea typeface="Times New Roman" panose="02020603050405020304" pitchFamily="18" charset="0"/>
              </a:rPr>
              <a:t>toán</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Bước</a:t>
            </a:r>
            <a:r>
              <a:rPr lang="en-US" sz="2800" dirty="0">
                <a:solidFill>
                  <a:srgbClr val="002060"/>
                </a:solidFill>
                <a:effectLst/>
                <a:latin typeface="+mj-lt"/>
                <a:ea typeface="Times New Roman" panose="02020603050405020304" pitchFamily="18" charset="0"/>
              </a:rPr>
              <a:t> 1: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khối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lượng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a:t>
            </a:r>
          </a:p>
          <a:p>
            <a:pPr marL="0" marR="0">
              <a:spcBef>
                <a:spcPts val="0"/>
              </a:spcBef>
              <a:spcAft>
                <a:spcPts val="0"/>
              </a:spcAft>
            </a:pP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Bước</a:t>
            </a:r>
            <a:r>
              <a:rPr lang="en-US" sz="2800" dirty="0">
                <a:solidFill>
                  <a:srgbClr val="002060"/>
                </a:solidFill>
                <a:effectLst/>
                <a:latin typeface="+mj-lt"/>
                <a:ea typeface="Times New Roman" panose="02020603050405020304" pitchFamily="18" charset="0"/>
              </a:rPr>
              <a:t> 2: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khối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lượng</a:t>
            </a:r>
            <a:r>
              <a:rPr lang="en-US" sz="2800" dirty="0">
                <a:solidFill>
                  <a:srgbClr val="002060"/>
                </a:solidFill>
                <a:effectLst/>
                <a:latin typeface="+mj-lt"/>
                <a:ea typeface="Times New Roman" panose="02020603050405020304" pitchFamily="18" charset="0"/>
              </a:rPr>
              <a:t> dung </a:t>
            </a:r>
            <a:r>
              <a:rPr lang="en-US" sz="2800" dirty="0" err="1">
                <a:solidFill>
                  <a:srgbClr val="002060"/>
                </a:solidFill>
                <a:effectLst/>
                <a:latin typeface="+mj-lt"/>
                <a:ea typeface="Times New Roman" panose="02020603050405020304" pitchFamily="18" charset="0"/>
              </a:rPr>
              <a:t>môi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nước</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r>
              <a:rPr lang="en-US" sz="2800" dirty="0" err="1">
                <a:solidFill>
                  <a:srgbClr val="002060"/>
                </a:solidFill>
                <a:effectLst/>
                <a:latin typeface="+mj-lt"/>
                <a:ea typeface="Times New Roman" panose="02020603050405020304" pitchFamily="18" charset="0"/>
              </a:rPr>
              <a:t>M</a:t>
            </a:r>
            <a:r>
              <a:rPr lang="en-US" sz="2800" baseline="-25000" dirty="0" err="1">
                <a:solidFill>
                  <a:srgbClr val="002060"/>
                </a:solidFill>
                <a:effectLst/>
                <a:latin typeface="+mj-lt"/>
                <a:ea typeface="Times New Roman" panose="02020603050405020304" pitchFamily="18" charset="0"/>
              </a:rPr>
              <a:t>dm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a:t>
            </a:r>
            <a:r>
              <a:rPr lang="en-US" sz="2800" baseline="-25000" dirty="0" err="1">
                <a:solidFill>
                  <a:srgbClr val="002060"/>
                </a:solidFill>
                <a:latin typeface="+mj-lt"/>
                <a:ea typeface="Times New Roman" panose="02020603050405020304" pitchFamily="18" charset="0"/>
              </a:rPr>
              <a:t>dd</a:t>
            </a:r>
            <a:r>
              <a:rPr lang="en-US" sz="2800" dirty="0">
                <a:solidFill>
                  <a:srgbClr val="002060"/>
                </a:solidFill>
                <a:latin typeface="+mj-lt"/>
                <a:ea typeface="Times New Roman" panose="02020603050405020304" pitchFamily="18" charset="0"/>
              </a:rPr>
              <a:t> – </a:t>
            </a:r>
            <a:r>
              <a:rPr lang="en-US" sz="2800" dirty="0" err="1">
                <a:solidFill>
                  <a:srgbClr val="002060"/>
                </a:solidFill>
                <a:latin typeface="+mj-lt"/>
                <a:ea typeface="Times New Roman" panose="02020603050405020304" pitchFamily="18" charset="0"/>
              </a:rPr>
              <a:t>m</a:t>
            </a:r>
            <a:r>
              <a:rPr lang="en-US" sz="2800" baseline="-25000" dirty="0" err="1">
                <a:solidFill>
                  <a:srgbClr val="002060"/>
                </a:solidFill>
                <a:latin typeface="+mj-lt"/>
                <a:ea typeface="Times New Roman" panose="02020603050405020304" pitchFamily="18" charset="0"/>
              </a:rPr>
              <a:t>ct</a:t>
            </a:r>
            <a:r>
              <a:rPr lang="en-US" sz="2800" dirty="0">
                <a:solidFill>
                  <a:srgbClr val="002060"/>
                </a:solidFill>
                <a:latin typeface="+mj-lt"/>
                <a:ea typeface="Times New Roman" panose="02020603050405020304" pitchFamily="18" charset="0"/>
              </a:rPr>
              <a:t> = 50 – 5 = 45 gam</a:t>
            </a:r>
            <a:endParaRPr lang="en-US" sz="2800" dirty="0">
              <a:solidFill>
                <a:srgbClr val="002060"/>
              </a:solidFill>
              <a:effectLst/>
              <a:latin typeface="+mj-lt"/>
              <a:ea typeface="Times New Roman" panose="02020603050405020304" pitchFamily="18" charset="0"/>
            </a:endParaRPr>
          </a:p>
        </p:txBody>
      </p:sp>
      <p:sp>
        <p:nvSpPr>
          <p:cNvPr id="8" name="TextBox 7">
            <a:extLst>
              <a:ext uri="{FF2B5EF4-FFF2-40B4-BE49-F238E27FC236}">
                <a16:creationId xmlns:a16="http://schemas.microsoft.com/office/drawing/2014/main" id="{CAF09687-6F01-3C3D-508A-09FF783C4CB4}"/>
              </a:ext>
            </a:extLst>
          </p:cNvPr>
          <p:cNvSpPr txBox="1"/>
          <p:nvPr/>
        </p:nvSpPr>
        <p:spPr>
          <a:xfrm>
            <a:off x="6313118" y="2689396"/>
            <a:ext cx="5629685" cy="3108543"/>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3: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Cân</a:t>
            </a:r>
            <a:r>
              <a:rPr lang="en-US" sz="2800" dirty="0">
                <a:solidFill>
                  <a:srgbClr val="002060"/>
                </a:solidFill>
                <a:effectLst/>
                <a:latin typeface="+mj-lt"/>
                <a:ea typeface="Times New Roman" panose="02020603050405020304" pitchFamily="18" charset="0"/>
              </a:rPr>
              <a:t> 5 g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khan </a:t>
            </a:r>
            <a:r>
              <a:rPr lang="en-US" sz="2800" dirty="0" err="1">
                <a:solidFill>
                  <a:srgbClr val="002060"/>
                </a:solidFill>
                <a:effectLst/>
                <a:latin typeface="+mj-lt"/>
                <a:ea typeface="Times New Roman" panose="02020603050405020304" pitchFamily="18" charset="0"/>
              </a:rPr>
              <a:t>cho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một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thủy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tinh</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loại</a:t>
            </a:r>
            <a:r>
              <a:rPr lang="en-US" sz="2800" dirty="0">
                <a:solidFill>
                  <a:srgbClr val="002060"/>
                </a:solidFill>
                <a:effectLst/>
                <a:latin typeface="+mj-lt"/>
                <a:ea typeface="Times New Roman" panose="02020603050405020304" pitchFamily="18" charset="0"/>
              </a:rPr>
              <a:t> 100 </a:t>
            </a:r>
            <a:r>
              <a:rPr lang="en-US" sz="2800" dirty="0" err="1">
                <a:solidFill>
                  <a:srgbClr val="002060"/>
                </a:solidFill>
                <a:effectLst/>
                <a:latin typeface="+mj-lt"/>
                <a:ea typeface="Times New Roman" panose="02020603050405020304" pitchFamily="18" charset="0"/>
              </a:rPr>
              <a:t>mL.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Cân</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lấy</a:t>
            </a:r>
            <a:r>
              <a:rPr lang="en-US" sz="2800" dirty="0">
                <a:solidFill>
                  <a:srgbClr val="002060"/>
                </a:solidFill>
                <a:effectLst/>
                <a:latin typeface="+mj-lt"/>
                <a:ea typeface="Times New Roman" panose="02020603050405020304" pitchFamily="18" charset="0"/>
              </a:rPr>
              <a:t> 45 g ( </a:t>
            </a:r>
            <a:r>
              <a:rPr lang="en-US" sz="2800" dirty="0" err="1">
                <a:solidFill>
                  <a:srgbClr val="002060"/>
                </a:solidFill>
                <a:effectLst/>
                <a:latin typeface="+mj-lt"/>
                <a:ea typeface="Times New Roman" panose="02020603050405020304" pitchFamily="18" charset="0"/>
              </a:rPr>
              <a:t>hoặc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đong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lấy</a:t>
            </a:r>
            <a:r>
              <a:rPr lang="en-US" sz="2800" dirty="0">
                <a:solidFill>
                  <a:srgbClr val="002060"/>
                </a:solidFill>
                <a:effectLst/>
                <a:latin typeface="+mj-lt"/>
                <a:ea typeface="Times New Roman" panose="02020603050405020304" pitchFamily="18" charset="0"/>
              </a:rPr>
              <a:t> 45 mL) </a:t>
            </a:r>
            <a:r>
              <a:rPr lang="en-US" sz="2800" dirty="0" err="1">
                <a:solidFill>
                  <a:srgbClr val="002060"/>
                </a:solidFill>
                <a:effectLst/>
                <a:latin typeface="+mj-lt"/>
                <a:ea typeface="Times New Roman" panose="02020603050405020304" pitchFamily="18" charset="0"/>
              </a:rPr>
              <a:t>nước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cất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rồi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đổ</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dần</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dần</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khuấy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nhẹ</a:t>
            </a:r>
            <a:r>
              <a:rPr lang="en-US" sz="2800" dirty="0">
                <a:solidFill>
                  <a:srgbClr val="002060"/>
                </a:solidFill>
                <a:effectLst/>
                <a:latin typeface="+mj-lt"/>
                <a:ea typeface="Times New Roman" panose="02020603050405020304" pitchFamily="18" charset="0"/>
              </a:rPr>
              <a:t>. Ta </a:t>
            </a:r>
            <a:r>
              <a:rPr lang="en-US" sz="2800" dirty="0" err="1">
                <a:solidFill>
                  <a:srgbClr val="002060"/>
                </a:solidFill>
                <a:effectLst/>
                <a:latin typeface="+mj-lt"/>
                <a:ea typeface="Times New Roman" panose="02020603050405020304" pitchFamily="18" charset="0"/>
              </a:rPr>
              <a:t>sẽ</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thu</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được</a:t>
            </a:r>
            <a:r>
              <a:rPr lang="en-US" sz="2800" dirty="0">
                <a:solidFill>
                  <a:srgbClr val="002060"/>
                </a:solidFill>
                <a:effectLst/>
                <a:latin typeface="+mj-lt"/>
                <a:ea typeface="Times New Roman" panose="02020603050405020304" pitchFamily="18" charset="0"/>
              </a:rPr>
              <a:t> 50gam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10%</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995112"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97425363"/>
              </p:ext>
            </p:extLst>
          </p:nvPr>
        </p:nvGraphicFramePr>
        <p:xfrm>
          <a:off x="978052" y="3608757"/>
          <a:ext cx="3086100" cy="752475"/>
        </p:xfrm>
        <a:graphic>
          <a:graphicData uri="http://schemas.openxmlformats.org/presentationml/2006/ole">
            <mc:AlternateContent xmlns:mc="http://schemas.openxmlformats.org/markup-compatibility/2006">
              <mc:Choice xmlns:v="urn:schemas-microsoft-com:vml" Requires="v">
                <p:oleObj spid="_x0000_s12290" name="Equation" r:id="rId3" imgW="1244520" imgH="393480" progId="Equation.3">
                  <p:embed/>
                </p:oleObj>
              </mc:Choice>
              <mc:Fallback>
                <p:oleObj name="Equation" r:id="rId3" imgW="1244520" imgH="393480" progId="Equation.3">
                  <p:embed/>
                  <p:pic>
                    <p:nvPicPr>
                      <p:cNvPr id="0" name="Object 1"/>
                      <p:cNvPicPr>
                        <a:picLocks noChangeAspect="1" noChangeArrowheads="1"/>
                      </p:cNvPicPr>
                      <p:nvPr/>
                    </p:nvPicPr>
                    <p:blipFill>
                      <a:blip r:embed="rId4"/>
                      <a:srcRect/>
                      <a:stretch>
                        <a:fillRect/>
                      </a:stretch>
                    </p:blipFill>
                    <p:spPr bwMode="auto">
                      <a:xfrm>
                        <a:off x="978052" y="3608757"/>
                        <a:ext cx="3086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613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600739" y="409350"/>
            <a:ext cx="2860878" cy="1860165"/>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6000" dirty="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266956" y="364946"/>
            <a:ext cx="8265793" cy="2862322"/>
          </a:xfrm>
          <a:prstGeom prst="rect">
            <a:avLst/>
          </a:prstGeom>
          <a:noFill/>
        </p:spPr>
        <p:txBody>
          <a:bodyPr wrap="square" rtlCol="0">
            <a:spAutoFit/>
          </a:bodyPr>
          <a:lstStyle/>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Thực</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hành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pha</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chế</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p>
          <a:p>
            <a:pPr algn="ct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dung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dịch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theo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nồng</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độ</a:t>
            </a:r>
            <a:endParaRPr lang="en-US" altLang="zh-CN" sz="6000" b="1" dirty="0">
              <a:solidFill>
                <a:srgbClr val="154642"/>
              </a:solidFill>
              <a:latin typeface="Times New Roman" pitchFamily="18" charset="0"/>
              <a:ea typeface="汉仪喵魂体W" panose="00020600040101010101" pitchFamily="18" charset="-122"/>
              <a:cs typeface="Times New Roman" pitchFamily="18" charset="0"/>
            </a:endParaRPr>
          </a:p>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trước</a:t>
            </a:r>
            <a:endParaRPr lang="zh-CN" altLang="en-US" sz="6000" b="1" dirty="0">
              <a:solidFill>
                <a:srgbClr val="154642"/>
              </a:solidFill>
              <a:latin typeface="Times New Roman" pitchFamily="18" charset="0"/>
              <a:ea typeface="汉仪喵魂体W" panose="00020600040101010101" pitchFamily="18" charset="-122"/>
              <a:cs typeface="Times New Roman" pitchFamily="18" charset="0"/>
            </a:endParaRPr>
          </a:p>
        </p:txBody>
      </p:sp>
      <p:sp>
        <p:nvSpPr>
          <p:cNvPr id="9" name="文本框 22">
            <a:extLst>
              <a:ext uri="{FF2B5EF4-FFF2-40B4-BE49-F238E27FC236}">
                <a16:creationId xmlns:a16="http://schemas.microsoft.com/office/drawing/2014/main" id="{852A92C7-57EC-8A05-4960-A68DD42AC7FE}"/>
              </a:ext>
            </a:extLst>
          </p:cNvPr>
          <p:cNvSpPr txBox="1"/>
          <p:nvPr/>
        </p:nvSpPr>
        <p:spPr>
          <a:xfrm>
            <a:off x="414998" y="2955668"/>
            <a:ext cx="10344859" cy="1323439"/>
          </a:xfrm>
          <a:prstGeom prst="rect">
            <a:avLst/>
          </a:prstGeom>
          <a:noFill/>
        </p:spPr>
        <p:txBody>
          <a:bodyPr wrap="square" rtlCol="0">
            <a:spAutoFit/>
          </a:bodyPr>
          <a:lstStyle/>
          <a:p>
            <a:r>
              <a:rPr lang="en-US" altLang="zh-CN" sz="4000" b="1" dirty="0">
                <a:solidFill>
                  <a:srgbClr val="0070C0"/>
                </a:solidFill>
                <a:latin typeface="+mj-lt"/>
                <a:ea typeface="汉仪喵魂体W" panose="00020600040101010101" pitchFamily="18" charset="-122"/>
              </a:rPr>
              <a:t>1. </a:t>
            </a:r>
            <a:r>
              <a:rPr lang="en-US" altLang="zh-CN" sz="4000" b="1" dirty="0" err="1">
                <a:solidFill>
                  <a:srgbClr val="0070C0"/>
                </a:solidFill>
                <a:latin typeface="+mj-lt"/>
                <a:ea typeface="汉仪喵魂体W" panose="00020600040101010101" pitchFamily="18" charset="-122"/>
              </a:rPr>
              <a:t>Cách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pha</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chế</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một</a:t>
            </a:r>
            <a:r>
              <a:rPr lang="en-US" altLang="zh-CN" sz="4000" b="1" dirty="0">
                <a:solidFill>
                  <a:srgbClr val="0070C0"/>
                </a:solidFill>
                <a:latin typeface="+mj-lt"/>
                <a:ea typeface="汉仪喵魂体W" panose="00020600040101010101" pitchFamily="18" charset="-122"/>
              </a:rPr>
              <a:t> dung </a:t>
            </a:r>
            <a:r>
              <a:rPr lang="en-US" altLang="zh-CN" sz="4000" b="1" dirty="0" err="1">
                <a:solidFill>
                  <a:srgbClr val="0070C0"/>
                </a:solidFill>
                <a:latin typeface="+mj-lt"/>
                <a:ea typeface="汉仪喵魂体W" panose="00020600040101010101" pitchFamily="18" charset="-122"/>
              </a:rPr>
              <a:t>dịch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theo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nồng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độ</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trước</a:t>
            </a:r>
            <a:endParaRPr lang="zh-CN" altLang="en-US" sz="4000" b="1" dirty="0">
              <a:solidFill>
                <a:srgbClr val="0070C0"/>
              </a:solidFill>
              <a:latin typeface="+mj-lt"/>
              <a:ea typeface="汉仪喵魂体W" panose="00020600040101010101" pitchFamily="18" charset="-122"/>
            </a:endParaRPr>
          </a:p>
        </p:txBody>
      </p:sp>
      <p:sp>
        <p:nvSpPr>
          <p:cNvPr id="10" name="文本框 22">
            <a:extLst>
              <a:ext uri="{FF2B5EF4-FFF2-40B4-BE49-F238E27FC236}">
                <a16:creationId xmlns:a16="http://schemas.microsoft.com/office/drawing/2014/main" id="{852A92C7-57EC-8A05-4960-A68DD42AC7FE}"/>
              </a:ext>
            </a:extLst>
          </p:cNvPr>
          <p:cNvSpPr txBox="1"/>
          <p:nvPr/>
        </p:nvSpPr>
        <p:spPr>
          <a:xfrm>
            <a:off x="567396" y="4255668"/>
            <a:ext cx="10344859" cy="1200329"/>
          </a:xfrm>
          <a:prstGeom prst="rect">
            <a:avLst/>
          </a:prstGeom>
          <a:noFill/>
        </p:spPr>
        <p:txBody>
          <a:bodyPr wrap="square" rtlCol="0">
            <a:spAutoFit/>
          </a:bodyPr>
          <a:lstStyle/>
          <a:p>
            <a:r>
              <a:rPr lang="en-US" altLang="zh-CN" sz="3600" b="1" dirty="0">
                <a:solidFill>
                  <a:srgbClr val="0070C0"/>
                </a:solidFill>
                <a:latin typeface="+mj-lt"/>
                <a:ea typeface="汉仪喵魂体W" panose="00020600040101010101" pitchFamily="18" charset="-122"/>
              </a:rPr>
              <a:t>b. </a:t>
            </a:r>
            <a:r>
              <a:rPr lang="en-US" altLang="zh-CN" sz="3600" b="1" dirty="0" err="1">
                <a:solidFill>
                  <a:srgbClr val="0070C0"/>
                </a:solidFill>
                <a:latin typeface="+mj-lt"/>
                <a:ea typeface="汉仪喵魂体W" panose="00020600040101010101" pitchFamily="18" charset="-122"/>
              </a:rPr>
              <a:t>Cách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pha</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chế</a:t>
            </a:r>
            <a:r>
              <a:rPr lang="en-US" altLang="zh-CN" sz="3600" b="1" dirty="0">
                <a:solidFill>
                  <a:srgbClr val="0070C0"/>
                </a:solidFill>
                <a:latin typeface="+mj-lt"/>
                <a:ea typeface="汉仪喵魂体W" panose="00020600040101010101" pitchFamily="18" charset="-122"/>
              </a:rPr>
              <a:t> dung </a:t>
            </a:r>
            <a:r>
              <a:rPr lang="en-US" altLang="zh-CN" sz="3600" b="1" dirty="0" err="1">
                <a:solidFill>
                  <a:srgbClr val="0070C0"/>
                </a:solidFill>
                <a:latin typeface="+mj-lt"/>
                <a:ea typeface="汉仪喵魂体W" panose="00020600040101010101" pitchFamily="18" charset="-122"/>
              </a:rPr>
              <a:t>dịch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theo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nồng</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độ</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mol</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trước</a:t>
            </a:r>
            <a:endParaRPr lang="zh-CN" altLang="en-US" sz="3600" b="1" dirty="0">
              <a:solidFill>
                <a:srgbClr val="0070C0"/>
              </a:solidFill>
              <a:latin typeface="+mj-lt"/>
              <a:ea typeface="汉仪喵魂体W" panose="00020600040101010101" pitchFamily="18" charset="-122"/>
            </a:endParaRPr>
          </a:p>
        </p:txBody>
      </p:sp>
      <p:sp>
        <p:nvSpPr>
          <p:cNvPr id="11" name="文本框 22">
            <a:extLst>
              <a:ext uri="{FF2B5EF4-FFF2-40B4-BE49-F238E27FC236}">
                <a16:creationId xmlns:a16="http://schemas.microsoft.com/office/drawing/2014/main" id="{852A92C7-57EC-8A05-4960-A68DD42AC7FE}"/>
              </a:ext>
            </a:extLst>
          </p:cNvPr>
          <p:cNvSpPr txBox="1"/>
          <p:nvPr/>
        </p:nvSpPr>
        <p:spPr>
          <a:xfrm>
            <a:off x="600739" y="5442377"/>
            <a:ext cx="10344859" cy="954107"/>
          </a:xfrm>
          <a:prstGeom prst="rect">
            <a:avLst/>
          </a:prstGeom>
          <a:noFill/>
        </p:spPr>
        <p:txBody>
          <a:bodyPr wrap="square" rtlCol="0">
            <a:spAutoFit/>
          </a:bodyPr>
          <a:lstStyle/>
          <a:p>
            <a:r>
              <a:rPr lang="en-US" altLang="zh-CN" sz="2800" b="1" dirty="0">
                <a:solidFill>
                  <a:srgbClr val="FF0000"/>
                </a:solidFill>
                <a:latin typeface="+mj-lt"/>
                <a:ea typeface="汉仪喵魂体W" panose="00020600040101010101" pitchFamily="18" charset="-122"/>
              </a:rPr>
              <a:t>? Theo </a:t>
            </a:r>
            <a:r>
              <a:rPr lang="en-US" altLang="zh-CN" sz="2800" b="1" dirty="0" err="1">
                <a:solidFill>
                  <a:srgbClr val="FF0000"/>
                </a:solidFill>
                <a:latin typeface="+mj-lt"/>
                <a:ea typeface="汉仪喵魂体W" panose="00020600040101010101" pitchFamily="18" charset="-122"/>
              </a:rPr>
              <a:t>em</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để</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pha</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chế</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một</a:t>
            </a:r>
            <a:r>
              <a:rPr lang="en-US" altLang="zh-CN" sz="2800" b="1" dirty="0">
                <a:solidFill>
                  <a:srgbClr val="FF0000"/>
                </a:solidFill>
                <a:latin typeface="+mj-lt"/>
                <a:ea typeface="汉仪喵魂体W" panose="00020600040101010101" pitchFamily="18" charset="-122"/>
              </a:rPr>
              <a:t> dung </a:t>
            </a:r>
            <a:r>
              <a:rPr lang="en-US" altLang="zh-CN" sz="2800" b="1" dirty="0" err="1">
                <a:solidFill>
                  <a:srgbClr val="FF0000"/>
                </a:solidFill>
                <a:latin typeface="+mj-lt"/>
                <a:ea typeface="汉仪喵魂体W" panose="00020600040101010101" pitchFamily="18" charset="-122"/>
              </a:rPr>
              <a:t>dịch</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theo</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nồng</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độ</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mol</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cho</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trước</a:t>
            </a:r>
            <a:r>
              <a:rPr lang="en-US" altLang="zh-CN" sz="2800" b="1" dirty="0">
                <a:solidFill>
                  <a:srgbClr val="FF0000"/>
                </a:solidFill>
                <a:latin typeface="+mj-lt"/>
                <a:ea typeface="汉仪喵魂体W" panose="00020600040101010101" pitchFamily="18" charset="-122"/>
              </a:rPr>
              <a:t> ta </a:t>
            </a:r>
            <a:r>
              <a:rPr lang="en-US" altLang="zh-CN" sz="2800" b="1" dirty="0" err="1">
                <a:solidFill>
                  <a:srgbClr val="FF0000"/>
                </a:solidFill>
                <a:latin typeface="+mj-lt"/>
                <a:ea typeface="汉仪喵魂体W" panose="00020600040101010101" pitchFamily="18" charset="-122"/>
              </a:rPr>
              <a:t>cần</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biết</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những</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đại</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lượng</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nào</a:t>
            </a:r>
            <a:endParaRPr lang="zh-CN" altLang="en-US" sz="2800" b="1" dirty="0">
              <a:solidFill>
                <a:srgbClr val="FF0000"/>
              </a:solidFill>
              <a:latin typeface="+mj-lt"/>
              <a:ea typeface="汉仪喵魂体W" panose="00020600040101010101" pitchFamily="18" charset="-122"/>
            </a:endParaRPr>
          </a:p>
        </p:txBody>
      </p:sp>
      <p:sp>
        <p:nvSpPr>
          <p:cNvPr id="12" name="文本框 22">
            <a:extLst>
              <a:ext uri="{FF2B5EF4-FFF2-40B4-BE49-F238E27FC236}">
                <a16:creationId xmlns:a16="http://schemas.microsoft.com/office/drawing/2014/main" id="{852A92C7-57EC-8A05-4960-A68DD42AC7FE}"/>
              </a:ext>
            </a:extLst>
          </p:cNvPr>
          <p:cNvSpPr txBox="1"/>
          <p:nvPr/>
        </p:nvSpPr>
        <p:spPr>
          <a:xfrm>
            <a:off x="795400" y="5442376"/>
            <a:ext cx="10344859" cy="954107"/>
          </a:xfrm>
          <a:prstGeom prst="rect">
            <a:avLst/>
          </a:prstGeom>
          <a:noFill/>
        </p:spPr>
        <p:txBody>
          <a:bodyPr wrap="square" rtlCol="0">
            <a:spAutoFit/>
          </a:bodyPr>
          <a:lstStyle/>
          <a:p>
            <a:r>
              <a:rPr lang="en-US" altLang="zh-CN" sz="2800" b="1" dirty="0" err="1">
                <a:solidFill>
                  <a:srgbClr val="FF0000"/>
                </a:solidFill>
                <a:latin typeface="+mj-lt"/>
                <a:ea typeface="汉仪喵魂体W" panose="00020600040101010101" pitchFamily="18" charset="-122"/>
              </a:rPr>
              <a:t>Để</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pha</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chế</a:t>
            </a:r>
            <a:r>
              <a:rPr lang="en-US" altLang="zh-CN" sz="2800" b="1" dirty="0">
                <a:solidFill>
                  <a:srgbClr val="FF0000"/>
                </a:solidFill>
                <a:latin typeface="+mj-lt"/>
                <a:ea typeface="汉仪喵魂体W" panose="00020600040101010101" pitchFamily="18" charset="-122"/>
              </a:rPr>
              <a:t> 1 dung </a:t>
            </a:r>
            <a:r>
              <a:rPr lang="en-US" altLang="zh-CN" sz="2800" b="1" dirty="0" err="1">
                <a:solidFill>
                  <a:srgbClr val="FF0000"/>
                </a:solidFill>
                <a:latin typeface="+mj-lt"/>
                <a:ea typeface="汉仪喵魂体W" panose="00020600040101010101" pitchFamily="18" charset="-122"/>
              </a:rPr>
              <a:t>dịch</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theo</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nồng</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độ</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cho</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trước</a:t>
            </a:r>
            <a:r>
              <a:rPr lang="en-US" altLang="zh-CN" sz="2800" b="1" dirty="0">
                <a:solidFill>
                  <a:srgbClr val="FF0000"/>
                </a:solidFill>
                <a:latin typeface="+mj-lt"/>
                <a:ea typeface="汉仪喵魂体W" panose="00020600040101010101" pitchFamily="18" charset="-122"/>
              </a:rPr>
              <a:t> ta </a:t>
            </a:r>
            <a:r>
              <a:rPr lang="en-US" altLang="zh-CN" sz="2800" b="1" dirty="0" err="1">
                <a:solidFill>
                  <a:srgbClr val="FF0000"/>
                </a:solidFill>
                <a:latin typeface="+mj-lt"/>
                <a:ea typeface="汉仪喵魂体W" panose="00020600040101010101" pitchFamily="18" charset="-122"/>
              </a:rPr>
              <a:t>phải</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đi</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tìm</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số</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mol</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chất</a:t>
            </a:r>
            <a:r>
              <a:rPr lang="en-US" altLang="zh-CN" sz="2800" b="1" dirty="0">
                <a:solidFill>
                  <a:srgbClr val="FF0000"/>
                </a:solidFill>
                <a:latin typeface="+mj-lt"/>
                <a:ea typeface="汉仪喵魂体W" panose="00020600040101010101" pitchFamily="18" charset="-122"/>
              </a:rPr>
              <a:t> tan </a:t>
            </a:r>
            <a:r>
              <a:rPr lang="en-US" altLang="zh-CN" sz="2800" b="1" dirty="0" err="1">
                <a:solidFill>
                  <a:srgbClr val="FF0000"/>
                </a:solidFill>
                <a:latin typeface="+mj-lt"/>
                <a:ea typeface="汉仪喵魂体W" panose="00020600040101010101" pitchFamily="18" charset="-122"/>
              </a:rPr>
              <a:t>và</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khối</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lượng</a:t>
            </a:r>
            <a:r>
              <a:rPr lang="en-US" altLang="zh-CN" sz="2800" b="1" dirty="0">
                <a:solidFill>
                  <a:srgbClr val="FF0000"/>
                </a:solidFill>
                <a:latin typeface="+mj-lt"/>
                <a:ea typeface="汉仪喵魂体W" panose="00020600040101010101" pitchFamily="18" charset="-122"/>
              </a:rPr>
              <a:t> </a:t>
            </a:r>
            <a:r>
              <a:rPr lang="en-US" altLang="zh-CN" sz="2800" b="1" dirty="0" err="1">
                <a:solidFill>
                  <a:srgbClr val="FF0000"/>
                </a:solidFill>
                <a:latin typeface="+mj-lt"/>
                <a:ea typeface="汉仪喵魂体W" panose="00020600040101010101" pitchFamily="18" charset="-122"/>
              </a:rPr>
              <a:t>chất</a:t>
            </a:r>
            <a:r>
              <a:rPr lang="en-US" altLang="zh-CN" sz="2800" b="1" dirty="0">
                <a:solidFill>
                  <a:srgbClr val="FF0000"/>
                </a:solidFill>
                <a:latin typeface="+mj-lt"/>
                <a:ea typeface="汉仪喵魂体W" panose="00020600040101010101" pitchFamily="18" charset="-122"/>
              </a:rPr>
              <a:t> tan</a:t>
            </a:r>
            <a:endParaRPr lang="zh-CN" altLang="en-US" sz="2800" b="1" dirty="0">
              <a:solidFill>
                <a:srgbClr val="FF0000"/>
              </a:solidFill>
              <a:latin typeface="+mj-lt"/>
              <a:ea typeface="汉仪喵魂体W" panose="00020600040101010101" pitchFamily="18" charset="-122"/>
            </a:endParaRPr>
          </a:p>
        </p:txBody>
      </p:sp>
    </p:spTree>
    <p:extLst>
      <p:ext uri="{BB962C8B-B14F-4D97-AF65-F5344CB8AC3E}">
        <p14:creationId xmlns:p14="http://schemas.microsoft.com/office/powerpoint/2010/main" val="965519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muối</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nước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cụ</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50 mL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CuSO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1M</a:t>
            </a: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Bài</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Tính </a:t>
                </a:r>
                <a:r>
                  <a:rPr lang="en-US" sz="2800" b="1" dirty="0" err="1">
                    <a:solidFill>
                      <a:srgbClr val="002060"/>
                    </a:solidFill>
                    <a:effectLst/>
                    <a:latin typeface="+mj-lt"/>
                    <a:ea typeface="Times New Roman" panose="02020603050405020304" pitchFamily="18" charset="0"/>
                  </a:rPr>
                  <a:t>toán</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Đổi</a:t>
                </a:r>
                <a:r>
                  <a:rPr lang="en-US" sz="2800" dirty="0">
                    <a:solidFill>
                      <a:srgbClr val="002060"/>
                    </a:solidFill>
                    <a:effectLst/>
                    <a:latin typeface="+mj-lt"/>
                    <a:ea typeface="Times New Roman" panose="02020603050405020304" pitchFamily="18" charset="0"/>
                  </a:rPr>
                  <a:t> 50mL = 0,05 L</a:t>
                </a: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Số</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là</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dirty="0">
                    <a:solidFill>
                      <a:srgbClr val="002060"/>
                    </a:solidFill>
                    <a:effectLst/>
                    <a:latin typeface="+mj-lt"/>
                    <a:ea typeface="Times New Roman" panose="02020603050405020304" pitchFamily="18" charset="0"/>
                  </a:rPr>
                  <a:t> = C</a:t>
                </a:r>
                <a:r>
                  <a:rPr lang="en-US" sz="2800" baseline="-25000" dirty="0">
                    <a:solidFill>
                      <a:srgbClr val="002060"/>
                    </a:solidFill>
                    <a:effectLst/>
                    <a:latin typeface="+mj-lt"/>
                    <a:ea typeface="Times New Roman" panose="02020603050405020304" pitchFamily="18" charset="0"/>
                  </a:rPr>
                  <a:t>M</a:t>
                </a:r>
                <a:r>
                  <a:rPr lang="en-US" sz="2800" dirty="0">
                    <a:solidFill>
                      <a:srgbClr val="002060"/>
                    </a:solidFill>
                    <a:effectLst/>
                    <a:latin typeface="+mj-lt"/>
                    <a:ea typeface="Times New Roman" panose="02020603050405020304" pitchFamily="18" charset="0"/>
                  </a:rPr>
                  <a:t>. V = 1 x 0,05 = 0,05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Khối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lượng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của</a:t>
                </a:r>
                <a:r>
                  <a:rPr lang="en-US" sz="2800" dirty="0">
                    <a:solidFill>
                      <a:srgbClr val="002060"/>
                    </a:solidFill>
                    <a:effectLst/>
                    <a:latin typeface="+mj-lt"/>
                    <a:ea typeface="Times New Roman" panose="02020603050405020304" pitchFamily="18" charset="0"/>
                  </a:rPr>
                  <a:t>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là</a:t>
                </a:r>
                <a:r>
                  <a:rPr lang="en-US" sz="2800" dirty="0">
                    <a:solidFill>
                      <a:srgbClr val="002060"/>
                    </a:solidFill>
                    <a:effectLst/>
                    <a:latin typeface="+mj-lt"/>
                    <a:ea typeface="Times New Roman" panose="02020603050405020304" pitchFamily="18" charset="0"/>
                  </a:rPr>
                  <a:t>:</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b="0" i="1" smtClean="0">
                            <a:solidFill>
                              <a:srgbClr val="002060"/>
                            </a:solidFill>
                            <a:effectLst/>
                            <a:latin typeface="Cambria Math" panose="02040503050406030204" pitchFamily="18" charset="0"/>
                            <a:ea typeface="Segoe UI" panose="020B0502040204020203" pitchFamily="34" charset="0"/>
                          </a:rPr>
                          <m:t>𝑚</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dirty="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dirty="0">
                  <a:solidFill>
                    <a:srgbClr val="002060"/>
                  </a:solidFill>
                  <a:effectLst/>
                  <a:latin typeface="+mj-lt"/>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2"/>
                <a:stretch>
                  <a:fillRect l="-2245" t="-1686" r="-112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dirty="0" err="1">
                <a:solidFill>
                  <a:srgbClr val="002060"/>
                </a:solidFill>
                <a:effectLst/>
                <a:latin typeface="+mj-lt"/>
                <a:ea typeface="Times New Roman" panose="02020603050405020304" pitchFamily="18" charset="0"/>
              </a:rPr>
              <a:t>Cách</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Cân</a:t>
            </a:r>
            <a:r>
              <a:rPr lang="en-US" sz="2800" dirty="0">
                <a:solidFill>
                  <a:srgbClr val="002060"/>
                </a:solidFill>
                <a:effectLst/>
                <a:latin typeface="+mj-lt"/>
                <a:ea typeface="Times New Roman" panose="02020603050405020304" pitchFamily="18" charset="0"/>
              </a:rPr>
              <a:t> 8 g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khan </a:t>
            </a:r>
            <a:r>
              <a:rPr lang="en-US" sz="2800" dirty="0" err="1">
                <a:solidFill>
                  <a:srgbClr val="002060"/>
                </a:solidFill>
                <a:effectLst/>
                <a:latin typeface="+mj-lt"/>
                <a:ea typeface="Times New Roman" panose="02020603050405020304" pitchFamily="18" charset="0"/>
              </a:rPr>
              <a:t>cho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một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thủy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tinh</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loại</a:t>
            </a:r>
            <a:r>
              <a:rPr lang="en-US" sz="2800" dirty="0">
                <a:solidFill>
                  <a:srgbClr val="002060"/>
                </a:solidFill>
                <a:effectLst/>
                <a:latin typeface="+mj-lt"/>
                <a:ea typeface="Times New Roman" panose="02020603050405020304" pitchFamily="18" charset="0"/>
              </a:rPr>
              <a:t> 100 </a:t>
            </a:r>
            <a:r>
              <a:rPr lang="en-US" sz="2800" dirty="0" err="1">
                <a:solidFill>
                  <a:srgbClr val="002060"/>
                </a:solidFill>
                <a:effectLst/>
                <a:latin typeface="+mj-lt"/>
                <a:ea typeface="Times New Roman" panose="02020603050405020304" pitchFamily="18" charset="0"/>
              </a:rPr>
              <a:t>mL.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Cho </a:t>
            </a:r>
            <a:r>
              <a:rPr lang="en-US" sz="2800" dirty="0" err="1">
                <a:solidFill>
                  <a:srgbClr val="002060"/>
                </a:solidFill>
                <a:effectLst/>
                <a:latin typeface="+mj-lt"/>
                <a:ea typeface="Times New Roman" panose="02020603050405020304" pitchFamily="18" charset="0"/>
              </a:rPr>
              <a:t>từ</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từ</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nước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cất</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cốc</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và</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khuấy</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nhẹ</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cho</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đủ</a:t>
            </a:r>
            <a:r>
              <a:rPr lang="en-US" sz="2800" dirty="0">
                <a:solidFill>
                  <a:srgbClr val="002060"/>
                </a:solidFill>
                <a:effectLst/>
                <a:latin typeface="+mj-lt"/>
                <a:ea typeface="Times New Roman" panose="02020603050405020304" pitchFamily="18" charset="0"/>
              </a:rPr>
              <a:t> 50 mL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Ta </a:t>
            </a:r>
            <a:r>
              <a:rPr lang="en-US" sz="2800" dirty="0" err="1">
                <a:solidFill>
                  <a:srgbClr val="002060"/>
                </a:solidFill>
                <a:effectLst/>
                <a:latin typeface="+mj-lt"/>
                <a:ea typeface="Times New Roman" panose="02020603050405020304" pitchFamily="18" charset="0"/>
              </a:rPr>
              <a:t>được</a:t>
            </a:r>
            <a:r>
              <a:rPr lang="en-US" sz="2800" dirty="0">
                <a:solidFill>
                  <a:srgbClr val="002060"/>
                </a:solidFill>
                <a:effectLst/>
                <a:latin typeface="+mj-lt"/>
                <a:ea typeface="Times New Roman" panose="02020603050405020304" pitchFamily="18" charset="0"/>
              </a:rPr>
              <a:t>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CuSO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450938" y="777535"/>
            <a:ext cx="11423736" cy="4458344"/>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409617"/>
          </a:xfrm>
          <a:prstGeom prst="rect">
            <a:avLst/>
          </a:prstGeom>
          <a:noFill/>
        </p:spPr>
        <p:txBody>
          <a:bodyPr wrap="square">
            <a:spAutoFit/>
          </a:bodyPr>
          <a:lstStyle/>
          <a:p>
            <a:pPr marL="0" marR="0" algn="ctr">
              <a:lnSpc>
                <a:spcPct val="107000"/>
              </a:lnSpc>
              <a:spcBef>
                <a:spcPts val="0"/>
              </a:spcBef>
              <a:spcAft>
                <a:spcPts val="0"/>
              </a:spcAft>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pha</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chế</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mol</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ta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mấy</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bước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5235879"/>
            <a:ext cx="2208028" cy="1238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E86902-4CB5-CEA7-2483-300CB2A52128}"/>
                  </a:ext>
                </a:extLst>
              </p:cNvPr>
              <p:cNvSpPr txBox="1"/>
              <p:nvPr/>
            </p:nvSpPr>
            <p:spPr>
              <a:xfrm>
                <a:off x="450938" y="2495151"/>
                <a:ext cx="10870205" cy="2694071"/>
              </a:xfrm>
              <a:prstGeom prst="rect">
                <a:avLst/>
              </a:prstGeom>
              <a:noFill/>
            </p:spPr>
            <p:txBody>
              <a:bodyPr wrap="square">
                <a:spAutoFit/>
              </a:bodyPr>
              <a:lstStyle/>
              <a:p>
                <a:pPr marL="457200" marR="0" indent="-457200" algn="just">
                  <a:lnSpc>
                    <a:spcPct val="107000"/>
                  </a:lnSpc>
                  <a:spcBef>
                    <a:spcPts val="0"/>
                  </a:spcBef>
                  <a:spcAft>
                    <a:spcPts val="0"/>
                  </a:spcAft>
                  <a:buFontTx/>
                  <a:buChar char="-"/>
                </a:pPr>
                <a:r>
                  <a:rPr lang="en-US" sz="3000" dirty="0" err="1">
                    <a:solidFill>
                      <a:srgbClr val="002060"/>
                    </a:solidFill>
                    <a:effectLst/>
                    <a:latin typeface="Times New Roman" pitchFamily="18" charset="0"/>
                    <a:ea typeface="Calibri" panose="020F0502020204030204" pitchFamily="34" charset="0"/>
                    <a:cs typeface="Times New Roman" pitchFamily="18" charset="0"/>
                  </a:rPr>
                  <a:t>Bước</a:t>
                </a:r>
                <a:r>
                  <a:rPr lang="en-US" sz="3000" dirty="0">
                    <a:solidFill>
                      <a:srgbClr val="002060"/>
                    </a:solidFill>
                    <a:effectLst/>
                    <a:latin typeface="Times New Roman" pitchFamily="18" charset="0"/>
                    <a:ea typeface="Calibri" panose="020F0502020204030204" pitchFamily="34" charset="0"/>
                    <a:cs typeface="Times New Roman" pitchFamily="18" charset="0"/>
                  </a:rPr>
                  <a:t> 1: </a:t>
                </a:r>
                <a:r>
                  <a:rPr lang="en-US" sz="3000" dirty="0" err="1">
                    <a:solidFill>
                      <a:srgbClr val="002060"/>
                    </a:solidFill>
                    <a:effectLst/>
                    <a:latin typeface="Times New Roman" pitchFamily="18" charset="0"/>
                    <a:ea typeface="Calibri" panose="020F0502020204030204" pitchFamily="34" charset="0"/>
                    <a:cs typeface="Times New Roman" pitchFamily="18" charset="0"/>
                  </a:rPr>
                  <a:t>Tính</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số</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mol</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chất</a:t>
                </a:r>
                <a:r>
                  <a:rPr lang="en-US" sz="3000" dirty="0">
                    <a:solidFill>
                      <a:srgbClr val="002060"/>
                    </a:solidFill>
                    <a:effectLst/>
                    <a:latin typeface="Times New Roman" pitchFamily="18" charset="0"/>
                    <a:ea typeface="Calibri" panose="020F0502020204030204" pitchFamily="34" charset="0"/>
                    <a:cs typeface="Times New Roman" pitchFamily="18" charset="0"/>
                  </a:rPr>
                  <a:t> tan </a:t>
                </a:r>
                <a:r>
                  <a:rPr lang="en-US" sz="3000" dirty="0" err="1">
                    <a:solidFill>
                      <a:srgbClr val="002060"/>
                    </a:solidFill>
                    <a:effectLst/>
                    <a:latin typeface="Times New Roman" pitchFamily="18" charset="0"/>
                    <a:ea typeface="Calibri" panose="020F0502020204030204" pitchFamily="34" charset="0"/>
                    <a:cs typeface="Times New Roman" pitchFamily="18" charset="0"/>
                  </a:rPr>
                  <a:t>theo</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công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thức</a:t>
                </a:r>
                <a:r>
                  <a:rPr lang="en-US" sz="3000" dirty="0">
                    <a:solidFill>
                      <a:srgbClr val="002060"/>
                    </a:solidFill>
                    <a:effectLst/>
                    <a:latin typeface="Times New Roman" pitchFamily="18" charset="0"/>
                    <a:ea typeface="Calibri" panose="020F0502020204030204" pitchFamily="34" charset="0"/>
                    <a:cs typeface="Times New Roman" pitchFamily="18" charset="0"/>
                  </a:rPr>
                  <a:t>:</a:t>
                </a:r>
                <a:r>
                  <a:rPr lang="en-US" sz="2800" dirty="0"/>
                  <a:t> n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m:t>
                    </m:r>
                  </m:oMath>
                </a14:m>
                <a:endParaRPr lang="en-US" sz="3000" dirty="0">
                  <a:solidFill>
                    <a:srgbClr val="002060"/>
                  </a:solidFill>
                  <a:latin typeface="Times New Roman" pitchFamily="18" charset="0"/>
                  <a:ea typeface="Calibri" panose="020F0502020204030204" pitchFamily="34" charset="0"/>
                  <a:cs typeface="Times New Roman" pitchFamily="18" charset="0"/>
                </a:endParaRPr>
              </a:p>
              <a:p>
                <a:pPr marL="457200" marR="0" indent="-457200" algn="just">
                  <a:lnSpc>
                    <a:spcPct val="107000"/>
                  </a:lnSpc>
                  <a:spcBef>
                    <a:spcPts val="0"/>
                  </a:spcBef>
                  <a:spcAft>
                    <a:spcPts val="0"/>
                  </a:spcAft>
                  <a:buFontTx/>
                  <a:buChar char="-"/>
                </a:pP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2: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của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số</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mol</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tan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công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thức</a:t>
                </a:r>
                <a:r>
                  <a:rPr lang="en-US" sz="3200" dirty="0">
                    <a:solidFill>
                      <a:srgbClr val="002060"/>
                    </a:solidFill>
                    <a:latin typeface="Times New Roman" pitchFamily="18" charset="0"/>
                    <a:ea typeface="Calibri" panose="020F0502020204030204" pitchFamily="34" charset="0"/>
                    <a:cs typeface="Times New Roman" pitchFamily="18" charset="0"/>
                  </a:rPr>
                  <a:t>: m = n . M</a:t>
                </a:r>
              </a:p>
              <a:p>
                <a:pPr marR="0" algn="just">
                  <a:lnSpc>
                    <a:spcPct val="107000"/>
                  </a:lnSpc>
                  <a:spcBef>
                    <a:spcPts val="0"/>
                  </a:spcBef>
                  <a:spcAft>
                    <a:spcPts val="0"/>
                  </a:spcAft>
                </a:pP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3: </a:t>
                </a:r>
                <a:r>
                  <a:rPr lang="en-US" sz="3200" dirty="0" err="1">
                    <a:solidFill>
                      <a:srgbClr val="002060"/>
                    </a:solidFill>
                    <a:latin typeface="Times New Roman" pitchFamily="18" charset="0"/>
                    <a:ea typeface="Calibri" panose="020F0502020204030204" pitchFamily="34" charset="0"/>
                    <a:cs typeface="Times New Roman" pitchFamily="18" charset="0"/>
                  </a:rPr>
                  <a:t>Cân</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tan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và</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đong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thể</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tích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của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nước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đầu</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bài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cho</a:t>
                </a:r>
                <a:endParaRPr lang="en-US" sz="3200" b="1" dirty="0">
                  <a:solidFill>
                    <a:srgbClr val="002060"/>
                  </a:solidFill>
                  <a:effectLst/>
                  <a:latin typeface="Times New Roman" pitchFamily="18" charset="0"/>
                  <a:ea typeface="Calibri" panose="020F0502020204030204" pitchFamily="34" charset="0"/>
                  <a:cs typeface="Times New Roman" pitchFamily="18" charset="0"/>
                </a:endParaRPr>
              </a:p>
            </p:txBody>
          </p:sp>
        </mc:Choice>
        <mc:Fallback xmlns="">
          <p:sp>
            <p:nvSpPr>
              <p:cNvPr id="6" name="TextBox 5">
                <a:extLst>
                  <a:ext uri="{FF2B5EF4-FFF2-40B4-BE49-F238E27FC236}">
                    <a16:creationId xmlns:a16="http://schemas.microsoft.com/office/drawing/2014/main" xmlns="" id="{D9E86902-4CB5-CEA7-2483-300CB2A52128}"/>
                  </a:ext>
                </a:extLst>
              </p:cNvPr>
              <p:cNvSpPr txBox="1">
                <a:spLocks noRot="1" noChangeAspect="1" noMove="1" noResize="1" noEditPoints="1" noAdjustHandles="1" noChangeArrowheads="1" noChangeShapeType="1" noTextEdit="1"/>
              </p:cNvSpPr>
              <p:nvPr/>
            </p:nvSpPr>
            <p:spPr>
              <a:xfrm>
                <a:off x="450938" y="2495151"/>
                <a:ext cx="10870205" cy="2694071"/>
              </a:xfrm>
              <a:prstGeom prst="rect">
                <a:avLst/>
              </a:prstGeom>
              <a:blipFill rotWithShape="1">
                <a:blip r:embed="rId3"/>
                <a:stretch>
                  <a:fillRect l="-1458" t="-2941" r="-1402" b="-4977"/>
                </a:stretch>
              </a:blipFill>
            </p:spPr>
            <p:txBody>
              <a:bodyPr/>
              <a:lstStyle/>
              <a:p>
                <a:r>
                  <a:rPr lang="en-US">
                    <a:noFill/>
                  </a:rPr>
                  <a:t> </a:t>
                </a:r>
              </a:p>
            </p:txBody>
          </p:sp>
        </mc:Fallback>
      </mc:AlternateContent>
    </p:spTree>
    <p:extLst>
      <p:ext uri="{BB962C8B-B14F-4D97-AF65-F5344CB8AC3E}">
        <p14:creationId xmlns:p14="http://schemas.microsoft.com/office/powerpoint/2010/main" val="360684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889348" y="1332073"/>
            <a:ext cx="10218979" cy="584775"/>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300mL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NaCl</a:t>
            </a:r>
            <a:r>
              <a:rPr lang="en-US" sz="3200" dirty="0">
                <a:effectLst/>
                <a:latin typeface="Times New Roman" panose="02020603050405020304" pitchFamily="18" charset="0"/>
                <a:ea typeface="Times New Roman" panose="02020603050405020304" pitchFamily="18" charset="0"/>
              </a:rPr>
              <a:t> 3M</a:t>
            </a: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Luyện</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770819" cy="2677656"/>
          </a:xfrm>
          <a:prstGeom prst="rect">
            <a:avLst/>
          </a:prstGeom>
          <a:noFill/>
        </p:spPr>
        <p:txBody>
          <a:bodyPr wrap="square">
            <a:spAutoFit/>
          </a:bodyPr>
          <a:lstStyle/>
          <a:p>
            <a:pPr marL="0" marR="0">
              <a:spcBef>
                <a:spcPts val="0"/>
              </a:spcBef>
              <a:spcAft>
                <a:spcPts val="0"/>
              </a:spcAft>
            </a:pPr>
            <a:r>
              <a:rPr lang="en-US" sz="2800" b="1" dirty="0" err="1">
                <a:solidFill>
                  <a:srgbClr val="002060"/>
                </a:solidFill>
                <a:effectLst/>
                <a:latin typeface="+mj-lt"/>
                <a:ea typeface="Times New Roman" panose="02020603050405020304" pitchFamily="18" charset="0"/>
              </a:rPr>
              <a:t>Tính</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toán:Đổi</a:t>
            </a:r>
            <a:r>
              <a:rPr lang="en-US" sz="2800" b="1" dirty="0">
                <a:solidFill>
                  <a:srgbClr val="002060"/>
                </a:solidFill>
                <a:effectLst/>
                <a:latin typeface="+mj-lt"/>
                <a:ea typeface="Times New Roman" panose="02020603050405020304" pitchFamily="18" charset="0"/>
              </a:rPr>
              <a:t> 300 mL = 0,3L</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Bước</a:t>
            </a:r>
            <a:r>
              <a:rPr lang="en-US" sz="2800" dirty="0">
                <a:solidFill>
                  <a:srgbClr val="002060"/>
                </a:solidFill>
                <a:effectLst/>
                <a:latin typeface="+mj-lt"/>
                <a:ea typeface="Times New Roman" panose="02020603050405020304" pitchFamily="18" charset="0"/>
              </a:rPr>
              <a:t> 1: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số</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a:t>
            </a:r>
          </a:p>
          <a:p>
            <a:pPr marL="0" marR="0">
              <a:spcBef>
                <a:spcPts val="0"/>
              </a:spcBef>
              <a:spcAft>
                <a:spcPts val="0"/>
              </a:spcAft>
            </a:pPr>
            <a:r>
              <a:rPr lang="en-US" sz="2800" dirty="0" err="1">
                <a:solidFill>
                  <a:srgbClr val="002060"/>
                </a:solidFill>
                <a:latin typeface="+mj-lt"/>
                <a:ea typeface="Times New Roman" panose="02020603050405020304" pitchFamily="18" charset="0"/>
              </a:rPr>
              <a:t>n</a:t>
            </a:r>
            <a:r>
              <a:rPr lang="en-US" sz="2800" baseline="-25000" dirty="0" err="1">
                <a:solidFill>
                  <a:srgbClr val="002060"/>
                </a:solidFill>
                <a:latin typeface="+mj-lt"/>
                <a:ea typeface="Times New Roman" panose="02020603050405020304" pitchFamily="18" charset="0"/>
              </a:rPr>
              <a:t>NaCl</a:t>
            </a:r>
            <a:r>
              <a:rPr lang="en-US" sz="2800" dirty="0">
                <a:solidFill>
                  <a:srgbClr val="002060"/>
                </a:solidFill>
                <a:latin typeface="+mj-lt"/>
                <a:ea typeface="Times New Roman" panose="02020603050405020304" pitchFamily="18" charset="0"/>
              </a:rPr>
              <a:t> = 0,3 . 3 = 0,9 </a:t>
            </a:r>
            <a:r>
              <a:rPr lang="en-US" sz="2800" dirty="0" err="1">
                <a:solidFill>
                  <a:srgbClr val="002060"/>
                </a:solidFill>
                <a:latin typeface="+mj-lt"/>
                <a:ea typeface="Times New Roman" panose="02020603050405020304" pitchFamily="18" charset="0"/>
              </a:rPr>
              <a:t>mol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Bước</a:t>
            </a:r>
            <a:r>
              <a:rPr lang="en-US" sz="2800" dirty="0">
                <a:solidFill>
                  <a:srgbClr val="002060"/>
                </a:solidFill>
                <a:effectLst/>
                <a:latin typeface="+mj-lt"/>
                <a:ea typeface="Times New Roman" panose="02020603050405020304" pitchFamily="18" charset="0"/>
              </a:rPr>
              <a:t> 2: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khối</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lượng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của</a:t>
            </a:r>
            <a:r>
              <a:rPr lang="en-US" sz="2800" dirty="0">
                <a:solidFill>
                  <a:srgbClr val="002060"/>
                </a:solidFill>
                <a:effectLst/>
                <a:latin typeface="+mj-lt"/>
                <a:ea typeface="Times New Roman" panose="02020603050405020304" pitchFamily="18" charset="0"/>
              </a:rPr>
              <a:t> 0,9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NaCl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dirty="0" err="1">
                <a:solidFill>
                  <a:srgbClr val="002060"/>
                </a:solidFill>
                <a:effectLst/>
                <a:latin typeface="+mj-lt"/>
                <a:ea typeface="Times New Roman" panose="02020603050405020304" pitchFamily="18" charset="0"/>
              </a:rPr>
              <a:t>m</a:t>
            </a:r>
            <a:r>
              <a:rPr lang="en-US" sz="2800" baseline="-25000" dirty="0" err="1">
                <a:solidFill>
                  <a:srgbClr val="002060"/>
                </a:solidFill>
                <a:effectLst/>
                <a:latin typeface="+mj-lt"/>
                <a:ea typeface="Times New Roman" panose="02020603050405020304" pitchFamily="18" charset="0"/>
              </a:rPr>
              <a:t>NaCl</a:t>
            </a:r>
            <a:r>
              <a:rPr lang="en-US" sz="2800" baseline="-25000" dirty="0">
                <a:solidFill>
                  <a:srgbClr val="002060"/>
                </a:solidFill>
                <a:effectLst/>
                <a:latin typeface="+mj-lt"/>
                <a:ea typeface="Times New Roman" panose="02020603050405020304" pitchFamily="18" charset="0"/>
              </a:rPr>
              <a:t> </a:t>
            </a:r>
            <a:r>
              <a:rPr lang="en-US" sz="2800" dirty="0">
                <a:solidFill>
                  <a:srgbClr val="002060"/>
                </a:solidFill>
                <a:effectLst/>
                <a:latin typeface="+mj-lt"/>
                <a:ea typeface="Times New Roman" panose="02020603050405020304" pitchFamily="18" charset="0"/>
              </a:rPr>
              <a:t>= 58,5 . 0,9 = 52,65 g</a:t>
            </a:r>
          </a:p>
        </p:txBody>
      </p:sp>
      <p:sp>
        <p:nvSpPr>
          <p:cNvPr id="8" name="TextBox 7">
            <a:extLst>
              <a:ext uri="{FF2B5EF4-FFF2-40B4-BE49-F238E27FC236}">
                <a16:creationId xmlns:a16="http://schemas.microsoft.com/office/drawing/2014/main" id="{CAF09687-6F01-3C3D-508A-09FF783C4CB4}"/>
              </a:ext>
            </a:extLst>
          </p:cNvPr>
          <p:cNvSpPr txBox="1"/>
          <p:nvPr/>
        </p:nvSpPr>
        <p:spPr>
          <a:xfrm>
            <a:off x="6313118" y="2689396"/>
            <a:ext cx="5629685" cy="2677656"/>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3: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Cân</a:t>
            </a:r>
            <a:r>
              <a:rPr lang="en-US" sz="2800" dirty="0">
                <a:solidFill>
                  <a:srgbClr val="002060"/>
                </a:solidFill>
                <a:ea typeface="Times New Roman" panose="02020603050405020304" pitchFamily="18" charset="0"/>
              </a:rPr>
              <a:t> 52,65 g </a:t>
            </a:r>
            <a:r>
              <a:rPr lang="en-US" sz="2800" dirty="0" err="1">
                <a:solidFill>
                  <a:srgbClr val="002060"/>
                </a:solidFill>
                <a:ea typeface="Times New Roman" panose="02020603050405020304" pitchFamily="18" charset="0"/>
              </a:rPr>
              <a:t>NaCl</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cho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một</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thủy</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tinh</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loại</a:t>
            </a:r>
            <a:r>
              <a:rPr lang="en-US" sz="2800" dirty="0">
                <a:solidFill>
                  <a:srgbClr val="002060"/>
                </a:solidFill>
                <a:ea typeface="Times New Roman" panose="02020603050405020304" pitchFamily="18" charset="0"/>
              </a:rPr>
              <a:t> 500 </a:t>
            </a:r>
            <a:r>
              <a:rPr lang="en-US" sz="2800" dirty="0" err="1">
                <a:solidFill>
                  <a:srgbClr val="002060"/>
                </a:solidFill>
                <a:ea typeface="Times New Roman" panose="02020603050405020304" pitchFamily="18" charset="0"/>
              </a:rPr>
              <a:t>mL.</a:t>
            </a:r>
            <a:endParaRPr lang="en-US" sz="2800" dirty="0">
              <a:solidFill>
                <a:srgbClr val="002060"/>
              </a:solidFill>
              <a:ea typeface="Times New Roman" panose="02020603050405020304" pitchFamily="18" charset="0"/>
            </a:endParaRPr>
          </a:p>
          <a:p>
            <a:r>
              <a:rPr lang="en-US" sz="2800" dirty="0">
                <a:solidFill>
                  <a:srgbClr val="002060"/>
                </a:solidFill>
                <a:ea typeface="Times New Roman" panose="02020603050405020304" pitchFamily="18" charset="0"/>
              </a:rPr>
              <a:t>– Cho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nước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cất</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khuấy</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nhẹ</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cho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đủ</a:t>
            </a:r>
            <a:r>
              <a:rPr lang="en-US" sz="2800" dirty="0">
                <a:solidFill>
                  <a:srgbClr val="002060"/>
                </a:solidFill>
                <a:ea typeface="Times New Roman" panose="02020603050405020304" pitchFamily="18" charset="0"/>
              </a:rPr>
              <a:t> 300 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Ta </a:t>
            </a:r>
            <a:r>
              <a:rPr lang="en-US" sz="2800" dirty="0" err="1">
                <a:solidFill>
                  <a:srgbClr val="002060"/>
                </a:solidFill>
                <a:ea typeface="Times New Roman" panose="02020603050405020304" pitchFamily="18" charset="0"/>
              </a:rPr>
              <a:t>được</a:t>
            </a:r>
            <a:r>
              <a:rPr lang="en-US" sz="2800" dirty="0">
                <a:solidFill>
                  <a:srgbClr val="002060"/>
                </a:solidFill>
                <a:ea typeface="Times New Roman" panose="02020603050405020304" pitchFamily="18" charset="0"/>
              </a:rPr>
              <a:t>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NaCl</a:t>
            </a:r>
            <a:r>
              <a:rPr lang="en-US" sz="2800" dirty="0">
                <a:solidFill>
                  <a:srgbClr val="002060"/>
                </a:solidFill>
                <a:ea typeface="Times New Roman" panose="02020603050405020304" pitchFamily="18" charset="0"/>
              </a:rPr>
              <a:t> 3M.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995112"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780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600739" y="409350"/>
            <a:ext cx="2860878" cy="1860165"/>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6000" dirty="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266956" y="364946"/>
            <a:ext cx="8265793" cy="2862322"/>
          </a:xfrm>
          <a:prstGeom prst="rect">
            <a:avLst/>
          </a:prstGeom>
          <a:noFill/>
        </p:spPr>
        <p:txBody>
          <a:bodyPr wrap="square" rtlCol="0">
            <a:spAutoFit/>
          </a:bodyPr>
          <a:lstStyle/>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Thực</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hành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pha</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chế</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p>
          <a:p>
            <a:pPr algn="ct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dung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dịch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theo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nồng</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độ</a:t>
            </a:r>
            <a:endParaRPr lang="en-US" altLang="zh-CN" sz="6000" b="1" dirty="0">
              <a:solidFill>
                <a:srgbClr val="154642"/>
              </a:solidFill>
              <a:latin typeface="Times New Roman" pitchFamily="18" charset="0"/>
              <a:ea typeface="汉仪喵魂体W" panose="00020600040101010101" pitchFamily="18" charset="-122"/>
              <a:cs typeface="Times New Roman" pitchFamily="18" charset="0"/>
            </a:endParaRPr>
          </a:p>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trước</a:t>
            </a:r>
            <a:endParaRPr lang="zh-CN" altLang="en-US" sz="6000" b="1" dirty="0">
              <a:solidFill>
                <a:srgbClr val="154642"/>
              </a:solidFill>
              <a:latin typeface="Times New Roman" pitchFamily="18" charset="0"/>
              <a:ea typeface="汉仪喵魂体W" panose="00020600040101010101" pitchFamily="18" charset="-122"/>
              <a:cs typeface="Times New Roman" pitchFamily="18" charset="0"/>
            </a:endParaRPr>
          </a:p>
        </p:txBody>
      </p:sp>
      <p:sp>
        <p:nvSpPr>
          <p:cNvPr id="9" name="文本框 22">
            <a:extLst>
              <a:ext uri="{FF2B5EF4-FFF2-40B4-BE49-F238E27FC236}">
                <a16:creationId xmlns:a16="http://schemas.microsoft.com/office/drawing/2014/main" id="{852A92C7-57EC-8A05-4960-A68DD42AC7FE}"/>
              </a:ext>
            </a:extLst>
          </p:cNvPr>
          <p:cNvSpPr txBox="1"/>
          <p:nvPr/>
        </p:nvSpPr>
        <p:spPr>
          <a:xfrm>
            <a:off x="414998" y="2955668"/>
            <a:ext cx="10344859" cy="1323439"/>
          </a:xfrm>
          <a:prstGeom prst="rect">
            <a:avLst/>
          </a:prstGeom>
          <a:noFill/>
        </p:spPr>
        <p:txBody>
          <a:bodyPr wrap="square" rtlCol="0">
            <a:spAutoFit/>
          </a:bodyPr>
          <a:lstStyle/>
          <a:p>
            <a:r>
              <a:rPr lang="en-US" altLang="zh-CN" sz="4000" b="1" dirty="0">
                <a:solidFill>
                  <a:srgbClr val="0070C0"/>
                </a:solidFill>
                <a:latin typeface="+mj-lt"/>
                <a:ea typeface="汉仪喵魂体W" panose="00020600040101010101" pitchFamily="18" charset="-122"/>
              </a:rPr>
              <a:t>2. </a:t>
            </a:r>
            <a:r>
              <a:rPr lang="en-US" altLang="zh-CN" sz="4000" b="1" dirty="0" err="1">
                <a:solidFill>
                  <a:srgbClr val="0070C0"/>
                </a:solidFill>
                <a:latin typeface="+mj-lt"/>
                <a:ea typeface="汉仪喵魂体W" panose="00020600040101010101" pitchFamily="18" charset="-122"/>
              </a:rPr>
              <a:t>Cách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pha</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loãng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một</a:t>
            </a:r>
            <a:r>
              <a:rPr lang="en-US" altLang="zh-CN" sz="4000" b="1" dirty="0">
                <a:solidFill>
                  <a:srgbClr val="0070C0"/>
                </a:solidFill>
                <a:latin typeface="+mj-lt"/>
                <a:ea typeface="汉仪喵魂体W" panose="00020600040101010101" pitchFamily="18" charset="-122"/>
              </a:rPr>
              <a:t> dung </a:t>
            </a:r>
            <a:r>
              <a:rPr lang="en-US" altLang="zh-CN" sz="4000" b="1" dirty="0" err="1">
                <a:solidFill>
                  <a:srgbClr val="0070C0"/>
                </a:solidFill>
                <a:latin typeface="+mj-lt"/>
                <a:ea typeface="汉仪喵魂体W" panose="00020600040101010101" pitchFamily="18" charset="-122"/>
              </a:rPr>
              <a:t>dịch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theo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nồng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độ</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trước</a:t>
            </a:r>
            <a:endParaRPr lang="zh-CN" altLang="en-US" sz="4000" b="1" dirty="0">
              <a:solidFill>
                <a:srgbClr val="0070C0"/>
              </a:solidFill>
              <a:latin typeface="+mj-lt"/>
              <a:ea typeface="汉仪喵魂体W" panose="00020600040101010101" pitchFamily="18" charset="-122"/>
            </a:endParaRPr>
          </a:p>
        </p:txBody>
      </p:sp>
      <p:sp>
        <p:nvSpPr>
          <p:cNvPr id="10" name="文本框 22">
            <a:extLst>
              <a:ext uri="{FF2B5EF4-FFF2-40B4-BE49-F238E27FC236}">
                <a16:creationId xmlns:a16="http://schemas.microsoft.com/office/drawing/2014/main" id="{852A92C7-57EC-8A05-4960-A68DD42AC7FE}"/>
              </a:ext>
            </a:extLst>
          </p:cNvPr>
          <p:cNvSpPr txBox="1"/>
          <p:nvPr/>
        </p:nvSpPr>
        <p:spPr>
          <a:xfrm>
            <a:off x="567396" y="4255668"/>
            <a:ext cx="10344859" cy="1200329"/>
          </a:xfrm>
          <a:prstGeom prst="rect">
            <a:avLst/>
          </a:prstGeom>
          <a:noFill/>
        </p:spPr>
        <p:txBody>
          <a:bodyPr wrap="square" rtlCol="0">
            <a:spAutoFit/>
          </a:bodyPr>
          <a:lstStyle/>
          <a:p>
            <a:r>
              <a:rPr lang="en-US" altLang="zh-CN" sz="3600" b="1" dirty="0">
                <a:solidFill>
                  <a:srgbClr val="0070C0"/>
                </a:solidFill>
                <a:latin typeface="+mj-lt"/>
                <a:ea typeface="汉仪喵魂体W" panose="00020600040101010101" pitchFamily="18" charset="-122"/>
              </a:rPr>
              <a:t>a. </a:t>
            </a:r>
            <a:r>
              <a:rPr lang="en-US" altLang="zh-CN" sz="3600" b="1" dirty="0" err="1">
                <a:solidFill>
                  <a:srgbClr val="0070C0"/>
                </a:solidFill>
                <a:latin typeface="+mj-lt"/>
                <a:ea typeface="汉仪喵魂体W" panose="00020600040101010101" pitchFamily="18" charset="-122"/>
              </a:rPr>
              <a:t>Cách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pha</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loãng</a:t>
            </a:r>
            <a:r>
              <a:rPr lang="en-US" altLang="zh-CN" sz="3600" b="1" dirty="0">
                <a:solidFill>
                  <a:srgbClr val="0070C0"/>
                </a:solidFill>
                <a:latin typeface="+mj-lt"/>
                <a:ea typeface="汉仪喵魂体W" panose="00020600040101010101" pitchFamily="18" charset="-122"/>
              </a:rPr>
              <a:t> dung </a:t>
            </a:r>
            <a:r>
              <a:rPr lang="en-US" altLang="zh-CN" sz="3600" b="1" dirty="0" err="1">
                <a:solidFill>
                  <a:srgbClr val="0070C0"/>
                </a:solidFill>
                <a:latin typeface="+mj-lt"/>
                <a:ea typeface="汉仪喵魂体W" panose="00020600040101010101" pitchFamily="18" charset="-122"/>
              </a:rPr>
              <a:t>dịch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theo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nồng</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độ</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mol</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trước</a:t>
            </a:r>
            <a:endParaRPr lang="zh-CN" altLang="en-US" sz="3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54816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450938" y="777535"/>
            <a:ext cx="11423736" cy="5861260"/>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409617"/>
          </a:xfrm>
          <a:prstGeom prst="rect">
            <a:avLst/>
          </a:prstGeom>
          <a:noFill/>
        </p:spPr>
        <p:txBody>
          <a:bodyPr wrap="square">
            <a:spAutoFit/>
          </a:bodyPr>
          <a:lstStyle/>
          <a:p>
            <a:pPr marL="0" marR="0" algn="ctr">
              <a:lnSpc>
                <a:spcPct val="107000"/>
              </a:lnSpc>
              <a:spcBef>
                <a:spcPts val="0"/>
              </a:spcBef>
              <a:spcAft>
                <a:spcPts val="0"/>
              </a:spcAft>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pha</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loãng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mol</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ta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4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5235879"/>
            <a:ext cx="2208028" cy="12384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E86902-4CB5-CEA7-2483-300CB2A52128}"/>
                  </a:ext>
                </a:extLst>
              </p:cNvPr>
              <p:cNvSpPr txBox="1"/>
              <p:nvPr/>
            </p:nvSpPr>
            <p:spPr>
              <a:xfrm>
                <a:off x="450938" y="2495151"/>
                <a:ext cx="11423736" cy="3955698"/>
              </a:xfrm>
              <a:prstGeom prst="rect">
                <a:avLst/>
              </a:prstGeom>
              <a:noFill/>
            </p:spPr>
            <p:txBody>
              <a:bodyPr wrap="square">
                <a:spAutoFit/>
              </a:bodyPr>
              <a:lstStyle/>
              <a:p>
                <a:pPr marL="457200" marR="0" indent="-457200" algn="just">
                  <a:lnSpc>
                    <a:spcPct val="107000"/>
                  </a:lnSpc>
                  <a:spcBef>
                    <a:spcPts val="0"/>
                  </a:spcBef>
                  <a:spcAft>
                    <a:spcPts val="0"/>
                  </a:spcAft>
                  <a:buFontTx/>
                  <a:buChar char="-"/>
                </a:pPr>
                <a:r>
                  <a:rPr lang="en-US" sz="3000" dirty="0" err="1">
                    <a:solidFill>
                      <a:srgbClr val="002060"/>
                    </a:solidFill>
                    <a:effectLst/>
                    <a:latin typeface="Times New Roman" pitchFamily="18" charset="0"/>
                    <a:ea typeface="Calibri" panose="020F0502020204030204" pitchFamily="34" charset="0"/>
                    <a:cs typeface="Times New Roman" pitchFamily="18" charset="0"/>
                  </a:rPr>
                  <a:t>Bước</a:t>
                </a:r>
                <a:r>
                  <a:rPr lang="en-US" sz="3000" dirty="0">
                    <a:solidFill>
                      <a:srgbClr val="002060"/>
                    </a:solidFill>
                    <a:effectLst/>
                    <a:latin typeface="Times New Roman" pitchFamily="18" charset="0"/>
                    <a:ea typeface="Calibri" panose="020F0502020204030204" pitchFamily="34" charset="0"/>
                    <a:cs typeface="Times New Roman" pitchFamily="18" charset="0"/>
                  </a:rPr>
                  <a:t> 1: </a:t>
                </a:r>
                <a:r>
                  <a:rPr lang="en-US" sz="3000" dirty="0" err="1">
                    <a:solidFill>
                      <a:srgbClr val="002060"/>
                    </a:solidFill>
                    <a:effectLst/>
                    <a:latin typeface="Times New Roman" pitchFamily="18" charset="0"/>
                    <a:ea typeface="Calibri" panose="020F0502020204030204" pitchFamily="34" charset="0"/>
                    <a:cs typeface="Times New Roman" pitchFamily="18" charset="0"/>
                  </a:rPr>
                  <a:t>Tìm</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số</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mol</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chất</a:t>
                </a:r>
                <a:r>
                  <a:rPr lang="en-US" sz="3000" dirty="0">
                    <a:solidFill>
                      <a:srgbClr val="002060"/>
                    </a:solidFill>
                    <a:effectLst/>
                    <a:latin typeface="Times New Roman" pitchFamily="18" charset="0"/>
                    <a:ea typeface="Calibri" panose="020F0502020204030204" pitchFamily="34" charset="0"/>
                    <a:cs typeface="Times New Roman" pitchFamily="18" charset="0"/>
                  </a:rPr>
                  <a:t> tan </a:t>
                </a:r>
                <a:r>
                  <a:rPr lang="en-US" sz="3000" dirty="0" err="1">
                    <a:solidFill>
                      <a:srgbClr val="002060"/>
                    </a:solidFill>
                    <a:effectLst/>
                    <a:latin typeface="Times New Roman" pitchFamily="18" charset="0"/>
                    <a:ea typeface="Calibri" panose="020F0502020204030204" pitchFamily="34" charset="0"/>
                    <a:cs typeface="Times New Roman" pitchFamily="18" charset="0"/>
                  </a:rPr>
                  <a:t>đã</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biết</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thể</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tích</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và</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nồng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latin typeface="Times New Roman" pitchFamily="18" charset="0"/>
                    <a:ea typeface="Calibri" panose="020F0502020204030204" pitchFamily="34" charset="0"/>
                    <a:cs typeface="Times New Roman" pitchFamily="18" charset="0"/>
                  </a:rPr>
                  <a:t>độ</a:t>
                </a:r>
                <a:r>
                  <a:rPr lang="en-US" sz="3000" dirty="0">
                    <a:solidFill>
                      <a:srgbClr val="002060"/>
                    </a:solidFill>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theo</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công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thức</a:t>
                </a:r>
                <a:r>
                  <a:rPr lang="en-US" sz="3000" dirty="0">
                    <a:solidFill>
                      <a:srgbClr val="002060"/>
                    </a:solidFill>
                    <a:effectLst/>
                    <a:latin typeface="Times New Roman" pitchFamily="18" charset="0"/>
                    <a:ea typeface="Calibri" panose="020F0502020204030204" pitchFamily="34" charset="0"/>
                    <a:cs typeface="Times New Roman" pitchFamily="18" charset="0"/>
                  </a:rPr>
                  <a:t>:</a:t>
                </a:r>
                <a:r>
                  <a:rPr lang="en-US" sz="2800" dirty="0"/>
                  <a:t> n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m:t>
                    </m:r>
                  </m:oMath>
                </a14:m>
                <a:endParaRPr lang="en-US" sz="3000" dirty="0">
                  <a:solidFill>
                    <a:srgbClr val="002060"/>
                  </a:solidFill>
                  <a:latin typeface="Times New Roman" pitchFamily="18" charset="0"/>
                  <a:ea typeface="Calibri" panose="020F0502020204030204" pitchFamily="34" charset="0"/>
                  <a:cs typeface="Times New Roman" pitchFamily="18" charset="0"/>
                </a:endParaRPr>
              </a:p>
              <a:p>
                <a:pPr marL="457200" marR="0" indent="-457200" algn="just">
                  <a:lnSpc>
                    <a:spcPct val="107000"/>
                  </a:lnSpc>
                  <a:spcBef>
                    <a:spcPts val="0"/>
                  </a:spcBef>
                  <a:spcAft>
                    <a:spcPts val="0"/>
                  </a:spcAft>
                  <a:buFontTx/>
                  <a:buChar char="-"/>
                </a:pP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2: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thể</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tích</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chỉ</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định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làm</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pha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chế</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có</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chứa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số</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mol</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tan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công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thức</a:t>
                </a:r>
                <a:r>
                  <a:rPr lang="en-US" sz="3200" dirty="0">
                    <a:solidFill>
                      <a:srgbClr val="002060"/>
                    </a:solidFill>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dirty="0">
                  <a:solidFill>
                    <a:srgbClr val="002060"/>
                  </a:solidFill>
                  <a:latin typeface="Times New Roman" pitchFamily="18" charset="0"/>
                  <a:ea typeface="Calibri" panose="020F0502020204030204" pitchFamily="34" charset="0"/>
                  <a:cs typeface="Times New Roman" pitchFamily="18" charset="0"/>
                </a:endParaRPr>
              </a:p>
              <a:p>
                <a:pPr marR="0" algn="just">
                  <a:lnSpc>
                    <a:spcPct val="107000"/>
                  </a:lnSpc>
                  <a:spcBef>
                    <a:spcPts val="0"/>
                  </a:spcBef>
                  <a:spcAft>
                    <a:spcPts val="0"/>
                  </a:spcAft>
                </a:pP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3: </a:t>
                </a:r>
                <a:r>
                  <a:rPr lang="en-US" sz="3200" dirty="0" err="1">
                    <a:solidFill>
                      <a:srgbClr val="002060"/>
                    </a:solidFill>
                    <a:latin typeface="Times New Roman" pitchFamily="18" charset="0"/>
                    <a:ea typeface="Calibri" panose="020F0502020204030204" pitchFamily="34" charset="0"/>
                    <a:cs typeface="Times New Roman" pitchFamily="18" charset="0"/>
                  </a:rPr>
                  <a:t>Đong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thể</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tích</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sau</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đó</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vào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cốc</a:t>
                </a:r>
                <a:r>
                  <a:rPr lang="en-US" sz="3200" dirty="0">
                    <a:solidFill>
                      <a:srgbClr val="002060"/>
                    </a:solidFill>
                    <a:latin typeface="Times New Roman" pitchFamily="18" charset="0"/>
                    <a:ea typeface="Calibri" panose="020F0502020204030204" pitchFamily="34" charset="0"/>
                    <a:cs typeface="Times New Roman" pitchFamily="18" charset="0"/>
                  </a:rPr>
                  <a:t> chia </a:t>
                </a:r>
                <a:r>
                  <a:rPr lang="en-US" sz="3200" dirty="0" err="1">
                    <a:solidFill>
                      <a:srgbClr val="002060"/>
                    </a:solidFill>
                    <a:latin typeface="Times New Roman" pitchFamily="18" charset="0"/>
                    <a:ea typeface="Calibri" panose="020F0502020204030204" pitchFamily="34" charset="0"/>
                    <a:cs typeface="Times New Roman" pitchFamily="18" charset="0"/>
                  </a:rPr>
                  <a:t>độ</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rồi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đổ</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nước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đến</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thể</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tích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đầu</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bài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yêu</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cầu</a:t>
                </a:r>
                <a:endParaRPr lang="en-US" sz="3200" b="1" dirty="0">
                  <a:solidFill>
                    <a:srgbClr val="002060"/>
                  </a:solidFill>
                  <a:effectLst/>
                  <a:latin typeface="Times New Roman" pitchFamily="18" charset="0"/>
                  <a:ea typeface="Calibri" panose="020F0502020204030204" pitchFamily="34" charset="0"/>
                  <a:cs typeface="Times New Roman" pitchFamily="18" charset="0"/>
                </a:endParaRPr>
              </a:p>
            </p:txBody>
          </p:sp>
        </mc:Choice>
        <mc:Fallback xmlns="">
          <p:sp>
            <p:nvSpPr>
              <p:cNvPr id="6" name="TextBox 5">
                <a:extLst>
                  <a:ext uri="{FF2B5EF4-FFF2-40B4-BE49-F238E27FC236}">
                    <a16:creationId xmlns:a16="http://schemas.microsoft.com/office/drawing/2014/main" xmlns="" id="{D9E86902-4CB5-CEA7-2483-300CB2A52128}"/>
                  </a:ext>
                </a:extLst>
              </p:cNvPr>
              <p:cNvSpPr txBox="1">
                <a:spLocks noRot="1" noChangeAspect="1" noMove="1" noResize="1" noEditPoints="1" noAdjustHandles="1" noChangeArrowheads="1" noChangeShapeType="1" noTextEdit="1"/>
              </p:cNvSpPr>
              <p:nvPr/>
            </p:nvSpPr>
            <p:spPr>
              <a:xfrm>
                <a:off x="450938" y="2495151"/>
                <a:ext cx="11423736" cy="3955698"/>
              </a:xfrm>
              <a:prstGeom prst="rect">
                <a:avLst/>
              </a:prstGeom>
              <a:blipFill rotWithShape="1">
                <a:blip r:embed="rId3"/>
                <a:stretch>
                  <a:fillRect l="-1387" t="-2003" r="-1334" b="-3082"/>
                </a:stretch>
              </a:blipFill>
            </p:spPr>
            <p:txBody>
              <a:bodyPr/>
              <a:lstStyle/>
              <a:p>
                <a:r>
                  <a:rPr lang="en-US">
                    <a:noFill/>
                  </a:rPr>
                  <a:t> </a:t>
                </a:r>
              </a:p>
            </p:txBody>
          </p:sp>
        </mc:Fallback>
      </mc:AlternateContent>
    </p:spTree>
    <p:extLst>
      <p:ext uri="{BB962C8B-B14F-4D97-AF65-F5344CB8AC3E}">
        <p14:creationId xmlns:p14="http://schemas.microsoft.com/office/powerpoint/2010/main" val="190947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889348" y="1332073"/>
            <a:ext cx="10218979"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BT1: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100mL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MgSO</a:t>
            </a:r>
            <a:r>
              <a:rPr lang="en-US" sz="3200" baseline="-25000" dirty="0">
                <a:effectLst/>
                <a:latin typeface="Times New Roman" panose="02020603050405020304" pitchFamily="18" charset="0"/>
                <a:ea typeface="Times New Roman" panose="02020603050405020304" pitchFamily="18" charset="0"/>
              </a:rPr>
              <a:t>4 </a:t>
            </a:r>
            <a:r>
              <a:rPr lang="en-US" sz="3200" dirty="0">
                <a:effectLst/>
                <a:latin typeface="Times New Roman" panose="02020603050405020304" pitchFamily="18" charset="0"/>
                <a:ea typeface="Times New Roman" panose="02020603050405020304" pitchFamily="18" charset="0"/>
              </a:rPr>
              <a:t>0,4M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MgSO</a:t>
            </a:r>
            <a:r>
              <a:rPr lang="en-US" sz="3200" baseline="-25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2M</a:t>
            </a: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Bài</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250521" y="2665908"/>
                <a:ext cx="6175331" cy="3754810"/>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Tính </a:t>
                </a:r>
                <a:r>
                  <a:rPr lang="en-US" sz="2800" b="1" dirty="0" err="1">
                    <a:solidFill>
                      <a:srgbClr val="002060"/>
                    </a:solidFill>
                    <a:effectLst/>
                    <a:latin typeface="+mj-lt"/>
                    <a:ea typeface="Times New Roman" panose="02020603050405020304" pitchFamily="18" charset="0"/>
                  </a:rPr>
                  <a:t>toán</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Đổi</a:t>
                </a:r>
                <a:r>
                  <a:rPr lang="en-US" sz="2800" b="1" dirty="0">
                    <a:solidFill>
                      <a:srgbClr val="002060"/>
                    </a:solidFill>
                    <a:effectLst/>
                    <a:latin typeface="+mj-lt"/>
                    <a:ea typeface="Times New Roman" panose="02020603050405020304" pitchFamily="18" charset="0"/>
                  </a:rPr>
                  <a:t> 100 mL = 0,1L</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1: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số</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 </a:t>
                </a:r>
                <a:r>
                  <a:rPr lang="en-US" sz="2800" dirty="0" err="1">
                    <a:solidFill>
                      <a:srgbClr val="002060"/>
                    </a:solidFill>
                    <a:effectLst/>
                    <a:latin typeface="+mj-lt"/>
                    <a:ea typeface="Times New Roman" panose="02020603050405020304" pitchFamily="18" charset="0"/>
                  </a:rPr>
                  <a:t>có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trong</a:t>
                </a:r>
                <a:r>
                  <a:rPr lang="en-US" sz="2800" dirty="0">
                    <a:solidFill>
                      <a:srgbClr val="002060"/>
                    </a:solidFill>
                    <a:effectLst/>
                    <a:latin typeface="+mj-lt"/>
                    <a:ea typeface="Times New Roman" panose="02020603050405020304" pitchFamily="18" charset="0"/>
                  </a:rPr>
                  <a:t> 100 mL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MgSO</a:t>
                </a:r>
                <a:r>
                  <a:rPr lang="en-US" sz="2800" baseline="-25000" dirty="0">
                    <a:solidFill>
                      <a:srgbClr val="002060"/>
                    </a:solidFill>
                    <a:latin typeface="+mj-lt"/>
                    <a:ea typeface="Times New Roman" panose="02020603050405020304" pitchFamily="18" charset="0"/>
                  </a:rPr>
                  <a:t>4</a:t>
                </a:r>
                <a:r>
                  <a:rPr lang="en-US" sz="2800" dirty="0">
                    <a:solidFill>
                      <a:srgbClr val="002060"/>
                    </a:solidFill>
                    <a:latin typeface="+mj-lt"/>
                    <a:ea typeface="Times New Roman" panose="02020603050405020304" pitchFamily="18" charset="0"/>
                  </a:rPr>
                  <a:t> 0,4M</a:t>
                </a:r>
                <a:r>
                  <a:rPr lang="en-US" sz="2800" dirty="0">
                    <a:solidFill>
                      <a:srgbClr val="002060"/>
                    </a:solidFill>
                    <a:effectLst/>
                    <a:latin typeface="+mj-lt"/>
                    <a:ea typeface="Times New Roman" panose="02020603050405020304" pitchFamily="18" charset="0"/>
                  </a:rPr>
                  <a:t>:</a:t>
                </a:r>
              </a:p>
              <a:p>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a:rPr>
                          <m:t>  </m:t>
                        </m:r>
                        <m:r>
                          <a:rPr lang="en-US" sz="2800" b="0" i="1" smtClean="0">
                            <a:latin typeface="Cambria Math"/>
                          </a:rPr>
                          <m:t>𝑛</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r>
                              <a:rPr lang="en-US" sz="2800" b="0" i="1" smtClean="0">
                                <a:latin typeface="Cambria Math"/>
                              </a:rPr>
                              <m:t>𝑔𝑆𝑂</m:t>
                            </m:r>
                          </m:e>
                          <m:sub>
                            <m:r>
                              <a:rPr lang="en-US" sz="2800" b="0" i="1" smtClean="0">
                                <a:latin typeface="Cambria Math"/>
                              </a:rPr>
                              <m:t>4</m:t>
                            </m:r>
                          </m:sub>
                        </m:sSub>
                      </m:sub>
                    </m:sSub>
                  </m:oMath>
                </a14:m>
                <a:r>
                  <a:rPr lang="en-US" sz="2800" dirty="0">
                    <a:solidFill>
                      <a:srgbClr val="002060"/>
                    </a:solidFill>
                    <a:latin typeface="+mj-lt"/>
                    <a:ea typeface="Times New Roman" panose="02020603050405020304" pitchFamily="18" charset="0"/>
                  </a:rPr>
                  <a:t> = 0,4 . 0,1 = 0,04 </a:t>
                </a:r>
                <a:r>
                  <a:rPr lang="en-US" sz="2800" dirty="0" err="1">
                    <a:solidFill>
                      <a:srgbClr val="002060"/>
                    </a:solidFill>
                    <a:latin typeface="+mj-lt"/>
                    <a:ea typeface="Times New Roman" panose="02020603050405020304" pitchFamily="18" charset="0"/>
                  </a:rPr>
                  <a:t>mol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2: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thể</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tích</a:t>
                </a:r>
                <a:r>
                  <a:rPr lang="en-US" sz="2800" dirty="0">
                    <a:solidFill>
                      <a:srgbClr val="002060"/>
                    </a:solidFill>
                    <a:effectLst/>
                    <a:latin typeface="+mj-lt"/>
                    <a:ea typeface="Times New Roman" panose="02020603050405020304" pitchFamily="18" charset="0"/>
                  </a:rPr>
                  <a:t>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MgSO</a:t>
                </a:r>
                <a:r>
                  <a:rPr lang="en-US" sz="2800" baseline="-25000" dirty="0">
                    <a:solidFill>
                      <a:srgbClr val="002060"/>
                    </a:solidFill>
                    <a:effectLst/>
                    <a:latin typeface="+mj-lt"/>
                    <a:ea typeface="Times New Roman" panose="02020603050405020304" pitchFamily="18" charset="0"/>
                  </a:rPr>
                  <a:t>4</a:t>
                </a:r>
                <a:r>
                  <a:rPr lang="en-US" sz="2800" dirty="0">
                    <a:solidFill>
                      <a:srgbClr val="002060"/>
                    </a:solidFill>
                    <a:effectLst/>
                    <a:latin typeface="+mj-lt"/>
                    <a:ea typeface="Times New Roman" panose="02020603050405020304" pitchFamily="18" charset="0"/>
                  </a:rPr>
                  <a:t> 2M </a:t>
                </a:r>
                <a:r>
                  <a:rPr lang="en-US" sz="2800" dirty="0" err="1">
                    <a:solidFill>
                      <a:srgbClr val="002060"/>
                    </a:solidFill>
                    <a:effectLst/>
                    <a:latin typeface="+mj-lt"/>
                    <a:ea typeface="Times New Roman" panose="02020603050405020304" pitchFamily="18" charset="0"/>
                  </a:rPr>
                  <a:t>trong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chứa</a:t>
                </a:r>
                <a:r>
                  <a:rPr lang="en-US" sz="2800" dirty="0">
                    <a:solidFill>
                      <a:srgbClr val="002060"/>
                    </a:solidFill>
                    <a:effectLst/>
                    <a:latin typeface="+mj-lt"/>
                    <a:ea typeface="Times New Roman" panose="02020603050405020304" pitchFamily="18" charset="0"/>
                  </a:rPr>
                  <a:t> 0,04mol MgSO</a:t>
                </a:r>
                <a:r>
                  <a:rPr lang="en-US" sz="2800" baseline="-25000" dirty="0">
                    <a:solidFill>
                      <a:srgbClr val="002060"/>
                    </a:solidFill>
                    <a:effectLst/>
                    <a:latin typeface="+mj-lt"/>
                    <a:ea typeface="Times New Roman" panose="02020603050405020304" pitchFamily="18" charset="0"/>
                  </a:rPr>
                  <a:t>4</a:t>
                </a:r>
                <a:endParaRPr lang="en-US" sz="2800" dirty="0">
                  <a:solidFill>
                    <a:srgbClr val="002060"/>
                  </a:solidFill>
                  <a:effectLst/>
                  <a:latin typeface="+mj-lt"/>
                  <a:ea typeface="Times New Roman" panose="02020603050405020304" pitchFamily="18" charset="0"/>
                </a:endParaRPr>
              </a:p>
              <a:p>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a:rPr>
                          <m:t>0,04</m:t>
                        </m:r>
                      </m:num>
                      <m:den>
                        <m:r>
                          <a:rPr lang="en-US" sz="2800" b="0" i="1" smtClean="0">
                            <a:latin typeface="Cambria Math"/>
                          </a:rPr>
                          <m:t>2</m:t>
                        </m:r>
                      </m:den>
                    </m:f>
                  </m:oMath>
                </a14:m>
                <a:r>
                  <a:rPr lang="en-US" sz="2800" dirty="0">
                    <a:solidFill>
                      <a:srgbClr val="002060"/>
                    </a:solidFill>
                    <a:effectLst/>
                    <a:latin typeface="+mj-lt"/>
                    <a:ea typeface="Times New Roman" panose="02020603050405020304" pitchFamily="18" charset="0"/>
                  </a:rPr>
                  <a:t> = 0,02L = 20mL</a:t>
                </a:r>
              </a:p>
            </p:txBody>
          </p:sp>
        </mc:Choice>
        <mc:Fallback xmlns="">
          <p:sp>
            <p:nvSpPr>
              <p:cNvPr id="5" name="TextBox 4">
                <a:extLst>
                  <a:ext uri="{FF2B5EF4-FFF2-40B4-BE49-F238E27FC236}">
                    <a16:creationId xmlns:a16="http://schemas.microsoft.com/office/drawing/2014/main" xmlns="" xmlns:a14="http://schemas.microsoft.com/office/drawing/2010/main" id="{5C9EFE1D-5466-0E2D-C12C-768B56797E9C}"/>
                  </a:ext>
                </a:extLst>
              </p:cNvPr>
              <p:cNvSpPr txBox="1">
                <a:spLocks noRot="1" noChangeAspect="1" noMove="1" noResize="1" noEditPoints="1" noAdjustHandles="1" noChangeArrowheads="1" noChangeShapeType="1" noTextEdit="1"/>
              </p:cNvSpPr>
              <p:nvPr/>
            </p:nvSpPr>
            <p:spPr>
              <a:xfrm>
                <a:off x="250521" y="2665908"/>
                <a:ext cx="6175331" cy="3754810"/>
              </a:xfrm>
              <a:prstGeom prst="rect">
                <a:avLst/>
              </a:prstGeom>
              <a:blipFill rotWithShape="1">
                <a:blip r:embed="rId2"/>
                <a:stretch>
                  <a:fillRect l="-1974" t="-1623" r="-2073" b="-97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6313118" y="2689396"/>
            <a:ext cx="5629685" cy="3539430"/>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3: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Đong</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lấy</a:t>
            </a:r>
            <a:r>
              <a:rPr lang="en-US" sz="2800" dirty="0">
                <a:solidFill>
                  <a:srgbClr val="002060"/>
                </a:solidFill>
                <a:ea typeface="Times New Roman" panose="02020603050405020304" pitchFamily="18" charset="0"/>
              </a:rPr>
              <a:t> 20mL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MgSO</a:t>
            </a:r>
            <a:r>
              <a:rPr lang="en-US" sz="2800" baseline="-25000" dirty="0">
                <a:solidFill>
                  <a:srgbClr val="002060"/>
                </a:solidFill>
                <a:ea typeface="Times New Roman" panose="02020603050405020304" pitchFamily="18" charset="0"/>
              </a:rPr>
              <a:t>4</a:t>
            </a:r>
            <a:r>
              <a:rPr lang="en-US" sz="2800" dirty="0">
                <a:solidFill>
                  <a:srgbClr val="002060"/>
                </a:solidFill>
                <a:ea typeface="Times New Roman" panose="02020603050405020304" pitchFamily="18" charset="0"/>
              </a:rPr>
              <a:t> 2M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chia </a:t>
            </a:r>
            <a:r>
              <a:rPr lang="en-US" sz="2800" dirty="0" err="1">
                <a:solidFill>
                  <a:srgbClr val="002060"/>
                </a:solidFill>
                <a:ea typeface="Times New Roman" panose="02020603050405020304" pitchFamily="18" charset="0"/>
              </a:rPr>
              <a:t>độ</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có</a:t>
            </a:r>
            <a:r>
              <a:rPr lang="en-US" sz="2800" dirty="0">
                <a:solidFill>
                  <a:srgbClr val="002060"/>
                </a:solidFill>
                <a:ea typeface="Times New Roman" panose="02020603050405020304" pitchFamily="18" charset="0"/>
              </a:rPr>
              <a:t> dung </a:t>
            </a:r>
            <a:r>
              <a:rPr lang="en-US" sz="2800" dirty="0" err="1">
                <a:solidFill>
                  <a:srgbClr val="002060"/>
                </a:solidFill>
                <a:ea typeface="Times New Roman" panose="02020603050405020304" pitchFamily="18" charset="0"/>
              </a:rPr>
              <a:t>tích</a:t>
            </a:r>
            <a:r>
              <a:rPr lang="en-US" sz="2800" dirty="0">
                <a:solidFill>
                  <a:srgbClr val="002060"/>
                </a:solidFill>
                <a:ea typeface="Times New Roman" panose="02020603050405020304" pitchFamily="18" charset="0"/>
              </a:rPr>
              <a:t> 200mL.</a:t>
            </a:r>
          </a:p>
          <a:p>
            <a:r>
              <a:rPr lang="en-US" sz="2800" dirty="0">
                <a:solidFill>
                  <a:srgbClr val="002060"/>
                </a:solidFill>
                <a:ea typeface="Times New Roman" panose="02020603050405020304" pitchFamily="18" charset="0"/>
              </a:rPr>
              <a:t>– Cho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nước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cất</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khuấy</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nhẹ</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cho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đủ</a:t>
            </a:r>
            <a:r>
              <a:rPr lang="en-US" sz="2800" dirty="0">
                <a:solidFill>
                  <a:srgbClr val="002060"/>
                </a:solidFill>
                <a:ea typeface="Times New Roman" panose="02020603050405020304" pitchFamily="18" charset="0"/>
              </a:rPr>
              <a:t> 100 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ta </a:t>
            </a:r>
            <a:r>
              <a:rPr lang="en-US" sz="2800" dirty="0" err="1">
                <a:solidFill>
                  <a:srgbClr val="002060"/>
                </a:solidFill>
                <a:ea typeface="Times New Roman" panose="02020603050405020304" pitchFamily="18" charset="0"/>
              </a:rPr>
              <a:t>được</a:t>
            </a:r>
            <a:r>
              <a:rPr lang="en-US" sz="2800" dirty="0">
                <a:solidFill>
                  <a:srgbClr val="002060"/>
                </a:solidFill>
                <a:ea typeface="Times New Roman" panose="02020603050405020304" pitchFamily="18" charset="0"/>
              </a:rPr>
              <a:t> 100 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MgSO</a:t>
            </a:r>
            <a:r>
              <a:rPr lang="en-US" sz="2800" baseline="-25000" dirty="0">
                <a:solidFill>
                  <a:srgbClr val="002060"/>
                </a:solidFill>
                <a:ea typeface="Times New Roman" panose="02020603050405020304" pitchFamily="18" charset="0"/>
              </a:rPr>
              <a:t>4</a:t>
            </a:r>
            <a:r>
              <a:rPr lang="en-US" sz="2800" dirty="0">
                <a:solidFill>
                  <a:srgbClr val="002060"/>
                </a:solidFill>
                <a:ea typeface="Times New Roman" panose="02020603050405020304" pitchFamily="18" charset="0"/>
              </a:rPr>
              <a:t> 0,4M.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6233107"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64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250521" y="1119736"/>
            <a:ext cx="11423736" cy="1569660"/>
          </a:xfrm>
          <a:prstGeom prst="rect">
            <a:avLst/>
          </a:prstGeom>
          <a:noFill/>
        </p:spPr>
        <p:txBody>
          <a:bodyPr wrap="square">
            <a:spAutoFit/>
          </a:bodyPr>
          <a:lstStyle/>
          <a:p>
            <a:pPr algn="just"/>
            <a:r>
              <a:rPr lang="en-US" sz="3200" dirty="0">
                <a:effectLst/>
                <a:latin typeface="Times New Roman" panose="02020603050405020304" pitchFamily="18" charset="0"/>
                <a:ea typeface="Times New Roman" panose="02020603050405020304" pitchFamily="18" charset="0"/>
              </a:rPr>
              <a:t>BT2: </a:t>
            </a:r>
            <a:r>
              <a:rPr lang="vi-VN" sz="3200" dirty="0">
                <a:latin typeface="Times New Roman" pitchFamily="18" charset="0"/>
                <a:cs typeface="Times New Roman" pitchFamily="18" charset="0"/>
              </a:rPr>
              <a:t>Hãy tính và trình bày cách pha chế 100 mLdung dịch HCl 0,25 M bằng cách pha loãng dung dịch HCl 5 M có sẵn (dụng cụ, hoá chất có đủ).</a:t>
            </a:r>
            <a:endParaRPr lang="en-US" sz="3200" dirty="0">
              <a:effectLst/>
              <a:latin typeface="Times New Roman" panose="02020603050405020304" pitchFamily="18" charset="0"/>
              <a:ea typeface="Times New Roman" panose="02020603050405020304" pitchFamily="18" charset="0"/>
              <a:cs typeface="Times New Roman"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Bài</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250521" y="2665908"/>
                <a:ext cx="6175331" cy="3286925"/>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Tính </a:t>
                </a:r>
                <a:r>
                  <a:rPr lang="en-US" sz="2800" b="1" dirty="0" err="1">
                    <a:solidFill>
                      <a:srgbClr val="002060"/>
                    </a:solidFill>
                    <a:effectLst/>
                    <a:latin typeface="+mj-lt"/>
                    <a:ea typeface="Times New Roman" panose="02020603050405020304" pitchFamily="18" charset="0"/>
                  </a:rPr>
                  <a:t>toán</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Đổi</a:t>
                </a:r>
                <a:r>
                  <a:rPr lang="en-US" sz="2800" b="1" dirty="0">
                    <a:solidFill>
                      <a:srgbClr val="002060"/>
                    </a:solidFill>
                    <a:effectLst/>
                    <a:latin typeface="+mj-lt"/>
                    <a:ea typeface="Times New Roman" panose="02020603050405020304" pitchFamily="18" charset="0"/>
                  </a:rPr>
                  <a:t> 100 mL = 0,1L</a:t>
                </a:r>
                <a:endParaRPr lang="en-US" sz="2800" b="1" dirty="0">
                  <a:solidFill>
                    <a:srgbClr val="002060"/>
                  </a:solidFill>
                  <a:latin typeface="+mj-lt"/>
                  <a:ea typeface="Times New Roman" panose="02020603050405020304" pitchFamily="18" charset="0"/>
                </a:endParaRPr>
              </a:p>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1: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số</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chất</a:t>
                </a:r>
                <a:r>
                  <a:rPr lang="en-US" sz="2800" dirty="0">
                    <a:solidFill>
                      <a:srgbClr val="002060"/>
                    </a:solidFill>
                    <a:effectLst/>
                    <a:latin typeface="+mj-lt"/>
                    <a:ea typeface="Times New Roman" panose="02020603050405020304" pitchFamily="18" charset="0"/>
                  </a:rPr>
                  <a:t> tan </a:t>
                </a:r>
                <a:r>
                  <a:rPr lang="en-US" sz="2800" dirty="0" err="1">
                    <a:solidFill>
                      <a:srgbClr val="002060"/>
                    </a:solidFill>
                    <a:effectLst/>
                    <a:latin typeface="+mj-lt"/>
                    <a:ea typeface="Times New Roman" panose="02020603050405020304" pitchFamily="18" charset="0"/>
                  </a:rPr>
                  <a:t>có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trong</a:t>
                </a:r>
                <a:r>
                  <a:rPr lang="en-US" sz="2800" dirty="0">
                    <a:solidFill>
                      <a:srgbClr val="002060"/>
                    </a:solidFill>
                    <a:effectLst/>
                    <a:latin typeface="+mj-lt"/>
                    <a:ea typeface="Times New Roman" panose="02020603050405020304" pitchFamily="18" charset="0"/>
                  </a:rPr>
                  <a:t> 100 mL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HCl</a:t>
                </a:r>
                <a:r>
                  <a:rPr lang="en-US" sz="2800" dirty="0">
                    <a:solidFill>
                      <a:srgbClr val="002060"/>
                    </a:solidFill>
                    <a:latin typeface="+mj-lt"/>
                    <a:ea typeface="Times New Roman" panose="02020603050405020304" pitchFamily="18" charset="0"/>
                  </a:rPr>
                  <a:t> 0,25M</a:t>
                </a:r>
                <a:r>
                  <a:rPr lang="en-US" sz="2800" dirty="0">
                    <a:solidFill>
                      <a:srgbClr val="002060"/>
                    </a:solidFill>
                    <a:effectLst/>
                    <a:latin typeface="+mj-lt"/>
                    <a:ea typeface="Times New Roman" panose="02020603050405020304" pitchFamily="18" charset="0"/>
                  </a:rPr>
                  <a:t>:</a:t>
                </a:r>
              </a:p>
              <a:p>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a:rPr>
                          <m:t>  </m:t>
                        </m:r>
                        <m:r>
                          <a:rPr lang="en-US" sz="2800" b="0" i="1" smtClean="0">
                            <a:latin typeface="Cambria Math"/>
                          </a:rPr>
                          <m:t>𝑛</m:t>
                        </m:r>
                      </m:e>
                      <m:sub>
                        <m:r>
                          <a:rPr lang="en-US" sz="2800" i="1" smtClean="0">
                            <a:latin typeface="Cambria Math"/>
                          </a:rPr>
                          <m:t>𝐻</m:t>
                        </m:r>
                        <m:r>
                          <a:rPr lang="en-US" sz="2800" b="0" i="1" smtClean="0">
                            <a:latin typeface="Cambria Math"/>
                          </a:rPr>
                          <m:t>𝐶𝑙</m:t>
                        </m:r>
                      </m:sub>
                    </m:sSub>
                  </m:oMath>
                </a14:m>
                <a:r>
                  <a:rPr lang="en-US" sz="2800" dirty="0">
                    <a:solidFill>
                      <a:srgbClr val="002060"/>
                    </a:solidFill>
                    <a:latin typeface="+mj-lt"/>
                    <a:ea typeface="Times New Roman" panose="02020603050405020304" pitchFamily="18" charset="0"/>
                  </a:rPr>
                  <a:t> = 0,25 . 0,1 = 0,025 </a:t>
                </a:r>
                <a:r>
                  <a:rPr lang="en-US" sz="2800" dirty="0" err="1">
                    <a:solidFill>
                      <a:srgbClr val="002060"/>
                    </a:solidFill>
                    <a:latin typeface="+mj-lt"/>
                    <a:ea typeface="Times New Roman" panose="02020603050405020304" pitchFamily="18" charset="0"/>
                  </a:rPr>
                  <a:t>mol</a:t>
                </a:r>
                <a:endParaRPr lang="en-US" sz="2800" dirty="0">
                  <a:solidFill>
                    <a:srgbClr val="002060"/>
                  </a:solidFill>
                  <a:effectLst/>
                  <a:latin typeface="+mj-lt"/>
                  <a:ea typeface="Times New Roman" panose="02020603050405020304" pitchFamily="18" charset="0"/>
                </a:endParaRPr>
              </a:p>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2: </a:t>
                </a:r>
                <a:r>
                  <a:rPr lang="en-US" sz="2800" dirty="0" err="1">
                    <a:solidFill>
                      <a:srgbClr val="002060"/>
                    </a:solidFill>
                    <a:effectLst/>
                    <a:latin typeface="+mj-lt"/>
                    <a:ea typeface="Times New Roman" panose="02020603050405020304" pitchFamily="18" charset="0"/>
                  </a:rPr>
                  <a:t>Tìm</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thể</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tích</a:t>
                </a:r>
                <a:r>
                  <a:rPr lang="en-US" sz="2800" dirty="0">
                    <a:solidFill>
                      <a:srgbClr val="002060"/>
                    </a:solidFill>
                    <a:effectLst/>
                    <a:latin typeface="+mj-lt"/>
                    <a:ea typeface="Times New Roman" panose="02020603050405020304" pitchFamily="18" charset="0"/>
                  </a:rPr>
                  <a:t> dung </a:t>
                </a:r>
                <a:r>
                  <a:rPr lang="en-US" sz="2800" dirty="0" err="1">
                    <a:solidFill>
                      <a:srgbClr val="002060"/>
                    </a:solidFill>
                    <a:effectLst/>
                    <a:latin typeface="+mj-lt"/>
                    <a:ea typeface="Times New Roman" panose="02020603050405020304" pitchFamily="18" charset="0"/>
                  </a:rPr>
                  <a:t>dịch</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HCl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trong</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đó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có</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chứa</a:t>
                </a:r>
                <a:r>
                  <a:rPr lang="en-US" sz="2800" dirty="0">
                    <a:solidFill>
                      <a:srgbClr val="002060"/>
                    </a:solidFill>
                    <a:effectLst/>
                    <a:latin typeface="+mj-lt"/>
                    <a:ea typeface="Times New Roman" panose="02020603050405020304" pitchFamily="18" charset="0"/>
                  </a:rPr>
                  <a:t> 0,025 </a:t>
                </a:r>
                <a:r>
                  <a:rPr lang="en-US" sz="2800" dirty="0" err="1">
                    <a:solidFill>
                      <a:srgbClr val="002060"/>
                    </a:solidFill>
                    <a:effectLst/>
                    <a:latin typeface="+mj-lt"/>
                    <a:ea typeface="Times New Roman" panose="02020603050405020304" pitchFamily="18" charset="0"/>
                  </a:rPr>
                  <a:t>mol</a:t>
                </a:r>
                <a:r>
                  <a:rPr lang="en-US" sz="2800" dirty="0">
                    <a:solidFill>
                      <a:srgbClr val="002060"/>
                    </a:solidFill>
                    <a:effectLst/>
                    <a:latin typeface="+mj-lt"/>
                    <a:ea typeface="Times New Roman" panose="02020603050405020304" pitchFamily="18" charset="0"/>
                  </a:rPr>
                  <a:t> </a:t>
                </a:r>
                <a:r>
                  <a:rPr lang="en-US" sz="2800" dirty="0" err="1">
                    <a:solidFill>
                      <a:srgbClr val="002060"/>
                    </a:solidFill>
                    <a:effectLst/>
                    <a:latin typeface="+mj-lt"/>
                    <a:ea typeface="Times New Roman" panose="02020603050405020304" pitchFamily="18" charset="0"/>
                  </a:rPr>
                  <a:t>HCl</a:t>
                </a:r>
                <a:endParaRPr lang="en-US" sz="2800" dirty="0">
                  <a:solidFill>
                    <a:srgbClr val="002060"/>
                  </a:solidFill>
                  <a:effectLst/>
                  <a:latin typeface="+mj-lt"/>
                  <a:ea typeface="Times New Roman" panose="02020603050405020304" pitchFamily="18" charset="0"/>
                </a:endParaRPr>
              </a:p>
              <a:p>
                <a14:m>
                  <m:oMath xmlns:m="http://schemas.openxmlformats.org/officeDocument/2006/math">
                    <m:r>
                      <a:rPr lang="en-US" sz="2800" i="1">
                        <a:latin typeface="Cambria Math" panose="02040503050406030204" pitchFamily="18" charset="0"/>
                      </a:rPr>
                      <m:t>𝑉</m:t>
                    </m:r>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b="0" i="1" smtClean="0">
                            <a:latin typeface="Cambria Math"/>
                          </a:rPr>
                          <m:t>0,025</m:t>
                        </m:r>
                      </m:num>
                      <m:den>
                        <m:r>
                          <a:rPr lang="en-US" sz="2800" b="0" i="1" smtClean="0">
                            <a:latin typeface="Cambria Math"/>
                          </a:rPr>
                          <m:t>5</m:t>
                        </m:r>
                      </m:den>
                    </m:f>
                  </m:oMath>
                </a14:m>
                <a:r>
                  <a:rPr lang="en-US" sz="2800" dirty="0">
                    <a:solidFill>
                      <a:srgbClr val="002060"/>
                    </a:solidFill>
                    <a:effectLst/>
                    <a:latin typeface="+mj-lt"/>
                    <a:ea typeface="Times New Roman" panose="02020603050405020304" pitchFamily="18" charset="0"/>
                  </a:rPr>
                  <a:t> = 0,005L = 5mL</a:t>
                </a:r>
              </a:p>
            </p:txBody>
          </p:sp>
        </mc:Choice>
        <mc:Fallback xmlns="">
          <p:sp>
            <p:nvSpPr>
              <p:cNvPr id="5" name="TextBox 4">
                <a:extLst>
                  <a:ext uri="{FF2B5EF4-FFF2-40B4-BE49-F238E27FC236}">
                    <a16:creationId xmlns:a16="http://schemas.microsoft.com/office/drawing/2014/main" xmlns="" xmlns:a14="http://schemas.microsoft.com/office/drawing/2010/main" id="{5C9EFE1D-5466-0E2D-C12C-768B56797E9C}"/>
                  </a:ext>
                </a:extLst>
              </p:cNvPr>
              <p:cNvSpPr txBox="1">
                <a:spLocks noRot="1" noChangeAspect="1" noMove="1" noResize="1" noEditPoints="1" noAdjustHandles="1" noChangeArrowheads="1" noChangeShapeType="1" noTextEdit="1"/>
              </p:cNvSpPr>
              <p:nvPr/>
            </p:nvSpPr>
            <p:spPr>
              <a:xfrm>
                <a:off x="250521" y="2665908"/>
                <a:ext cx="6175331" cy="3286925"/>
              </a:xfrm>
              <a:prstGeom prst="rect">
                <a:avLst/>
              </a:prstGeom>
              <a:blipFill rotWithShape="1">
                <a:blip r:embed="rId2"/>
                <a:stretch>
                  <a:fillRect l="-1974" t="-1852" r="-1974" b="-129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6313118" y="2689396"/>
            <a:ext cx="5629685" cy="3539430"/>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Bước</a:t>
            </a:r>
            <a:r>
              <a:rPr lang="en-US" sz="2800" b="1" dirty="0">
                <a:solidFill>
                  <a:srgbClr val="002060"/>
                </a:solidFill>
                <a:effectLst/>
                <a:latin typeface="+mj-lt"/>
                <a:ea typeface="Times New Roman" panose="02020603050405020304" pitchFamily="18" charset="0"/>
              </a:rPr>
              <a:t> 3: </a:t>
            </a:r>
            <a:r>
              <a:rPr lang="en-US" sz="2800" b="1" dirty="0" err="1">
                <a:solidFill>
                  <a:srgbClr val="002060"/>
                </a:solidFill>
                <a:effectLst/>
                <a:latin typeface="+mj-lt"/>
                <a:ea typeface="Times New Roman" panose="02020603050405020304" pitchFamily="18" charset="0"/>
              </a:rPr>
              <a:t>Pha</a:t>
            </a:r>
            <a:r>
              <a:rPr lang="en-US" sz="2800" b="1" dirty="0">
                <a:solidFill>
                  <a:srgbClr val="002060"/>
                </a:solidFill>
                <a:effectLst/>
                <a:latin typeface="+mj-lt"/>
                <a:ea typeface="Times New Roman" panose="02020603050405020304" pitchFamily="18" charset="0"/>
              </a:rPr>
              <a:t> </a:t>
            </a:r>
            <a:r>
              <a:rPr lang="en-US" sz="2800" b="1" dirty="0" err="1">
                <a:solidFill>
                  <a:srgbClr val="002060"/>
                </a:solidFill>
                <a:effectLst/>
                <a:latin typeface="+mj-lt"/>
                <a:ea typeface="Times New Roman" panose="02020603050405020304" pitchFamily="18" charset="0"/>
              </a:rPr>
              <a:t>chế</a:t>
            </a:r>
            <a:r>
              <a:rPr lang="en-US" sz="2800" b="1" dirty="0">
                <a:solidFill>
                  <a:srgbClr val="002060"/>
                </a:solidFill>
                <a:effectLst/>
                <a:latin typeface="+mj-lt"/>
                <a:ea typeface="Times New Roman" panose="02020603050405020304" pitchFamily="18" charset="0"/>
              </a:rPr>
              <a:t> dung </a:t>
            </a:r>
            <a:r>
              <a:rPr lang="en-US" sz="2800" b="1" dirty="0" err="1">
                <a:solidFill>
                  <a:srgbClr val="002060"/>
                </a:solidFill>
                <a:effectLst/>
                <a:latin typeface="+mj-lt"/>
                <a:ea typeface="Times New Roman" panose="02020603050405020304" pitchFamily="18" charset="0"/>
              </a:rPr>
              <a:t>dịch</a:t>
            </a:r>
            <a:r>
              <a:rPr lang="en-US" sz="2800" b="1" dirty="0">
                <a:solidFill>
                  <a:srgbClr val="002060"/>
                </a:solidFill>
                <a:effectLst/>
                <a:latin typeface="+mj-lt"/>
                <a:ea typeface="Times New Roman" panose="02020603050405020304" pitchFamily="18" charset="0"/>
              </a:rPr>
              <a:t>:</a:t>
            </a:r>
            <a:endParaRPr lang="en-US" sz="2800" b="1" dirty="0">
              <a:solidFill>
                <a:srgbClr val="002060"/>
              </a:solidFill>
              <a:latin typeface="+mj-lt"/>
              <a:ea typeface="Times New Roman" panose="02020603050405020304" pitchFamily="18" charset="0"/>
            </a:endParaRPr>
          </a:p>
          <a:p>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Đong</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lấy</a:t>
            </a:r>
            <a:r>
              <a:rPr lang="en-US" sz="2800" dirty="0">
                <a:solidFill>
                  <a:srgbClr val="002060"/>
                </a:solidFill>
                <a:ea typeface="Times New Roman" panose="02020603050405020304" pitchFamily="18" charset="0"/>
              </a:rPr>
              <a:t> 5mL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HCl</a:t>
            </a:r>
            <a:r>
              <a:rPr lang="en-US" sz="2800" dirty="0">
                <a:solidFill>
                  <a:srgbClr val="002060"/>
                </a:solidFill>
                <a:ea typeface="Times New Roman" panose="02020603050405020304" pitchFamily="18" charset="0"/>
              </a:rPr>
              <a:t> 5M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chia </a:t>
            </a:r>
            <a:r>
              <a:rPr lang="en-US" sz="2800" dirty="0" err="1">
                <a:solidFill>
                  <a:srgbClr val="002060"/>
                </a:solidFill>
                <a:ea typeface="Times New Roman" panose="02020603050405020304" pitchFamily="18" charset="0"/>
              </a:rPr>
              <a:t>độ</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có</a:t>
            </a:r>
            <a:r>
              <a:rPr lang="en-US" sz="2800" dirty="0">
                <a:solidFill>
                  <a:srgbClr val="002060"/>
                </a:solidFill>
                <a:ea typeface="Times New Roman" panose="02020603050405020304" pitchFamily="18" charset="0"/>
              </a:rPr>
              <a:t> dung </a:t>
            </a:r>
            <a:r>
              <a:rPr lang="en-US" sz="2800" dirty="0" err="1">
                <a:solidFill>
                  <a:srgbClr val="002060"/>
                </a:solidFill>
                <a:ea typeface="Times New Roman" panose="02020603050405020304" pitchFamily="18" charset="0"/>
              </a:rPr>
              <a:t>tích</a:t>
            </a:r>
            <a:r>
              <a:rPr lang="en-US" sz="2800" dirty="0">
                <a:solidFill>
                  <a:srgbClr val="002060"/>
                </a:solidFill>
                <a:ea typeface="Times New Roman" panose="02020603050405020304" pitchFamily="18" charset="0"/>
              </a:rPr>
              <a:t> 200mL.</a:t>
            </a:r>
          </a:p>
          <a:p>
            <a:r>
              <a:rPr lang="en-US" sz="2800" dirty="0">
                <a:solidFill>
                  <a:srgbClr val="002060"/>
                </a:solidFill>
                <a:ea typeface="Times New Roman" panose="02020603050405020304" pitchFamily="18" charset="0"/>
              </a:rPr>
              <a:t>– Cho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từ</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nước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cất</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cốc</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và</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khuấy</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nhẹ</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cho</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đủ</a:t>
            </a:r>
            <a:r>
              <a:rPr lang="en-US" sz="2800" dirty="0">
                <a:solidFill>
                  <a:srgbClr val="002060"/>
                </a:solidFill>
                <a:ea typeface="Times New Roman" panose="02020603050405020304" pitchFamily="18" charset="0"/>
              </a:rPr>
              <a:t> 100 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ta </a:t>
            </a:r>
            <a:r>
              <a:rPr lang="en-US" sz="2800" dirty="0" err="1">
                <a:solidFill>
                  <a:srgbClr val="002060"/>
                </a:solidFill>
                <a:ea typeface="Times New Roman" panose="02020603050405020304" pitchFamily="18" charset="0"/>
              </a:rPr>
              <a:t>được</a:t>
            </a:r>
            <a:r>
              <a:rPr lang="en-US" sz="2800" dirty="0">
                <a:solidFill>
                  <a:srgbClr val="002060"/>
                </a:solidFill>
                <a:ea typeface="Times New Roman" panose="02020603050405020304" pitchFamily="18" charset="0"/>
              </a:rPr>
              <a:t> 100 mL dung </a:t>
            </a:r>
            <a:r>
              <a:rPr lang="en-US" sz="2800" dirty="0" err="1">
                <a:solidFill>
                  <a:srgbClr val="002060"/>
                </a:solidFill>
                <a:ea typeface="Times New Roman" panose="02020603050405020304" pitchFamily="18" charset="0"/>
              </a:rPr>
              <a:t>dịch</a:t>
            </a:r>
            <a:r>
              <a:rPr lang="en-US" sz="2800" dirty="0">
                <a:solidFill>
                  <a:srgbClr val="002060"/>
                </a:solidFill>
                <a:ea typeface="Times New Roman" panose="02020603050405020304" pitchFamily="18" charset="0"/>
              </a:rPr>
              <a:t> </a:t>
            </a:r>
            <a:r>
              <a:rPr lang="en-US" sz="2800" dirty="0" err="1">
                <a:solidFill>
                  <a:srgbClr val="002060"/>
                </a:solidFill>
                <a:ea typeface="Times New Roman" panose="02020603050405020304" pitchFamily="18" charset="0"/>
              </a:rPr>
              <a:t>HCl</a:t>
            </a:r>
            <a:r>
              <a:rPr lang="en-US" sz="2800" dirty="0">
                <a:solidFill>
                  <a:srgbClr val="002060"/>
                </a:solidFill>
                <a:ea typeface="Times New Roman" panose="02020603050405020304" pitchFamily="18" charset="0"/>
              </a:rPr>
              <a:t> 0,25M.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6233107"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2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600739" y="409350"/>
            <a:ext cx="2860878" cy="1860165"/>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6000" dirty="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266956" y="364946"/>
            <a:ext cx="8265793" cy="2862322"/>
          </a:xfrm>
          <a:prstGeom prst="rect">
            <a:avLst/>
          </a:prstGeom>
          <a:noFill/>
        </p:spPr>
        <p:txBody>
          <a:bodyPr wrap="square" rtlCol="0">
            <a:spAutoFit/>
          </a:bodyPr>
          <a:lstStyle/>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Thực</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hành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pha</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chế</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p>
          <a:p>
            <a:pPr algn="ct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dung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dịch</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theo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nồng</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độ</a:t>
            </a:r>
            <a:endParaRPr lang="en-US" altLang="zh-CN" sz="6000" b="1" dirty="0">
              <a:solidFill>
                <a:srgbClr val="154642"/>
              </a:solidFill>
              <a:latin typeface="Times New Roman" pitchFamily="18" charset="0"/>
              <a:ea typeface="汉仪喵魂体W" panose="00020600040101010101" pitchFamily="18" charset="-122"/>
              <a:cs typeface="Times New Roman" pitchFamily="18" charset="0"/>
            </a:endParaRPr>
          </a:p>
          <a:p>
            <a:pPr algn="ct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cho</a:t>
            </a:r>
            <a:r>
              <a:rPr lang="en-US" altLang="zh-CN" sz="6000" b="1" dirty="0">
                <a:solidFill>
                  <a:srgbClr val="154642"/>
                </a:solidFill>
                <a:latin typeface="Times New Roman" pitchFamily="18" charset="0"/>
                <a:ea typeface="汉仪喵魂体W" panose="00020600040101010101" pitchFamily="18" charset="-122"/>
                <a:cs typeface="Times New Roman" pitchFamily="18" charset="0"/>
              </a:rPr>
              <a:t> </a:t>
            </a:r>
            <a:r>
              <a:rPr lang="en-US" altLang="zh-CN" sz="6000" b="1" dirty="0" err="1">
                <a:solidFill>
                  <a:srgbClr val="154642"/>
                </a:solidFill>
                <a:latin typeface="Times New Roman" pitchFamily="18" charset="0"/>
                <a:ea typeface="汉仪喵魂体W" panose="00020600040101010101" pitchFamily="18" charset="-122"/>
                <a:cs typeface="Times New Roman" pitchFamily="18" charset="0"/>
              </a:rPr>
              <a:t>trước</a:t>
            </a:r>
            <a:endParaRPr lang="zh-CN" altLang="en-US" sz="6000" b="1" dirty="0">
              <a:solidFill>
                <a:srgbClr val="154642"/>
              </a:solidFill>
              <a:latin typeface="Times New Roman" pitchFamily="18" charset="0"/>
              <a:ea typeface="汉仪喵魂体W" panose="00020600040101010101" pitchFamily="18" charset="-122"/>
              <a:cs typeface="Times New Roman" pitchFamily="18" charset="0"/>
            </a:endParaRPr>
          </a:p>
        </p:txBody>
      </p:sp>
      <p:sp>
        <p:nvSpPr>
          <p:cNvPr id="9" name="文本框 22">
            <a:extLst>
              <a:ext uri="{FF2B5EF4-FFF2-40B4-BE49-F238E27FC236}">
                <a16:creationId xmlns:a16="http://schemas.microsoft.com/office/drawing/2014/main" id="{852A92C7-57EC-8A05-4960-A68DD42AC7FE}"/>
              </a:ext>
            </a:extLst>
          </p:cNvPr>
          <p:cNvSpPr txBox="1"/>
          <p:nvPr/>
        </p:nvSpPr>
        <p:spPr>
          <a:xfrm>
            <a:off x="414998" y="2955668"/>
            <a:ext cx="10344859" cy="1323439"/>
          </a:xfrm>
          <a:prstGeom prst="rect">
            <a:avLst/>
          </a:prstGeom>
          <a:noFill/>
        </p:spPr>
        <p:txBody>
          <a:bodyPr wrap="square" rtlCol="0">
            <a:spAutoFit/>
          </a:bodyPr>
          <a:lstStyle/>
          <a:p>
            <a:r>
              <a:rPr lang="en-US" altLang="zh-CN" sz="4000" b="1" dirty="0">
                <a:solidFill>
                  <a:srgbClr val="0070C0"/>
                </a:solidFill>
                <a:latin typeface="+mj-lt"/>
                <a:ea typeface="汉仪喵魂体W" panose="00020600040101010101" pitchFamily="18" charset="-122"/>
              </a:rPr>
              <a:t>2. </a:t>
            </a:r>
            <a:r>
              <a:rPr lang="en-US" altLang="zh-CN" sz="4000" b="1" dirty="0" err="1">
                <a:solidFill>
                  <a:srgbClr val="0070C0"/>
                </a:solidFill>
                <a:latin typeface="+mj-lt"/>
                <a:ea typeface="汉仪喵魂体W" panose="00020600040101010101" pitchFamily="18" charset="-122"/>
              </a:rPr>
              <a:t>Cách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pha</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loãng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một</a:t>
            </a:r>
            <a:r>
              <a:rPr lang="en-US" altLang="zh-CN" sz="4000" b="1" dirty="0">
                <a:solidFill>
                  <a:srgbClr val="0070C0"/>
                </a:solidFill>
                <a:latin typeface="+mj-lt"/>
                <a:ea typeface="汉仪喵魂体W" panose="00020600040101010101" pitchFamily="18" charset="-122"/>
              </a:rPr>
              <a:t> dung </a:t>
            </a:r>
            <a:r>
              <a:rPr lang="en-US" altLang="zh-CN" sz="4000" b="1" dirty="0" err="1">
                <a:solidFill>
                  <a:srgbClr val="0070C0"/>
                </a:solidFill>
                <a:latin typeface="+mj-lt"/>
                <a:ea typeface="汉仪喵魂体W" panose="00020600040101010101" pitchFamily="18" charset="-122"/>
              </a:rPr>
              <a:t>dịch</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theo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nồng</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độ</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cho</a:t>
            </a:r>
            <a:r>
              <a:rPr lang="en-US" altLang="zh-CN" sz="4000" b="1" dirty="0">
                <a:solidFill>
                  <a:srgbClr val="0070C0"/>
                </a:solidFill>
                <a:latin typeface="+mj-lt"/>
                <a:ea typeface="汉仪喵魂体W" panose="00020600040101010101" pitchFamily="18" charset="-122"/>
              </a:rPr>
              <a:t> </a:t>
            </a:r>
            <a:r>
              <a:rPr lang="en-US" altLang="zh-CN" sz="4000" b="1" dirty="0" err="1">
                <a:solidFill>
                  <a:srgbClr val="0070C0"/>
                </a:solidFill>
                <a:latin typeface="+mj-lt"/>
                <a:ea typeface="汉仪喵魂体W" panose="00020600040101010101" pitchFamily="18" charset="-122"/>
              </a:rPr>
              <a:t>trước</a:t>
            </a:r>
            <a:endParaRPr lang="zh-CN" altLang="en-US" sz="4000" b="1" dirty="0">
              <a:solidFill>
                <a:srgbClr val="0070C0"/>
              </a:solidFill>
              <a:latin typeface="+mj-lt"/>
              <a:ea typeface="汉仪喵魂体W" panose="00020600040101010101" pitchFamily="18" charset="-122"/>
            </a:endParaRPr>
          </a:p>
        </p:txBody>
      </p:sp>
      <p:sp>
        <p:nvSpPr>
          <p:cNvPr id="10" name="文本框 22">
            <a:extLst>
              <a:ext uri="{FF2B5EF4-FFF2-40B4-BE49-F238E27FC236}">
                <a16:creationId xmlns:a16="http://schemas.microsoft.com/office/drawing/2014/main" id="{852A92C7-57EC-8A05-4960-A68DD42AC7FE}"/>
              </a:ext>
            </a:extLst>
          </p:cNvPr>
          <p:cNvSpPr txBox="1"/>
          <p:nvPr/>
        </p:nvSpPr>
        <p:spPr>
          <a:xfrm>
            <a:off x="567396" y="4255668"/>
            <a:ext cx="10344859" cy="1200329"/>
          </a:xfrm>
          <a:prstGeom prst="rect">
            <a:avLst/>
          </a:prstGeom>
          <a:noFill/>
        </p:spPr>
        <p:txBody>
          <a:bodyPr wrap="square" rtlCol="0">
            <a:spAutoFit/>
          </a:bodyPr>
          <a:lstStyle/>
          <a:p>
            <a:r>
              <a:rPr lang="en-US" altLang="zh-CN" sz="3600" b="1" dirty="0">
                <a:solidFill>
                  <a:srgbClr val="0070C0"/>
                </a:solidFill>
                <a:latin typeface="+mj-lt"/>
                <a:ea typeface="汉仪喵魂体W" panose="00020600040101010101" pitchFamily="18" charset="-122"/>
              </a:rPr>
              <a:t>b. </a:t>
            </a:r>
            <a:r>
              <a:rPr lang="en-US" altLang="zh-CN" sz="3600" b="1" dirty="0" err="1">
                <a:solidFill>
                  <a:srgbClr val="0070C0"/>
                </a:solidFill>
                <a:latin typeface="+mj-lt"/>
                <a:ea typeface="汉仪喵魂体W" panose="00020600040101010101" pitchFamily="18" charset="-122"/>
              </a:rPr>
              <a:t>Cách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pha</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loãng</a:t>
            </a:r>
            <a:r>
              <a:rPr lang="en-US" altLang="zh-CN" sz="3600" b="1" dirty="0">
                <a:solidFill>
                  <a:srgbClr val="0070C0"/>
                </a:solidFill>
                <a:latin typeface="+mj-lt"/>
                <a:ea typeface="汉仪喵魂体W" panose="00020600040101010101" pitchFamily="18" charset="-122"/>
              </a:rPr>
              <a:t> dung </a:t>
            </a:r>
            <a:r>
              <a:rPr lang="en-US" altLang="zh-CN" sz="3600" b="1" dirty="0" err="1">
                <a:solidFill>
                  <a:srgbClr val="0070C0"/>
                </a:solidFill>
                <a:latin typeface="+mj-lt"/>
                <a:ea typeface="汉仪喵魂体W" panose="00020600040101010101" pitchFamily="18" charset="-122"/>
              </a:rPr>
              <a:t>dịch</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theo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nồng</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độ</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phần</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trăm</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cho</a:t>
            </a:r>
            <a:r>
              <a:rPr lang="en-US" altLang="zh-CN" sz="3600" b="1" dirty="0">
                <a:solidFill>
                  <a:srgbClr val="0070C0"/>
                </a:solidFill>
                <a:latin typeface="+mj-lt"/>
                <a:ea typeface="汉仪喵魂体W" panose="00020600040101010101" pitchFamily="18" charset="-122"/>
              </a:rPr>
              <a:t> </a:t>
            </a:r>
            <a:r>
              <a:rPr lang="en-US" altLang="zh-CN" sz="3600" b="1" dirty="0" err="1">
                <a:solidFill>
                  <a:srgbClr val="0070C0"/>
                </a:solidFill>
                <a:latin typeface="+mj-lt"/>
                <a:ea typeface="汉仪喵魂体W" panose="00020600040101010101" pitchFamily="18" charset="-122"/>
              </a:rPr>
              <a:t>trước</a:t>
            </a:r>
            <a:endParaRPr lang="zh-CN" altLang="en-US" sz="3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406496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dirty="0">
                <a:effectLst/>
                <a:latin typeface="+mj-lt"/>
                <a:ea typeface="Calibri" panose="020F0502020204030204" pitchFamily="34" charset="0"/>
                <a:cs typeface="Times New Roman" panose="02020603050405020304" pitchFamily="18" charset="0"/>
              </a:rPr>
              <a:t>Hoàn thành bảng sau.</a:t>
            </a:r>
            <a:endParaRPr lang="en-US" sz="2800" dirty="0">
              <a:effectLs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dirty="0" err="1">
                <a:solidFill>
                  <a:srgbClr val="7030A0"/>
                </a:solidFill>
                <a:effectLst/>
                <a:latin typeface="Times New Roman" pitchFamily="18" charset="0"/>
                <a:ea typeface="Calibri" panose="020F0502020204030204" pitchFamily="34" charset="0"/>
                <a:cs typeface="Times New Roman" pitchFamily="18" charset="0"/>
              </a:rPr>
              <a:t>Bột</a:t>
            </a:r>
            <a:r>
              <a:rPr lang="en-US" sz="2800" kern="0" dirty="0">
                <a:solidFill>
                  <a:srgbClr val="7030A0"/>
                </a:solidFill>
                <a:effectLst/>
                <a:latin typeface="Times New Roman" pitchFamily="18" charset="0"/>
                <a:ea typeface="Calibri" panose="020F0502020204030204" pitchFamily="34" charset="0"/>
                <a:cs typeface="Times New Roman" pitchFamily="18" charset="0"/>
              </a:rPr>
              <a:t> </a:t>
            </a:r>
            <a:r>
              <a:rPr lang="en-US" sz="2800" kern="0" dirty="0" err="1">
                <a:solidFill>
                  <a:srgbClr val="7030A0"/>
                </a:solidFill>
                <a:effectLst/>
                <a:latin typeface="Times New Roman" pitchFamily="18" charset="0"/>
                <a:ea typeface="Calibri" panose="020F0502020204030204" pitchFamily="34" charset="0"/>
                <a:cs typeface="Times New Roman" pitchFamily="18" charset="0"/>
              </a:rPr>
              <a:t>không</a:t>
            </a:r>
            <a:r>
              <a:rPr lang="en-US" sz="2800" kern="0" dirty="0">
                <a:solidFill>
                  <a:srgbClr val="7030A0"/>
                </a:solidFill>
                <a:effectLst/>
                <a:latin typeface="Times New Roman" pitchFamily="18" charset="0"/>
                <a:ea typeface="Calibri" panose="020F0502020204030204" pitchFamily="34" charset="0"/>
                <a:cs typeface="Times New Roman" pitchFamily="18" charset="0"/>
              </a:rPr>
              <a:t> tan, </a:t>
            </a:r>
            <a:r>
              <a:rPr lang="en-US" sz="2800" kern="0" dirty="0" err="1">
                <a:solidFill>
                  <a:srgbClr val="7030A0"/>
                </a:solidFill>
                <a:effectLst/>
                <a:latin typeface="Times New Roman" pitchFamily="18" charset="0"/>
                <a:ea typeface="Calibri" panose="020F0502020204030204" pitchFamily="34" charset="0"/>
                <a:cs typeface="Times New Roman" pitchFamily="18" charset="0"/>
              </a:rPr>
              <a:t>hỗn</a:t>
            </a:r>
            <a:r>
              <a:rPr lang="en-US" sz="2800" kern="0" dirty="0">
                <a:solidFill>
                  <a:srgbClr val="7030A0"/>
                </a:solidFill>
                <a:effectLst/>
                <a:latin typeface="Times New Roman" pitchFamily="18" charset="0"/>
                <a:ea typeface="Calibri" panose="020F0502020204030204" pitchFamily="34" charset="0"/>
                <a:cs typeface="Times New Roman" pitchFamily="18" charset="0"/>
              </a:rPr>
              <a:t> </a:t>
            </a:r>
            <a:r>
              <a:rPr lang="en-US" sz="2800" kern="0" dirty="0" err="1">
                <a:solidFill>
                  <a:srgbClr val="7030A0"/>
                </a:solidFill>
                <a:effectLst/>
                <a:latin typeface="Times New Roman" pitchFamily="18" charset="0"/>
                <a:ea typeface="Calibri" panose="020F0502020204030204" pitchFamily="34" charset="0"/>
                <a:cs typeface="Times New Roman" pitchFamily="18" charset="0"/>
              </a:rPr>
              <a:t>hợp</a:t>
            </a:r>
            <a:r>
              <a:rPr lang="en-US" sz="2800" kern="0" dirty="0">
                <a:solidFill>
                  <a:srgbClr val="7030A0"/>
                </a:solidFill>
                <a:effectLst/>
                <a:latin typeface="Times New Roman" pitchFamily="18" charset="0"/>
                <a:ea typeface="Calibri" panose="020F0502020204030204" pitchFamily="34" charset="0"/>
                <a:cs typeface="Times New Roman" pitchFamily="18" charset="0"/>
              </a:rPr>
              <a:t> </a:t>
            </a:r>
            <a:r>
              <a:rPr lang="en-US" sz="2800" kern="0" dirty="0" err="1">
                <a:solidFill>
                  <a:srgbClr val="7030A0"/>
                </a:solidFill>
                <a:effectLst/>
                <a:latin typeface="Times New Roman" pitchFamily="18" charset="0"/>
                <a:ea typeface="Calibri" panose="020F0502020204030204" pitchFamily="34" charset="0"/>
                <a:cs typeface="Times New Roman" pitchFamily="18" charset="0"/>
              </a:rPr>
              <a:t>vẩn</a:t>
            </a:r>
            <a:r>
              <a:rPr lang="en-US" sz="2800" kern="0" dirty="0">
                <a:solidFill>
                  <a:srgbClr val="7030A0"/>
                </a:solidFill>
                <a:effectLst/>
                <a:latin typeface="Times New Roman" pitchFamily="18" charset="0"/>
                <a:ea typeface="Calibri" panose="020F0502020204030204" pitchFamily="34" charset="0"/>
                <a:cs typeface="Times New Roman" pitchFamily="18" charset="0"/>
              </a:rPr>
              <a:t> </a:t>
            </a:r>
            <a:r>
              <a:rPr lang="en-US" sz="2800" kern="0" dirty="0" err="1">
                <a:solidFill>
                  <a:srgbClr val="7030A0"/>
                </a:solidFill>
                <a:effectLst/>
                <a:latin typeface="Times New Roman" pitchFamily="18" charset="0"/>
                <a:ea typeface="Calibri" panose="020F0502020204030204" pitchFamily="34" charset="0"/>
                <a:cs typeface="Times New Roman" pitchFamily="18" charset="0"/>
              </a:rPr>
              <a:t>đục</a:t>
            </a:r>
            <a:endParaRPr lang="en-US" sz="28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latin typeface="Times New Roman" pitchFamily="18" charset="0"/>
                <a:ea typeface="Calibri" panose="020F0502020204030204" pitchFamily="34" charset="0"/>
                <a:cs typeface="Times New Roman" pitchFamily="18" charset="0"/>
              </a:rPr>
              <a:t>Huyền phù</a:t>
            </a:r>
            <a:endParaRPr lang="en-US" sz="280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706694"/>
            <a:ext cx="3328489" cy="2251514"/>
          </a:xfrm>
          <a:prstGeom prst="rect">
            <a:avLst/>
          </a:prstGeom>
          <a:noFill/>
        </p:spPr>
        <p:txBody>
          <a:bodyPr wrap="square">
            <a:spAutoFit/>
          </a:bodyPr>
          <a:lstStyle/>
          <a:p>
            <a:pPr marL="0" marR="0" algn="ctr">
              <a:lnSpc>
                <a:spcPct val="107000"/>
              </a:lnSpc>
              <a:spcBef>
                <a:spcPts val="0"/>
              </a:spcBef>
              <a:spcAft>
                <a:spcPts val="800"/>
              </a:spcAft>
            </a:pPr>
            <a:r>
              <a:rPr lang="en-US" sz="2600" dirty="0" err="1">
                <a:solidFill>
                  <a:srgbClr val="7030A0"/>
                </a:solidFill>
                <a:effectLst/>
                <a:latin typeface="Times New Roman" pitchFamily="18" charset="0"/>
                <a:ea typeface="Calibri" panose="020F0502020204030204" pitchFamily="34" charset="0"/>
                <a:cs typeface="Times New Roman" pitchFamily="18" charset="0"/>
              </a:rPr>
              <a:t>Lúc</a:t>
            </a:r>
            <a:r>
              <a:rPr lang="en-US" sz="2600" dirty="0">
                <a:solidFill>
                  <a:srgbClr val="7030A0"/>
                </a:solidFill>
                <a:effectLst/>
                <a:latin typeface="Times New Roman" pitchFamily="18" charset="0"/>
                <a:ea typeface="Calibri" panose="020F0502020204030204" pitchFamily="34" charset="0"/>
                <a:cs typeface="Times New Roman" pitchFamily="18" charset="0"/>
              </a:rPr>
              <a:t> </a:t>
            </a:r>
            <a:r>
              <a:rPr lang="en-US" sz="2600" dirty="0" err="1">
                <a:solidFill>
                  <a:srgbClr val="7030A0"/>
                </a:solidFill>
                <a:effectLst/>
                <a:latin typeface="Times New Roman" pitchFamily="18" charset="0"/>
                <a:ea typeface="Calibri" panose="020F0502020204030204" pitchFamily="34" charset="0"/>
                <a:cs typeface="Times New Roman" pitchFamily="18" charset="0"/>
              </a:rPr>
              <a:t>đầu</a:t>
            </a:r>
            <a:r>
              <a:rPr lang="en-US" sz="2600" dirty="0">
                <a:solidFill>
                  <a:srgbClr val="7030A0"/>
                </a:solidFill>
                <a:effectLst/>
                <a:latin typeface="Times New Roman" pitchFamily="18" charset="0"/>
                <a:ea typeface="Calibri" panose="020F0502020204030204" pitchFamily="34" charset="0"/>
                <a:cs typeface="Times New Roman" pitchFamily="18" charset="0"/>
              </a:rPr>
              <a:t>, </a:t>
            </a:r>
            <a:r>
              <a:rPr lang="en-US" sz="2600" dirty="0" err="1">
                <a:solidFill>
                  <a:srgbClr val="7030A0"/>
                </a:solidFill>
                <a:effectLst/>
                <a:latin typeface="Times New Roman" pitchFamily="18" charset="0"/>
                <a:ea typeface="Calibri" panose="020F0502020204030204" pitchFamily="34" charset="0"/>
                <a:cs typeface="Times New Roman" pitchFamily="18" charset="0"/>
              </a:rPr>
              <a:t>muối</a:t>
            </a:r>
            <a:r>
              <a:rPr lang="en-US" sz="2600" dirty="0">
                <a:solidFill>
                  <a:srgbClr val="7030A0"/>
                </a:solidFill>
                <a:effectLst/>
                <a:latin typeface="Times New Roman" pitchFamily="18" charset="0"/>
                <a:ea typeface="Calibri" panose="020F0502020204030204" pitchFamily="34" charset="0"/>
                <a:cs typeface="Times New Roman" pitchFamily="18" charset="0"/>
              </a:rPr>
              <a:t> </a:t>
            </a:r>
            <a:r>
              <a:rPr lang="en-US" sz="2600" dirty="0" err="1">
                <a:solidFill>
                  <a:srgbClr val="7030A0"/>
                </a:solidFill>
                <a:effectLst/>
                <a:latin typeface="Times New Roman" pitchFamily="18" charset="0"/>
                <a:ea typeface="Calibri" panose="020F0502020204030204" pitchFamily="34" charset="0"/>
                <a:cs typeface="Times New Roman" pitchFamily="18" charset="0"/>
              </a:rPr>
              <a:t>ăn</a:t>
            </a:r>
            <a:r>
              <a:rPr lang="en-US" sz="2600" dirty="0">
                <a:solidFill>
                  <a:srgbClr val="7030A0"/>
                </a:solidFill>
                <a:effectLst/>
                <a:latin typeface="Times New Roman" pitchFamily="18" charset="0"/>
                <a:ea typeface="Calibri" panose="020F0502020204030204" pitchFamily="34" charset="0"/>
                <a:cs typeface="Times New Roman" pitchFamily="18" charset="0"/>
              </a:rPr>
              <a:t> tan </a:t>
            </a:r>
            <a:r>
              <a:rPr lang="en-US" sz="2600" dirty="0" err="1">
                <a:solidFill>
                  <a:srgbClr val="7030A0"/>
                </a:solidFill>
                <a:effectLst/>
                <a:latin typeface="Times New Roman" pitchFamily="18" charset="0"/>
                <a:ea typeface="Calibri" panose="020F0502020204030204" pitchFamily="34" charset="0"/>
                <a:cs typeface="Times New Roman" pitchFamily="18" charset="0"/>
              </a:rPr>
              <a:t>tạo</a:t>
            </a:r>
            <a:r>
              <a:rPr lang="en-US" sz="2600" dirty="0">
                <a:solidFill>
                  <a:srgbClr val="7030A0"/>
                </a:solidFill>
                <a:effectLst/>
                <a:latin typeface="Times New Roman" pitchFamily="18" charset="0"/>
                <a:ea typeface="Calibri" panose="020F0502020204030204" pitchFamily="34" charset="0"/>
                <a:cs typeface="Times New Roman" pitchFamily="18" charset="0"/>
              </a:rPr>
              <a:t> dung </a:t>
            </a:r>
            <a:r>
              <a:rPr lang="en-US" sz="2600" dirty="0" err="1">
                <a:solidFill>
                  <a:srgbClr val="7030A0"/>
                </a:solidFill>
                <a:effectLst/>
                <a:latin typeface="Times New Roman" pitchFamily="18" charset="0"/>
                <a:ea typeface="Calibri" panose="020F0502020204030204" pitchFamily="34" charset="0"/>
                <a:cs typeface="Times New Roman" pitchFamily="18" charset="0"/>
              </a:rPr>
              <a:t>dịch</a:t>
            </a:r>
            <a:r>
              <a:rPr lang="en-US" sz="2600" dirty="0">
                <a:solidFill>
                  <a:srgbClr val="7030A0"/>
                </a:solidFill>
                <a:effectLst/>
                <a:latin typeface="Times New Roman" pitchFamily="18" charset="0"/>
                <a:ea typeface="Calibri" panose="020F0502020204030204" pitchFamily="34" charset="0"/>
                <a:cs typeface="Times New Roman" pitchFamily="18" charset="0"/>
              </a:rPr>
              <a:t>.</a:t>
            </a:r>
            <a:endParaRPr lang="en-US" sz="2600" dirty="0">
              <a:effectLst/>
              <a:latin typeface="Times New Roman" pitchFamily="18" charset="0"/>
              <a:ea typeface="Calibri" panose="020F0502020204030204" pitchFamily="34" charset="0"/>
              <a:cs typeface="Times New Roman" pitchFamily="18" charset="0"/>
            </a:endParaRPr>
          </a:p>
          <a:p>
            <a:pPr algn="ctr"/>
            <a:r>
              <a:rPr lang="en-US" sz="2600" kern="0" dirty="0" err="1">
                <a:solidFill>
                  <a:srgbClr val="7030A0"/>
                </a:solidFill>
                <a:effectLst/>
                <a:latin typeface="Times New Roman" pitchFamily="18" charset="0"/>
                <a:ea typeface="Calibri" panose="020F0502020204030204" pitchFamily="34" charset="0"/>
                <a:cs typeface="Times New Roman" pitchFamily="18" charset="0"/>
              </a:rPr>
              <a:t>Sau</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đó</a:t>
            </a:r>
            <a:r>
              <a:rPr lang="en-US" sz="2600" kern="0" dirty="0">
                <a:solidFill>
                  <a:srgbClr val="7030A0"/>
                </a:solidFill>
                <a:effectLst/>
                <a:latin typeface="Times New Roman" pitchFamily="18" charset="0"/>
                <a:ea typeface="Calibri" panose="020F0502020204030204" pitchFamily="34" charset="0"/>
                <a:cs typeface="Times New Roman" pitchFamily="18" charset="0"/>
              </a:rPr>
              <a:t> dung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dịch</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này</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không</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thể</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hòa</a:t>
            </a:r>
            <a:r>
              <a:rPr lang="en-US" sz="2600" kern="0" dirty="0">
                <a:solidFill>
                  <a:srgbClr val="7030A0"/>
                </a:solidFill>
                <a:effectLst/>
                <a:latin typeface="Times New Roman" pitchFamily="18" charset="0"/>
                <a:ea typeface="Calibri" panose="020F0502020204030204" pitchFamily="34" charset="0"/>
                <a:cs typeface="Times New Roman" pitchFamily="18" charset="0"/>
              </a:rPr>
              <a:t> tan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thêm</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muối</a:t>
            </a:r>
            <a:r>
              <a:rPr lang="en-US" sz="2600" kern="0" dirty="0">
                <a:solidFill>
                  <a:srgbClr val="7030A0"/>
                </a:solidFill>
                <a:effectLst/>
                <a:latin typeface="Times New Roman" pitchFamily="18" charset="0"/>
                <a:ea typeface="Calibri" panose="020F0502020204030204" pitchFamily="34" charset="0"/>
                <a:cs typeface="Times New Roman" pitchFamily="18" charset="0"/>
              </a:rPr>
              <a:t> </a:t>
            </a:r>
            <a:r>
              <a:rPr lang="en-US" sz="2600" kern="0" dirty="0" err="1">
                <a:solidFill>
                  <a:srgbClr val="7030A0"/>
                </a:solidFill>
                <a:effectLst/>
                <a:latin typeface="Times New Roman" pitchFamily="18" charset="0"/>
                <a:ea typeface="Calibri" panose="020F0502020204030204" pitchFamily="34" charset="0"/>
                <a:cs typeface="Times New Roman" pitchFamily="18" charset="0"/>
              </a:rPr>
              <a:t>ăn</a:t>
            </a:r>
            <a:r>
              <a:rPr lang="en-US" sz="2600" kern="0" dirty="0">
                <a:solidFill>
                  <a:srgbClr val="7030A0"/>
                </a:solidFill>
                <a:effectLst/>
                <a:latin typeface="Times New Roman" pitchFamily="18" charset="0"/>
                <a:ea typeface="Calibri" panose="020F0502020204030204" pitchFamily="34" charset="0"/>
                <a:cs typeface="Times New Roman" pitchFamily="18" charset="0"/>
              </a:rPr>
              <a:t>.</a:t>
            </a:r>
            <a:endParaRPr lang="en-US" sz="26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Times New Roman" pitchFamily="18" charset="0"/>
                <a:ea typeface="Calibri" panose="020F0502020204030204" pitchFamily="34" charset="0"/>
                <a:cs typeface="Times New Roman" pitchFamily="18" charset="0"/>
              </a:rPr>
              <a:t>Muối</a:t>
            </a:r>
          </a:p>
          <a:p>
            <a:pPr algn="ctr"/>
            <a:r>
              <a:rPr lang="en-US" sz="2800" kern="0">
                <a:solidFill>
                  <a:srgbClr val="7030A0"/>
                </a:solidFill>
                <a:effectLst/>
                <a:latin typeface="Times New Roman" pitchFamily="18" charset="0"/>
                <a:ea typeface="Calibri" panose="020F0502020204030204" pitchFamily="34" charset="0"/>
                <a:cs typeface="Times New Roman" pitchFamily="18" charset="0"/>
              </a:rPr>
              <a:t> ăn</a:t>
            </a:r>
            <a:endParaRPr lang="en-US" sz="280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Times New Roman" pitchFamily="18" charset="0"/>
                <a:ea typeface="Calibri" panose="020F0502020204030204" pitchFamily="34" charset="0"/>
                <a:cs typeface="Times New Roman" pitchFamily="18" charset="0"/>
              </a:rPr>
              <a:t>Nước</a:t>
            </a:r>
            <a:endParaRPr lang="en-US" sz="2800">
              <a:latin typeface="Times New Roman" pitchFamily="18" charset="0"/>
              <a:cs typeface="Times New Roman" pitchFamily="18" charset="0"/>
            </a:endParaRPr>
          </a:p>
        </p:txBody>
      </p:sp>
      <p:sp>
        <p:nvSpPr>
          <p:cNvPr id="13" name="Rectangle: Rounded Corners 3">
            <a:extLst>
              <a:ext uri="{FF2B5EF4-FFF2-40B4-BE49-F238E27FC236}">
                <a16:creationId xmlns:a16="http://schemas.microsoft.com/office/drawing/2014/main" id="{AB3D25E8-13CB-E07D-EB90-08D3C8B80595}"/>
              </a:ext>
            </a:extLst>
          </p:cNvPr>
          <p:cNvSpPr/>
          <p:nvPr/>
        </p:nvSpPr>
        <p:spPr>
          <a:xfrm>
            <a:off x="2695903" y="75114"/>
            <a:ext cx="6956694"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itchFamily="18" charset="0"/>
                <a:cs typeface="Times New Roman" pitchFamily="18" charset="0"/>
              </a:rPr>
              <a:t>Tiến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hành</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thí</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nghiệm</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theo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nhóm</a:t>
            </a:r>
            <a:endParaRPr lang="en-US" sz="3600" b="1" dirty="0">
              <a:solidFill>
                <a:srgbClr val="FFFF00"/>
              </a:solidFill>
              <a:latin typeface="Times New Roman" pitchFamily="18" charset="0"/>
              <a:cs typeface="Times New Roman" pitchFamily="18" charset="0"/>
            </a:endParaRPr>
          </a:p>
          <a:p>
            <a:pPr algn="ctr"/>
            <a:r>
              <a:rPr lang="en-US" sz="2800" dirty="0" err="1">
                <a:solidFill>
                  <a:schemeClr val="bg1"/>
                </a:solidFill>
                <a:latin typeface="+mj-lt"/>
                <a:cs typeface="Arial" panose="020B0604020202020204" pitchFamily="34" charset="0"/>
              </a:rPr>
              <a:t>Hoàn</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thành</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phiếu</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học</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tập</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số</a:t>
            </a:r>
            <a:r>
              <a:rPr lang="en-US" sz="2800" dirty="0">
                <a:solidFill>
                  <a:schemeClr val="bg1"/>
                </a:solidFill>
                <a:latin typeface="+mj-lt"/>
                <a:cs typeface="Arial" panose="020B0604020202020204" pitchFamily="34" charset="0"/>
              </a:rPr>
              <a:t> 1</a:t>
            </a: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450938" y="777535"/>
            <a:ext cx="11423736" cy="5861260"/>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450938" y="1078249"/>
            <a:ext cx="11185741" cy="1409617"/>
          </a:xfrm>
          <a:prstGeom prst="rect">
            <a:avLst/>
          </a:prstGeom>
          <a:noFill/>
        </p:spPr>
        <p:txBody>
          <a:bodyPr wrap="square">
            <a:spAutoFit/>
          </a:bodyPr>
          <a:lstStyle/>
          <a:p>
            <a:pPr marL="0" marR="0" algn="ctr">
              <a:lnSpc>
                <a:spcPct val="107000"/>
              </a:lnSpc>
              <a:spcBef>
                <a:spcPts val="0"/>
              </a:spcBef>
              <a:spcAft>
                <a:spcPts val="0"/>
              </a:spcAft>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pha</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loãng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dung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nồng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trăm</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ta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hiên</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4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99" y="5235879"/>
            <a:ext cx="2208028" cy="12384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450938" y="2495151"/>
            <a:ext cx="11423736" cy="3714991"/>
          </a:xfrm>
          <a:prstGeom prst="rect">
            <a:avLst/>
          </a:prstGeom>
          <a:noFill/>
        </p:spPr>
        <p:txBody>
          <a:bodyPr wrap="square">
            <a:spAutoFit/>
          </a:bodyPr>
          <a:lstStyle/>
          <a:p>
            <a:pPr marL="457200" marR="0" indent="-457200" algn="just">
              <a:lnSpc>
                <a:spcPct val="107000"/>
              </a:lnSpc>
              <a:spcBef>
                <a:spcPts val="0"/>
              </a:spcBef>
              <a:spcAft>
                <a:spcPts val="0"/>
              </a:spcAft>
              <a:buFontTx/>
              <a:buChar char="-"/>
            </a:pPr>
            <a:r>
              <a:rPr lang="en-US" sz="3000" dirty="0" err="1">
                <a:solidFill>
                  <a:srgbClr val="002060"/>
                </a:solidFill>
                <a:effectLst/>
                <a:latin typeface="Times New Roman" pitchFamily="18" charset="0"/>
                <a:ea typeface="Calibri" panose="020F0502020204030204" pitchFamily="34" charset="0"/>
                <a:cs typeface="Times New Roman" pitchFamily="18" charset="0"/>
              </a:rPr>
              <a:t>Bước</a:t>
            </a:r>
            <a:r>
              <a:rPr lang="en-US" sz="3000" dirty="0">
                <a:solidFill>
                  <a:srgbClr val="002060"/>
                </a:solidFill>
                <a:effectLst/>
                <a:latin typeface="Times New Roman" pitchFamily="18" charset="0"/>
                <a:ea typeface="Calibri" panose="020F0502020204030204" pitchFamily="34" charset="0"/>
                <a:cs typeface="Times New Roman" pitchFamily="18" charset="0"/>
              </a:rPr>
              <a:t> 1: </a:t>
            </a:r>
            <a:r>
              <a:rPr lang="en-US" sz="3000" dirty="0" err="1">
                <a:solidFill>
                  <a:srgbClr val="002060"/>
                </a:solidFill>
                <a:effectLst/>
                <a:latin typeface="Times New Roman" pitchFamily="18" charset="0"/>
                <a:ea typeface="Calibri" panose="020F0502020204030204" pitchFamily="34" charset="0"/>
                <a:cs typeface="Times New Roman" pitchFamily="18" charset="0"/>
              </a:rPr>
              <a:t>Tìm</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khối</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lượng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chất</a:t>
            </a:r>
            <a:r>
              <a:rPr lang="en-US" sz="3000" dirty="0">
                <a:solidFill>
                  <a:srgbClr val="002060"/>
                </a:solidFill>
                <a:effectLst/>
                <a:latin typeface="Times New Roman" pitchFamily="18" charset="0"/>
                <a:ea typeface="Calibri" panose="020F0502020204030204" pitchFamily="34" charset="0"/>
                <a:cs typeface="Times New Roman" pitchFamily="18" charset="0"/>
              </a:rPr>
              <a:t> tan </a:t>
            </a:r>
            <a:r>
              <a:rPr lang="en-US" sz="3000" dirty="0" err="1">
                <a:solidFill>
                  <a:srgbClr val="002060"/>
                </a:solidFill>
                <a:effectLst/>
                <a:latin typeface="Times New Roman" pitchFamily="18" charset="0"/>
                <a:ea typeface="Calibri" panose="020F0502020204030204" pitchFamily="34" charset="0"/>
                <a:cs typeface="Times New Roman" pitchFamily="18" charset="0"/>
              </a:rPr>
              <a:t>của</a:t>
            </a:r>
            <a:r>
              <a:rPr lang="en-US" sz="3000" dirty="0">
                <a:solidFill>
                  <a:srgbClr val="002060"/>
                </a:solidFill>
                <a:effectLst/>
                <a:latin typeface="Times New Roman" pitchFamily="18" charset="0"/>
                <a:ea typeface="Calibri" panose="020F0502020204030204" pitchFamily="34" charset="0"/>
                <a:cs typeface="Times New Roman" pitchFamily="18" charset="0"/>
              </a:rPr>
              <a:t> dung </a:t>
            </a:r>
            <a:r>
              <a:rPr lang="en-US" sz="3000" dirty="0" err="1">
                <a:solidFill>
                  <a:srgbClr val="002060"/>
                </a:solidFill>
                <a:effectLst/>
                <a:latin typeface="Times New Roman" pitchFamily="18" charset="0"/>
                <a:ea typeface="Calibri" panose="020F0502020204030204" pitchFamily="34" charset="0"/>
                <a:cs typeface="Times New Roman" pitchFamily="18" charset="0"/>
              </a:rPr>
              <a:t>dịch</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đã</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biết</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khối</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lượng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và</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nồng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latin typeface="Times New Roman" pitchFamily="18" charset="0"/>
                <a:ea typeface="Calibri" panose="020F0502020204030204" pitchFamily="34" charset="0"/>
                <a:cs typeface="Times New Roman" pitchFamily="18" charset="0"/>
              </a:rPr>
              <a:t>độ</a:t>
            </a:r>
            <a:r>
              <a:rPr lang="en-US" sz="3000" dirty="0">
                <a:solidFill>
                  <a:srgbClr val="002060"/>
                </a:solidFill>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phần</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trăm</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theo</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công</a:t>
            </a:r>
            <a:r>
              <a:rPr lang="en-US" sz="3000" dirty="0">
                <a:solidFill>
                  <a:srgbClr val="002060"/>
                </a:solidFill>
                <a:effectLst/>
                <a:latin typeface="Times New Roman" pitchFamily="18" charset="0"/>
                <a:ea typeface="Calibri" panose="020F0502020204030204" pitchFamily="34" charset="0"/>
                <a:cs typeface="Times New Roman" pitchFamily="18" charset="0"/>
              </a:rPr>
              <a:t> </a:t>
            </a:r>
            <a:r>
              <a:rPr lang="en-US" sz="3000" dirty="0" err="1">
                <a:solidFill>
                  <a:srgbClr val="002060"/>
                </a:solidFill>
                <a:effectLst/>
                <a:latin typeface="Times New Roman" pitchFamily="18" charset="0"/>
                <a:ea typeface="Calibri" panose="020F0502020204030204" pitchFamily="34" charset="0"/>
                <a:cs typeface="Times New Roman" pitchFamily="18" charset="0"/>
              </a:rPr>
              <a:t>thức</a:t>
            </a:r>
            <a:r>
              <a:rPr lang="en-US" sz="3000" dirty="0">
                <a:solidFill>
                  <a:srgbClr val="002060"/>
                </a:solidFill>
                <a:effectLst/>
                <a:latin typeface="Times New Roman" pitchFamily="18" charset="0"/>
                <a:ea typeface="Calibri" panose="020F0502020204030204" pitchFamily="34" charset="0"/>
                <a:cs typeface="Times New Roman" pitchFamily="18" charset="0"/>
              </a:rPr>
              <a:t>:</a:t>
            </a:r>
            <a:endParaRPr lang="en-US" sz="3000" dirty="0">
              <a:solidFill>
                <a:srgbClr val="002060"/>
              </a:solidFill>
              <a:latin typeface="Times New Roman" pitchFamily="18" charset="0"/>
              <a:ea typeface="Calibri" panose="020F0502020204030204" pitchFamily="34" charset="0"/>
              <a:cs typeface="Times New Roman" pitchFamily="18" charset="0"/>
            </a:endParaRPr>
          </a:p>
          <a:p>
            <a:pPr marL="457200" marR="0" indent="-457200" algn="just">
              <a:lnSpc>
                <a:spcPct val="107000"/>
              </a:lnSpc>
              <a:spcBef>
                <a:spcPts val="0"/>
              </a:spcBef>
              <a:spcAft>
                <a:spcPts val="0"/>
              </a:spcAft>
              <a:buFontTx/>
              <a:buChar char="-"/>
            </a:pP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2: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chỉ</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định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làm</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pha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chế</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có</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chứa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số</a:t>
            </a:r>
            <a:r>
              <a:rPr lang="en-US" sz="3200" dirty="0">
                <a:solidFill>
                  <a:srgbClr val="002060"/>
                </a:solidFill>
                <a:latin typeface="Times New Roman" pitchFamily="18" charset="0"/>
                <a:ea typeface="Calibri" panose="020F0502020204030204" pitchFamily="34" charset="0"/>
                <a:cs typeface="Times New Roman" pitchFamily="18" charset="0"/>
              </a:rPr>
              <a:t> gam </a:t>
            </a:r>
            <a:r>
              <a:rPr lang="en-US" sz="3200" dirty="0" err="1">
                <a:solidFill>
                  <a:srgbClr val="002060"/>
                </a:solidFill>
                <a:latin typeface="Times New Roman" pitchFamily="18" charset="0"/>
                <a:ea typeface="Calibri" panose="020F0502020204030204" pitchFamily="34" charset="0"/>
                <a:cs typeface="Times New Roman" pitchFamily="18" charset="0"/>
              </a:rPr>
              <a:t>chất</a:t>
            </a:r>
            <a:r>
              <a:rPr lang="en-US" sz="3200" dirty="0">
                <a:solidFill>
                  <a:srgbClr val="002060"/>
                </a:solidFill>
                <a:latin typeface="Times New Roman" pitchFamily="18" charset="0"/>
                <a:ea typeface="Calibri" panose="020F0502020204030204" pitchFamily="34" charset="0"/>
                <a:cs typeface="Times New Roman" pitchFamily="18" charset="0"/>
              </a:rPr>
              <a:t> tan </a:t>
            </a:r>
            <a:r>
              <a:rPr lang="en-US" sz="3200" dirty="0" err="1">
                <a:solidFill>
                  <a:srgbClr val="002060"/>
                </a:solidFill>
                <a:latin typeface="Times New Roman" pitchFamily="18" charset="0"/>
                <a:ea typeface="Calibri" panose="020F0502020204030204" pitchFamily="34" charset="0"/>
                <a:cs typeface="Times New Roman" pitchFamily="18" charset="0"/>
              </a:rPr>
              <a:t>vừa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được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theo</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công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thức</a:t>
            </a:r>
            <a:r>
              <a:rPr lang="en-US" sz="3200" dirty="0">
                <a:solidFill>
                  <a:srgbClr val="002060"/>
                </a:solidFill>
                <a:latin typeface="Times New Roman" pitchFamily="18" charset="0"/>
                <a:ea typeface="Calibri" panose="020F0502020204030204" pitchFamily="34" charset="0"/>
                <a:cs typeface="Times New Roman" pitchFamily="18" charset="0"/>
              </a:rPr>
              <a:t>:</a:t>
            </a:r>
          </a:p>
          <a:p>
            <a:pPr marR="0" algn="just">
              <a:lnSpc>
                <a:spcPct val="107000"/>
              </a:lnSpc>
              <a:spcBef>
                <a:spcPts val="0"/>
              </a:spcBef>
              <a:spcAft>
                <a:spcPts val="0"/>
              </a:spcAft>
            </a:pPr>
            <a:endParaRPr lang="en-US" sz="3200" dirty="0">
              <a:solidFill>
                <a:srgbClr val="002060"/>
              </a:solidFill>
              <a:latin typeface="Times New Roman" pitchFamily="18" charset="0"/>
              <a:ea typeface="Calibri" panose="020F0502020204030204" pitchFamily="34" charset="0"/>
              <a:cs typeface="Times New Roman" pitchFamily="18" charset="0"/>
            </a:endParaRPr>
          </a:p>
          <a:p>
            <a:pPr marR="0" algn="just">
              <a:lnSpc>
                <a:spcPct val="107000"/>
              </a:lnSpc>
              <a:spcBef>
                <a:spcPts val="0"/>
              </a:spcBef>
              <a:spcAft>
                <a:spcPts val="0"/>
              </a:spcAft>
            </a:pP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3: </a:t>
            </a:r>
            <a:r>
              <a:rPr lang="en-US" sz="3200" dirty="0" err="1">
                <a:solidFill>
                  <a:srgbClr val="002060"/>
                </a:solidFill>
                <a:latin typeface="Times New Roman" pitchFamily="18" charset="0"/>
                <a:ea typeface="Calibri" panose="020F0502020204030204" pitchFamily="34" charset="0"/>
                <a:cs typeface="Times New Roman" pitchFamily="18" charset="0"/>
              </a:rPr>
              <a:t>Tìm</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khối</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lượng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nước</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cần</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dùng</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để</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pha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chế</a:t>
            </a:r>
            <a:endParaRPr lang="en-US" sz="3200" dirty="0">
              <a:solidFill>
                <a:srgbClr val="002060"/>
              </a:solidFill>
              <a:latin typeface="Times New Roman" pitchFamily="18" charset="0"/>
              <a:ea typeface="Calibri" panose="020F0502020204030204" pitchFamily="34" charset="0"/>
              <a:cs typeface="Times New Roman" pitchFamily="18" charset="0"/>
            </a:endParaRPr>
          </a:p>
          <a:p>
            <a:pPr marR="0" algn="just">
              <a:lnSpc>
                <a:spcPct val="107000"/>
              </a:lnSpc>
              <a:spcBef>
                <a:spcPts val="0"/>
              </a:spcBef>
              <a:spcAft>
                <a:spcPts val="0"/>
              </a:spcAft>
            </a:pPr>
            <a:r>
              <a:rPr lang="en-US" sz="3200" dirty="0">
                <a:solidFill>
                  <a:srgbClr val="002060"/>
                </a:solidFill>
                <a:latin typeface="Times New Roman" pitchFamily="18" charset="0"/>
                <a:ea typeface="Calibri" panose="020F0502020204030204" pitchFamily="34" charset="0"/>
                <a:cs typeface="Times New Roman" pitchFamily="18" charset="0"/>
              </a:rPr>
              <a:t> - </a:t>
            </a:r>
            <a:r>
              <a:rPr lang="en-US" sz="3200" dirty="0" err="1">
                <a:solidFill>
                  <a:srgbClr val="002060"/>
                </a:solidFill>
                <a:latin typeface="Times New Roman" pitchFamily="18" charset="0"/>
                <a:ea typeface="Calibri" panose="020F0502020204030204" pitchFamily="34" charset="0"/>
                <a:cs typeface="Times New Roman" pitchFamily="18" charset="0"/>
              </a:rPr>
              <a:t>Bước</a:t>
            </a:r>
            <a:r>
              <a:rPr lang="en-US" sz="3200" dirty="0">
                <a:solidFill>
                  <a:srgbClr val="002060"/>
                </a:solidFill>
                <a:latin typeface="Times New Roman" pitchFamily="18" charset="0"/>
                <a:ea typeface="Calibri" panose="020F0502020204030204" pitchFamily="34" charset="0"/>
                <a:cs typeface="Times New Roman" pitchFamily="18" charset="0"/>
              </a:rPr>
              <a:t> 4: </a:t>
            </a:r>
            <a:r>
              <a:rPr lang="en-US" sz="3200" dirty="0" err="1">
                <a:solidFill>
                  <a:srgbClr val="002060"/>
                </a:solidFill>
                <a:latin typeface="Times New Roman" pitchFamily="18" charset="0"/>
                <a:ea typeface="Calibri" panose="020F0502020204030204" pitchFamily="34" charset="0"/>
                <a:cs typeface="Times New Roman" pitchFamily="18" charset="0"/>
              </a:rPr>
              <a:t>Pha</a:t>
            </a:r>
            <a:r>
              <a:rPr lang="en-US" sz="3200" dirty="0">
                <a:solidFill>
                  <a:srgbClr val="002060"/>
                </a:solidFill>
                <a:latin typeface="Times New Roman" pitchFamily="18" charset="0"/>
                <a:ea typeface="Calibri" panose="020F0502020204030204" pitchFamily="34" charset="0"/>
                <a:cs typeface="Times New Roman" pitchFamily="18" charset="0"/>
              </a:rPr>
              <a:t> </a:t>
            </a:r>
            <a:r>
              <a:rPr lang="en-US" sz="3200" dirty="0" err="1">
                <a:solidFill>
                  <a:srgbClr val="002060"/>
                </a:solidFill>
                <a:latin typeface="Times New Roman" pitchFamily="18" charset="0"/>
                <a:ea typeface="Calibri" panose="020F0502020204030204" pitchFamily="34" charset="0"/>
                <a:cs typeface="Times New Roman" pitchFamily="18" charset="0"/>
              </a:rPr>
              <a:t>chế</a:t>
            </a:r>
            <a:r>
              <a:rPr lang="en-US" sz="3200" dirty="0">
                <a:solidFill>
                  <a:srgbClr val="002060"/>
                </a:solidFill>
                <a:latin typeface="Times New Roman" pitchFamily="18" charset="0"/>
                <a:ea typeface="Calibri" panose="020F0502020204030204" pitchFamily="34" charset="0"/>
                <a:cs typeface="Times New Roman" pitchFamily="18" charset="0"/>
              </a:rPr>
              <a:t> dung </a:t>
            </a:r>
            <a:r>
              <a:rPr lang="en-US" sz="3200" dirty="0" err="1">
                <a:solidFill>
                  <a:srgbClr val="002060"/>
                </a:solidFill>
                <a:latin typeface="Times New Roman" pitchFamily="18" charset="0"/>
                <a:ea typeface="Calibri" panose="020F0502020204030204" pitchFamily="34" charset="0"/>
                <a:cs typeface="Times New Roman" pitchFamily="18" charset="0"/>
              </a:rPr>
              <a:t>dịch</a:t>
            </a:r>
            <a:endParaRPr lang="en-US" sz="3200" b="1" dirty="0">
              <a:solidFill>
                <a:srgbClr val="002060"/>
              </a:solidFill>
              <a:effectLst/>
              <a:latin typeface="Times New Roman" pitchFamily="18" charset="0"/>
              <a:ea typeface="Calibri" panose="020F0502020204030204" pitchFamily="34"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0132915"/>
              </p:ext>
            </p:extLst>
          </p:nvPr>
        </p:nvGraphicFramePr>
        <p:xfrm>
          <a:off x="6613741" y="2943616"/>
          <a:ext cx="1929009" cy="664340"/>
        </p:xfrm>
        <a:graphic>
          <a:graphicData uri="http://schemas.openxmlformats.org/presentationml/2006/ole">
            <mc:AlternateContent xmlns:mc="http://schemas.openxmlformats.org/markup-compatibility/2006">
              <mc:Choice xmlns:v="urn:schemas-microsoft-com:vml" Requires="v">
                <p:oleObj spid="_x0000_s13314" r:id="rId4" imgW="914400" imgH="393700" progId="Equation.3">
                  <p:embed/>
                </p:oleObj>
              </mc:Choice>
              <mc:Fallback>
                <p:oleObj r:id="rId4" imgW="914400" imgH="3937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741" y="2943616"/>
                        <a:ext cx="1929009" cy="66434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28567702"/>
              </p:ext>
            </p:extLst>
          </p:nvPr>
        </p:nvGraphicFramePr>
        <p:xfrm>
          <a:off x="2918563" y="4584526"/>
          <a:ext cx="1803749" cy="563671"/>
        </p:xfrm>
        <a:graphic>
          <a:graphicData uri="http://schemas.openxmlformats.org/presentationml/2006/ole">
            <mc:AlternateContent xmlns:mc="http://schemas.openxmlformats.org/markup-compatibility/2006">
              <mc:Choice xmlns:v="urn:schemas-microsoft-com:vml" Requires="v">
                <p:oleObj spid="_x0000_s13315" r:id="rId6" imgW="965200" imgH="393700" progId="Equation.3">
                  <p:embed/>
                </p:oleObj>
              </mc:Choice>
              <mc:Fallback>
                <p:oleObj r:id="rId6" imgW="965200" imgH="3937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8563" y="4584526"/>
                        <a:ext cx="1803749" cy="5636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4310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889348" y="1332073"/>
            <a:ext cx="10218979" cy="1077218"/>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BT1: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chế</a:t>
            </a:r>
            <a:r>
              <a:rPr lang="en-US" sz="3200" dirty="0">
                <a:effectLst/>
                <a:latin typeface="Times New Roman" panose="02020603050405020304" pitchFamily="18" charset="0"/>
                <a:ea typeface="Times New Roman" panose="02020603050405020304" pitchFamily="18" charset="0"/>
              </a:rPr>
              <a:t> 150g dung </a:t>
            </a:r>
            <a:r>
              <a:rPr lang="en-US" sz="3200" dirty="0" err="1">
                <a:effectLst/>
                <a:latin typeface="Times New Roman" panose="02020603050405020304" pitchFamily="18" charset="0"/>
                <a:ea typeface="Times New Roman" panose="02020603050405020304" pitchFamily="18" charset="0"/>
              </a:rPr>
              <a:t>dịch</a:t>
            </a:r>
            <a:r>
              <a:rPr lang="en-US" sz="3200" baseline="-250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NaCl</a:t>
            </a:r>
            <a:r>
              <a:rPr lang="en-US" sz="3200" baseline="-25000" dirty="0">
                <a:effectLst/>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2,5%</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dung </a:t>
            </a:r>
            <a:r>
              <a:rPr lang="en-US" sz="3200" dirty="0" err="1">
                <a:effectLst/>
                <a:latin typeface="Times New Roman" panose="02020603050405020304" pitchFamily="18" charset="0"/>
                <a:ea typeface="Times New Roman" panose="02020603050405020304" pitchFamily="18" charset="0"/>
              </a:rPr>
              <a:t>dịch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NaCl</a:t>
            </a:r>
            <a:r>
              <a:rPr lang="en-US" sz="3200">
                <a:effectLst/>
                <a:latin typeface="Times New Roman" panose="02020603050405020304" pitchFamily="18" charset="0"/>
                <a:ea typeface="Times New Roman" panose="02020603050405020304" pitchFamily="18" charset="0"/>
              </a:rPr>
              <a:t> 10%</a:t>
            </a:r>
            <a:endParaRPr lang="en-US" sz="3200" dirty="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Bài</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5C9EFE1D-5466-0E2D-C12C-768B56797E9C}"/>
              </a:ext>
            </a:extLst>
          </p:cNvPr>
          <p:cNvSpPr txBox="1"/>
          <p:nvPr/>
        </p:nvSpPr>
        <p:spPr>
          <a:xfrm>
            <a:off x="250521" y="2485906"/>
            <a:ext cx="6175331" cy="3970318"/>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1: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có</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trong</a:t>
            </a:r>
            <a:r>
              <a:rPr lang="en-US" sz="2800" dirty="0">
                <a:solidFill>
                  <a:srgbClr val="002060"/>
                </a:solidFill>
                <a:effectLst/>
                <a:latin typeface="Times New Roman" pitchFamily="18" charset="0"/>
                <a:ea typeface="Times New Roman" pitchFamily="18" charset="0"/>
                <a:cs typeface="Times New Roman" pitchFamily="18" charset="0"/>
              </a:rPr>
              <a:t> 150 g </a:t>
            </a:r>
            <a:r>
              <a:rPr lang="en-US" sz="2800" dirty="0" err="1">
                <a:solidFill>
                  <a:srgbClr val="002060"/>
                </a:solidFill>
                <a:effectLst/>
                <a:latin typeface="Times New Roman" pitchFamily="18" charset="0"/>
                <a:ea typeface="Times New Roman" pitchFamily="18" charset="0"/>
                <a:cs typeface="Times New Roman" pitchFamily="18" charset="0"/>
              </a:rPr>
              <a:t>đung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dịch</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2,5%:</a:t>
            </a:r>
          </a:p>
          <a:p>
            <a:pPr marL="0" marR="0">
              <a:spcBef>
                <a:spcPts val="0"/>
              </a:spcBef>
              <a:spcAft>
                <a:spcPts val="0"/>
              </a:spcAft>
            </a:pPr>
            <a:endParaRPr lang="en-US" sz="2800" dirty="0">
              <a:solidFill>
                <a:srgbClr val="002060"/>
              </a:solidFill>
              <a:effectLst/>
              <a:latin typeface="Times New Roman" pitchFamily="18" charset="0"/>
              <a:ea typeface="Times New Roman" pitchFamily="18" charset="0"/>
              <a:cs typeface="Times New Roman" pitchFamily="18" charset="0"/>
            </a:endParaRPr>
          </a:p>
          <a:p>
            <a:pPr marL="0" marR="0">
              <a:spcBef>
                <a:spcPts val="0"/>
              </a:spcBef>
              <a:spcAft>
                <a:spcPts val="0"/>
              </a:spcAft>
            </a:pPr>
            <a:r>
              <a:rPr lang="en-US" sz="2800" b="1" dirty="0">
                <a:solidFill>
                  <a:srgbClr val="002060"/>
                </a:solidFill>
                <a:effectLst/>
                <a:latin typeface="Times New Roman" pitchFamily="18" charset="0"/>
                <a:ea typeface="Times New Roman" panose="02020603050405020304"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2: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dung </a:t>
            </a:r>
            <a:r>
              <a:rPr lang="en-US" sz="2800" dirty="0" err="1">
                <a:solidFill>
                  <a:srgbClr val="002060"/>
                </a:solidFill>
                <a:effectLst/>
                <a:latin typeface="Times New Roman" pitchFamily="18" charset="0"/>
                <a:ea typeface="Times New Roman" pitchFamily="18" charset="0"/>
                <a:cs typeface="Times New Roman" pitchFamily="18" charset="0"/>
              </a:rPr>
              <a:t>dịch</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10% </a:t>
            </a:r>
            <a:r>
              <a:rPr lang="en-US" sz="2800" dirty="0" err="1">
                <a:solidFill>
                  <a:srgbClr val="002060"/>
                </a:solidFill>
                <a:effectLst/>
                <a:latin typeface="Times New Roman" pitchFamily="18" charset="0"/>
                <a:ea typeface="Times New Roman" pitchFamily="18" charset="0"/>
                <a:cs typeface="Times New Roman" pitchFamily="18" charset="0"/>
              </a:rPr>
              <a:t>có</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chứa</a:t>
            </a:r>
            <a:r>
              <a:rPr lang="en-US" sz="2800" dirty="0">
                <a:solidFill>
                  <a:srgbClr val="002060"/>
                </a:solidFill>
                <a:effectLst/>
                <a:latin typeface="Times New Roman" pitchFamily="18" charset="0"/>
                <a:ea typeface="Times New Roman" pitchFamily="18" charset="0"/>
                <a:cs typeface="Times New Roman" pitchFamily="18" charset="0"/>
              </a:rPr>
              <a:t> 3,75 g </a:t>
            </a:r>
            <a:r>
              <a:rPr lang="en-US" sz="2800" dirty="0" err="1">
                <a:solidFill>
                  <a:srgbClr val="002060"/>
                </a:solidFill>
                <a:effectLst/>
                <a:latin typeface="Times New Roman" pitchFamily="18" charset="0"/>
                <a:ea typeface="Times New Roman" pitchFamily="18" charset="0"/>
                <a:cs typeface="Times New Roman" pitchFamily="18" charset="0"/>
              </a:rPr>
              <a:t>NaCl</a:t>
            </a:r>
            <a:endParaRPr lang="en-US" sz="2800" dirty="0">
              <a:solidFill>
                <a:srgbClr val="002060"/>
              </a:solidFill>
              <a:effectLst/>
              <a:latin typeface="Times New Roman" pitchFamily="18" charset="0"/>
              <a:ea typeface="Times New Roman" pitchFamily="18" charset="0"/>
              <a:cs typeface="Times New Roman" pitchFamily="18" charset="0"/>
            </a:endParaRPr>
          </a:p>
          <a:p>
            <a:pPr marL="0" marR="0">
              <a:spcBef>
                <a:spcPts val="0"/>
              </a:spcBef>
              <a:spcAft>
                <a:spcPts val="0"/>
              </a:spcAft>
            </a:pPr>
            <a:endParaRPr lang="en-US" sz="2800" dirty="0">
              <a:solidFill>
                <a:srgbClr val="002060"/>
              </a:solidFill>
              <a:latin typeface="Times New Roman" pitchFamily="18" charset="0"/>
              <a:ea typeface="Times New Roman" pitchFamily="18" charset="0"/>
              <a:cs typeface="Times New Roman" pitchFamily="18" charset="0"/>
            </a:endParaRPr>
          </a:p>
          <a:p>
            <a:pPr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3: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nước</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cần</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dùng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để</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pha</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chế</a:t>
            </a:r>
            <a:r>
              <a:rPr lang="en-US" sz="2800" dirty="0">
                <a:solidFill>
                  <a:srgbClr val="002060"/>
                </a:solidFill>
                <a:effectLst/>
                <a:latin typeface="Times New Roman" pitchFamily="18" charset="0"/>
                <a:ea typeface="Times New Roman" pitchFamily="18" charset="0"/>
                <a:cs typeface="Times New Roman" pitchFamily="18" charset="0"/>
              </a:rPr>
              <a:t>: </a:t>
            </a:r>
          </a:p>
          <a:p>
            <a:pPr marR="0">
              <a:spcBef>
                <a:spcPts val="0"/>
              </a:spcBef>
              <a:spcAft>
                <a:spcPts val="0"/>
              </a:spcAft>
            </a:pPr>
            <a:r>
              <a:rPr lang="en-US" sz="2800" dirty="0" err="1">
                <a:solidFill>
                  <a:srgbClr val="002060"/>
                </a:solidFill>
                <a:latin typeface="Times New Roman" pitchFamily="18" charset="0"/>
                <a:ea typeface="Times New Roman" pitchFamily="18" charset="0"/>
                <a:cs typeface="Times New Roman" pitchFamily="18" charset="0"/>
              </a:rPr>
              <a:t>m</a:t>
            </a:r>
            <a:r>
              <a:rPr lang="en-US" sz="2800" baseline="-25000" dirty="0" err="1">
                <a:solidFill>
                  <a:srgbClr val="002060"/>
                </a:solidFill>
                <a:latin typeface="Times New Roman" pitchFamily="18" charset="0"/>
                <a:ea typeface="Times New Roman" pitchFamily="18" charset="0"/>
                <a:cs typeface="Times New Roman" pitchFamily="18" charset="0"/>
              </a:rPr>
              <a:t>nước</a:t>
            </a:r>
            <a:r>
              <a:rPr lang="en-US" sz="2800" baseline="-25000" dirty="0">
                <a:solidFill>
                  <a:srgbClr val="002060"/>
                </a:solidFill>
                <a:latin typeface="Times New Roman" pitchFamily="18" charset="0"/>
                <a:ea typeface="Times New Roman" pitchFamily="18" charset="0"/>
                <a:cs typeface="Times New Roman" pitchFamily="18" charset="0"/>
              </a:rPr>
              <a:t> </a:t>
            </a:r>
            <a:r>
              <a:rPr lang="en-US" sz="2800" dirty="0">
                <a:solidFill>
                  <a:srgbClr val="002060"/>
                </a:solidFill>
                <a:latin typeface="Times New Roman" pitchFamily="18" charset="0"/>
                <a:ea typeface="Times New Roman" pitchFamily="18" charset="0"/>
                <a:cs typeface="Times New Roman" pitchFamily="18" charset="0"/>
              </a:rPr>
              <a:t>= 150 -37,5 = 112,5 g</a:t>
            </a:r>
            <a:endParaRPr lang="en-US" sz="2800" dirty="0">
              <a:solidFill>
                <a:srgbClr val="00206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CAF09687-6F01-3C3D-508A-09FF783C4CB4}"/>
              </a:ext>
            </a:extLst>
          </p:cNvPr>
          <p:cNvSpPr txBox="1"/>
          <p:nvPr/>
        </p:nvSpPr>
        <p:spPr>
          <a:xfrm>
            <a:off x="6313118" y="2450464"/>
            <a:ext cx="5629685" cy="3970318"/>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4: </a:t>
            </a:r>
            <a:r>
              <a:rPr lang="en-US" sz="2800" b="1" dirty="0" err="1">
                <a:solidFill>
                  <a:srgbClr val="002060"/>
                </a:solidFill>
                <a:effectLst/>
                <a:latin typeface="Times New Roman" pitchFamily="18" charset="0"/>
                <a:ea typeface="Times New Roman" pitchFamily="18" charset="0"/>
                <a:cs typeface="Times New Roman" pitchFamily="18" charset="0"/>
              </a:rPr>
              <a:t>Pha</a:t>
            </a: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chế</a:t>
            </a:r>
            <a:r>
              <a:rPr lang="en-US" sz="2800" b="1" dirty="0">
                <a:solidFill>
                  <a:srgbClr val="002060"/>
                </a:solidFill>
                <a:effectLst/>
                <a:latin typeface="Times New Roman" pitchFamily="18" charset="0"/>
                <a:ea typeface="Times New Roman" pitchFamily="18" charset="0"/>
                <a:cs typeface="Times New Roman" pitchFamily="18" charset="0"/>
              </a:rPr>
              <a:t> dung </a:t>
            </a:r>
            <a:r>
              <a:rPr lang="en-US" sz="2800" b="1" dirty="0" err="1">
                <a:solidFill>
                  <a:srgbClr val="002060"/>
                </a:solidFill>
                <a:effectLst/>
                <a:latin typeface="Times New Roman" pitchFamily="18" charset="0"/>
                <a:ea typeface="Times New Roman" pitchFamily="18" charset="0"/>
                <a:cs typeface="Times New Roman" pitchFamily="18" charset="0"/>
              </a:rPr>
              <a:t>dịch</a:t>
            </a:r>
            <a:r>
              <a:rPr lang="en-US" sz="2800" b="1" dirty="0">
                <a:solidFill>
                  <a:srgbClr val="002060"/>
                </a:solidFill>
                <a:effectLst/>
                <a:latin typeface="Times New Roman" pitchFamily="18" charset="0"/>
                <a:ea typeface="Times New Roman" pitchFamily="18" charset="0"/>
                <a:cs typeface="Times New Roman" pitchFamily="18" charset="0"/>
              </a:rPr>
              <a:t>:</a:t>
            </a:r>
            <a:endParaRPr lang="en-US" sz="2800" b="1" dirty="0">
              <a:solidFill>
                <a:srgbClr val="002060"/>
              </a:solidFill>
              <a:latin typeface="Times New Roman" pitchFamily="18" charset="0"/>
              <a:ea typeface="Times New Roman" pitchFamily="18" charset="0"/>
              <a:cs typeface="Times New Roman" pitchFamily="18" charset="0"/>
            </a:endParaRPr>
          </a:p>
          <a:p>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Cân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lấy</a:t>
            </a:r>
            <a:r>
              <a:rPr lang="en-US" sz="2800" dirty="0">
                <a:solidFill>
                  <a:srgbClr val="002060"/>
                </a:solidFill>
                <a:latin typeface="Times New Roman" pitchFamily="18" charset="0"/>
                <a:ea typeface="Times New Roman" pitchFamily="18" charset="0"/>
                <a:cs typeface="Times New Roman" pitchFamily="18" charset="0"/>
              </a:rPr>
              <a:t> 37,5 g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10% ban </a:t>
            </a:r>
            <a:r>
              <a:rPr lang="en-US" sz="2800" dirty="0" err="1">
                <a:solidFill>
                  <a:srgbClr val="002060"/>
                </a:solidFill>
                <a:latin typeface="Times New Roman" pitchFamily="18" charset="0"/>
                <a:ea typeface="Times New Roman" pitchFamily="18" charset="0"/>
                <a:cs typeface="Times New Roman" pitchFamily="18" charset="0"/>
              </a:rPr>
              <a:t>đầu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sau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đó</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đổ</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vào</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cốc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có</a:t>
            </a:r>
            <a:r>
              <a:rPr lang="en-US" sz="2800" dirty="0">
                <a:solidFill>
                  <a:srgbClr val="002060"/>
                </a:solidFill>
                <a:latin typeface="Times New Roman" pitchFamily="18" charset="0"/>
                <a:ea typeface="Times New Roman" pitchFamily="18" charset="0"/>
                <a:cs typeface="Times New Roman" pitchFamily="18" charset="0"/>
              </a:rPr>
              <a:t> dung </a:t>
            </a:r>
            <a:r>
              <a:rPr lang="en-US" sz="2800" dirty="0" err="1">
                <a:solidFill>
                  <a:srgbClr val="002060"/>
                </a:solidFill>
                <a:latin typeface="Times New Roman" pitchFamily="18" charset="0"/>
                <a:ea typeface="Times New Roman" pitchFamily="18" charset="0"/>
                <a:cs typeface="Times New Roman" pitchFamily="18" charset="0"/>
              </a:rPr>
              <a:t>tích</a:t>
            </a:r>
            <a:r>
              <a:rPr lang="en-US" sz="2800" dirty="0">
                <a:solidFill>
                  <a:srgbClr val="002060"/>
                </a:solidFill>
                <a:latin typeface="Times New Roman" pitchFamily="18" charset="0"/>
                <a:ea typeface="Times New Roman" pitchFamily="18" charset="0"/>
                <a:cs typeface="Times New Roman" pitchFamily="18" charset="0"/>
              </a:rPr>
              <a:t> 200ml.</a:t>
            </a:r>
          </a:p>
          <a:p>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Cân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lấy</a:t>
            </a:r>
            <a:r>
              <a:rPr lang="en-US" sz="2800" dirty="0">
                <a:solidFill>
                  <a:srgbClr val="002060"/>
                </a:solidFill>
                <a:latin typeface="Times New Roman" pitchFamily="18" charset="0"/>
                <a:ea typeface="Times New Roman" pitchFamily="18" charset="0"/>
                <a:cs typeface="Times New Roman" pitchFamily="18" charset="0"/>
              </a:rPr>
              <a:t> 112,5 g </a:t>
            </a:r>
            <a:r>
              <a:rPr lang="en-US" sz="2800" dirty="0" err="1">
                <a:solidFill>
                  <a:srgbClr val="002060"/>
                </a:solidFill>
                <a:latin typeface="Times New Roman" pitchFamily="18" charset="0"/>
                <a:ea typeface="Times New Roman" pitchFamily="18" charset="0"/>
                <a:cs typeface="Times New Roman" pitchFamily="18" charset="0"/>
              </a:rPr>
              <a:t>nước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cất</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hoặc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đong</a:t>
            </a:r>
            <a:r>
              <a:rPr lang="en-US" sz="2800" dirty="0">
                <a:solidFill>
                  <a:srgbClr val="002060"/>
                </a:solidFill>
                <a:latin typeface="Times New Roman" pitchFamily="18" charset="0"/>
                <a:ea typeface="Times New Roman" pitchFamily="18" charset="0"/>
                <a:cs typeface="Times New Roman" pitchFamily="18" charset="0"/>
              </a:rPr>
              <a:t> 112,5 ml </a:t>
            </a:r>
            <a:r>
              <a:rPr lang="en-US" sz="2800" dirty="0" err="1">
                <a:solidFill>
                  <a:srgbClr val="002060"/>
                </a:solidFill>
                <a:latin typeface="Times New Roman" pitchFamily="18" charset="0"/>
                <a:ea typeface="Times New Roman" pitchFamily="18" charset="0"/>
                <a:cs typeface="Times New Roman" pitchFamily="18" charset="0"/>
              </a:rPr>
              <a:t>nước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cất</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sau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đó</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đổ</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vào</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cốc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đựng</a:t>
            </a:r>
            <a:r>
              <a:rPr lang="en-US" sz="2800" dirty="0">
                <a:solidFill>
                  <a:srgbClr val="002060"/>
                </a:solidFill>
                <a:latin typeface="Times New Roman" pitchFamily="18" charset="0"/>
                <a:ea typeface="Times New Roman" pitchFamily="18" charset="0"/>
                <a:cs typeface="Times New Roman" pitchFamily="18" charset="0"/>
              </a:rPr>
              <a:t>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nói</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trên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Khuấy</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đều</a:t>
            </a:r>
            <a:r>
              <a:rPr lang="en-US" sz="2800" dirty="0">
                <a:solidFill>
                  <a:srgbClr val="002060"/>
                </a:solidFill>
                <a:latin typeface="Times New Roman" pitchFamily="18" charset="0"/>
                <a:ea typeface="Times New Roman" pitchFamily="18" charset="0"/>
                <a:cs typeface="Times New Roman" pitchFamily="18" charset="0"/>
              </a:rPr>
              <a:t>, ta </a:t>
            </a:r>
            <a:r>
              <a:rPr lang="en-US" sz="2800" dirty="0" err="1">
                <a:solidFill>
                  <a:srgbClr val="002060"/>
                </a:solidFill>
                <a:latin typeface="Times New Roman" pitchFamily="18" charset="0"/>
                <a:ea typeface="Times New Roman" pitchFamily="18" charset="0"/>
                <a:cs typeface="Times New Roman" pitchFamily="18" charset="0"/>
              </a:rPr>
              <a:t>được</a:t>
            </a:r>
            <a:r>
              <a:rPr lang="en-US" sz="2800" dirty="0">
                <a:solidFill>
                  <a:srgbClr val="002060"/>
                </a:solidFill>
                <a:latin typeface="Times New Roman" pitchFamily="18" charset="0"/>
                <a:ea typeface="Times New Roman" pitchFamily="18" charset="0"/>
                <a:cs typeface="Times New Roman" pitchFamily="18" charset="0"/>
              </a:rPr>
              <a:t> 150 g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2,5%.</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6233107"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205432431"/>
              </p:ext>
            </p:extLst>
          </p:nvPr>
        </p:nvGraphicFramePr>
        <p:xfrm>
          <a:off x="1698168" y="3404705"/>
          <a:ext cx="2648863" cy="490890"/>
        </p:xfrm>
        <a:graphic>
          <a:graphicData uri="http://schemas.openxmlformats.org/presentationml/2006/ole">
            <mc:AlternateContent xmlns:mc="http://schemas.openxmlformats.org/markup-compatibility/2006">
              <mc:Choice xmlns:v="urn:schemas-microsoft-com:vml" Requires="v">
                <p:oleObj spid="_x0000_s14338" name="Equation" r:id="rId3" imgW="1536480" imgH="393480" progId="Equation.3">
                  <p:embed/>
                </p:oleObj>
              </mc:Choice>
              <mc:Fallback>
                <p:oleObj name="Equation" r:id="rId3" imgW="1536480" imgH="393480" progId="Equation.3">
                  <p:embed/>
                  <p:pic>
                    <p:nvPicPr>
                      <p:cNvPr id="0" name="Object 1"/>
                      <p:cNvPicPr>
                        <a:picLocks noChangeAspect="1" noChangeArrowheads="1"/>
                      </p:cNvPicPr>
                      <p:nvPr/>
                    </p:nvPicPr>
                    <p:blipFill>
                      <a:blip r:embed="rId4"/>
                      <a:srcRect/>
                      <a:stretch>
                        <a:fillRect/>
                      </a:stretch>
                    </p:blipFill>
                    <p:spPr bwMode="auto">
                      <a:xfrm>
                        <a:off x="1698168" y="3404705"/>
                        <a:ext cx="2648863" cy="49089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5990061"/>
              </p:ext>
            </p:extLst>
          </p:nvPr>
        </p:nvGraphicFramePr>
        <p:xfrm>
          <a:off x="1453019" y="4639685"/>
          <a:ext cx="2104373" cy="481039"/>
        </p:xfrm>
        <a:graphic>
          <a:graphicData uri="http://schemas.openxmlformats.org/presentationml/2006/ole">
            <mc:AlternateContent xmlns:mc="http://schemas.openxmlformats.org/markup-compatibility/2006">
              <mc:Choice xmlns:v="urn:schemas-microsoft-com:vml" Requires="v">
                <p:oleObj spid="_x0000_s14339" name="Equation" r:id="rId5" imgW="1485720" imgH="393480" progId="Equation.3">
                  <p:embed/>
                </p:oleObj>
              </mc:Choice>
              <mc:Fallback>
                <p:oleObj name="Equation" r:id="rId5" imgW="1485720" imgH="393480" progId="Equation.3">
                  <p:embed/>
                  <p:pic>
                    <p:nvPicPr>
                      <p:cNvPr id="0" name="Object 6"/>
                      <p:cNvPicPr>
                        <a:picLocks noChangeAspect="1" noChangeArrowheads="1"/>
                      </p:cNvPicPr>
                      <p:nvPr/>
                    </p:nvPicPr>
                    <p:blipFill>
                      <a:blip r:embed="rId6"/>
                      <a:srcRect/>
                      <a:stretch>
                        <a:fillRect/>
                      </a:stretch>
                    </p:blipFill>
                    <p:spPr bwMode="auto">
                      <a:xfrm>
                        <a:off x="1453019" y="4639685"/>
                        <a:ext cx="2104373" cy="4810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2983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889348" y="1332073"/>
            <a:ext cx="10218979" cy="1077218"/>
          </a:xfrm>
          <a:prstGeom prst="rect">
            <a:avLst/>
          </a:prstGeom>
          <a:noFill/>
        </p:spPr>
        <p:txBody>
          <a:bodyPr wrap="square">
            <a:spAutoFit/>
          </a:bodyPr>
          <a:lstStyle/>
          <a:p>
            <a:pPr algn="just"/>
            <a:r>
              <a:rPr lang="en-US" sz="3200" dirty="0">
                <a:effectLst/>
                <a:latin typeface="Times New Roman" pitchFamily="18" charset="0"/>
                <a:ea typeface="Times New Roman" pitchFamily="18" charset="0"/>
                <a:cs typeface="Times New Roman" pitchFamily="18" charset="0"/>
              </a:rPr>
              <a:t>BT2: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50 g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NaCl</a:t>
            </a:r>
            <a:r>
              <a:rPr lang="en-US" sz="3200" dirty="0">
                <a:latin typeface="Times New Roman" pitchFamily="18" charset="0"/>
                <a:cs typeface="Times New Roman" pitchFamily="18" charset="0"/>
              </a:rPr>
              <a:t> 0,9%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loãng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NaCl</a:t>
            </a:r>
            <a:r>
              <a:rPr lang="en-US" sz="3200" dirty="0">
                <a:latin typeface="Times New Roman" pitchFamily="18" charset="0"/>
                <a:cs typeface="Times New Roman" pitchFamily="18" charset="0"/>
              </a:rPr>
              <a:t> 15%</a:t>
            </a:r>
            <a:endParaRPr lang="en-US" sz="3200" dirty="0">
              <a:effectLst/>
              <a:latin typeface="Times New Roman" panose="02020603050405020304" pitchFamily="18" charset="0"/>
              <a:ea typeface="Times New Roman" panose="02020603050405020304" pitchFamily="18" charset="0"/>
              <a:cs typeface="Times New Roman"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mj-lt"/>
                <a:cs typeface="Arial" panose="020B0604020202020204" pitchFamily="34" charset="0"/>
              </a:rPr>
              <a:t>Bài</a:t>
            </a:r>
            <a:r>
              <a:rPr lang="en-US" sz="4000" b="1" dirty="0">
                <a:solidFill>
                  <a:srgbClr val="FFFF00"/>
                </a:solidFill>
                <a:latin typeface="+mj-lt"/>
                <a:cs typeface="Arial" panose="020B0604020202020204" pitchFamily="34" charset="0"/>
              </a:rPr>
              <a:t> </a:t>
            </a:r>
            <a:r>
              <a:rPr lang="en-US" sz="4000" b="1" dirty="0" err="1">
                <a:solidFill>
                  <a:srgbClr val="FFFF00"/>
                </a:solidFill>
                <a:latin typeface="+mj-lt"/>
                <a:cs typeface="Arial" panose="020B0604020202020204" pitchFamily="34" charset="0"/>
              </a:rPr>
              <a:t>tập</a:t>
            </a:r>
            <a:endParaRPr lang="en-US" sz="4000" b="1" dirty="0">
              <a:solidFill>
                <a:srgbClr val="FFFF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5C9EFE1D-5466-0E2D-C12C-768B56797E9C}"/>
              </a:ext>
            </a:extLst>
          </p:cNvPr>
          <p:cNvSpPr txBox="1"/>
          <p:nvPr/>
        </p:nvSpPr>
        <p:spPr>
          <a:xfrm>
            <a:off x="250521" y="2485906"/>
            <a:ext cx="6175331" cy="3970318"/>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1: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có</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trong</a:t>
            </a:r>
            <a:r>
              <a:rPr lang="en-US" sz="2800" dirty="0">
                <a:solidFill>
                  <a:srgbClr val="002060"/>
                </a:solidFill>
                <a:effectLst/>
                <a:latin typeface="Times New Roman" pitchFamily="18" charset="0"/>
                <a:ea typeface="Times New Roman" pitchFamily="18" charset="0"/>
                <a:cs typeface="Times New Roman" pitchFamily="18" charset="0"/>
              </a:rPr>
              <a:t> 50 g </a:t>
            </a:r>
            <a:r>
              <a:rPr lang="en-US" sz="2800" dirty="0" err="1">
                <a:solidFill>
                  <a:srgbClr val="002060"/>
                </a:solidFill>
                <a:effectLst/>
                <a:latin typeface="Times New Roman" pitchFamily="18" charset="0"/>
                <a:ea typeface="Times New Roman" pitchFamily="18" charset="0"/>
                <a:cs typeface="Times New Roman" pitchFamily="18" charset="0"/>
              </a:rPr>
              <a:t>đung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dịch</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0,9%:</a:t>
            </a:r>
          </a:p>
          <a:p>
            <a:pPr marL="0" marR="0">
              <a:spcBef>
                <a:spcPts val="0"/>
              </a:spcBef>
              <a:spcAft>
                <a:spcPts val="0"/>
              </a:spcAft>
            </a:pPr>
            <a:endParaRPr lang="en-US" sz="2800" dirty="0">
              <a:solidFill>
                <a:srgbClr val="002060"/>
              </a:solidFill>
              <a:effectLst/>
              <a:latin typeface="Times New Roman" pitchFamily="18" charset="0"/>
              <a:ea typeface="Times New Roman" pitchFamily="18" charset="0"/>
              <a:cs typeface="Times New Roman" pitchFamily="18" charset="0"/>
            </a:endParaRPr>
          </a:p>
          <a:p>
            <a:pPr marL="0" marR="0">
              <a:spcBef>
                <a:spcPts val="0"/>
              </a:spcBef>
              <a:spcAft>
                <a:spcPts val="0"/>
              </a:spcAft>
            </a:pPr>
            <a:r>
              <a:rPr lang="en-US" sz="2800" b="1" dirty="0">
                <a:solidFill>
                  <a:srgbClr val="002060"/>
                </a:solidFill>
                <a:effectLst/>
                <a:latin typeface="Times New Roman" pitchFamily="18" charset="0"/>
                <a:ea typeface="Times New Roman" panose="02020603050405020304"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2: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dung </a:t>
            </a:r>
            <a:r>
              <a:rPr lang="en-US" sz="2800" dirty="0" err="1">
                <a:solidFill>
                  <a:srgbClr val="002060"/>
                </a:solidFill>
                <a:effectLst/>
                <a:latin typeface="Times New Roman" pitchFamily="18" charset="0"/>
                <a:ea typeface="Times New Roman" pitchFamily="18" charset="0"/>
                <a:cs typeface="Times New Roman" pitchFamily="18" charset="0"/>
              </a:rPr>
              <a:t>dịch</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NaCl</a:t>
            </a:r>
            <a:r>
              <a:rPr lang="en-US" sz="2800" dirty="0">
                <a:solidFill>
                  <a:srgbClr val="002060"/>
                </a:solidFill>
                <a:effectLst/>
                <a:latin typeface="Times New Roman" pitchFamily="18" charset="0"/>
                <a:ea typeface="Times New Roman" pitchFamily="18" charset="0"/>
                <a:cs typeface="Times New Roman" pitchFamily="18" charset="0"/>
              </a:rPr>
              <a:t> 15% </a:t>
            </a:r>
            <a:r>
              <a:rPr lang="en-US" sz="2800" dirty="0" err="1">
                <a:solidFill>
                  <a:srgbClr val="002060"/>
                </a:solidFill>
                <a:effectLst/>
                <a:latin typeface="Times New Roman" pitchFamily="18" charset="0"/>
                <a:ea typeface="Times New Roman" pitchFamily="18" charset="0"/>
                <a:cs typeface="Times New Roman" pitchFamily="18" charset="0"/>
              </a:rPr>
              <a:t>có</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chứa</a:t>
            </a:r>
            <a:r>
              <a:rPr lang="en-US" sz="2800" dirty="0">
                <a:solidFill>
                  <a:srgbClr val="002060"/>
                </a:solidFill>
                <a:effectLst/>
                <a:latin typeface="Times New Roman" pitchFamily="18" charset="0"/>
                <a:ea typeface="Times New Roman" pitchFamily="18" charset="0"/>
                <a:cs typeface="Times New Roman" pitchFamily="18" charset="0"/>
              </a:rPr>
              <a:t> 0,45 g </a:t>
            </a:r>
            <a:r>
              <a:rPr lang="en-US" sz="2800" dirty="0" err="1">
                <a:solidFill>
                  <a:srgbClr val="002060"/>
                </a:solidFill>
                <a:effectLst/>
                <a:latin typeface="Times New Roman" pitchFamily="18" charset="0"/>
                <a:ea typeface="Times New Roman" pitchFamily="18" charset="0"/>
                <a:cs typeface="Times New Roman" pitchFamily="18" charset="0"/>
              </a:rPr>
              <a:t>NaCl</a:t>
            </a:r>
            <a:endParaRPr lang="en-US" sz="2800" dirty="0">
              <a:solidFill>
                <a:srgbClr val="002060"/>
              </a:solidFill>
              <a:effectLst/>
              <a:latin typeface="Times New Roman" pitchFamily="18" charset="0"/>
              <a:ea typeface="Times New Roman" pitchFamily="18" charset="0"/>
              <a:cs typeface="Times New Roman" pitchFamily="18" charset="0"/>
            </a:endParaRPr>
          </a:p>
          <a:p>
            <a:pPr marL="0" marR="0">
              <a:spcBef>
                <a:spcPts val="0"/>
              </a:spcBef>
              <a:spcAft>
                <a:spcPts val="0"/>
              </a:spcAft>
            </a:pPr>
            <a:endParaRPr lang="en-US" sz="2800" dirty="0">
              <a:solidFill>
                <a:srgbClr val="002060"/>
              </a:solidFill>
              <a:latin typeface="Times New Roman" pitchFamily="18" charset="0"/>
              <a:ea typeface="Times New Roman" pitchFamily="18" charset="0"/>
              <a:cs typeface="Times New Roman" pitchFamily="18" charset="0"/>
            </a:endParaRPr>
          </a:p>
          <a:p>
            <a:pPr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3: </a:t>
            </a:r>
            <a:r>
              <a:rPr lang="en-US" sz="2800" dirty="0" err="1">
                <a:solidFill>
                  <a:srgbClr val="002060"/>
                </a:solidFill>
                <a:effectLst/>
                <a:latin typeface="Times New Roman" pitchFamily="18" charset="0"/>
                <a:ea typeface="Times New Roman" pitchFamily="18" charset="0"/>
                <a:cs typeface="Times New Roman" pitchFamily="18" charset="0"/>
              </a:rPr>
              <a:t>Tìm</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khối</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lượng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nước</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cần</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dùng</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để</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pha</a:t>
            </a:r>
            <a:r>
              <a:rPr lang="en-US" sz="2800" dirty="0">
                <a:solidFill>
                  <a:srgbClr val="002060"/>
                </a:solidFill>
                <a:effectLst/>
                <a:latin typeface="Times New Roman" pitchFamily="18" charset="0"/>
                <a:ea typeface="Times New Roman" pitchFamily="18" charset="0"/>
                <a:cs typeface="Times New Roman" pitchFamily="18" charset="0"/>
              </a:rPr>
              <a:t> </a:t>
            </a:r>
            <a:r>
              <a:rPr lang="en-US" sz="2800" dirty="0" err="1">
                <a:solidFill>
                  <a:srgbClr val="002060"/>
                </a:solidFill>
                <a:effectLst/>
                <a:latin typeface="Times New Roman" pitchFamily="18" charset="0"/>
                <a:ea typeface="Times New Roman" pitchFamily="18" charset="0"/>
                <a:cs typeface="Times New Roman" pitchFamily="18" charset="0"/>
              </a:rPr>
              <a:t>chế</a:t>
            </a:r>
            <a:r>
              <a:rPr lang="en-US" sz="2800" dirty="0">
                <a:solidFill>
                  <a:srgbClr val="002060"/>
                </a:solidFill>
                <a:effectLst/>
                <a:latin typeface="Times New Roman" pitchFamily="18" charset="0"/>
                <a:ea typeface="Times New Roman" pitchFamily="18" charset="0"/>
                <a:cs typeface="Times New Roman" pitchFamily="18" charset="0"/>
              </a:rPr>
              <a:t>: </a:t>
            </a:r>
          </a:p>
          <a:p>
            <a:pPr marR="0">
              <a:spcBef>
                <a:spcPts val="0"/>
              </a:spcBef>
              <a:spcAft>
                <a:spcPts val="0"/>
              </a:spcAft>
            </a:pPr>
            <a:r>
              <a:rPr lang="en-US" sz="2800" dirty="0" err="1">
                <a:solidFill>
                  <a:srgbClr val="002060"/>
                </a:solidFill>
                <a:latin typeface="Times New Roman" pitchFamily="18" charset="0"/>
                <a:ea typeface="Times New Roman" pitchFamily="18" charset="0"/>
                <a:cs typeface="Times New Roman" pitchFamily="18" charset="0"/>
              </a:rPr>
              <a:t>m</a:t>
            </a:r>
            <a:r>
              <a:rPr lang="en-US" sz="2800" baseline="-25000" dirty="0" err="1">
                <a:solidFill>
                  <a:srgbClr val="002060"/>
                </a:solidFill>
                <a:latin typeface="Times New Roman" pitchFamily="18" charset="0"/>
                <a:ea typeface="Times New Roman" pitchFamily="18" charset="0"/>
                <a:cs typeface="Times New Roman" pitchFamily="18" charset="0"/>
              </a:rPr>
              <a:t>nước</a:t>
            </a:r>
            <a:r>
              <a:rPr lang="en-US" sz="2800" baseline="-25000" dirty="0">
                <a:solidFill>
                  <a:srgbClr val="002060"/>
                </a:solidFill>
                <a:latin typeface="Times New Roman" pitchFamily="18" charset="0"/>
                <a:ea typeface="Times New Roman" pitchFamily="18" charset="0"/>
                <a:cs typeface="Times New Roman" pitchFamily="18" charset="0"/>
              </a:rPr>
              <a:t> </a:t>
            </a:r>
            <a:r>
              <a:rPr lang="en-US" sz="2800" dirty="0">
                <a:solidFill>
                  <a:srgbClr val="002060"/>
                </a:solidFill>
                <a:latin typeface="Times New Roman" pitchFamily="18" charset="0"/>
                <a:ea typeface="Times New Roman" pitchFamily="18" charset="0"/>
                <a:cs typeface="Times New Roman" pitchFamily="18" charset="0"/>
              </a:rPr>
              <a:t>= 50 - 3 = 47 g</a:t>
            </a:r>
            <a:endParaRPr lang="en-US" sz="2800" dirty="0">
              <a:solidFill>
                <a:srgbClr val="00206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CAF09687-6F01-3C3D-508A-09FF783C4CB4}"/>
              </a:ext>
            </a:extLst>
          </p:cNvPr>
          <p:cNvSpPr txBox="1"/>
          <p:nvPr/>
        </p:nvSpPr>
        <p:spPr>
          <a:xfrm>
            <a:off x="6313118" y="2450464"/>
            <a:ext cx="5629685" cy="3539430"/>
          </a:xfrm>
          <a:prstGeom prst="rect">
            <a:avLst/>
          </a:prstGeom>
          <a:noFill/>
        </p:spPr>
        <p:txBody>
          <a:bodyPr wrap="square">
            <a:spAutoFit/>
          </a:bodyPr>
          <a:lstStyle/>
          <a:p>
            <a:pPr marL="0" marR="0">
              <a:spcBef>
                <a:spcPts val="0"/>
              </a:spcBef>
              <a:spcAft>
                <a:spcPts val="0"/>
              </a:spcAft>
            </a:pP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Bước</a:t>
            </a:r>
            <a:r>
              <a:rPr lang="en-US" sz="2800" b="1" dirty="0">
                <a:solidFill>
                  <a:srgbClr val="002060"/>
                </a:solidFill>
                <a:effectLst/>
                <a:latin typeface="Times New Roman" pitchFamily="18" charset="0"/>
                <a:ea typeface="Times New Roman" pitchFamily="18" charset="0"/>
                <a:cs typeface="Times New Roman" pitchFamily="18" charset="0"/>
              </a:rPr>
              <a:t> 4: </a:t>
            </a:r>
            <a:r>
              <a:rPr lang="en-US" sz="2800" b="1" dirty="0" err="1">
                <a:solidFill>
                  <a:srgbClr val="002060"/>
                </a:solidFill>
                <a:effectLst/>
                <a:latin typeface="Times New Roman" pitchFamily="18" charset="0"/>
                <a:ea typeface="Times New Roman" pitchFamily="18" charset="0"/>
                <a:cs typeface="Times New Roman" pitchFamily="18" charset="0"/>
              </a:rPr>
              <a:t>Pha</a:t>
            </a:r>
            <a:r>
              <a:rPr lang="en-US" sz="2800" b="1" dirty="0">
                <a:solidFill>
                  <a:srgbClr val="002060"/>
                </a:solidFill>
                <a:effectLst/>
                <a:latin typeface="Times New Roman" pitchFamily="18" charset="0"/>
                <a:ea typeface="Times New Roman" pitchFamily="18" charset="0"/>
                <a:cs typeface="Times New Roman" pitchFamily="18" charset="0"/>
              </a:rPr>
              <a:t> </a:t>
            </a:r>
            <a:r>
              <a:rPr lang="en-US" sz="2800" b="1" dirty="0" err="1">
                <a:solidFill>
                  <a:srgbClr val="002060"/>
                </a:solidFill>
                <a:effectLst/>
                <a:latin typeface="Times New Roman" pitchFamily="18" charset="0"/>
                <a:ea typeface="Times New Roman" pitchFamily="18" charset="0"/>
                <a:cs typeface="Times New Roman" pitchFamily="18" charset="0"/>
              </a:rPr>
              <a:t>chế</a:t>
            </a:r>
            <a:r>
              <a:rPr lang="en-US" sz="2800" b="1" dirty="0">
                <a:solidFill>
                  <a:srgbClr val="002060"/>
                </a:solidFill>
                <a:effectLst/>
                <a:latin typeface="Times New Roman" pitchFamily="18" charset="0"/>
                <a:ea typeface="Times New Roman" pitchFamily="18" charset="0"/>
                <a:cs typeface="Times New Roman" pitchFamily="18" charset="0"/>
              </a:rPr>
              <a:t> dung </a:t>
            </a:r>
            <a:r>
              <a:rPr lang="en-US" sz="2800" b="1" dirty="0" err="1">
                <a:solidFill>
                  <a:srgbClr val="002060"/>
                </a:solidFill>
                <a:effectLst/>
                <a:latin typeface="Times New Roman" pitchFamily="18" charset="0"/>
                <a:ea typeface="Times New Roman" pitchFamily="18" charset="0"/>
                <a:cs typeface="Times New Roman" pitchFamily="18" charset="0"/>
              </a:rPr>
              <a:t>dịch</a:t>
            </a:r>
            <a:r>
              <a:rPr lang="en-US" sz="2800" b="1" dirty="0">
                <a:solidFill>
                  <a:srgbClr val="002060"/>
                </a:solidFill>
                <a:effectLst/>
                <a:latin typeface="Times New Roman" pitchFamily="18" charset="0"/>
                <a:ea typeface="Times New Roman" pitchFamily="18" charset="0"/>
                <a:cs typeface="Times New Roman" pitchFamily="18" charset="0"/>
              </a:rPr>
              <a:t>:</a:t>
            </a:r>
            <a:endParaRPr lang="en-US" sz="2800" b="1" dirty="0">
              <a:solidFill>
                <a:srgbClr val="002060"/>
              </a:solidFill>
              <a:latin typeface="Times New Roman" pitchFamily="18" charset="0"/>
              <a:ea typeface="Times New Roman" pitchFamily="18" charset="0"/>
              <a:cs typeface="Times New Roman" pitchFamily="18" charset="0"/>
            </a:endParaRPr>
          </a:p>
          <a:p>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Cân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lấy</a:t>
            </a:r>
            <a:r>
              <a:rPr lang="en-US" sz="2800" dirty="0">
                <a:solidFill>
                  <a:srgbClr val="002060"/>
                </a:solidFill>
                <a:latin typeface="Times New Roman" pitchFamily="18" charset="0"/>
                <a:ea typeface="Times New Roman" pitchFamily="18" charset="0"/>
                <a:cs typeface="Times New Roman" pitchFamily="18" charset="0"/>
              </a:rPr>
              <a:t> 3 g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15% ban </a:t>
            </a:r>
            <a:r>
              <a:rPr lang="en-US" sz="2800" dirty="0" err="1">
                <a:solidFill>
                  <a:srgbClr val="002060"/>
                </a:solidFill>
                <a:latin typeface="Times New Roman" pitchFamily="18" charset="0"/>
                <a:ea typeface="Times New Roman" pitchFamily="18" charset="0"/>
                <a:cs typeface="Times New Roman" pitchFamily="18" charset="0"/>
              </a:rPr>
              <a:t>đầu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sau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đó</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đổ</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vào</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cốc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có</a:t>
            </a:r>
            <a:r>
              <a:rPr lang="en-US" sz="2800" dirty="0">
                <a:solidFill>
                  <a:srgbClr val="002060"/>
                </a:solidFill>
                <a:latin typeface="Times New Roman" pitchFamily="18" charset="0"/>
                <a:ea typeface="Times New Roman" pitchFamily="18" charset="0"/>
                <a:cs typeface="Times New Roman" pitchFamily="18" charset="0"/>
              </a:rPr>
              <a:t> dung </a:t>
            </a:r>
            <a:r>
              <a:rPr lang="en-US" sz="2800" dirty="0" err="1">
                <a:solidFill>
                  <a:srgbClr val="002060"/>
                </a:solidFill>
                <a:latin typeface="Times New Roman" pitchFamily="18" charset="0"/>
                <a:ea typeface="Times New Roman" pitchFamily="18" charset="0"/>
                <a:cs typeface="Times New Roman" pitchFamily="18" charset="0"/>
              </a:rPr>
              <a:t>tích</a:t>
            </a:r>
            <a:r>
              <a:rPr lang="en-US" sz="2800" dirty="0">
                <a:solidFill>
                  <a:srgbClr val="002060"/>
                </a:solidFill>
                <a:latin typeface="Times New Roman" pitchFamily="18" charset="0"/>
                <a:ea typeface="Times New Roman" pitchFamily="18" charset="0"/>
                <a:cs typeface="Times New Roman" pitchFamily="18" charset="0"/>
              </a:rPr>
              <a:t> 100ml.</a:t>
            </a:r>
          </a:p>
          <a:p>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Cân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lấy</a:t>
            </a:r>
            <a:r>
              <a:rPr lang="en-US" sz="2800" dirty="0">
                <a:solidFill>
                  <a:srgbClr val="002060"/>
                </a:solidFill>
                <a:latin typeface="Times New Roman" pitchFamily="18" charset="0"/>
                <a:ea typeface="Times New Roman" pitchFamily="18" charset="0"/>
                <a:cs typeface="Times New Roman" pitchFamily="18" charset="0"/>
              </a:rPr>
              <a:t> 47 g </a:t>
            </a:r>
            <a:r>
              <a:rPr lang="en-US" sz="2800" dirty="0" err="1">
                <a:solidFill>
                  <a:srgbClr val="002060"/>
                </a:solidFill>
                <a:latin typeface="Times New Roman" pitchFamily="18" charset="0"/>
                <a:ea typeface="Times New Roman" pitchFamily="18" charset="0"/>
                <a:cs typeface="Times New Roman" pitchFamily="18" charset="0"/>
              </a:rPr>
              <a:t>nước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cất</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hoặc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đong</a:t>
            </a:r>
            <a:r>
              <a:rPr lang="en-US" sz="2800" dirty="0">
                <a:solidFill>
                  <a:srgbClr val="002060"/>
                </a:solidFill>
                <a:latin typeface="Times New Roman" pitchFamily="18" charset="0"/>
                <a:ea typeface="Times New Roman" pitchFamily="18" charset="0"/>
                <a:cs typeface="Times New Roman" pitchFamily="18" charset="0"/>
              </a:rPr>
              <a:t> 47 ml </a:t>
            </a:r>
            <a:r>
              <a:rPr lang="en-US" sz="2800" dirty="0" err="1">
                <a:solidFill>
                  <a:srgbClr val="002060"/>
                </a:solidFill>
                <a:latin typeface="Times New Roman" pitchFamily="18" charset="0"/>
                <a:ea typeface="Times New Roman" pitchFamily="18" charset="0"/>
                <a:cs typeface="Times New Roman" pitchFamily="18" charset="0"/>
              </a:rPr>
              <a:t>nước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cất</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sau</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đó</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đổ</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vào</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cốc</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đựng</a:t>
            </a:r>
            <a:r>
              <a:rPr lang="en-US" sz="2800" dirty="0">
                <a:solidFill>
                  <a:srgbClr val="002060"/>
                </a:solidFill>
                <a:latin typeface="Times New Roman" pitchFamily="18" charset="0"/>
                <a:ea typeface="Times New Roman" pitchFamily="18" charset="0"/>
                <a:cs typeface="Times New Roman" pitchFamily="18" charset="0"/>
              </a:rPr>
              <a:t>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nói</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trên</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Khuấy</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đều</a:t>
            </a:r>
            <a:r>
              <a:rPr lang="en-US" sz="2800" dirty="0">
                <a:solidFill>
                  <a:srgbClr val="002060"/>
                </a:solidFill>
                <a:latin typeface="Times New Roman" pitchFamily="18" charset="0"/>
                <a:ea typeface="Times New Roman" pitchFamily="18" charset="0"/>
                <a:cs typeface="Times New Roman" pitchFamily="18" charset="0"/>
              </a:rPr>
              <a:t>, ta </a:t>
            </a:r>
            <a:r>
              <a:rPr lang="en-US" sz="2800" dirty="0" err="1">
                <a:solidFill>
                  <a:srgbClr val="002060"/>
                </a:solidFill>
                <a:latin typeface="Times New Roman" pitchFamily="18" charset="0"/>
                <a:ea typeface="Times New Roman" pitchFamily="18" charset="0"/>
                <a:cs typeface="Times New Roman" pitchFamily="18" charset="0"/>
              </a:rPr>
              <a:t>được</a:t>
            </a:r>
            <a:r>
              <a:rPr lang="en-US" sz="2800" dirty="0">
                <a:solidFill>
                  <a:srgbClr val="002060"/>
                </a:solidFill>
                <a:latin typeface="Times New Roman" pitchFamily="18" charset="0"/>
                <a:ea typeface="Times New Roman" pitchFamily="18" charset="0"/>
                <a:cs typeface="Times New Roman" pitchFamily="18" charset="0"/>
              </a:rPr>
              <a:t> 50 g dung </a:t>
            </a:r>
            <a:r>
              <a:rPr lang="en-US" sz="2800" dirty="0" err="1">
                <a:solidFill>
                  <a:srgbClr val="002060"/>
                </a:solidFill>
                <a:latin typeface="Times New Roman" pitchFamily="18" charset="0"/>
                <a:ea typeface="Times New Roman" pitchFamily="18" charset="0"/>
                <a:cs typeface="Times New Roman" pitchFamily="18" charset="0"/>
              </a:rPr>
              <a:t>dịch</a:t>
            </a:r>
            <a:r>
              <a:rPr lang="en-US" sz="2800" dirty="0">
                <a:solidFill>
                  <a:srgbClr val="002060"/>
                </a:solidFill>
                <a:latin typeface="Times New Roman" pitchFamily="18" charset="0"/>
                <a:ea typeface="Times New Roman" pitchFamily="18" charset="0"/>
                <a:cs typeface="Times New Roman" pitchFamily="18" charset="0"/>
              </a:rPr>
              <a:t> </a:t>
            </a:r>
            <a:r>
              <a:rPr lang="en-US" sz="2800" dirty="0" err="1">
                <a:solidFill>
                  <a:srgbClr val="002060"/>
                </a:solidFill>
                <a:latin typeface="Times New Roman" pitchFamily="18" charset="0"/>
                <a:ea typeface="Times New Roman" pitchFamily="18" charset="0"/>
                <a:cs typeface="Times New Roman" pitchFamily="18" charset="0"/>
              </a:rPr>
              <a:t>NaCl</a:t>
            </a:r>
            <a:r>
              <a:rPr lang="en-US" sz="2800" dirty="0">
                <a:solidFill>
                  <a:srgbClr val="002060"/>
                </a:solidFill>
                <a:latin typeface="Times New Roman" pitchFamily="18" charset="0"/>
                <a:ea typeface="Times New Roman" pitchFamily="18" charset="0"/>
                <a:cs typeface="Times New Roman" pitchFamily="18" charset="0"/>
              </a:rPr>
              <a:t> 0,9%.</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6233107"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322445986"/>
              </p:ext>
            </p:extLst>
          </p:nvPr>
        </p:nvGraphicFramePr>
        <p:xfrm>
          <a:off x="1752600" y="3405188"/>
          <a:ext cx="2538413" cy="490537"/>
        </p:xfrm>
        <a:graphic>
          <a:graphicData uri="http://schemas.openxmlformats.org/presentationml/2006/ole">
            <mc:AlternateContent xmlns:mc="http://schemas.openxmlformats.org/markup-compatibility/2006">
              <mc:Choice xmlns:v="urn:schemas-microsoft-com:vml" Requires="v">
                <p:oleObj spid="_x0000_s15362" name="Equation" r:id="rId3" imgW="1473120" imgH="393480" progId="Equation.3">
                  <p:embed/>
                </p:oleObj>
              </mc:Choice>
              <mc:Fallback>
                <p:oleObj name="Equation" r:id="rId3" imgW="1473120" imgH="393480" progId="Equation.3">
                  <p:embed/>
                  <p:pic>
                    <p:nvPicPr>
                      <p:cNvPr id="0" name=""/>
                      <p:cNvPicPr>
                        <a:picLocks noChangeAspect="1" noChangeArrowheads="1"/>
                      </p:cNvPicPr>
                      <p:nvPr/>
                    </p:nvPicPr>
                    <p:blipFill>
                      <a:blip r:embed="rId4"/>
                      <a:srcRect/>
                      <a:stretch>
                        <a:fillRect/>
                      </a:stretch>
                    </p:blipFill>
                    <p:spPr bwMode="auto">
                      <a:xfrm>
                        <a:off x="1752600" y="3405188"/>
                        <a:ext cx="2538413" cy="49053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95080044"/>
              </p:ext>
            </p:extLst>
          </p:nvPr>
        </p:nvGraphicFramePr>
        <p:xfrm>
          <a:off x="1577975" y="4640263"/>
          <a:ext cx="1852613" cy="481012"/>
        </p:xfrm>
        <a:graphic>
          <a:graphicData uri="http://schemas.openxmlformats.org/presentationml/2006/ole">
            <mc:AlternateContent xmlns:mc="http://schemas.openxmlformats.org/markup-compatibility/2006">
              <mc:Choice xmlns:v="urn:schemas-microsoft-com:vml" Requires="v">
                <p:oleObj spid="_x0000_s15363" name="Equation" r:id="rId5" imgW="1307880" imgH="393480" progId="Equation.3">
                  <p:embed/>
                </p:oleObj>
              </mc:Choice>
              <mc:Fallback>
                <p:oleObj name="Equation" r:id="rId5" imgW="1307880" imgH="393480" progId="Equation.3">
                  <p:embed/>
                  <p:pic>
                    <p:nvPicPr>
                      <p:cNvPr id="0" name=""/>
                      <p:cNvPicPr>
                        <a:picLocks noChangeAspect="1" noChangeArrowheads="1"/>
                      </p:cNvPicPr>
                      <p:nvPr/>
                    </p:nvPicPr>
                    <p:blipFill>
                      <a:blip r:embed="rId6"/>
                      <a:srcRect/>
                      <a:stretch>
                        <a:fillRect/>
                      </a:stretch>
                    </p:blipFill>
                    <p:spPr bwMode="auto">
                      <a:xfrm>
                        <a:off x="1577975" y="4640263"/>
                        <a:ext cx="1852613" cy="4810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4466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2124685"/>
            <a:ext cx="11030159" cy="30469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dd</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trăm</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mol.</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Lưu</a:t>
            </a:r>
            <a:r>
              <a:rPr lang="en-US" sz="3200" b="1" dirty="0">
                <a:latin typeface="Times New Roman" pitchFamily="18" charset="0"/>
                <a:cs typeface="Times New Roman" pitchFamily="18" charset="0"/>
              </a:rPr>
              <a:t> ý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tan, dung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CT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mol</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tan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621541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2630144"/>
          </a:xfrm>
          <a:prstGeom prst="rect">
            <a:avLst/>
          </a:prstGeom>
          <a:noFill/>
        </p:spPr>
        <p:txBody>
          <a:bodyPr wrap="square">
            <a:spAutoFit/>
          </a:bodyPr>
          <a:lstStyle/>
          <a:p>
            <a:pPr marL="0" marR="0">
              <a:lnSpc>
                <a:spcPct val="120000"/>
              </a:lnSpc>
              <a:spcBef>
                <a:spcPts val="0"/>
              </a:spcBef>
              <a:spcAft>
                <a:spcPts val="0"/>
              </a:spcAft>
            </a:pPr>
            <a:r>
              <a:rPr lang="en-US" sz="2800" b="1" spc="10" dirty="0" err="1">
                <a:solidFill>
                  <a:srgbClr val="000000"/>
                </a:solidFill>
                <a:effectLst/>
                <a:latin typeface="+mj-lt"/>
                <a:ea typeface="Calibri" panose="020F0502020204030204" pitchFamily="34" charset="0"/>
                <a:cs typeface="Times New Roman" panose="02020603050405020304" pitchFamily="18" charset="0"/>
              </a:rPr>
              <a:t>Bài</a:t>
            </a:r>
            <a:r>
              <a:rPr lang="en-US" sz="2800" b="1" spc="10" dirty="0">
                <a:solidFill>
                  <a:srgbClr val="000000"/>
                </a:solidFill>
                <a:effectLst/>
                <a:latin typeface="+mj-lt"/>
                <a:ea typeface="Calibri" panose="020F0502020204030204" pitchFamily="34" charset="0"/>
                <a:cs typeface="Times New Roman" panose="02020603050405020304" pitchFamily="18" charset="0"/>
              </a:rPr>
              <a:t> 1</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Em</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hãy</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mô</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tả</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cách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tiến</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hành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những</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thí</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nghiệm</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sau</a:t>
            </a:r>
            <a:r>
              <a:rPr lang="en-US" sz="2800" spc="10" dirty="0">
                <a:solidFill>
                  <a:srgbClr val="000000"/>
                </a:solidFill>
                <a:effectLst/>
                <a:latin typeface="+mj-lt"/>
                <a:ea typeface="Calibri" panose="020F0502020204030204" pitchFamily="34" charset="0"/>
                <a:cs typeface="Times New Roman" panose="02020603050405020304" pitchFamily="18" charset="0"/>
              </a:rPr>
              <a:t>:</a:t>
            </a:r>
            <a:br>
              <a:rPr lang="en-US" sz="2800" spc="10" dirty="0">
                <a:effectLst/>
                <a:latin typeface="+mj-lt"/>
                <a:ea typeface="Calibri" panose="020F0502020204030204" pitchFamily="34" charset="0"/>
                <a:cs typeface="Times New Roman" panose="02020603050405020304" pitchFamily="18" charset="0"/>
              </a:rPr>
            </a:br>
            <a:r>
              <a:rPr lang="en-US" sz="2800" spc="10" dirty="0">
                <a:solidFill>
                  <a:srgbClr val="000000"/>
                </a:solidFill>
                <a:effectLst/>
                <a:latin typeface="+mj-lt"/>
                <a:ea typeface="Calibri" panose="020F0502020204030204" pitchFamily="34" charset="0"/>
                <a:cs typeface="Times New Roman" panose="02020603050405020304" pitchFamily="18" charset="0"/>
              </a:rPr>
              <a:t>a) </a:t>
            </a:r>
            <a:r>
              <a:rPr lang="en-US" sz="2800" spc="10" dirty="0" err="1">
                <a:solidFill>
                  <a:srgbClr val="000000"/>
                </a:solidFill>
                <a:effectLst/>
                <a:latin typeface="+mj-lt"/>
                <a:ea typeface="Calibri" panose="020F0502020204030204" pitchFamily="34" charset="0"/>
                <a:cs typeface="Times New Roman" panose="02020603050405020304" pitchFamily="18" charset="0"/>
              </a:rPr>
              <a:t>Chuyển</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đổi</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từ</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một</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NaCl</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bão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hoà</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thành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một</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chưa</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bão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hoà</a:t>
            </a:r>
            <a:r>
              <a:rPr lang="en-US" sz="2800" spc="10" dirty="0">
                <a:effectLst/>
                <a:latin typeface="+mj-lt"/>
                <a:ea typeface="Calibri" panose="020F0502020204030204" pitchFamily="34" charset="0"/>
                <a:cs typeface="Times New Roman" panose="02020603050405020304" pitchFamily="18" charset="0"/>
              </a:rPr>
              <a:t> </a:t>
            </a:r>
            <a:r>
              <a:rPr lang="en-US" sz="2800" spc="10" dirty="0">
                <a:solidFill>
                  <a:srgbClr val="000000"/>
                </a:solidFill>
                <a:effectLst/>
                <a:latin typeface="+mj-lt"/>
                <a:ea typeface="Calibri" panose="020F0502020204030204" pitchFamily="34" charset="0"/>
                <a:cs typeface="Times New Roman" panose="02020603050405020304" pitchFamily="18" charset="0"/>
              </a:rPr>
              <a:t>(ở </a:t>
            </a:r>
            <a:r>
              <a:rPr lang="en-US" sz="2800" spc="10" dirty="0" err="1">
                <a:solidFill>
                  <a:srgbClr val="000000"/>
                </a:solidFill>
                <a:effectLst/>
                <a:latin typeface="+mj-lt"/>
                <a:ea typeface="Calibri" panose="020F0502020204030204" pitchFamily="34" charset="0"/>
                <a:cs typeface="Times New Roman" panose="02020603050405020304" pitchFamily="18" charset="0"/>
              </a:rPr>
              <a:t>nhiệt</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độ</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phòng</a:t>
            </a:r>
            <a:r>
              <a:rPr lang="en-US" sz="2800" spc="10" dirty="0">
                <a:solidFill>
                  <a:srgbClr val="000000"/>
                </a:solidFill>
                <a:effectLst/>
                <a:latin typeface="+mj-lt"/>
                <a:ea typeface="Calibri" panose="020F0502020204030204" pitchFamily="34" charset="0"/>
                <a:cs typeface="Times New Roman" panose="02020603050405020304" pitchFamily="18" charset="0"/>
              </a:rPr>
              <a:t>).</a:t>
            </a:r>
            <a:br>
              <a:rPr lang="en-US" sz="2800" spc="10" dirty="0">
                <a:effectLst/>
                <a:latin typeface="+mj-lt"/>
                <a:ea typeface="Calibri" panose="020F0502020204030204" pitchFamily="34" charset="0"/>
                <a:cs typeface="Times New Roman" panose="02020603050405020304" pitchFamily="18" charset="0"/>
              </a:rPr>
            </a:br>
            <a:r>
              <a:rPr lang="en-US" sz="2800" spc="10" dirty="0">
                <a:solidFill>
                  <a:srgbClr val="000000"/>
                </a:solidFill>
                <a:effectLst/>
                <a:latin typeface="+mj-lt"/>
                <a:ea typeface="Calibri" panose="020F0502020204030204" pitchFamily="34" charset="0"/>
                <a:cs typeface="Times New Roman" panose="02020603050405020304" pitchFamily="18" charset="0"/>
              </a:rPr>
              <a:t>b) </a:t>
            </a:r>
            <a:r>
              <a:rPr lang="en-US" sz="2800" spc="10" dirty="0" err="1">
                <a:solidFill>
                  <a:srgbClr val="000000"/>
                </a:solidFill>
                <a:effectLst/>
                <a:latin typeface="+mj-lt"/>
                <a:ea typeface="Calibri" panose="020F0502020204030204" pitchFamily="34" charset="0"/>
                <a:cs typeface="Times New Roman" panose="02020603050405020304" pitchFamily="18" charset="0"/>
              </a:rPr>
              <a:t>Chuyển</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đổi</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từ</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một</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NaCl</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chưa</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bão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hoà</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thành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một</a:t>
            </a:r>
            <a:r>
              <a:rPr lang="en-US" sz="2800" spc="10" dirty="0">
                <a:solidFill>
                  <a:srgbClr val="000000"/>
                </a:solidFill>
                <a:effectLst/>
                <a:latin typeface="+mj-lt"/>
                <a:ea typeface="Calibri" panose="020F0502020204030204" pitchFamily="34" charset="0"/>
                <a:cs typeface="Times New Roman" panose="02020603050405020304" pitchFamily="18" charset="0"/>
              </a:rPr>
              <a:t> dung </a:t>
            </a:r>
            <a:r>
              <a:rPr lang="en-US" sz="2800" spc="10" dirty="0" err="1">
                <a:solidFill>
                  <a:srgbClr val="000000"/>
                </a:solidFill>
                <a:effectLst/>
                <a:latin typeface="+mj-lt"/>
                <a:ea typeface="Calibri" panose="020F0502020204030204" pitchFamily="34" charset="0"/>
                <a:cs typeface="Times New Roman" panose="02020603050405020304" pitchFamily="18" charset="0"/>
              </a:rPr>
              <a:t>dịch</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bão</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hoà</a:t>
            </a:r>
            <a:r>
              <a:rPr lang="en-US" sz="2800" spc="10" dirty="0">
                <a:effectLst/>
                <a:latin typeface="+mj-lt"/>
                <a:ea typeface="Calibri" panose="020F0502020204030204" pitchFamily="34" charset="0"/>
                <a:cs typeface="Times New Roman" panose="02020603050405020304" pitchFamily="18" charset="0"/>
              </a:rPr>
              <a:t> </a:t>
            </a:r>
            <a:r>
              <a:rPr lang="en-US" sz="2800" spc="10" dirty="0">
                <a:solidFill>
                  <a:srgbClr val="000000"/>
                </a:solidFill>
                <a:effectLst/>
                <a:latin typeface="+mj-lt"/>
                <a:ea typeface="Calibri" panose="020F0502020204030204" pitchFamily="34" charset="0"/>
                <a:cs typeface="Times New Roman" panose="02020603050405020304" pitchFamily="18" charset="0"/>
              </a:rPr>
              <a:t>(ở </a:t>
            </a:r>
            <a:r>
              <a:rPr lang="en-US" sz="2800" spc="10" dirty="0" err="1">
                <a:solidFill>
                  <a:srgbClr val="000000"/>
                </a:solidFill>
                <a:effectLst/>
                <a:latin typeface="+mj-lt"/>
                <a:ea typeface="Calibri" panose="020F0502020204030204" pitchFamily="34" charset="0"/>
                <a:cs typeface="Times New Roman" panose="02020603050405020304" pitchFamily="18" charset="0"/>
              </a:rPr>
              <a:t>nhiệt</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độ</a:t>
            </a:r>
            <a:r>
              <a:rPr lang="en-US" sz="2800" spc="10" dirty="0">
                <a:solidFill>
                  <a:srgbClr val="000000"/>
                </a:solidFill>
                <a:effectLst/>
                <a:latin typeface="+mj-lt"/>
                <a:ea typeface="Calibri" panose="020F0502020204030204" pitchFamily="34" charset="0"/>
                <a:cs typeface="Times New Roman" panose="02020603050405020304" pitchFamily="18" charset="0"/>
              </a:rPr>
              <a:t> </a:t>
            </a:r>
            <a:r>
              <a:rPr lang="en-US" sz="2800" spc="10" dirty="0" err="1">
                <a:solidFill>
                  <a:srgbClr val="000000"/>
                </a:solidFill>
                <a:effectLst/>
                <a:latin typeface="+mj-lt"/>
                <a:ea typeface="Calibri" panose="020F0502020204030204" pitchFamily="34" charset="0"/>
                <a:cs typeface="Times New Roman" panose="02020603050405020304" pitchFamily="18" charset="0"/>
              </a:rPr>
              <a:t>phòng</a:t>
            </a:r>
            <a:r>
              <a:rPr lang="en-US" sz="2800" spc="10" dirty="0">
                <a:solidFill>
                  <a:srgbClr val="000000"/>
                </a:solidFill>
                <a:effectLst/>
                <a:latin typeface="+mj-lt"/>
                <a:ea typeface="Calibri" panose="020F0502020204030204" pitchFamily="34"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2062103"/>
          </a:xfrm>
          <a:prstGeom prst="rect">
            <a:avLst/>
          </a:prstGeom>
          <a:noFill/>
        </p:spPr>
        <p:txBody>
          <a:bodyPr wrap="square">
            <a:spAutoFit/>
          </a:bodyPr>
          <a:lstStyle/>
          <a:p>
            <a:pPr marL="30480" marR="30480" algn="just">
              <a:spcBef>
                <a:spcPts val="0"/>
              </a:spcBef>
              <a:spcAft>
                <a:spcPts val="0"/>
              </a:spcAft>
            </a:pPr>
            <a:r>
              <a:rPr lang="en-US" sz="3200" dirty="0" err="1">
                <a:effectLst/>
                <a:latin typeface="Arial" panose="020B0604020202020204" pitchFamily="34" charset="0"/>
                <a:ea typeface="Times New Roman" panose="02020603050405020304" pitchFamily="18" charset="0"/>
                <a:cs typeface="Arial" panose="020B0604020202020204" pitchFamily="34" charset="0"/>
              </a:rPr>
              <a:t>Bài</a:t>
            </a:r>
            <a:r>
              <a:rPr lang="en-US" sz="3200" dirty="0">
                <a:effectLst/>
                <a:latin typeface="Arial" panose="020B0604020202020204" pitchFamily="34" charset="0"/>
                <a:ea typeface="Times New Roman" panose="02020603050405020304" pitchFamily="18" charset="0"/>
                <a:cs typeface="Arial" panose="020B0604020202020204" pitchFamily="34" charset="0"/>
              </a:rPr>
              <a:t> 2: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cất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cụ</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cần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toán</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và</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nêu</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pha</a:t>
            </a:r>
            <a:r>
              <a:rPr lang="en-US" sz="3200" dirty="0">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effectLst/>
                <a:latin typeface="Arial" panose="020B0604020202020204" pitchFamily="34" charset="0"/>
                <a:ea typeface="Times New Roman" panose="02020603050405020304" pitchFamily="18" charset="0"/>
                <a:cs typeface="Arial" panose="020B0604020202020204" pitchFamily="34" charset="0"/>
              </a:rPr>
              <a:t>chế</a:t>
            </a:r>
            <a:r>
              <a:rPr lang="en-US" sz="3200" dirty="0">
                <a:effectLst/>
                <a:latin typeface="Arial" panose="020B0604020202020204" pitchFamily="34" charset="0"/>
                <a:ea typeface="Times New Roman" panose="02020603050405020304" pitchFamily="18" charset="0"/>
                <a:cs typeface="Arial" panose="020B0604020202020204" pitchFamily="34" charset="0"/>
              </a:rPr>
              <a:t>:</a:t>
            </a:r>
          </a:p>
          <a:p>
            <a:pPr marL="342900" marR="30480" lvl="0" indent="-342900" algn="just">
              <a:spcBef>
                <a:spcPts val="0"/>
              </a:spcBef>
              <a:spcAft>
                <a:spcPts val="0"/>
              </a:spcAft>
              <a:buFont typeface="+mj-lt"/>
              <a:buAutoNum type="alphaLcParenR"/>
            </a:pPr>
            <a:r>
              <a:rPr lang="en-US" sz="3200" dirty="0">
                <a:effectLst/>
                <a:latin typeface="Arial" panose="020B0604020202020204" pitchFamily="34" charset="0"/>
                <a:ea typeface="Times New Roman" panose="02020603050405020304" pitchFamily="18" charset="0"/>
                <a:cs typeface="Arial" panose="020B0604020202020204" pitchFamily="34" charset="0"/>
              </a:rPr>
              <a:t>100 ml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0,1M </a:t>
            </a:r>
            <a:r>
              <a:rPr lang="en-US" sz="3200" dirty="0" err="1">
                <a:effectLst/>
                <a:latin typeface="Arial" panose="020B0604020202020204" pitchFamily="34" charset="0"/>
                <a:ea typeface="Times New Roman" panose="02020603050405020304" pitchFamily="18" charset="0"/>
                <a:cs typeface="Arial" panose="020B0604020202020204" pitchFamily="34" charset="0"/>
              </a:rPr>
              <a:t>từ</a:t>
            </a:r>
            <a:r>
              <a:rPr lang="en-US" sz="3200" dirty="0">
                <a:effectLst/>
                <a:latin typeface="Arial" panose="020B0604020202020204" pitchFamily="34" charset="0"/>
                <a:ea typeface="Times New Roman" panose="02020603050405020304" pitchFamily="18" charset="0"/>
                <a:cs typeface="Arial" panose="020B0604020202020204" pitchFamily="34" charset="0"/>
              </a:rPr>
              <a:t> dung </a:t>
            </a:r>
            <a:r>
              <a:rPr lang="en-US" sz="3200" dirty="0" err="1">
                <a:effectLst/>
                <a:latin typeface="Arial" panose="020B0604020202020204" pitchFamily="34" charset="0"/>
                <a:ea typeface="Times New Roman" panose="02020603050405020304" pitchFamily="18" charset="0"/>
                <a:cs typeface="Arial" panose="020B0604020202020204" pitchFamily="34" charset="0"/>
              </a:rPr>
              <a:t>dịch</a:t>
            </a:r>
            <a:r>
              <a:rPr lang="en-US" sz="3200" dirty="0">
                <a:effectLst/>
                <a:latin typeface="Arial" panose="020B0604020202020204" pitchFamily="34" charset="0"/>
                <a:ea typeface="Times New Roman" panose="02020603050405020304" pitchFamily="18" charset="0"/>
                <a:cs typeface="Arial" panose="020B0604020202020204" pitchFamily="34" charset="0"/>
              </a:rPr>
              <a:t> Na</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3200" dirty="0">
                <a:effectLst/>
                <a:latin typeface="Arial" panose="020B0604020202020204" pitchFamily="34" charset="0"/>
                <a:ea typeface="Times New Roman" panose="02020603050405020304" pitchFamily="18" charset="0"/>
                <a:cs typeface="Arial" panose="020B0604020202020204" pitchFamily="34" charset="0"/>
              </a:rPr>
              <a:t> 2M</a:t>
            </a:r>
          </a:p>
        </p:txBody>
      </p:sp>
    </p:spTree>
    <p:extLst>
      <p:ext uri="{BB962C8B-B14F-4D97-AF65-F5344CB8AC3E}">
        <p14:creationId xmlns:p14="http://schemas.microsoft.com/office/powerpoint/2010/main" val="3268879619"/>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toán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tan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dd</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dirty="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0,01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mol</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tan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dirty="0">
                    <a:effectLst/>
                    <a:latin typeface="Arial" panose="020B0604020202020204" pitchFamily="34" charset="0"/>
                    <a:ea typeface="Times New Roman" panose="02020603050405020304" pitchFamily="18" charset="0"/>
                    <a:cs typeface="Arial" panose="020B0604020202020204" pitchFamily="34" charset="0"/>
                  </a:rPr>
                  <a:t> = 0,005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lít</a:t>
                </a:r>
                <a:r>
                  <a:rPr lang="en-US" sz="2800" dirty="0">
                    <a:effectLst/>
                    <a:latin typeface="Arial" panose="020B0604020202020204" pitchFamily="34" charset="0"/>
                    <a:ea typeface="Times New Roman" panose="02020603050405020304" pitchFamily="18" charset="0"/>
                    <a:cs typeface="Arial" panose="020B0604020202020204" pitchFamily="34" charset="0"/>
                  </a:rPr>
                  <a:t> = 5 mL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lấy</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 ml dung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chia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 ml.</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Thêm</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cất</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vạch</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khuấy</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 ml dung </a:t>
                </a:r>
                <a:r>
                  <a:rPr lang="en-US" sz="28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rotWithShape="1">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980910"/>
          </a:xfrm>
          <a:prstGeom prst="rect">
            <a:avLst/>
          </a:prstGeom>
          <a:noFill/>
        </p:spPr>
        <p:txBody>
          <a:bodyPr wrap="square">
            <a:spAutoFit/>
          </a:bodyPr>
          <a:lstStyle/>
          <a:p>
            <a:pPr marL="0" marR="0" algn="just">
              <a:lnSpc>
                <a:spcPct val="107000"/>
              </a:lnSpc>
              <a:spcBef>
                <a:spcPts val="0"/>
              </a:spcBef>
              <a:spcAft>
                <a:spcPts val="0"/>
              </a:spcAft>
            </a:pP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Trong</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các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cốc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thủy</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tinh</a:t>
            </a:r>
            <a:r>
              <a:rPr lang="en-US" sz="2800" b="1" dirty="0">
                <a:solidFill>
                  <a:srgbClr val="0070C0"/>
                </a:solidFill>
                <a:effectLst/>
                <a:latin typeface="+mj-lt"/>
                <a:ea typeface="Calibri" panose="020F0502020204030204" pitchFamily="34" charset="0"/>
                <a:cs typeface="Times New Roman" panose="02020603050405020304" pitchFamily="18" charset="0"/>
              </a:rPr>
              <a:t> ở TN </a:t>
            </a:r>
            <a:r>
              <a:rPr lang="en-US" sz="2800" b="1" dirty="0" err="1">
                <a:solidFill>
                  <a:srgbClr val="0070C0"/>
                </a:solidFill>
                <a:effectLst/>
                <a:latin typeface="+mj-lt"/>
                <a:ea typeface="Calibri" panose="020F0502020204030204" pitchFamily="34" charset="0"/>
                <a:cs typeface="Times New Roman" panose="02020603050405020304" pitchFamily="18" charset="0"/>
              </a:rPr>
              <a:t>trên</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cốc</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nào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chứa</a:t>
            </a:r>
            <a:r>
              <a:rPr lang="en-US" sz="2800" b="1" dirty="0">
                <a:solidFill>
                  <a:srgbClr val="0070C0"/>
                </a:solidFill>
                <a:effectLst/>
                <a:latin typeface="+mj-lt"/>
                <a:ea typeface="Calibri" panose="020F0502020204030204" pitchFamily="34" charset="0"/>
                <a:cs typeface="Times New Roman" panose="02020603050405020304" pitchFamily="18" charset="0"/>
              </a:rPr>
              <a:t> dung </a:t>
            </a:r>
            <a:r>
              <a:rPr lang="en-US" sz="2800" b="1" dirty="0" err="1">
                <a:solidFill>
                  <a:srgbClr val="0070C0"/>
                </a:solidFill>
                <a:effectLst/>
                <a:latin typeface="+mj-lt"/>
                <a:ea typeface="Calibri" panose="020F0502020204030204" pitchFamily="34" charset="0"/>
                <a:cs typeface="Times New Roman" panose="02020603050405020304" pitchFamily="18" charset="0"/>
              </a:rPr>
              <a:t>dịch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bão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hòa</a:t>
            </a:r>
            <a:r>
              <a:rPr lang="en-US" sz="2800" b="1" dirty="0">
                <a:solidFill>
                  <a:srgbClr val="0070C0"/>
                </a:solidFill>
                <a:effectLst/>
                <a:latin typeface="+mj-lt"/>
                <a:ea typeface="Calibri" panose="020F0502020204030204" pitchFamily="34" charset="0"/>
                <a:cs typeface="Times New Roman" panose="02020603050405020304" pitchFamily="18" charset="0"/>
              </a:rPr>
              <a:t>? Dung </a:t>
            </a:r>
            <a:r>
              <a:rPr lang="en-US" sz="2800" b="1" dirty="0" err="1">
                <a:solidFill>
                  <a:srgbClr val="0070C0"/>
                </a:solidFill>
                <a:effectLst/>
                <a:latin typeface="+mj-lt"/>
                <a:ea typeface="Calibri" panose="020F0502020204030204" pitchFamily="34" charset="0"/>
                <a:cs typeface="Times New Roman" panose="02020603050405020304" pitchFamily="18" charset="0"/>
              </a:rPr>
              <a:t>dịch</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chưa</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bão</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hòa</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Tại</a:t>
            </a:r>
            <a:r>
              <a:rPr lang="en-US" sz="2800" b="1" dirty="0">
                <a:solidFill>
                  <a:srgbClr val="0070C0"/>
                </a:solidFill>
                <a:effectLst/>
                <a:latin typeface="+mj-lt"/>
                <a:ea typeface="Calibri" panose="020F0502020204030204" pitchFamily="34" charset="0"/>
                <a:cs typeface="Times New Roman" panose="02020603050405020304" pitchFamily="18" charset="0"/>
              </a:rPr>
              <a:t> </a:t>
            </a:r>
            <a:r>
              <a:rPr lang="en-US" sz="2800" b="1" dirty="0" err="1">
                <a:solidFill>
                  <a:srgbClr val="0070C0"/>
                </a:solidFill>
                <a:effectLst/>
                <a:latin typeface="+mj-lt"/>
                <a:ea typeface="Calibri" panose="020F0502020204030204" pitchFamily="34" charset="0"/>
                <a:cs typeface="Times New Roman" panose="02020603050405020304" pitchFamily="18" charset="0"/>
              </a:rPr>
              <a:t>sao</a:t>
            </a:r>
            <a:r>
              <a:rPr lang="en-US" sz="2800" b="1" dirty="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dirty="0">
                <a:effectLst/>
                <a:latin typeface="+mj-lt"/>
                <a:ea typeface="Calibri" panose="020F0502020204030204" pitchFamily="34" charset="0"/>
                <a:cs typeface="Times New Roman" panose="02020603050405020304" pitchFamily="18" charset="0"/>
              </a:rPr>
              <a:t>Dung dịch là </a:t>
            </a:r>
            <a:r>
              <a:rPr lang="pt-BR" sz="3200" dirty="0">
                <a:solidFill>
                  <a:srgbClr val="FF0000"/>
                </a:solidFill>
                <a:effectLst/>
                <a:latin typeface="+mj-lt"/>
                <a:ea typeface="Calibri" panose="020F0502020204030204" pitchFamily="34" charset="0"/>
                <a:cs typeface="Times New Roman" panose="02020603050405020304" pitchFamily="18" charset="0"/>
              </a:rPr>
              <a:t>hỗn hợp đồng nhất </a:t>
            </a:r>
            <a:r>
              <a:rPr lang="pt-BR" sz="3200" dirty="0">
                <a:effectLst/>
                <a:latin typeface="+mj-lt"/>
                <a:ea typeface="Calibri" panose="020F0502020204030204" pitchFamily="34" charset="0"/>
                <a:cs typeface="Times New Roman" panose="02020603050405020304" pitchFamily="18" charset="0"/>
              </a:rPr>
              <a:t>của </a:t>
            </a:r>
            <a:r>
              <a:rPr lang="pt-BR" sz="3200" dirty="0">
                <a:solidFill>
                  <a:srgbClr val="FF0000"/>
                </a:solidFill>
                <a:effectLst/>
                <a:latin typeface="+mj-lt"/>
                <a:ea typeface="Calibri" panose="020F0502020204030204" pitchFamily="34" charset="0"/>
                <a:cs typeface="Times New Roman" panose="02020603050405020304" pitchFamily="18" charset="0"/>
              </a:rPr>
              <a:t>chất tan </a:t>
            </a:r>
            <a:r>
              <a:rPr lang="pt-BR" sz="3200" dirty="0">
                <a:effectLst/>
                <a:latin typeface="+mj-lt"/>
                <a:ea typeface="Calibri" panose="020F0502020204030204" pitchFamily="34" charset="0"/>
                <a:cs typeface="Times New Roman" panose="02020603050405020304" pitchFamily="18" charset="0"/>
              </a:rPr>
              <a:t>và </a:t>
            </a:r>
            <a:r>
              <a:rPr lang="pt-BR" sz="3200" dirty="0">
                <a:solidFill>
                  <a:srgbClr val="FF0000"/>
                </a:solidFill>
                <a:effectLst/>
                <a:latin typeface="+mj-lt"/>
                <a:ea typeface="Calibri" panose="020F0502020204030204" pitchFamily="34" charset="0"/>
                <a:cs typeface="Times New Roman" panose="02020603050405020304" pitchFamily="18" charset="0"/>
              </a:rPr>
              <a:t>dung môi.</a:t>
            </a:r>
            <a:endParaRPr lang="en-US" sz="3200" dirty="0">
              <a:solidFill>
                <a:srgbClr val="FF0000"/>
              </a:solidFill>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dirty="0">
                <a:effectLst/>
                <a:latin typeface="+mj-lt"/>
                <a:ea typeface="Calibri" panose="020F0502020204030204" pitchFamily="34" charset="0"/>
                <a:cs typeface="Times New Roman" panose="02020603050405020304" pitchFamily="18" charset="0"/>
              </a:rPr>
              <a:t>Ở </a:t>
            </a:r>
            <a:r>
              <a:rPr lang="en-US" sz="3200" dirty="0" err="1">
                <a:effectLst/>
                <a:latin typeface="+mj-lt"/>
                <a:ea typeface="Calibri" panose="020F0502020204030204" pitchFamily="34" charset="0"/>
                <a:cs typeface="Times New Roman" panose="02020603050405020304" pitchFamily="18" charset="0"/>
              </a:rPr>
              <a:t>nhiệt</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độ</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áp</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suất</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nhất</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định</a:t>
            </a:r>
            <a:r>
              <a:rPr lang="en-US" sz="3200" dirty="0">
                <a:effectLst/>
                <a:latin typeface="+mj-lt"/>
                <a:ea typeface="Calibri" panose="020F0502020204030204" pitchFamily="34" charset="0"/>
                <a:cs typeface="Times New Roman" panose="02020603050405020304" pitchFamily="18" charset="0"/>
              </a:rPr>
              <a:t>, dung </a:t>
            </a:r>
            <a:r>
              <a:rPr lang="en-US" sz="3200" dirty="0" err="1">
                <a:effectLst/>
                <a:latin typeface="+mj-lt"/>
                <a:ea typeface="Calibri" panose="020F0502020204030204" pitchFamily="34" charset="0"/>
                <a:cs typeface="Times New Roman" panose="02020603050405020304" pitchFamily="18" charset="0"/>
              </a:rPr>
              <a:t>dịch</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có</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thể</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hòa</a:t>
            </a:r>
            <a:r>
              <a:rPr lang="en-US" sz="3200" dirty="0">
                <a:effectLst/>
                <a:latin typeface="+mj-lt"/>
                <a:ea typeface="Calibri" panose="020F0502020204030204" pitchFamily="34" charset="0"/>
                <a:cs typeface="Times New Roman" panose="02020603050405020304" pitchFamily="18" charset="0"/>
              </a:rPr>
              <a:t> tan </a:t>
            </a:r>
            <a:r>
              <a:rPr lang="en-US" sz="3200" dirty="0" err="1">
                <a:effectLst/>
                <a:latin typeface="+mj-lt"/>
                <a:ea typeface="Calibri" panose="020F0502020204030204" pitchFamily="34" charset="0"/>
                <a:cs typeface="Times New Roman" panose="02020603050405020304" pitchFamily="18" charset="0"/>
              </a:rPr>
              <a:t>thêm</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chất</a:t>
            </a:r>
            <a:r>
              <a:rPr lang="en-US" sz="3200" dirty="0">
                <a:effectLst/>
                <a:latin typeface="+mj-lt"/>
                <a:ea typeface="Calibri" panose="020F0502020204030204" pitchFamily="34" charset="0"/>
                <a:cs typeface="Times New Roman" panose="02020603050405020304" pitchFamily="18" charset="0"/>
              </a:rPr>
              <a:t> tan </a:t>
            </a:r>
            <a:r>
              <a:rPr lang="en-US" sz="3200" dirty="0" err="1">
                <a:effectLst/>
                <a:latin typeface="+mj-lt"/>
                <a:ea typeface="Calibri" panose="020F0502020204030204" pitchFamily="34" charset="0"/>
                <a:cs typeface="Times New Roman" panose="02020603050405020304" pitchFamily="18" charset="0"/>
              </a:rPr>
              <a:t>gọi</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là</a:t>
            </a:r>
            <a:r>
              <a:rPr lang="en-US" sz="3200" dirty="0">
                <a:effectLst/>
                <a:latin typeface="+mj-lt"/>
                <a:ea typeface="Calibri" panose="020F0502020204030204" pitchFamily="34" charset="0"/>
                <a:cs typeface="Times New Roman" panose="02020603050405020304" pitchFamily="18" charset="0"/>
              </a:rPr>
              <a:t> dung </a:t>
            </a:r>
            <a:r>
              <a:rPr lang="en-US" sz="3200" dirty="0" err="1">
                <a:effectLst/>
                <a:latin typeface="+mj-lt"/>
                <a:ea typeface="Calibri" panose="020F0502020204030204" pitchFamily="34" charset="0"/>
                <a:cs typeface="Times New Roman" panose="02020603050405020304" pitchFamily="18" charset="0"/>
              </a:rPr>
              <a:t>dịch</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chưa</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bão</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hòa</a:t>
            </a:r>
            <a:r>
              <a:rPr lang="en-US" sz="3200" dirty="0">
                <a:effectLst/>
                <a:latin typeface="+mj-lt"/>
                <a:ea typeface="Calibri" panose="020F0502020204030204" pitchFamily="34" charset="0"/>
                <a:cs typeface="Times New Roman" panose="02020603050405020304" pitchFamily="18" charset="0"/>
              </a:rPr>
              <a:t>. Dung </a:t>
            </a:r>
            <a:r>
              <a:rPr lang="en-US" sz="3200" dirty="0" err="1">
                <a:effectLst/>
                <a:latin typeface="+mj-lt"/>
                <a:ea typeface="Calibri" panose="020F0502020204030204" pitchFamily="34" charset="0"/>
                <a:cs typeface="Times New Roman" panose="02020603050405020304" pitchFamily="18" charset="0"/>
              </a:rPr>
              <a:t>dịch</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không</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thể</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hòa</a:t>
            </a:r>
            <a:r>
              <a:rPr lang="en-US" sz="3200" dirty="0">
                <a:effectLst/>
                <a:latin typeface="+mj-lt"/>
                <a:ea typeface="Calibri" panose="020F0502020204030204" pitchFamily="34" charset="0"/>
                <a:cs typeface="Times New Roman" panose="02020603050405020304" pitchFamily="18" charset="0"/>
              </a:rPr>
              <a:t> tan </a:t>
            </a:r>
            <a:r>
              <a:rPr lang="en-US" sz="3200" dirty="0" err="1">
                <a:effectLst/>
                <a:latin typeface="+mj-lt"/>
                <a:ea typeface="Calibri" panose="020F0502020204030204" pitchFamily="34" charset="0"/>
                <a:cs typeface="Times New Roman" panose="02020603050405020304" pitchFamily="18" charset="0"/>
              </a:rPr>
              <a:t>thêm</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chất</a:t>
            </a:r>
            <a:r>
              <a:rPr lang="en-US" sz="3200" dirty="0">
                <a:effectLst/>
                <a:latin typeface="+mj-lt"/>
                <a:ea typeface="Calibri" panose="020F0502020204030204" pitchFamily="34" charset="0"/>
                <a:cs typeface="Times New Roman" panose="02020603050405020304" pitchFamily="18" charset="0"/>
              </a:rPr>
              <a:t> tan </a:t>
            </a:r>
            <a:r>
              <a:rPr lang="en-US" sz="3200" dirty="0" err="1">
                <a:effectLst/>
                <a:latin typeface="+mj-lt"/>
                <a:ea typeface="Calibri" panose="020F0502020204030204" pitchFamily="34" charset="0"/>
                <a:cs typeface="Times New Roman" panose="02020603050405020304" pitchFamily="18" charset="0"/>
              </a:rPr>
              <a:t>gọi</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là</a:t>
            </a:r>
            <a:r>
              <a:rPr lang="en-US" sz="3200" dirty="0">
                <a:effectLst/>
                <a:latin typeface="+mj-lt"/>
                <a:ea typeface="Calibri" panose="020F0502020204030204" pitchFamily="34" charset="0"/>
                <a:cs typeface="Times New Roman" panose="02020603050405020304" pitchFamily="18" charset="0"/>
              </a:rPr>
              <a:t> dung </a:t>
            </a:r>
            <a:r>
              <a:rPr lang="en-US" sz="3200" dirty="0" err="1">
                <a:effectLst/>
                <a:latin typeface="+mj-lt"/>
                <a:ea typeface="Calibri" panose="020F0502020204030204" pitchFamily="34" charset="0"/>
                <a:cs typeface="Times New Roman" panose="02020603050405020304" pitchFamily="18" charset="0"/>
              </a:rPr>
              <a:t>dịch</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bão</a:t>
            </a:r>
            <a:r>
              <a:rPr lang="en-US" sz="3200" dirty="0">
                <a:effectLst/>
                <a:latin typeface="+mj-lt"/>
                <a:ea typeface="Calibri" panose="020F0502020204030204" pitchFamily="34" charset="0"/>
                <a:cs typeface="Times New Roman" panose="02020603050405020304" pitchFamily="18" charset="0"/>
              </a:rPr>
              <a:t> </a:t>
            </a:r>
            <a:r>
              <a:rPr lang="en-US" sz="3200" dirty="0" err="1">
                <a:effectLst/>
                <a:latin typeface="+mj-lt"/>
                <a:ea typeface="Calibri" panose="020F0502020204030204" pitchFamily="34" charset="0"/>
                <a:cs typeface="Times New Roman" panose="02020603050405020304" pitchFamily="18" charset="0"/>
              </a:rPr>
              <a:t>hòa</a:t>
            </a:r>
            <a:r>
              <a:rPr lang="en-US" sz="32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21509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3819</Words>
  <Application>Microsoft Office PowerPoint</Application>
  <PresentationFormat>Widescreen</PresentationFormat>
  <Paragraphs>512</Paragraphs>
  <Slides>71</Slides>
  <Notes>19</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71</vt:i4>
      </vt:variant>
    </vt:vector>
  </HeadingPairs>
  <TitlesOfParts>
    <vt:vector size="85" baseType="lpstr">
      <vt:lpstr>等线</vt:lpstr>
      <vt:lpstr>Arial</vt:lpstr>
      <vt:lpstr>Calibri</vt:lpstr>
      <vt:lpstr>Calibri Light</vt:lpstr>
      <vt:lpstr>Cambria Math</vt:lpstr>
      <vt:lpstr>Impact</vt:lpstr>
      <vt:lpstr>Palatino Linotype</vt:lpstr>
      <vt:lpstr>Segoe UI</vt:lpstr>
      <vt:lpstr>Times New Roman</vt:lpstr>
      <vt:lpstr>Office 主题​​</vt:lpstr>
      <vt:lpstr>Office Theme</vt:lpstr>
      <vt:lpstr>MathType 6.0 Equation</vt:lpstr>
      <vt:lpstr>Microsoft Equation 3.0</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CMC</cp:lastModifiedBy>
  <cp:revision>48</cp:revision>
  <dcterms:created xsi:type="dcterms:W3CDTF">2017-06-17T11:56:52Z</dcterms:created>
  <dcterms:modified xsi:type="dcterms:W3CDTF">2024-10-22T03:29:07Z</dcterms:modified>
</cp:coreProperties>
</file>