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6"/>
  </p:notesMasterIdLst>
  <p:sldIdLst>
    <p:sldId id="317" r:id="rId2"/>
    <p:sldId id="316" r:id="rId3"/>
    <p:sldId id="319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1" r:id="rId24"/>
    <p:sldId id="330" r:id="rId25"/>
  </p:sldIdLst>
  <p:sldSz cx="14630400" cy="8229600"/>
  <p:notesSz cx="8229600" cy="14630400"/>
  <p:embeddedFontLst>
    <p:embeddedFont>
      <p:font typeface="Crimson Pro" panose="020B0604020202020204" charset="-93"/>
      <p:regular r:id="rId27"/>
    </p:embeddedFont>
    <p:embeddedFont>
      <p:font typeface="MuseoModerno" panose="020B0604020202020204" charset="0"/>
      <p:regular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Source Sans Pro" panose="020B0503030403020204" pitchFamily="34" charset="0"/>
      <p:regular r:id="rId33"/>
      <p:bold r:id="rId34"/>
      <p:italic r:id="rId35"/>
      <p:boldItalic r:id="rId3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4610"/>
  </p:normalViewPr>
  <p:slideViewPr>
    <p:cSldViewPr snapToGrid="0" snapToObjects="1">
      <p:cViewPr varScale="1">
        <p:scale>
          <a:sx n="80" d="100"/>
          <a:sy n="80" d="100"/>
        </p:scale>
        <p:origin x="6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307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606f1c2d_3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9817-023C-4920-8F0C-46D4A999D4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23B1-81BC-4FEC-A155-1FB0DF0C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78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731520" y="6440496"/>
            <a:ext cx="13167360" cy="8313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48635" lvl="0" indent="-274316" algn="ctr">
              <a:spcBef>
                <a:spcPts val="432"/>
              </a:spcBef>
              <a:spcAft>
                <a:spcPts val="0"/>
              </a:spcAft>
              <a:buSzPts val="1800"/>
              <a:buNone/>
              <a:defRPr sz="216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13690855" y="7599762"/>
            <a:ext cx="877920" cy="6297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82301" y="1612461"/>
            <a:ext cx="961951" cy="1506548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80"/>
          </a:p>
        </p:txBody>
      </p:sp>
      <p:sp>
        <p:nvSpPr>
          <p:cNvPr id="244" name="Google Shape;244;p10"/>
          <p:cNvSpPr/>
          <p:nvPr/>
        </p:nvSpPr>
        <p:spPr>
          <a:xfrm>
            <a:off x="3876341" y="-566103"/>
            <a:ext cx="1308347" cy="13375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80"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13085107" y="4111659"/>
            <a:ext cx="1197014" cy="896386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80"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11397584" y="75831"/>
            <a:ext cx="1214418" cy="133540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80"/>
          </a:p>
        </p:txBody>
      </p:sp>
      <p:sp>
        <p:nvSpPr>
          <p:cNvPr id="247" name="Google Shape;247;p10"/>
          <p:cNvSpPr/>
          <p:nvPr/>
        </p:nvSpPr>
        <p:spPr>
          <a:xfrm rot="3192611">
            <a:off x="2789222" y="7094598"/>
            <a:ext cx="1531556" cy="1375052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80"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997177" y="4421494"/>
            <a:ext cx="344325" cy="371492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80"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409445" y="4106477"/>
            <a:ext cx="448677" cy="1149875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80"/>
          </a:p>
        </p:txBody>
      </p:sp>
      <p:sp>
        <p:nvSpPr>
          <p:cNvPr id="250" name="Google Shape;250;p10"/>
          <p:cNvSpPr/>
          <p:nvPr/>
        </p:nvSpPr>
        <p:spPr>
          <a:xfrm>
            <a:off x="942917" y="305498"/>
            <a:ext cx="715755" cy="54674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80"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645157" y="6449478"/>
            <a:ext cx="784638" cy="1206169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80"/>
          </a:p>
        </p:txBody>
      </p:sp>
      <p:sp>
        <p:nvSpPr>
          <p:cNvPr id="252" name="Google Shape;252;p10"/>
          <p:cNvSpPr/>
          <p:nvPr/>
        </p:nvSpPr>
        <p:spPr>
          <a:xfrm>
            <a:off x="10663566" y="7427521"/>
            <a:ext cx="1226983" cy="1103891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8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13521185" y="6336471"/>
            <a:ext cx="521663" cy="918112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8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6236299" y="7700626"/>
            <a:ext cx="757460" cy="888932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8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13571516" y="1594745"/>
            <a:ext cx="955675" cy="1500257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8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7960135" y="-356025"/>
            <a:ext cx="1122601" cy="122484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8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7702367" y="7272784"/>
            <a:ext cx="1333444" cy="776286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8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13116524" y="5801187"/>
            <a:ext cx="286828" cy="30946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80"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12930761" y="6083906"/>
            <a:ext cx="344343" cy="371512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80"/>
          </a:p>
        </p:txBody>
      </p:sp>
    </p:spTree>
    <p:extLst>
      <p:ext uri="{BB962C8B-B14F-4D97-AF65-F5344CB8AC3E}">
        <p14:creationId xmlns:p14="http://schemas.microsoft.com/office/powerpoint/2010/main" val="177763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!!4a">
            <a:extLst>
              <a:ext uri="{FF2B5EF4-FFF2-40B4-BE49-F238E27FC236}">
                <a16:creationId xmlns:a16="http://schemas.microsoft.com/office/drawing/2014/main" id="{B863C02A-D6FC-42A2-AFB5-D27CA5A7AAFD}"/>
              </a:ext>
            </a:extLst>
          </p:cNvPr>
          <p:cNvSpPr/>
          <p:nvPr/>
        </p:nvSpPr>
        <p:spPr>
          <a:xfrm>
            <a:off x="6417487" y="3816344"/>
            <a:ext cx="2701531" cy="1647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buClr>
                <a:srgbClr val="000000"/>
              </a:buClr>
              <a:defRPr/>
            </a:pPr>
            <a:endParaRPr lang="en-US" sz="1972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0" name="Picture 11">
            <a:extLst>
              <a:ext uri="{FF2B5EF4-FFF2-40B4-BE49-F238E27FC236}">
                <a16:creationId xmlns:a16="http://schemas.microsoft.com/office/drawing/2014/main" id="{2B53EE19-A6CA-4417-9C74-934EDC942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928" y="4513573"/>
            <a:ext cx="4397299" cy="31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7B0F1152-F18D-44ED-8979-93A3A62E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927" y="4451661"/>
            <a:ext cx="4602008" cy="226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3322E09D-821A-4444-952D-020012413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927" y="4484998"/>
            <a:ext cx="5190750" cy="112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5D1C2032-9979-418D-AB15-D6B106574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928" y="3816345"/>
            <a:ext cx="5254226" cy="106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103121-32E5-4A88-A7D0-F9502A3B7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927" y="2920994"/>
            <a:ext cx="5166943" cy="181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62F6E70-76F6-44FC-B02E-97A313B78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928" y="1703698"/>
            <a:ext cx="5284375" cy="28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1CB0DEC3-0AAD-4DDB-8364-21C8C9E34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928" y="111119"/>
            <a:ext cx="4986038" cy="416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0260D2F8-863F-4CA4-B9B1-3B83279CC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7" y="3486778"/>
            <a:ext cx="3265518" cy="197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521637" y="985599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Màu Sắc Và Ý Nghĩa</a:t>
            </a:r>
            <a:endParaRPr lang="en-US" sz="4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637" y="2127409"/>
            <a:ext cx="617220" cy="61722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521637" y="2991445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Màu Đỏ</a:t>
            </a:r>
            <a:endParaRPr lang="en-US" sz="2400" dirty="0"/>
          </a:p>
        </p:txBody>
      </p:sp>
      <p:sp>
        <p:nvSpPr>
          <p:cNvPr id="6" name="Text 2"/>
          <p:cNvSpPr/>
          <p:nvPr/>
        </p:nvSpPr>
        <p:spPr>
          <a:xfrm>
            <a:off x="4521637" y="3525322"/>
            <a:ext cx="44372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Cảnh báo nguy hiểm, yêu cầu dừng lại.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9142" y="2127409"/>
            <a:ext cx="617220" cy="61722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329142" y="2991445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Màu Xanh</a:t>
            </a:r>
            <a:endParaRPr lang="en-US" sz="2400" dirty="0"/>
          </a:p>
        </p:txBody>
      </p:sp>
      <p:sp>
        <p:nvSpPr>
          <p:cNvPr id="9" name="Text 4"/>
          <p:cNvSpPr/>
          <p:nvPr/>
        </p:nvSpPr>
        <p:spPr>
          <a:xfrm>
            <a:off x="9329142" y="3525322"/>
            <a:ext cx="44372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Cung cấp thông tin hướng dẫn, chỉ dẫn đường đi.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1637" y="5055989"/>
            <a:ext cx="617220" cy="617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521637" y="5920026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Màu Vàng</a:t>
            </a:r>
            <a:endParaRPr lang="en-US" sz="2400" dirty="0"/>
          </a:p>
        </p:txBody>
      </p:sp>
      <p:sp>
        <p:nvSpPr>
          <p:cNvPr id="12" name="Text 6"/>
          <p:cNvSpPr/>
          <p:nvPr/>
        </p:nvSpPr>
        <p:spPr>
          <a:xfrm>
            <a:off x="4521637" y="6453902"/>
            <a:ext cx="44372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Cảnh báo, lưu ý người tham gia giao thông.</a:t>
            </a:r>
            <a:endParaRPr lang="en-US" sz="19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9142" y="5055989"/>
            <a:ext cx="617220" cy="61722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9329142" y="5920026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Màu Trắng</a:t>
            </a:r>
            <a:endParaRPr lang="en-US" sz="2400" dirty="0"/>
          </a:p>
        </p:txBody>
      </p:sp>
      <p:sp>
        <p:nvSpPr>
          <p:cNvPr id="15" name="Text 8"/>
          <p:cNvSpPr/>
          <p:nvPr/>
        </p:nvSpPr>
        <p:spPr>
          <a:xfrm>
            <a:off x="9329142" y="6453902"/>
            <a:ext cx="44372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Hiển thị các quy định, hướng dẫn cụ thể.</a:t>
            </a:r>
            <a:endParaRPr lang="en-US" sz="1900" dirty="0"/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DABD5441-29BA-AA44-7746-56C4BCDB00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377208"/>
            <a:ext cx="3686294" cy="2190277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0063300C-521D-B48F-1F3A-7EF55AC85C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77581" y="4043211"/>
            <a:ext cx="2171888" cy="214902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30077" y="664488"/>
            <a:ext cx="6990874" cy="753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900"/>
              </a:lnSpc>
              <a:buNone/>
            </a:pPr>
            <a:r>
              <a:rPr lang="en-US" sz="47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Thiết Kế Biển Báo Hiệu Quả</a:t>
            </a:r>
            <a:endParaRPr lang="en-US" sz="47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077" y="1779389"/>
            <a:ext cx="1205389" cy="192857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897058" y="2020372"/>
            <a:ext cx="3013472" cy="376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Hình Dạng</a:t>
            </a:r>
            <a:endParaRPr lang="en-US" sz="2350" dirty="0"/>
          </a:p>
        </p:txBody>
      </p:sp>
      <p:sp>
        <p:nvSpPr>
          <p:cNvPr id="6" name="Text 2"/>
          <p:cNvSpPr/>
          <p:nvPr/>
        </p:nvSpPr>
        <p:spPr>
          <a:xfrm>
            <a:off x="7897058" y="2541508"/>
            <a:ext cx="5889665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Lựa chọn hình dạng phù hợp với mục đích biển báo.</a:t>
            </a:r>
            <a:endParaRPr lang="en-US" sz="18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077" y="3707963"/>
            <a:ext cx="1205389" cy="192857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897058" y="3948946"/>
            <a:ext cx="3013472" cy="376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Màu Sắc</a:t>
            </a:r>
            <a:endParaRPr lang="en-US" sz="2350" dirty="0"/>
          </a:p>
        </p:txBody>
      </p:sp>
      <p:sp>
        <p:nvSpPr>
          <p:cNvPr id="9" name="Text 4"/>
          <p:cNvSpPr/>
          <p:nvPr/>
        </p:nvSpPr>
        <p:spPr>
          <a:xfrm>
            <a:off x="7897058" y="4470082"/>
            <a:ext cx="5889665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Sử dụng màu sắc nổi bật để thu hút sự chú ý.</a:t>
            </a:r>
            <a:endParaRPr lang="en-US" sz="18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077" y="5636538"/>
            <a:ext cx="1205389" cy="192857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897058" y="5877520"/>
            <a:ext cx="3013472" cy="376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Đơn Giản Và Rõ Ràng</a:t>
            </a:r>
            <a:endParaRPr lang="en-US" sz="2350" dirty="0"/>
          </a:p>
        </p:txBody>
      </p:sp>
      <p:sp>
        <p:nvSpPr>
          <p:cNvPr id="12" name="Text 6"/>
          <p:cNvSpPr/>
          <p:nvPr/>
        </p:nvSpPr>
        <p:spPr>
          <a:xfrm>
            <a:off x="7897058" y="6398657"/>
            <a:ext cx="5889665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Thiết kế biển báo đơn giản, dễ hiểu và dễ nhận biết.</a:t>
            </a:r>
            <a:endParaRPr lang="en-US" sz="1850" dirty="0"/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F052629-CE50-15B5-0348-AF0590844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976" y="886121"/>
            <a:ext cx="6061434" cy="52601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63951" y="1646277"/>
            <a:ext cx="8512404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Vai Trò Của Biển Báo Giao Thông</a:t>
            </a:r>
            <a:endParaRPr lang="en-US" sz="4850" dirty="0"/>
          </a:p>
        </p:txBody>
      </p:sp>
      <p:sp>
        <p:nvSpPr>
          <p:cNvPr id="4" name="Shape 1"/>
          <p:cNvSpPr/>
          <p:nvPr/>
        </p:nvSpPr>
        <p:spPr>
          <a:xfrm>
            <a:off x="864037" y="3559612"/>
            <a:ext cx="7415927" cy="3023711"/>
          </a:xfrm>
          <a:prstGeom prst="roundRect">
            <a:avLst>
              <a:gd name="adj" fmla="val 3429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79277" y="3574852"/>
            <a:ext cx="7384613" cy="70651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126927" y="3730585"/>
            <a:ext cx="196381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Cảnh Báo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3591997" y="3730585"/>
            <a:ext cx="196000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Thông Tin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6053257" y="3730585"/>
            <a:ext cx="196381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Quy Định</a:t>
            </a:r>
            <a:endParaRPr lang="en-US" sz="1900" dirty="0"/>
          </a:p>
        </p:txBody>
      </p:sp>
      <p:sp>
        <p:nvSpPr>
          <p:cNvPr id="9" name="Shape 6"/>
          <p:cNvSpPr/>
          <p:nvPr/>
        </p:nvSpPr>
        <p:spPr>
          <a:xfrm>
            <a:off x="263951" y="4281368"/>
            <a:ext cx="7999939" cy="228671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126927" y="4437102"/>
            <a:ext cx="1963817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Giúp người tham gia giao thông nhận biết các nguy hiểm tiềm ẩn.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3591997" y="4437102"/>
            <a:ext cx="1960007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Cung cấp hướng dẫn và thông tin hữu ích về đường đi.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053257" y="4437102"/>
            <a:ext cx="1963817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Đưa ra các quy tắc và yêu cầu bắt buộc phải tuân thủ.</a:t>
            </a:r>
            <a:endParaRPr lang="en-US" sz="1900" dirty="0"/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38C65AB-3ECD-0A40-40E8-049AACBB5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143" y="368638"/>
            <a:ext cx="4738330" cy="336194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50437" y="894636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Kết Luận</a:t>
            </a:r>
            <a:endParaRPr lang="en-US" sz="4850" dirty="0"/>
          </a:p>
        </p:txBody>
      </p:sp>
      <p:sp>
        <p:nvSpPr>
          <p:cNvPr id="4" name="Shape 1"/>
          <p:cNvSpPr/>
          <p:nvPr/>
        </p:nvSpPr>
        <p:spPr>
          <a:xfrm>
            <a:off x="6350437" y="231409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BE2E0"/>
          </a:solidFill>
          <a:ln w="15240">
            <a:solidFill>
              <a:srgbClr val="D1C8C6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58796" y="2406610"/>
            <a:ext cx="138589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1</a:t>
            </a:r>
            <a:endParaRPr lang="en-US" sz="2900" dirty="0"/>
          </a:p>
        </p:txBody>
      </p:sp>
      <p:sp>
        <p:nvSpPr>
          <p:cNvPr id="6" name="Text 3"/>
          <p:cNvSpPr/>
          <p:nvPr/>
        </p:nvSpPr>
        <p:spPr>
          <a:xfrm>
            <a:off x="7152680" y="2314099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Hiểu Biết Về Hình Dạng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7152680" y="2847975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Các hình dạng như tam giác, vuông và lục giác đều có ý nghĩa và ứng dụng riêng trong biển báo giao thông.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6350437" y="4162544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BE2E0"/>
          </a:solidFill>
          <a:ln w="15240">
            <a:solidFill>
              <a:srgbClr val="D1C8C6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33674" y="4255056"/>
            <a:ext cx="188833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2</a:t>
            </a:r>
            <a:endParaRPr lang="en-US" sz="2900" dirty="0"/>
          </a:p>
        </p:txBody>
      </p:sp>
      <p:sp>
        <p:nvSpPr>
          <p:cNvPr id="10" name="Text 7"/>
          <p:cNvSpPr/>
          <p:nvPr/>
        </p:nvSpPr>
        <p:spPr>
          <a:xfrm>
            <a:off x="7152680" y="4162544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Thiết Kế Sáng Tạo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7152680" y="4696420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Có thể sáng tạo trong việc thiết kế biển báo với hình ảnh và màu sắc ấn tượng.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6350437" y="601098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BE2E0"/>
          </a:solidFill>
          <a:ln w="15240">
            <a:solidFill>
              <a:srgbClr val="D1C8C6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537722" y="6103501"/>
            <a:ext cx="180856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3</a:t>
            </a:r>
            <a:endParaRPr lang="en-US" sz="2900" dirty="0"/>
          </a:p>
        </p:txBody>
      </p:sp>
      <p:sp>
        <p:nvSpPr>
          <p:cNvPr id="14" name="Text 11"/>
          <p:cNvSpPr/>
          <p:nvPr/>
        </p:nvSpPr>
        <p:spPr>
          <a:xfrm>
            <a:off x="7152680" y="6010989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Vai Trò Quan Trọng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7152680" y="6544866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Biển báo giao thông đóng vai trò quan trọng trong việc đảm bảo an toàn và trật tự trên đường.</a:t>
            </a:r>
            <a:endParaRPr lang="en-US" sz="1900" dirty="0"/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70F043E-A14A-DDBF-C893-6838E4DD0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24" y="226244"/>
            <a:ext cx="4996205" cy="3936300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D9F748B-342A-3D03-A29E-93621D6F5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1" y="4625339"/>
            <a:ext cx="6265596" cy="34722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958305" y="449566"/>
            <a:ext cx="8789010" cy="2314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Hướng Dẫn Học Sinh Làm Biển Báo Giao Thông</a:t>
            </a:r>
            <a:endParaRPr lang="en-US" sz="4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350437" y="6188631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E4FDFC2-DAFE-3FC7-25F9-39DAF4787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36" y="1935608"/>
            <a:ext cx="6884776" cy="611177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3C7D176-3BD9-FA87-0AB7-89FEFFD50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188" y="2003573"/>
            <a:ext cx="6884776" cy="59526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90905" y="999292"/>
            <a:ext cx="5746433" cy="718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50"/>
              </a:lnSpc>
              <a:buNone/>
            </a:pPr>
            <a:r>
              <a:rPr lang="en-US" sz="4500" dirty="0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Bắt Đầu Thiết Kế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620351" y="2062163"/>
            <a:ext cx="30480" cy="5168146"/>
          </a:xfrm>
          <a:prstGeom prst="roundRect">
            <a:avLst>
              <a:gd name="adj" fmla="val 113121"/>
            </a:avLst>
          </a:prstGeom>
          <a:solidFill>
            <a:srgbClr val="D9D4C9"/>
          </a:solidFill>
          <a:ln/>
        </p:spPr>
      </p:sp>
      <p:sp>
        <p:nvSpPr>
          <p:cNvPr id="5" name="Shape 2"/>
          <p:cNvSpPr/>
          <p:nvPr/>
        </p:nvSpPr>
        <p:spPr>
          <a:xfrm>
            <a:off x="6863655" y="2563892"/>
            <a:ext cx="804505" cy="30480"/>
          </a:xfrm>
          <a:prstGeom prst="roundRect">
            <a:avLst>
              <a:gd name="adj" fmla="val 113121"/>
            </a:avLst>
          </a:prstGeom>
          <a:solidFill>
            <a:srgbClr val="D9D4C9"/>
          </a:solidFill>
          <a:ln/>
        </p:spPr>
      </p:sp>
      <p:sp>
        <p:nvSpPr>
          <p:cNvPr id="6" name="Shape 3"/>
          <p:cNvSpPr/>
          <p:nvPr/>
        </p:nvSpPr>
        <p:spPr>
          <a:xfrm>
            <a:off x="6377047" y="2320647"/>
            <a:ext cx="517088" cy="517088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7" name="Text 4"/>
          <p:cNvSpPr/>
          <p:nvPr/>
        </p:nvSpPr>
        <p:spPr>
          <a:xfrm>
            <a:off x="6554688" y="2406729"/>
            <a:ext cx="161687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1</a:t>
            </a:r>
            <a:endParaRPr lang="en-US" sz="2700" dirty="0"/>
          </a:p>
        </p:txBody>
      </p:sp>
      <p:sp>
        <p:nvSpPr>
          <p:cNvPr id="8" name="Text 5"/>
          <p:cNvSpPr/>
          <p:nvPr/>
        </p:nvSpPr>
        <p:spPr>
          <a:xfrm>
            <a:off x="7899797" y="2291953"/>
            <a:ext cx="2873216" cy="359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2B4150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Lên Kế Hoạch</a:t>
            </a:r>
            <a:endParaRPr lang="en-US" sz="2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899797" y="2788920"/>
            <a:ext cx="5926098" cy="735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Thảo luận nhóm về loại biển báo mà bạn </a:t>
            </a:r>
            <a:r>
              <a:rPr lang="en-US" sz="180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muốn</a:t>
            </a:r>
            <a:r>
              <a:rPr lang="en-US" sz="18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80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làm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6863655" y="4485799"/>
            <a:ext cx="804505" cy="30480"/>
          </a:xfrm>
          <a:prstGeom prst="roundRect">
            <a:avLst>
              <a:gd name="adj" fmla="val 113121"/>
            </a:avLst>
          </a:prstGeom>
          <a:solidFill>
            <a:srgbClr val="D9D4C9"/>
          </a:solidFill>
          <a:ln/>
        </p:spPr>
      </p:sp>
      <p:sp>
        <p:nvSpPr>
          <p:cNvPr id="11" name="Shape 8"/>
          <p:cNvSpPr/>
          <p:nvPr/>
        </p:nvSpPr>
        <p:spPr>
          <a:xfrm>
            <a:off x="6377047" y="4242554"/>
            <a:ext cx="517088" cy="517088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2" name="Text 9"/>
          <p:cNvSpPr/>
          <p:nvPr/>
        </p:nvSpPr>
        <p:spPr>
          <a:xfrm>
            <a:off x="6539686" y="4328636"/>
            <a:ext cx="191691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2</a:t>
            </a:r>
            <a:endParaRPr lang="en-US" sz="2700" dirty="0"/>
          </a:p>
        </p:txBody>
      </p:sp>
      <p:sp>
        <p:nvSpPr>
          <p:cNvPr id="13" name="Text 10"/>
          <p:cNvSpPr/>
          <p:nvPr/>
        </p:nvSpPr>
        <p:spPr>
          <a:xfrm>
            <a:off x="7899797" y="4213860"/>
            <a:ext cx="2873216" cy="359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2B4150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Xác Định Nội Dung</a:t>
            </a:r>
            <a:endParaRPr lang="en-US" sz="2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899797" y="4710827"/>
            <a:ext cx="5926098" cy="3677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Quyết định nội dung và hình ảnh sẽ có trên biển báo của bạn.</a:t>
            </a:r>
            <a:endParaRPr lang="en-US" sz="1800" dirty="0"/>
          </a:p>
        </p:txBody>
      </p:sp>
      <p:sp>
        <p:nvSpPr>
          <p:cNvPr id="15" name="Shape 12"/>
          <p:cNvSpPr/>
          <p:nvPr/>
        </p:nvSpPr>
        <p:spPr>
          <a:xfrm>
            <a:off x="6863655" y="6039922"/>
            <a:ext cx="804505" cy="30480"/>
          </a:xfrm>
          <a:prstGeom prst="roundRect">
            <a:avLst>
              <a:gd name="adj" fmla="val 113121"/>
            </a:avLst>
          </a:prstGeom>
          <a:solidFill>
            <a:srgbClr val="D9D4C9"/>
          </a:solidFill>
          <a:ln/>
        </p:spPr>
      </p:sp>
      <p:sp>
        <p:nvSpPr>
          <p:cNvPr id="16" name="Shape 13"/>
          <p:cNvSpPr/>
          <p:nvPr/>
        </p:nvSpPr>
        <p:spPr>
          <a:xfrm>
            <a:off x="6377047" y="5796677"/>
            <a:ext cx="517088" cy="517088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7" name="Text 14"/>
          <p:cNvSpPr/>
          <p:nvPr/>
        </p:nvSpPr>
        <p:spPr>
          <a:xfrm>
            <a:off x="6538734" y="5882759"/>
            <a:ext cx="193715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3</a:t>
            </a:r>
            <a:endParaRPr lang="en-US" sz="2700" dirty="0"/>
          </a:p>
        </p:txBody>
      </p:sp>
      <p:sp>
        <p:nvSpPr>
          <p:cNvPr id="18" name="Text 15"/>
          <p:cNvSpPr/>
          <p:nvPr/>
        </p:nvSpPr>
        <p:spPr>
          <a:xfrm>
            <a:off x="7899797" y="5767983"/>
            <a:ext cx="2873216" cy="359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Vẽ Hình Dạng</a:t>
            </a:r>
            <a:endParaRPr lang="en-US" sz="2250" dirty="0"/>
          </a:p>
        </p:txBody>
      </p:sp>
      <p:sp>
        <p:nvSpPr>
          <p:cNvPr id="19" name="Text 16"/>
          <p:cNvSpPr/>
          <p:nvPr/>
        </p:nvSpPr>
        <p:spPr>
          <a:xfrm>
            <a:off x="7899797" y="6264950"/>
            <a:ext cx="5926098" cy="735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Sử dụng thước kẻ để vẽ và cắt ra các hình tam giác đều, hình vuông, hoặc lục giác đều.</a:t>
            </a:r>
            <a:endParaRPr lang="en-US"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598063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Trang Trí Biển Báo</a:t>
            </a:r>
            <a:endParaRPr lang="en-US" sz="4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64037" y="3986689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Nội Dung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64037" y="4619268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Viết nội dung biển báo như "Cảnh Báo Đường Cong" ở giữa hình dạng.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986689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Hình Ảnh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72695" y="4619268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Thêm hình ảnh minh họa như mũi tên hoặc biểu tượng để làm rõ ý nghĩa.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986689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Màu Sắc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881354" y="4619268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Sử dụng màu vàng, đỏ hoặc cam cho biển báo cảnh báo để tạo sự nổi bật.</a:t>
            </a:r>
            <a:endParaRPr lang="en-US" sz="19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1973" y="716637"/>
            <a:ext cx="5934908" cy="692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50"/>
              </a:lnSpc>
              <a:buNone/>
            </a:pPr>
            <a:r>
              <a:rPr lang="en-US" sz="4350" dirty="0">
                <a:solidFill>
                  <a:srgbClr val="124E73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Tạo Nền Cho Biển Báo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6261973" y="1741408"/>
            <a:ext cx="7592854" cy="1276707"/>
          </a:xfrm>
          <a:prstGeom prst="roundRect">
            <a:avLst>
              <a:gd name="adj" fmla="val 2604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6483548" y="1962983"/>
            <a:ext cx="2769989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Bìa Nền</a:t>
            </a:r>
            <a:endParaRPr lang="en-US" sz="2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83548" y="2442091"/>
            <a:ext cx="7149703" cy="3544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Dán hình tam giác, </a:t>
            </a:r>
            <a:r>
              <a:rPr lang="en-US" sz="170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hình</a:t>
            </a: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0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vuông</a:t>
            </a: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lên một bìa lớn để tạo nền.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6261973" y="3239691"/>
            <a:ext cx="7592854" cy="1276707"/>
          </a:xfrm>
          <a:prstGeom prst="roundRect">
            <a:avLst>
              <a:gd name="adj" fmla="val 2604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6483548" y="3461266"/>
            <a:ext cx="2769989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Nổi Bật Hơn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6483548" y="3940373"/>
            <a:ext cx="7149703" cy="3544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Tạo</a:t>
            </a: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0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nền</a:t>
            </a: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giúp biển báo trở nên nổi bật và dễ nhìn thấy hơn.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261973" y="4737973"/>
            <a:ext cx="7592854" cy="1276707"/>
          </a:xfrm>
          <a:prstGeom prst="roundRect">
            <a:avLst>
              <a:gd name="adj" fmla="val 2604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6483548" y="4959548"/>
            <a:ext cx="2769989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Thêm Chi Tiết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6483548" y="5438656"/>
            <a:ext cx="7149703" cy="3544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Bạn có thể trang trí thêm bìa nền bằng các họa tiết hoặc màu sắc.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6261973" y="6236256"/>
            <a:ext cx="7592854" cy="1276707"/>
          </a:xfrm>
          <a:prstGeom prst="roundRect">
            <a:avLst>
              <a:gd name="adj" fmla="val 2604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vi-VN" dirty="0"/>
          </a:p>
        </p:txBody>
      </p:sp>
      <p:sp>
        <p:nvSpPr>
          <p:cNvPr id="14" name="Text 11"/>
          <p:cNvSpPr/>
          <p:nvPr/>
        </p:nvSpPr>
        <p:spPr>
          <a:xfrm>
            <a:off x="6483548" y="6457831"/>
            <a:ext cx="2769989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Hoàn Thiện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6483548" y="6936938"/>
            <a:ext cx="7149703" cy="3544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Kiểm tra lại toàn bộ biển báo để đảm bảo nội dung rõ ràng và đẹp mắt.</a:t>
            </a:r>
            <a:endParaRPr lang="en-US" sz="17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6964" y="871299"/>
            <a:ext cx="5004435" cy="625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900"/>
              </a:lnSpc>
              <a:buNone/>
            </a:pPr>
            <a:r>
              <a:rPr lang="en-US" sz="3900" dirty="0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Trình Bày Sản Phẩm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964" y="1796891"/>
            <a:ext cx="500420" cy="50042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86964" y="2497455"/>
            <a:ext cx="2502218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Giới Thiệu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6186964" y="2930247"/>
            <a:ext cx="7742873" cy="320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Chuẩn bị phần giới thiệu về biển báo của nhóm, giải thích về nội dung, màu sắc và ý nghĩa.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964" y="3850838"/>
            <a:ext cx="500420" cy="50042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86964" y="4551402"/>
            <a:ext cx="2502218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Nhận Ý Kiến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6186964" y="4984194"/>
            <a:ext cx="7742873" cy="320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Hỏi ý kiến từ các nhóm khác để cải thiện hoặc sáng tạo thêm.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6964" y="5904786"/>
            <a:ext cx="500420" cy="5004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86964" y="6605349"/>
            <a:ext cx="2502218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Trưng Bày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6186964" y="7038142"/>
            <a:ext cx="7742873" cy="320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Trưng bày sản phẩm biển báo của các nhóm để mọi người cùng tham quan và học hỏi.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760452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124E73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Đảm Bảo An Toàn</a:t>
            </a:r>
            <a:endParaRPr lang="en-US" sz="4850" dirty="0"/>
          </a:p>
        </p:txBody>
      </p:sp>
      <p:sp>
        <p:nvSpPr>
          <p:cNvPr id="4" name="Shape 1"/>
          <p:cNvSpPr/>
          <p:nvPr/>
        </p:nvSpPr>
        <p:spPr>
          <a:xfrm>
            <a:off x="864037" y="2179915"/>
            <a:ext cx="555427" cy="555427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1054894" y="2272427"/>
            <a:ext cx="173712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1</a:t>
            </a:r>
            <a:endParaRPr lang="en-US" sz="2900" dirty="0"/>
          </a:p>
        </p:txBody>
      </p:sp>
      <p:sp>
        <p:nvSpPr>
          <p:cNvPr id="6" name="Text 3"/>
          <p:cNvSpPr/>
          <p:nvPr/>
        </p:nvSpPr>
        <p:spPr>
          <a:xfrm>
            <a:off x="1666280" y="2179915"/>
            <a:ext cx="3377208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Sử Dụng Kéo Cẩn Thận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666280" y="2713792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Chú ý đến sự an toàn khi sử dụng kéo trong quá trình cắt giấy.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864037" y="3633311"/>
            <a:ext cx="555427" cy="555427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9" name="Text 6"/>
          <p:cNvSpPr/>
          <p:nvPr/>
        </p:nvSpPr>
        <p:spPr>
          <a:xfrm>
            <a:off x="1038701" y="3725823"/>
            <a:ext cx="205978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2</a:t>
            </a:r>
            <a:endParaRPr lang="en-US" sz="2900" dirty="0"/>
          </a:p>
        </p:txBody>
      </p:sp>
      <p:sp>
        <p:nvSpPr>
          <p:cNvPr id="10" name="Text 7"/>
          <p:cNvSpPr/>
          <p:nvPr/>
        </p:nvSpPr>
        <p:spPr>
          <a:xfrm>
            <a:off x="1666280" y="3633311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Giúp Đỡ Lẫn Nhau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1666280" y="4167188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Cùng nhau làm việc và giúp đỡ lẫn nhau nếu cần thiết.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864037" y="5086707"/>
            <a:ext cx="555427" cy="555427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3" name="Text 10"/>
          <p:cNvSpPr/>
          <p:nvPr/>
        </p:nvSpPr>
        <p:spPr>
          <a:xfrm>
            <a:off x="1037630" y="5179219"/>
            <a:ext cx="208121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3</a:t>
            </a:r>
            <a:endParaRPr lang="en-US" sz="2900" dirty="0"/>
          </a:p>
        </p:txBody>
      </p:sp>
      <p:sp>
        <p:nvSpPr>
          <p:cNvPr id="14" name="Text 11"/>
          <p:cNvSpPr/>
          <p:nvPr/>
        </p:nvSpPr>
        <p:spPr>
          <a:xfrm>
            <a:off x="1666280" y="5086707"/>
            <a:ext cx="3102769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Tuân Thủ Hướng Dẫn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1666280" y="5620583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Đọc kỹ hướng dẫn và thực hiện đúng các bước để đạt kết quả tốt.</a:t>
            </a:r>
            <a:endParaRPr lang="en-US" sz="1900" dirty="0"/>
          </a:p>
        </p:txBody>
      </p:sp>
      <p:sp>
        <p:nvSpPr>
          <p:cNvPr id="16" name="Shape 13"/>
          <p:cNvSpPr/>
          <p:nvPr/>
        </p:nvSpPr>
        <p:spPr>
          <a:xfrm>
            <a:off x="864037" y="6540103"/>
            <a:ext cx="555427" cy="555427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7" name="Text 14"/>
          <p:cNvSpPr/>
          <p:nvPr/>
        </p:nvSpPr>
        <p:spPr>
          <a:xfrm>
            <a:off x="1022509" y="6632615"/>
            <a:ext cx="238482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4</a:t>
            </a:r>
            <a:endParaRPr lang="en-US" sz="2900" dirty="0"/>
          </a:p>
        </p:txBody>
      </p:sp>
      <p:sp>
        <p:nvSpPr>
          <p:cNvPr id="18" name="Text 15"/>
          <p:cNvSpPr/>
          <p:nvPr/>
        </p:nvSpPr>
        <p:spPr>
          <a:xfrm>
            <a:off x="1666280" y="6540103"/>
            <a:ext cx="3124081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2B4150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Tận Hưởng Quá Trình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666280" y="7073979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Hãy vui vẻ và sáng tạo trong suốt quá trình làm biển báo.</a:t>
            </a:r>
            <a:endParaRPr lang="en-US" sz="1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chu vi hình vuông đơn giản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952" y="1487805"/>
            <a:ext cx="6266688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9784080" y="2103120"/>
            <a:ext cx="2560320" cy="21945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784080" y="2103120"/>
            <a:ext cx="2560320" cy="21945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920240" y="182881"/>
            <a:ext cx="3383280" cy="677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720"/>
              </a:spcBef>
            </a:pPr>
            <a:r>
              <a:rPr lang="en-US" sz="288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HÌNH VUÔNG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24865" y="1152651"/>
            <a:ext cx="8503920" cy="3308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960"/>
              </a:spcAft>
            </a:pP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vuông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ABCD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</a:p>
          <a:p>
            <a:pPr marL="342900" indent="-342900">
              <a:lnSpc>
                <a:spcPct val="150000"/>
              </a:lnSpc>
              <a:spcAft>
                <a:spcPts val="960"/>
              </a:spcAft>
              <a:buFont typeface="Arial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Bốn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cạnh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 AB=BC=CD=DA</a:t>
            </a:r>
          </a:p>
          <a:p>
            <a:pPr marL="342900" indent="-342900">
              <a:lnSpc>
                <a:spcPct val="150000"/>
              </a:lnSpc>
              <a:spcAft>
                <a:spcPts val="960"/>
              </a:spcAft>
              <a:buFont typeface="Arial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cạnh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AB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CD; AD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BC song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song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nhau</a:t>
            </a:r>
            <a:endParaRPr lang="en-US" sz="24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342900" indent="-342900">
              <a:lnSpc>
                <a:spcPct val="150000"/>
              </a:lnSpc>
              <a:spcAft>
                <a:spcPts val="960"/>
              </a:spcAft>
              <a:buFont typeface="Arial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cheo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2400" dirty="0">
                <a:ea typeface="Calibri"/>
                <a:cs typeface="Times New Roman"/>
              </a:rPr>
              <a:t>: AC= BD</a:t>
            </a:r>
          </a:p>
          <a:p>
            <a:pPr marL="342900" indent="-342900">
              <a:lnSpc>
                <a:spcPct val="150000"/>
              </a:lnSpc>
              <a:spcAft>
                <a:spcPts val="960"/>
              </a:spcAft>
              <a:buFont typeface="Arial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Bốn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góc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đỉnh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A, B, C, D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góc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vuông</a:t>
            </a:r>
            <a:endParaRPr lang="en-US" sz="24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85BBC1F6-B31C-0B26-EBDD-2707A3B31C80}"/>
              </a:ext>
            </a:extLst>
          </p:cNvPr>
          <p:cNvSpPr txBox="1"/>
          <p:nvPr/>
        </p:nvSpPr>
        <p:spPr>
          <a:xfrm>
            <a:off x="686993" y="5109985"/>
            <a:ext cx="5945456" cy="219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91540">
              <a:lnSpc>
                <a:spcPct val="150000"/>
              </a:lnSpc>
            </a:pPr>
            <a:r>
              <a:rPr lang="en-US" sz="23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ĐỀU</a:t>
            </a:r>
          </a:p>
          <a:p>
            <a:pPr defTabSz="891540">
              <a:lnSpc>
                <a:spcPct val="150000"/>
              </a:lnSpc>
            </a:pPr>
            <a:r>
              <a:rPr lang="en-US" sz="234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34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34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4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4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34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4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891540">
              <a:lnSpc>
                <a:spcPct val="150000"/>
              </a:lnSpc>
            </a:pPr>
            <a:r>
              <a:rPr lang="en-US" sz="23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4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4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3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AB; BC; CA </a:t>
            </a:r>
            <a:r>
              <a:rPr lang="en-US" sz="234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3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4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891540">
              <a:lnSpc>
                <a:spcPct val="150000"/>
              </a:lnSpc>
            </a:pPr>
            <a:r>
              <a:rPr lang="en-US" sz="23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 </a:t>
            </a:r>
            <a:r>
              <a:rPr lang="en-US" sz="234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3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34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4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3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A; B; C </a:t>
            </a:r>
            <a:r>
              <a:rPr lang="en-US" sz="234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3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4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4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267B689-1193-2D12-A9DA-78D1AA452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493" y="4853441"/>
            <a:ext cx="3635055" cy="30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1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43677" y="664488"/>
            <a:ext cx="6027063" cy="753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900"/>
              </a:lnSpc>
              <a:buNone/>
            </a:pPr>
            <a:r>
              <a:rPr lang="en-US" sz="4700" dirty="0">
                <a:solidFill>
                  <a:srgbClr val="124E73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Ứng Dụng Biển Báo</a:t>
            </a:r>
            <a:endParaRPr lang="en-US" sz="47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77" y="1779389"/>
            <a:ext cx="1205389" cy="192857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410658" y="2020372"/>
            <a:ext cx="3013472" cy="376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B4150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Cảnh Báo</a:t>
            </a:r>
            <a:endParaRPr lang="en-US" sz="2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410658" y="2541508"/>
            <a:ext cx="5889665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Biển báo tam giác cảnh báo các nguy hiểm trên đường như đường cong, công trường, v.v.</a:t>
            </a:r>
            <a:endParaRPr lang="en-US" sz="18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77" y="3707963"/>
            <a:ext cx="1205389" cy="192857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410658" y="3948946"/>
            <a:ext cx="3013472" cy="376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B4150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Chỉ Dẫn</a:t>
            </a:r>
            <a:endParaRPr lang="en-US" sz="2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2410658" y="4470082"/>
            <a:ext cx="5889665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Biển báo hình vuông chỉ dẫn các thông tin quan trọng như tốc độ, hướng đi, v.v.</a:t>
            </a:r>
            <a:endParaRPr lang="en-US" sz="18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77" y="5636538"/>
            <a:ext cx="1205389" cy="192857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410658" y="5877520"/>
            <a:ext cx="3013472" cy="376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Cấm Lệnh</a:t>
            </a:r>
            <a:endParaRPr lang="en-US" sz="2350" dirty="0"/>
          </a:p>
        </p:txBody>
      </p:sp>
      <p:sp>
        <p:nvSpPr>
          <p:cNvPr id="12" name="Text 6"/>
          <p:cNvSpPr/>
          <p:nvPr/>
        </p:nvSpPr>
        <p:spPr>
          <a:xfrm>
            <a:off x="2410658" y="6398657"/>
            <a:ext cx="5889665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Biển báo lục giác đều thường được sử dụng để cấm các hành vi không an toàn.</a:t>
            </a:r>
            <a:endParaRPr lang="en-US" sz="1850" dirty="0"/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E71DF9B-A575-FB95-19C5-8729073983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515" y="344670"/>
            <a:ext cx="4618120" cy="310160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15D2D0B7-71EF-CD55-828C-A6725EFAF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9022" y="3799267"/>
            <a:ext cx="4507613" cy="29872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0799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42248" y="3677126"/>
            <a:ext cx="6653332" cy="751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900"/>
              </a:lnSpc>
              <a:buNone/>
            </a:pPr>
            <a:r>
              <a:rPr lang="en-US" sz="4700" dirty="0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Ý Nghĩa Các Hình Dạng</a:t>
            </a:r>
            <a:endParaRPr lang="en-US" sz="4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842248" y="4790003"/>
            <a:ext cx="12945904" cy="2770346"/>
          </a:xfrm>
          <a:prstGeom prst="roundRect">
            <a:avLst>
              <a:gd name="adj" fmla="val 130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49868" y="4797623"/>
            <a:ext cx="12930664" cy="68877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90493" y="4949547"/>
            <a:ext cx="5980271" cy="384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Hình Dạng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7559635" y="4949547"/>
            <a:ext cx="5980271" cy="384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Ý Nghĩa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849868" y="5486400"/>
            <a:ext cx="12930664" cy="68877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090493" y="5638324"/>
            <a:ext cx="5980271" cy="384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Tam Giác Đều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7559635" y="5638324"/>
            <a:ext cx="5980271" cy="384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Cảnh Báo</a:t>
            </a:r>
            <a:endParaRPr lang="en-US" sz="1850" dirty="0"/>
          </a:p>
        </p:txBody>
      </p:sp>
      <p:sp>
        <p:nvSpPr>
          <p:cNvPr id="11" name="Shape 8"/>
          <p:cNvSpPr/>
          <p:nvPr/>
        </p:nvSpPr>
        <p:spPr>
          <a:xfrm>
            <a:off x="849868" y="6175177"/>
            <a:ext cx="12930664" cy="68877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090493" y="6327100"/>
            <a:ext cx="5980271" cy="384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Hình Vuông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7559635" y="6327100"/>
            <a:ext cx="5980271" cy="384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Chỉ Dẫn</a:t>
            </a:r>
            <a:endParaRPr lang="en-US" sz="1850" dirty="0"/>
          </a:p>
        </p:txBody>
      </p:sp>
      <p:sp>
        <p:nvSpPr>
          <p:cNvPr id="14" name="Shape 11"/>
          <p:cNvSpPr/>
          <p:nvPr/>
        </p:nvSpPr>
        <p:spPr>
          <a:xfrm>
            <a:off x="849868" y="6863953"/>
            <a:ext cx="12930664" cy="68877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1090493" y="7015877"/>
            <a:ext cx="5980271" cy="384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Lục Giác Đều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7559635" y="7015877"/>
            <a:ext cx="5980271" cy="384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Cấm Lệnh</a:t>
            </a:r>
            <a:endParaRPr lang="en-US" sz="18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86721" y="488156"/>
            <a:ext cx="6901815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Tạo Biển </a:t>
            </a:r>
            <a:r>
              <a:rPr lang="en-US" sz="4850" dirty="0" err="1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Báo</a:t>
            </a:r>
            <a:r>
              <a:rPr lang="en-US" sz="4850" dirty="0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 </a:t>
            </a:r>
            <a:r>
              <a:rPr lang="en-US" sz="4850" dirty="0" err="1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giao</a:t>
            </a:r>
            <a:r>
              <a:rPr lang="en-US" sz="4850" dirty="0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 </a:t>
            </a:r>
            <a:r>
              <a:rPr lang="en-US" sz="4850" dirty="0" err="1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thông</a:t>
            </a:r>
            <a:endParaRPr lang="en-US" sz="4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007864" y="4921795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2B4150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Biển Cảnh Báo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64037" y="5501760"/>
            <a:ext cx="405384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Sử dụng hình tam giác đều để tạo biển cảnh báo, như biển "Cảnh Báo Đường Cong".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8993386" y="5102066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2B4150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Biển Chỉ Dẫn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8288536" y="5699285"/>
            <a:ext cx="4053959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Hình vuông thích hợp để tạo biển chỉ dẫn như biển báo tốc độ.</a:t>
            </a:r>
            <a:endParaRPr lang="en-US" sz="1900" dirty="0"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42363FC5-1031-5617-816A-8179FEF4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18" y="2027526"/>
            <a:ext cx="4892464" cy="24995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2DCF64F-39B7-CE16-11B7-DF76961EA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047" y="1468685"/>
            <a:ext cx="4122777" cy="344453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8E106F5-2221-F56A-BB5F-96152DDEC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401" y="1268483"/>
            <a:ext cx="9191924" cy="617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61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400538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Tổng Kết</a:t>
            </a:r>
            <a:endParaRPr lang="en-US" sz="4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64037" y="3789164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Kết Quả Tuyệt Vời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64037" y="4421743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Các em đã tạo ra những biển báo giao thông độc đáo và ý nghĩa.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789164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Ứng Dụng Thực Tế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72695" y="4421743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Các hình dạng biển báo có ý nghĩa quan trọng trong đảm bảo an toàn giao thông.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789164"/>
            <a:ext cx="3513534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124E73"/>
                </a:solidFill>
                <a:latin typeface="Times New Roman" panose="02020603050405020304" pitchFamily="18" charset="0"/>
                <a:ea typeface="MuseoModerno" pitchFamily="34" charset="-122"/>
                <a:cs typeface="Times New Roman" panose="02020603050405020304" pitchFamily="18" charset="0"/>
              </a:rPr>
              <a:t>Khuyến Khích </a:t>
            </a:r>
            <a:r>
              <a:rPr lang="en-US" sz="2400" dirty="0">
                <a:solidFill>
                  <a:srgbClr val="124E73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Sáng Tạo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9881354" y="4421743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Tiếp tục sáng tạo và thử nghiệm với các ý tưởng mới.</a:t>
            </a:r>
            <a:endParaRPr lang="en-US" sz="1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CA7CE0-D42F-A8B2-1415-12E6E9DD4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9AA5240-0313-DBBB-6C39-7DA3D542B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1609725"/>
            <a:ext cx="1435417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25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06812" y="394632"/>
            <a:ext cx="7415927" cy="2314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Bài</a:t>
            </a: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</a:t>
            </a:r>
            <a:r>
              <a:rPr lang="en-US" sz="485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học</a:t>
            </a: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STEM</a:t>
            </a:r>
          </a:p>
          <a:p>
            <a:pPr marL="0" indent="0">
              <a:lnSpc>
                <a:spcPts val="6050"/>
              </a:lnSpc>
              <a:buNone/>
            </a:pPr>
            <a:r>
              <a:rPr lang="en-US" sz="485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Ứng</a:t>
            </a: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Dụng </a:t>
            </a:r>
            <a:r>
              <a:rPr lang="en-US" sz="485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Của</a:t>
            </a: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tam </a:t>
            </a:r>
            <a:r>
              <a:rPr lang="en-US" sz="485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giác</a:t>
            </a: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</a:t>
            </a:r>
            <a:r>
              <a:rPr lang="en-US" sz="485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đều</a:t>
            </a: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, </a:t>
            </a:r>
            <a:r>
              <a:rPr lang="en-US" sz="485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hình</a:t>
            </a: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</a:t>
            </a:r>
            <a:r>
              <a:rPr lang="en-US" sz="485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vuông</a:t>
            </a: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</a:t>
            </a:r>
            <a:r>
              <a:rPr lang="en-US" sz="485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làm</a:t>
            </a: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Biển Báo Giao Thông</a:t>
            </a:r>
            <a:endParaRPr lang="en-US" sz="4850" dirty="0"/>
          </a:p>
        </p:txBody>
      </p:sp>
      <p:sp>
        <p:nvSpPr>
          <p:cNvPr id="4" name="Text 1"/>
          <p:cNvSpPr/>
          <p:nvPr/>
        </p:nvSpPr>
        <p:spPr>
          <a:xfrm>
            <a:off x="76200" y="3917275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Khám phá cách các hình dạng </a:t>
            </a:r>
            <a:r>
              <a:rPr lang="en-US" sz="19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như</a:t>
            </a: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9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cắt</a:t>
            </a: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tam </a:t>
            </a:r>
            <a:r>
              <a:rPr lang="en-US" sz="19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giác</a:t>
            </a: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9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đều</a:t>
            </a: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9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cắt</a:t>
            </a: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9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hình</a:t>
            </a: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9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vuông</a:t>
            </a: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 được sử dụng để tạo ra các biển báo giao thông hiệu quả và dễ nhận biết.</a:t>
            </a:r>
            <a:endParaRPr lang="en-US" sz="1900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7D025C1-A998-563C-35AE-9BBE28DB0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889" y="588515"/>
            <a:ext cx="5067739" cy="299492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85DD1440-2228-3E9C-4AA7-4170C7B0C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422" y="3716494"/>
            <a:ext cx="4968671" cy="37112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15908" y="653296"/>
            <a:ext cx="7484983" cy="1481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800"/>
              </a:lnSpc>
              <a:buNone/>
            </a:pPr>
            <a:r>
              <a:rPr lang="en-US" sz="46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Tam Giác Đều: Biển Báo Cảnh Báo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315908" y="2756654"/>
            <a:ext cx="533162" cy="533162"/>
          </a:xfrm>
          <a:prstGeom prst="roundRect">
            <a:avLst>
              <a:gd name="adj" fmla="val 18671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5933" y="2845475"/>
            <a:ext cx="132993" cy="355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1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6005" y="2756654"/>
            <a:ext cx="2962632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Cảnh Báo Nguy Hiểm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7086005" y="3269099"/>
            <a:ext cx="6714887" cy="758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Tam giác đều thường được sử dụng cho các biển báo cảnh báo, như đường cong, giao lộ nguy hiểm.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15908" y="4531043"/>
            <a:ext cx="533162" cy="533162"/>
          </a:xfrm>
          <a:prstGeom prst="roundRect">
            <a:avLst>
              <a:gd name="adj" fmla="val 18671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491883" y="4619863"/>
            <a:ext cx="181213" cy="355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2</a:t>
            </a:r>
            <a:endParaRPr lang="en-US" sz="2750" dirty="0"/>
          </a:p>
        </p:txBody>
      </p:sp>
      <p:sp>
        <p:nvSpPr>
          <p:cNvPr id="10" name="Text 7"/>
          <p:cNvSpPr/>
          <p:nvPr/>
        </p:nvSpPr>
        <p:spPr>
          <a:xfrm>
            <a:off x="7086005" y="4531043"/>
            <a:ext cx="2962632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Dễ Nhận Biết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7086005" y="5043488"/>
            <a:ext cx="6714887" cy="758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Hình dạng tam giác đều giúp người lái xe dễ dàng nhận ra và phản ứng kịp thời.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6315908" y="6305431"/>
            <a:ext cx="533162" cy="533162"/>
          </a:xfrm>
          <a:prstGeom prst="roundRect">
            <a:avLst>
              <a:gd name="adj" fmla="val 18671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95693" y="6394252"/>
            <a:ext cx="173593" cy="355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3</a:t>
            </a:r>
            <a:endParaRPr lang="en-US" sz="2750" dirty="0"/>
          </a:p>
        </p:txBody>
      </p:sp>
      <p:sp>
        <p:nvSpPr>
          <p:cNvPr id="14" name="Text 11"/>
          <p:cNvSpPr/>
          <p:nvPr/>
        </p:nvSpPr>
        <p:spPr>
          <a:xfrm>
            <a:off x="7086005" y="6305431"/>
            <a:ext cx="2962632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Màu Sắc Nổi Bật</a:t>
            </a:r>
            <a:endParaRPr lang="en-US" sz="2300" dirty="0"/>
          </a:p>
        </p:txBody>
      </p:sp>
      <p:sp>
        <p:nvSpPr>
          <p:cNvPr id="15" name="Text 12"/>
          <p:cNvSpPr/>
          <p:nvPr/>
        </p:nvSpPr>
        <p:spPr>
          <a:xfrm>
            <a:off x="7086005" y="6817876"/>
            <a:ext cx="6714887" cy="758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Các biển báo tam giác thường có màu sắc nổi bật như </a:t>
            </a:r>
            <a:r>
              <a:rPr lang="en-US" sz="185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đỏ</a:t>
            </a:r>
            <a:r>
              <a:rPr lang="en-US" sz="18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85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viền</a:t>
            </a:r>
            <a:r>
              <a:rPr lang="en-US" sz="18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vàng để thu hút sự chú ý.</a:t>
            </a:r>
            <a:endParaRPr lang="en-US" sz="1850" dirty="0"/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AAA6097-5DB5-73F3-5FBD-5D2BD70A9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799"/>
            <a:ext cx="5829300" cy="47351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9262" y="3311984"/>
            <a:ext cx="8552498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Hình Vuông: Biển </a:t>
            </a:r>
            <a:r>
              <a:rPr lang="en-US" sz="485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Báo</a:t>
            </a: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</a:t>
            </a:r>
            <a:r>
              <a:rPr lang="en-US" sz="485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chỉ</a:t>
            </a: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</a:t>
            </a:r>
            <a:r>
              <a:rPr lang="en-US" sz="485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dẫn</a:t>
            </a: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</a:t>
            </a:r>
            <a:r>
              <a:rPr lang="en-US" sz="485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hoặc</a:t>
            </a: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</a:t>
            </a:r>
            <a:r>
              <a:rPr lang="en-US" sz="485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biển</a:t>
            </a: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</a:t>
            </a:r>
            <a:r>
              <a:rPr lang="en-US" sz="485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báo</a:t>
            </a: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</a:t>
            </a:r>
            <a:r>
              <a:rPr lang="en-US" sz="485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phụ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616387" y="4623910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Thông Tin Đường Đi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616387" y="5409366"/>
            <a:ext cx="3898821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Biển báo hình vuông thường được sử dụng để cung cấp thông tin về đường đi, như tên đường, hướng đi.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248870" y="443102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Quy Định Giao Thông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5140286" y="5278756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Hình vuông cũng được dùng cho các biển báo quy định, như tốc độ, cấm rẽ.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4431027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Màu Sắc Trung Tính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9881354" y="5014317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Các biển báo hình vuông thường có màu sắc trung tính như xanh, trắng để dễ đọc.</a:t>
            </a:r>
            <a:endParaRPr lang="en-US" sz="1900" dirty="0"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CC5F6FB4-F1B3-7E79-5B11-D0AFE7F8D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445"/>
            <a:ext cx="6419850" cy="322353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D925F3B-BD06-8ECB-FBCE-A1A0384A0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920" y="225297"/>
            <a:ext cx="7269842" cy="31268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7239" y="945356"/>
            <a:ext cx="7524988" cy="684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Biển Báo </a:t>
            </a:r>
            <a:r>
              <a:rPr lang="en-US" sz="430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Dừng</a:t>
            </a:r>
            <a:r>
              <a:rPr lang="en-US" sz="43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</a:t>
            </a:r>
            <a:r>
              <a:rPr lang="en-US" sz="430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Lại</a:t>
            </a:r>
            <a:r>
              <a:rPr lang="en-US" sz="43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: GHÉP LẠI TỪ TÁM HÌNH TAM GIÁC ĐỀU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767239" y="1959173"/>
            <a:ext cx="7609523" cy="1628894"/>
          </a:xfrm>
          <a:prstGeom prst="roundRect">
            <a:avLst>
              <a:gd name="adj" fmla="val 5653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94053" y="2185988"/>
            <a:ext cx="2740343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Dừng Lại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994053" y="2659975"/>
            <a:ext cx="7155894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Bát</a:t>
            </a:r>
            <a:r>
              <a:rPr lang="en-US" sz="17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giác đều là hình dạng đặc trưng cho biển báo "Dừng lại" để đảm bảo an toàn giao thông.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767239" y="3807262"/>
            <a:ext cx="7609523" cy="1628894"/>
          </a:xfrm>
          <a:prstGeom prst="roundRect">
            <a:avLst>
              <a:gd name="adj" fmla="val 5653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94053" y="4034076"/>
            <a:ext cx="2740343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Màu Sắc Nổi Bật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994053" y="4508063"/>
            <a:ext cx="7155894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Các biển </a:t>
            </a:r>
            <a:r>
              <a:rPr lang="en-US" sz="17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báo</a:t>
            </a:r>
            <a:r>
              <a:rPr lang="en-US" sz="17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bát</a:t>
            </a:r>
            <a:r>
              <a:rPr lang="en-US" sz="17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giác</a:t>
            </a:r>
            <a:r>
              <a:rPr lang="en-US" sz="17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 </a:t>
            </a:r>
            <a:r>
              <a:rPr lang="en-US" sz="17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đều</a:t>
            </a:r>
            <a:r>
              <a:rPr lang="en-US" sz="17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thường</a:t>
            </a:r>
            <a:r>
              <a:rPr lang="en-US" sz="17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có màu đỏ để thu hút sự chú ý của người lái xe.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67239" y="5655350"/>
            <a:ext cx="7609523" cy="1628894"/>
          </a:xfrm>
          <a:prstGeom prst="roundRect">
            <a:avLst>
              <a:gd name="adj" fmla="val 5653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94053" y="5882164"/>
            <a:ext cx="2740343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Dễ Nhận Biết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994053" y="6356152"/>
            <a:ext cx="7155894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Hình </a:t>
            </a:r>
            <a:r>
              <a:rPr lang="en-US" sz="17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dạng</a:t>
            </a:r>
            <a:r>
              <a:rPr lang="en-US" sz="17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bát</a:t>
            </a:r>
            <a:r>
              <a:rPr lang="en-US" sz="17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giác</a:t>
            </a:r>
            <a:r>
              <a:rPr lang="en-US" sz="17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đều giúp người tham gia giao thông dễ dàng nhận ra và tuân thủ.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215628"/>
            <a:ext cx="7090291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Thiết Kế </a:t>
            </a:r>
            <a:r>
              <a:rPr lang="en-US" sz="485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Biển</a:t>
            </a:r>
            <a:r>
              <a:rPr lang="en-US" sz="48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</a:t>
            </a:r>
            <a:r>
              <a:rPr lang="en-US" sz="485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Báo</a:t>
            </a:r>
            <a:endParaRPr lang="en-US" sz="4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2480905"/>
            <a:ext cx="4053840" cy="25054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037" y="529494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Biển Báo Tam Giác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864037" y="5828824"/>
            <a:ext cx="405384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Sử dụng hình tam </a:t>
            </a:r>
            <a:r>
              <a:rPr lang="en-US" sz="19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giác</a:t>
            </a: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9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đều</a:t>
            </a: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để tạo ra biển báo </a:t>
            </a:r>
            <a:r>
              <a:rPr lang="en-US" sz="19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cảnh</a:t>
            </a: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9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báo</a:t>
            </a:r>
            <a:endParaRPr lang="en-US" sz="1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161" y="2480905"/>
            <a:ext cx="4053959" cy="25054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88161" y="529494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Biển Báo Hình Vuông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5288161" y="5828824"/>
            <a:ext cx="4053959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Thiết kế biển báo hình vuông với hình ảnh minh họa và màu sắc ấn tượng.</a:t>
            </a:r>
            <a:endParaRPr lang="en-US" sz="19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2404" y="2480905"/>
            <a:ext cx="4053840" cy="250543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2404" y="529494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Biển </a:t>
            </a:r>
            <a:r>
              <a:rPr lang="en-US" sz="240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Báo</a:t>
            </a:r>
            <a:r>
              <a:rPr lang="en-US" sz="24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</a:t>
            </a:r>
            <a:r>
              <a:rPr lang="en-US" sz="240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Bát</a:t>
            </a:r>
            <a:r>
              <a:rPr lang="en-US" sz="24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</a:t>
            </a:r>
            <a:r>
              <a:rPr lang="en-US" sz="240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Giác</a:t>
            </a:r>
            <a:r>
              <a:rPr lang="en-US" sz="24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 </a:t>
            </a:r>
            <a:r>
              <a:rPr lang="en-US" sz="2400" b="1" dirty="0" err="1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đều</a:t>
            </a:r>
            <a:endParaRPr lang="en-US" sz="2400" dirty="0"/>
          </a:p>
        </p:txBody>
      </p:sp>
      <p:sp>
        <p:nvSpPr>
          <p:cNvPr id="11" name="Text 6"/>
          <p:cNvSpPr/>
          <p:nvPr/>
        </p:nvSpPr>
        <p:spPr>
          <a:xfrm>
            <a:off x="9712404" y="5828824"/>
            <a:ext cx="405384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Thiết</a:t>
            </a:r>
            <a:r>
              <a:rPr lang="en-US" sz="1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kế biển báo lục giác với hình ảnh và màu sắc nổi bật.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04505" y="815340"/>
            <a:ext cx="6122551" cy="718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50"/>
              </a:lnSpc>
              <a:buNone/>
            </a:pPr>
            <a:r>
              <a:rPr lang="en-US" sz="45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Ứng Dụng Trong Thực Tế</a:t>
            </a:r>
            <a:endParaRPr lang="en-US" sz="4500" dirty="0"/>
          </a:p>
        </p:txBody>
      </p:sp>
      <p:sp>
        <p:nvSpPr>
          <p:cNvPr id="4" name="Shape 1"/>
          <p:cNvSpPr/>
          <p:nvPr/>
        </p:nvSpPr>
        <p:spPr>
          <a:xfrm>
            <a:off x="1133951" y="1878211"/>
            <a:ext cx="30480" cy="5535930"/>
          </a:xfrm>
          <a:prstGeom prst="roundRect">
            <a:avLst>
              <a:gd name="adj" fmla="val 316737"/>
            </a:avLst>
          </a:prstGeom>
          <a:solidFill>
            <a:srgbClr val="D1C8C6"/>
          </a:solidFill>
          <a:ln/>
        </p:spPr>
      </p:sp>
      <p:sp>
        <p:nvSpPr>
          <p:cNvPr id="5" name="Shape 2"/>
          <p:cNvSpPr/>
          <p:nvPr/>
        </p:nvSpPr>
        <p:spPr>
          <a:xfrm>
            <a:off x="1377255" y="2379940"/>
            <a:ext cx="804505" cy="30480"/>
          </a:xfrm>
          <a:prstGeom prst="roundRect">
            <a:avLst>
              <a:gd name="adj" fmla="val 316737"/>
            </a:avLst>
          </a:prstGeom>
          <a:solidFill>
            <a:srgbClr val="D1C8C6"/>
          </a:solidFill>
          <a:ln/>
        </p:spPr>
      </p:sp>
      <p:sp>
        <p:nvSpPr>
          <p:cNvPr id="6" name="Shape 3"/>
          <p:cNvSpPr/>
          <p:nvPr/>
        </p:nvSpPr>
        <p:spPr>
          <a:xfrm>
            <a:off x="890647" y="2136696"/>
            <a:ext cx="517088" cy="517088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84719" y="2222778"/>
            <a:ext cx="128945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1</a:t>
            </a:r>
            <a:endParaRPr lang="en-US" sz="2700" dirty="0"/>
          </a:p>
        </p:txBody>
      </p:sp>
      <p:sp>
        <p:nvSpPr>
          <p:cNvPr id="8" name="Text 5"/>
          <p:cNvSpPr/>
          <p:nvPr/>
        </p:nvSpPr>
        <p:spPr>
          <a:xfrm>
            <a:off x="2413397" y="2108002"/>
            <a:ext cx="2873216" cy="359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Cảnh Báo Nguy Hiểm</a:t>
            </a:r>
            <a:endParaRPr lang="en-US" sz="2250" dirty="0"/>
          </a:p>
        </p:txBody>
      </p:sp>
      <p:sp>
        <p:nvSpPr>
          <p:cNvPr id="9" name="Text 6"/>
          <p:cNvSpPr/>
          <p:nvPr/>
        </p:nvSpPr>
        <p:spPr>
          <a:xfrm>
            <a:off x="2413397" y="2604968"/>
            <a:ext cx="5926098" cy="735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Các biển báo tam giác được sử dụng để cảnh báo về các nguy hiểm trên đường như đường cong, giao lộ.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1377255" y="4301847"/>
            <a:ext cx="804505" cy="30480"/>
          </a:xfrm>
          <a:prstGeom prst="roundRect">
            <a:avLst>
              <a:gd name="adj" fmla="val 316737"/>
            </a:avLst>
          </a:prstGeom>
          <a:solidFill>
            <a:srgbClr val="D1C8C6"/>
          </a:solidFill>
          <a:ln/>
        </p:spPr>
      </p:sp>
      <p:sp>
        <p:nvSpPr>
          <p:cNvPr id="11" name="Shape 8"/>
          <p:cNvSpPr/>
          <p:nvPr/>
        </p:nvSpPr>
        <p:spPr>
          <a:xfrm>
            <a:off x="890647" y="4058602"/>
            <a:ext cx="517088" cy="517088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61264" y="4144685"/>
            <a:ext cx="175736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2</a:t>
            </a:r>
            <a:endParaRPr lang="en-US" sz="2700" dirty="0"/>
          </a:p>
        </p:txBody>
      </p:sp>
      <p:sp>
        <p:nvSpPr>
          <p:cNvPr id="13" name="Text 10"/>
          <p:cNvSpPr/>
          <p:nvPr/>
        </p:nvSpPr>
        <p:spPr>
          <a:xfrm>
            <a:off x="2181760" y="3984796"/>
            <a:ext cx="2873216" cy="359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Thông Tin Đường Đi</a:t>
            </a:r>
            <a:endParaRPr lang="en-US" sz="2250" dirty="0"/>
          </a:p>
        </p:txBody>
      </p:sp>
      <p:sp>
        <p:nvSpPr>
          <p:cNvPr id="14" name="Text 11"/>
          <p:cNvSpPr/>
          <p:nvPr/>
        </p:nvSpPr>
        <p:spPr>
          <a:xfrm>
            <a:off x="1456967" y="4392215"/>
            <a:ext cx="8408734" cy="735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Biển báo hình vuông cung cấp thông tin hữu </a:t>
            </a:r>
            <a:r>
              <a:rPr lang="en-US" sz="18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ích</a:t>
            </a:r>
            <a:r>
              <a:rPr lang="en-US" sz="18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8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về</a:t>
            </a:r>
            <a:r>
              <a:rPr lang="en-US" sz="18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8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đường</a:t>
            </a:r>
            <a:r>
              <a:rPr lang="en-US" sz="18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đi, như tên đường và hướng đi.</a:t>
            </a:r>
            <a:endParaRPr lang="en-US" sz="1800" dirty="0"/>
          </a:p>
        </p:txBody>
      </p:sp>
      <p:sp>
        <p:nvSpPr>
          <p:cNvPr id="15" name="Shape 12"/>
          <p:cNvSpPr/>
          <p:nvPr/>
        </p:nvSpPr>
        <p:spPr>
          <a:xfrm>
            <a:off x="1377255" y="6223754"/>
            <a:ext cx="804505" cy="30480"/>
          </a:xfrm>
          <a:prstGeom prst="roundRect">
            <a:avLst>
              <a:gd name="adj" fmla="val 316737"/>
            </a:avLst>
          </a:prstGeom>
          <a:solidFill>
            <a:srgbClr val="D1C8C6"/>
          </a:solidFill>
          <a:ln/>
        </p:spPr>
      </p:sp>
      <p:sp>
        <p:nvSpPr>
          <p:cNvPr id="16" name="Shape 13"/>
          <p:cNvSpPr/>
          <p:nvPr/>
        </p:nvSpPr>
        <p:spPr>
          <a:xfrm>
            <a:off x="890647" y="5980509"/>
            <a:ext cx="517088" cy="517088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64955" y="6066592"/>
            <a:ext cx="168354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3</a:t>
            </a:r>
            <a:endParaRPr lang="en-US" sz="2700" dirty="0"/>
          </a:p>
        </p:txBody>
      </p:sp>
      <p:sp>
        <p:nvSpPr>
          <p:cNvPr id="18" name="Text 15"/>
          <p:cNvSpPr/>
          <p:nvPr/>
        </p:nvSpPr>
        <p:spPr>
          <a:xfrm>
            <a:off x="2413397" y="5951815"/>
            <a:ext cx="2873216" cy="359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443728"/>
                </a:solidFill>
                <a:latin typeface="Crimson Pro" pitchFamily="34" charset="0"/>
                <a:ea typeface="Crimson Pro" pitchFamily="34" charset="-122"/>
                <a:cs typeface="Crimson Pro" pitchFamily="34" charset="-120"/>
              </a:rPr>
              <a:t>Dừng Lại Bắt Buộc</a:t>
            </a:r>
            <a:endParaRPr lang="en-US" sz="2250" dirty="0"/>
          </a:p>
        </p:txBody>
      </p:sp>
      <p:sp>
        <p:nvSpPr>
          <p:cNvPr id="19" name="Text 16"/>
          <p:cNvSpPr/>
          <p:nvPr/>
        </p:nvSpPr>
        <p:spPr>
          <a:xfrm>
            <a:off x="1334095" y="6479591"/>
            <a:ext cx="5926098" cy="735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Biển </a:t>
            </a:r>
            <a:r>
              <a:rPr lang="en-US" sz="18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báo</a:t>
            </a:r>
            <a:r>
              <a:rPr lang="en-US" sz="18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bát</a:t>
            </a:r>
            <a:r>
              <a:rPr lang="en-US" sz="18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giác đều là tín hiệu bắt buộc </a:t>
            </a:r>
            <a:r>
              <a:rPr lang="en-US" sz="18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phải</a:t>
            </a:r>
            <a:r>
              <a:rPr lang="en-US" sz="18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80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dừng</a:t>
            </a:r>
            <a:r>
              <a:rPr lang="en-US" sz="18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lại để đảm bảo an toàn giao thông.</a:t>
            </a:r>
            <a:endParaRPr lang="en-US" sz="1800" dirty="0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14CD7226-4B45-0554-6D48-1689A8120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194" y="1772"/>
            <a:ext cx="4275190" cy="3063505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D8F59106-15CE-3159-EE93-4D10B536D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181" y="3242793"/>
            <a:ext cx="3703641" cy="2568163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E73DC81A-B2E8-5AB2-ACDF-44FB05425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8062" y="5097509"/>
            <a:ext cx="3033023" cy="313209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1385</Words>
  <Application>Microsoft Office PowerPoint</Application>
  <PresentationFormat>Tùy chỉnh</PresentationFormat>
  <Paragraphs>183</Paragraphs>
  <Slides>24</Slides>
  <Notes>21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2" baseType="lpstr">
      <vt:lpstr>Arial</vt:lpstr>
      <vt:lpstr>Calibri</vt:lpstr>
      <vt:lpstr>MuseoModerno</vt:lpstr>
      <vt:lpstr>Times New Roman</vt:lpstr>
      <vt:lpstr>Source Sans Pro</vt:lpstr>
      <vt:lpstr>Open Sans</vt:lpstr>
      <vt:lpstr>Crimson Pro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hi na</cp:lastModifiedBy>
  <cp:revision>55</cp:revision>
  <dcterms:created xsi:type="dcterms:W3CDTF">2024-09-26T01:07:38Z</dcterms:created>
  <dcterms:modified xsi:type="dcterms:W3CDTF">2024-11-02T09:46:18Z</dcterms:modified>
</cp:coreProperties>
</file>