
<file path=[Content_Types].xml><?xml version="1.0" encoding="utf-8"?>
<Types xmlns="http://schemas.openxmlformats.org/package/2006/content-types">
  <Default Extension="fntdata" ContentType="application/x-fontdata"/>
  <Default Extension="jfif"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2" r:id="rId2"/>
  </p:sldMasterIdLst>
  <p:notesMasterIdLst>
    <p:notesMasterId r:id="rId20"/>
  </p:notesMasterIdLst>
  <p:sldIdLst>
    <p:sldId id="256" r:id="rId3"/>
    <p:sldId id="280" r:id="rId4"/>
    <p:sldId id="289" r:id="rId5"/>
    <p:sldId id="282" r:id="rId6"/>
    <p:sldId id="281" r:id="rId7"/>
    <p:sldId id="306" r:id="rId8"/>
    <p:sldId id="290" r:id="rId9"/>
    <p:sldId id="285" r:id="rId10"/>
    <p:sldId id="304" r:id="rId11"/>
    <p:sldId id="299" r:id="rId12"/>
    <p:sldId id="302" r:id="rId13"/>
    <p:sldId id="305" r:id="rId14"/>
    <p:sldId id="283" r:id="rId15"/>
    <p:sldId id="287" r:id="rId16"/>
    <p:sldId id="284" r:id="rId17"/>
    <p:sldId id="288" r:id="rId18"/>
    <p:sldId id="279"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UTM Avo" panose="02040603050506020204" pitchFamily="18"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jDzl0zg1wnN98VYnZXEtwQG81E9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76"/>
  </p:normalViewPr>
  <p:slideViewPr>
    <p:cSldViewPr snapToGrid="0">
      <p:cViewPr varScale="1">
        <p:scale>
          <a:sx n="60" d="100"/>
          <a:sy n="60" d="100"/>
        </p:scale>
        <p:origin x="78" y="10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5"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3" name="Google Shape;23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026425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792301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70668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566279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8" name="Google Shape;34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5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5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2"/>
        <p:cNvGrpSpPr/>
        <p:nvPr/>
      </p:nvGrpSpPr>
      <p:grpSpPr>
        <a:xfrm>
          <a:off x="0" y="0"/>
          <a:ext cx="0" cy="0"/>
          <a:chOff x="0" y="0"/>
          <a:chExt cx="0" cy="0"/>
        </a:xfrm>
      </p:grpSpPr>
      <p:sp>
        <p:nvSpPr>
          <p:cNvPr id="163" name="Google Shape;163;p3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3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5" name="Google Shape;16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8"/>
        <p:cNvGrpSpPr/>
        <p:nvPr/>
      </p:nvGrpSpPr>
      <p:grpSpPr>
        <a:xfrm>
          <a:off x="0" y="0"/>
          <a:ext cx="0" cy="0"/>
          <a:chOff x="0" y="0"/>
          <a:chExt cx="0" cy="0"/>
        </a:xfrm>
      </p:grpSpPr>
      <p:sp>
        <p:nvSpPr>
          <p:cNvPr id="169" name="Google Shape;169;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0" name="Google Shape;170;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4"/>
        <p:cNvGrpSpPr/>
        <p:nvPr/>
      </p:nvGrpSpPr>
      <p:grpSpPr>
        <a:xfrm>
          <a:off x="0" y="0"/>
          <a:ext cx="0" cy="0"/>
          <a:chOff x="0" y="0"/>
          <a:chExt cx="0" cy="0"/>
        </a:xfrm>
      </p:grpSpPr>
      <p:sp>
        <p:nvSpPr>
          <p:cNvPr id="175" name="Google Shape;175;p5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6" name="Google Shape;176;p5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77" name="Google Shape;177;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0"/>
        <p:cNvGrpSpPr/>
        <p:nvPr/>
      </p:nvGrpSpPr>
      <p:grpSpPr>
        <a:xfrm>
          <a:off x="0" y="0"/>
          <a:ext cx="0" cy="0"/>
          <a:chOff x="0" y="0"/>
          <a:chExt cx="0" cy="0"/>
        </a:xfrm>
      </p:grpSpPr>
      <p:sp>
        <p:nvSpPr>
          <p:cNvPr id="181" name="Google Shape;181;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5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 name="Google Shape;183;p5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4" name="Google Shape;184;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7"/>
        <p:cNvGrpSpPr/>
        <p:nvPr/>
      </p:nvGrpSpPr>
      <p:grpSpPr>
        <a:xfrm>
          <a:off x="0" y="0"/>
          <a:ext cx="0" cy="0"/>
          <a:chOff x="0" y="0"/>
          <a:chExt cx="0" cy="0"/>
        </a:xfrm>
      </p:grpSpPr>
      <p:sp>
        <p:nvSpPr>
          <p:cNvPr id="188" name="Google Shape;188;p5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9" name="Google Shape;189;p5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0" name="Google Shape;190;p5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5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2" name="Google Shape;192;p5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 name="Google Shape;193;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6"/>
        <p:cNvGrpSpPr/>
        <p:nvPr/>
      </p:nvGrpSpPr>
      <p:grpSpPr>
        <a:xfrm>
          <a:off x="0" y="0"/>
          <a:ext cx="0" cy="0"/>
          <a:chOff x="0" y="0"/>
          <a:chExt cx="0" cy="0"/>
        </a:xfrm>
      </p:grpSpPr>
      <p:sp>
        <p:nvSpPr>
          <p:cNvPr id="197" name="Google Shape;197;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8" name="Google Shape;198;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1"/>
        <p:cNvGrpSpPr/>
        <p:nvPr/>
      </p:nvGrpSpPr>
      <p:grpSpPr>
        <a:xfrm>
          <a:off x="0" y="0"/>
          <a:ext cx="0" cy="0"/>
          <a:chOff x="0" y="0"/>
          <a:chExt cx="0" cy="0"/>
        </a:xfrm>
      </p:grpSpPr>
      <p:sp>
        <p:nvSpPr>
          <p:cNvPr id="202" name="Google Shape;202;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5"/>
        <p:cNvGrpSpPr/>
        <p:nvPr/>
      </p:nvGrpSpPr>
      <p:grpSpPr>
        <a:xfrm>
          <a:off x="0" y="0"/>
          <a:ext cx="0" cy="0"/>
          <a:chOff x="0" y="0"/>
          <a:chExt cx="0" cy="0"/>
        </a:xfrm>
      </p:grpSpPr>
      <p:sp>
        <p:nvSpPr>
          <p:cNvPr id="206" name="Google Shape;206;p5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7" name="Google Shape;207;p5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08" name="Google Shape;208;p5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09" name="Google Shape;209;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2"/>
        <p:cNvGrpSpPr/>
        <p:nvPr/>
      </p:nvGrpSpPr>
      <p:grpSpPr>
        <a:xfrm>
          <a:off x="0" y="0"/>
          <a:ext cx="0" cy="0"/>
          <a:chOff x="0" y="0"/>
          <a:chExt cx="0" cy="0"/>
        </a:xfrm>
      </p:grpSpPr>
      <p:sp>
        <p:nvSpPr>
          <p:cNvPr id="213" name="Google Shape;213;p5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58"/>
          <p:cNvSpPr>
            <a:spLocks noGrp="1"/>
          </p:cNvSpPr>
          <p:nvPr>
            <p:ph type="pic" idx="2"/>
          </p:nvPr>
        </p:nvSpPr>
        <p:spPr>
          <a:xfrm>
            <a:off x="5183188" y="987425"/>
            <a:ext cx="6172200" cy="4873625"/>
          </a:xfrm>
          <a:prstGeom prst="rect">
            <a:avLst/>
          </a:prstGeom>
          <a:noFill/>
          <a:ln>
            <a:noFill/>
          </a:ln>
        </p:spPr>
      </p:sp>
      <p:sp>
        <p:nvSpPr>
          <p:cNvPr id="215" name="Google Shape;215;p5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6" name="Google Shape;216;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 name="Google Shape;218;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9"/>
        <p:cNvGrpSpPr/>
        <p:nvPr/>
      </p:nvGrpSpPr>
      <p:grpSpPr>
        <a:xfrm>
          <a:off x="0" y="0"/>
          <a:ext cx="0" cy="0"/>
          <a:chOff x="0" y="0"/>
          <a:chExt cx="0" cy="0"/>
        </a:xfrm>
      </p:grpSpPr>
      <p:sp>
        <p:nvSpPr>
          <p:cNvPr id="220" name="Google Shape;220;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1" name="Google Shape;221;p5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2" name="Google Shape;222;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5"/>
        <p:cNvGrpSpPr/>
        <p:nvPr/>
      </p:nvGrpSpPr>
      <p:grpSpPr>
        <a:xfrm>
          <a:off x="0" y="0"/>
          <a:ext cx="0" cy="0"/>
          <a:chOff x="0" y="0"/>
          <a:chExt cx="0" cy="0"/>
        </a:xfrm>
      </p:grpSpPr>
      <p:sp>
        <p:nvSpPr>
          <p:cNvPr id="226" name="Google Shape;226;p6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p6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 name="Google Shape;228;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4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4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4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4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4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4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4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8"/>
          <p:cNvSpPr>
            <a:spLocks noGrp="1"/>
          </p:cNvSpPr>
          <p:nvPr>
            <p:ph type="pic" idx="2"/>
          </p:nvPr>
        </p:nvSpPr>
        <p:spPr>
          <a:xfrm>
            <a:off x="5183188" y="987425"/>
            <a:ext cx="6172200" cy="4873625"/>
          </a:xfrm>
          <a:prstGeom prst="rect">
            <a:avLst/>
          </a:prstGeom>
          <a:noFill/>
          <a:ln>
            <a:noFill/>
          </a:ln>
        </p:spPr>
      </p:sp>
      <p:sp>
        <p:nvSpPr>
          <p:cNvPr id="64" name="Google Shape;64;p4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56" name="Google Shape;156;p30"/>
          <p:cNvSpPr txBox="1"/>
          <p:nvPr/>
        </p:nvSpPr>
        <p:spPr>
          <a:xfrm>
            <a:off x="0" y="-2734965"/>
            <a:ext cx="121920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0" u="none" strike="noStrike" cap="none">
                <a:solidFill>
                  <a:srgbClr val="CFCFCF"/>
                </a:solidFill>
                <a:latin typeface="Calibri"/>
                <a:ea typeface="Calibri"/>
                <a:cs typeface="Calibri"/>
                <a:sym typeface="Calibri"/>
              </a:rPr>
              <a:t>www.9slide.vn</a:t>
            </a:r>
            <a:endParaRPr/>
          </a:p>
        </p:txBody>
      </p:sp>
      <p:sp>
        <p:nvSpPr>
          <p:cNvPr id="157" name="Google Shape;157;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8" name="Google Shape;158;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9" name="Google Shape;159;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0" name="Google Shape;160;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1" name="Google Shape;161;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8.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13.xml.rels><?xml version="1.0" encoding="UTF-8" standalone="yes"?>
<Relationships xmlns="http://schemas.openxmlformats.org/package/2006/relationships"><Relationship Id="rId3" Type="http://schemas.openxmlformats.org/officeDocument/2006/relationships/hyperlink" Target="https://hoc10.vn/doc-sach/giao-duc-cong-dan-7/1/145/14/" TargetMode="External"/><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hyperlink" Target="https://hoc10.vn/doc-sach/giao-duc-cong-dan-7/1/145/9/" TargetMode="External"/><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35.png"/><Relationship Id="rId7" Type="http://schemas.openxmlformats.org/officeDocument/2006/relationships/image" Target="../media/image12.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0.svg"/><Relationship Id="rId4" Type="http://schemas.openxmlformats.org/officeDocument/2006/relationships/image" Target="../media/image36.sv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hyperlink" Target="https://www.facebook.com/hoc10fb/" TargetMode="Externa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hoc10.vn/doc-sach/giao-duc-cong-dan-7/1/145/9/"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0.png"/><Relationship Id="rId7"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hyperlink" Target="https://hoc10.vn/doc-sach/giao-duc-cong-dan-7/1/145/9/" TargetMode="Externa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fif"/><Relationship Id="rId4" Type="http://schemas.openxmlformats.org/officeDocument/2006/relationships/image" Target="../media/image21.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4"/>
        <p:cNvGrpSpPr/>
        <p:nvPr/>
      </p:nvGrpSpPr>
      <p:grpSpPr>
        <a:xfrm>
          <a:off x="0" y="0"/>
          <a:ext cx="0" cy="0"/>
          <a:chOff x="0" y="0"/>
          <a:chExt cx="0" cy="0"/>
        </a:xfrm>
      </p:grpSpPr>
      <p:sp>
        <p:nvSpPr>
          <p:cNvPr id="235" name="Google Shape;235;p1"/>
          <p:cNvSpPr txBox="1">
            <a:spLocks noGrp="1"/>
          </p:cNvSpPr>
          <p:nvPr>
            <p:ph type="ctrTitle"/>
          </p:nvPr>
        </p:nvSpPr>
        <p:spPr>
          <a:xfrm>
            <a:off x="1524000" y="1467803"/>
            <a:ext cx="9144000" cy="124214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5200"/>
              <a:buFont typeface="Calibri"/>
              <a:buNone/>
            </a:pPr>
            <a:r>
              <a:rPr lang="vi-VN" sz="5200" b="1" dirty="0">
                <a:solidFill>
                  <a:srgbClr val="002060"/>
                </a:solidFill>
                <a:latin typeface="UTM Avo" panose="02040603050506020204" pitchFamily="18"/>
                <a:ea typeface="Arial"/>
                <a:cs typeface="Arial"/>
                <a:sym typeface="Arial"/>
              </a:rPr>
              <a:t>Tuần 3</a:t>
            </a:r>
            <a:endParaRPr sz="5200" b="1" dirty="0">
              <a:solidFill>
                <a:srgbClr val="002060"/>
              </a:solidFill>
              <a:latin typeface="UTM Avo" panose="02040603050506020204" pitchFamily="18"/>
              <a:ea typeface="Arial"/>
              <a:cs typeface="Arial"/>
              <a:sym typeface="Arial"/>
            </a:endParaRPr>
          </a:p>
        </p:txBody>
      </p:sp>
      <p:sp>
        <p:nvSpPr>
          <p:cNvPr id="236" name="Google Shape;236;p1"/>
          <p:cNvSpPr txBox="1">
            <a:spLocks noGrp="1"/>
          </p:cNvSpPr>
          <p:nvPr>
            <p:ph type="subTitle" idx="1"/>
          </p:nvPr>
        </p:nvSpPr>
        <p:spPr>
          <a:xfrm>
            <a:off x="383887" y="2885440"/>
            <a:ext cx="11050732" cy="1655762"/>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Clr>
                <a:schemeClr val="dk1"/>
              </a:buClr>
              <a:buSzPts val="6000"/>
              <a:buNone/>
            </a:pPr>
            <a:r>
              <a:rPr lang="vi-VN" sz="5200" b="1" dirty="0">
                <a:solidFill>
                  <a:srgbClr val="FF0000"/>
                </a:solidFill>
                <a:latin typeface="UTM Avo" panose="02040603050506020204" pitchFamily="18"/>
                <a:ea typeface="Arial"/>
                <a:cs typeface="Arial"/>
                <a:sym typeface="Arial"/>
              </a:rPr>
              <a:t>Bài 2: </a:t>
            </a:r>
            <a:r>
              <a:rPr lang="en-US" sz="5200" b="1" i="0" u="none" strike="noStrike" dirty="0" err="1">
                <a:solidFill>
                  <a:srgbClr val="FF0000"/>
                </a:solidFill>
                <a:effectLst/>
                <a:latin typeface="UTM Avo" panose="02040603050506020204" pitchFamily="18"/>
              </a:rPr>
              <a:t>Bảo</a:t>
            </a:r>
            <a:r>
              <a:rPr lang="en-US" sz="5200" b="1" i="0" u="none" strike="noStrike" dirty="0">
                <a:solidFill>
                  <a:srgbClr val="FF0000"/>
                </a:solidFill>
                <a:effectLst/>
                <a:latin typeface="UTM Avo" panose="02040603050506020204" pitchFamily="18"/>
              </a:rPr>
              <a:t> </a:t>
            </a:r>
            <a:r>
              <a:rPr lang="en-US" sz="5200" b="1" i="0" u="none" strike="noStrike" dirty="0" err="1">
                <a:solidFill>
                  <a:srgbClr val="FF0000"/>
                </a:solidFill>
                <a:effectLst/>
                <a:latin typeface="UTM Avo" panose="02040603050506020204" pitchFamily="18"/>
              </a:rPr>
              <a:t>tồn</a:t>
            </a:r>
            <a:r>
              <a:rPr lang="en-US" sz="5200" b="1" i="0" u="none" strike="noStrike" dirty="0">
                <a:solidFill>
                  <a:srgbClr val="FF0000"/>
                </a:solidFill>
                <a:effectLst/>
                <a:latin typeface="UTM Avo" panose="02040603050506020204" pitchFamily="18"/>
              </a:rPr>
              <a:t> di </a:t>
            </a:r>
            <a:r>
              <a:rPr lang="en-US" sz="5200" b="1" i="0" u="none" strike="noStrike" dirty="0" err="1">
                <a:solidFill>
                  <a:srgbClr val="FF0000"/>
                </a:solidFill>
                <a:effectLst/>
                <a:latin typeface="UTM Avo" panose="02040603050506020204" pitchFamily="18"/>
              </a:rPr>
              <a:t>sản</a:t>
            </a:r>
            <a:r>
              <a:rPr lang="en-US" sz="5200" b="1" i="0" u="none" strike="noStrike" dirty="0">
                <a:solidFill>
                  <a:srgbClr val="FF0000"/>
                </a:solidFill>
                <a:effectLst/>
                <a:latin typeface="UTM Avo" panose="02040603050506020204" pitchFamily="18"/>
              </a:rPr>
              <a:t> </a:t>
            </a:r>
            <a:r>
              <a:rPr lang="en-US" sz="5200" b="1" i="0" u="none" strike="noStrike" dirty="0" err="1">
                <a:solidFill>
                  <a:srgbClr val="FF0000"/>
                </a:solidFill>
                <a:effectLst/>
                <a:latin typeface="UTM Avo" panose="02040603050506020204" pitchFamily="18"/>
              </a:rPr>
              <a:t>văn</a:t>
            </a:r>
            <a:r>
              <a:rPr lang="en-US" sz="5200" b="1" i="0" u="none" strike="noStrike" dirty="0">
                <a:solidFill>
                  <a:srgbClr val="FF0000"/>
                </a:solidFill>
                <a:effectLst/>
                <a:latin typeface="UTM Avo" panose="02040603050506020204" pitchFamily="18"/>
              </a:rPr>
              <a:t> </a:t>
            </a:r>
            <a:r>
              <a:rPr lang="en-US" sz="5200" b="1" i="0" u="none" strike="noStrike" dirty="0" err="1">
                <a:solidFill>
                  <a:srgbClr val="FF0000"/>
                </a:solidFill>
                <a:effectLst/>
                <a:latin typeface="UTM Avo" panose="02040603050506020204" pitchFamily="18"/>
              </a:rPr>
              <a:t>hóa</a:t>
            </a:r>
            <a:r>
              <a:rPr lang="en-US" sz="5200" b="1" i="0" u="none" strike="noStrike" dirty="0">
                <a:solidFill>
                  <a:srgbClr val="FF0000"/>
                </a:solidFill>
                <a:effectLst/>
                <a:latin typeface="UTM Avo" panose="02040603050506020204" pitchFamily="18"/>
              </a:rPr>
              <a:t> (</a:t>
            </a:r>
            <a:r>
              <a:rPr lang="en-US" sz="5200" b="1" i="0" u="none" strike="noStrike" dirty="0" err="1">
                <a:solidFill>
                  <a:srgbClr val="FF0000"/>
                </a:solidFill>
                <a:effectLst/>
                <a:latin typeface="UTM Avo" panose="02040603050506020204" pitchFamily="18"/>
              </a:rPr>
              <a:t>Tiết</a:t>
            </a:r>
            <a:r>
              <a:rPr lang="en-US" sz="5200" b="1" i="0" u="none" strike="noStrike" dirty="0">
                <a:solidFill>
                  <a:srgbClr val="FF0000"/>
                </a:solidFill>
                <a:effectLst/>
                <a:latin typeface="UTM Avo" panose="02040603050506020204" pitchFamily="18"/>
              </a:rPr>
              <a:t> 1)</a:t>
            </a:r>
            <a:endParaRPr sz="5200" b="1" dirty="0">
              <a:solidFill>
                <a:srgbClr val="FF0000"/>
              </a:solidFill>
              <a:latin typeface="UTM Avo" panose="02040603050506020204" pitchFamily="18"/>
              <a:ea typeface="Arial"/>
              <a:cs typeface="Arial"/>
              <a:sym typeface="Arial"/>
            </a:endParaRPr>
          </a:p>
        </p:txBody>
      </p:sp>
      <p:sp>
        <p:nvSpPr>
          <p:cNvPr id="2" name="TextBox 1">
            <a:extLst>
              <a:ext uri="{FF2B5EF4-FFF2-40B4-BE49-F238E27FC236}">
                <a16:creationId xmlns:a16="http://schemas.microsoft.com/office/drawing/2014/main" id="{C7ADD60E-AAF3-ADE9-FB95-9790A8A08D06}"/>
              </a:ext>
            </a:extLst>
          </p:cNvPr>
          <p:cNvSpPr txBox="1"/>
          <p:nvPr/>
        </p:nvSpPr>
        <p:spPr>
          <a:xfrm>
            <a:off x="9185292" y="212535"/>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a:sym typeface="Arial"/>
              </a:rPr>
              <a:t>GDCD 7</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8086B7-DF50-DE44-2895-43D8163BE30F}"/>
              </a:ext>
            </a:extLst>
          </p:cNvPr>
          <p:cNvSpPr/>
          <p:nvPr/>
        </p:nvSpPr>
        <p:spPr>
          <a:xfrm>
            <a:off x="781131" y="1998839"/>
            <a:ext cx="10629736" cy="34783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 name="TextBox 4">
            <a:extLst>
              <a:ext uri="{FF2B5EF4-FFF2-40B4-BE49-F238E27FC236}">
                <a16:creationId xmlns:a16="http://schemas.microsoft.com/office/drawing/2014/main" id="{F830D54A-6E1E-35BD-A7BE-E17908CE2802}"/>
              </a:ext>
            </a:extLst>
          </p:cNvPr>
          <p:cNvSpPr txBox="1"/>
          <p:nvPr/>
        </p:nvSpPr>
        <p:spPr>
          <a:xfrm>
            <a:off x="915719" y="2252004"/>
            <a:ext cx="10360560" cy="2738635"/>
          </a:xfrm>
          <a:prstGeom prst="rect">
            <a:avLst/>
          </a:prstGeom>
          <a:noFill/>
        </p:spPr>
        <p:txBody>
          <a:bodyPr wrap="square">
            <a:spAutoFit/>
          </a:bodyPr>
          <a:lstStyle/>
          <a:p>
            <a:pPr marL="304815" indent="-304815" algn="just">
              <a:lnSpc>
                <a:spcPct val="150000"/>
              </a:lnSpc>
              <a:spcBef>
                <a:spcPts val="200"/>
              </a:spcBef>
              <a:spcAft>
                <a:spcPts val="200"/>
              </a:spcAft>
              <a:buFont typeface="Courier New" panose="02070309020205020404" pitchFamily="49" charset="0"/>
              <a:buChar char="o"/>
            </a:pPr>
            <a:r>
              <a:rPr lang="vi-VN" sz="1900" dirty="0">
                <a:solidFill>
                  <a:schemeClr val="tx1"/>
                </a:solidFill>
                <a:latin typeface="UTM Avo" panose="02040603050506020204" pitchFamily="18"/>
                <a:ea typeface="Calibri" panose="020F0502020204030204" pitchFamily="34" charset="0"/>
                <a:cs typeface="Times New Roman" panose="02020603050405020304" pitchFamily="18" charset="0"/>
              </a:rPr>
              <a:t>Di sản văn hoá bao gồm di sản văn hoá vật thể và di sản văn </a:t>
            </a:r>
            <a:r>
              <a:rPr lang="vi-VN" sz="1900">
                <a:solidFill>
                  <a:schemeClr val="tx1"/>
                </a:solidFill>
                <a:latin typeface="UTM Avo" panose="02040603050506020204" pitchFamily="18"/>
                <a:ea typeface="Calibri" panose="020F0502020204030204" pitchFamily="34" charset="0"/>
                <a:cs typeface="Times New Roman" panose="02020603050405020304" pitchFamily="18" charset="0"/>
              </a:rPr>
              <a:t>hoá phi </a:t>
            </a:r>
            <a:r>
              <a:rPr lang="vi-VN" sz="1900" dirty="0">
                <a:solidFill>
                  <a:schemeClr val="tx1"/>
                </a:solidFill>
                <a:latin typeface="UTM Avo" panose="02040603050506020204" pitchFamily="18"/>
                <a:ea typeface="Calibri" panose="020F0502020204030204" pitchFamily="34" charset="0"/>
                <a:cs typeface="Times New Roman" panose="02020603050405020304" pitchFamily="18" charset="0"/>
              </a:rPr>
              <a:t>vật thể.</a:t>
            </a:r>
            <a:endParaRPr lang="vi-VN" sz="1900" dirty="0">
              <a:solidFill>
                <a:schemeClr val="tx1"/>
              </a:solidFill>
              <a:latin typeface="UTM Avo" panose="02040603050506020204" pitchFamily="18"/>
              <a:cs typeface="Times New Roman" panose="02020603050405020304" pitchFamily="18" charset="0"/>
            </a:endParaRPr>
          </a:p>
          <a:p>
            <a:pPr marL="304815" indent="-304815" algn="just">
              <a:lnSpc>
                <a:spcPct val="150000"/>
              </a:lnSpc>
              <a:spcBef>
                <a:spcPts val="200"/>
              </a:spcBef>
              <a:spcAft>
                <a:spcPts val="200"/>
              </a:spcAft>
              <a:buFont typeface="Courier New" panose="02070309020205020404" pitchFamily="49" charset="0"/>
              <a:buChar char="o"/>
            </a:pPr>
            <a:r>
              <a:rPr lang="vi-VN" sz="1900" dirty="0">
                <a:solidFill>
                  <a:schemeClr val="tx1"/>
                </a:solidFill>
                <a:latin typeface="UTM Avo" panose="02040603050506020204" pitchFamily="18"/>
                <a:ea typeface="Calibri" panose="020F0502020204030204" pitchFamily="34" charset="0"/>
                <a:cs typeface="Times New Roman" panose="02020603050405020304" pitchFamily="18" charset="0"/>
              </a:rPr>
              <a:t>Di sản văn hoá vật thể là sản phẩm vật chất có giá trị lịch sử, văn hoá, khoa học</a:t>
            </a:r>
            <a:r>
              <a:rPr lang="en-US" sz="1900" dirty="0">
                <a:solidFill>
                  <a:schemeClr val="tx1"/>
                </a:solidFill>
                <a:latin typeface="UTM Avo" panose="02040603050506020204" pitchFamily="18"/>
                <a:ea typeface="Calibri" panose="020F0502020204030204" pitchFamily="34" charset="0"/>
                <a:cs typeface="Times New Roman" panose="02020603050405020304" pitchFamily="18" charset="0"/>
              </a:rPr>
              <a:t>..</a:t>
            </a:r>
            <a:r>
              <a:rPr lang="vi-VN" sz="1900" dirty="0">
                <a:solidFill>
                  <a:schemeClr val="tx1"/>
                </a:solidFill>
                <a:latin typeface="UTM Avo" panose="02040603050506020204" pitchFamily="18"/>
                <a:ea typeface="Calibri" panose="020F0502020204030204" pitchFamily="34" charset="0"/>
                <a:cs typeface="Times New Roman" panose="02020603050405020304" pitchFamily="18" charset="0"/>
              </a:rPr>
              <a:t>.</a:t>
            </a:r>
            <a:endParaRPr lang="vi-VN" sz="1900" dirty="0">
              <a:solidFill>
                <a:schemeClr val="tx1"/>
              </a:solidFill>
              <a:latin typeface="UTM Avo" panose="02040603050506020204" pitchFamily="18"/>
              <a:cs typeface="Times New Roman" panose="02020603050405020304" pitchFamily="18" charset="0"/>
            </a:endParaRPr>
          </a:p>
          <a:p>
            <a:pPr marL="304815" indent="-304815" algn="just">
              <a:lnSpc>
                <a:spcPct val="150000"/>
              </a:lnSpc>
              <a:spcAft>
                <a:spcPts val="667"/>
              </a:spcAft>
              <a:buFont typeface="Courier New" panose="02070309020205020404" pitchFamily="49" charset="0"/>
              <a:buChar char="o"/>
            </a:pPr>
            <a:r>
              <a:rPr lang="vi-VN" sz="1900" dirty="0">
                <a:solidFill>
                  <a:schemeClr val="tx1"/>
                </a:solidFill>
                <a:latin typeface="UTM Avo" panose="02040603050506020204" pitchFamily="18"/>
                <a:ea typeface="Calibri" panose="020F0502020204030204" pitchFamily="34" charset="0"/>
                <a:cs typeface="Times New Roman" panose="02020603050405020304" pitchFamily="18" charset="0"/>
              </a:rPr>
              <a:t>Di sản văn hoá phi vật thể là sản phẩm tinh thần gắn với cộng đồng hoặc cá nhân, vật thể và không gian văn hoá liên quan, có giá trị lịch sử, văn hoá, khoa học, thể hiện bản sắc của cộng đồng được lưu truyền từ thế hệ này sang thế hệ khác bằng truyền miệng, truyền nghề, trình diễn và các hình thức khác.</a:t>
            </a:r>
            <a:endParaRPr lang="vi-VN" sz="1900" dirty="0">
              <a:solidFill>
                <a:schemeClr val="tx1"/>
              </a:solidFill>
              <a:latin typeface="UTM Avo" panose="02040603050506020204" pitchFamily="18"/>
              <a:cs typeface="Times New Roman" panose="02020603050405020304" pitchFamily="18" charset="0"/>
            </a:endParaRPr>
          </a:p>
        </p:txBody>
      </p:sp>
      <p:sp>
        <p:nvSpPr>
          <p:cNvPr id="10" name="Rectangle: Rounded Corners 21">
            <a:extLst>
              <a:ext uri="{FF2B5EF4-FFF2-40B4-BE49-F238E27FC236}">
                <a16:creationId xmlns:a16="http://schemas.microsoft.com/office/drawing/2014/main" id="{FFFC07B1-2DCE-B7C7-9DEE-5267D825CD0B}"/>
              </a:ext>
            </a:extLst>
          </p:cNvPr>
          <p:cNvSpPr/>
          <p:nvPr/>
        </p:nvSpPr>
        <p:spPr>
          <a:xfrm>
            <a:off x="4174723" y="994593"/>
            <a:ext cx="3842553" cy="550985"/>
          </a:xfrm>
          <a:prstGeom prst="roundRect">
            <a:avLst/>
          </a:prstGeom>
          <a:solidFill>
            <a:srgbClr val="FD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200"/>
              </a:spcBef>
              <a:spcAft>
                <a:spcPts val="200"/>
              </a:spcAft>
            </a:pP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2.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Phân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loại</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di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sản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văn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hoá</a:t>
            </a:r>
            <a:endParaRPr lang="en-US" sz="2000" dirty="0">
              <a:solidFill>
                <a:schemeClr val="tx1"/>
              </a:solidFill>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248146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barn(inVertical)">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barn(inVertical)">
                                      <p:cBhvr>
                                        <p:cTn id="2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CFF15EBC-DAFA-DD2E-3435-79AAE32492C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488199" y="646416"/>
            <a:ext cx="1703801" cy="1031574"/>
          </a:xfrm>
          <a:prstGeom prst="rect">
            <a:avLst/>
          </a:prstGeom>
        </p:spPr>
      </p:pic>
      <p:pic>
        <p:nvPicPr>
          <p:cNvPr id="3" name="Picture 4">
            <a:extLst>
              <a:ext uri="{FF2B5EF4-FFF2-40B4-BE49-F238E27FC236}">
                <a16:creationId xmlns:a16="http://schemas.microsoft.com/office/drawing/2014/main" id="{B39EF30A-8506-3633-51ED-B577EA0F66B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628992">
            <a:off x="9200848" y="1220041"/>
            <a:ext cx="1841022" cy="257093"/>
          </a:xfrm>
          <a:prstGeom prst="rect">
            <a:avLst/>
          </a:prstGeom>
        </p:spPr>
      </p:pic>
      <p:sp>
        <p:nvSpPr>
          <p:cNvPr id="6" name="TextBox 5">
            <a:extLst>
              <a:ext uri="{FF2B5EF4-FFF2-40B4-BE49-F238E27FC236}">
                <a16:creationId xmlns:a16="http://schemas.microsoft.com/office/drawing/2014/main" id="{2F5AFDCC-F108-CC90-0E5C-46A4AF17FA93}"/>
              </a:ext>
            </a:extLst>
          </p:cNvPr>
          <p:cNvSpPr txBox="1"/>
          <p:nvPr/>
        </p:nvSpPr>
        <p:spPr>
          <a:xfrm>
            <a:off x="698500" y="1554785"/>
            <a:ext cx="4013200" cy="410946"/>
          </a:xfrm>
          <a:prstGeom prst="rect">
            <a:avLst/>
          </a:prstGeom>
          <a:noFill/>
        </p:spPr>
        <p:txBody>
          <a:bodyPr wrap="square">
            <a:spAutoFit/>
          </a:bodyPr>
          <a:lstStyle/>
          <a:p>
            <a:pPr>
              <a:lnSpc>
                <a:spcPct val="114000"/>
              </a:lnSpc>
              <a:spcAft>
                <a:spcPts val="667"/>
              </a:spcAft>
            </a:pP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Thảo</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luận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theo</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cặp</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a:t>
            </a:r>
            <a:endParaRPr lang="en-US" sz="2000" b="1" dirty="0">
              <a:solidFill>
                <a:schemeClr val="tx1"/>
              </a:solidFill>
              <a:latin typeface="UTM Avo" panose="02040603050506020204" pitchFamily="18"/>
              <a:cs typeface="Arial" panose="020B0604020202020204" pitchFamily="34" charset="0"/>
            </a:endParaRPr>
          </a:p>
        </p:txBody>
      </p:sp>
      <p:sp>
        <p:nvSpPr>
          <p:cNvPr id="7" name="TextBox 6">
            <a:extLst>
              <a:ext uri="{FF2B5EF4-FFF2-40B4-BE49-F238E27FC236}">
                <a16:creationId xmlns:a16="http://schemas.microsoft.com/office/drawing/2014/main" id="{4A5D4764-8422-08E0-2CBE-506E654FA781}"/>
              </a:ext>
            </a:extLst>
          </p:cNvPr>
          <p:cNvSpPr txBox="1"/>
          <p:nvPr/>
        </p:nvSpPr>
        <p:spPr>
          <a:xfrm>
            <a:off x="698500" y="2182685"/>
            <a:ext cx="9936440" cy="756361"/>
          </a:xfrm>
          <a:prstGeom prst="rect">
            <a:avLst/>
          </a:prstGeom>
          <a:noFill/>
        </p:spPr>
        <p:txBody>
          <a:bodyPr wrap="square">
            <a:spAutoFit/>
          </a:bodyPr>
          <a:lstStyle/>
          <a:p>
            <a:pPr marL="304815" indent="-304815">
              <a:lnSpc>
                <a:spcPct val="114000"/>
              </a:lnSpc>
              <a:spcAft>
                <a:spcPts val="667"/>
              </a:spcAft>
              <a:buFont typeface="Wingdings" panose="05000000000000000000" pitchFamily="2" charset="2"/>
              <a:buChar char="Ø"/>
            </a:pPr>
            <a:r>
              <a:rPr lang="en-US" sz="2000" dirty="0">
                <a:solidFill>
                  <a:schemeClr val="tx1"/>
                </a:solidFill>
                <a:latin typeface="UTM Avo" panose="02040603050506020204" pitchFamily="18"/>
                <a:ea typeface="Calibri" panose="020F0502020204030204" pitchFamily="34" charset="0"/>
                <a:cs typeface="Arial" panose="020B0604020202020204" pitchFamily="34" charset="0"/>
              </a:rPr>
              <a:t>N</a:t>
            </a:r>
            <a:r>
              <a:rPr lang="vi-VN" sz="2000" dirty="0">
                <a:solidFill>
                  <a:schemeClr val="tx1"/>
                </a:solidFill>
                <a:latin typeface="UTM Avo" panose="02040603050506020204" pitchFamily="18"/>
                <a:ea typeface="Calibri" panose="020F0502020204030204" pitchFamily="34" charset="0"/>
                <a:cs typeface="Arial" panose="020B0604020202020204" pitchFamily="34" charset="0"/>
              </a:rPr>
              <a:t>êu được di sản nào là di tích lịch sử; danh lam thắng cảnh; di vật, bảo vật quốc gia; di sản văn hoá phi vật thể. Giải thích vì sao</a:t>
            </a:r>
            <a:r>
              <a:rPr lang="en-US" sz="2000" dirty="0">
                <a:solidFill>
                  <a:schemeClr val="tx1"/>
                </a:solidFill>
                <a:latin typeface="UTM Avo" panose="02040603050506020204" pitchFamily="18"/>
                <a:ea typeface="Calibri" panose="020F0502020204030204" pitchFamily="34" charset="0"/>
                <a:cs typeface="Arial" panose="020B0604020202020204" pitchFamily="34" charset="0"/>
              </a:rPr>
              <a:t>?</a:t>
            </a:r>
            <a:endParaRPr lang="vi-VN" sz="2000" dirty="0">
              <a:solidFill>
                <a:schemeClr val="tx1"/>
              </a:solidFill>
              <a:latin typeface="UTM Avo" panose="02040603050506020204" pitchFamily="18"/>
              <a:cs typeface="Arial" panose="020B0604020202020204" pitchFamily="34" charset="0"/>
            </a:endParaRPr>
          </a:p>
        </p:txBody>
      </p:sp>
      <p:pic>
        <p:nvPicPr>
          <p:cNvPr id="8" name="Picture 7">
            <a:extLst>
              <a:ext uri="{FF2B5EF4-FFF2-40B4-BE49-F238E27FC236}">
                <a16:creationId xmlns:a16="http://schemas.microsoft.com/office/drawing/2014/main" id="{413656BE-CF9F-BDF5-F76B-6834CC06D0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63472" b="53380"/>
          <a:stretch/>
        </p:blipFill>
        <p:spPr>
          <a:xfrm>
            <a:off x="266700" y="3398360"/>
            <a:ext cx="2826600" cy="1933739"/>
          </a:xfrm>
          <a:prstGeom prst="rect">
            <a:avLst/>
          </a:prstGeom>
        </p:spPr>
      </p:pic>
      <p:sp>
        <p:nvSpPr>
          <p:cNvPr id="9" name="TextBox 8">
            <a:extLst>
              <a:ext uri="{FF2B5EF4-FFF2-40B4-BE49-F238E27FC236}">
                <a16:creationId xmlns:a16="http://schemas.microsoft.com/office/drawing/2014/main" id="{676A5335-DBB7-64E6-B8E2-D8B2F8DC1BB9}"/>
              </a:ext>
            </a:extLst>
          </p:cNvPr>
          <p:cNvSpPr txBox="1"/>
          <p:nvPr/>
        </p:nvSpPr>
        <p:spPr>
          <a:xfrm>
            <a:off x="5930899" y="3102158"/>
            <a:ext cx="5994401" cy="2274405"/>
          </a:xfrm>
          <a:prstGeom prst="rect">
            <a:avLst/>
          </a:prstGeom>
          <a:noFill/>
        </p:spPr>
        <p:txBody>
          <a:bodyPr wrap="square">
            <a:spAutoFit/>
          </a:bodyPr>
          <a:lstStyle/>
          <a:p>
            <a:pPr algn="just">
              <a:lnSpc>
                <a:spcPct val="150000"/>
              </a:lnSpc>
              <a:spcBef>
                <a:spcPts val="200"/>
              </a:spcBef>
              <a:spcAft>
                <a:spcPts val="200"/>
              </a:spcAft>
            </a:pPr>
            <a:r>
              <a:rPr lang="vi-VN" sz="1900" dirty="0">
                <a:solidFill>
                  <a:schemeClr val="tx1"/>
                </a:solidFill>
                <a:latin typeface="UTM Avo" panose="02040603050506020204" pitchFamily="18"/>
                <a:ea typeface="Calibri" panose="020F0502020204030204" pitchFamily="34" charset="0"/>
                <a:cs typeface="Times New Roman" panose="02020603050405020304" pitchFamily="18" charset="0"/>
              </a:rPr>
              <a:t>1. Văn Miếu – Quốc Tử Giám</a:t>
            </a:r>
            <a:r>
              <a:rPr lang="en-US" sz="1900" dirty="0">
                <a:solidFill>
                  <a:schemeClr val="tx1"/>
                </a:solidFill>
                <a:latin typeface="UTM Avo" panose="02040603050506020204" pitchFamily="18"/>
                <a:ea typeface="Calibri" panose="020F0502020204030204" pitchFamily="34" charset="0"/>
                <a:cs typeface="Times New Roman" panose="02020603050405020304" pitchFamily="18" charset="0"/>
              </a:rPr>
              <a:t>: </a:t>
            </a:r>
            <a:r>
              <a:rPr lang="vi-VN" sz="1900" dirty="0">
                <a:solidFill>
                  <a:schemeClr val="tx1"/>
                </a:solidFill>
                <a:latin typeface="UTM Avo" panose="02040603050506020204" pitchFamily="18"/>
                <a:ea typeface="Calibri" panose="020F0502020204030204" pitchFamily="34" charset="0"/>
                <a:cs typeface="Times New Roman" panose="02020603050405020304" pitchFamily="18" charset="0"/>
              </a:rPr>
              <a:t>là di </a:t>
            </a:r>
            <a:r>
              <a:rPr lang="en-US" sz="1900" dirty="0" err="1">
                <a:solidFill>
                  <a:schemeClr val="tx1"/>
                </a:solidFill>
                <a:latin typeface="UTM Avo" panose="02040603050506020204" pitchFamily="18"/>
                <a:cs typeface="Arial" panose="020B0604020202020204" pitchFamily="34" charset="0"/>
              </a:rPr>
              <a:t>sản</a:t>
            </a:r>
            <a:r>
              <a:rPr lang="vi-VN" sz="1900" dirty="0">
                <a:solidFill>
                  <a:schemeClr val="tx1"/>
                </a:solidFill>
                <a:latin typeface="UTM Avo" panose="02040603050506020204" pitchFamily="18"/>
                <a:cs typeface="Times New Roman" panose="02020603050405020304" pitchFamily="18" charset="0"/>
              </a:rPr>
              <a:t> </a:t>
            </a:r>
            <a:r>
              <a:rPr lang="vi-VN" sz="1900">
                <a:solidFill>
                  <a:schemeClr val="tx1"/>
                </a:solidFill>
                <a:latin typeface="UTM Avo" panose="02040603050506020204" pitchFamily="18"/>
                <a:ea typeface="Calibri" panose="020F0502020204030204" pitchFamily="34" charset="0"/>
                <a:cs typeface="Times New Roman" panose="02020603050405020304" pitchFamily="18" charset="0"/>
              </a:rPr>
              <a:t>lịch sử </a:t>
            </a:r>
            <a:r>
              <a:rPr lang="vi-VN" sz="1900" dirty="0">
                <a:solidFill>
                  <a:schemeClr val="tx1"/>
                </a:solidFill>
                <a:latin typeface="UTM Avo" panose="02040603050506020204" pitchFamily="18"/>
                <a:ea typeface="Calibri" panose="020F0502020204030204" pitchFamily="34" charset="0"/>
                <a:cs typeface="Times New Roman" panose="02020603050405020304" pitchFamily="18" charset="0"/>
              </a:rPr>
              <a:t>– văn hoá, vì đây là công trình có giá trị lịch sử – văn hoá to lớn. </a:t>
            </a:r>
            <a:endParaRPr lang="en-US" sz="1900" dirty="0">
              <a:solidFill>
                <a:schemeClr val="tx1"/>
              </a:solidFill>
              <a:latin typeface="UTM Avo" panose="02040603050506020204" pitchFamily="18"/>
              <a:ea typeface="Calibri" panose="020F0502020204030204" pitchFamily="34" charset="0"/>
              <a:cs typeface="Times New Roman" panose="02020603050405020304" pitchFamily="18" charset="0"/>
            </a:endParaRPr>
          </a:p>
          <a:p>
            <a:pPr algn="just">
              <a:lnSpc>
                <a:spcPct val="150000"/>
              </a:lnSpc>
              <a:spcBef>
                <a:spcPts val="200"/>
              </a:spcBef>
              <a:spcAft>
                <a:spcPts val="200"/>
              </a:spcAft>
            </a:pPr>
            <a:r>
              <a:rPr lang="en-US" sz="1900" dirty="0">
                <a:solidFill>
                  <a:schemeClr val="tx1"/>
                </a:solidFill>
                <a:latin typeface="UTM Avo" panose="02040603050506020204" pitchFamily="18"/>
                <a:ea typeface="Calibri" panose="020F0502020204030204" pitchFamily="34" charset="0"/>
                <a:cs typeface="Times New Roman" panose="02020603050405020304" pitchFamily="18" charset="0"/>
              </a:rPr>
              <a:t>2. </a:t>
            </a:r>
            <a:r>
              <a:rPr lang="vi-VN" sz="1900" dirty="0">
                <a:solidFill>
                  <a:schemeClr val="tx1"/>
                </a:solidFill>
                <a:latin typeface="UTM Avo" panose="02040603050506020204" pitchFamily="18"/>
                <a:ea typeface="Calibri" panose="020F0502020204030204" pitchFamily="34" charset="0"/>
                <a:cs typeface="Times New Roman" panose="02020603050405020304" pitchFamily="18" charset="0"/>
              </a:rPr>
              <a:t>Trống đồng Ngọc Lũ là cổ vật quốc gia, vì đây là hiện vật quý của đất nước.</a:t>
            </a:r>
            <a:endParaRPr lang="vi-VN" sz="1900" dirty="0">
              <a:solidFill>
                <a:schemeClr val="tx1"/>
              </a:solidFill>
              <a:latin typeface="UTM Avo" panose="02040603050506020204" pitchFamily="18"/>
              <a:cs typeface="Times New Roman" panose="02020603050405020304" pitchFamily="18" charset="0"/>
            </a:endParaRPr>
          </a:p>
        </p:txBody>
      </p:sp>
      <p:sp>
        <p:nvSpPr>
          <p:cNvPr id="10" name="Rectangle 9">
            <a:extLst>
              <a:ext uri="{FF2B5EF4-FFF2-40B4-BE49-F238E27FC236}">
                <a16:creationId xmlns:a16="http://schemas.microsoft.com/office/drawing/2014/main" id="{B01C0F74-0B56-E217-2DAF-9DE0D23D04AC}"/>
              </a:ext>
            </a:extLst>
          </p:cNvPr>
          <p:cNvSpPr/>
          <p:nvPr/>
        </p:nvSpPr>
        <p:spPr>
          <a:xfrm>
            <a:off x="698500" y="2121333"/>
            <a:ext cx="9789699" cy="856241"/>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UTM Avo" panose="02040603050506020204" pitchFamily="18"/>
            </a:endParaRPr>
          </a:p>
        </p:txBody>
      </p:sp>
      <p:sp>
        <p:nvSpPr>
          <p:cNvPr id="16" name="Rectangle: Rounded Corners 21">
            <a:extLst>
              <a:ext uri="{FF2B5EF4-FFF2-40B4-BE49-F238E27FC236}">
                <a16:creationId xmlns:a16="http://schemas.microsoft.com/office/drawing/2014/main" id="{BD6688B8-5BF9-F202-EC85-CFB8FF3E4245}"/>
              </a:ext>
            </a:extLst>
          </p:cNvPr>
          <p:cNvSpPr/>
          <p:nvPr/>
        </p:nvSpPr>
        <p:spPr>
          <a:xfrm>
            <a:off x="4337040" y="991764"/>
            <a:ext cx="3842553" cy="550985"/>
          </a:xfrm>
          <a:prstGeom prst="roundRect">
            <a:avLst/>
          </a:prstGeom>
          <a:solidFill>
            <a:srgbClr val="FD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200"/>
              </a:spcBef>
              <a:spcAft>
                <a:spcPts val="200"/>
              </a:spcAft>
            </a:pP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2.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Phân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loại</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di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sản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văn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hoá</a:t>
            </a:r>
            <a:endParaRPr lang="en-US" sz="2000" dirty="0">
              <a:solidFill>
                <a:schemeClr val="tx1"/>
              </a:solidFill>
              <a:latin typeface="UTM Avo" panose="02040603050506020204" pitchFamily="18"/>
              <a:cs typeface="Arial" panose="020B0604020202020204" pitchFamily="34" charset="0"/>
            </a:endParaRPr>
          </a:p>
        </p:txBody>
      </p:sp>
      <p:pic>
        <p:nvPicPr>
          <p:cNvPr id="17" name="Picture 16">
            <a:extLst>
              <a:ext uri="{FF2B5EF4-FFF2-40B4-BE49-F238E27FC236}">
                <a16:creationId xmlns:a16="http://schemas.microsoft.com/office/drawing/2014/main" id="{37E4DE7C-1A21-4B1F-912B-6865BFAFBC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3471" b="53380"/>
          <a:stretch/>
        </p:blipFill>
        <p:spPr>
          <a:xfrm>
            <a:off x="3043500" y="3398360"/>
            <a:ext cx="2829249" cy="1935550"/>
          </a:xfrm>
          <a:prstGeom prst="rect">
            <a:avLst/>
          </a:prstGeom>
        </p:spPr>
      </p:pic>
    </p:spTree>
    <p:extLst>
      <p:ext uri="{BB962C8B-B14F-4D97-AF65-F5344CB8AC3E}">
        <p14:creationId xmlns:p14="http://schemas.microsoft.com/office/powerpoint/2010/main" val="871726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750"/>
                                        <p:tgtEl>
                                          <p:spTgt spid="8"/>
                                        </p:tgtEl>
                                      </p:cBhvr>
                                    </p:animEffect>
                                  </p:childTnLst>
                                </p:cTn>
                              </p:par>
                              <p:par>
                                <p:cTn id="27" presetID="6" presetClass="entr" presetSubtype="16"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circle(in)">
                                      <p:cBhvr>
                                        <p:cTn id="29" dur="75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barn(inVertical)">
                                      <p:cBhvr>
                                        <p:cTn id="34" dur="500"/>
                                        <p:tgtEl>
                                          <p:spTgt spid="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9">
                                            <p:txEl>
                                              <p:pRg st="1" end="1"/>
                                            </p:txEl>
                                          </p:spTgt>
                                        </p:tgtEl>
                                        <p:attrNameLst>
                                          <p:attrName>style.visibility</p:attrName>
                                        </p:attrNameLst>
                                      </p:cBhvr>
                                      <p:to>
                                        <p:strVal val="visible"/>
                                      </p:to>
                                    </p:set>
                                    <p:animEffect transition="in" filter="barn(inVertical)">
                                      <p:cBhvr>
                                        <p:cTn id="3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CFF15EBC-DAFA-DD2E-3435-79AAE32492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488199" y="646416"/>
            <a:ext cx="1703801" cy="1031574"/>
          </a:xfrm>
          <a:prstGeom prst="rect">
            <a:avLst/>
          </a:prstGeom>
        </p:spPr>
      </p:pic>
      <p:pic>
        <p:nvPicPr>
          <p:cNvPr id="3" name="Picture 4">
            <a:extLst>
              <a:ext uri="{FF2B5EF4-FFF2-40B4-BE49-F238E27FC236}">
                <a16:creationId xmlns:a16="http://schemas.microsoft.com/office/drawing/2014/main" id="{B39EF30A-8506-3633-51ED-B577EA0F66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628992">
            <a:off x="9200848" y="1220041"/>
            <a:ext cx="1841022" cy="257093"/>
          </a:xfrm>
          <a:prstGeom prst="rect">
            <a:avLst/>
          </a:prstGeom>
        </p:spPr>
      </p:pic>
      <p:sp>
        <p:nvSpPr>
          <p:cNvPr id="6" name="TextBox 5">
            <a:extLst>
              <a:ext uri="{FF2B5EF4-FFF2-40B4-BE49-F238E27FC236}">
                <a16:creationId xmlns:a16="http://schemas.microsoft.com/office/drawing/2014/main" id="{2F5AFDCC-F108-CC90-0E5C-46A4AF17FA93}"/>
              </a:ext>
            </a:extLst>
          </p:cNvPr>
          <p:cNvSpPr txBox="1"/>
          <p:nvPr/>
        </p:nvSpPr>
        <p:spPr>
          <a:xfrm>
            <a:off x="698500" y="1554785"/>
            <a:ext cx="4013200" cy="410946"/>
          </a:xfrm>
          <a:prstGeom prst="rect">
            <a:avLst/>
          </a:prstGeom>
          <a:noFill/>
        </p:spPr>
        <p:txBody>
          <a:bodyPr wrap="square">
            <a:spAutoFit/>
          </a:bodyPr>
          <a:lstStyle/>
          <a:p>
            <a:pPr>
              <a:lnSpc>
                <a:spcPct val="114000"/>
              </a:lnSpc>
              <a:spcAft>
                <a:spcPts val="667"/>
              </a:spcAft>
            </a:pP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Thảo</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luận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theo</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cặp</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a:t>
            </a:r>
            <a:endParaRPr lang="en-US" sz="2000" b="1" dirty="0">
              <a:solidFill>
                <a:schemeClr val="tx1"/>
              </a:solidFill>
              <a:latin typeface="UTM Avo" panose="02040603050506020204" pitchFamily="18"/>
              <a:cs typeface="Arial" panose="020B0604020202020204" pitchFamily="34" charset="0"/>
            </a:endParaRPr>
          </a:p>
        </p:txBody>
      </p:sp>
      <p:sp>
        <p:nvSpPr>
          <p:cNvPr id="7" name="TextBox 6">
            <a:extLst>
              <a:ext uri="{FF2B5EF4-FFF2-40B4-BE49-F238E27FC236}">
                <a16:creationId xmlns:a16="http://schemas.microsoft.com/office/drawing/2014/main" id="{4A5D4764-8422-08E0-2CBE-506E654FA781}"/>
              </a:ext>
            </a:extLst>
          </p:cNvPr>
          <p:cNvSpPr txBox="1"/>
          <p:nvPr/>
        </p:nvSpPr>
        <p:spPr>
          <a:xfrm>
            <a:off x="698500" y="2182685"/>
            <a:ext cx="9936440" cy="756361"/>
          </a:xfrm>
          <a:prstGeom prst="rect">
            <a:avLst/>
          </a:prstGeom>
          <a:noFill/>
        </p:spPr>
        <p:txBody>
          <a:bodyPr wrap="square">
            <a:spAutoFit/>
          </a:bodyPr>
          <a:lstStyle/>
          <a:p>
            <a:pPr marL="304815" indent="-304815">
              <a:lnSpc>
                <a:spcPct val="114000"/>
              </a:lnSpc>
              <a:spcAft>
                <a:spcPts val="667"/>
              </a:spcAft>
              <a:buFont typeface="Wingdings" panose="05000000000000000000" pitchFamily="2" charset="2"/>
              <a:buChar char="Ø"/>
            </a:pPr>
            <a:r>
              <a:rPr lang="en-US" sz="2000" dirty="0">
                <a:solidFill>
                  <a:schemeClr val="tx1"/>
                </a:solidFill>
                <a:latin typeface="UTM Avo" panose="02040603050506020204" pitchFamily="18"/>
                <a:ea typeface="Calibri" panose="020F0502020204030204" pitchFamily="34" charset="0"/>
                <a:cs typeface="Arial" panose="020B0604020202020204" pitchFamily="34" charset="0"/>
              </a:rPr>
              <a:t>N</a:t>
            </a:r>
            <a:r>
              <a:rPr lang="vi-VN" sz="2000" dirty="0">
                <a:solidFill>
                  <a:schemeClr val="tx1"/>
                </a:solidFill>
                <a:latin typeface="UTM Avo" panose="02040603050506020204" pitchFamily="18"/>
                <a:ea typeface="Calibri" panose="020F0502020204030204" pitchFamily="34" charset="0"/>
                <a:cs typeface="Arial" panose="020B0604020202020204" pitchFamily="34" charset="0"/>
              </a:rPr>
              <a:t>êu được di sản nào là di tích lịch sử; danh lam thắng cảnh; di vật, bảo vật quốc gia; di sản văn hoá phi vật thể. Giải thích vì sao</a:t>
            </a:r>
            <a:r>
              <a:rPr lang="en-US" sz="2000" dirty="0">
                <a:solidFill>
                  <a:schemeClr val="tx1"/>
                </a:solidFill>
                <a:latin typeface="UTM Avo" panose="02040603050506020204" pitchFamily="18"/>
                <a:ea typeface="Calibri" panose="020F0502020204030204" pitchFamily="34" charset="0"/>
                <a:cs typeface="Arial" panose="020B0604020202020204" pitchFamily="34" charset="0"/>
              </a:rPr>
              <a:t>?</a:t>
            </a:r>
            <a:endParaRPr lang="vi-VN" sz="2000" dirty="0">
              <a:solidFill>
                <a:schemeClr val="tx1"/>
              </a:solidFill>
              <a:latin typeface="UTM Avo" panose="02040603050506020204" pitchFamily="18"/>
              <a:cs typeface="Arial" panose="020B0604020202020204" pitchFamily="34" charset="0"/>
            </a:endParaRPr>
          </a:p>
        </p:txBody>
      </p:sp>
      <p:pic>
        <p:nvPicPr>
          <p:cNvPr id="8" name="Picture 7">
            <a:extLst>
              <a:ext uri="{FF2B5EF4-FFF2-40B4-BE49-F238E27FC236}">
                <a16:creationId xmlns:a16="http://schemas.microsoft.com/office/drawing/2014/main" id="{413656BE-CF9F-BDF5-F76B-6834CC06D0D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4213" r="63472"/>
          <a:stretch/>
        </p:blipFill>
        <p:spPr>
          <a:xfrm>
            <a:off x="273741" y="3392347"/>
            <a:ext cx="3175193" cy="2133442"/>
          </a:xfrm>
          <a:prstGeom prst="rect">
            <a:avLst/>
          </a:prstGeom>
        </p:spPr>
      </p:pic>
      <p:sp>
        <p:nvSpPr>
          <p:cNvPr id="10" name="Rectangle 9">
            <a:extLst>
              <a:ext uri="{FF2B5EF4-FFF2-40B4-BE49-F238E27FC236}">
                <a16:creationId xmlns:a16="http://schemas.microsoft.com/office/drawing/2014/main" id="{B01C0F74-0B56-E217-2DAF-9DE0D23D04AC}"/>
              </a:ext>
            </a:extLst>
          </p:cNvPr>
          <p:cNvSpPr/>
          <p:nvPr/>
        </p:nvSpPr>
        <p:spPr>
          <a:xfrm>
            <a:off x="698500" y="2121333"/>
            <a:ext cx="9789699" cy="856241"/>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UTM Avo" panose="02040603050506020204" pitchFamily="18"/>
            </a:endParaRPr>
          </a:p>
        </p:txBody>
      </p:sp>
      <p:sp>
        <p:nvSpPr>
          <p:cNvPr id="15" name="TextBox 14">
            <a:extLst>
              <a:ext uri="{FF2B5EF4-FFF2-40B4-BE49-F238E27FC236}">
                <a16:creationId xmlns:a16="http://schemas.microsoft.com/office/drawing/2014/main" id="{6A3C3BD2-46F3-9F6B-6DCB-D51DBF506C27}"/>
              </a:ext>
            </a:extLst>
          </p:cNvPr>
          <p:cNvSpPr txBox="1"/>
          <p:nvPr/>
        </p:nvSpPr>
        <p:spPr>
          <a:xfrm>
            <a:off x="6589944" y="3131398"/>
            <a:ext cx="5167947" cy="2687339"/>
          </a:xfrm>
          <a:prstGeom prst="rect">
            <a:avLst/>
          </a:prstGeom>
          <a:noFill/>
        </p:spPr>
        <p:txBody>
          <a:bodyPr wrap="square">
            <a:spAutoFit/>
          </a:bodyPr>
          <a:lstStyle/>
          <a:p>
            <a:pPr algn="just">
              <a:lnSpc>
                <a:spcPct val="150000"/>
              </a:lnSpc>
              <a:spcBef>
                <a:spcPts val="200"/>
              </a:spcBef>
              <a:spcAft>
                <a:spcPts val="200"/>
              </a:spcAft>
            </a:pPr>
            <a:r>
              <a:rPr lang="vi-VN" sz="1900" dirty="0">
                <a:solidFill>
                  <a:schemeClr val="tx1"/>
                </a:solidFill>
                <a:latin typeface="UTM Avo" panose="02040603050506020204" pitchFamily="18"/>
                <a:ea typeface="Calibri" panose="020F0502020204030204" pitchFamily="34" charset="0"/>
                <a:cs typeface="Times New Roman" panose="02020603050405020304" pitchFamily="18" charset="0"/>
              </a:rPr>
              <a:t>3</a:t>
            </a:r>
            <a:r>
              <a:rPr lang="en-US" sz="1900" dirty="0">
                <a:solidFill>
                  <a:schemeClr val="tx1"/>
                </a:solidFill>
                <a:latin typeface="UTM Avo" panose="02040603050506020204" pitchFamily="18"/>
                <a:ea typeface="Calibri" panose="020F0502020204030204" pitchFamily="34" charset="0"/>
                <a:cs typeface="Times New Roman" panose="02020603050405020304" pitchFamily="18" charset="0"/>
              </a:rPr>
              <a:t>.</a:t>
            </a:r>
            <a:r>
              <a:rPr lang="vi-VN" sz="1900" dirty="0">
                <a:solidFill>
                  <a:schemeClr val="tx1"/>
                </a:solidFill>
                <a:latin typeface="UTM Avo" panose="02040603050506020204" pitchFamily="18"/>
                <a:ea typeface="Calibri" panose="020F0502020204030204" pitchFamily="34" charset="0"/>
                <a:cs typeface="Times New Roman" panose="02020603050405020304" pitchFamily="18" charset="0"/>
              </a:rPr>
              <a:t> Vịnh Hạ Long là danh lam thắng cảnh, vì đây là cảnh quan thiên nhiên kì thú, có từ hàng triệu năm trước đây.</a:t>
            </a:r>
            <a:endParaRPr lang="vi-VN" sz="1900" dirty="0">
              <a:solidFill>
                <a:schemeClr val="tx1"/>
              </a:solidFill>
              <a:latin typeface="UTM Avo" panose="02040603050506020204" pitchFamily="18"/>
              <a:cs typeface="Times New Roman" panose="02020603050405020304" pitchFamily="18" charset="0"/>
            </a:endParaRPr>
          </a:p>
          <a:p>
            <a:pPr algn="just">
              <a:lnSpc>
                <a:spcPct val="150000"/>
              </a:lnSpc>
              <a:spcAft>
                <a:spcPts val="667"/>
              </a:spcAft>
            </a:pPr>
            <a:r>
              <a:rPr lang="vi-VN" sz="1900" dirty="0">
                <a:solidFill>
                  <a:schemeClr val="tx1"/>
                </a:solidFill>
                <a:latin typeface="UTM Avo" panose="02040603050506020204" pitchFamily="18"/>
                <a:ea typeface="Calibri" panose="020F0502020204030204" pitchFamily="34" charset="0"/>
                <a:cs typeface="Times New Roman" panose="02020603050405020304" pitchFamily="18" charset="0"/>
              </a:rPr>
              <a:t>4</a:t>
            </a:r>
            <a:r>
              <a:rPr lang="en-US" sz="1900" dirty="0">
                <a:solidFill>
                  <a:schemeClr val="tx1"/>
                </a:solidFill>
                <a:latin typeface="UTM Avo" panose="02040603050506020204" pitchFamily="18"/>
                <a:ea typeface="Calibri" panose="020F0502020204030204" pitchFamily="34" charset="0"/>
                <a:cs typeface="Times New Roman" panose="02020603050405020304" pitchFamily="18" charset="0"/>
              </a:rPr>
              <a:t>.</a:t>
            </a:r>
            <a:r>
              <a:rPr lang="vi-VN" sz="1900" dirty="0">
                <a:solidFill>
                  <a:schemeClr val="tx1"/>
                </a:solidFill>
                <a:latin typeface="UTM Avo" panose="02040603050506020204" pitchFamily="18"/>
                <a:ea typeface="Calibri" panose="020F0502020204030204" pitchFamily="34" charset="0"/>
                <a:cs typeface="Times New Roman" panose="02020603050405020304" pitchFamily="18" charset="0"/>
              </a:rPr>
              <a:t> Văn hoá Công chiêng Tây Nguyên – Di sản văn hoả phi vật thể, vì đây là sản phẩm tinh thần.</a:t>
            </a:r>
            <a:endParaRPr lang="vi-VN" sz="1900" dirty="0">
              <a:solidFill>
                <a:schemeClr val="tx1"/>
              </a:solidFill>
              <a:latin typeface="UTM Avo" panose="02040603050506020204" pitchFamily="18"/>
              <a:cs typeface="Times New Roman" panose="02020603050405020304" pitchFamily="18" charset="0"/>
            </a:endParaRPr>
          </a:p>
        </p:txBody>
      </p:sp>
      <p:sp>
        <p:nvSpPr>
          <p:cNvPr id="16" name="Rectangle: Rounded Corners 21">
            <a:extLst>
              <a:ext uri="{FF2B5EF4-FFF2-40B4-BE49-F238E27FC236}">
                <a16:creationId xmlns:a16="http://schemas.microsoft.com/office/drawing/2014/main" id="{BD6688B8-5BF9-F202-EC85-CFB8FF3E4245}"/>
              </a:ext>
            </a:extLst>
          </p:cNvPr>
          <p:cNvSpPr/>
          <p:nvPr/>
        </p:nvSpPr>
        <p:spPr>
          <a:xfrm>
            <a:off x="4337040" y="991764"/>
            <a:ext cx="3842553" cy="550985"/>
          </a:xfrm>
          <a:prstGeom prst="roundRect">
            <a:avLst/>
          </a:prstGeom>
          <a:solidFill>
            <a:srgbClr val="FD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200"/>
              </a:spcBef>
              <a:spcAft>
                <a:spcPts val="200"/>
              </a:spcAft>
            </a:pP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2.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Phân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loại</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di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sản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văn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hoá</a:t>
            </a:r>
            <a:endParaRPr lang="en-US" sz="2000" dirty="0">
              <a:solidFill>
                <a:schemeClr val="tx1"/>
              </a:solidFill>
              <a:latin typeface="UTM Avo" panose="02040603050506020204" pitchFamily="18"/>
              <a:cs typeface="Arial" panose="020B0604020202020204" pitchFamily="34" charset="0"/>
            </a:endParaRPr>
          </a:p>
        </p:txBody>
      </p:sp>
      <p:pic>
        <p:nvPicPr>
          <p:cNvPr id="17" name="Picture 16">
            <a:extLst>
              <a:ext uri="{FF2B5EF4-FFF2-40B4-BE49-F238E27FC236}">
                <a16:creationId xmlns:a16="http://schemas.microsoft.com/office/drawing/2014/main" id="{37E4DE7C-1A21-4B1F-912B-6865BFAFBC1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5001" t="53674"/>
          <a:stretch/>
        </p:blipFill>
        <p:spPr>
          <a:xfrm>
            <a:off x="3501829" y="3392347"/>
            <a:ext cx="3006876" cy="2133442"/>
          </a:xfrm>
          <a:prstGeom prst="rect">
            <a:avLst/>
          </a:prstGeom>
        </p:spPr>
      </p:pic>
    </p:spTree>
    <p:extLst>
      <p:ext uri="{BB962C8B-B14F-4D97-AF65-F5344CB8AC3E}">
        <p14:creationId xmlns:p14="http://schemas.microsoft.com/office/powerpoint/2010/main" val="20576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750"/>
                                        <p:tgtEl>
                                          <p:spTgt spid="8"/>
                                        </p:tgtEl>
                                      </p:cBhvr>
                                    </p:animEffect>
                                  </p:childTnLst>
                                </p:cTn>
                              </p:par>
                              <p:par>
                                <p:cTn id="27" presetID="6" presetClass="entr" presetSubtype="16"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circle(in)">
                                      <p:cBhvr>
                                        <p:cTn id="29" dur="75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animEffect transition="in" filter="barn(inVertical)">
                                      <p:cBhvr>
                                        <p:cTn id="34" dur="500"/>
                                        <p:tgtEl>
                                          <p:spTgt spid="1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5">
                                            <p:txEl>
                                              <p:pRg st="1" end="1"/>
                                            </p:txEl>
                                          </p:spTgt>
                                        </p:tgtEl>
                                        <p:attrNameLst>
                                          <p:attrName>style.visibility</p:attrName>
                                        </p:attrNameLst>
                                      </p:cBhvr>
                                      <p:to>
                                        <p:strVal val="visible"/>
                                      </p:to>
                                    </p:set>
                                    <p:animEffect transition="in" filter="barn(inVertical)">
                                      <p:cBhvr>
                                        <p:cTn id="39"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B39F6078-A371-131F-87D3-913C9853F3ED}"/>
              </a:ext>
            </a:extLst>
          </p:cNvPr>
          <p:cNvPicPr>
            <a:picLocks noChangeAspect="1"/>
          </p:cNvPicPr>
          <p:nvPr/>
        </p:nvPicPr>
        <p:blipFill>
          <a:blip r:embed="rId4"/>
          <a:stretch>
            <a:fillRect/>
          </a:stretch>
        </p:blipFill>
        <p:spPr>
          <a:xfrm>
            <a:off x="8790975" y="716752"/>
            <a:ext cx="3403163" cy="1882800"/>
          </a:xfrm>
          <a:prstGeom prst="rect">
            <a:avLst/>
          </a:prstGeom>
        </p:spPr>
      </p:pic>
    </p:spTree>
    <p:extLst>
      <p:ext uri="{BB962C8B-B14F-4D97-AF65-F5344CB8AC3E}">
        <p14:creationId xmlns:p14="http://schemas.microsoft.com/office/powerpoint/2010/main" val="2482171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DEE9D4-43A8-8200-6222-942EF5C8A8D9}"/>
              </a:ext>
            </a:extLst>
          </p:cNvPr>
          <p:cNvSpPr txBox="1"/>
          <p:nvPr/>
        </p:nvSpPr>
        <p:spPr>
          <a:xfrm>
            <a:off x="673100" y="1446171"/>
            <a:ext cx="10845800" cy="1074333"/>
          </a:xfrm>
          <a:prstGeom prst="rect">
            <a:avLst/>
          </a:prstGeom>
          <a:noFill/>
        </p:spPr>
        <p:txBody>
          <a:bodyPr wrap="square">
            <a:spAutoFit/>
          </a:bodyPr>
          <a:lstStyle/>
          <a:p>
            <a:pPr algn="just">
              <a:lnSpc>
                <a:spcPct val="150000"/>
              </a:lnSpc>
              <a:spcBef>
                <a:spcPts val="200"/>
              </a:spcBef>
              <a:spcAft>
                <a:spcPts val="200"/>
              </a:spcAft>
            </a:pPr>
            <a:r>
              <a:rPr lang="vi-VN" sz="2267" b="1">
                <a:solidFill>
                  <a:schemeClr val="tx1"/>
                </a:solidFill>
                <a:latin typeface="UTM Avo" panose="02040603050506020204" pitchFamily="18"/>
                <a:ea typeface="Calibri" panose="020F0502020204030204" pitchFamily="34" charset="0"/>
                <a:cs typeface="Times New Roman" panose="02020603050405020304" pitchFamily="18" charset="0"/>
              </a:rPr>
              <a:t>Bài 1</a:t>
            </a:r>
            <a:r>
              <a:rPr lang="vi-VN" sz="2267">
                <a:solidFill>
                  <a:schemeClr val="tx1"/>
                </a:solidFill>
                <a:latin typeface="UTM Avo" panose="02040603050506020204" pitchFamily="18"/>
                <a:ea typeface="Calibri" panose="020F0502020204030204" pitchFamily="34" charset="0"/>
                <a:cs typeface="Times New Roman" panose="02020603050405020304" pitchFamily="18" charset="0"/>
              </a:rPr>
              <a:t>: Theo em, những giá trị văn hoá nào dưới đây đã được công nhận là di sản văn hoá? (Đánh dấu x vào ô em lựa chọn)</a:t>
            </a:r>
            <a:endParaRPr lang="vi-VN" sz="2267" dirty="0">
              <a:solidFill>
                <a:schemeClr val="tx1"/>
              </a:solidFill>
              <a:latin typeface="UTM Avo" panose="02040603050506020204" pitchFamily="18"/>
              <a:cs typeface="Times New Roman" panose="02020603050405020304" pitchFamily="18" charset="0"/>
            </a:endParaRPr>
          </a:p>
        </p:txBody>
      </p:sp>
      <p:pic>
        <p:nvPicPr>
          <p:cNvPr id="3" name="Picture 2" descr="Cô giáo đã nói gì với Chi khi em xin phép cô cho hái hoa ? Đọc">
            <a:extLst>
              <a:ext uri="{FF2B5EF4-FFF2-40B4-BE49-F238E27FC236}">
                <a16:creationId xmlns:a16="http://schemas.microsoft.com/office/drawing/2014/main" id="{A8FF9F53-579A-9A62-A466-8F6FFB552EF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957" b="98957" l="5184" r="89849">
                        <a14:foregroundMark x1="24622" y1="9565" x2="39309" y2="6261"/>
                        <a14:foregroundMark x1="39309" y1="6261" x2="24838" y2="11304"/>
                        <a14:foregroundMark x1="24838" y1="11304" x2="24622" y2="12174"/>
                        <a14:foregroundMark x1="37149" y1="3130" x2="37149" y2="3130"/>
                        <a14:foregroundMark x1="28942" y1="13565" x2="12527" y2="18609"/>
                        <a14:foregroundMark x1="12527" y1="18609" x2="7343" y2="32174"/>
                        <a14:foregroundMark x1="7343" y1="32174" x2="7343" y2="30783"/>
                        <a14:foregroundMark x1="14039" y1="79130" x2="5184" y2="79478"/>
                        <a14:foregroundMark x1="29374" y1="75478" x2="30238" y2="93043"/>
                        <a14:foregroundMark x1="30238" y1="93043" x2="44492" y2="97217"/>
                        <a14:foregroundMark x1="44492" y1="97217" x2="44708" y2="98957"/>
                      </a14:backgroundRemoval>
                    </a14:imgEffect>
                  </a14:imgLayer>
                </a14:imgProps>
              </a:ext>
              <a:ext uri="{28A0092B-C50C-407E-A947-70E740481C1C}">
                <a14:useLocalDpi xmlns:a14="http://schemas.microsoft.com/office/drawing/2010/main" val="0"/>
              </a:ext>
            </a:extLst>
          </a:blip>
          <a:srcRect/>
          <a:stretch>
            <a:fillRect/>
          </a:stretch>
        </p:blipFill>
        <p:spPr bwMode="auto">
          <a:xfrm>
            <a:off x="0" y="4631656"/>
            <a:ext cx="1969688" cy="2226343"/>
          </a:xfrm>
          <a:prstGeom prst="rect">
            <a:avLst/>
          </a:prstGeom>
          <a:noFill/>
          <a:extLst>
            <a:ext uri="{909E8E84-426E-40DD-AFC4-6F175D3DCCD1}">
              <a14:hiddenFill xmlns:a14="http://schemas.microsoft.com/office/drawing/2010/main">
                <a:solidFill>
                  <a:srgbClr val="FFFFFF"/>
                </a:solidFill>
              </a14:hiddenFill>
            </a:ext>
          </a:extLst>
        </p:spPr>
      </p:pic>
      <p:sp>
        <p:nvSpPr>
          <p:cNvPr id="7" name="Multiplication Sign 9">
            <a:extLst>
              <a:ext uri="{FF2B5EF4-FFF2-40B4-BE49-F238E27FC236}">
                <a16:creationId xmlns:a16="http://schemas.microsoft.com/office/drawing/2014/main" id="{53C629FC-4780-452E-1AD8-116717AEA563}"/>
              </a:ext>
            </a:extLst>
          </p:cNvPr>
          <p:cNvSpPr/>
          <p:nvPr/>
        </p:nvSpPr>
        <p:spPr>
          <a:xfrm>
            <a:off x="8470231" y="2782653"/>
            <a:ext cx="583495" cy="653215"/>
          </a:xfrm>
          <a:prstGeom prst="mathMultiply">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8" name="Multiplication Sign 10">
            <a:extLst>
              <a:ext uri="{FF2B5EF4-FFF2-40B4-BE49-F238E27FC236}">
                <a16:creationId xmlns:a16="http://schemas.microsoft.com/office/drawing/2014/main" id="{DCC341FF-FD1A-F4CB-B2F4-0CDFF3C70A43}"/>
              </a:ext>
            </a:extLst>
          </p:cNvPr>
          <p:cNvSpPr/>
          <p:nvPr/>
        </p:nvSpPr>
        <p:spPr>
          <a:xfrm>
            <a:off x="8470232" y="3427690"/>
            <a:ext cx="583495" cy="653215"/>
          </a:xfrm>
          <a:prstGeom prst="mathMultiply">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5" name="TextBox 4">
            <a:extLst>
              <a:ext uri="{FF2B5EF4-FFF2-40B4-BE49-F238E27FC236}">
                <a16:creationId xmlns:a16="http://schemas.microsoft.com/office/drawing/2014/main" id="{5124FC69-812B-DC70-D7DA-9948300837CC}"/>
              </a:ext>
            </a:extLst>
          </p:cNvPr>
          <p:cNvSpPr txBox="1"/>
          <p:nvPr/>
        </p:nvSpPr>
        <p:spPr>
          <a:xfrm>
            <a:off x="1472086" y="2782653"/>
            <a:ext cx="7190652" cy="2840201"/>
          </a:xfrm>
          <a:prstGeom prst="rect">
            <a:avLst/>
          </a:prstGeom>
          <a:noFill/>
        </p:spPr>
        <p:txBody>
          <a:bodyPr wrap="square">
            <a:spAutoFit/>
          </a:bodyPr>
          <a:lstStyle/>
          <a:p>
            <a:pPr marL="457200" indent="-457200" algn="just">
              <a:lnSpc>
                <a:spcPct val="150000"/>
              </a:lnSpc>
              <a:spcBef>
                <a:spcPts val="200"/>
              </a:spcBef>
              <a:spcAft>
                <a:spcPts val="200"/>
              </a:spcAft>
              <a:buAutoNum type="alphaUcPeriod"/>
            </a:pPr>
            <a:r>
              <a:rPr lang="en-US" sz="2267">
                <a:solidFill>
                  <a:schemeClr val="tx1"/>
                </a:solidFill>
                <a:latin typeface="UTM Avo" panose="02040603050506020204" pitchFamily="18"/>
                <a:cs typeface="Times New Roman" panose="02020603050405020304" pitchFamily="18" charset="0"/>
              </a:rPr>
              <a:t>Nhã nhạc cung đình Huế (Thừa Thiên Huế).</a:t>
            </a:r>
          </a:p>
          <a:p>
            <a:pPr marL="457200" indent="-457200" algn="just">
              <a:lnSpc>
                <a:spcPct val="150000"/>
              </a:lnSpc>
              <a:spcBef>
                <a:spcPts val="200"/>
              </a:spcBef>
              <a:spcAft>
                <a:spcPts val="200"/>
              </a:spcAft>
              <a:buAutoNum type="alphaUcPeriod"/>
            </a:pPr>
            <a:r>
              <a:rPr lang="en-US" sz="2267">
                <a:solidFill>
                  <a:schemeClr val="tx1"/>
                </a:solidFill>
                <a:latin typeface="UTM Avo" panose="02040603050506020204" pitchFamily="18"/>
                <a:cs typeface="Times New Roman" panose="02020603050405020304" pitchFamily="18" charset="0"/>
              </a:rPr>
              <a:t>Hội Gióng đền Phù Đổng và đền Sóc (Hà Nội).</a:t>
            </a:r>
          </a:p>
          <a:p>
            <a:pPr marL="457200" indent="-457200" algn="just">
              <a:lnSpc>
                <a:spcPct val="150000"/>
              </a:lnSpc>
              <a:spcBef>
                <a:spcPts val="200"/>
              </a:spcBef>
              <a:spcAft>
                <a:spcPts val="200"/>
              </a:spcAft>
              <a:buAutoNum type="alphaUcPeriod"/>
            </a:pPr>
            <a:r>
              <a:rPr lang="en-US" sz="2267">
                <a:solidFill>
                  <a:schemeClr val="tx1"/>
                </a:solidFill>
                <a:latin typeface="UTM Avo" panose="02040603050506020204" pitchFamily="18"/>
                <a:cs typeface="Times New Roman" panose="02020603050405020304" pitchFamily="18" charset="0"/>
              </a:rPr>
              <a:t>Công trình thủy điện Yaly (Gia Lai).</a:t>
            </a:r>
          </a:p>
          <a:p>
            <a:pPr marL="457200" indent="-457200" algn="just">
              <a:lnSpc>
                <a:spcPct val="150000"/>
              </a:lnSpc>
              <a:spcBef>
                <a:spcPts val="200"/>
              </a:spcBef>
              <a:spcAft>
                <a:spcPts val="200"/>
              </a:spcAft>
              <a:buAutoNum type="alphaUcPeriod"/>
            </a:pPr>
            <a:r>
              <a:rPr lang="en-US" sz="2267">
                <a:solidFill>
                  <a:schemeClr val="tx1"/>
                </a:solidFill>
                <a:latin typeface="UTM Avo" panose="02040603050506020204" pitchFamily="18"/>
                <a:cs typeface="Times New Roman" panose="02020603050405020304" pitchFamily="18" charset="0"/>
              </a:rPr>
              <a:t>Khu di tích văn hóa Óc Eo (An Giang).</a:t>
            </a:r>
          </a:p>
          <a:p>
            <a:pPr marL="457200" indent="-457200" algn="just">
              <a:lnSpc>
                <a:spcPct val="150000"/>
              </a:lnSpc>
              <a:spcBef>
                <a:spcPts val="200"/>
              </a:spcBef>
              <a:spcAft>
                <a:spcPts val="200"/>
              </a:spcAft>
              <a:buAutoNum type="alphaUcPeriod"/>
            </a:pPr>
            <a:r>
              <a:rPr lang="en-US" sz="2267">
                <a:solidFill>
                  <a:schemeClr val="tx1"/>
                </a:solidFill>
                <a:latin typeface="UTM Avo" panose="02040603050506020204" pitchFamily="18"/>
                <a:cs typeface="Times New Roman" panose="02020603050405020304" pitchFamily="18" charset="0"/>
              </a:rPr>
              <a:t>Bãi biển Mỹ Khê (Đà Nẵng).</a:t>
            </a:r>
            <a:endParaRPr lang="vi-VN" sz="2267" dirty="0">
              <a:solidFill>
                <a:schemeClr val="tx1"/>
              </a:solidFill>
              <a:latin typeface="UTM Avo" panose="02040603050506020204" pitchFamily="18"/>
              <a:cs typeface="Times New Roman" panose="02020603050405020304" pitchFamily="18" charset="0"/>
            </a:endParaRPr>
          </a:p>
        </p:txBody>
      </p:sp>
    </p:spTree>
    <p:extLst>
      <p:ext uri="{BB962C8B-B14F-4D97-AF65-F5344CB8AC3E}">
        <p14:creationId xmlns:p14="http://schemas.microsoft.com/office/powerpoint/2010/main" val="56034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7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Effect transition="in" filter="fade">
                                      <p:cBhvr>
                                        <p:cTn id="9" dur="500"/>
                                        <p:tgtEl>
                                          <p:spTgt spid="5"/>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EAA266D1-2F82-F84C-5DAC-EDE01092BD2B}"/>
              </a:ext>
            </a:extLst>
          </p:cNvPr>
          <p:cNvPicPr>
            <a:picLocks noChangeAspect="1"/>
          </p:cNvPicPr>
          <p:nvPr/>
        </p:nvPicPr>
        <p:blipFill>
          <a:blip r:embed="rId4"/>
          <a:stretch>
            <a:fillRect/>
          </a:stretch>
        </p:blipFill>
        <p:spPr>
          <a:xfrm>
            <a:off x="8790975" y="716752"/>
            <a:ext cx="3403163" cy="1882800"/>
          </a:xfrm>
          <a:prstGeom prst="rect">
            <a:avLst/>
          </a:prstGeom>
        </p:spPr>
      </p:pic>
    </p:spTree>
    <p:extLst>
      <p:ext uri="{BB962C8B-B14F-4D97-AF65-F5344CB8AC3E}">
        <p14:creationId xmlns:p14="http://schemas.microsoft.com/office/powerpoint/2010/main" val="1134939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9">
            <a:extLst>
              <a:ext uri="{FF2B5EF4-FFF2-40B4-BE49-F238E27FC236}">
                <a16:creationId xmlns:a16="http://schemas.microsoft.com/office/drawing/2014/main" id="{BC263F7F-08D6-9160-5A6E-97ABD002C9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28800" y="2336801"/>
            <a:ext cx="1222064" cy="1995466"/>
          </a:xfrm>
          <a:prstGeom prst="rect">
            <a:avLst/>
          </a:prstGeom>
        </p:spPr>
      </p:pic>
      <p:grpSp>
        <p:nvGrpSpPr>
          <p:cNvPr id="14" name="Group 13">
            <a:extLst>
              <a:ext uri="{FF2B5EF4-FFF2-40B4-BE49-F238E27FC236}">
                <a16:creationId xmlns:a16="http://schemas.microsoft.com/office/drawing/2014/main" id="{32E59B34-AB22-30EC-FC7D-9EDEC6CC8766}"/>
              </a:ext>
            </a:extLst>
          </p:cNvPr>
          <p:cNvGrpSpPr/>
          <p:nvPr/>
        </p:nvGrpSpPr>
        <p:grpSpPr>
          <a:xfrm>
            <a:off x="6003370" y="2166861"/>
            <a:ext cx="1281772" cy="2165406"/>
            <a:chOff x="5495370" y="2166860"/>
            <a:chExt cx="1281772" cy="2165406"/>
          </a:xfrm>
        </p:grpSpPr>
        <p:pic>
          <p:nvPicPr>
            <p:cNvPr id="7" name="Picture 10">
              <a:extLst>
                <a:ext uri="{FF2B5EF4-FFF2-40B4-BE49-F238E27FC236}">
                  <a16:creationId xmlns:a16="http://schemas.microsoft.com/office/drawing/2014/main" id="{C90D676C-83C6-7106-F699-4D0CB10FBF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555077" y="2336801"/>
              <a:ext cx="1222065" cy="1995465"/>
            </a:xfrm>
            <a:prstGeom prst="rect">
              <a:avLst/>
            </a:prstGeom>
          </p:spPr>
        </p:pic>
        <p:pic>
          <p:nvPicPr>
            <p:cNvPr id="8" name="Picture 11">
              <a:extLst>
                <a:ext uri="{FF2B5EF4-FFF2-40B4-BE49-F238E27FC236}">
                  <a16:creationId xmlns:a16="http://schemas.microsoft.com/office/drawing/2014/main" id="{9D72D7A2-A4C5-8333-456B-27B7765B757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700000">
              <a:off x="5495370" y="2166860"/>
              <a:ext cx="645038" cy="339881"/>
            </a:xfrm>
            <a:prstGeom prst="rect">
              <a:avLst/>
            </a:prstGeom>
          </p:spPr>
        </p:pic>
      </p:grpSp>
      <p:pic>
        <p:nvPicPr>
          <p:cNvPr id="9" name="Picture 12">
            <a:extLst>
              <a:ext uri="{FF2B5EF4-FFF2-40B4-BE49-F238E27FC236}">
                <a16:creationId xmlns:a16="http://schemas.microsoft.com/office/drawing/2014/main" id="{91DAB877-2318-91BA-1407-5F1EFA8386E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232703">
            <a:off x="785397" y="3155801"/>
            <a:ext cx="1642603" cy="229384"/>
          </a:xfrm>
          <a:prstGeom prst="rect">
            <a:avLst/>
          </a:prstGeom>
        </p:spPr>
      </p:pic>
      <p:sp>
        <p:nvSpPr>
          <p:cNvPr id="11" name="TextBox 10">
            <a:extLst>
              <a:ext uri="{FF2B5EF4-FFF2-40B4-BE49-F238E27FC236}">
                <a16:creationId xmlns:a16="http://schemas.microsoft.com/office/drawing/2014/main" id="{AB62B222-193C-3BF2-2BDD-6D2FD13F765F}"/>
              </a:ext>
            </a:extLst>
          </p:cNvPr>
          <p:cNvSpPr txBox="1"/>
          <p:nvPr/>
        </p:nvSpPr>
        <p:spPr>
          <a:xfrm>
            <a:off x="2808893" y="2902349"/>
            <a:ext cx="2409651" cy="1053302"/>
          </a:xfrm>
          <a:prstGeom prst="rect">
            <a:avLst/>
          </a:prstGeom>
          <a:noFill/>
        </p:spPr>
        <p:txBody>
          <a:bodyPr wrap="square">
            <a:spAutoFit/>
          </a:bodyPr>
          <a:lstStyle/>
          <a:p>
            <a:pPr algn="ctr">
              <a:lnSpc>
                <a:spcPct val="150000"/>
              </a:lnSpc>
            </a:pPr>
            <a:r>
              <a:rPr lang="vi-VN" sz="2200" dirty="0">
                <a:solidFill>
                  <a:schemeClr val="tx1"/>
                </a:solidFill>
                <a:latin typeface="UTM Avo" panose="02040603050506020204" pitchFamily="18"/>
              </a:rPr>
              <a:t>Ôn lại kiến thức bài học</a:t>
            </a:r>
            <a:endParaRPr lang="en-US" sz="2200" dirty="0">
              <a:solidFill>
                <a:schemeClr val="tx1"/>
              </a:solidFill>
              <a:latin typeface="UTM Avo" panose="02040603050506020204" pitchFamily="18"/>
            </a:endParaRPr>
          </a:p>
        </p:txBody>
      </p:sp>
      <p:sp>
        <p:nvSpPr>
          <p:cNvPr id="12" name="TextBox 11">
            <a:extLst>
              <a:ext uri="{FF2B5EF4-FFF2-40B4-BE49-F238E27FC236}">
                <a16:creationId xmlns:a16="http://schemas.microsoft.com/office/drawing/2014/main" id="{A83098BA-6E60-9563-57A9-8F9A9A4B0588}"/>
              </a:ext>
            </a:extLst>
          </p:cNvPr>
          <p:cNvSpPr txBox="1"/>
          <p:nvPr/>
        </p:nvSpPr>
        <p:spPr>
          <a:xfrm>
            <a:off x="7023894" y="2811921"/>
            <a:ext cx="3826200" cy="1045223"/>
          </a:xfrm>
          <a:prstGeom prst="rect">
            <a:avLst/>
          </a:prstGeom>
          <a:noFill/>
        </p:spPr>
        <p:txBody>
          <a:bodyPr wrap="square">
            <a:spAutoFit/>
          </a:bodyPr>
          <a:lstStyle/>
          <a:p>
            <a:pPr algn="ctr">
              <a:lnSpc>
                <a:spcPct val="150000"/>
              </a:lnSpc>
            </a:pPr>
            <a:r>
              <a:rPr lang="en-US" sz="2200" dirty="0" err="1">
                <a:solidFill>
                  <a:schemeClr val="tx1"/>
                </a:solidFill>
                <a:latin typeface="UTM Avo" panose="02040603050506020204" pitchFamily="18"/>
                <a:cs typeface="Arial" panose="020B0604020202020204" pitchFamily="34" charset="0"/>
              </a:rPr>
              <a:t>Chuẩn</a:t>
            </a:r>
            <a:r>
              <a:rPr lang="en-US" sz="2200" dirty="0">
                <a:solidFill>
                  <a:schemeClr val="tx1"/>
                </a:solidFill>
                <a:latin typeface="UTM Avo" panose="02040603050506020204" pitchFamily="18"/>
                <a:cs typeface="Arial" panose="020B0604020202020204" pitchFamily="34" charset="0"/>
              </a:rPr>
              <a:t> </a:t>
            </a:r>
            <a:r>
              <a:rPr lang="en-US" sz="2200" dirty="0" err="1">
                <a:solidFill>
                  <a:schemeClr val="tx1"/>
                </a:solidFill>
                <a:latin typeface="UTM Avo" panose="02040603050506020204" pitchFamily="18"/>
                <a:cs typeface="Arial" panose="020B0604020202020204" pitchFamily="34" charset="0"/>
              </a:rPr>
              <a:t>bị</a:t>
            </a:r>
            <a:r>
              <a:rPr lang="en-US" sz="2200" dirty="0">
                <a:solidFill>
                  <a:schemeClr val="tx1"/>
                </a:solidFill>
                <a:latin typeface="UTM Avo" panose="02040603050506020204" pitchFamily="18"/>
                <a:cs typeface="Arial" panose="020B0604020202020204" pitchFamily="34" charset="0"/>
              </a:rPr>
              <a:t> </a:t>
            </a:r>
            <a:r>
              <a:rPr lang="en-US" sz="2200" b="1" dirty="0" err="1">
                <a:solidFill>
                  <a:schemeClr val="tx1"/>
                </a:solidFill>
                <a:latin typeface="UTM Avo" panose="02040603050506020204" pitchFamily="18"/>
                <a:cs typeface="Arial" panose="020B0604020202020204" pitchFamily="34" charset="0"/>
              </a:rPr>
              <a:t>Bài</a:t>
            </a:r>
            <a:r>
              <a:rPr lang="en-US" sz="2200" b="1" dirty="0">
                <a:solidFill>
                  <a:schemeClr val="tx1"/>
                </a:solidFill>
                <a:latin typeface="UTM Avo" panose="02040603050506020204" pitchFamily="18"/>
                <a:cs typeface="Arial" panose="020B0604020202020204" pitchFamily="34" charset="0"/>
              </a:rPr>
              <a:t> 2: </a:t>
            </a:r>
            <a:r>
              <a:rPr lang="en-US" sz="2200" b="1" dirty="0" err="1">
                <a:solidFill>
                  <a:schemeClr val="tx1"/>
                </a:solidFill>
                <a:latin typeface="UTM Avo" panose="02040603050506020204" pitchFamily="18"/>
                <a:cs typeface="Arial" panose="020B0604020202020204" pitchFamily="34" charset="0"/>
              </a:rPr>
              <a:t>Bảo</a:t>
            </a:r>
            <a:r>
              <a:rPr lang="en-US" sz="2200" b="1" dirty="0">
                <a:solidFill>
                  <a:schemeClr val="tx1"/>
                </a:solidFill>
                <a:latin typeface="UTM Avo" panose="02040603050506020204" pitchFamily="18"/>
                <a:cs typeface="Arial" panose="020B0604020202020204" pitchFamily="34" charset="0"/>
              </a:rPr>
              <a:t> </a:t>
            </a:r>
            <a:r>
              <a:rPr lang="en-US" sz="2200" b="1" dirty="0" err="1">
                <a:solidFill>
                  <a:schemeClr val="tx1"/>
                </a:solidFill>
                <a:latin typeface="UTM Avo" panose="02040603050506020204" pitchFamily="18"/>
                <a:cs typeface="Arial" panose="020B0604020202020204" pitchFamily="34" charset="0"/>
              </a:rPr>
              <a:t>tồn</a:t>
            </a:r>
            <a:r>
              <a:rPr lang="en-US" sz="2200" b="1" dirty="0">
                <a:solidFill>
                  <a:schemeClr val="tx1"/>
                </a:solidFill>
                <a:latin typeface="UTM Avo" panose="02040603050506020204" pitchFamily="18"/>
                <a:cs typeface="Arial" panose="020B0604020202020204" pitchFamily="34" charset="0"/>
              </a:rPr>
              <a:t> di </a:t>
            </a:r>
            <a:r>
              <a:rPr lang="en-US" sz="2200" b="1" dirty="0" err="1">
                <a:solidFill>
                  <a:schemeClr val="tx1"/>
                </a:solidFill>
                <a:latin typeface="UTM Avo" panose="02040603050506020204" pitchFamily="18"/>
                <a:cs typeface="Arial" panose="020B0604020202020204" pitchFamily="34" charset="0"/>
              </a:rPr>
              <a:t>sản</a:t>
            </a:r>
            <a:r>
              <a:rPr lang="en-US" sz="2200" b="1" dirty="0">
                <a:solidFill>
                  <a:schemeClr val="tx1"/>
                </a:solidFill>
                <a:latin typeface="UTM Avo" panose="02040603050506020204" pitchFamily="18"/>
                <a:cs typeface="Arial" panose="020B0604020202020204" pitchFamily="34" charset="0"/>
              </a:rPr>
              <a:t> </a:t>
            </a:r>
            <a:r>
              <a:rPr lang="en-US" sz="2200" b="1" dirty="0" err="1">
                <a:solidFill>
                  <a:schemeClr val="tx1"/>
                </a:solidFill>
                <a:latin typeface="UTM Avo" panose="02040603050506020204" pitchFamily="18"/>
                <a:cs typeface="Arial" panose="020B0604020202020204" pitchFamily="34" charset="0"/>
              </a:rPr>
              <a:t>văn</a:t>
            </a:r>
            <a:r>
              <a:rPr lang="en-US" sz="2200" b="1" dirty="0">
                <a:solidFill>
                  <a:schemeClr val="tx1"/>
                </a:solidFill>
                <a:latin typeface="UTM Avo" panose="02040603050506020204" pitchFamily="18"/>
                <a:cs typeface="Arial" panose="020B0604020202020204" pitchFamily="34" charset="0"/>
              </a:rPr>
              <a:t> </a:t>
            </a:r>
            <a:r>
              <a:rPr lang="en-US" sz="2200" b="1" dirty="0" err="1">
                <a:solidFill>
                  <a:schemeClr val="tx1"/>
                </a:solidFill>
                <a:latin typeface="UTM Avo" panose="02040603050506020204" pitchFamily="18"/>
                <a:cs typeface="Arial" panose="020B0604020202020204" pitchFamily="34" charset="0"/>
              </a:rPr>
              <a:t>hóa</a:t>
            </a:r>
            <a:r>
              <a:rPr lang="en-US" sz="2200" b="1" dirty="0">
                <a:solidFill>
                  <a:schemeClr val="tx1"/>
                </a:solidFill>
                <a:latin typeface="UTM Avo" panose="02040603050506020204" pitchFamily="18"/>
                <a:cs typeface="Arial" panose="020B0604020202020204" pitchFamily="34" charset="0"/>
              </a:rPr>
              <a:t> (</a:t>
            </a:r>
            <a:r>
              <a:rPr lang="en-US" sz="2200" b="1" dirty="0" err="1">
                <a:solidFill>
                  <a:schemeClr val="tx1"/>
                </a:solidFill>
                <a:latin typeface="UTM Avo" panose="02040603050506020204" pitchFamily="18"/>
                <a:cs typeface="Arial" panose="020B0604020202020204" pitchFamily="34" charset="0"/>
              </a:rPr>
              <a:t>Tiết</a:t>
            </a:r>
            <a:r>
              <a:rPr lang="en-US" sz="2200" b="1" dirty="0">
                <a:solidFill>
                  <a:schemeClr val="tx1"/>
                </a:solidFill>
                <a:latin typeface="UTM Avo" panose="02040603050506020204" pitchFamily="18"/>
                <a:cs typeface="Arial" panose="020B0604020202020204" pitchFamily="34" charset="0"/>
              </a:rPr>
              <a:t> 2)</a:t>
            </a:r>
          </a:p>
        </p:txBody>
      </p:sp>
    </p:spTree>
    <p:extLst>
      <p:ext uri="{BB962C8B-B14F-4D97-AF65-F5344CB8AC3E}">
        <p14:creationId xmlns:p14="http://schemas.microsoft.com/office/powerpoint/2010/main" val="262771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anim calcmode="lin" valueType="num">
                                      <p:cBhvr>
                                        <p:cTn id="30" dur="500" fill="hold"/>
                                        <p:tgtEl>
                                          <p:spTgt spid="12"/>
                                        </p:tgtEl>
                                        <p:attrNameLst>
                                          <p:attrName>ppt_x</p:attrName>
                                        </p:attrNameLst>
                                      </p:cBhvr>
                                      <p:tavLst>
                                        <p:tav tm="0">
                                          <p:val>
                                            <p:strVal val="#ppt_x"/>
                                          </p:val>
                                        </p:tav>
                                        <p:tav tm="100000">
                                          <p:val>
                                            <p:strVal val="#ppt_x"/>
                                          </p:val>
                                        </p:tav>
                                      </p:tavLst>
                                    </p:anim>
                                    <p:anim calcmode="lin" valueType="num">
                                      <p:cBhvr>
                                        <p:cTn id="3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9"/>
        <p:cNvGrpSpPr/>
        <p:nvPr/>
      </p:nvGrpSpPr>
      <p:grpSpPr>
        <a:xfrm>
          <a:off x="0" y="0"/>
          <a:ext cx="0" cy="0"/>
          <a:chOff x="0" y="0"/>
          <a:chExt cx="0" cy="0"/>
        </a:xfrm>
      </p:grpSpPr>
      <p:sp>
        <p:nvSpPr>
          <p:cNvPr id="354" name="Google Shape;354;p24"/>
          <p:cNvSpPr txBox="1"/>
          <p:nvPr/>
        </p:nvSpPr>
        <p:spPr>
          <a:xfrm>
            <a:off x="4011326" y="2381351"/>
            <a:ext cx="4321723" cy="48866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833C0B"/>
              </a:buClr>
              <a:buSzPts val="2000"/>
              <a:buFont typeface="Arial"/>
              <a:buNone/>
            </a:pPr>
            <a:r>
              <a:rPr lang="en-US" sz="2000" b="0" i="0" u="none" strike="noStrike" cap="none">
                <a:solidFill>
                  <a:srgbClr val="833C0B"/>
                </a:solidFill>
                <a:latin typeface="Arial"/>
                <a:ea typeface="Arial"/>
                <a:cs typeface="Arial"/>
                <a:sym typeface="Arial"/>
              </a:rPr>
              <a:t>Hoặc truy cập qua QR code</a:t>
            </a:r>
            <a:endParaRPr/>
          </a:p>
        </p:txBody>
      </p:sp>
      <p:pic>
        <p:nvPicPr>
          <p:cNvPr id="355" name="Google Shape;355;p24" descr="Ngón Trỏ, ngón tay, Máy tính Biểu tượng Tay - tay png tải về - Miễn phí  trong suốt Tay png Tải về."/>
          <p:cNvPicPr preferRelativeResize="0"/>
          <p:nvPr/>
        </p:nvPicPr>
        <p:blipFill rotWithShape="1">
          <a:blip r:embed="rId4">
            <a:alphaModFix/>
          </a:blip>
          <a:srcRect/>
          <a:stretch/>
        </p:blipFill>
        <p:spPr>
          <a:xfrm rot="-5400000">
            <a:off x="5679086" y="2851979"/>
            <a:ext cx="1053311" cy="749021"/>
          </a:xfrm>
          <a:prstGeom prst="rect">
            <a:avLst/>
          </a:prstGeom>
          <a:noFill/>
          <a:ln>
            <a:noFill/>
          </a:ln>
        </p:spPr>
      </p:pic>
      <p:sp>
        <p:nvSpPr>
          <p:cNvPr id="3" name="TextBox 2">
            <a:extLst>
              <a:ext uri="{FF2B5EF4-FFF2-40B4-BE49-F238E27FC236}">
                <a16:creationId xmlns:a16="http://schemas.microsoft.com/office/drawing/2014/main" id="{A752605B-BA11-7A09-FE05-0AC140D5821C}"/>
              </a:ext>
            </a:extLst>
          </p:cNvPr>
          <p:cNvSpPr txBox="1"/>
          <p:nvPr/>
        </p:nvSpPr>
        <p:spPr>
          <a:xfrm>
            <a:off x="462105" y="912740"/>
            <a:ext cx="11367083" cy="95032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Like fanpage Hoc10 - Học 1 biết 10 để nhận thêm nhiều tài liệu giảng dạy</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theo đường link:  </a:t>
            </a:r>
          </a:p>
        </p:txBody>
      </p:sp>
      <p:sp>
        <p:nvSpPr>
          <p:cNvPr id="4" name="TextBox 3">
            <a:hlinkClick r:id="rId5"/>
            <a:extLst>
              <a:ext uri="{FF2B5EF4-FFF2-40B4-BE49-F238E27FC236}">
                <a16:creationId xmlns:a16="http://schemas.microsoft.com/office/drawing/2014/main" id="{E1240BE0-2DC3-C2B3-E2C1-15E02559380B}"/>
              </a:ext>
            </a:extLst>
          </p:cNvPr>
          <p:cNvSpPr txBox="1"/>
          <p:nvPr/>
        </p:nvSpPr>
        <p:spPr>
          <a:xfrm>
            <a:off x="2534873" y="1891375"/>
            <a:ext cx="71222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843C0C"/>
                </a:solidFill>
                <a:effectLst/>
                <a:uLnTx/>
                <a:uFillTx/>
                <a:latin typeface="UTM Avo" panose="02040603050506020204" pitchFamily="18" charset="0"/>
                <a:ea typeface="+mn-ea"/>
                <a:cs typeface="Arial"/>
                <a:sym typeface="Arial"/>
                <a:hlinkClick r:id="rId5">
                  <a:extLst>
                    <a:ext uri="{A12FA001-AC4F-418D-AE19-62706E023703}">
                      <ahyp:hlinkClr xmlns:ahyp="http://schemas.microsoft.com/office/drawing/2018/hyperlinkcolor" val="tx"/>
                    </a:ext>
                  </a:extLst>
                </a:hlinkClick>
              </a:rPr>
              <a:t>Hoc10 – Học 1 biết 10</a:t>
            </a:r>
            <a:endParaRPr kumimoji="0" lang="en-US" sz="2400" b="1" i="0" u="sng" strike="noStrike" kern="1200" cap="none" spc="0" normalizeH="0" baseline="0" noProof="0">
              <a:ln>
                <a:noFill/>
              </a:ln>
              <a:solidFill>
                <a:srgbClr val="843C0C"/>
              </a:solidFill>
              <a:effectLst/>
              <a:uLnTx/>
              <a:uFillTx/>
              <a:latin typeface="UTM Avo" panose="02040603050506020204" pitchFamily="18" charset="0"/>
              <a:ea typeface="+mn-ea"/>
              <a:cs typeface="Arial"/>
              <a:sym typeface="Arial"/>
            </a:endParaRPr>
          </a:p>
        </p:txBody>
      </p:sp>
      <p:sp>
        <p:nvSpPr>
          <p:cNvPr id="5" name="Rectangle: Rounded Corners 4">
            <a:extLst>
              <a:ext uri="{FF2B5EF4-FFF2-40B4-BE49-F238E27FC236}">
                <a16:creationId xmlns:a16="http://schemas.microsoft.com/office/drawing/2014/main" id="{BC9207F1-2383-72ED-4C2C-2746CE55C47F}"/>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6" name="Picture 5">
            <a:extLst>
              <a:ext uri="{FF2B5EF4-FFF2-40B4-BE49-F238E27FC236}">
                <a16:creationId xmlns:a16="http://schemas.microsoft.com/office/drawing/2014/main" id="{CD5498BF-0427-B25F-5C78-2A85CFF9606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4"/>
                                        </p:tgtEl>
                                        <p:attrNameLst>
                                          <p:attrName>style.color</p:attrName>
                                        </p:attrNameLst>
                                      </p:cBhvr>
                                      <p:by>
                                        <p:hsl h="7200000" s="0" l="0"/>
                                      </p:by>
                                    </p:animClr>
                                    <p:animClr clrSpc="hsl" dir="cw">
                                      <p:cBhvr>
                                        <p:cTn id="7" dur="1000" fill="hold"/>
                                        <p:tgtEl>
                                          <p:spTgt spid="4"/>
                                        </p:tgtEl>
                                        <p:attrNameLst>
                                          <p:attrName>fillcolor</p:attrName>
                                        </p:attrNameLst>
                                      </p:cBhvr>
                                      <p:by>
                                        <p:hsl h="7200000" s="0" l="0"/>
                                      </p:by>
                                    </p:animClr>
                                    <p:animClr clrSpc="hsl" dir="cw">
                                      <p:cBhvr>
                                        <p:cTn id="8" dur="1000" fill="hold"/>
                                        <p:tgtEl>
                                          <p:spTgt spid="4"/>
                                        </p:tgtEl>
                                        <p:attrNameLst>
                                          <p:attrName>stroke.color</p:attrName>
                                        </p:attrNameLst>
                                      </p:cBhvr>
                                      <p:by>
                                        <p:hsl h="7200000" s="0" l="0"/>
                                      </p:by>
                                    </p:animClr>
                                    <p:set>
                                      <p:cBhvr>
                                        <p:cTn id="9" dur="1000" fill="hold"/>
                                        <p:tgtEl>
                                          <p:spTgt spid="4"/>
                                        </p:tgtEl>
                                        <p:attrNameLst>
                                          <p:attrName>fill.type</p:attrName>
                                        </p:attrNameLst>
                                      </p:cBhvr>
                                      <p:to>
                                        <p:strVal val="solid"/>
                                      </p:to>
                                    </p:set>
                                  </p:childTnLst>
                                </p:cTn>
                              </p:par>
                              <p:par>
                                <p:cTn id="10" presetID="21" presetClass="emph" presetSubtype="0" repeatCount="indefinite" fill="hold" grpId="0" nodeType="withEffect">
                                  <p:stCondLst>
                                    <p:cond delay="0"/>
                                  </p:stCondLst>
                                  <p:childTnLst>
                                    <p:animClr clrSpc="hsl" dir="cw">
                                      <p:cBhvr override="childStyle">
                                        <p:cTn id="11" dur="1000" fill="hold"/>
                                        <p:tgtEl>
                                          <p:spTgt spid="5"/>
                                        </p:tgtEl>
                                        <p:attrNameLst>
                                          <p:attrName>style.color</p:attrName>
                                        </p:attrNameLst>
                                      </p:cBhvr>
                                      <p:by>
                                        <p:hsl h="7200000" s="0" l="0"/>
                                      </p:by>
                                    </p:animClr>
                                    <p:animClr clrSpc="hsl" dir="cw">
                                      <p:cBhvr>
                                        <p:cTn id="12" dur="1000" fill="hold"/>
                                        <p:tgtEl>
                                          <p:spTgt spid="5"/>
                                        </p:tgtEl>
                                        <p:attrNameLst>
                                          <p:attrName>fillcolor</p:attrName>
                                        </p:attrNameLst>
                                      </p:cBhvr>
                                      <p:by>
                                        <p:hsl h="7200000" s="0" l="0"/>
                                      </p:by>
                                    </p:animClr>
                                    <p:animClr clrSpc="hsl" dir="cw">
                                      <p:cBhvr>
                                        <p:cTn id="13" dur="1000" fill="hold"/>
                                        <p:tgtEl>
                                          <p:spTgt spid="5"/>
                                        </p:tgtEl>
                                        <p:attrNameLst>
                                          <p:attrName>stroke.color</p:attrName>
                                        </p:attrNameLst>
                                      </p:cBhvr>
                                      <p:by>
                                        <p:hsl h="7200000" s="0" l="0"/>
                                      </p:by>
                                    </p:animClr>
                                    <p:set>
                                      <p:cBhvr>
                                        <p:cTn id="14" dur="10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EDD2D5-BA03-97C4-A8ED-922EE434B340}"/>
              </a:ext>
            </a:extLst>
          </p:cNvPr>
          <p:cNvPicPr>
            <a:picLocks noChangeAspect="1"/>
          </p:cNvPicPr>
          <p:nvPr/>
        </p:nvPicPr>
        <p:blipFill>
          <a:blip r:embed="rId3"/>
          <a:stretch>
            <a:fillRect/>
          </a:stretch>
        </p:blipFill>
        <p:spPr>
          <a:xfrm>
            <a:off x="2708" y="0"/>
            <a:ext cx="12186584" cy="6858000"/>
          </a:xfrm>
          <a:prstGeom prst="rect">
            <a:avLst/>
          </a:prstGeom>
        </p:spPr>
      </p:pic>
      <p:pic>
        <p:nvPicPr>
          <p:cNvPr id="3" name="Picture 2">
            <a:hlinkClick r:id="rId4"/>
            <a:extLst>
              <a:ext uri="{FF2B5EF4-FFF2-40B4-BE49-F238E27FC236}">
                <a16:creationId xmlns:a16="http://schemas.microsoft.com/office/drawing/2014/main" id="{5F035666-2092-63B9-B7EF-B0B780F4D098}"/>
              </a:ext>
            </a:extLst>
          </p:cNvPr>
          <p:cNvPicPr>
            <a:picLocks noChangeAspect="1"/>
          </p:cNvPicPr>
          <p:nvPr/>
        </p:nvPicPr>
        <p:blipFill>
          <a:blip r:embed="rId5"/>
          <a:stretch>
            <a:fillRect/>
          </a:stretch>
        </p:blipFill>
        <p:spPr>
          <a:xfrm>
            <a:off x="8790975" y="716752"/>
            <a:ext cx="3403163" cy="1882800"/>
          </a:xfrm>
          <a:prstGeom prst="rect">
            <a:avLst/>
          </a:prstGeom>
        </p:spPr>
      </p:pic>
    </p:spTree>
    <p:extLst>
      <p:ext uri="{BB962C8B-B14F-4D97-AF65-F5344CB8AC3E}">
        <p14:creationId xmlns:p14="http://schemas.microsoft.com/office/powerpoint/2010/main" val="401264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5EF645B2-AF86-E45E-BC41-56A5B71735F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67633" y="394017"/>
            <a:ext cx="495331" cy="522903"/>
          </a:xfrm>
          <a:prstGeom prst="rect">
            <a:avLst/>
          </a:prstGeom>
        </p:spPr>
      </p:pic>
      <p:sp>
        <p:nvSpPr>
          <p:cNvPr id="7" name="TextBox 6">
            <a:extLst>
              <a:ext uri="{FF2B5EF4-FFF2-40B4-BE49-F238E27FC236}">
                <a16:creationId xmlns:a16="http://schemas.microsoft.com/office/drawing/2014/main" id="{E055CFD4-74A2-BCF8-8257-3C65F6B88414}"/>
              </a:ext>
            </a:extLst>
          </p:cNvPr>
          <p:cNvSpPr txBox="1"/>
          <p:nvPr/>
        </p:nvSpPr>
        <p:spPr>
          <a:xfrm>
            <a:off x="1523909" y="1500070"/>
            <a:ext cx="9144179" cy="488595"/>
          </a:xfrm>
          <a:prstGeom prst="rect">
            <a:avLst/>
          </a:prstGeom>
          <a:noFill/>
        </p:spPr>
        <p:txBody>
          <a:bodyPr wrap="square">
            <a:spAutoFit/>
          </a:bodyPr>
          <a:lstStyle/>
          <a:p>
            <a:pPr algn="just">
              <a:lnSpc>
                <a:spcPct val="150000"/>
              </a:lnSpc>
              <a:spcBef>
                <a:spcPts val="200"/>
              </a:spcBef>
              <a:spcAft>
                <a:spcPts val="200"/>
              </a:spcAft>
            </a:pPr>
            <a:r>
              <a:rPr lang="en-US" sz="2000" dirty="0" err="1">
                <a:solidFill>
                  <a:schemeClr val="tx1"/>
                </a:solidFill>
                <a:latin typeface="UTM Avo" panose="02040603050506020204" pitchFamily="18"/>
                <a:ea typeface="Calibri" panose="020F0502020204030204" pitchFamily="34" charset="0"/>
                <a:cs typeface="Arial" panose="020B0604020202020204" pitchFamily="34" charset="0"/>
              </a:rPr>
              <a:t>Xem</a:t>
            </a:r>
            <a:r>
              <a:rPr lang="en-US" sz="2000" dirty="0">
                <a:solidFill>
                  <a:schemeClr val="tx1"/>
                </a:solidFill>
                <a:latin typeface="UTM Avo" panose="02040603050506020204" pitchFamily="18"/>
                <a:ea typeface="Calibri" panose="020F0502020204030204" pitchFamily="34" charset="0"/>
                <a:cs typeface="Arial" panose="020B0604020202020204" pitchFamily="34" charset="0"/>
              </a:rPr>
              <a:t> video </a:t>
            </a:r>
            <a:r>
              <a:rPr lang="en-US" sz="2000" dirty="0" err="1">
                <a:solidFill>
                  <a:schemeClr val="tx1"/>
                </a:solidFill>
                <a:latin typeface="UTM Avo" panose="02040603050506020204" pitchFamily="18"/>
                <a:ea typeface="Calibri" panose="020F0502020204030204" pitchFamily="34" charset="0"/>
                <a:cs typeface="Arial" panose="020B0604020202020204" pitchFamily="34" charset="0"/>
              </a:rPr>
              <a:t>và</a:t>
            </a:r>
            <a:r>
              <a:rPr lang="en-US" sz="2000"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dirty="0" err="1">
                <a:solidFill>
                  <a:schemeClr val="tx1"/>
                </a:solidFill>
                <a:latin typeface="UTM Avo" panose="02040603050506020204" pitchFamily="18"/>
                <a:ea typeface="Calibri" panose="020F0502020204030204" pitchFamily="34" charset="0"/>
                <a:cs typeface="Arial" panose="020B0604020202020204" pitchFamily="34" charset="0"/>
              </a:rPr>
              <a:t>kể</a:t>
            </a:r>
            <a:r>
              <a:rPr lang="en-US" sz="2000"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dirty="0" err="1">
                <a:solidFill>
                  <a:schemeClr val="tx1"/>
                </a:solidFill>
                <a:latin typeface="UTM Avo" panose="02040603050506020204" pitchFamily="18"/>
                <a:ea typeface="Calibri" panose="020F0502020204030204" pitchFamily="34" charset="0"/>
                <a:cs typeface="Arial" panose="020B0604020202020204" pitchFamily="34" charset="0"/>
              </a:rPr>
              <a:t>về</a:t>
            </a:r>
            <a:r>
              <a:rPr lang="en-US" sz="2000"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dirty="0" err="1">
                <a:solidFill>
                  <a:schemeClr val="tx1"/>
                </a:solidFill>
                <a:latin typeface="UTM Avo" panose="02040603050506020204" pitchFamily="18"/>
                <a:ea typeface="Calibri" panose="020F0502020204030204" pitchFamily="34" charset="0"/>
                <a:cs typeface="Arial" panose="020B0604020202020204" pitchFamily="34" charset="0"/>
              </a:rPr>
              <a:t>những</a:t>
            </a:r>
            <a:r>
              <a:rPr lang="en-US" sz="2000" dirty="0">
                <a:solidFill>
                  <a:schemeClr val="tx1"/>
                </a:solidFill>
                <a:latin typeface="UTM Avo" panose="02040603050506020204" pitchFamily="18"/>
                <a:ea typeface="Calibri" panose="020F0502020204030204" pitchFamily="34" charset="0"/>
                <a:cs typeface="Arial" panose="020B0604020202020204" pitchFamily="34" charset="0"/>
              </a:rPr>
              <a:t> di </a:t>
            </a:r>
            <a:r>
              <a:rPr lang="en-US" sz="2000" dirty="0" err="1">
                <a:solidFill>
                  <a:schemeClr val="tx1"/>
                </a:solidFill>
                <a:latin typeface="UTM Avo" panose="02040603050506020204" pitchFamily="18"/>
                <a:ea typeface="Calibri" panose="020F0502020204030204" pitchFamily="34" charset="0"/>
                <a:cs typeface="Arial" panose="020B0604020202020204" pitchFamily="34" charset="0"/>
              </a:rPr>
              <a:t>sản</a:t>
            </a:r>
            <a:r>
              <a:rPr lang="en-US" sz="2000"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dirty="0" err="1">
                <a:solidFill>
                  <a:schemeClr val="tx1"/>
                </a:solidFill>
                <a:latin typeface="UTM Avo" panose="02040603050506020204" pitchFamily="18"/>
                <a:ea typeface="Calibri" panose="020F0502020204030204" pitchFamily="34" charset="0"/>
                <a:cs typeface="Arial" panose="020B0604020202020204" pitchFamily="34" charset="0"/>
              </a:rPr>
              <a:t>văn</a:t>
            </a:r>
            <a:r>
              <a:rPr lang="en-US" sz="2000"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dirty="0" err="1">
                <a:solidFill>
                  <a:schemeClr val="tx1"/>
                </a:solidFill>
                <a:latin typeface="UTM Avo" panose="02040603050506020204" pitchFamily="18"/>
                <a:ea typeface="Calibri" panose="020F0502020204030204" pitchFamily="34" charset="0"/>
                <a:cs typeface="Arial" panose="020B0604020202020204" pitchFamily="34" charset="0"/>
              </a:rPr>
              <a:t>hoá</a:t>
            </a:r>
            <a:r>
              <a:rPr lang="en-US" sz="2000"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dirty="0" err="1">
                <a:solidFill>
                  <a:schemeClr val="tx1"/>
                </a:solidFill>
                <a:latin typeface="UTM Avo" panose="02040603050506020204" pitchFamily="18"/>
                <a:ea typeface="Calibri" panose="020F0502020204030204" pitchFamily="34" charset="0"/>
                <a:cs typeface="Arial" panose="020B0604020202020204" pitchFamily="34" charset="0"/>
              </a:rPr>
              <a:t>mà</a:t>
            </a:r>
            <a:r>
              <a:rPr lang="en-US" sz="2000"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dirty="0" err="1">
                <a:solidFill>
                  <a:schemeClr val="tx1"/>
                </a:solidFill>
                <a:latin typeface="UTM Avo" panose="02040603050506020204" pitchFamily="18"/>
                <a:ea typeface="Calibri" panose="020F0502020204030204" pitchFamily="34" charset="0"/>
                <a:cs typeface="Arial" panose="020B0604020202020204" pitchFamily="34" charset="0"/>
              </a:rPr>
              <a:t>các</a:t>
            </a:r>
            <a:r>
              <a:rPr lang="en-US" sz="2000"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dirty="0" err="1">
                <a:solidFill>
                  <a:schemeClr val="tx1"/>
                </a:solidFill>
                <a:latin typeface="UTM Avo" panose="02040603050506020204" pitchFamily="18"/>
                <a:ea typeface="Calibri" panose="020F0502020204030204" pitchFamily="34" charset="0"/>
                <a:cs typeface="Arial" panose="020B0604020202020204" pitchFamily="34" charset="0"/>
              </a:rPr>
              <a:t>em</a:t>
            </a:r>
            <a:r>
              <a:rPr lang="en-US" sz="2000"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dirty="0" err="1">
                <a:solidFill>
                  <a:schemeClr val="tx1"/>
                </a:solidFill>
                <a:latin typeface="UTM Avo" panose="02040603050506020204" pitchFamily="18"/>
                <a:ea typeface="Calibri" panose="020F0502020204030204" pitchFamily="34" charset="0"/>
                <a:cs typeface="Arial" panose="020B0604020202020204" pitchFamily="34" charset="0"/>
              </a:rPr>
              <a:t>quan</a:t>
            </a:r>
            <a:r>
              <a:rPr lang="en-US" sz="2000"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dirty="0" err="1">
                <a:solidFill>
                  <a:schemeClr val="tx1"/>
                </a:solidFill>
                <a:latin typeface="UTM Avo" panose="02040603050506020204" pitchFamily="18"/>
                <a:ea typeface="Calibri" panose="020F0502020204030204" pitchFamily="34" charset="0"/>
                <a:cs typeface="Arial" panose="020B0604020202020204" pitchFamily="34" charset="0"/>
              </a:rPr>
              <a:t>sát</a:t>
            </a:r>
            <a:r>
              <a:rPr lang="en-US" sz="2000"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dirty="0" err="1">
                <a:solidFill>
                  <a:schemeClr val="tx1"/>
                </a:solidFill>
                <a:latin typeface="UTM Avo" panose="02040603050506020204" pitchFamily="18"/>
                <a:ea typeface="Calibri" panose="020F0502020204030204" pitchFamily="34" charset="0"/>
                <a:cs typeface="Arial" panose="020B0604020202020204" pitchFamily="34" charset="0"/>
              </a:rPr>
              <a:t>thấy</a:t>
            </a:r>
            <a:r>
              <a:rPr lang="en-US" sz="2000" dirty="0">
                <a:solidFill>
                  <a:schemeClr val="tx1"/>
                </a:solidFill>
                <a:latin typeface="UTM Avo" panose="02040603050506020204" pitchFamily="18"/>
                <a:ea typeface="Calibri" panose="020F0502020204030204" pitchFamily="34" charset="0"/>
                <a:cs typeface="Arial" panose="020B0604020202020204" pitchFamily="34" charset="0"/>
              </a:rPr>
              <a:t>?</a:t>
            </a:r>
            <a:endParaRPr lang="en-US" sz="2000" dirty="0">
              <a:solidFill>
                <a:schemeClr val="tx1"/>
              </a:solidFill>
              <a:latin typeface="UTM Avo" panose="02040603050506020204" pitchFamily="18"/>
              <a:cs typeface="Arial" panose="020B0604020202020204" pitchFamily="34" charset="0"/>
            </a:endParaRPr>
          </a:p>
        </p:txBody>
      </p:sp>
      <p:pic>
        <p:nvPicPr>
          <p:cNvPr id="9" name="Di Sản Văn Hóa Thế Giới Tại Việt Nam - Phần Di Sản Vật Thể">
            <a:hlinkClick r:id="" action="ppaction://media"/>
            <a:extLst>
              <a:ext uri="{FF2B5EF4-FFF2-40B4-BE49-F238E27FC236}">
                <a16:creationId xmlns:a16="http://schemas.microsoft.com/office/drawing/2014/main" id="{C4334472-16BE-3057-087B-8AAF333758D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701932" y="2095500"/>
            <a:ext cx="8788135" cy="4762500"/>
          </a:xfrm>
          <a:prstGeom prst="rect">
            <a:avLst/>
          </a:prstGeom>
        </p:spPr>
      </p:pic>
    </p:spTree>
    <p:extLst>
      <p:ext uri="{BB962C8B-B14F-4D97-AF65-F5344CB8AC3E}">
        <p14:creationId xmlns:p14="http://schemas.microsoft.com/office/powerpoint/2010/main" val="396298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2F005D4D-D17C-2B9A-3880-3EF184942C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56819" y="3591941"/>
            <a:ext cx="1780392" cy="3279069"/>
          </a:xfrm>
          <a:prstGeom prst="rect">
            <a:avLst/>
          </a:prstGeom>
        </p:spPr>
      </p:pic>
      <p:pic>
        <p:nvPicPr>
          <p:cNvPr id="3" name="Picture 8">
            <a:extLst>
              <a:ext uri="{FF2B5EF4-FFF2-40B4-BE49-F238E27FC236}">
                <a16:creationId xmlns:a16="http://schemas.microsoft.com/office/drawing/2014/main" id="{70CF2DC8-7FAD-1671-C57B-0698399B4E7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37350">
            <a:off x="10734838" y="1261507"/>
            <a:ext cx="998331" cy="526037"/>
          </a:xfrm>
          <a:prstGeom prst="rect">
            <a:avLst/>
          </a:prstGeom>
        </p:spPr>
      </p:pic>
      <p:pic>
        <p:nvPicPr>
          <p:cNvPr id="4" name="Picture 3">
            <a:extLst>
              <a:ext uri="{FF2B5EF4-FFF2-40B4-BE49-F238E27FC236}">
                <a16:creationId xmlns:a16="http://schemas.microsoft.com/office/drawing/2014/main" id="{21553BEE-BBBB-C46E-C32F-126BE409397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94481" y="1778196"/>
            <a:ext cx="495331" cy="522903"/>
          </a:xfrm>
          <a:prstGeom prst="rect">
            <a:avLst/>
          </a:prstGeom>
        </p:spPr>
      </p:pic>
      <p:sp>
        <p:nvSpPr>
          <p:cNvPr id="7" name="Rectangle 6">
            <a:extLst>
              <a:ext uri="{FF2B5EF4-FFF2-40B4-BE49-F238E27FC236}">
                <a16:creationId xmlns:a16="http://schemas.microsoft.com/office/drawing/2014/main" id="{FEAAF95C-C594-9202-A964-5BBBE915CC99}"/>
              </a:ext>
            </a:extLst>
          </p:cNvPr>
          <p:cNvSpPr/>
          <p:nvPr/>
        </p:nvSpPr>
        <p:spPr>
          <a:xfrm>
            <a:off x="1889669" y="2632933"/>
            <a:ext cx="4157291" cy="56772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UTM Avo" panose="02040603050506020204" pitchFamily="18"/>
                <a:cs typeface="Arial" panose="020B0604020202020204" pitchFamily="34" charset="0"/>
              </a:rPr>
              <a:t>Vịnh</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Hạ</a:t>
            </a:r>
            <a:r>
              <a:rPr lang="en-US" sz="2400" dirty="0">
                <a:solidFill>
                  <a:schemeClr val="tx1"/>
                </a:solidFill>
                <a:latin typeface="UTM Avo" panose="02040603050506020204" pitchFamily="18"/>
                <a:cs typeface="Arial" panose="020B0604020202020204" pitchFamily="34" charset="0"/>
              </a:rPr>
              <a:t> Long</a:t>
            </a:r>
          </a:p>
        </p:txBody>
      </p:sp>
      <p:sp>
        <p:nvSpPr>
          <p:cNvPr id="9" name="Rectangle 8">
            <a:extLst>
              <a:ext uri="{FF2B5EF4-FFF2-40B4-BE49-F238E27FC236}">
                <a16:creationId xmlns:a16="http://schemas.microsoft.com/office/drawing/2014/main" id="{3BE2D6F9-FA3C-04AD-0931-077AE2EC2063}"/>
              </a:ext>
            </a:extLst>
          </p:cNvPr>
          <p:cNvSpPr/>
          <p:nvPr/>
        </p:nvSpPr>
        <p:spPr>
          <a:xfrm>
            <a:off x="1878213" y="3428664"/>
            <a:ext cx="4157291" cy="966347"/>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UTM Avo" panose="02040603050506020204" pitchFamily="18"/>
                <a:cs typeface="Arial" panose="020B0604020202020204" pitchFamily="34" charset="0"/>
              </a:rPr>
              <a:t>Vườn</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Quốc</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gia</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Phong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Nha</a:t>
            </a:r>
            <a:r>
              <a:rPr lang="en-US" sz="2400" dirty="0">
                <a:solidFill>
                  <a:schemeClr val="tx1"/>
                </a:solidFill>
                <a:latin typeface="UTM Avo" panose="02040603050506020204" pitchFamily="18"/>
                <a:cs typeface="Arial" panose="020B0604020202020204" pitchFamily="34" charset="0"/>
              </a:rPr>
              <a:t> – </a:t>
            </a:r>
            <a:r>
              <a:rPr lang="en-US" sz="2400" dirty="0" err="1">
                <a:solidFill>
                  <a:schemeClr val="tx1"/>
                </a:solidFill>
                <a:latin typeface="UTM Avo" panose="02040603050506020204" pitchFamily="18"/>
                <a:cs typeface="Arial" panose="020B0604020202020204" pitchFamily="34" charset="0"/>
              </a:rPr>
              <a:t>Kẻ</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Bàng</a:t>
            </a:r>
            <a:endParaRPr lang="en-US" sz="2400" dirty="0">
              <a:solidFill>
                <a:schemeClr val="tx1"/>
              </a:solidFill>
              <a:latin typeface="UTM Avo" panose="02040603050506020204" pitchFamily="18"/>
              <a:cs typeface="Arial" panose="020B0604020202020204" pitchFamily="34" charset="0"/>
            </a:endParaRPr>
          </a:p>
        </p:txBody>
      </p:sp>
      <p:sp>
        <p:nvSpPr>
          <p:cNvPr id="11" name="Rectangle 10">
            <a:extLst>
              <a:ext uri="{FF2B5EF4-FFF2-40B4-BE49-F238E27FC236}">
                <a16:creationId xmlns:a16="http://schemas.microsoft.com/office/drawing/2014/main" id="{2BAE7230-8A31-F616-FFED-F5629B2304C3}"/>
              </a:ext>
            </a:extLst>
          </p:cNvPr>
          <p:cNvSpPr/>
          <p:nvPr/>
        </p:nvSpPr>
        <p:spPr>
          <a:xfrm>
            <a:off x="1879851" y="4603035"/>
            <a:ext cx="4157291" cy="56772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UTM Avo" panose="02040603050506020204" pitchFamily="18"/>
                <a:cs typeface="Arial" panose="020B0604020202020204" pitchFamily="34" charset="0"/>
              </a:rPr>
              <a:t>Danh</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thắng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Tràng</a:t>
            </a:r>
            <a:r>
              <a:rPr lang="en-US" sz="2400" dirty="0">
                <a:solidFill>
                  <a:schemeClr val="tx1"/>
                </a:solidFill>
                <a:latin typeface="UTM Avo" panose="02040603050506020204" pitchFamily="18"/>
                <a:cs typeface="Arial" panose="020B0604020202020204" pitchFamily="34" charset="0"/>
              </a:rPr>
              <a:t> An</a:t>
            </a:r>
          </a:p>
        </p:txBody>
      </p:sp>
      <p:sp>
        <p:nvSpPr>
          <p:cNvPr id="13" name="Rectangle 12">
            <a:extLst>
              <a:ext uri="{FF2B5EF4-FFF2-40B4-BE49-F238E27FC236}">
                <a16:creationId xmlns:a16="http://schemas.microsoft.com/office/drawing/2014/main" id="{506D26EF-EF19-4CD2-B00E-2A5C3FA0128F}"/>
              </a:ext>
            </a:extLst>
          </p:cNvPr>
          <p:cNvSpPr/>
          <p:nvPr/>
        </p:nvSpPr>
        <p:spPr>
          <a:xfrm>
            <a:off x="1854561" y="5520066"/>
            <a:ext cx="4186648" cy="56772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err="1">
                <a:solidFill>
                  <a:schemeClr val="tx1"/>
                </a:solidFill>
                <a:latin typeface="UTM Avo" panose="02040603050506020204" pitchFamily="18"/>
                <a:cs typeface="Arial" panose="020B0604020202020204" pitchFamily="34" charset="0"/>
              </a:rPr>
              <a:t>Quần</a:t>
            </a:r>
            <a:r>
              <a:rPr lang="en-US" sz="2300" dirty="0">
                <a:solidFill>
                  <a:schemeClr val="tx1"/>
                </a:solidFill>
                <a:latin typeface="UTM Avo" panose="02040603050506020204" pitchFamily="18"/>
                <a:cs typeface="Arial" panose="020B0604020202020204" pitchFamily="34" charset="0"/>
              </a:rPr>
              <a:t> </a:t>
            </a:r>
            <a:r>
              <a:rPr lang="en-US" sz="2300" dirty="0" err="1">
                <a:solidFill>
                  <a:schemeClr val="tx1"/>
                </a:solidFill>
                <a:latin typeface="UTM Avo" panose="02040603050506020204" pitchFamily="18"/>
                <a:cs typeface="Arial" panose="020B0604020202020204" pitchFamily="34" charset="0"/>
              </a:rPr>
              <a:t>thể</a:t>
            </a:r>
            <a:r>
              <a:rPr lang="en-US" sz="2300" dirty="0">
                <a:solidFill>
                  <a:schemeClr val="tx1"/>
                </a:solidFill>
                <a:latin typeface="UTM Avo" panose="02040603050506020204" pitchFamily="18"/>
                <a:cs typeface="Arial" panose="020B0604020202020204" pitchFamily="34" charset="0"/>
              </a:rPr>
              <a:t> di </a:t>
            </a:r>
            <a:r>
              <a:rPr lang="en-US" sz="2300" dirty="0" err="1">
                <a:solidFill>
                  <a:schemeClr val="tx1"/>
                </a:solidFill>
                <a:latin typeface="UTM Avo" panose="02040603050506020204" pitchFamily="18"/>
                <a:cs typeface="Arial" panose="020B0604020202020204" pitchFamily="34" charset="0"/>
              </a:rPr>
              <a:t>tích</a:t>
            </a:r>
            <a:r>
              <a:rPr lang="en-US" sz="2300" dirty="0">
                <a:solidFill>
                  <a:schemeClr val="tx1"/>
                </a:solidFill>
                <a:latin typeface="UTM Avo" panose="02040603050506020204" pitchFamily="18"/>
                <a:cs typeface="Arial" panose="020B0604020202020204" pitchFamily="34" charset="0"/>
              </a:rPr>
              <a:t> </a:t>
            </a:r>
            <a:r>
              <a:rPr lang="en-US" sz="2300" dirty="0" err="1">
                <a:solidFill>
                  <a:schemeClr val="tx1"/>
                </a:solidFill>
                <a:latin typeface="UTM Avo" panose="02040603050506020204" pitchFamily="18"/>
                <a:cs typeface="Arial" panose="020B0604020202020204" pitchFamily="34" charset="0"/>
              </a:rPr>
              <a:t>Cố</a:t>
            </a:r>
            <a:r>
              <a:rPr lang="en-US" sz="2300" dirty="0">
                <a:solidFill>
                  <a:schemeClr val="tx1"/>
                </a:solidFill>
                <a:latin typeface="UTM Avo" panose="02040603050506020204" pitchFamily="18"/>
                <a:cs typeface="Arial" panose="020B0604020202020204" pitchFamily="34" charset="0"/>
              </a:rPr>
              <a:t> </a:t>
            </a:r>
            <a:r>
              <a:rPr lang="en-US" sz="2300" dirty="0" err="1">
                <a:solidFill>
                  <a:schemeClr val="tx1"/>
                </a:solidFill>
                <a:latin typeface="UTM Avo" panose="02040603050506020204" pitchFamily="18"/>
                <a:cs typeface="Arial" panose="020B0604020202020204" pitchFamily="34" charset="0"/>
              </a:rPr>
              <a:t>Đô</a:t>
            </a:r>
            <a:r>
              <a:rPr lang="en-US" sz="2300" dirty="0">
                <a:solidFill>
                  <a:schemeClr val="tx1"/>
                </a:solidFill>
                <a:latin typeface="UTM Avo" panose="02040603050506020204" pitchFamily="18"/>
                <a:cs typeface="Arial" panose="020B0604020202020204" pitchFamily="34" charset="0"/>
              </a:rPr>
              <a:t> </a:t>
            </a:r>
            <a:r>
              <a:rPr lang="en-US" sz="2300" dirty="0" err="1">
                <a:solidFill>
                  <a:schemeClr val="tx1"/>
                </a:solidFill>
                <a:latin typeface="UTM Avo" panose="02040603050506020204" pitchFamily="18"/>
                <a:cs typeface="Arial" panose="020B0604020202020204" pitchFamily="34" charset="0"/>
              </a:rPr>
              <a:t>Huế</a:t>
            </a:r>
            <a:endParaRPr lang="en-US" sz="2300" dirty="0">
              <a:solidFill>
                <a:schemeClr val="tx1"/>
              </a:solidFill>
              <a:latin typeface="UTM Avo" panose="02040603050506020204" pitchFamily="18"/>
              <a:cs typeface="Arial" panose="020B0604020202020204" pitchFamily="34" charset="0"/>
            </a:endParaRPr>
          </a:p>
        </p:txBody>
      </p:sp>
      <p:sp>
        <p:nvSpPr>
          <p:cNvPr id="15" name="Rectangle 14">
            <a:extLst>
              <a:ext uri="{FF2B5EF4-FFF2-40B4-BE49-F238E27FC236}">
                <a16:creationId xmlns:a16="http://schemas.microsoft.com/office/drawing/2014/main" id="{9A65A684-0846-ACCE-5E81-E324DDA6E9A1}"/>
              </a:ext>
            </a:extLst>
          </p:cNvPr>
          <p:cNvSpPr/>
          <p:nvPr/>
        </p:nvSpPr>
        <p:spPr>
          <a:xfrm>
            <a:off x="6197496" y="5522721"/>
            <a:ext cx="4157292" cy="56772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UTM Avo" panose="02040603050506020204" pitchFamily="18"/>
                <a:cs typeface="Arial" panose="020B0604020202020204" pitchFamily="34" charset="0"/>
              </a:rPr>
              <a:t>Hoàng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Thành</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Thăng</a:t>
            </a:r>
            <a:r>
              <a:rPr lang="en-US" sz="2400" dirty="0">
                <a:solidFill>
                  <a:schemeClr val="tx1"/>
                </a:solidFill>
                <a:latin typeface="UTM Avo" panose="02040603050506020204" pitchFamily="18"/>
                <a:cs typeface="Arial" panose="020B0604020202020204" pitchFamily="34" charset="0"/>
              </a:rPr>
              <a:t> Long</a:t>
            </a:r>
          </a:p>
        </p:txBody>
      </p:sp>
      <p:sp>
        <p:nvSpPr>
          <p:cNvPr id="17" name="Rectangle 16">
            <a:extLst>
              <a:ext uri="{FF2B5EF4-FFF2-40B4-BE49-F238E27FC236}">
                <a16:creationId xmlns:a16="http://schemas.microsoft.com/office/drawing/2014/main" id="{001F6984-CC09-B5BD-4C87-130027F2A0E2}"/>
              </a:ext>
            </a:extLst>
          </p:cNvPr>
          <p:cNvSpPr/>
          <p:nvPr/>
        </p:nvSpPr>
        <p:spPr>
          <a:xfrm>
            <a:off x="6197497" y="2664965"/>
            <a:ext cx="4157291" cy="56772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UTM Avo" panose="02040603050506020204" pitchFamily="18"/>
                <a:cs typeface="Arial" panose="020B0604020202020204" pitchFamily="34" charset="0"/>
              </a:rPr>
              <a:t>Phố</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Cổ</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Hội</a:t>
            </a:r>
            <a:r>
              <a:rPr lang="en-US" sz="2400" dirty="0">
                <a:solidFill>
                  <a:schemeClr val="tx1"/>
                </a:solidFill>
                <a:latin typeface="UTM Avo" panose="02040603050506020204" pitchFamily="18"/>
                <a:cs typeface="Arial" panose="020B0604020202020204" pitchFamily="34" charset="0"/>
              </a:rPr>
              <a:t> An</a:t>
            </a:r>
          </a:p>
        </p:txBody>
      </p:sp>
      <p:sp>
        <p:nvSpPr>
          <p:cNvPr id="19" name="Rectangle 18">
            <a:extLst>
              <a:ext uri="{FF2B5EF4-FFF2-40B4-BE49-F238E27FC236}">
                <a16:creationId xmlns:a16="http://schemas.microsoft.com/office/drawing/2014/main" id="{8B275C2D-009C-6F13-A576-81C667986FB4}"/>
              </a:ext>
            </a:extLst>
          </p:cNvPr>
          <p:cNvSpPr/>
          <p:nvPr/>
        </p:nvSpPr>
        <p:spPr>
          <a:xfrm>
            <a:off x="6197497" y="3560541"/>
            <a:ext cx="4157291" cy="56772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UTM Avo" panose="02040603050506020204" pitchFamily="18"/>
                <a:cs typeface="Arial" panose="020B0604020202020204" pitchFamily="34" charset="0"/>
              </a:rPr>
              <a:t>Thánh</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địa</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Mỹ</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Sơn</a:t>
            </a:r>
            <a:endParaRPr lang="en-US" sz="2400" dirty="0">
              <a:solidFill>
                <a:schemeClr val="tx1"/>
              </a:solidFill>
              <a:latin typeface="UTM Avo" panose="02040603050506020204" pitchFamily="18"/>
              <a:cs typeface="Arial" panose="020B0604020202020204" pitchFamily="34" charset="0"/>
            </a:endParaRPr>
          </a:p>
        </p:txBody>
      </p:sp>
      <p:sp>
        <p:nvSpPr>
          <p:cNvPr id="21" name="Rectangle 20">
            <a:extLst>
              <a:ext uri="{FF2B5EF4-FFF2-40B4-BE49-F238E27FC236}">
                <a16:creationId xmlns:a16="http://schemas.microsoft.com/office/drawing/2014/main" id="{E4B275BB-DF91-FDD6-7B20-87F7E768EE57}"/>
              </a:ext>
            </a:extLst>
          </p:cNvPr>
          <p:cNvSpPr/>
          <p:nvPr/>
        </p:nvSpPr>
        <p:spPr>
          <a:xfrm>
            <a:off x="6197497" y="4456117"/>
            <a:ext cx="4157291" cy="56772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UTM Avo" panose="02040603050506020204" pitchFamily="18"/>
                <a:cs typeface="Arial" panose="020B0604020202020204" pitchFamily="34" charset="0"/>
              </a:rPr>
              <a:t>Thành</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Nhà</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Hồ</a:t>
            </a:r>
            <a:endParaRPr lang="en-US" sz="2400" dirty="0">
              <a:solidFill>
                <a:schemeClr val="tx1"/>
              </a:solidFill>
              <a:latin typeface="UTM Avo" panose="02040603050506020204" pitchFamily="18"/>
              <a:cs typeface="Arial" panose="020B0604020202020204" pitchFamily="34" charset="0"/>
            </a:endParaRPr>
          </a:p>
        </p:txBody>
      </p:sp>
      <p:grpSp>
        <p:nvGrpSpPr>
          <p:cNvPr id="27" name="Group 26">
            <a:extLst>
              <a:ext uri="{FF2B5EF4-FFF2-40B4-BE49-F238E27FC236}">
                <a16:creationId xmlns:a16="http://schemas.microsoft.com/office/drawing/2014/main" id="{DF3099CD-0639-EAE7-F8B2-02F2B7981E2D}"/>
              </a:ext>
            </a:extLst>
          </p:cNvPr>
          <p:cNvGrpSpPr/>
          <p:nvPr/>
        </p:nvGrpSpPr>
        <p:grpSpPr>
          <a:xfrm>
            <a:off x="1320800" y="1705903"/>
            <a:ext cx="9779000" cy="637520"/>
            <a:chOff x="1780433" y="279400"/>
            <a:chExt cx="9550400" cy="637520"/>
          </a:xfrm>
        </p:grpSpPr>
        <p:sp>
          <p:nvSpPr>
            <p:cNvPr id="28" name="TextBox 27">
              <a:extLst>
                <a:ext uri="{FF2B5EF4-FFF2-40B4-BE49-F238E27FC236}">
                  <a16:creationId xmlns:a16="http://schemas.microsoft.com/office/drawing/2014/main" id="{9D4E6254-5AB4-8E2C-953D-544ADAD49691}"/>
                </a:ext>
              </a:extLst>
            </p:cNvPr>
            <p:cNvSpPr txBox="1"/>
            <p:nvPr/>
          </p:nvSpPr>
          <p:spPr>
            <a:xfrm>
              <a:off x="1983632" y="279400"/>
              <a:ext cx="9144179" cy="494046"/>
            </a:xfrm>
            <a:prstGeom prst="rect">
              <a:avLst/>
            </a:prstGeom>
            <a:noFill/>
          </p:spPr>
          <p:txBody>
            <a:bodyPr wrap="square">
              <a:spAutoFit/>
            </a:bodyPr>
            <a:lstStyle/>
            <a:p>
              <a:pPr algn="just">
                <a:lnSpc>
                  <a:spcPct val="150000"/>
                </a:lnSpc>
                <a:spcBef>
                  <a:spcPts val="200"/>
                </a:spcBef>
                <a:spcAft>
                  <a:spcPts val="200"/>
                </a:spcAft>
              </a:pP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Xem</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video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và</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kể</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về</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những</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di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sản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văn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hoá</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mà</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các</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em</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quan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sát</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thấy</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a:t>
              </a:r>
              <a:endParaRPr lang="en-US" sz="2000" b="1" dirty="0">
                <a:solidFill>
                  <a:schemeClr val="tx1"/>
                </a:solidFill>
                <a:latin typeface="UTM Avo" panose="02040603050506020204" pitchFamily="18"/>
                <a:cs typeface="Arial" panose="020B0604020202020204" pitchFamily="34" charset="0"/>
              </a:endParaRPr>
            </a:p>
          </p:txBody>
        </p:sp>
        <p:sp>
          <p:nvSpPr>
            <p:cNvPr id="29" name="Rectangle: Rounded Corners 11">
              <a:extLst>
                <a:ext uri="{FF2B5EF4-FFF2-40B4-BE49-F238E27FC236}">
                  <a16:creationId xmlns:a16="http://schemas.microsoft.com/office/drawing/2014/main" id="{03C7A4BC-2743-00D0-677B-7686836FC552}"/>
                </a:ext>
              </a:extLst>
            </p:cNvPr>
            <p:cNvSpPr/>
            <p:nvPr/>
          </p:nvSpPr>
          <p:spPr>
            <a:xfrm>
              <a:off x="1780433" y="279401"/>
              <a:ext cx="9550400" cy="637519"/>
            </a:xfrm>
            <a:custGeom>
              <a:avLst/>
              <a:gdLst>
                <a:gd name="connsiteX0" fmla="*/ 0 w 9550400"/>
                <a:gd name="connsiteY0" fmla="*/ 106255 h 637519"/>
                <a:gd name="connsiteX1" fmla="*/ 106255 w 9550400"/>
                <a:gd name="connsiteY1" fmla="*/ 0 h 637519"/>
                <a:gd name="connsiteX2" fmla="*/ 503115 w 9550400"/>
                <a:gd name="connsiteY2" fmla="*/ 0 h 637519"/>
                <a:gd name="connsiteX3" fmla="*/ 993355 w 9550400"/>
                <a:gd name="connsiteY3" fmla="*/ 0 h 637519"/>
                <a:gd name="connsiteX4" fmla="*/ 1763730 w 9550400"/>
                <a:gd name="connsiteY4" fmla="*/ 0 h 637519"/>
                <a:gd name="connsiteX5" fmla="*/ 2440728 w 9550400"/>
                <a:gd name="connsiteY5" fmla="*/ 0 h 637519"/>
                <a:gd name="connsiteX6" fmla="*/ 2744209 w 9550400"/>
                <a:gd name="connsiteY6" fmla="*/ 0 h 637519"/>
                <a:gd name="connsiteX7" fmla="*/ 3234448 w 9550400"/>
                <a:gd name="connsiteY7" fmla="*/ 0 h 637519"/>
                <a:gd name="connsiteX8" fmla="*/ 3724687 w 9550400"/>
                <a:gd name="connsiteY8" fmla="*/ 0 h 637519"/>
                <a:gd name="connsiteX9" fmla="*/ 4028169 w 9550400"/>
                <a:gd name="connsiteY9" fmla="*/ 0 h 637519"/>
                <a:gd name="connsiteX10" fmla="*/ 4518408 w 9550400"/>
                <a:gd name="connsiteY10" fmla="*/ 0 h 637519"/>
                <a:gd name="connsiteX11" fmla="*/ 5102026 w 9550400"/>
                <a:gd name="connsiteY11" fmla="*/ 0 h 637519"/>
                <a:gd name="connsiteX12" fmla="*/ 5779023 w 9550400"/>
                <a:gd name="connsiteY12" fmla="*/ 0 h 637519"/>
                <a:gd name="connsiteX13" fmla="*/ 6549399 w 9550400"/>
                <a:gd name="connsiteY13" fmla="*/ 0 h 637519"/>
                <a:gd name="connsiteX14" fmla="*/ 6852881 w 9550400"/>
                <a:gd name="connsiteY14" fmla="*/ 0 h 637519"/>
                <a:gd name="connsiteX15" fmla="*/ 7529878 w 9550400"/>
                <a:gd name="connsiteY15" fmla="*/ 0 h 637519"/>
                <a:gd name="connsiteX16" fmla="*/ 8020117 w 9550400"/>
                <a:gd name="connsiteY16" fmla="*/ 0 h 637519"/>
                <a:gd name="connsiteX17" fmla="*/ 8790493 w 9550400"/>
                <a:gd name="connsiteY17" fmla="*/ 0 h 637519"/>
                <a:gd name="connsiteX18" fmla="*/ 9444145 w 9550400"/>
                <a:gd name="connsiteY18" fmla="*/ 0 h 637519"/>
                <a:gd name="connsiteX19" fmla="*/ 9550400 w 9550400"/>
                <a:gd name="connsiteY19" fmla="*/ 106255 h 637519"/>
                <a:gd name="connsiteX20" fmla="*/ 9550400 w 9550400"/>
                <a:gd name="connsiteY20" fmla="*/ 531264 h 637519"/>
                <a:gd name="connsiteX21" fmla="*/ 9444145 w 9550400"/>
                <a:gd name="connsiteY21" fmla="*/ 637519 h 637519"/>
                <a:gd name="connsiteX22" fmla="*/ 8953906 w 9550400"/>
                <a:gd name="connsiteY22" fmla="*/ 637519 h 637519"/>
                <a:gd name="connsiteX23" fmla="*/ 8650424 w 9550400"/>
                <a:gd name="connsiteY23" fmla="*/ 637519 h 637519"/>
                <a:gd name="connsiteX24" fmla="*/ 7880048 w 9550400"/>
                <a:gd name="connsiteY24" fmla="*/ 637519 h 637519"/>
                <a:gd name="connsiteX25" fmla="*/ 7203051 w 9550400"/>
                <a:gd name="connsiteY25" fmla="*/ 637519 h 637519"/>
                <a:gd name="connsiteX26" fmla="*/ 6432675 w 9550400"/>
                <a:gd name="connsiteY26" fmla="*/ 637519 h 637519"/>
                <a:gd name="connsiteX27" fmla="*/ 6035815 w 9550400"/>
                <a:gd name="connsiteY27" fmla="*/ 637519 h 637519"/>
                <a:gd name="connsiteX28" fmla="*/ 5545576 w 9550400"/>
                <a:gd name="connsiteY28" fmla="*/ 637519 h 637519"/>
                <a:gd name="connsiteX29" fmla="*/ 5148716 w 9550400"/>
                <a:gd name="connsiteY29" fmla="*/ 637519 h 637519"/>
                <a:gd name="connsiteX30" fmla="*/ 4471719 w 9550400"/>
                <a:gd name="connsiteY30" fmla="*/ 637519 h 637519"/>
                <a:gd name="connsiteX31" fmla="*/ 3981479 w 9550400"/>
                <a:gd name="connsiteY31" fmla="*/ 637519 h 637519"/>
                <a:gd name="connsiteX32" fmla="*/ 3491240 w 9550400"/>
                <a:gd name="connsiteY32" fmla="*/ 637519 h 637519"/>
                <a:gd name="connsiteX33" fmla="*/ 2720864 w 9550400"/>
                <a:gd name="connsiteY33" fmla="*/ 637519 h 637519"/>
                <a:gd name="connsiteX34" fmla="*/ 2417383 w 9550400"/>
                <a:gd name="connsiteY34" fmla="*/ 637519 h 637519"/>
                <a:gd name="connsiteX35" fmla="*/ 1833765 w 9550400"/>
                <a:gd name="connsiteY35" fmla="*/ 637519 h 637519"/>
                <a:gd name="connsiteX36" fmla="*/ 1156768 w 9550400"/>
                <a:gd name="connsiteY36" fmla="*/ 637519 h 637519"/>
                <a:gd name="connsiteX37" fmla="*/ 853286 w 9550400"/>
                <a:gd name="connsiteY37" fmla="*/ 637519 h 637519"/>
                <a:gd name="connsiteX38" fmla="*/ 106255 w 9550400"/>
                <a:gd name="connsiteY38" fmla="*/ 637519 h 637519"/>
                <a:gd name="connsiteX39" fmla="*/ 0 w 9550400"/>
                <a:gd name="connsiteY39" fmla="*/ 531264 h 637519"/>
                <a:gd name="connsiteX40" fmla="*/ 0 w 9550400"/>
                <a:gd name="connsiteY40" fmla="*/ 106255 h 63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550400" h="637519" extrusionOk="0">
                  <a:moveTo>
                    <a:pt x="0" y="106255"/>
                  </a:moveTo>
                  <a:cubicBezTo>
                    <a:pt x="8012" y="55994"/>
                    <a:pt x="44415" y="13228"/>
                    <a:pt x="106255" y="0"/>
                  </a:cubicBezTo>
                  <a:cubicBezTo>
                    <a:pt x="234430" y="-37829"/>
                    <a:pt x="419137" y="42381"/>
                    <a:pt x="503115" y="0"/>
                  </a:cubicBezTo>
                  <a:cubicBezTo>
                    <a:pt x="587093" y="-42381"/>
                    <a:pt x="803826" y="54998"/>
                    <a:pt x="993355" y="0"/>
                  </a:cubicBezTo>
                  <a:cubicBezTo>
                    <a:pt x="1182884" y="-54998"/>
                    <a:pt x="1551294" y="71741"/>
                    <a:pt x="1763730" y="0"/>
                  </a:cubicBezTo>
                  <a:cubicBezTo>
                    <a:pt x="1976167" y="-71741"/>
                    <a:pt x="2290643" y="20592"/>
                    <a:pt x="2440728" y="0"/>
                  </a:cubicBezTo>
                  <a:cubicBezTo>
                    <a:pt x="2590813" y="-20592"/>
                    <a:pt x="2666728" y="11802"/>
                    <a:pt x="2744209" y="0"/>
                  </a:cubicBezTo>
                  <a:cubicBezTo>
                    <a:pt x="2821690" y="-11802"/>
                    <a:pt x="3012326" y="18894"/>
                    <a:pt x="3234448" y="0"/>
                  </a:cubicBezTo>
                  <a:cubicBezTo>
                    <a:pt x="3456570" y="-18894"/>
                    <a:pt x="3484664" y="48541"/>
                    <a:pt x="3724687" y="0"/>
                  </a:cubicBezTo>
                  <a:cubicBezTo>
                    <a:pt x="3964710" y="-48541"/>
                    <a:pt x="3915181" y="8974"/>
                    <a:pt x="4028169" y="0"/>
                  </a:cubicBezTo>
                  <a:cubicBezTo>
                    <a:pt x="4141157" y="-8974"/>
                    <a:pt x="4420237" y="20446"/>
                    <a:pt x="4518408" y="0"/>
                  </a:cubicBezTo>
                  <a:cubicBezTo>
                    <a:pt x="4616579" y="-20446"/>
                    <a:pt x="4836297" y="48418"/>
                    <a:pt x="5102026" y="0"/>
                  </a:cubicBezTo>
                  <a:cubicBezTo>
                    <a:pt x="5367755" y="-48418"/>
                    <a:pt x="5493630" y="45418"/>
                    <a:pt x="5779023" y="0"/>
                  </a:cubicBezTo>
                  <a:cubicBezTo>
                    <a:pt x="6064416" y="-45418"/>
                    <a:pt x="6246736" y="9839"/>
                    <a:pt x="6549399" y="0"/>
                  </a:cubicBezTo>
                  <a:cubicBezTo>
                    <a:pt x="6852062" y="-9839"/>
                    <a:pt x="6738517" y="2896"/>
                    <a:pt x="6852881" y="0"/>
                  </a:cubicBezTo>
                  <a:cubicBezTo>
                    <a:pt x="6967245" y="-2896"/>
                    <a:pt x="7274000" y="70353"/>
                    <a:pt x="7529878" y="0"/>
                  </a:cubicBezTo>
                  <a:cubicBezTo>
                    <a:pt x="7785756" y="-70353"/>
                    <a:pt x="7863208" y="46242"/>
                    <a:pt x="8020117" y="0"/>
                  </a:cubicBezTo>
                  <a:cubicBezTo>
                    <a:pt x="8177026" y="-46242"/>
                    <a:pt x="8604979" y="33527"/>
                    <a:pt x="8790493" y="0"/>
                  </a:cubicBezTo>
                  <a:cubicBezTo>
                    <a:pt x="8976007" y="-33527"/>
                    <a:pt x="9269429" y="50329"/>
                    <a:pt x="9444145" y="0"/>
                  </a:cubicBezTo>
                  <a:cubicBezTo>
                    <a:pt x="9514320" y="2258"/>
                    <a:pt x="9553946" y="46347"/>
                    <a:pt x="9550400" y="106255"/>
                  </a:cubicBezTo>
                  <a:cubicBezTo>
                    <a:pt x="9589111" y="288128"/>
                    <a:pt x="9550233" y="360830"/>
                    <a:pt x="9550400" y="531264"/>
                  </a:cubicBezTo>
                  <a:cubicBezTo>
                    <a:pt x="9533430" y="590434"/>
                    <a:pt x="9496660" y="636134"/>
                    <a:pt x="9444145" y="637519"/>
                  </a:cubicBezTo>
                  <a:cubicBezTo>
                    <a:pt x="9215142" y="671930"/>
                    <a:pt x="9163572" y="617338"/>
                    <a:pt x="8953906" y="637519"/>
                  </a:cubicBezTo>
                  <a:cubicBezTo>
                    <a:pt x="8744240" y="657700"/>
                    <a:pt x="8715847" y="603285"/>
                    <a:pt x="8650424" y="637519"/>
                  </a:cubicBezTo>
                  <a:cubicBezTo>
                    <a:pt x="8585001" y="671753"/>
                    <a:pt x="8040562" y="607679"/>
                    <a:pt x="7880048" y="637519"/>
                  </a:cubicBezTo>
                  <a:cubicBezTo>
                    <a:pt x="7719534" y="667359"/>
                    <a:pt x="7515294" y="630576"/>
                    <a:pt x="7203051" y="637519"/>
                  </a:cubicBezTo>
                  <a:cubicBezTo>
                    <a:pt x="6890808" y="644462"/>
                    <a:pt x="6715612" y="569409"/>
                    <a:pt x="6432675" y="637519"/>
                  </a:cubicBezTo>
                  <a:cubicBezTo>
                    <a:pt x="6149738" y="705629"/>
                    <a:pt x="6180574" y="594405"/>
                    <a:pt x="6035815" y="637519"/>
                  </a:cubicBezTo>
                  <a:cubicBezTo>
                    <a:pt x="5891056" y="680633"/>
                    <a:pt x="5737922" y="622293"/>
                    <a:pt x="5545576" y="637519"/>
                  </a:cubicBezTo>
                  <a:cubicBezTo>
                    <a:pt x="5353230" y="652745"/>
                    <a:pt x="5325310" y="629184"/>
                    <a:pt x="5148716" y="637519"/>
                  </a:cubicBezTo>
                  <a:cubicBezTo>
                    <a:pt x="4972122" y="645854"/>
                    <a:pt x="4762883" y="580733"/>
                    <a:pt x="4471719" y="637519"/>
                  </a:cubicBezTo>
                  <a:cubicBezTo>
                    <a:pt x="4180555" y="694305"/>
                    <a:pt x="4100085" y="622268"/>
                    <a:pt x="3981479" y="637519"/>
                  </a:cubicBezTo>
                  <a:cubicBezTo>
                    <a:pt x="3862873" y="652770"/>
                    <a:pt x="3608280" y="631286"/>
                    <a:pt x="3491240" y="637519"/>
                  </a:cubicBezTo>
                  <a:cubicBezTo>
                    <a:pt x="3374200" y="643752"/>
                    <a:pt x="3006221" y="586248"/>
                    <a:pt x="2720864" y="637519"/>
                  </a:cubicBezTo>
                  <a:cubicBezTo>
                    <a:pt x="2435507" y="688790"/>
                    <a:pt x="2525687" y="634242"/>
                    <a:pt x="2417383" y="637519"/>
                  </a:cubicBezTo>
                  <a:cubicBezTo>
                    <a:pt x="2309079" y="640796"/>
                    <a:pt x="2079061" y="613436"/>
                    <a:pt x="1833765" y="637519"/>
                  </a:cubicBezTo>
                  <a:cubicBezTo>
                    <a:pt x="1588469" y="661602"/>
                    <a:pt x="1307257" y="601000"/>
                    <a:pt x="1156768" y="637519"/>
                  </a:cubicBezTo>
                  <a:cubicBezTo>
                    <a:pt x="1006279" y="674038"/>
                    <a:pt x="915349" y="613652"/>
                    <a:pt x="853286" y="637519"/>
                  </a:cubicBezTo>
                  <a:cubicBezTo>
                    <a:pt x="791223" y="661386"/>
                    <a:pt x="386583" y="599441"/>
                    <a:pt x="106255" y="637519"/>
                  </a:cubicBezTo>
                  <a:cubicBezTo>
                    <a:pt x="61307" y="631062"/>
                    <a:pt x="-4522" y="592267"/>
                    <a:pt x="0" y="531264"/>
                  </a:cubicBezTo>
                  <a:cubicBezTo>
                    <a:pt x="-11876" y="406515"/>
                    <a:pt x="6484" y="226983"/>
                    <a:pt x="0" y="106255"/>
                  </a:cubicBezTo>
                  <a:close/>
                </a:path>
              </a:pathLst>
            </a:custGeom>
            <a:noFill/>
            <a:ln>
              <a:solidFill>
                <a:srgbClr val="002060"/>
              </a:solidFill>
              <a:prstDash val="dash"/>
              <a:extLst>
                <a:ext uri="{C807C97D-BFC1-408E-A445-0C87EB9F89A2}">
                  <ask:lineSketchStyleProps xmlns:ask="http://schemas.microsoft.com/office/drawing/2018/sketchyshapes" sd="163111800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grpSp>
    </p:spTree>
    <p:extLst>
      <p:ext uri="{BB962C8B-B14F-4D97-AF65-F5344CB8AC3E}">
        <p14:creationId xmlns:p14="http://schemas.microsoft.com/office/powerpoint/2010/main" val="1744408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5" grpId="0" animBg="1"/>
      <p:bldP spid="17" grpId="0" animBg="1"/>
      <p:bldP spid="19"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BD4263F4-0E59-43F3-8594-847052D40B88}"/>
              </a:ext>
            </a:extLst>
          </p:cNvPr>
          <p:cNvPicPr>
            <a:picLocks noChangeAspect="1"/>
          </p:cNvPicPr>
          <p:nvPr/>
        </p:nvPicPr>
        <p:blipFill>
          <a:blip r:embed="rId4"/>
          <a:stretch>
            <a:fillRect/>
          </a:stretch>
        </p:blipFill>
        <p:spPr>
          <a:xfrm>
            <a:off x="8790975" y="716752"/>
            <a:ext cx="3403163" cy="1882800"/>
          </a:xfrm>
          <a:prstGeom prst="rect">
            <a:avLst/>
          </a:prstGeom>
        </p:spPr>
      </p:pic>
    </p:spTree>
    <p:extLst>
      <p:ext uri="{BB962C8B-B14F-4D97-AF65-F5344CB8AC3E}">
        <p14:creationId xmlns:p14="http://schemas.microsoft.com/office/powerpoint/2010/main" val="3820952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21">
            <a:extLst>
              <a:ext uri="{FF2B5EF4-FFF2-40B4-BE49-F238E27FC236}">
                <a16:creationId xmlns:a16="http://schemas.microsoft.com/office/drawing/2014/main" id="{E1C4F30C-AA71-71C5-9B00-D9815945676C}"/>
              </a:ext>
            </a:extLst>
          </p:cNvPr>
          <p:cNvSpPr/>
          <p:nvPr/>
        </p:nvSpPr>
        <p:spPr>
          <a:xfrm>
            <a:off x="690564" y="1602481"/>
            <a:ext cx="3842553" cy="550985"/>
          </a:xfrm>
          <a:prstGeom prst="roundRect">
            <a:avLst/>
          </a:prstGeom>
          <a:solidFill>
            <a:srgbClr val="FD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300" b="1" dirty="0">
                <a:solidFill>
                  <a:schemeClr val="tx1"/>
                </a:solidFill>
                <a:latin typeface="UTM Avo" panose="02040603050506020204" pitchFamily="18"/>
                <a:ea typeface="Calibri" panose="020F0502020204030204" pitchFamily="34" charset="0"/>
                <a:cs typeface="Arial" panose="020B0604020202020204" pitchFamily="34" charset="0"/>
              </a:rPr>
              <a:t>1. Di </a:t>
            </a:r>
            <a:r>
              <a:rPr lang="it-IT" sz="2300" b="1" dirty="0" err="1">
                <a:solidFill>
                  <a:schemeClr val="tx1"/>
                </a:solidFill>
                <a:latin typeface="UTM Avo" panose="02040603050506020204" pitchFamily="18"/>
                <a:ea typeface="Calibri" panose="020F0502020204030204" pitchFamily="34" charset="0"/>
                <a:cs typeface="Arial" panose="020B0604020202020204" pitchFamily="34" charset="0"/>
              </a:rPr>
              <a:t>sản</a:t>
            </a:r>
            <a:r>
              <a:rPr lang="it-IT" sz="23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it-IT" sz="2300" b="1" dirty="0" err="1">
                <a:solidFill>
                  <a:schemeClr val="tx1"/>
                </a:solidFill>
                <a:latin typeface="UTM Avo" panose="02040603050506020204" pitchFamily="18"/>
                <a:ea typeface="Calibri" panose="020F0502020204030204" pitchFamily="34" charset="0"/>
                <a:cs typeface="Arial" panose="020B0604020202020204" pitchFamily="34" charset="0"/>
              </a:rPr>
              <a:t>văn</a:t>
            </a:r>
            <a:r>
              <a:rPr lang="it-IT" sz="23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it-IT" sz="2300" b="1" dirty="0" err="1">
                <a:solidFill>
                  <a:schemeClr val="tx1"/>
                </a:solidFill>
                <a:latin typeface="UTM Avo" panose="02040603050506020204" pitchFamily="18"/>
                <a:ea typeface="Calibri" panose="020F0502020204030204" pitchFamily="34" charset="0"/>
                <a:cs typeface="Arial" panose="020B0604020202020204" pitchFamily="34" charset="0"/>
              </a:rPr>
              <a:t>hoá</a:t>
            </a:r>
            <a:r>
              <a:rPr lang="it-IT" sz="2300" b="1" dirty="0">
                <a:solidFill>
                  <a:schemeClr val="tx1"/>
                </a:solidFill>
                <a:latin typeface="UTM Avo" panose="02040603050506020204" pitchFamily="18"/>
                <a:ea typeface="Calibri" panose="020F0502020204030204" pitchFamily="34" charset="0"/>
                <a:cs typeface="Arial" panose="020B0604020202020204" pitchFamily="34" charset="0"/>
              </a:rPr>
              <a:t> là gì?</a:t>
            </a:r>
            <a:endParaRPr lang="it-IT" sz="2300" dirty="0">
              <a:solidFill>
                <a:schemeClr val="tx1"/>
              </a:solidFill>
              <a:latin typeface="UTM Avo" panose="02040603050506020204" pitchFamily="18"/>
              <a:cs typeface="Arial" panose="020B0604020202020204" pitchFamily="34" charset="0"/>
            </a:endParaRPr>
          </a:p>
        </p:txBody>
      </p:sp>
      <p:grpSp>
        <p:nvGrpSpPr>
          <p:cNvPr id="22" name="Group 21">
            <a:extLst>
              <a:ext uri="{FF2B5EF4-FFF2-40B4-BE49-F238E27FC236}">
                <a16:creationId xmlns:a16="http://schemas.microsoft.com/office/drawing/2014/main" id="{A38316EE-C7E8-8A30-63F4-FFF3ED956BFD}"/>
              </a:ext>
            </a:extLst>
          </p:cNvPr>
          <p:cNvGrpSpPr/>
          <p:nvPr/>
        </p:nvGrpSpPr>
        <p:grpSpPr>
          <a:xfrm>
            <a:off x="336867" y="2245349"/>
            <a:ext cx="5711686" cy="1064972"/>
            <a:chOff x="803329" y="1458928"/>
            <a:chExt cx="5711686" cy="1064972"/>
          </a:xfrm>
        </p:grpSpPr>
        <p:pic>
          <p:nvPicPr>
            <p:cNvPr id="2" name="Picture 10">
              <a:extLst>
                <a:ext uri="{FF2B5EF4-FFF2-40B4-BE49-F238E27FC236}">
                  <a16:creationId xmlns:a16="http://schemas.microsoft.com/office/drawing/2014/main" id="{E08F0355-4E04-90F3-7493-4E7629226AC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3329" y="1587324"/>
              <a:ext cx="456329" cy="329387"/>
            </a:xfrm>
            <a:prstGeom prst="rect">
              <a:avLst/>
            </a:prstGeom>
          </p:spPr>
        </p:pic>
        <p:sp>
          <p:nvSpPr>
            <p:cNvPr id="6" name="TextBox 5">
              <a:extLst>
                <a:ext uri="{FF2B5EF4-FFF2-40B4-BE49-F238E27FC236}">
                  <a16:creationId xmlns:a16="http://schemas.microsoft.com/office/drawing/2014/main" id="{53456097-BC6D-7230-E400-DD4099F17F37}"/>
                </a:ext>
              </a:extLst>
            </p:cNvPr>
            <p:cNvSpPr txBox="1"/>
            <p:nvPr/>
          </p:nvSpPr>
          <p:spPr>
            <a:xfrm>
              <a:off x="1274078" y="1458928"/>
              <a:ext cx="5240937" cy="1064972"/>
            </a:xfrm>
            <a:prstGeom prst="rect">
              <a:avLst/>
            </a:prstGeom>
            <a:noFill/>
          </p:spPr>
          <p:txBody>
            <a:bodyPr wrap="square">
              <a:spAutoFit/>
            </a:bodyPr>
            <a:lstStyle/>
            <a:p>
              <a:pPr>
                <a:lnSpc>
                  <a:spcPct val="150000"/>
                </a:lnSpc>
                <a:spcBef>
                  <a:spcPts val="200"/>
                </a:spcBef>
                <a:spcAft>
                  <a:spcPts val="200"/>
                </a:spcAft>
              </a:pPr>
              <a:r>
                <a:rPr lang="en-US" sz="2267" dirty="0">
                  <a:solidFill>
                    <a:schemeClr val="tx1"/>
                  </a:solidFill>
                  <a:latin typeface="UTM Avo" panose="02040603050506020204" pitchFamily="18"/>
                  <a:ea typeface="Calibri" panose="020F0502020204030204" pitchFamily="34" charset="0"/>
                  <a:cs typeface="Arial" panose="020B0604020202020204" pitchFamily="34" charset="0"/>
                </a:rPr>
                <a:t>Quan </a:t>
              </a:r>
              <a:r>
                <a:rPr lang="en-US" sz="2267" dirty="0" err="1">
                  <a:solidFill>
                    <a:schemeClr val="tx1"/>
                  </a:solidFill>
                  <a:latin typeface="UTM Avo" panose="02040603050506020204" pitchFamily="18"/>
                  <a:ea typeface="Calibri" panose="020F0502020204030204" pitchFamily="34" charset="0"/>
                  <a:cs typeface="Arial" panose="020B0604020202020204" pitchFamily="34" charset="0"/>
                </a:rPr>
                <a:t>sát</a:t>
              </a:r>
              <a:r>
                <a:rPr lang="en-US" sz="2267" dirty="0">
                  <a:solidFill>
                    <a:schemeClr val="tx1"/>
                  </a:solidFill>
                  <a:latin typeface="UTM Avo" panose="02040603050506020204" pitchFamily="18"/>
                  <a:ea typeface="Calibri" panose="020F0502020204030204" pitchFamily="34" charset="0"/>
                  <a:cs typeface="Arial" panose="020B0604020202020204" pitchFamily="34" charset="0"/>
                </a:rPr>
                <a:t> 6 </a:t>
              </a:r>
              <a:r>
                <a:rPr lang="en-US" sz="2267" dirty="0" err="1">
                  <a:solidFill>
                    <a:schemeClr val="tx1"/>
                  </a:solidFill>
                  <a:latin typeface="UTM Avo" panose="02040603050506020204" pitchFamily="18"/>
                  <a:ea typeface="Calibri" panose="020F0502020204030204" pitchFamily="34" charset="0"/>
                  <a:cs typeface="Arial" panose="020B0604020202020204" pitchFamily="34" charset="0"/>
                </a:rPr>
                <a:t>hình</a:t>
              </a:r>
              <a:r>
                <a:rPr lang="en-US" sz="2267"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267" dirty="0" err="1">
                  <a:solidFill>
                    <a:schemeClr val="tx1"/>
                  </a:solidFill>
                  <a:latin typeface="UTM Avo" panose="02040603050506020204" pitchFamily="18"/>
                  <a:ea typeface="Calibri" panose="020F0502020204030204" pitchFamily="34" charset="0"/>
                  <a:cs typeface="Arial" panose="020B0604020202020204" pitchFamily="34" charset="0"/>
                </a:rPr>
                <a:t>ảnh</a:t>
              </a:r>
              <a:r>
                <a:rPr lang="en-US" sz="2267" dirty="0">
                  <a:solidFill>
                    <a:schemeClr val="tx1"/>
                  </a:solidFill>
                  <a:latin typeface="UTM Avo" panose="02040603050506020204" pitchFamily="18"/>
                  <a:ea typeface="Calibri" panose="020F0502020204030204" pitchFamily="34" charset="0"/>
                  <a:cs typeface="Arial" panose="020B0604020202020204" pitchFamily="34" charset="0"/>
                </a:rPr>
                <a:t> di </a:t>
              </a:r>
              <a:r>
                <a:rPr lang="en-US" sz="2267" dirty="0" err="1">
                  <a:solidFill>
                    <a:schemeClr val="tx1"/>
                  </a:solidFill>
                  <a:latin typeface="UTM Avo" panose="02040603050506020204" pitchFamily="18"/>
                  <a:ea typeface="Calibri" panose="020F0502020204030204" pitchFamily="34" charset="0"/>
                  <a:cs typeface="Arial" panose="020B0604020202020204" pitchFamily="34" charset="0"/>
                </a:rPr>
                <a:t>sản</a:t>
              </a:r>
              <a:r>
                <a:rPr lang="en-US" sz="2267"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267" dirty="0" err="1">
                  <a:solidFill>
                    <a:schemeClr val="tx1"/>
                  </a:solidFill>
                  <a:latin typeface="UTM Avo" panose="02040603050506020204" pitchFamily="18"/>
                  <a:ea typeface="Calibri" panose="020F0502020204030204" pitchFamily="34" charset="0"/>
                  <a:cs typeface="Arial" panose="020B0604020202020204" pitchFamily="34" charset="0"/>
                </a:rPr>
                <a:t>văn</a:t>
              </a:r>
              <a:r>
                <a:rPr lang="en-US" sz="2267"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267" dirty="0" err="1">
                  <a:solidFill>
                    <a:schemeClr val="tx1"/>
                  </a:solidFill>
                  <a:latin typeface="UTM Avo" panose="02040603050506020204" pitchFamily="18"/>
                  <a:ea typeface="Calibri" panose="020F0502020204030204" pitchFamily="34" charset="0"/>
                  <a:cs typeface="Arial" panose="020B0604020202020204" pitchFamily="34" charset="0"/>
                </a:rPr>
                <a:t>hoá</a:t>
              </a:r>
              <a:r>
                <a:rPr lang="en-US" sz="2267"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267" dirty="0" err="1">
                  <a:solidFill>
                    <a:schemeClr val="tx1"/>
                  </a:solidFill>
                  <a:latin typeface="UTM Avo" panose="02040603050506020204" pitchFamily="18"/>
                  <a:ea typeface="Calibri" panose="020F0502020204030204" pitchFamily="34" charset="0"/>
                  <a:cs typeface="Arial" panose="020B0604020202020204" pitchFamily="34" charset="0"/>
                </a:rPr>
                <a:t>trong</a:t>
              </a:r>
              <a:r>
                <a:rPr lang="en-US" sz="2267"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267" dirty="0" err="1">
                  <a:solidFill>
                    <a:schemeClr val="tx1"/>
                  </a:solidFill>
                  <a:latin typeface="UTM Avo" panose="02040603050506020204" pitchFamily="18"/>
                  <a:ea typeface="Calibri" panose="020F0502020204030204" pitchFamily="34" charset="0"/>
                  <a:cs typeface="Arial" panose="020B0604020202020204" pitchFamily="34" charset="0"/>
                </a:rPr>
                <a:t>SGK</a:t>
              </a:r>
              <a:r>
                <a:rPr lang="en-US" sz="2267"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267" dirty="0" err="1">
                  <a:solidFill>
                    <a:schemeClr val="tx1"/>
                  </a:solidFill>
                  <a:latin typeface="UTM Avo" panose="02040603050506020204" pitchFamily="18"/>
                  <a:ea typeface="Calibri" panose="020F0502020204030204" pitchFamily="34" charset="0"/>
                  <a:cs typeface="Arial" panose="020B0604020202020204" pitchFamily="34" charset="0"/>
                </a:rPr>
                <a:t>trang</a:t>
              </a:r>
              <a:r>
                <a:rPr lang="en-US" sz="2267" dirty="0">
                  <a:solidFill>
                    <a:schemeClr val="tx1"/>
                  </a:solidFill>
                  <a:latin typeface="UTM Avo" panose="02040603050506020204" pitchFamily="18"/>
                  <a:ea typeface="Calibri" panose="020F0502020204030204" pitchFamily="34" charset="0"/>
                  <a:cs typeface="Arial" panose="020B0604020202020204" pitchFamily="34" charset="0"/>
                </a:rPr>
                <a:t> 9, 10?</a:t>
              </a:r>
              <a:endParaRPr lang="en-US" sz="2267" dirty="0">
                <a:solidFill>
                  <a:schemeClr val="tx1"/>
                </a:solidFill>
                <a:latin typeface="UTM Avo" panose="02040603050506020204" pitchFamily="18"/>
                <a:cs typeface="Arial" panose="020B0604020202020204" pitchFamily="34" charset="0"/>
              </a:endParaRPr>
            </a:p>
          </p:txBody>
        </p:sp>
      </p:grpSp>
      <p:pic>
        <p:nvPicPr>
          <p:cNvPr id="7" name="Picture 6">
            <a:extLst>
              <a:ext uri="{FF2B5EF4-FFF2-40B4-BE49-F238E27FC236}">
                <a16:creationId xmlns:a16="http://schemas.microsoft.com/office/drawing/2014/main" id="{58EC3EE1-F978-3FA3-8847-E6EE205C9A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389" y="3530600"/>
            <a:ext cx="6100157" cy="3097358"/>
          </a:xfrm>
          <a:prstGeom prst="rect">
            <a:avLst/>
          </a:prstGeom>
        </p:spPr>
      </p:pic>
      <p:sp>
        <p:nvSpPr>
          <p:cNvPr id="23" name="Rounded Rectangle 22">
            <a:extLst>
              <a:ext uri="{FF2B5EF4-FFF2-40B4-BE49-F238E27FC236}">
                <a16:creationId xmlns:a16="http://schemas.microsoft.com/office/drawing/2014/main" id="{984AED65-4BDE-6D93-A524-147663BFEF1E}"/>
              </a:ext>
            </a:extLst>
          </p:cNvPr>
          <p:cNvSpPr/>
          <p:nvPr/>
        </p:nvSpPr>
        <p:spPr>
          <a:xfrm>
            <a:off x="6143448" y="1071021"/>
            <a:ext cx="5891163" cy="53848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a)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Em</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hãy</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cho</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biết</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tên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của</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di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sản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gắn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với</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từng</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hình</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ảnh</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trên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và</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những</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đặc</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điểm</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chung</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của</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các</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hình</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ảnh</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đó</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endParaRPr lang="en-US" sz="2000" b="1" dirty="0">
              <a:solidFill>
                <a:schemeClr val="tx1"/>
              </a:solidFill>
              <a:latin typeface="UTM Avo" panose="02040603050506020204" pitchFamily="18"/>
              <a:cs typeface="Arial" panose="020B0604020202020204" pitchFamily="34" charset="0"/>
            </a:endParaRPr>
          </a:p>
          <a:p>
            <a:pPr algn="just">
              <a:lnSpc>
                <a:spcPct val="150000"/>
              </a:lnSpc>
              <a:spcAft>
                <a:spcPts val="667"/>
              </a:spcAft>
            </a:pPr>
            <a:r>
              <a:rPr lang="vi-VN" sz="2000" dirty="0">
                <a:solidFill>
                  <a:schemeClr val="tx1"/>
                </a:solidFill>
                <a:latin typeface="UTM Avo" panose="02040603050506020204" pitchFamily="18"/>
                <a:ea typeface="Calibri" panose="020F0502020204030204" pitchFamily="34" charset="0"/>
                <a:cs typeface="Times New Roman" panose="02020603050405020304" pitchFamily="18" charset="0"/>
              </a:rPr>
              <a:t>1</a:t>
            </a:r>
            <a:r>
              <a:rPr lang="en-US" sz="2000" dirty="0">
                <a:solidFill>
                  <a:schemeClr val="tx1"/>
                </a:solidFill>
                <a:latin typeface="UTM Avo" panose="02040603050506020204" pitchFamily="18"/>
                <a:ea typeface="Calibri" panose="020F0502020204030204" pitchFamily="34" charset="0"/>
                <a:cs typeface="Times New Roman" panose="02020603050405020304" pitchFamily="18" charset="0"/>
              </a:rPr>
              <a:t>.</a:t>
            </a:r>
            <a:r>
              <a:rPr lang="vi-VN" sz="2000" dirty="0">
                <a:solidFill>
                  <a:schemeClr val="tx1"/>
                </a:solidFill>
                <a:latin typeface="UTM Avo" panose="02040603050506020204" pitchFamily="18"/>
                <a:ea typeface="Calibri" panose="020F0502020204030204" pitchFamily="34" charset="0"/>
                <a:cs typeface="Times New Roman" panose="02020603050405020304" pitchFamily="18" charset="0"/>
              </a:rPr>
              <a:t> Chùa Một Cột ở Hà Nội</a:t>
            </a:r>
            <a:endParaRPr lang="en-US" sz="2000" dirty="0">
              <a:solidFill>
                <a:schemeClr val="tx1"/>
              </a:solidFill>
              <a:latin typeface="UTM Avo" panose="02040603050506020204" pitchFamily="18"/>
              <a:ea typeface="Calibri" panose="020F0502020204030204" pitchFamily="34" charset="0"/>
              <a:cs typeface="Times New Roman" panose="02020603050405020304" pitchFamily="18" charset="0"/>
            </a:endParaRPr>
          </a:p>
          <a:p>
            <a:pPr algn="just">
              <a:lnSpc>
                <a:spcPct val="150000"/>
              </a:lnSpc>
              <a:spcAft>
                <a:spcPts val="667"/>
              </a:spcAft>
            </a:pPr>
            <a:r>
              <a:rPr lang="vi-VN" sz="2000">
                <a:solidFill>
                  <a:schemeClr val="tx1"/>
                </a:solidFill>
                <a:latin typeface="UTM Avo" panose="02040603050506020204" pitchFamily="18"/>
                <a:ea typeface="Calibri" panose="020F0502020204030204" pitchFamily="34" charset="0"/>
                <a:cs typeface="Times New Roman" panose="02020603050405020304" pitchFamily="18" charset="0"/>
              </a:rPr>
              <a:t>2</a:t>
            </a:r>
            <a:r>
              <a:rPr lang="en-US" sz="2000">
                <a:solidFill>
                  <a:schemeClr val="tx1"/>
                </a:solidFill>
                <a:latin typeface="UTM Avo" panose="02040603050506020204" pitchFamily="18"/>
                <a:ea typeface="Calibri" panose="020F0502020204030204" pitchFamily="34" charset="0"/>
                <a:cs typeface="Times New Roman" panose="02020603050405020304" pitchFamily="18" charset="0"/>
              </a:rPr>
              <a:t>. </a:t>
            </a:r>
            <a:r>
              <a:rPr lang="vi-VN" sz="2000">
                <a:solidFill>
                  <a:schemeClr val="tx1"/>
                </a:solidFill>
                <a:latin typeface="UTM Avo" panose="02040603050506020204" pitchFamily="18"/>
                <a:ea typeface="Calibri" panose="020F0502020204030204" pitchFamily="34" charset="0"/>
                <a:cs typeface="Times New Roman" panose="02020603050405020304" pitchFamily="18" charset="0"/>
              </a:rPr>
              <a:t>Chùa </a:t>
            </a:r>
            <a:r>
              <a:rPr lang="vi-VN" sz="2000" dirty="0">
                <a:solidFill>
                  <a:schemeClr val="tx1"/>
                </a:solidFill>
                <a:latin typeface="UTM Avo" panose="02040603050506020204" pitchFamily="18"/>
                <a:ea typeface="Calibri" panose="020F0502020204030204" pitchFamily="34" charset="0"/>
                <a:cs typeface="Times New Roman" panose="02020603050405020304" pitchFamily="18" charset="0"/>
              </a:rPr>
              <a:t>Cầu ở Hội An</a:t>
            </a:r>
            <a:endParaRPr lang="en-US" sz="2000" dirty="0">
              <a:solidFill>
                <a:schemeClr val="tx1"/>
              </a:solidFill>
              <a:latin typeface="UTM Avo" panose="02040603050506020204" pitchFamily="18"/>
              <a:ea typeface="Calibri" panose="020F0502020204030204" pitchFamily="34" charset="0"/>
              <a:cs typeface="Times New Roman" panose="02020603050405020304" pitchFamily="18" charset="0"/>
            </a:endParaRPr>
          </a:p>
          <a:p>
            <a:pPr algn="just">
              <a:lnSpc>
                <a:spcPct val="150000"/>
              </a:lnSpc>
              <a:spcAft>
                <a:spcPts val="667"/>
              </a:spcAft>
            </a:pPr>
            <a:r>
              <a:rPr lang="vi-VN" sz="2000" dirty="0">
                <a:solidFill>
                  <a:schemeClr val="tx1"/>
                </a:solidFill>
                <a:latin typeface="UTM Avo" panose="02040603050506020204" pitchFamily="18"/>
                <a:ea typeface="Calibri" panose="020F0502020204030204" pitchFamily="34" charset="0"/>
                <a:cs typeface="Times New Roman" panose="02020603050405020304" pitchFamily="18" charset="0"/>
              </a:rPr>
              <a:t>3</a:t>
            </a:r>
            <a:r>
              <a:rPr lang="en-US" sz="2000" dirty="0">
                <a:solidFill>
                  <a:schemeClr val="tx1"/>
                </a:solidFill>
                <a:latin typeface="UTM Avo" panose="02040603050506020204" pitchFamily="18"/>
                <a:ea typeface="Calibri" panose="020F0502020204030204" pitchFamily="34" charset="0"/>
                <a:cs typeface="Times New Roman" panose="02020603050405020304" pitchFamily="18" charset="0"/>
              </a:rPr>
              <a:t>.</a:t>
            </a:r>
            <a:r>
              <a:rPr lang="vi-VN" sz="2000" dirty="0">
                <a:solidFill>
                  <a:schemeClr val="tx1"/>
                </a:solidFill>
                <a:latin typeface="UTM Avo" panose="02040603050506020204" pitchFamily="18"/>
                <a:ea typeface="Calibri" panose="020F0502020204030204" pitchFamily="34" charset="0"/>
                <a:cs typeface="Times New Roman" panose="02020603050405020304" pitchFamily="18" charset="0"/>
              </a:rPr>
              <a:t> Khu di tích Mỹ Sơn ở Quảng Nam</a:t>
            </a:r>
            <a:endParaRPr lang="en-US" sz="2000" dirty="0">
              <a:solidFill>
                <a:schemeClr val="tx1"/>
              </a:solidFill>
              <a:latin typeface="UTM Avo" panose="02040603050506020204" pitchFamily="18"/>
              <a:ea typeface="Calibri" panose="020F0502020204030204" pitchFamily="34" charset="0"/>
              <a:cs typeface="Times New Roman" panose="02020603050405020304" pitchFamily="18" charset="0"/>
            </a:endParaRPr>
          </a:p>
          <a:p>
            <a:pPr algn="just">
              <a:lnSpc>
                <a:spcPct val="150000"/>
              </a:lnSpc>
              <a:spcAft>
                <a:spcPts val="667"/>
              </a:spcAft>
            </a:pPr>
            <a:r>
              <a:rPr lang="vi-VN" sz="2000" dirty="0">
                <a:solidFill>
                  <a:schemeClr val="tx1"/>
                </a:solidFill>
                <a:latin typeface="UTM Avo" panose="02040603050506020204" pitchFamily="18"/>
                <a:ea typeface="Calibri" panose="020F0502020204030204" pitchFamily="34" charset="0"/>
                <a:cs typeface="Times New Roman" panose="02020603050405020304" pitchFamily="18" charset="0"/>
              </a:rPr>
              <a:t>4</a:t>
            </a:r>
            <a:r>
              <a:rPr lang="en-US" sz="2000" dirty="0">
                <a:solidFill>
                  <a:schemeClr val="tx1"/>
                </a:solidFill>
                <a:latin typeface="UTM Avo" panose="02040603050506020204" pitchFamily="18"/>
                <a:ea typeface="Calibri" panose="020F0502020204030204" pitchFamily="34" charset="0"/>
                <a:cs typeface="Times New Roman" panose="02020603050405020304" pitchFamily="18" charset="0"/>
              </a:rPr>
              <a:t>.</a:t>
            </a:r>
            <a:r>
              <a:rPr lang="vi-VN" sz="2000" dirty="0">
                <a:solidFill>
                  <a:schemeClr val="tx1"/>
                </a:solidFill>
                <a:latin typeface="UTM Avo" panose="02040603050506020204" pitchFamily="18"/>
                <a:ea typeface="Calibri" panose="020F0502020204030204" pitchFamily="34" charset="0"/>
                <a:cs typeface="Times New Roman" panose="02020603050405020304" pitchFamily="18" charset="0"/>
              </a:rPr>
              <a:t> Đờn ca tài tử Nam Bộ</a:t>
            </a:r>
            <a:endParaRPr lang="en-US" sz="2000" dirty="0">
              <a:solidFill>
                <a:schemeClr val="tx1"/>
              </a:solidFill>
              <a:latin typeface="UTM Avo" panose="02040603050506020204" pitchFamily="18"/>
              <a:ea typeface="Calibri" panose="020F0502020204030204" pitchFamily="34" charset="0"/>
              <a:cs typeface="Times New Roman" panose="02020603050405020304" pitchFamily="18" charset="0"/>
            </a:endParaRPr>
          </a:p>
          <a:p>
            <a:pPr algn="just">
              <a:lnSpc>
                <a:spcPct val="150000"/>
              </a:lnSpc>
              <a:spcAft>
                <a:spcPts val="667"/>
              </a:spcAft>
            </a:pPr>
            <a:r>
              <a:rPr lang="vi-VN" sz="2000" dirty="0">
                <a:solidFill>
                  <a:schemeClr val="tx1"/>
                </a:solidFill>
                <a:latin typeface="UTM Avo" panose="02040603050506020204" pitchFamily="18"/>
                <a:ea typeface="Calibri" panose="020F0502020204030204" pitchFamily="34" charset="0"/>
                <a:cs typeface="Times New Roman" panose="02020603050405020304" pitchFamily="18" charset="0"/>
              </a:rPr>
              <a:t>5</a:t>
            </a:r>
            <a:r>
              <a:rPr lang="en-US" sz="2000" dirty="0">
                <a:solidFill>
                  <a:schemeClr val="tx1"/>
                </a:solidFill>
                <a:latin typeface="UTM Avo" panose="02040603050506020204" pitchFamily="18"/>
                <a:ea typeface="Calibri" panose="020F0502020204030204" pitchFamily="34" charset="0"/>
                <a:cs typeface="Times New Roman" panose="02020603050405020304" pitchFamily="18" charset="0"/>
              </a:rPr>
              <a:t>.</a:t>
            </a:r>
            <a:r>
              <a:rPr lang="vi-VN" sz="2000" dirty="0">
                <a:solidFill>
                  <a:schemeClr val="tx1"/>
                </a:solidFill>
                <a:latin typeface="UTM Avo" panose="02040603050506020204" pitchFamily="18"/>
                <a:ea typeface="Calibri" panose="020F0502020204030204" pitchFamily="34" charset="0"/>
                <a:cs typeface="Times New Roman" panose="02020603050405020304" pitchFamily="18" charset="0"/>
              </a:rPr>
              <a:t> Hát Then </a:t>
            </a:r>
            <a:endParaRPr lang="en-US" sz="2000" dirty="0">
              <a:solidFill>
                <a:schemeClr val="tx1"/>
              </a:solidFill>
              <a:latin typeface="UTM Avo" panose="02040603050506020204" pitchFamily="18"/>
              <a:ea typeface="Calibri" panose="020F0502020204030204" pitchFamily="34" charset="0"/>
              <a:cs typeface="Times New Roman" panose="02020603050405020304" pitchFamily="18" charset="0"/>
            </a:endParaRPr>
          </a:p>
          <a:p>
            <a:pPr algn="just">
              <a:lnSpc>
                <a:spcPct val="150000"/>
              </a:lnSpc>
              <a:spcAft>
                <a:spcPts val="667"/>
              </a:spcAft>
            </a:pPr>
            <a:r>
              <a:rPr lang="vi-VN" sz="2000" dirty="0">
                <a:solidFill>
                  <a:schemeClr val="tx1"/>
                </a:solidFill>
                <a:latin typeface="UTM Avo" panose="02040603050506020204" pitchFamily="18"/>
                <a:ea typeface="Calibri" panose="020F0502020204030204" pitchFamily="34" charset="0"/>
                <a:cs typeface="Times New Roman" panose="02020603050405020304" pitchFamily="18" charset="0"/>
              </a:rPr>
              <a:t>6</a:t>
            </a:r>
            <a:r>
              <a:rPr lang="en-US" sz="2000" dirty="0">
                <a:solidFill>
                  <a:schemeClr val="tx1"/>
                </a:solidFill>
                <a:latin typeface="UTM Avo" panose="02040603050506020204" pitchFamily="18"/>
                <a:ea typeface="Calibri" panose="020F0502020204030204" pitchFamily="34" charset="0"/>
                <a:cs typeface="Times New Roman" panose="02020603050405020304" pitchFamily="18" charset="0"/>
              </a:rPr>
              <a:t>.</a:t>
            </a:r>
            <a:r>
              <a:rPr lang="vi-VN" sz="2000" dirty="0">
                <a:solidFill>
                  <a:schemeClr val="tx1"/>
                </a:solidFill>
                <a:latin typeface="UTM Avo" panose="02040603050506020204" pitchFamily="18"/>
                <a:ea typeface="Calibri" panose="020F0502020204030204" pitchFamily="34" charset="0"/>
                <a:cs typeface="Times New Roman" panose="02020603050405020304" pitchFamily="18" charset="0"/>
              </a:rPr>
              <a:t> Hát Bài Chòi ở Quảng Nam.</a:t>
            </a:r>
            <a:endParaRPr lang="vi-VN" sz="2000" dirty="0">
              <a:solidFill>
                <a:schemeClr val="tx1"/>
              </a:solidFill>
              <a:latin typeface="UTM Avo" panose="02040603050506020204" pitchFamily="18"/>
              <a:cs typeface="Times New Roman" panose="02020603050405020304" pitchFamily="18" charset="0"/>
            </a:endParaRPr>
          </a:p>
        </p:txBody>
      </p:sp>
    </p:spTree>
    <p:extLst>
      <p:ext uri="{BB962C8B-B14F-4D97-AF65-F5344CB8AC3E}">
        <p14:creationId xmlns:p14="http://schemas.microsoft.com/office/powerpoint/2010/main" val="135870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barn(inVertical)">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xEl>
                                              <p:pRg st="1" end="1"/>
                                            </p:txEl>
                                          </p:spTgt>
                                        </p:tgtEl>
                                        <p:attrNameLst>
                                          <p:attrName>style.visibility</p:attrName>
                                        </p:attrNameLst>
                                      </p:cBhvr>
                                      <p:to>
                                        <p:strVal val="visible"/>
                                      </p:to>
                                    </p:set>
                                    <p:animEffect transition="in" filter="barn(inVertical)">
                                      <p:cBhvr>
                                        <p:cTn id="27" dur="500"/>
                                        <p:tgtEl>
                                          <p:spTgt spid="2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3">
                                            <p:txEl>
                                              <p:pRg st="2" end="2"/>
                                            </p:txEl>
                                          </p:spTgt>
                                        </p:tgtEl>
                                        <p:attrNameLst>
                                          <p:attrName>style.visibility</p:attrName>
                                        </p:attrNameLst>
                                      </p:cBhvr>
                                      <p:to>
                                        <p:strVal val="visible"/>
                                      </p:to>
                                    </p:set>
                                    <p:animEffect transition="in" filter="barn(inVertical)">
                                      <p:cBhvr>
                                        <p:cTn id="32" dur="500"/>
                                        <p:tgtEl>
                                          <p:spTgt spid="2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3">
                                            <p:txEl>
                                              <p:pRg st="3" end="3"/>
                                            </p:txEl>
                                          </p:spTgt>
                                        </p:tgtEl>
                                        <p:attrNameLst>
                                          <p:attrName>style.visibility</p:attrName>
                                        </p:attrNameLst>
                                      </p:cBhvr>
                                      <p:to>
                                        <p:strVal val="visible"/>
                                      </p:to>
                                    </p:set>
                                    <p:animEffect transition="in" filter="barn(inVertical)">
                                      <p:cBhvr>
                                        <p:cTn id="37" dur="500"/>
                                        <p:tgtEl>
                                          <p:spTgt spid="2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barn(inVertical)">
                                      <p:cBhvr>
                                        <p:cTn id="42" dur="500"/>
                                        <p:tgtEl>
                                          <p:spTgt spid="2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3">
                                            <p:txEl>
                                              <p:pRg st="5" end="5"/>
                                            </p:txEl>
                                          </p:spTgt>
                                        </p:tgtEl>
                                        <p:attrNameLst>
                                          <p:attrName>style.visibility</p:attrName>
                                        </p:attrNameLst>
                                      </p:cBhvr>
                                      <p:to>
                                        <p:strVal val="visible"/>
                                      </p:to>
                                    </p:set>
                                    <p:animEffect transition="in" filter="barn(inVertical)">
                                      <p:cBhvr>
                                        <p:cTn id="47" dur="500"/>
                                        <p:tgtEl>
                                          <p:spTgt spid="23">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3">
                                            <p:txEl>
                                              <p:pRg st="6" end="6"/>
                                            </p:txEl>
                                          </p:spTgt>
                                        </p:tgtEl>
                                        <p:attrNameLst>
                                          <p:attrName>style.visibility</p:attrName>
                                        </p:attrNameLst>
                                      </p:cBhvr>
                                      <p:to>
                                        <p:strVal val="visible"/>
                                      </p:to>
                                    </p:set>
                                    <p:animEffect transition="in" filter="barn(inVertical)">
                                      <p:cBhvr>
                                        <p:cTn id="52" dur="500"/>
                                        <p:tgtEl>
                                          <p:spTgt spid="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21">
            <a:extLst>
              <a:ext uri="{FF2B5EF4-FFF2-40B4-BE49-F238E27FC236}">
                <a16:creationId xmlns:a16="http://schemas.microsoft.com/office/drawing/2014/main" id="{E1C4F30C-AA71-71C5-9B00-D9815945676C}"/>
              </a:ext>
            </a:extLst>
          </p:cNvPr>
          <p:cNvSpPr/>
          <p:nvPr/>
        </p:nvSpPr>
        <p:spPr>
          <a:xfrm>
            <a:off x="690564" y="1602481"/>
            <a:ext cx="3842553" cy="550985"/>
          </a:xfrm>
          <a:prstGeom prst="roundRect">
            <a:avLst/>
          </a:prstGeom>
          <a:solidFill>
            <a:srgbClr val="FD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300" b="1" dirty="0">
                <a:solidFill>
                  <a:schemeClr val="tx1"/>
                </a:solidFill>
                <a:latin typeface="UTM Avo" panose="02040603050506020204" pitchFamily="18"/>
                <a:ea typeface="Calibri" panose="020F0502020204030204" pitchFamily="34" charset="0"/>
                <a:cs typeface="Arial" panose="020B0604020202020204" pitchFamily="34" charset="0"/>
              </a:rPr>
              <a:t>1. Di </a:t>
            </a:r>
            <a:r>
              <a:rPr lang="it-IT" sz="2300" b="1" dirty="0" err="1">
                <a:solidFill>
                  <a:schemeClr val="tx1"/>
                </a:solidFill>
                <a:latin typeface="UTM Avo" panose="02040603050506020204" pitchFamily="18"/>
                <a:ea typeface="Calibri" panose="020F0502020204030204" pitchFamily="34" charset="0"/>
                <a:cs typeface="Arial" panose="020B0604020202020204" pitchFamily="34" charset="0"/>
              </a:rPr>
              <a:t>sản</a:t>
            </a:r>
            <a:r>
              <a:rPr lang="it-IT" sz="23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it-IT" sz="2300" b="1" dirty="0" err="1">
                <a:solidFill>
                  <a:schemeClr val="tx1"/>
                </a:solidFill>
                <a:latin typeface="UTM Avo" panose="02040603050506020204" pitchFamily="18"/>
                <a:ea typeface="Calibri" panose="020F0502020204030204" pitchFamily="34" charset="0"/>
                <a:cs typeface="Arial" panose="020B0604020202020204" pitchFamily="34" charset="0"/>
              </a:rPr>
              <a:t>văn</a:t>
            </a:r>
            <a:r>
              <a:rPr lang="it-IT" sz="23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it-IT" sz="2300" b="1" dirty="0" err="1">
                <a:solidFill>
                  <a:schemeClr val="tx1"/>
                </a:solidFill>
                <a:latin typeface="UTM Avo" panose="02040603050506020204" pitchFamily="18"/>
                <a:ea typeface="Calibri" panose="020F0502020204030204" pitchFamily="34" charset="0"/>
                <a:cs typeface="Arial" panose="020B0604020202020204" pitchFamily="34" charset="0"/>
              </a:rPr>
              <a:t>hoá</a:t>
            </a:r>
            <a:r>
              <a:rPr lang="it-IT" sz="2300" b="1" dirty="0">
                <a:solidFill>
                  <a:schemeClr val="tx1"/>
                </a:solidFill>
                <a:latin typeface="UTM Avo" panose="02040603050506020204" pitchFamily="18"/>
                <a:ea typeface="Calibri" panose="020F0502020204030204" pitchFamily="34" charset="0"/>
                <a:cs typeface="Arial" panose="020B0604020202020204" pitchFamily="34" charset="0"/>
              </a:rPr>
              <a:t> là gì?</a:t>
            </a:r>
            <a:endParaRPr lang="it-IT" sz="2300" dirty="0">
              <a:solidFill>
                <a:schemeClr val="tx1"/>
              </a:solidFill>
              <a:latin typeface="UTM Avo" panose="02040603050506020204" pitchFamily="18"/>
              <a:cs typeface="Arial" panose="020B0604020202020204" pitchFamily="34" charset="0"/>
            </a:endParaRPr>
          </a:p>
        </p:txBody>
      </p:sp>
      <p:grpSp>
        <p:nvGrpSpPr>
          <p:cNvPr id="22" name="Group 21">
            <a:extLst>
              <a:ext uri="{FF2B5EF4-FFF2-40B4-BE49-F238E27FC236}">
                <a16:creationId xmlns:a16="http://schemas.microsoft.com/office/drawing/2014/main" id="{A38316EE-C7E8-8A30-63F4-FFF3ED956BFD}"/>
              </a:ext>
            </a:extLst>
          </p:cNvPr>
          <p:cNvGrpSpPr/>
          <p:nvPr/>
        </p:nvGrpSpPr>
        <p:grpSpPr>
          <a:xfrm>
            <a:off x="462399" y="2247031"/>
            <a:ext cx="5636142" cy="1064972"/>
            <a:chOff x="928861" y="1460610"/>
            <a:chExt cx="5636142" cy="1064972"/>
          </a:xfrm>
        </p:grpSpPr>
        <p:pic>
          <p:nvPicPr>
            <p:cNvPr id="2" name="Picture 10">
              <a:extLst>
                <a:ext uri="{FF2B5EF4-FFF2-40B4-BE49-F238E27FC236}">
                  <a16:creationId xmlns:a16="http://schemas.microsoft.com/office/drawing/2014/main" id="{E08F0355-4E04-90F3-7493-4E7629226AC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8861" y="1647197"/>
              <a:ext cx="456329" cy="262772"/>
            </a:xfrm>
            <a:prstGeom prst="rect">
              <a:avLst/>
            </a:prstGeom>
          </p:spPr>
        </p:pic>
        <p:sp>
          <p:nvSpPr>
            <p:cNvPr id="6" name="TextBox 5">
              <a:extLst>
                <a:ext uri="{FF2B5EF4-FFF2-40B4-BE49-F238E27FC236}">
                  <a16:creationId xmlns:a16="http://schemas.microsoft.com/office/drawing/2014/main" id="{53456097-BC6D-7230-E400-DD4099F17F37}"/>
                </a:ext>
              </a:extLst>
            </p:cNvPr>
            <p:cNvSpPr txBox="1"/>
            <p:nvPr/>
          </p:nvSpPr>
          <p:spPr>
            <a:xfrm>
              <a:off x="1385190" y="1460610"/>
              <a:ext cx="5179813" cy="1064972"/>
            </a:xfrm>
            <a:prstGeom prst="rect">
              <a:avLst/>
            </a:prstGeom>
            <a:noFill/>
          </p:spPr>
          <p:txBody>
            <a:bodyPr wrap="square">
              <a:spAutoFit/>
            </a:bodyPr>
            <a:lstStyle/>
            <a:p>
              <a:pPr>
                <a:lnSpc>
                  <a:spcPct val="150000"/>
                </a:lnSpc>
                <a:spcBef>
                  <a:spcPts val="200"/>
                </a:spcBef>
                <a:spcAft>
                  <a:spcPts val="200"/>
                </a:spcAft>
              </a:pPr>
              <a:r>
                <a:rPr lang="en-US" sz="2267" dirty="0">
                  <a:solidFill>
                    <a:schemeClr val="tx1"/>
                  </a:solidFill>
                  <a:latin typeface="UTM Avo" panose="02040603050506020204" pitchFamily="18"/>
                  <a:ea typeface="Calibri" panose="020F0502020204030204" pitchFamily="34" charset="0"/>
                  <a:cs typeface="Arial" panose="020B0604020202020204" pitchFamily="34" charset="0"/>
                </a:rPr>
                <a:t>Quan </a:t>
              </a:r>
              <a:r>
                <a:rPr lang="en-US" sz="2267" dirty="0" err="1">
                  <a:solidFill>
                    <a:schemeClr val="tx1"/>
                  </a:solidFill>
                  <a:latin typeface="UTM Avo" panose="02040603050506020204" pitchFamily="18"/>
                  <a:ea typeface="Calibri" panose="020F0502020204030204" pitchFamily="34" charset="0"/>
                  <a:cs typeface="Arial" panose="020B0604020202020204" pitchFamily="34" charset="0"/>
                </a:rPr>
                <a:t>sát</a:t>
              </a:r>
              <a:r>
                <a:rPr lang="en-US" sz="2267" dirty="0">
                  <a:solidFill>
                    <a:schemeClr val="tx1"/>
                  </a:solidFill>
                  <a:latin typeface="UTM Avo" panose="02040603050506020204" pitchFamily="18"/>
                  <a:ea typeface="Calibri" panose="020F0502020204030204" pitchFamily="34" charset="0"/>
                  <a:cs typeface="Arial" panose="020B0604020202020204" pitchFamily="34" charset="0"/>
                </a:rPr>
                <a:t> 6 </a:t>
              </a:r>
              <a:r>
                <a:rPr lang="en-US" sz="2267" dirty="0" err="1">
                  <a:solidFill>
                    <a:schemeClr val="tx1"/>
                  </a:solidFill>
                  <a:latin typeface="UTM Avo" panose="02040603050506020204" pitchFamily="18"/>
                  <a:ea typeface="Calibri" panose="020F0502020204030204" pitchFamily="34" charset="0"/>
                  <a:cs typeface="Arial" panose="020B0604020202020204" pitchFamily="34" charset="0"/>
                </a:rPr>
                <a:t>hình</a:t>
              </a:r>
              <a:r>
                <a:rPr lang="en-US" sz="2267"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267" dirty="0" err="1">
                  <a:solidFill>
                    <a:schemeClr val="tx1"/>
                  </a:solidFill>
                  <a:latin typeface="UTM Avo" panose="02040603050506020204" pitchFamily="18"/>
                  <a:ea typeface="Calibri" panose="020F0502020204030204" pitchFamily="34" charset="0"/>
                  <a:cs typeface="Arial" panose="020B0604020202020204" pitchFamily="34" charset="0"/>
                </a:rPr>
                <a:t>ảnh</a:t>
              </a:r>
              <a:r>
                <a:rPr lang="en-US" sz="2267" dirty="0">
                  <a:solidFill>
                    <a:schemeClr val="tx1"/>
                  </a:solidFill>
                  <a:latin typeface="UTM Avo" panose="02040603050506020204" pitchFamily="18"/>
                  <a:ea typeface="Calibri" panose="020F0502020204030204" pitchFamily="34" charset="0"/>
                  <a:cs typeface="Arial" panose="020B0604020202020204" pitchFamily="34" charset="0"/>
                </a:rPr>
                <a:t> di </a:t>
              </a:r>
              <a:r>
                <a:rPr lang="en-US" sz="2267" dirty="0" err="1">
                  <a:solidFill>
                    <a:schemeClr val="tx1"/>
                  </a:solidFill>
                  <a:latin typeface="UTM Avo" panose="02040603050506020204" pitchFamily="18"/>
                  <a:ea typeface="Calibri" panose="020F0502020204030204" pitchFamily="34" charset="0"/>
                  <a:cs typeface="Arial" panose="020B0604020202020204" pitchFamily="34" charset="0"/>
                </a:rPr>
                <a:t>sản</a:t>
              </a:r>
              <a:r>
                <a:rPr lang="en-US" sz="2267"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267" dirty="0" err="1">
                  <a:solidFill>
                    <a:schemeClr val="tx1"/>
                  </a:solidFill>
                  <a:latin typeface="UTM Avo" panose="02040603050506020204" pitchFamily="18"/>
                  <a:ea typeface="Calibri" panose="020F0502020204030204" pitchFamily="34" charset="0"/>
                  <a:cs typeface="Arial" panose="020B0604020202020204" pitchFamily="34" charset="0"/>
                </a:rPr>
                <a:t>văn</a:t>
              </a:r>
              <a:r>
                <a:rPr lang="en-US" sz="2267"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267" dirty="0" err="1">
                  <a:solidFill>
                    <a:schemeClr val="tx1"/>
                  </a:solidFill>
                  <a:latin typeface="UTM Avo" panose="02040603050506020204" pitchFamily="18"/>
                  <a:ea typeface="Calibri" panose="020F0502020204030204" pitchFamily="34" charset="0"/>
                  <a:cs typeface="Arial" panose="020B0604020202020204" pitchFamily="34" charset="0"/>
                </a:rPr>
                <a:t>hoá</a:t>
              </a:r>
              <a:r>
                <a:rPr lang="en-US" sz="2267"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267" dirty="0" err="1">
                  <a:solidFill>
                    <a:schemeClr val="tx1"/>
                  </a:solidFill>
                  <a:latin typeface="UTM Avo" panose="02040603050506020204" pitchFamily="18"/>
                  <a:ea typeface="Calibri" panose="020F0502020204030204" pitchFamily="34" charset="0"/>
                  <a:cs typeface="Arial" panose="020B0604020202020204" pitchFamily="34" charset="0"/>
                </a:rPr>
                <a:t>trong</a:t>
              </a:r>
              <a:r>
                <a:rPr lang="en-US" sz="2267"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267" dirty="0" err="1">
                  <a:solidFill>
                    <a:schemeClr val="tx1"/>
                  </a:solidFill>
                  <a:latin typeface="UTM Avo" panose="02040603050506020204" pitchFamily="18"/>
                  <a:ea typeface="Calibri" panose="020F0502020204030204" pitchFamily="34" charset="0"/>
                  <a:cs typeface="Arial" panose="020B0604020202020204" pitchFamily="34" charset="0"/>
                </a:rPr>
                <a:t>SGK</a:t>
              </a:r>
              <a:r>
                <a:rPr lang="en-US" sz="2267"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267" dirty="0" err="1">
                  <a:solidFill>
                    <a:schemeClr val="tx1"/>
                  </a:solidFill>
                  <a:latin typeface="UTM Avo" panose="02040603050506020204" pitchFamily="18"/>
                  <a:ea typeface="Calibri" panose="020F0502020204030204" pitchFamily="34" charset="0"/>
                  <a:cs typeface="Arial" panose="020B0604020202020204" pitchFamily="34" charset="0"/>
                </a:rPr>
                <a:t>trang</a:t>
              </a:r>
              <a:r>
                <a:rPr lang="en-US" sz="2267" dirty="0">
                  <a:solidFill>
                    <a:schemeClr val="tx1"/>
                  </a:solidFill>
                  <a:latin typeface="UTM Avo" panose="02040603050506020204" pitchFamily="18"/>
                  <a:ea typeface="Calibri" panose="020F0502020204030204" pitchFamily="34" charset="0"/>
                  <a:cs typeface="Arial" panose="020B0604020202020204" pitchFamily="34" charset="0"/>
                </a:rPr>
                <a:t> 9, 10?</a:t>
              </a:r>
              <a:endParaRPr lang="en-US" sz="2267" dirty="0">
                <a:solidFill>
                  <a:schemeClr val="tx1"/>
                </a:solidFill>
                <a:latin typeface="UTM Avo" panose="02040603050506020204" pitchFamily="18"/>
                <a:cs typeface="Arial" panose="020B0604020202020204" pitchFamily="34" charset="0"/>
              </a:endParaRPr>
            </a:p>
          </p:txBody>
        </p:sp>
      </p:grpSp>
      <p:pic>
        <p:nvPicPr>
          <p:cNvPr id="7" name="Picture 6">
            <a:extLst>
              <a:ext uri="{FF2B5EF4-FFF2-40B4-BE49-F238E27FC236}">
                <a16:creationId xmlns:a16="http://schemas.microsoft.com/office/drawing/2014/main" id="{58EC3EE1-F978-3FA3-8847-E6EE205C9A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561" y="3412210"/>
            <a:ext cx="6176005" cy="3043611"/>
          </a:xfrm>
          <a:prstGeom prst="rect">
            <a:avLst/>
          </a:prstGeom>
        </p:spPr>
      </p:pic>
      <p:sp>
        <p:nvSpPr>
          <p:cNvPr id="24" name="Rounded Rectangle 23">
            <a:extLst>
              <a:ext uri="{FF2B5EF4-FFF2-40B4-BE49-F238E27FC236}">
                <a16:creationId xmlns:a16="http://schemas.microsoft.com/office/drawing/2014/main" id="{04FFE8EE-641B-CA87-8A1D-B10F14444F8D}"/>
              </a:ext>
            </a:extLst>
          </p:cNvPr>
          <p:cNvSpPr/>
          <p:nvPr/>
        </p:nvSpPr>
        <p:spPr>
          <a:xfrm>
            <a:off x="6300837" y="1071021"/>
            <a:ext cx="5891163" cy="53848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Bef>
                <a:spcPts val="200"/>
              </a:spcBef>
              <a:spcAft>
                <a:spcPts val="200"/>
              </a:spcAft>
            </a:pP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b) Theo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em</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di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sản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văn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hoá</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là</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gì</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a:t>
            </a:r>
          </a:p>
          <a:p>
            <a:pPr marL="304815" indent="-304815">
              <a:lnSpc>
                <a:spcPct val="150000"/>
              </a:lnSpc>
              <a:spcBef>
                <a:spcPts val="200"/>
              </a:spcBef>
              <a:spcAft>
                <a:spcPts val="200"/>
              </a:spcAft>
              <a:buFont typeface="Courier New" panose="02070309020205020404" pitchFamily="49" charset="0"/>
              <a:buChar char="o"/>
            </a:pPr>
            <a:r>
              <a:rPr lang="vi-VN" sz="2000" dirty="0">
                <a:solidFill>
                  <a:schemeClr val="tx1"/>
                </a:solidFill>
                <a:latin typeface="UTM Avo" panose="02040603050506020204" pitchFamily="18"/>
                <a:ea typeface="Calibri" panose="020F0502020204030204" pitchFamily="34" charset="0"/>
                <a:cs typeface="Times New Roman" panose="02020603050405020304" pitchFamily="18" charset="0"/>
              </a:rPr>
              <a:t>Là sản phẩm </a:t>
            </a:r>
            <a:r>
              <a:rPr lang="vi-VN" sz="2000">
                <a:solidFill>
                  <a:schemeClr val="tx1"/>
                </a:solidFill>
                <a:latin typeface="UTM Avo" panose="02040603050506020204" pitchFamily="18"/>
                <a:ea typeface="Calibri" panose="020F0502020204030204" pitchFamily="34" charset="0"/>
                <a:cs typeface="Times New Roman" panose="02020603050405020304" pitchFamily="18" charset="0"/>
              </a:rPr>
              <a:t>tiêu biểu</a:t>
            </a:r>
            <a:r>
              <a:rPr lang="en-US" sz="2000">
                <a:solidFill>
                  <a:schemeClr val="tx1"/>
                </a:solidFill>
                <a:latin typeface="UTM Avo" panose="02040603050506020204" pitchFamily="18"/>
                <a:ea typeface="Calibri" panose="020F0502020204030204" pitchFamily="34" charset="0"/>
                <a:cs typeface="Times New Roman" panose="02020603050405020304" pitchFamily="18" charset="0"/>
              </a:rPr>
              <a:t> của</a:t>
            </a:r>
            <a:r>
              <a:rPr lang="vi-VN" sz="2000">
                <a:solidFill>
                  <a:schemeClr val="tx1"/>
                </a:solidFill>
                <a:latin typeface="UTM Avo" panose="02040603050506020204" pitchFamily="18"/>
                <a:ea typeface="Calibri" panose="020F0502020204030204" pitchFamily="34" charset="0"/>
                <a:cs typeface="Times New Roman" panose="02020603050405020304" pitchFamily="18" charset="0"/>
              </a:rPr>
              <a:t> </a:t>
            </a:r>
            <a:r>
              <a:rPr lang="vi-VN" sz="2000" dirty="0">
                <a:solidFill>
                  <a:schemeClr val="tx1"/>
                </a:solidFill>
                <a:latin typeface="UTM Avo" panose="02040603050506020204" pitchFamily="18"/>
                <a:ea typeface="Calibri" panose="020F0502020204030204" pitchFamily="34" charset="0"/>
                <a:cs typeface="Times New Roman" panose="02020603050405020304" pitchFamily="18" charset="0"/>
              </a:rPr>
              <a:t>lịch sử, văn hoá dân tộc.</a:t>
            </a:r>
            <a:endParaRPr lang="vi-VN" sz="2000" dirty="0">
              <a:solidFill>
                <a:schemeClr val="tx1"/>
              </a:solidFill>
              <a:latin typeface="UTM Avo" panose="02040603050506020204" pitchFamily="18"/>
              <a:cs typeface="Times New Roman" panose="02020603050405020304" pitchFamily="18" charset="0"/>
            </a:endParaRPr>
          </a:p>
          <a:p>
            <a:pPr marL="304815" indent="-304815">
              <a:lnSpc>
                <a:spcPct val="150000"/>
              </a:lnSpc>
              <a:spcBef>
                <a:spcPts val="200"/>
              </a:spcBef>
              <a:spcAft>
                <a:spcPts val="200"/>
              </a:spcAft>
              <a:buFont typeface="Courier New" panose="02070309020205020404" pitchFamily="49" charset="0"/>
              <a:buChar char="o"/>
            </a:pPr>
            <a:r>
              <a:rPr lang="vi-VN" sz="2000" dirty="0">
                <a:solidFill>
                  <a:schemeClr val="tx1"/>
                </a:solidFill>
                <a:latin typeface="UTM Avo" panose="02040603050506020204" pitchFamily="18"/>
                <a:ea typeface="Calibri" panose="020F0502020204030204" pitchFamily="34" charset="0"/>
                <a:cs typeface="Times New Roman" panose="02020603050405020304" pitchFamily="18" charset="0"/>
              </a:rPr>
              <a:t>Là những </a:t>
            </a:r>
            <a:r>
              <a:rPr lang="vi-VN" sz="2000">
                <a:solidFill>
                  <a:schemeClr val="tx1"/>
                </a:solidFill>
                <a:latin typeface="UTM Avo" panose="02040603050506020204" pitchFamily="18"/>
                <a:ea typeface="Calibri" panose="020F0502020204030204" pitchFamily="34" charset="0"/>
                <a:cs typeface="Times New Roman" panose="02020603050405020304" pitchFamily="18" charset="0"/>
              </a:rPr>
              <a:t>di sản </a:t>
            </a:r>
            <a:r>
              <a:rPr lang="vi-VN" sz="2000" dirty="0">
                <a:solidFill>
                  <a:schemeClr val="tx1"/>
                </a:solidFill>
                <a:latin typeface="UTM Avo" panose="02040603050506020204" pitchFamily="18"/>
                <a:ea typeface="Calibri" panose="020F0502020204030204" pitchFamily="34" charset="0"/>
                <a:cs typeface="Times New Roman" panose="02020603050405020304" pitchFamily="18" charset="0"/>
              </a:rPr>
              <a:t>có lịch sử dài </a:t>
            </a:r>
            <a:r>
              <a:rPr lang="vi-VN" sz="2000">
                <a:solidFill>
                  <a:schemeClr val="tx1"/>
                </a:solidFill>
                <a:latin typeface="UTM Avo" panose="02040603050506020204" pitchFamily="18"/>
                <a:ea typeface="Calibri" panose="020F0502020204030204" pitchFamily="34" charset="0"/>
                <a:cs typeface="Times New Roman" panose="02020603050405020304" pitchFamily="18" charset="0"/>
              </a:rPr>
              <a:t>lâu</a:t>
            </a:r>
            <a:r>
              <a:rPr lang="en-US" sz="2000">
                <a:solidFill>
                  <a:schemeClr val="tx1"/>
                </a:solidFill>
                <a:latin typeface="UTM Avo" panose="02040603050506020204" pitchFamily="18"/>
                <a:ea typeface="Calibri" panose="020F0502020204030204" pitchFamily="34" charset="0"/>
                <a:cs typeface="Times New Roman" panose="02020603050405020304" pitchFamily="18" charset="0"/>
              </a:rPr>
              <a:t> </a:t>
            </a:r>
            <a:r>
              <a:rPr lang="vi-VN" sz="2000">
                <a:solidFill>
                  <a:schemeClr val="tx1"/>
                </a:solidFill>
                <a:latin typeface="UTM Avo" panose="02040603050506020204" pitchFamily="18"/>
                <a:ea typeface="Calibri" panose="020F0502020204030204" pitchFamily="34" charset="0"/>
                <a:cs typeface="Times New Roman" panose="02020603050405020304" pitchFamily="18" charset="0"/>
              </a:rPr>
              <a:t>tồn </a:t>
            </a:r>
            <a:r>
              <a:rPr lang="vi-VN" sz="2000" dirty="0">
                <a:solidFill>
                  <a:schemeClr val="tx1"/>
                </a:solidFill>
                <a:latin typeface="UTM Avo" panose="02040603050506020204" pitchFamily="18"/>
                <a:ea typeface="Calibri" panose="020F0502020204030204" pitchFamily="34" charset="0"/>
                <a:cs typeface="Times New Roman" panose="02020603050405020304" pitchFamily="18" charset="0"/>
              </a:rPr>
              <a:t>tại qua nhiều thế hệ. </a:t>
            </a:r>
            <a:endParaRPr lang="vi-VN" sz="2000" dirty="0">
              <a:solidFill>
                <a:schemeClr val="tx1"/>
              </a:solidFill>
              <a:latin typeface="UTM Avo" panose="02040603050506020204" pitchFamily="18"/>
              <a:cs typeface="Times New Roman" panose="02020603050405020304" pitchFamily="18" charset="0"/>
            </a:endParaRPr>
          </a:p>
          <a:p>
            <a:pPr marL="304815" indent="-304815">
              <a:lnSpc>
                <a:spcPct val="150000"/>
              </a:lnSpc>
              <a:spcBef>
                <a:spcPts val="200"/>
              </a:spcBef>
              <a:spcAft>
                <a:spcPts val="200"/>
              </a:spcAft>
              <a:buFont typeface="Courier New" panose="02070309020205020404" pitchFamily="49" charset="0"/>
              <a:buChar char="o"/>
            </a:pPr>
            <a:r>
              <a:rPr lang="vi-VN" sz="2000" dirty="0">
                <a:solidFill>
                  <a:schemeClr val="tx1"/>
                </a:solidFill>
                <a:latin typeface="UTM Avo" panose="02040603050506020204" pitchFamily="18"/>
                <a:ea typeface="Calibri" panose="020F0502020204030204" pitchFamily="34" charset="0"/>
                <a:cs typeface="Times New Roman" panose="02020603050405020304" pitchFamily="18" charset="0"/>
              </a:rPr>
              <a:t>Nói lên nền văn hoá của dân tộc qua những mốc thời gian khác nhau. </a:t>
            </a:r>
            <a:endParaRPr lang="vi-VN" sz="2000" dirty="0">
              <a:solidFill>
                <a:schemeClr val="tx1"/>
              </a:solidFill>
              <a:latin typeface="UTM Avo" panose="02040603050506020204" pitchFamily="18"/>
              <a:cs typeface="Times New Roman" panose="02020603050405020304" pitchFamily="18" charset="0"/>
            </a:endParaRPr>
          </a:p>
        </p:txBody>
      </p:sp>
    </p:spTree>
    <p:extLst>
      <p:ext uri="{BB962C8B-B14F-4D97-AF65-F5344CB8AC3E}">
        <p14:creationId xmlns:p14="http://schemas.microsoft.com/office/powerpoint/2010/main" val="131175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barn(inVertical)">
                                      <p:cBhvr>
                                        <p:cTn id="22" dur="500"/>
                                        <p:tgtEl>
                                          <p:spTgt spid="2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xEl>
                                              <p:pRg st="1" end="1"/>
                                            </p:txEl>
                                          </p:spTgt>
                                        </p:tgtEl>
                                        <p:attrNameLst>
                                          <p:attrName>style.visibility</p:attrName>
                                        </p:attrNameLst>
                                      </p:cBhvr>
                                      <p:to>
                                        <p:strVal val="visible"/>
                                      </p:to>
                                    </p:set>
                                    <p:animEffect transition="in" filter="barn(inVertical)">
                                      <p:cBhvr>
                                        <p:cTn id="27" dur="500"/>
                                        <p:tgtEl>
                                          <p:spTgt spid="2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xEl>
                                              <p:pRg st="2" end="2"/>
                                            </p:txEl>
                                          </p:spTgt>
                                        </p:tgtEl>
                                        <p:attrNameLst>
                                          <p:attrName>style.visibility</p:attrName>
                                        </p:attrNameLst>
                                      </p:cBhvr>
                                      <p:to>
                                        <p:strVal val="visible"/>
                                      </p:to>
                                    </p:set>
                                    <p:animEffect transition="in" filter="barn(inVertical)">
                                      <p:cBhvr>
                                        <p:cTn id="32" dur="500"/>
                                        <p:tgtEl>
                                          <p:spTgt spid="2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4">
                                            <p:txEl>
                                              <p:pRg st="3" end="3"/>
                                            </p:txEl>
                                          </p:spTgt>
                                        </p:tgtEl>
                                        <p:attrNameLst>
                                          <p:attrName>style.visibility</p:attrName>
                                        </p:attrNameLst>
                                      </p:cBhvr>
                                      <p:to>
                                        <p:strVal val="visible"/>
                                      </p:to>
                                    </p:set>
                                    <p:animEffect transition="in" filter="barn(inVertical)">
                                      <p:cBhvr>
                                        <p:cTn id="37"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7" name="Picture 19">
            <a:extLst>
              <a:ext uri="{FF2B5EF4-FFF2-40B4-BE49-F238E27FC236}">
                <a16:creationId xmlns:a16="http://schemas.microsoft.com/office/drawing/2014/main" id="{EAA0CB6D-5BAC-E091-AAD7-973DC312E3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60980" y="690419"/>
            <a:ext cx="1280911" cy="1255292"/>
          </a:xfrm>
          <a:prstGeom prst="rect">
            <a:avLst/>
          </a:prstGeom>
        </p:spPr>
      </p:pic>
      <p:sp>
        <p:nvSpPr>
          <p:cNvPr id="30" name="TextBox 29">
            <a:extLst>
              <a:ext uri="{FF2B5EF4-FFF2-40B4-BE49-F238E27FC236}">
                <a16:creationId xmlns:a16="http://schemas.microsoft.com/office/drawing/2014/main" id="{7D6A51D3-FEA2-CEDE-52F2-F96AC02FE85D}"/>
              </a:ext>
            </a:extLst>
          </p:cNvPr>
          <p:cNvSpPr txBox="1"/>
          <p:nvPr/>
        </p:nvSpPr>
        <p:spPr>
          <a:xfrm>
            <a:off x="427875" y="2129989"/>
            <a:ext cx="10690067" cy="1093184"/>
          </a:xfrm>
          <a:prstGeom prst="rect">
            <a:avLst/>
          </a:prstGeom>
          <a:noFill/>
        </p:spPr>
        <p:txBody>
          <a:bodyPr wrap="square">
            <a:spAutoFit/>
          </a:bodyPr>
          <a:lstStyle/>
          <a:p>
            <a:pPr marL="304815" indent="-304815" algn="just">
              <a:lnSpc>
                <a:spcPct val="150000"/>
              </a:lnSpc>
              <a:spcBef>
                <a:spcPts val="200"/>
              </a:spcBef>
              <a:spcAft>
                <a:spcPts val="200"/>
              </a:spcAft>
              <a:buFont typeface="Courier New" panose="02070309020205020404" pitchFamily="49" charset="0"/>
              <a:buChar char="o"/>
            </a:pPr>
            <a:r>
              <a:rPr lang="vi-VN" sz="2333" dirty="0">
                <a:solidFill>
                  <a:schemeClr val="tx1"/>
                </a:solidFill>
                <a:latin typeface="UTM Avo" panose="02040603050506020204" pitchFamily="18"/>
                <a:ea typeface="Calibri" panose="020F0502020204030204" pitchFamily="34" charset="0"/>
                <a:cs typeface="Times New Roman" panose="02020603050405020304" pitchFamily="18" charset="0"/>
              </a:rPr>
              <a:t>Di sản văn hoá là những sản phẩm vật chất, tinh thần có giá trị lịch sử, văn hoá, khoa học, được lưu truyền từ thế hệ này qua thế hệ khác.</a:t>
            </a:r>
            <a:endParaRPr lang="vi-VN" sz="2333" dirty="0">
              <a:solidFill>
                <a:schemeClr val="tx1"/>
              </a:solidFill>
              <a:latin typeface="UTM Avo" panose="02040603050506020204" pitchFamily="18"/>
              <a:cs typeface="Times New Roman" panose="02020603050405020304" pitchFamily="18" charset="0"/>
            </a:endParaRPr>
          </a:p>
        </p:txBody>
      </p:sp>
      <p:sp>
        <p:nvSpPr>
          <p:cNvPr id="31" name="Oval 30">
            <a:extLst>
              <a:ext uri="{FF2B5EF4-FFF2-40B4-BE49-F238E27FC236}">
                <a16:creationId xmlns:a16="http://schemas.microsoft.com/office/drawing/2014/main" id="{58FF945C-9219-FEAD-3341-BBCDDA3F17D4}"/>
              </a:ext>
            </a:extLst>
          </p:cNvPr>
          <p:cNvSpPr>
            <a:spLocks noChangeAspect="1"/>
          </p:cNvSpPr>
          <p:nvPr/>
        </p:nvSpPr>
        <p:spPr>
          <a:xfrm>
            <a:off x="952542" y="3257593"/>
            <a:ext cx="2520000" cy="2520000"/>
          </a:xfrm>
          <a:prstGeom prst="ellipse">
            <a:avLst/>
          </a:prstGeom>
          <a:blipFill>
            <a:blip r:embed="rId5"/>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32" name="Oval 31">
            <a:extLst>
              <a:ext uri="{FF2B5EF4-FFF2-40B4-BE49-F238E27FC236}">
                <a16:creationId xmlns:a16="http://schemas.microsoft.com/office/drawing/2014/main" id="{25E5C652-2A30-AC36-B60D-3DEAA3B394F8}"/>
              </a:ext>
            </a:extLst>
          </p:cNvPr>
          <p:cNvSpPr>
            <a:spLocks noChangeAspect="1"/>
          </p:cNvSpPr>
          <p:nvPr/>
        </p:nvSpPr>
        <p:spPr>
          <a:xfrm>
            <a:off x="4836000" y="3257593"/>
            <a:ext cx="2520000" cy="2520000"/>
          </a:xfrm>
          <a:prstGeom prst="ellipse">
            <a:avLst/>
          </a:prstGeom>
          <a:blipFill>
            <a:blip r:embed="rId6"/>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33" name="Oval 32">
            <a:extLst>
              <a:ext uri="{FF2B5EF4-FFF2-40B4-BE49-F238E27FC236}">
                <a16:creationId xmlns:a16="http://schemas.microsoft.com/office/drawing/2014/main" id="{6EF38C9C-1720-CF54-7D1D-517696AF2015}"/>
              </a:ext>
            </a:extLst>
          </p:cNvPr>
          <p:cNvSpPr>
            <a:spLocks noChangeAspect="1"/>
          </p:cNvSpPr>
          <p:nvPr/>
        </p:nvSpPr>
        <p:spPr>
          <a:xfrm>
            <a:off x="8597942" y="3257593"/>
            <a:ext cx="2520000" cy="2520000"/>
          </a:xfrm>
          <a:prstGeom prst="ellipse">
            <a:avLst/>
          </a:prstGeom>
          <a:blipFill>
            <a:blip r:embed="rId7"/>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34" name="Rectangle: Rounded Corners 21">
            <a:extLst>
              <a:ext uri="{FF2B5EF4-FFF2-40B4-BE49-F238E27FC236}">
                <a16:creationId xmlns:a16="http://schemas.microsoft.com/office/drawing/2014/main" id="{37F68F5A-4F6D-2308-9458-23825FBC7C57}"/>
              </a:ext>
            </a:extLst>
          </p:cNvPr>
          <p:cNvSpPr/>
          <p:nvPr/>
        </p:nvSpPr>
        <p:spPr>
          <a:xfrm>
            <a:off x="690564" y="1602481"/>
            <a:ext cx="3842553" cy="550985"/>
          </a:xfrm>
          <a:prstGeom prst="roundRect">
            <a:avLst/>
          </a:prstGeom>
          <a:solidFill>
            <a:srgbClr val="FD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300" b="1" dirty="0">
                <a:solidFill>
                  <a:schemeClr val="tx1"/>
                </a:solidFill>
                <a:latin typeface="UTM Avo" panose="02040603050506020204" pitchFamily="18"/>
                <a:ea typeface="Calibri" panose="020F0502020204030204" pitchFamily="34" charset="0"/>
                <a:cs typeface="Arial" panose="020B0604020202020204" pitchFamily="34" charset="0"/>
              </a:rPr>
              <a:t>1. Di </a:t>
            </a:r>
            <a:r>
              <a:rPr lang="it-IT" sz="2300" b="1" dirty="0" err="1">
                <a:solidFill>
                  <a:schemeClr val="tx1"/>
                </a:solidFill>
                <a:latin typeface="UTM Avo" panose="02040603050506020204" pitchFamily="18"/>
                <a:ea typeface="Calibri" panose="020F0502020204030204" pitchFamily="34" charset="0"/>
                <a:cs typeface="Arial" panose="020B0604020202020204" pitchFamily="34" charset="0"/>
              </a:rPr>
              <a:t>sản</a:t>
            </a:r>
            <a:r>
              <a:rPr lang="it-IT" sz="23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it-IT" sz="2300" b="1" dirty="0" err="1">
                <a:solidFill>
                  <a:schemeClr val="tx1"/>
                </a:solidFill>
                <a:latin typeface="UTM Avo" panose="02040603050506020204" pitchFamily="18"/>
                <a:ea typeface="Calibri" panose="020F0502020204030204" pitchFamily="34" charset="0"/>
                <a:cs typeface="Arial" panose="020B0604020202020204" pitchFamily="34" charset="0"/>
              </a:rPr>
              <a:t>văn</a:t>
            </a:r>
            <a:r>
              <a:rPr lang="it-IT" sz="23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it-IT" sz="2300" b="1" dirty="0" err="1">
                <a:solidFill>
                  <a:schemeClr val="tx1"/>
                </a:solidFill>
                <a:latin typeface="UTM Avo" panose="02040603050506020204" pitchFamily="18"/>
                <a:ea typeface="Calibri" panose="020F0502020204030204" pitchFamily="34" charset="0"/>
                <a:cs typeface="Arial" panose="020B0604020202020204" pitchFamily="34" charset="0"/>
              </a:rPr>
              <a:t>hoá</a:t>
            </a:r>
            <a:r>
              <a:rPr lang="it-IT" sz="2300" b="1" dirty="0">
                <a:solidFill>
                  <a:schemeClr val="tx1"/>
                </a:solidFill>
                <a:latin typeface="UTM Avo" panose="02040603050506020204" pitchFamily="18"/>
                <a:ea typeface="Calibri" panose="020F0502020204030204" pitchFamily="34" charset="0"/>
                <a:cs typeface="Arial" panose="020B0604020202020204" pitchFamily="34" charset="0"/>
              </a:rPr>
              <a:t> là gì?</a:t>
            </a:r>
            <a:endParaRPr lang="it-IT" sz="2300" dirty="0">
              <a:solidFill>
                <a:schemeClr val="tx1"/>
              </a:solidFill>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208687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barn(inVertical)">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heel(1)">
                                      <p:cBhvr>
                                        <p:cTn id="12" dur="2000"/>
                                        <p:tgtEl>
                                          <p:spTgt spid="31"/>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heel(1)">
                                      <p:cBhvr>
                                        <p:cTn id="15" dur="2000"/>
                                        <p:tgtEl>
                                          <p:spTgt spid="32"/>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heel(1)">
                                      <p:cBhvr>
                                        <p:cTn id="18"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1130F93-CC59-17F0-C644-AAE1C8E7BCD8}"/>
              </a:ext>
            </a:extLst>
          </p:cNvPr>
          <p:cNvSpPr txBox="1"/>
          <p:nvPr/>
        </p:nvSpPr>
        <p:spPr>
          <a:xfrm>
            <a:off x="728664" y="1598654"/>
            <a:ext cx="3237680" cy="464038"/>
          </a:xfrm>
          <a:prstGeom prst="rect">
            <a:avLst/>
          </a:prstGeom>
          <a:noFill/>
        </p:spPr>
        <p:txBody>
          <a:bodyPr wrap="square">
            <a:spAutoFit/>
          </a:bodyPr>
          <a:lstStyle/>
          <a:p>
            <a:pPr>
              <a:lnSpc>
                <a:spcPct val="114000"/>
              </a:lnSpc>
              <a:spcAft>
                <a:spcPts val="667"/>
              </a:spcAft>
            </a:pPr>
            <a:r>
              <a:rPr lang="en-US" sz="2333" b="1" dirty="0" err="1">
                <a:solidFill>
                  <a:schemeClr val="tx1"/>
                </a:solidFill>
                <a:latin typeface="UTM Avo" panose="02040603050506020204" pitchFamily="18"/>
                <a:ea typeface="Calibri" panose="020F0502020204030204" pitchFamily="34" charset="0"/>
                <a:cs typeface="Arial" panose="020B0604020202020204" pitchFamily="34" charset="0"/>
              </a:rPr>
              <a:t>Thảo</a:t>
            </a:r>
            <a:r>
              <a:rPr lang="en-US" sz="2333"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333" b="1" dirty="0" err="1">
                <a:solidFill>
                  <a:schemeClr val="tx1"/>
                </a:solidFill>
                <a:latin typeface="UTM Avo" panose="02040603050506020204" pitchFamily="18"/>
                <a:ea typeface="Calibri" panose="020F0502020204030204" pitchFamily="34" charset="0"/>
                <a:cs typeface="Arial" panose="020B0604020202020204" pitchFamily="34" charset="0"/>
              </a:rPr>
              <a:t>luận</a:t>
            </a:r>
            <a:r>
              <a:rPr lang="en-US" sz="2333"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333" b="1" dirty="0" err="1">
                <a:solidFill>
                  <a:schemeClr val="tx1"/>
                </a:solidFill>
                <a:latin typeface="UTM Avo" panose="02040603050506020204" pitchFamily="18"/>
                <a:ea typeface="Calibri" panose="020F0502020204030204" pitchFamily="34" charset="0"/>
                <a:cs typeface="Arial" panose="020B0604020202020204" pitchFamily="34" charset="0"/>
              </a:rPr>
              <a:t>nhóm</a:t>
            </a:r>
            <a:r>
              <a:rPr lang="en-US" sz="2333" b="1" dirty="0">
                <a:solidFill>
                  <a:schemeClr val="tx1"/>
                </a:solidFill>
                <a:latin typeface="UTM Avo" panose="02040603050506020204" pitchFamily="18"/>
                <a:ea typeface="Calibri" panose="020F0502020204030204" pitchFamily="34" charset="0"/>
                <a:cs typeface="Arial" panose="020B0604020202020204" pitchFamily="34" charset="0"/>
              </a:rPr>
              <a:t>:</a:t>
            </a:r>
            <a:endParaRPr lang="en-US" sz="2333" b="1" dirty="0">
              <a:solidFill>
                <a:schemeClr val="tx1"/>
              </a:solidFill>
              <a:latin typeface="UTM Avo" panose="02040603050506020204" pitchFamily="18"/>
              <a:cs typeface="Arial" panose="020B0604020202020204" pitchFamily="34" charset="0"/>
            </a:endParaRPr>
          </a:p>
        </p:txBody>
      </p:sp>
      <p:sp>
        <p:nvSpPr>
          <p:cNvPr id="11" name="TextBox 10">
            <a:extLst>
              <a:ext uri="{FF2B5EF4-FFF2-40B4-BE49-F238E27FC236}">
                <a16:creationId xmlns:a16="http://schemas.microsoft.com/office/drawing/2014/main" id="{F5565ED1-D295-0821-F518-7A9032649633}"/>
              </a:ext>
            </a:extLst>
          </p:cNvPr>
          <p:cNvSpPr txBox="1"/>
          <p:nvPr/>
        </p:nvSpPr>
        <p:spPr>
          <a:xfrm>
            <a:off x="336973" y="2139573"/>
            <a:ext cx="5632849" cy="864532"/>
          </a:xfrm>
          <a:prstGeom prst="rect">
            <a:avLst/>
          </a:prstGeom>
          <a:noFill/>
        </p:spPr>
        <p:txBody>
          <a:bodyPr wrap="square">
            <a:spAutoFit/>
          </a:bodyPr>
          <a:lstStyle/>
          <a:p>
            <a:pPr algn="just">
              <a:lnSpc>
                <a:spcPct val="150000"/>
              </a:lnSpc>
              <a:spcBef>
                <a:spcPts val="200"/>
              </a:spcBef>
              <a:spcAft>
                <a:spcPts val="200"/>
              </a:spcAft>
            </a:pPr>
            <a:r>
              <a:rPr lang="en-US" sz="1800" i="1">
                <a:solidFill>
                  <a:srgbClr val="C00000"/>
                </a:solidFill>
                <a:latin typeface="UTM Avo" panose="02040603050506020204" pitchFamily="18"/>
                <a:ea typeface="Calibri" panose="020F0502020204030204" pitchFamily="34" charset="0"/>
                <a:cs typeface="Arial" panose="020B0604020202020204" pitchFamily="34" charset="0"/>
              </a:rPr>
              <a:t>a) Em hãy chỉ ra sự khác biệt giữa các di sản văn hoá trong các sự kiện trên?</a:t>
            </a:r>
            <a:endParaRPr lang="en-US" sz="1800" dirty="0">
              <a:solidFill>
                <a:srgbClr val="C00000"/>
              </a:solidFill>
              <a:latin typeface="UTM Avo" panose="02040603050506020204" pitchFamily="18"/>
              <a:cs typeface="Arial" panose="020B0604020202020204" pitchFamily="34" charset="0"/>
            </a:endParaRPr>
          </a:p>
        </p:txBody>
      </p:sp>
      <p:cxnSp>
        <p:nvCxnSpPr>
          <p:cNvPr id="12" name="Straight Connector 11">
            <a:extLst>
              <a:ext uri="{FF2B5EF4-FFF2-40B4-BE49-F238E27FC236}">
                <a16:creationId xmlns:a16="http://schemas.microsoft.com/office/drawing/2014/main" id="{A9833ED5-F395-BA01-5DBA-4344C659BF14}"/>
              </a:ext>
            </a:extLst>
          </p:cNvPr>
          <p:cNvCxnSpPr>
            <a:cxnSpLocks/>
          </p:cNvCxnSpPr>
          <p:nvPr/>
        </p:nvCxnSpPr>
        <p:spPr>
          <a:xfrm flipH="1">
            <a:off x="5933476" y="1598654"/>
            <a:ext cx="36346" cy="525934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C6D3805-1180-55D6-2D56-BD9261340264}"/>
              </a:ext>
            </a:extLst>
          </p:cNvPr>
          <p:cNvSpPr txBox="1"/>
          <p:nvPr/>
        </p:nvSpPr>
        <p:spPr>
          <a:xfrm>
            <a:off x="6057884" y="2035878"/>
            <a:ext cx="5843413" cy="1280030"/>
          </a:xfrm>
          <a:prstGeom prst="rect">
            <a:avLst/>
          </a:prstGeom>
          <a:noFill/>
        </p:spPr>
        <p:txBody>
          <a:bodyPr wrap="square">
            <a:spAutoFit/>
          </a:bodyPr>
          <a:lstStyle/>
          <a:p>
            <a:pPr algn="just">
              <a:lnSpc>
                <a:spcPct val="150000"/>
              </a:lnSpc>
              <a:spcBef>
                <a:spcPts val="200"/>
              </a:spcBef>
              <a:spcAft>
                <a:spcPts val="200"/>
              </a:spcAft>
            </a:pPr>
            <a:r>
              <a:rPr lang="vi-VN" sz="1800" i="1" dirty="0">
                <a:solidFill>
                  <a:srgbClr val="C00000"/>
                </a:solidFill>
                <a:latin typeface="UTM Avo" panose="02040603050506020204" pitchFamily="18"/>
                <a:ea typeface="Calibri" panose="020F0502020204030204" pitchFamily="34" charset="0"/>
                <a:cs typeface="Times New Roman" panose="02020603050405020304" pitchFamily="18" charset="0"/>
              </a:rPr>
              <a:t>b) Theo em, di sản văn hoá có thể được chia thành những loại nào? Em hãy chia sẻ hiểu biết của em về các loại di sản văn hóa đó</a:t>
            </a:r>
            <a:r>
              <a:rPr lang="en-US" sz="1800" i="1" dirty="0">
                <a:solidFill>
                  <a:srgbClr val="C00000"/>
                </a:solidFill>
                <a:latin typeface="UTM Avo" panose="02040603050506020204" pitchFamily="18"/>
                <a:ea typeface="Calibri" panose="020F0502020204030204" pitchFamily="34" charset="0"/>
                <a:cs typeface="Arial" panose="020B0604020202020204" pitchFamily="34" charset="0"/>
              </a:rPr>
              <a:t>?</a:t>
            </a:r>
            <a:endParaRPr lang="vi-VN" sz="1800" dirty="0">
              <a:solidFill>
                <a:srgbClr val="C00000"/>
              </a:solidFill>
              <a:latin typeface="UTM Avo" panose="02040603050506020204" pitchFamily="18"/>
              <a:cs typeface="Arial" panose="020B0604020202020204" pitchFamily="34" charset="0"/>
            </a:endParaRPr>
          </a:p>
        </p:txBody>
      </p:sp>
      <p:sp>
        <p:nvSpPr>
          <p:cNvPr id="14" name="TextBox 13">
            <a:extLst>
              <a:ext uri="{FF2B5EF4-FFF2-40B4-BE49-F238E27FC236}">
                <a16:creationId xmlns:a16="http://schemas.microsoft.com/office/drawing/2014/main" id="{D73F9112-308E-6408-C7CC-08381D5BD453}"/>
              </a:ext>
            </a:extLst>
          </p:cNvPr>
          <p:cNvSpPr txBox="1"/>
          <p:nvPr/>
        </p:nvSpPr>
        <p:spPr>
          <a:xfrm>
            <a:off x="203260" y="3576755"/>
            <a:ext cx="5478876" cy="1746825"/>
          </a:xfrm>
          <a:prstGeom prst="rect">
            <a:avLst/>
          </a:prstGeom>
          <a:noFill/>
        </p:spPr>
        <p:txBody>
          <a:bodyPr wrap="square">
            <a:spAutoFit/>
          </a:bodyPr>
          <a:lstStyle/>
          <a:p>
            <a:pPr marL="304815" indent="-304815" algn="just">
              <a:lnSpc>
                <a:spcPct val="150000"/>
              </a:lnSpc>
              <a:spcBef>
                <a:spcPts val="200"/>
              </a:spcBef>
              <a:spcAft>
                <a:spcPts val="200"/>
              </a:spcAft>
              <a:buFont typeface="Courier New" panose="02070309020205020404" pitchFamily="49" charset="0"/>
              <a:buChar char="o"/>
            </a:pPr>
            <a:r>
              <a:rPr lang="vi-VN" sz="1800" dirty="0">
                <a:solidFill>
                  <a:schemeClr val="tx1"/>
                </a:solidFill>
                <a:latin typeface="UTM Avo" panose="02040603050506020204" pitchFamily="18"/>
                <a:ea typeface="Calibri" panose="020F0502020204030204" pitchFamily="34" charset="0"/>
                <a:cs typeface="Times New Roman" panose="02020603050405020304" pitchFamily="18" charset="0"/>
              </a:rPr>
              <a:t>1, 2</a:t>
            </a:r>
            <a:r>
              <a:rPr lang="en-US" sz="1800" dirty="0">
                <a:solidFill>
                  <a:schemeClr val="tx1"/>
                </a:solidFill>
                <a:latin typeface="UTM Avo" panose="02040603050506020204" pitchFamily="18"/>
                <a:ea typeface="Calibri" panose="020F0502020204030204" pitchFamily="34" charset="0"/>
                <a:cs typeface="Times New Roman" panose="02020603050405020304" pitchFamily="18" charset="0"/>
              </a:rPr>
              <a:t> - </a:t>
            </a:r>
            <a:r>
              <a:rPr lang="vi-VN" sz="1800" dirty="0">
                <a:solidFill>
                  <a:schemeClr val="tx1"/>
                </a:solidFill>
                <a:latin typeface="UTM Avo" panose="02040603050506020204" pitchFamily="18"/>
                <a:ea typeface="Calibri" panose="020F0502020204030204" pitchFamily="34" charset="0"/>
                <a:cs typeface="Times New Roman" panose="02020603050405020304" pitchFamily="18" charset="0"/>
              </a:rPr>
              <a:t>di sản thể hiện bằng vật chất, nhìn thấy được ở một địa điểm cụ thể, gắn với một địa phương cụ thể.</a:t>
            </a:r>
            <a:endParaRPr lang="vi-VN" sz="1800" dirty="0">
              <a:solidFill>
                <a:schemeClr val="tx1"/>
              </a:solidFill>
              <a:latin typeface="UTM Avo" panose="02040603050506020204" pitchFamily="18"/>
              <a:cs typeface="Times New Roman" panose="02020603050405020304" pitchFamily="18" charset="0"/>
            </a:endParaRPr>
          </a:p>
          <a:p>
            <a:pPr marL="304815" indent="-304815" algn="just">
              <a:lnSpc>
                <a:spcPct val="150000"/>
              </a:lnSpc>
              <a:spcBef>
                <a:spcPts val="200"/>
              </a:spcBef>
              <a:spcAft>
                <a:spcPts val="200"/>
              </a:spcAft>
              <a:buFont typeface="Courier New" panose="02070309020205020404" pitchFamily="49" charset="0"/>
              <a:buChar char="o"/>
            </a:pPr>
            <a:r>
              <a:rPr lang="vi-VN" sz="1800" dirty="0">
                <a:solidFill>
                  <a:schemeClr val="tx1"/>
                </a:solidFill>
                <a:latin typeface="UTM Avo" panose="02040603050506020204" pitchFamily="18"/>
                <a:ea typeface="Calibri" panose="020F0502020204030204" pitchFamily="34" charset="0"/>
                <a:cs typeface="Times New Roman" panose="02020603050405020304" pitchFamily="18" charset="0"/>
              </a:rPr>
              <a:t> 3, 4, 5 </a:t>
            </a:r>
            <a:r>
              <a:rPr lang="en-US" sz="1800" dirty="0">
                <a:solidFill>
                  <a:schemeClr val="tx1"/>
                </a:solidFill>
                <a:latin typeface="UTM Avo" panose="02040603050506020204" pitchFamily="18"/>
                <a:ea typeface="Calibri" panose="020F0502020204030204" pitchFamily="34" charset="0"/>
                <a:cs typeface="Times New Roman" panose="02020603050405020304" pitchFamily="18" charset="0"/>
              </a:rPr>
              <a:t>- </a:t>
            </a:r>
            <a:r>
              <a:rPr lang="vi-VN" sz="1800" dirty="0">
                <a:solidFill>
                  <a:schemeClr val="tx1"/>
                </a:solidFill>
                <a:latin typeface="UTM Avo" panose="02040603050506020204" pitchFamily="18"/>
                <a:ea typeface="Calibri" panose="020F0502020204030204" pitchFamily="34" charset="0"/>
                <a:cs typeface="Times New Roman" panose="02020603050405020304" pitchFamily="18" charset="0"/>
              </a:rPr>
              <a:t>di sản không thể hiện bằng vật chất</a:t>
            </a:r>
            <a:endParaRPr lang="vi-VN" sz="1800" dirty="0">
              <a:solidFill>
                <a:schemeClr val="tx1"/>
              </a:solidFill>
              <a:latin typeface="UTM Avo" panose="02040603050506020204" pitchFamily="18"/>
              <a:cs typeface="Times New Roman" panose="02020603050405020304" pitchFamily="18" charset="0"/>
            </a:endParaRPr>
          </a:p>
        </p:txBody>
      </p:sp>
      <p:sp>
        <p:nvSpPr>
          <p:cNvPr id="15" name="TextBox 14">
            <a:extLst>
              <a:ext uri="{FF2B5EF4-FFF2-40B4-BE49-F238E27FC236}">
                <a16:creationId xmlns:a16="http://schemas.microsoft.com/office/drawing/2014/main" id="{1317C933-FB9B-330D-C86D-8F45D8B6599C}"/>
              </a:ext>
            </a:extLst>
          </p:cNvPr>
          <p:cNvSpPr txBox="1"/>
          <p:nvPr/>
        </p:nvSpPr>
        <p:spPr>
          <a:xfrm>
            <a:off x="5969822" y="3472954"/>
            <a:ext cx="6160861" cy="2706062"/>
          </a:xfrm>
          <a:prstGeom prst="rect">
            <a:avLst/>
          </a:prstGeom>
          <a:noFill/>
        </p:spPr>
        <p:txBody>
          <a:bodyPr wrap="square">
            <a:spAutoFit/>
          </a:bodyPr>
          <a:lstStyle/>
          <a:p>
            <a:pPr marL="304815" indent="-304815" algn="just">
              <a:lnSpc>
                <a:spcPct val="150000"/>
              </a:lnSpc>
              <a:spcAft>
                <a:spcPts val="667"/>
              </a:spcAft>
              <a:buFont typeface="Courier New" panose="02070309020205020404" pitchFamily="49" charset="0"/>
              <a:buChar char="o"/>
            </a:pPr>
            <a:r>
              <a:rPr lang="vi-VN" sz="1800" dirty="0">
                <a:solidFill>
                  <a:schemeClr val="tx1"/>
                </a:solidFill>
                <a:latin typeface="UTM Avo" panose="02040603050506020204" pitchFamily="18"/>
                <a:ea typeface="Calibri" panose="020F0502020204030204" pitchFamily="34" charset="0"/>
                <a:cs typeface="Times New Roman" panose="02020603050405020304" pitchFamily="18" charset="0"/>
              </a:rPr>
              <a:t>Di sản văn hoá vật thể và phi vật thể. </a:t>
            </a:r>
            <a:endParaRPr lang="en-US" sz="1800" dirty="0">
              <a:solidFill>
                <a:schemeClr val="tx1"/>
              </a:solidFill>
              <a:latin typeface="UTM Avo" panose="02040603050506020204" pitchFamily="18"/>
              <a:ea typeface="Calibri" panose="020F0502020204030204" pitchFamily="34" charset="0"/>
              <a:cs typeface="Times New Roman" panose="02020603050405020304" pitchFamily="18" charset="0"/>
            </a:endParaRPr>
          </a:p>
          <a:p>
            <a:pPr marL="304815" indent="-304815" algn="just">
              <a:lnSpc>
                <a:spcPct val="150000"/>
              </a:lnSpc>
              <a:spcAft>
                <a:spcPts val="667"/>
              </a:spcAft>
              <a:buFont typeface="Courier New" panose="02070309020205020404" pitchFamily="49" charset="0"/>
              <a:buChar char="o"/>
            </a:pPr>
            <a:r>
              <a:rPr lang="vi-VN" sz="1800" dirty="0">
                <a:solidFill>
                  <a:schemeClr val="tx1"/>
                </a:solidFill>
                <a:latin typeface="UTM Avo" panose="02040603050506020204" pitchFamily="18"/>
                <a:ea typeface="Calibri" panose="020F0502020204030204" pitchFamily="34" charset="0"/>
                <a:cs typeface="Times New Roman" panose="02020603050405020304" pitchFamily="18" charset="0"/>
              </a:rPr>
              <a:t>Di sản văn hoá vật thể là sản phẩm vật chất, được lưu truyền từ đời này sang đời khác. </a:t>
            </a:r>
            <a:endParaRPr lang="en-US" sz="1800" dirty="0">
              <a:solidFill>
                <a:schemeClr val="tx1"/>
              </a:solidFill>
              <a:latin typeface="UTM Avo" panose="02040603050506020204" pitchFamily="18"/>
              <a:ea typeface="Calibri" panose="020F0502020204030204" pitchFamily="34" charset="0"/>
              <a:cs typeface="Times New Roman" panose="02020603050405020304" pitchFamily="18" charset="0"/>
            </a:endParaRPr>
          </a:p>
          <a:p>
            <a:pPr marL="304815" indent="-304815" algn="just">
              <a:lnSpc>
                <a:spcPct val="150000"/>
              </a:lnSpc>
              <a:spcAft>
                <a:spcPts val="667"/>
              </a:spcAft>
              <a:buFont typeface="Courier New" panose="02070309020205020404" pitchFamily="49" charset="0"/>
              <a:buChar char="o"/>
            </a:pPr>
            <a:r>
              <a:rPr lang="vi-VN" sz="1800" dirty="0">
                <a:solidFill>
                  <a:schemeClr val="tx1"/>
                </a:solidFill>
                <a:latin typeface="UTM Avo" panose="02040603050506020204" pitchFamily="18"/>
                <a:ea typeface="Calibri" panose="020F0502020204030204" pitchFamily="34" charset="0"/>
                <a:cs typeface="Times New Roman" panose="02020603050405020304" pitchFamily="18" charset="0"/>
              </a:rPr>
              <a:t>Di sản văn hoá phi vật thể là sản phẩm tinh thần, gắn với đời sống văn hoá của dân tộc qua các thời đại khác nhau.</a:t>
            </a:r>
            <a:endParaRPr lang="vi-VN" sz="1800" dirty="0">
              <a:solidFill>
                <a:schemeClr val="tx1"/>
              </a:solidFill>
              <a:latin typeface="UTM Avo" panose="02040603050506020204" pitchFamily="18"/>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A45891E6-31CA-8F4E-3291-9660B8C73CFF}"/>
              </a:ext>
            </a:extLst>
          </p:cNvPr>
          <p:cNvCxnSpPr/>
          <p:nvPr/>
        </p:nvCxnSpPr>
        <p:spPr>
          <a:xfrm>
            <a:off x="336973" y="3415037"/>
            <a:ext cx="1161604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7" name="Rectangle: Rounded Corners 21">
            <a:extLst>
              <a:ext uri="{FF2B5EF4-FFF2-40B4-BE49-F238E27FC236}">
                <a16:creationId xmlns:a16="http://schemas.microsoft.com/office/drawing/2014/main" id="{4825B2BC-FA67-242B-2AFA-5A1113A53BA5}"/>
              </a:ext>
            </a:extLst>
          </p:cNvPr>
          <p:cNvSpPr/>
          <p:nvPr/>
        </p:nvSpPr>
        <p:spPr>
          <a:xfrm>
            <a:off x="4337040" y="991764"/>
            <a:ext cx="3842553" cy="550985"/>
          </a:xfrm>
          <a:prstGeom prst="roundRect">
            <a:avLst/>
          </a:prstGeom>
          <a:solidFill>
            <a:srgbClr val="FD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200"/>
              </a:spcBef>
              <a:spcAft>
                <a:spcPts val="200"/>
              </a:spcAft>
            </a:pP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2.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Phân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loại</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di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sản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văn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hoá</a:t>
            </a:r>
            <a:endParaRPr lang="en-US" sz="2000" dirty="0">
              <a:solidFill>
                <a:schemeClr val="tx1"/>
              </a:solidFill>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2501184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barn(inVertical)">
                                      <p:cBhvr>
                                        <p:cTn id="37" dur="500"/>
                                        <p:tgtEl>
                                          <p:spTgt spid="1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4">
                                            <p:txEl>
                                              <p:pRg st="1" end="1"/>
                                            </p:txEl>
                                          </p:spTgt>
                                        </p:tgtEl>
                                        <p:attrNameLst>
                                          <p:attrName>style.visibility</p:attrName>
                                        </p:attrNameLst>
                                      </p:cBhvr>
                                      <p:to>
                                        <p:strVal val="visible"/>
                                      </p:to>
                                    </p:set>
                                    <p:animEffect transition="in" filter="barn(inVertical)">
                                      <p:cBhvr>
                                        <p:cTn id="42" dur="500"/>
                                        <p:tgtEl>
                                          <p:spTgt spid="14">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animEffect transition="in" filter="barn(inVertical)">
                                      <p:cBhvr>
                                        <p:cTn id="47" dur="500"/>
                                        <p:tgtEl>
                                          <p:spTgt spid="15">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5">
                                            <p:txEl>
                                              <p:pRg st="1" end="1"/>
                                            </p:txEl>
                                          </p:spTgt>
                                        </p:tgtEl>
                                        <p:attrNameLst>
                                          <p:attrName>style.visibility</p:attrName>
                                        </p:attrNameLst>
                                      </p:cBhvr>
                                      <p:to>
                                        <p:strVal val="visible"/>
                                      </p:to>
                                    </p:set>
                                    <p:animEffect transition="in" filter="barn(inVertical)">
                                      <p:cBhvr>
                                        <p:cTn id="52" dur="500"/>
                                        <p:tgtEl>
                                          <p:spTgt spid="15">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5">
                                            <p:txEl>
                                              <p:pRg st="2" end="2"/>
                                            </p:txEl>
                                          </p:spTgt>
                                        </p:tgtEl>
                                        <p:attrNameLst>
                                          <p:attrName>style.visibility</p:attrName>
                                        </p:attrNameLst>
                                      </p:cBhvr>
                                      <p:to>
                                        <p:strVal val="visible"/>
                                      </p:to>
                                    </p:set>
                                    <p:animEffect transition="in" filter="barn(inVertical)">
                                      <p:cBhvr>
                                        <p:cTn id="5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27" grpId="0" animBg="1"/>
    </p:bldLst>
  </p:timing>
</p:sld>
</file>

<file path=ppt/theme/theme1.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519</TotalTime>
  <Words>967</Words>
  <Application>Microsoft Office PowerPoint</Application>
  <PresentationFormat>Widescreen</PresentationFormat>
  <Paragraphs>65</Paragraphs>
  <Slides>17</Slides>
  <Notes>6</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UTM Avo</vt:lpstr>
      <vt:lpstr>Arial</vt:lpstr>
      <vt:lpstr>Calibri</vt:lpstr>
      <vt:lpstr>Wingdings</vt:lpstr>
      <vt:lpstr>Courier New</vt:lpstr>
      <vt:lpstr>2_Office Theme</vt:lpstr>
      <vt:lpstr>1_Office Theme</vt:lpstr>
      <vt:lpstr>Tuần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OnePercent</dc:creator>
  <cp:lastModifiedBy>Ziczac</cp:lastModifiedBy>
  <cp:revision>45</cp:revision>
  <dcterms:created xsi:type="dcterms:W3CDTF">2023-10-19T01:39:18Z</dcterms:created>
  <dcterms:modified xsi:type="dcterms:W3CDTF">2023-12-14T03:25:01Z</dcterms:modified>
</cp:coreProperties>
</file>