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568" r:id="rId2"/>
    <p:sldId id="347" r:id="rId3"/>
    <p:sldId id="570" r:id="rId4"/>
    <p:sldId id="571" r:id="rId5"/>
    <p:sldId id="579" r:id="rId6"/>
    <p:sldId id="615" r:id="rId7"/>
    <p:sldId id="580" r:id="rId8"/>
    <p:sldId id="578" r:id="rId9"/>
    <p:sldId id="582" r:id="rId10"/>
    <p:sldId id="614" r:id="rId11"/>
    <p:sldId id="583" r:id="rId12"/>
    <p:sldId id="584" r:id="rId13"/>
    <p:sldId id="585" r:id="rId14"/>
    <p:sldId id="588" r:id="rId15"/>
    <p:sldId id="590" r:id="rId16"/>
    <p:sldId id="589" r:id="rId17"/>
    <p:sldId id="593" r:id="rId18"/>
    <p:sldId id="591" r:id="rId19"/>
    <p:sldId id="594" r:id="rId20"/>
    <p:sldId id="595" r:id="rId21"/>
    <p:sldId id="596" r:id="rId22"/>
    <p:sldId id="597" r:id="rId23"/>
    <p:sldId id="575" r:id="rId24"/>
    <p:sldId id="616" r:id="rId25"/>
    <p:sldId id="600" r:id="rId26"/>
    <p:sldId id="567" r:id="rId27"/>
    <p:sldId id="617" r:id="rId28"/>
    <p:sldId id="562" r:id="rId29"/>
    <p:sldId id="563" r:id="rId30"/>
    <p:sldId id="565" r:id="rId31"/>
    <p:sldId id="618" r:id="rId32"/>
    <p:sldId id="599" r:id="rId33"/>
    <p:sldId id="605" r:id="rId34"/>
    <p:sldId id="619" r:id="rId35"/>
    <p:sldId id="620" r:id="rId36"/>
    <p:sldId id="621" r:id="rId37"/>
    <p:sldId id="609" r:id="rId38"/>
    <p:sldId id="610" r:id="rId39"/>
    <p:sldId id="622" r:id="rId40"/>
    <p:sldId id="611" r:id="rId41"/>
    <p:sldId id="624" r:id="rId42"/>
    <p:sldId id="625" r:id="rId43"/>
    <p:sldId id="626" r:id="rId44"/>
    <p:sldId id="628" r:id="rId45"/>
    <p:sldId id="627" r:id="rId46"/>
    <p:sldId id="629" r:id="rId47"/>
    <p:sldId id="630" r:id="rId48"/>
    <p:sldId id="631" r:id="rId49"/>
    <p:sldId id="623" r:id="rId50"/>
    <p:sldId id="329"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DF18680-E054-41AD-8BC1-D1AEF772440D}" styleName="Kiểu Trung bình 2 - Màu chủ đề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50" autoAdjust="0"/>
    <p:restoredTop sz="94364" autoAdjust="0"/>
  </p:normalViewPr>
  <p:slideViewPr>
    <p:cSldViewPr snapToGrid="0">
      <p:cViewPr varScale="1">
        <p:scale>
          <a:sx n="70" d="100"/>
          <a:sy n="70" d="100"/>
        </p:scale>
        <p:origin x="810" y="4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F38597-552F-4029-84EB-D9C5F4D55363}" type="datetimeFigureOut">
              <a:rPr lang="en-US" smtClean="0"/>
              <a:t>10/31/2024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CB7C2-E6AF-49DA-8F1C-0A624A456A76}" type="slidenum">
              <a:rPr lang="en-US" smtClean="0"/>
              <a:t>‹#›</a:t>
            </a:fld>
            <a:endParaRPr lang="en-US"/>
          </a:p>
        </p:txBody>
      </p:sp>
    </p:spTree>
    <p:extLst>
      <p:ext uri="{BB962C8B-B14F-4D97-AF65-F5344CB8AC3E}">
        <p14:creationId xmlns:p14="http://schemas.microsoft.com/office/powerpoint/2010/main" val="4106861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9E055E-0CC5-4FA5-B7F2-AAFBA373BC6C}" type="slidenum">
              <a:rPr lang="en-US" smtClean="0"/>
              <a:pPr/>
              <a:t>1</a:t>
            </a:fld>
            <a:endParaRPr lang="en-US"/>
          </a:p>
        </p:txBody>
      </p:sp>
    </p:spTree>
    <p:extLst>
      <p:ext uri="{BB962C8B-B14F-4D97-AF65-F5344CB8AC3E}">
        <p14:creationId xmlns:p14="http://schemas.microsoft.com/office/powerpoint/2010/main" val="3828198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6CB7C2-E6AF-49DA-8F1C-0A624A456A76}" type="slidenum">
              <a:rPr lang="en-US" smtClean="0"/>
              <a:t>3</a:t>
            </a:fld>
            <a:endParaRPr lang="en-US"/>
          </a:p>
        </p:txBody>
      </p:sp>
    </p:spTree>
    <p:extLst>
      <p:ext uri="{BB962C8B-B14F-4D97-AF65-F5344CB8AC3E}">
        <p14:creationId xmlns:p14="http://schemas.microsoft.com/office/powerpoint/2010/main" val="3792249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6CB7C2-E6AF-49DA-8F1C-0A624A456A76}" type="slidenum">
              <a:rPr lang="en-US" smtClean="0"/>
              <a:t>21</a:t>
            </a:fld>
            <a:endParaRPr lang="en-US"/>
          </a:p>
        </p:txBody>
      </p:sp>
    </p:spTree>
    <p:extLst>
      <p:ext uri="{BB962C8B-B14F-4D97-AF65-F5344CB8AC3E}">
        <p14:creationId xmlns:p14="http://schemas.microsoft.com/office/powerpoint/2010/main" val="2842904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6CB7C2-E6AF-49DA-8F1C-0A624A456A76}" type="slidenum">
              <a:rPr lang="en-US" smtClean="0"/>
              <a:t>28</a:t>
            </a:fld>
            <a:endParaRPr lang="en-US"/>
          </a:p>
        </p:txBody>
      </p:sp>
    </p:spTree>
    <p:extLst>
      <p:ext uri="{BB962C8B-B14F-4D97-AF65-F5344CB8AC3E}">
        <p14:creationId xmlns:p14="http://schemas.microsoft.com/office/powerpoint/2010/main" val="1492054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6CB7C2-E6AF-49DA-8F1C-0A624A456A76}" type="slidenum">
              <a:rPr lang="en-US" smtClean="0"/>
              <a:t>32</a:t>
            </a:fld>
            <a:endParaRPr lang="en-US"/>
          </a:p>
        </p:txBody>
      </p:sp>
    </p:spTree>
    <p:extLst>
      <p:ext uri="{BB962C8B-B14F-4D97-AF65-F5344CB8AC3E}">
        <p14:creationId xmlns:p14="http://schemas.microsoft.com/office/powerpoint/2010/main" val="43130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48953EE-8C1D-4528-97C5-6787260E22E3}"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FDAC2-90B0-4A6D-9ACA-E0D222EE5613}" type="slidenum">
              <a:rPr lang="en-US" smtClean="0"/>
              <a:t>‹#›</a:t>
            </a:fld>
            <a:endParaRPr lang="en-US"/>
          </a:p>
        </p:txBody>
      </p:sp>
    </p:spTree>
    <p:extLst>
      <p:ext uri="{BB962C8B-B14F-4D97-AF65-F5344CB8AC3E}">
        <p14:creationId xmlns:p14="http://schemas.microsoft.com/office/powerpoint/2010/main" val="377651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8953EE-8C1D-4528-97C5-6787260E22E3}"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FDAC2-90B0-4A6D-9ACA-E0D222EE5613}" type="slidenum">
              <a:rPr lang="en-US" smtClean="0"/>
              <a:t>‹#›</a:t>
            </a:fld>
            <a:endParaRPr lang="en-US"/>
          </a:p>
        </p:txBody>
      </p:sp>
    </p:spTree>
    <p:extLst>
      <p:ext uri="{BB962C8B-B14F-4D97-AF65-F5344CB8AC3E}">
        <p14:creationId xmlns:p14="http://schemas.microsoft.com/office/powerpoint/2010/main" val="5528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8953EE-8C1D-4528-97C5-6787260E22E3}"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FDAC2-90B0-4A6D-9ACA-E0D222EE5613}" type="slidenum">
              <a:rPr lang="en-US" smtClean="0"/>
              <a:t>‹#›</a:t>
            </a:fld>
            <a:endParaRPr lang="en-US"/>
          </a:p>
        </p:txBody>
      </p:sp>
    </p:spTree>
    <p:extLst>
      <p:ext uri="{BB962C8B-B14F-4D97-AF65-F5344CB8AC3E}">
        <p14:creationId xmlns:p14="http://schemas.microsoft.com/office/powerpoint/2010/main" val="3493349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232"/>
        <p:cNvGrpSpPr/>
        <p:nvPr/>
      </p:nvGrpSpPr>
      <p:grpSpPr>
        <a:xfrm>
          <a:off x="0" y="0"/>
          <a:ext cx="0" cy="0"/>
          <a:chOff x="0" y="0"/>
          <a:chExt cx="0" cy="0"/>
        </a:xfrm>
      </p:grpSpPr>
      <p:sp>
        <p:nvSpPr>
          <p:cNvPr id="264" name="Google Shape;264;p14"/>
          <p:cNvSpPr txBox="1">
            <a:spLocks noGrp="1"/>
          </p:cNvSpPr>
          <p:nvPr>
            <p:ph type="title" hasCustomPrompt="1"/>
          </p:nvPr>
        </p:nvSpPr>
        <p:spPr>
          <a:xfrm flipH="1">
            <a:off x="8602932" y="2453820"/>
            <a:ext cx="1612800" cy="770400"/>
          </a:xfrm>
          <a:prstGeom prst="rect">
            <a:avLst/>
          </a:prstGeom>
          <a:noFill/>
        </p:spPr>
        <p:txBody>
          <a:bodyPr spcFirstLastPara="1" wrap="square" lIns="121897" tIns="121897" rIns="121897" bIns="121897" anchor="ctr" anchorCtr="0">
            <a:noAutofit/>
          </a:bodyPr>
          <a:lstStyle>
            <a:lvl1pPr lvl="0" algn="ctr" rtl="0">
              <a:spcBef>
                <a:spcPts val="0"/>
              </a:spcBef>
              <a:spcAft>
                <a:spcPts val="0"/>
              </a:spcAft>
              <a:buSzPts val="5500"/>
              <a:buNone/>
              <a:defRPr sz="6000" b="0">
                <a:solidFill>
                  <a:schemeClr val="accent3"/>
                </a:solidFill>
                <a:latin typeface="Chelsea Market"/>
                <a:ea typeface="Chelsea Market"/>
                <a:cs typeface="Chelsea Market"/>
                <a:sym typeface="Chelsea Market"/>
              </a:defRPr>
            </a:lvl1pPr>
            <a:lvl2pPr lvl="1" algn="r" rtl="0">
              <a:spcBef>
                <a:spcPts val="0"/>
              </a:spcBef>
              <a:spcAft>
                <a:spcPts val="0"/>
              </a:spcAft>
              <a:buSzPts val="5500"/>
              <a:buFont typeface="Fira Sans Extra Condensed Medium"/>
              <a:buNone/>
              <a:defRPr sz="7300">
                <a:latin typeface="Fira Sans Extra Condensed Medium"/>
                <a:ea typeface="Fira Sans Extra Condensed Medium"/>
                <a:cs typeface="Fira Sans Extra Condensed Medium"/>
                <a:sym typeface="Fira Sans Extra Condensed Medium"/>
              </a:defRPr>
            </a:lvl2pPr>
            <a:lvl3pPr lvl="2" algn="r" rtl="0">
              <a:spcBef>
                <a:spcPts val="0"/>
              </a:spcBef>
              <a:spcAft>
                <a:spcPts val="0"/>
              </a:spcAft>
              <a:buSzPts val="5500"/>
              <a:buFont typeface="Fira Sans Extra Condensed Medium"/>
              <a:buNone/>
              <a:defRPr sz="7300">
                <a:latin typeface="Fira Sans Extra Condensed Medium"/>
                <a:ea typeface="Fira Sans Extra Condensed Medium"/>
                <a:cs typeface="Fira Sans Extra Condensed Medium"/>
                <a:sym typeface="Fira Sans Extra Condensed Medium"/>
              </a:defRPr>
            </a:lvl3pPr>
            <a:lvl4pPr lvl="3" algn="r" rtl="0">
              <a:spcBef>
                <a:spcPts val="0"/>
              </a:spcBef>
              <a:spcAft>
                <a:spcPts val="0"/>
              </a:spcAft>
              <a:buSzPts val="5500"/>
              <a:buFont typeface="Fira Sans Extra Condensed Medium"/>
              <a:buNone/>
              <a:defRPr sz="7300">
                <a:latin typeface="Fira Sans Extra Condensed Medium"/>
                <a:ea typeface="Fira Sans Extra Condensed Medium"/>
                <a:cs typeface="Fira Sans Extra Condensed Medium"/>
                <a:sym typeface="Fira Sans Extra Condensed Medium"/>
              </a:defRPr>
            </a:lvl4pPr>
            <a:lvl5pPr lvl="4" algn="r" rtl="0">
              <a:spcBef>
                <a:spcPts val="0"/>
              </a:spcBef>
              <a:spcAft>
                <a:spcPts val="0"/>
              </a:spcAft>
              <a:buSzPts val="5500"/>
              <a:buFont typeface="Fira Sans Extra Condensed Medium"/>
              <a:buNone/>
              <a:defRPr sz="7300">
                <a:latin typeface="Fira Sans Extra Condensed Medium"/>
                <a:ea typeface="Fira Sans Extra Condensed Medium"/>
                <a:cs typeface="Fira Sans Extra Condensed Medium"/>
                <a:sym typeface="Fira Sans Extra Condensed Medium"/>
              </a:defRPr>
            </a:lvl5pPr>
            <a:lvl6pPr lvl="5" algn="r" rtl="0">
              <a:spcBef>
                <a:spcPts val="0"/>
              </a:spcBef>
              <a:spcAft>
                <a:spcPts val="0"/>
              </a:spcAft>
              <a:buSzPts val="5500"/>
              <a:buFont typeface="Fira Sans Extra Condensed Medium"/>
              <a:buNone/>
              <a:defRPr sz="7300">
                <a:latin typeface="Fira Sans Extra Condensed Medium"/>
                <a:ea typeface="Fira Sans Extra Condensed Medium"/>
                <a:cs typeface="Fira Sans Extra Condensed Medium"/>
                <a:sym typeface="Fira Sans Extra Condensed Medium"/>
              </a:defRPr>
            </a:lvl6pPr>
            <a:lvl7pPr lvl="6" algn="r" rtl="0">
              <a:spcBef>
                <a:spcPts val="0"/>
              </a:spcBef>
              <a:spcAft>
                <a:spcPts val="0"/>
              </a:spcAft>
              <a:buSzPts val="5500"/>
              <a:buFont typeface="Fira Sans Extra Condensed Medium"/>
              <a:buNone/>
              <a:defRPr sz="7300">
                <a:latin typeface="Fira Sans Extra Condensed Medium"/>
                <a:ea typeface="Fira Sans Extra Condensed Medium"/>
                <a:cs typeface="Fira Sans Extra Condensed Medium"/>
                <a:sym typeface="Fira Sans Extra Condensed Medium"/>
              </a:defRPr>
            </a:lvl7pPr>
            <a:lvl8pPr lvl="7" algn="r" rtl="0">
              <a:spcBef>
                <a:spcPts val="0"/>
              </a:spcBef>
              <a:spcAft>
                <a:spcPts val="0"/>
              </a:spcAft>
              <a:buSzPts val="5500"/>
              <a:buFont typeface="Fira Sans Extra Condensed Medium"/>
              <a:buNone/>
              <a:defRPr sz="7300">
                <a:latin typeface="Fira Sans Extra Condensed Medium"/>
                <a:ea typeface="Fira Sans Extra Condensed Medium"/>
                <a:cs typeface="Fira Sans Extra Condensed Medium"/>
                <a:sym typeface="Fira Sans Extra Condensed Medium"/>
              </a:defRPr>
            </a:lvl8pPr>
            <a:lvl9pPr lvl="8" algn="r" rtl="0">
              <a:spcBef>
                <a:spcPts val="0"/>
              </a:spcBef>
              <a:spcAft>
                <a:spcPts val="0"/>
              </a:spcAft>
              <a:buSzPts val="5500"/>
              <a:buFont typeface="Fira Sans Extra Condensed Medium"/>
              <a:buNone/>
              <a:defRPr sz="7300">
                <a:latin typeface="Fira Sans Extra Condensed Medium"/>
                <a:ea typeface="Fira Sans Extra Condensed Medium"/>
                <a:cs typeface="Fira Sans Extra Condensed Medium"/>
                <a:sym typeface="Fira Sans Extra Condensed Medium"/>
              </a:defRPr>
            </a:lvl9pPr>
          </a:lstStyle>
          <a:p>
            <a:r>
              <a:t>xx%</a:t>
            </a:r>
          </a:p>
        </p:txBody>
      </p:sp>
      <p:sp>
        <p:nvSpPr>
          <p:cNvPr id="265" name="Google Shape;265;p14"/>
          <p:cNvSpPr txBox="1">
            <a:spLocks noGrp="1"/>
          </p:cNvSpPr>
          <p:nvPr>
            <p:ph type="subTitle" idx="1"/>
          </p:nvPr>
        </p:nvSpPr>
        <p:spPr>
          <a:xfrm flipH="1">
            <a:off x="1354600" y="4607600"/>
            <a:ext cx="2850800" cy="1286800"/>
          </a:xfrm>
          <a:prstGeom prst="rect">
            <a:avLst/>
          </a:prstGeom>
        </p:spPr>
        <p:txBody>
          <a:bodyPr spcFirstLastPara="1" wrap="square" lIns="121897" tIns="121897" rIns="121897" bIns="121897" anchor="t" anchorCtr="0">
            <a:noAutofit/>
          </a:bodyPr>
          <a:lstStyle>
            <a:lvl1pPr lvl="0" algn="ctr" rtl="0">
              <a:lnSpc>
                <a:spcPct val="100000"/>
              </a:lnSpc>
              <a:spcBef>
                <a:spcPts val="0"/>
              </a:spcBef>
              <a:spcAft>
                <a:spcPts val="0"/>
              </a:spcAft>
              <a:buSzPts val="18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266" name="Google Shape;266;p14"/>
          <p:cNvSpPr txBox="1">
            <a:spLocks noGrp="1"/>
          </p:cNvSpPr>
          <p:nvPr>
            <p:ph type="subTitle" idx="2"/>
          </p:nvPr>
        </p:nvSpPr>
        <p:spPr>
          <a:xfrm>
            <a:off x="7983933" y="4640465"/>
            <a:ext cx="2850800" cy="1286800"/>
          </a:xfrm>
          <a:prstGeom prst="rect">
            <a:avLst/>
          </a:prstGeom>
        </p:spPr>
        <p:txBody>
          <a:bodyPr spcFirstLastPara="1" wrap="square" lIns="121897" tIns="121897" rIns="121897" bIns="121897" anchor="t" anchorCtr="0">
            <a:noAutofit/>
          </a:bodyPr>
          <a:lstStyle>
            <a:lvl1pPr lvl="0" algn="ctr" rtl="0">
              <a:lnSpc>
                <a:spcPct val="100000"/>
              </a:lnSpc>
              <a:spcBef>
                <a:spcPts val="0"/>
              </a:spcBef>
              <a:spcAft>
                <a:spcPts val="0"/>
              </a:spcAft>
              <a:buSzPts val="18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267" name="Google Shape;267;p14"/>
          <p:cNvSpPr txBox="1">
            <a:spLocks noGrp="1"/>
          </p:cNvSpPr>
          <p:nvPr>
            <p:ph type="subTitle" idx="3"/>
          </p:nvPr>
        </p:nvSpPr>
        <p:spPr>
          <a:xfrm flipH="1">
            <a:off x="4670585" y="4607600"/>
            <a:ext cx="2850800" cy="1286800"/>
          </a:xfrm>
          <a:prstGeom prst="rect">
            <a:avLst/>
          </a:prstGeom>
        </p:spPr>
        <p:txBody>
          <a:bodyPr spcFirstLastPara="1" wrap="square" lIns="121897" tIns="121897" rIns="121897" bIns="121897" anchor="t" anchorCtr="0">
            <a:noAutofit/>
          </a:bodyPr>
          <a:lstStyle>
            <a:lvl1pPr lvl="0" algn="ctr" rtl="0">
              <a:lnSpc>
                <a:spcPct val="100000"/>
              </a:lnSpc>
              <a:spcBef>
                <a:spcPts val="0"/>
              </a:spcBef>
              <a:spcAft>
                <a:spcPts val="0"/>
              </a:spcAft>
              <a:buSzPts val="18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268" name="Google Shape;268;p14"/>
          <p:cNvSpPr txBox="1">
            <a:spLocks noGrp="1"/>
          </p:cNvSpPr>
          <p:nvPr>
            <p:ph type="subTitle" idx="4"/>
          </p:nvPr>
        </p:nvSpPr>
        <p:spPr>
          <a:xfrm flipH="1">
            <a:off x="1354617" y="4054900"/>
            <a:ext cx="2850800" cy="770400"/>
          </a:xfrm>
          <a:prstGeom prst="rect">
            <a:avLst/>
          </a:prstGeom>
        </p:spPr>
        <p:txBody>
          <a:bodyPr spcFirstLastPara="1" wrap="square" lIns="121897" tIns="121897" rIns="121897" bIns="121897" anchor="b" anchorCtr="0">
            <a:noAutofit/>
          </a:bodyPr>
          <a:lstStyle>
            <a:lvl1pPr lvl="0" algn="ctr" rtl="0">
              <a:lnSpc>
                <a:spcPct val="100000"/>
              </a:lnSpc>
              <a:spcBef>
                <a:spcPts val="0"/>
              </a:spcBef>
              <a:spcAft>
                <a:spcPts val="0"/>
              </a:spcAft>
              <a:buClr>
                <a:schemeClr val="lt1"/>
              </a:buClr>
              <a:buSzPts val="1800"/>
              <a:buFont typeface="Paytone One"/>
              <a:buNone/>
              <a:defRPr sz="2700">
                <a:latin typeface="Chelsea Market"/>
                <a:ea typeface="Chelsea Market"/>
                <a:cs typeface="Chelsea Market"/>
                <a:sym typeface="Chelsea Market"/>
              </a:defRPr>
            </a:lvl1pPr>
            <a:lvl2pPr lvl="1" algn="ctr" rtl="0">
              <a:lnSpc>
                <a:spcPct val="100000"/>
              </a:lnSpc>
              <a:spcBef>
                <a:spcPts val="0"/>
              </a:spcBef>
              <a:spcAft>
                <a:spcPts val="0"/>
              </a:spcAft>
              <a:buClr>
                <a:schemeClr val="lt1"/>
              </a:buClr>
              <a:buSzPts val="1400"/>
              <a:buFont typeface="Paytone One"/>
              <a:buNone/>
              <a:defRPr>
                <a:solidFill>
                  <a:schemeClr val="lt1"/>
                </a:solidFill>
                <a:latin typeface="Paytone One"/>
                <a:ea typeface="Paytone One"/>
                <a:cs typeface="Paytone One"/>
                <a:sym typeface="Paytone One"/>
              </a:defRPr>
            </a:lvl2pPr>
            <a:lvl3pPr lvl="2"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3pPr>
            <a:lvl4pPr lvl="3"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4pPr>
            <a:lvl5pPr lvl="4"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5pPr>
            <a:lvl6pPr lvl="5"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6pPr>
            <a:lvl7pPr lvl="6"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7pPr>
            <a:lvl8pPr lvl="7"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8pPr>
            <a:lvl9pPr lvl="8"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9pPr>
          </a:lstStyle>
          <a:p>
            <a:endParaRPr/>
          </a:p>
        </p:txBody>
      </p:sp>
      <p:sp>
        <p:nvSpPr>
          <p:cNvPr id="269" name="Google Shape;269;p14"/>
          <p:cNvSpPr txBox="1">
            <a:spLocks noGrp="1"/>
          </p:cNvSpPr>
          <p:nvPr>
            <p:ph type="subTitle" idx="5"/>
          </p:nvPr>
        </p:nvSpPr>
        <p:spPr>
          <a:xfrm>
            <a:off x="7983900" y="4054900"/>
            <a:ext cx="2850800" cy="770400"/>
          </a:xfrm>
          <a:prstGeom prst="rect">
            <a:avLst/>
          </a:prstGeom>
        </p:spPr>
        <p:txBody>
          <a:bodyPr spcFirstLastPara="1" wrap="square" lIns="121897" tIns="121897" rIns="121897" bIns="121897" anchor="b" anchorCtr="0">
            <a:noAutofit/>
          </a:bodyPr>
          <a:lstStyle>
            <a:lvl1pPr lvl="0" algn="ctr" rtl="0">
              <a:lnSpc>
                <a:spcPct val="100000"/>
              </a:lnSpc>
              <a:spcBef>
                <a:spcPts val="0"/>
              </a:spcBef>
              <a:spcAft>
                <a:spcPts val="0"/>
              </a:spcAft>
              <a:buClr>
                <a:schemeClr val="lt1"/>
              </a:buClr>
              <a:buSzPts val="1800"/>
              <a:buFont typeface="Paytone One"/>
              <a:buNone/>
              <a:defRPr sz="2700">
                <a:latin typeface="Chelsea Market"/>
                <a:ea typeface="Chelsea Market"/>
                <a:cs typeface="Chelsea Market"/>
                <a:sym typeface="Chelsea Market"/>
              </a:defRPr>
            </a:lvl1pPr>
            <a:lvl2pPr lvl="1" algn="ctr" rtl="0">
              <a:lnSpc>
                <a:spcPct val="100000"/>
              </a:lnSpc>
              <a:spcBef>
                <a:spcPts val="0"/>
              </a:spcBef>
              <a:spcAft>
                <a:spcPts val="0"/>
              </a:spcAft>
              <a:buClr>
                <a:schemeClr val="lt1"/>
              </a:buClr>
              <a:buSzPts val="1400"/>
              <a:buFont typeface="Paytone One"/>
              <a:buNone/>
              <a:defRPr>
                <a:solidFill>
                  <a:schemeClr val="lt1"/>
                </a:solidFill>
                <a:latin typeface="Paytone One"/>
                <a:ea typeface="Paytone One"/>
                <a:cs typeface="Paytone One"/>
                <a:sym typeface="Paytone One"/>
              </a:defRPr>
            </a:lvl2pPr>
            <a:lvl3pPr lvl="2"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3pPr>
            <a:lvl4pPr lvl="3"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4pPr>
            <a:lvl5pPr lvl="4"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5pPr>
            <a:lvl6pPr lvl="5"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6pPr>
            <a:lvl7pPr lvl="6"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7pPr>
            <a:lvl8pPr lvl="7"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8pPr>
            <a:lvl9pPr lvl="8"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9pPr>
          </a:lstStyle>
          <a:p>
            <a:endParaRPr/>
          </a:p>
        </p:txBody>
      </p:sp>
      <p:sp>
        <p:nvSpPr>
          <p:cNvPr id="270" name="Google Shape;270;p14"/>
          <p:cNvSpPr txBox="1">
            <a:spLocks noGrp="1"/>
          </p:cNvSpPr>
          <p:nvPr>
            <p:ph type="subTitle" idx="6"/>
          </p:nvPr>
        </p:nvSpPr>
        <p:spPr>
          <a:xfrm flipH="1">
            <a:off x="4670600" y="4054900"/>
            <a:ext cx="2850800" cy="770400"/>
          </a:xfrm>
          <a:prstGeom prst="rect">
            <a:avLst/>
          </a:prstGeom>
        </p:spPr>
        <p:txBody>
          <a:bodyPr spcFirstLastPara="1" wrap="square" lIns="121897" tIns="121897" rIns="121897" bIns="121897" anchor="b" anchorCtr="0">
            <a:noAutofit/>
          </a:bodyPr>
          <a:lstStyle>
            <a:lvl1pPr lvl="0" algn="ctr" rtl="0">
              <a:lnSpc>
                <a:spcPct val="100000"/>
              </a:lnSpc>
              <a:spcBef>
                <a:spcPts val="0"/>
              </a:spcBef>
              <a:spcAft>
                <a:spcPts val="0"/>
              </a:spcAft>
              <a:buClr>
                <a:schemeClr val="lt1"/>
              </a:buClr>
              <a:buSzPts val="1800"/>
              <a:buFont typeface="Paytone One"/>
              <a:buNone/>
              <a:defRPr sz="2700">
                <a:latin typeface="Chelsea Market"/>
                <a:ea typeface="Chelsea Market"/>
                <a:cs typeface="Chelsea Market"/>
                <a:sym typeface="Chelsea Market"/>
              </a:defRPr>
            </a:lvl1pPr>
            <a:lvl2pPr lvl="1" algn="ctr" rtl="0">
              <a:lnSpc>
                <a:spcPct val="100000"/>
              </a:lnSpc>
              <a:spcBef>
                <a:spcPts val="0"/>
              </a:spcBef>
              <a:spcAft>
                <a:spcPts val="0"/>
              </a:spcAft>
              <a:buClr>
                <a:schemeClr val="lt1"/>
              </a:buClr>
              <a:buSzPts val="1400"/>
              <a:buFont typeface="Paytone One"/>
              <a:buNone/>
              <a:defRPr>
                <a:solidFill>
                  <a:schemeClr val="lt1"/>
                </a:solidFill>
                <a:latin typeface="Paytone One"/>
                <a:ea typeface="Paytone One"/>
                <a:cs typeface="Paytone One"/>
                <a:sym typeface="Paytone One"/>
              </a:defRPr>
            </a:lvl2pPr>
            <a:lvl3pPr lvl="2"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3pPr>
            <a:lvl4pPr lvl="3"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4pPr>
            <a:lvl5pPr lvl="4"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5pPr>
            <a:lvl6pPr lvl="5"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6pPr>
            <a:lvl7pPr lvl="6"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7pPr>
            <a:lvl8pPr lvl="7"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8pPr>
            <a:lvl9pPr lvl="8" algn="ctr" rtl="0">
              <a:lnSpc>
                <a:spcPct val="100000"/>
              </a:lnSpc>
              <a:spcBef>
                <a:spcPts val="0"/>
              </a:spcBef>
              <a:spcAft>
                <a:spcPts val="0"/>
              </a:spcAft>
              <a:buClr>
                <a:schemeClr val="lt1"/>
              </a:buClr>
              <a:buSzPts val="1200"/>
              <a:buFont typeface="Paytone One"/>
              <a:buNone/>
              <a:defRPr>
                <a:solidFill>
                  <a:schemeClr val="lt1"/>
                </a:solidFill>
                <a:latin typeface="Paytone One"/>
                <a:ea typeface="Paytone One"/>
                <a:cs typeface="Paytone One"/>
                <a:sym typeface="Paytone One"/>
              </a:defRPr>
            </a:lvl9pPr>
          </a:lstStyle>
          <a:p>
            <a:endParaRPr/>
          </a:p>
        </p:txBody>
      </p:sp>
      <p:sp>
        <p:nvSpPr>
          <p:cNvPr id="271" name="Google Shape;271;p14"/>
          <p:cNvSpPr txBox="1">
            <a:spLocks noGrp="1"/>
          </p:cNvSpPr>
          <p:nvPr>
            <p:ph type="title" idx="7" hasCustomPrompt="1"/>
          </p:nvPr>
        </p:nvSpPr>
        <p:spPr>
          <a:xfrm rot="477559">
            <a:off x="5213479" y="2453884"/>
            <a:ext cx="1765003" cy="770240"/>
          </a:xfrm>
          <a:prstGeom prst="rect">
            <a:avLst/>
          </a:prstGeom>
          <a:noFill/>
        </p:spPr>
        <p:txBody>
          <a:bodyPr spcFirstLastPara="1" wrap="square" lIns="121897" tIns="121897" rIns="121897" bIns="121897" anchor="ctr" anchorCtr="0">
            <a:noAutofit/>
          </a:bodyPr>
          <a:lstStyle>
            <a:lvl1pPr lvl="0" algn="ctr" rtl="0">
              <a:spcBef>
                <a:spcPts val="0"/>
              </a:spcBef>
              <a:spcAft>
                <a:spcPts val="0"/>
              </a:spcAft>
              <a:buClr>
                <a:schemeClr val="accent1"/>
              </a:buClr>
              <a:buSzPts val="5500"/>
              <a:buNone/>
              <a:defRPr sz="6000" b="0">
                <a:solidFill>
                  <a:schemeClr val="accent1"/>
                </a:solidFill>
                <a:latin typeface="Chelsea Market"/>
                <a:ea typeface="Chelsea Market"/>
                <a:cs typeface="Chelsea Market"/>
                <a:sym typeface="Chelsea Market"/>
              </a:defRPr>
            </a:lvl1pPr>
            <a:lvl2pPr lvl="1" algn="ctr" rtl="0">
              <a:spcBef>
                <a:spcPts val="0"/>
              </a:spcBef>
              <a:spcAft>
                <a:spcPts val="0"/>
              </a:spcAft>
              <a:buClr>
                <a:schemeClr val="accent1"/>
              </a:buClr>
              <a:buSzPts val="5500"/>
              <a:buFont typeface="Fira Sans Extra Condensed Medium"/>
              <a:buNone/>
              <a:defRPr sz="7300">
                <a:solidFill>
                  <a:schemeClr val="accent1"/>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chemeClr val="accent1"/>
              </a:buClr>
              <a:buSzPts val="5500"/>
              <a:buFont typeface="Fira Sans Extra Condensed Medium"/>
              <a:buNone/>
              <a:defRPr sz="7300">
                <a:solidFill>
                  <a:schemeClr val="accent1"/>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chemeClr val="accent1"/>
              </a:buClr>
              <a:buSzPts val="5500"/>
              <a:buFont typeface="Fira Sans Extra Condensed Medium"/>
              <a:buNone/>
              <a:defRPr sz="7300">
                <a:solidFill>
                  <a:schemeClr val="accent1"/>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chemeClr val="accent1"/>
              </a:buClr>
              <a:buSzPts val="5500"/>
              <a:buFont typeface="Fira Sans Extra Condensed Medium"/>
              <a:buNone/>
              <a:defRPr sz="7300">
                <a:solidFill>
                  <a:schemeClr val="accent1"/>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chemeClr val="accent1"/>
              </a:buClr>
              <a:buSzPts val="5500"/>
              <a:buFont typeface="Fira Sans Extra Condensed Medium"/>
              <a:buNone/>
              <a:defRPr sz="7300">
                <a:solidFill>
                  <a:schemeClr val="accent1"/>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chemeClr val="accent1"/>
              </a:buClr>
              <a:buSzPts val="5500"/>
              <a:buFont typeface="Fira Sans Extra Condensed Medium"/>
              <a:buNone/>
              <a:defRPr sz="7300">
                <a:solidFill>
                  <a:schemeClr val="accent1"/>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chemeClr val="accent1"/>
              </a:buClr>
              <a:buSzPts val="5500"/>
              <a:buFont typeface="Fira Sans Extra Condensed Medium"/>
              <a:buNone/>
              <a:defRPr sz="7300">
                <a:solidFill>
                  <a:schemeClr val="accent1"/>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chemeClr val="accent1"/>
              </a:buClr>
              <a:buSzPts val="5500"/>
              <a:buFont typeface="Fira Sans Extra Condensed Medium"/>
              <a:buNone/>
              <a:defRPr sz="7300">
                <a:solidFill>
                  <a:schemeClr val="accent1"/>
                </a:solidFill>
                <a:latin typeface="Fira Sans Extra Condensed Medium"/>
                <a:ea typeface="Fira Sans Extra Condensed Medium"/>
                <a:cs typeface="Fira Sans Extra Condensed Medium"/>
                <a:sym typeface="Fira Sans Extra Condensed Medium"/>
              </a:defRPr>
            </a:lvl9pPr>
          </a:lstStyle>
          <a:p>
            <a:r>
              <a:t>xx%</a:t>
            </a:r>
          </a:p>
        </p:txBody>
      </p:sp>
      <p:sp>
        <p:nvSpPr>
          <p:cNvPr id="272" name="Google Shape;272;p14"/>
          <p:cNvSpPr txBox="1">
            <a:spLocks noGrp="1"/>
          </p:cNvSpPr>
          <p:nvPr>
            <p:ph type="title" idx="8" hasCustomPrompt="1"/>
          </p:nvPr>
        </p:nvSpPr>
        <p:spPr>
          <a:xfrm rot="-498617">
            <a:off x="2060382" y="2453749"/>
            <a:ext cx="1439111" cy="770467"/>
          </a:xfrm>
          <a:prstGeom prst="rect">
            <a:avLst/>
          </a:prstGeom>
          <a:noFill/>
        </p:spPr>
        <p:txBody>
          <a:bodyPr spcFirstLastPara="1" wrap="square" lIns="121897" tIns="121897" rIns="121897" bIns="121897" anchor="ctr" anchorCtr="0">
            <a:noAutofit/>
          </a:bodyPr>
          <a:lstStyle>
            <a:lvl1pPr lvl="0" algn="ctr" rtl="0">
              <a:spcBef>
                <a:spcPts val="0"/>
              </a:spcBef>
              <a:spcAft>
                <a:spcPts val="0"/>
              </a:spcAft>
              <a:buClr>
                <a:schemeClr val="accent1"/>
              </a:buClr>
              <a:buSzPts val="5500"/>
              <a:buNone/>
              <a:defRPr sz="6000" b="0">
                <a:solidFill>
                  <a:schemeClr val="accent3"/>
                </a:solidFill>
                <a:latin typeface="Chelsea Market"/>
                <a:ea typeface="Chelsea Market"/>
                <a:cs typeface="Chelsea Market"/>
                <a:sym typeface="Chelsea Market"/>
              </a:defRPr>
            </a:lvl1pPr>
            <a:lvl2pPr lvl="1" algn="ctr" rtl="0">
              <a:spcBef>
                <a:spcPts val="0"/>
              </a:spcBef>
              <a:spcAft>
                <a:spcPts val="0"/>
              </a:spcAft>
              <a:buClr>
                <a:schemeClr val="accent1"/>
              </a:buClr>
              <a:buSzPts val="5500"/>
              <a:buFont typeface="Fira Sans Extra Condensed Medium"/>
              <a:buNone/>
              <a:defRPr sz="7300">
                <a:solidFill>
                  <a:schemeClr val="accent1"/>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chemeClr val="accent1"/>
              </a:buClr>
              <a:buSzPts val="5500"/>
              <a:buFont typeface="Fira Sans Extra Condensed Medium"/>
              <a:buNone/>
              <a:defRPr sz="7300">
                <a:solidFill>
                  <a:schemeClr val="accent1"/>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chemeClr val="accent1"/>
              </a:buClr>
              <a:buSzPts val="5500"/>
              <a:buFont typeface="Fira Sans Extra Condensed Medium"/>
              <a:buNone/>
              <a:defRPr sz="7300">
                <a:solidFill>
                  <a:schemeClr val="accent1"/>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chemeClr val="accent1"/>
              </a:buClr>
              <a:buSzPts val="5500"/>
              <a:buFont typeface="Fira Sans Extra Condensed Medium"/>
              <a:buNone/>
              <a:defRPr sz="7300">
                <a:solidFill>
                  <a:schemeClr val="accent1"/>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chemeClr val="accent1"/>
              </a:buClr>
              <a:buSzPts val="5500"/>
              <a:buFont typeface="Fira Sans Extra Condensed Medium"/>
              <a:buNone/>
              <a:defRPr sz="7300">
                <a:solidFill>
                  <a:schemeClr val="accent1"/>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chemeClr val="accent1"/>
              </a:buClr>
              <a:buSzPts val="5500"/>
              <a:buFont typeface="Fira Sans Extra Condensed Medium"/>
              <a:buNone/>
              <a:defRPr sz="7300">
                <a:solidFill>
                  <a:schemeClr val="accent1"/>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chemeClr val="accent1"/>
              </a:buClr>
              <a:buSzPts val="5500"/>
              <a:buFont typeface="Fira Sans Extra Condensed Medium"/>
              <a:buNone/>
              <a:defRPr sz="7300">
                <a:solidFill>
                  <a:schemeClr val="accent1"/>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chemeClr val="accent1"/>
              </a:buClr>
              <a:buSzPts val="5500"/>
              <a:buFont typeface="Fira Sans Extra Condensed Medium"/>
              <a:buNone/>
              <a:defRPr sz="7300">
                <a:solidFill>
                  <a:schemeClr val="accent1"/>
                </a:solidFill>
                <a:latin typeface="Fira Sans Extra Condensed Medium"/>
                <a:ea typeface="Fira Sans Extra Condensed Medium"/>
                <a:cs typeface="Fira Sans Extra Condensed Medium"/>
                <a:sym typeface="Fira Sans Extra Condensed Medium"/>
              </a:defRPr>
            </a:lvl9pPr>
          </a:lstStyle>
          <a:p>
            <a:r>
              <a:t>xx%</a:t>
            </a:r>
          </a:p>
        </p:txBody>
      </p:sp>
      <p:sp>
        <p:nvSpPr>
          <p:cNvPr id="273" name="Google Shape;273;p14"/>
          <p:cNvSpPr txBox="1">
            <a:spLocks noGrp="1"/>
          </p:cNvSpPr>
          <p:nvPr>
            <p:ph type="title" idx="9"/>
          </p:nvPr>
        </p:nvSpPr>
        <p:spPr>
          <a:xfrm>
            <a:off x="1193800" y="659215"/>
            <a:ext cx="9804400" cy="846800"/>
          </a:xfrm>
          <a:prstGeom prst="rect">
            <a:avLst/>
          </a:prstGeom>
        </p:spPr>
        <p:txBody>
          <a:bodyPr spcFirstLastPara="1" wrap="square" lIns="121897" tIns="121897" rIns="121897" bIns="121897" anchor="t" anchorCtr="0">
            <a:noAutofit/>
          </a:bodyPr>
          <a:lstStyle>
            <a:lvl1pPr lvl="0" algn="ctr" rtl="0">
              <a:spcBef>
                <a:spcPts val="0"/>
              </a:spcBef>
              <a:spcAft>
                <a:spcPts val="0"/>
              </a:spcAft>
              <a:buNone/>
              <a:defRPr sz="4000" b="0">
                <a:solidFill>
                  <a:schemeClr val="accent1"/>
                </a:solidFill>
                <a:latin typeface="Chelsea Market"/>
                <a:ea typeface="Chelsea Market"/>
                <a:cs typeface="Chelsea Market"/>
                <a:sym typeface="Chelsea Market"/>
              </a:defRPr>
            </a:lvl1pPr>
            <a:lvl2pPr lvl="1" algn="ctr" rtl="0">
              <a:spcBef>
                <a:spcPts val="0"/>
              </a:spcBef>
              <a:spcAft>
                <a:spcPts val="0"/>
              </a:spcAft>
              <a:buNone/>
              <a:defRPr sz="4000" b="0">
                <a:solidFill>
                  <a:schemeClr val="accent1"/>
                </a:solidFill>
                <a:latin typeface="Chelsea Market"/>
                <a:ea typeface="Chelsea Market"/>
                <a:cs typeface="Chelsea Market"/>
                <a:sym typeface="Chelsea Market"/>
              </a:defRPr>
            </a:lvl2pPr>
            <a:lvl3pPr lvl="2" algn="ctr" rtl="0">
              <a:spcBef>
                <a:spcPts val="0"/>
              </a:spcBef>
              <a:spcAft>
                <a:spcPts val="0"/>
              </a:spcAft>
              <a:buNone/>
              <a:defRPr sz="4000" b="0">
                <a:solidFill>
                  <a:schemeClr val="accent1"/>
                </a:solidFill>
                <a:latin typeface="Chelsea Market"/>
                <a:ea typeface="Chelsea Market"/>
                <a:cs typeface="Chelsea Market"/>
                <a:sym typeface="Chelsea Market"/>
              </a:defRPr>
            </a:lvl3pPr>
            <a:lvl4pPr lvl="3" algn="ctr" rtl="0">
              <a:spcBef>
                <a:spcPts val="0"/>
              </a:spcBef>
              <a:spcAft>
                <a:spcPts val="0"/>
              </a:spcAft>
              <a:buNone/>
              <a:defRPr sz="4000" b="0">
                <a:solidFill>
                  <a:schemeClr val="accent1"/>
                </a:solidFill>
                <a:latin typeface="Chelsea Market"/>
                <a:ea typeface="Chelsea Market"/>
                <a:cs typeface="Chelsea Market"/>
                <a:sym typeface="Chelsea Market"/>
              </a:defRPr>
            </a:lvl4pPr>
            <a:lvl5pPr lvl="4" algn="ctr" rtl="0">
              <a:spcBef>
                <a:spcPts val="0"/>
              </a:spcBef>
              <a:spcAft>
                <a:spcPts val="0"/>
              </a:spcAft>
              <a:buNone/>
              <a:defRPr sz="4000" b="0">
                <a:solidFill>
                  <a:schemeClr val="accent1"/>
                </a:solidFill>
                <a:latin typeface="Chelsea Market"/>
                <a:ea typeface="Chelsea Market"/>
                <a:cs typeface="Chelsea Market"/>
                <a:sym typeface="Chelsea Market"/>
              </a:defRPr>
            </a:lvl5pPr>
            <a:lvl6pPr lvl="5" algn="ctr" rtl="0">
              <a:spcBef>
                <a:spcPts val="0"/>
              </a:spcBef>
              <a:spcAft>
                <a:spcPts val="0"/>
              </a:spcAft>
              <a:buNone/>
              <a:defRPr sz="4000" b="0">
                <a:solidFill>
                  <a:schemeClr val="accent1"/>
                </a:solidFill>
                <a:latin typeface="Chelsea Market"/>
                <a:ea typeface="Chelsea Market"/>
                <a:cs typeface="Chelsea Market"/>
                <a:sym typeface="Chelsea Market"/>
              </a:defRPr>
            </a:lvl6pPr>
            <a:lvl7pPr lvl="6" algn="ctr" rtl="0">
              <a:spcBef>
                <a:spcPts val="0"/>
              </a:spcBef>
              <a:spcAft>
                <a:spcPts val="0"/>
              </a:spcAft>
              <a:buNone/>
              <a:defRPr sz="4000" b="0">
                <a:solidFill>
                  <a:schemeClr val="accent1"/>
                </a:solidFill>
                <a:latin typeface="Chelsea Market"/>
                <a:ea typeface="Chelsea Market"/>
                <a:cs typeface="Chelsea Market"/>
                <a:sym typeface="Chelsea Market"/>
              </a:defRPr>
            </a:lvl7pPr>
            <a:lvl8pPr lvl="7" algn="ctr" rtl="0">
              <a:spcBef>
                <a:spcPts val="0"/>
              </a:spcBef>
              <a:spcAft>
                <a:spcPts val="0"/>
              </a:spcAft>
              <a:buNone/>
              <a:defRPr sz="4000" b="0">
                <a:solidFill>
                  <a:schemeClr val="accent1"/>
                </a:solidFill>
                <a:latin typeface="Chelsea Market"/>
                <a:ea typeface="Chelsea Market"/>
                <a:cs typeface="Chelsea Market"/>
                <a:sym typeface="Chelsea Market"/>
              </a:defRPr>
            </a:lvl8pPr>
            <a:lvl9pPr lvl="8" algn="ctr" rtl="0">
              <a:spcBef>
                <a:spcPts val="0"/>
              </a:spcBef>
              <a:spcAft>
                <a:spcPts val="0"/>
              </a:spcAft>
              <a:buNone/>
              <a:defRPr sz="4000" b="0">
                <a:solidFill>
                  <a:schemeClr val="accent1"/>
                </a:solidFill>
                <a:latin typeface="Chelsea Market"/>
                <a:ea typeface="Chelsea Market"/>
                <a:cs typeface="Chelsea Market"/>
                <a:sym typeface="Chelsea Market"/>
              </a:defRPr>
            </a:lvl9pPr>
          </a:lstStyle>
          <a:p>
            <a:endParaRPr/>
          </a:p>
        </p:txBody>
      </p:sp>
    </p:spTree>
    <p:extLst>
      <p:ext uri="{BB962C8B-B14F-4D97-AF65-F5344CB8AC3E}">
        <p14:creationId xmlns:p14="http://schemas.microsoft.com/office/powerpoint/2010/main" val="4212169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679"/>
        <p:cNvGrpSpPr/>
        <p:nvPr/>
      </p:nvGrpSpPr>
      <p:grpSpPr>
        <a:xfrm>
          <a:off x="0" y="0"/>
          <a:ext cx="0" cy="0"/>
          <a:chOff x="0" y="0"/>
          <a:chExt cx="0" cy="0"/>
        </a:xfrm>
      </p:grpSpPr>
      <p:sp>
        <p:nvSpPr>
          <p:cNvPr id="2680" name="Google Shape;2680;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2681" name="Google Shape;2681;p8"/>
          <p:cNvSpPr txBox="1">
            <a:spLocks noGrp="1"/>
          </p:cNvSpPr>
          <p:nvPr>
            <p:ph type="title"/>
          </p:nvPr>
        </p:nvSpPr>
        <p:spPr>
          <a:xfrm>
            <a:off x="960000" y="999767"/>
            <a:ext cx="6888800" cy="2460000"/>
          </a:xfrm>
          <a:prstGeom prst="rect">
            <a:avLst/>
          </a:prstGeom>
        </p:spPr>
        <p:txBody>
          <a:bodyPr spcFirstLastPara="1" wrap="square" lIns="0" tIns="0" rIns="0" bIns="0" anchor="ctr" anchorCtr="0">
            <a:noAutofit/>
          </a:bodyPr>
          <a:lstStyle>
            <a:lvl1pPr lvl="0" rtl="0">
              <a:spcBef>
                <a:spcPts val="0"/>
              </a:spcBef>
              <a:spcAft>
                <a:spcPts val="0"/>
              </a:spcAft>
              <a:buClr>
                <a:schemeClr val="accent2"/>
              </a:buClr>
              <a:buSzPts val="7500"/>
              <a:buFont typeface="El Messiri"/>
              <a:buNone/>
              <a:defRPr sz="10000" b="1">
                <a:solidFill>
                  <a:schemeClr val="accent2"/>
                </a:solidFill>
                <a:latin typeface="El Messiri"/>
                <a:ea typeface="El Messiri"/>
                <a:cs typeface="El Messiri"/>
                <a:sym typeface="El Messiri"/>
              </a:defRPr>
            </a:lvl1pPr>
            <a:lvl2pPr lvl="1" algn="ctr" rtl="0">
              <a:spcBef>
                <a:spcPts val="0"/>
              </a:spcBef>
              <a:spcAft>
                <a:spcPts val="0"/>
              </a:spcAft>
              <a:buClr>
                <a:schemeClr val="dk2"/>
              </a:buClr>
              <a:buSzPts val="2800"/>
              <a:buFont typeface="El Messiri"/>
              <a:buNone/>
              <a:defRPr b="1">
                <a:solidFill>
                  <a:schemeClr val="dk2"/>
                </a:solidFill>
                <a:latin typeface="El Messiri"/>
                <a:ea typeface="El Messiri"/>
                <a:cs typeface="El Messiri"/>
                <a:sym typeface="El Messiri"/>
              </a:defRPr>
            </a:lvl2pPr>
            <a:lvl3pPr lvl="2" algn="ctr" rtl="0">
              <a:spcBef>
                <a:spcPts val="0"/>
              </a:spcBef>
              <a:spcAft>
                <a:spcPts val="0"/>
              </a:spcAft>
              <a:buClr>
                <a:schemeClr val="dk2"/>
              </a:buClr>
              <a:buSzPts val="2800"/>
              <a:buFont typeface="El Messiri"/>
              <a:buNone/>
              <a:defRPr b="1">
                <a:solidFill>
                  <a:schemeClr val="dk2"/>
                </a:solidFill>
                <a:latin typeface="El Messiri"/>
                <a:ea typeface="El Messiri"/>
                <a:cs typeface="El Messiri"/>
                <a:sym typeface="El Messiri"/>
              </a:defRPr>
            </a:lvl3pPr>
            <a:lvl4pPr lvl="3" algn="ctr" rtl="0">
              <a:spcBef>
                <a:spcPts val="0"/>
              </a:spcBef>
              <a:spcAft>
                <a:spcPts val="0"/>
              </a:spcAft>
              <a:buClr>
                <a:schemeClr val="dk2"/>
              </a:buClr>
              <a:buSzPts val="2800"/>
              <a:buFont typeface="El Messiri"/>
              <a:buNone/>
              <a:defRPr b="1">
                <a:solidFill>
                  <a:schemeClr val="dk2"/>
                </a:solidFill>
                <a:latin typeface="El Messiri"/>
                <a:ea typeface="El Messiri"/>
                <a:cs typeface="El Messiri"/>
                <a:sym typeface="El Messiri"/>
              </a:defRPr>
            </a:lvl4pPr>
            <a:lvl5pPr lvl="4" algn="ctr" rtl="0">
              <a:spcBef>
                <a:spcPts val="0"/>
              </a:spcBef>
              <a:spcAft>
                <a:spcPts val="0"/>
              </a:spcAft>
              <a:buClr>
                <a:schemeClr val="dk2"/>
              </a:buClr>
              <a:buSzPts val="2800"/>
              <a:buFont typeface="El Messiri"/>
              <a:buNone/>
              <a:defRPr b="1">
                <a:solidFill>
                  <a:schemeClr val="dk2"/>
                </a:solidFill>
                <a:latin typeface="El Messiri"/>
                <a:ea typeface="El Messiri"/>
                <a:cs typeface="El Messiri"/>
                <a:sym typeface="El Messiri"/>
              </a:defRPr>
            </a:lvl5pPr>
            <a:lvl6pPr lvl="5" algn="ctr" rtl="0">
              <a:spcBef>
                <a:spcPts val="0"/>
              </a:spcBef>
              <a:spcAft>
                <a:spcPts val="0"/>
              </a:spcAft>
              <a:buClr>
                <a:schemeClr val="dk2"/>
              </a:buClr>
              <a:buSzPts val="2800"/>
              <a:buFont typeface="El Messiri"/>
              <a:buNone/>
              <a:defRPr b="1">
                <a:solidFill>
                  <a:schemeClr val="dk2"/>
                </a:solidFill>
                <a:latin typeface="El Messiri"/>
                <a:ea typeface="El Messiri"/>
                <a:cs typeface="El Messiri"/>
                <a:sym typeface="El Messiri"/>
              </a:defRPr>
            </a:lvl6pPr>
            <a:lvl7pPr lvl="6" algn="ctr" rtl="0">
              <a:spcBef>
                <a:spcPts val="0"/>
              </a:spcBef>
              <a:spcAft>
                <a:spcPts val="0"/>
              </a:spcAft>
              <a:buClr>
                <a:schemeClr val="dk2"/>
              </a:buClr>
              <a:buSzPts val="2800"/>
              <a:buFont typeface="El Messiri"/>
              <a:buNone/>
              <a:defRPr b="1">
                <a:solidFill>
                  <a:schemeClr val="dk2"/>
                </a:solidFill>
                <a:latin typeface="El Messiri"/>
                <a:ea typeface="El Messiri"/>
                <a:cs typeface="El Messiri"/>
                <a:sym typeface="El Messiri"/>
              </a:defRPr>
            </a:lvl7pPr>
            <a:lvl8pPr lvl="7" algn="ctr" rtl="0">
              <a:spcBef>
                <a:spcPts val="0"/>
              </a:spcBef>
              <a:spcAft>
                <a:spcPts val="0"/>
              </a:spcAft>
              <a:buClr>
                <a:schemeClr val="dk2"/>
              </a:buClr>
              <a:buSzPts val="2800"/>
              <a:buFont typeface="El Messiri"/>
              <a:buNone/>
              <a:defRPr b="1">
                <a:solidFill>
                  <a:schemeClr val="dk2"/>
                </a:solidFill>
                <a:latin typeface="El Messiri"/>
                <a:ea typeface="El Messiri"/>
                <a:cs typeface="El Messiri"/>
                <a:sym typeface="El Messiri"/>
              </a:defRPr>
            </a:lvl8pPr>
            <a:lvl9pPr lvl="8" algn="ctr" rtl="0">
              <a:spcBef>
                <a:spcPts val="0"/>
              </a:spcBef>
              <a:spcAft>
                <a:spcPts val="0"/>
              </a:spcAft>
              <a:buClr>
                <a:schemeClr val="dk2"/>
              </a:buClr>
              <a:buSzPts val="2800"/>
              <a:buFont typeface="El Messiri"/>
              <a:buNone/>
              <a:defRPr b="1">
                <a:solidFill>
                  <a:schemeClr val="dk2"/>
                </a:solidFill>
                <a:latin typeface="El Messiri"/>
                <a:ea typeface="El Messiri"/>
                <a:cs typeface="El Messiri"/>
                <a:sym typeface="El Messiri"/>
              </a:defRPr>
            </a:lvl9pPr>
          </a:lstStyle>
          <a:p>
            <a:endParaRPr/>
          </a:p>
        </p:txBody>
      </p:sp>
    </p:spTree>
    <p:extLst>
      <p:ext uri="{BB962C8B-B14F-4D97-AF65-F5344CB8AC3E}">
        <p14:creationId xmlns:p14="http://schemas.microsoft.com/office/powerpoint/2010/main" val="246730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8953EE-8C1D-4528-97C5-6787260E22E3}"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FDAC2-90B0-4A6D-9ACA-E0D222EE5613}" type="slidenum">
              <a:rPr lang="en-US" smtClean="0"/>
              <a:t>‹#›</a:t>
            </a:fld>
            <a:endParaRPr lang="en-US"/>
          </a:p>
        </p:txBody>
      </p:sp>
    </p:spTree>
    <p:extLst>
      <p:ext uri="{BB962C8B-B14F-4D97-AF65-F5344CB8AC3E}">
        <p14:creationId xmlns:p14="http://schemas.microsoft.com/office/powerpoint/2010/main" val="390559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8953EE-8C1D-4528-97C5-6787260E22E3}"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FDAC2-90B0-4A6D-9ACA-E0D222EE5613}" type="slidenum">
              <a:rPr lang="en-US" smtClean="0"/>
              <a:t>‹#›</a:t>
            </a:fld>
            <a:endParaRPr lang="en-US"/>
          </a:p>
        </p:txBody>
      </p:sp>
    </p:spTree>
    <p:extLst>
      <p:ext uri="{BB962C8B-B14F-4D97-AF65-F5344CB8AC3E}">
        <p14:creationId xmlns:p14="http://schemas.microsoft.com/office/powerpoint/2010/main" val="2269693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8953EE-8C1D-4528-97C5-6787260E22E3}" type="datetimeFigureOut">
              <a:rPr lang="en-US" smtClean="0"/>
              <a:t>10/31/2024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FDAC2-90B0-4A6D-9ACA-E0D222EE5613}" type="slidenum">
              <a:rPr lang="en-US" smtClean="0"/>
              <a:t>‹#›</a:t>
            </a:fld>
            <a:endParaRPr lang="en-US"/>
          </a:p>
        </p:txBody>
      </p:sp>
    </p:spTree>
    <p:extLst>
      <p:ext uri="{BB962C8B-B14F-4D97-AF65-F5344CB8AC3E}">
        <p14:creationId xmlns:p14="http://schemas.microsoft.com/office/powerpoint/2010/main" val="403397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8953EE-8C1D-4528-97C5-6787260E22E3}" type="datetimeFigureOut">
              <a:rPr lang="en-US" smtClean="0"/>
              <a:t>10/31/2024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0FDAC2-90B0-4A6D-9ACA-E0D222EE5613}" type="slidenum">
              <a:rPr lang="en-US" smtClean="0"/>
              <a:t>‹#›</a:t>
            </a:fld>
            <a:endParaRPr lang="en-US"/>
          </a:p>
        </p:txBody>
      </p:sp>
    </p:spTree>
    <p:extLst>
      <p:ext uri="{BB962C8B-B14F-4D97-AF65-F5344CB8AC3E}">
        <p14:creationId xmlns:p14="http://schemas.microsoft.com/office/powerpoint/2010/main" val="133743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8953EE-8C1D-4528-97C5-6787260E22E3}" type="datetimeFigureOut">
              <a:rPr lang="en-US" smtClean="0"/>
              <a:t>10/31/2024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0FDAC2-90B0-4A6D-9ACA-E0D222EE5613}" type="slidenum">
              <a:rPr lang="en-US" smtClean="0"/>
              <a:t>‹#›</a:t>
            </a:fld>
            <a:endParaRPr lang="en-US"/>
          </a:p>
        </p:txBody>
      </p:sp>
    </p:spTree>
    <p:extLst>
      <p:ext uri="{BB962C8B-B14F-4D97-AF65-F5344CB8AC3E}">
        <p14:creationId xmlns:p14="http://schemas.microsoft.com/office/powerpoint/2010/main" val="877147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953EE-8C1D-4528-97C5-6787260E22E3}" type="datetimeFigureOut">
              <a:rPr lang="en-US" smtClean="0"/>
              <a:t>10/31/2024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0FDAC2-90B0-4A6D-9ACA-E0D222EE5613}" type="slidenum">
              <a:rPr lang="en-US" smtClean="0"/>
              <a:t>‹#›</a:t>
            </a:fld>
            <a:endParaRPr lang="en-US"/>
          </a:p>
        </p:txBody>
      </p:sp>
    </p:spTree>
    <p:extLst>
      <p:ext uri="{BB962C8B-B14F-4D97-AF65-F5344CB8AC3E}">
        <p14:creationId xmlns:p14="http://schemas.microsoft.com/office/powerpoint/2010/main" val="1938287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8953EE-8C1D-4528-97C5-6787260E22E3}" type="datetimeFigureOut">
              <a:rPr lang="en-US" smtClean="0"/>
              <a:t>10/31/2024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FDAC2-90B0-4A6D-9ACA-E0D222EE5613}" type="slidenum">
              <a:rPr lang="en-US" smtClean="0"/>
              <a:t>‹#›</a:t>
            </a:fld>
            <a:endParaRPr lang="en-US"/>
          </a:p>
        </p:txBody>
      </p:sp>
    </p:spTree>
    <p:extLst>
      <p:ext uri="{BB962C8B-B14F-4D97-AF65-F5344CB8AC3E}">
        <p14:creationId xmlns:p14="http://schemas.microsoft.com/office/powerpoint/2010/main" val="315609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8953EE-8C1D-4528-97C5-6787260E22E3}" type="datetimeFigureOut">
              <a:rPr lang="en-US" smtClean="0"/>
              <a:t>10/31/2024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FDAC2-90B0-4A6D-9ACA-E0D222EE5613}" type="slidenum">
              <a:rPr lang="en-US" smtClean="0"/>
              <a:t>‹#›</a:t>
            </a:fld>
            <a:endParaRPr lang="en-US"/>
          </a:p>
        </p:txBody>
      </p:sp>
    </p:spTree>
    <p:extLst>
      <p:ext uri="{BB962C8B-B14F-4D97-AF65-F5344CB8AC3E}">
        <p14:creationId xmlns:p14="http://schemas.microsoft.com/office/powerpoint/2010/main" val="2041494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5430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8953EE-8C1D-4528-97C5-6787260E22E3}" type="datetimeFigureOut">
              <a:rPr lang="en-US" smtClean="0"/>
              <a:t>10/31/2024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0FDAC2-90B0-4A6D-9ACA-E0D222EE5613}" type="slidenum">
              <a:rPr lang="en-US" smtClean="0"/>
              <a:t>‹#›</a:t>
            </a:fld>
            <a:endParaRPr lang="en-US"/>
          </a:p>
        </p:txBody>
      </p:sp>
    </p:spTree>
    <p:extLst>
      <p:ext uri="{BB962C8B-B14F-4D97-AF65-F5344CB8AC3E}">
        <p14:creationId xmlns:p14="http://schemas.microsoft.com/office/powerpoint/2010/main" val="29820492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8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47" y="-21317"/>
            <a:ext cx="12143107" cy="6858000"/>
          </a:xfrm>
          <a:prstGeom prst="rect">
            <a:avLst/>
          </a:prstGeom>
        </p:spPr>
      </p:pic>
      <p:sp>
        <p:nvSpPr>
          <p:cNvPr id="3" name="Rectangle 2"/>
          <p:cNvSpPr/>
          <p:nvPr/>
        </p:nvSpPr>
        <p:spPr>
          <a:xfrm>
            <a:off x="738994" y="1826004"/>
            <a:ext cx="9991415" cy="2306820"/>
          </a:xfrm>
          <a:prstGeom prst="rect">
            <a:avLst/>
          </a:prstGeom>
        </p:spPr>
        <p:txBody>
          <a:bodyPr wrap="square" lIns="89949" tIns="44975" rIns="89949" bIns="44975">
            <a:spAutoFit/>
          </a:bodyPr>
          <a:lstStyle/>
          <a:p>
            <a:pPr algn="ctr">
              <a:defRPr/>
            </a:pPr>
            <a:r>
              <a:rPr lang="en-US" sz="4800" b="1" kern="0" dirty="0">
                <a:solidFill>
                  <a:srgbClr val="FF0000"/>
                </a:solidFill>
                <a:latin typeface="Times New Roman" pitchFamily="18" charset="0"/>
                <a:cs typeface="Times New Roman" pitchFamily="18" charset="0"/>
              </a:rPr>
              <a:t>CHÀO MỪNG CÁC THẦY CÔ </a:t>
            </a:r>
          </a:p>
          <a:p>
            <a:pPr algn="ctr">
              <a:defRPr/>
            </a:pPr>
            <a:r>
              <a:rPr lang="en-US" sz="4800" b="1" kern="0" dirty="0">
                <a:solidFill>
                  <a:srgbClr val="FF0000"/>
                </a:solidFill>
                <a:latin typeface="Times New Roman" pitchFamily="18" charset="0"/>
                <a:cs typeface="Times New Roman" pitchFamily="18" charset="0"/>
              </a:rPr>
              <a:t> VỀ DỰ CHUYÊN ĐỀ </a:t>
            </a:r>
          </a:p>
          <a:p>
            <a:pPr algn="ctr">
              <a:defRPr/>
            </a:pPr>
            <a:r>
              <a:rPr lang="en-US" sz="4800" b="1" kern="0" smtClean="0">
                <a:solidFill>
                  <a:srgbClr val="FF0000"/>
                </a:solidFill>
                <a:latin typeface="Times New Roman" pitchFamily="18" charset="0"/>
                <a:cs typeface="Times New Roman" pitchFamily="18" charset="0"/>
              </a:rPr>
              <a:t>MÔN NGỮ VĂN LỚP 9</a:t>
            </a:r>
            <a:endParaRPr lang="vi-VN" sz="4800" b="1" kern="0" dirty="0">
              <a:solidFill>
                <a:srgbClr val="FF0000"/>
              </a:solidFill>
              <a:latin typeface="Times New Roman" pitchFamily="18" charset="0"/>
              <a:cs typeface="Times New Roman" pitchFamily="18" charset="0"/>
            </a:endParaRPr>
          </a:p>
        </p:txBody>
      </p:sp>
      <p:sp>
        <p:nvSpPr>
          <p:cNvPr id="2" name="TextBox 1"/>
          <p:cNvSpPr txBox="1"/>
          <p:nvPr/>
        </p:nvSpPr>
        <p:spPr>
          <a:xfrm>
            <a:off x="44074" y="-28911"/>
            <a:ext cx="7389957" cy="435257"/>
          </a:xfrm>
          <a:prstGeom prst="rect">
            <a:avLst/>
          </a:prstGeom>
          <a:noFill/>
        </p:spPr>
        <p:txBody>
          <a:bodyPr wrap="square" lIns="65287" tIns="32644" rIns="65287" bIns="32644" rtlCol="0">
            <a:spAutoFit/>
          </a:bodyPr>
          <a:lstStyle/>
          <a:p>
            <a:pPr algn="ctr"/>
            <a:r>
              <a:rPr lang="en-US" sz="2400" b="1" dirty="0">
                <a:solidFill>
                  <a:srgbClr val="0000FF"/>
                </a:solidFill>
                <a:latin typeface="Cambria Math" panose="02040503050406030204" pitchFamily="18" charset="0"/>
                <a:ea typeface="Cambria Math" panose="02040503050406030204" pitchFamily="18" charset="0"/>
                <a:cs typeface="Times New Roman" pitchFamily="18" charset="0"/>
              </a:rPr>
              <a:t>PHÒNG GIÁO DỤC &amp; ĐÀO TẠO HUYỆN </a:t>
            </a:r>
            <a:r>
              <a:rPr lang="en-US" sz="2400" b="1">
                <a:solidFill>
                  <a:srgbClr val="0000FF"/>
                </a:solidFill>
                <a:latin typeface="Cambria Math" panose="02040503050406030204" pitchFamily="18" charset="0"/>
                <a:ea typeface="Cambria Math" panose="02040503050406030204" pitchFamily="18" charset="0"/>
                <a:cs typeface="Times New Roman" pitchFamily="18" charset="0"/>
              </a:rPr>
              <a:t>QUỐC </a:t>
            </a:r>
            <a:r>
              <a:rPr lang="en-US" sz="2400" b="1" smtClean="0">
                <a:solidFill>
                  <a:srgbClr val="0000FF"/>
                </a:solidFill>
                <a:latin typeface="Cambria Math" panose="02040503050406030204" pitchFamily="18" charset="0"/>
                <a:ea typeface="Cambria Math" panose="02040503050406030204" pitchFamily="18" charset="0"/>
                <a:cs typeface="Times New Roman" pitchFamily="18" charset="0"/>
              </a:rPr>
              <a:t>OAI</a:t>
            </a:r>
            <a:endParaRPr lang="en-US" sz="2400" b="1" dirty="0">
              <a:solidFill>
                <a:srgbClr val="0000FF"/>
              </a:solidFill>
              <a:latin typeface="Cambria Math" panose="02040503050406030204" pitchFamily="18" charset="0"/>
              <a:ea typeface="Cambria Math" panose="02040503050406030204" pitchFamily="18" charset="0"/>
              <a:cs typeface="Times New Roman" pitchFamily="18" charset="0"/>
            </a:endParaRPr>
          </a:p>
        </p:txBody>
      </p:sp>
      <p:sp>
        <p:nvSpPr>
          <p:cNvPr id="4" name="TextBox 3"/>
          <p:cNvSpPr txBox="1"/>
          <p:nvPr/>
        </p:nvSpPr>
        <p:spPr>
          <a:xfrm>
            <a:off x="2070236" y="4642313"/>
            <a:ext cx="8051744" cy="266430"/>
          </a:xfrm>
          <a:prstGeom prst="rect">
            <a:avLst/>
          </a:prstGeom>
          <a:noFill/>
        </p:spPr>
        <p:txBody>
          <a:bodyPr wrap="square" lIns="65287" tIns="32644" rIns="65287" bIns="32644" rtlCol="0">
            <a:spAutoFit/>
          </a:bodyPr>
          <a:lstStyle/>
          <a:p>
            <a:endParaRPr lang="en-US" sz="1303" dirty="0"/>
          </a:p>
        </p:txBody>
      </p:sp>
      <p:sp>
        <p:nvSpPr>
          <p:cNvPr id="7" name="Flowchart: Punched Tape 6"/>
          <p:cNvSpPr/>
          <p:nvPr/>
        </p:nvSpPr>
        <p:spPr>
          <a:xfrm>
            <a:off x="5749636" y="5295331"/>
            <a:ext cx="3967570" cy="1160887"/>
          </a:xfrm>
          <a:prstGeom prst="flowChartPunchedTap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 </a:t>
            </a:r>
            <a:r>
              <a:rPr lang="en-US" sz="2800" b="1" smtClean="0">
                <a:solidFill>
                  <a:srgbClr val="FFFF00"/>
                </a:solidFill>
                <a:latin typeface="Times New Roman" pitchFamily="18" charset="0"/>
                <a:cs typeface="Times New Roman" pitchFamily="18" charset="0"/>
              </a:rPr>
              <a:t>Tháng 10 năm 2024</a:t>
            </a:r>
            <a:endParaRPr lang="en-US" sz="2800" b="1">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92641190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439873"/>
            <a:ext cx="11377246" cy="5769977"/>
          </a:xfrm>
          <a:prstGeom prst="rect">
            <a:avLst/>
          </a:prstGeom>
        </p:spPr>
        <p:txBody>
          <a:bodyPr wrap="square">
            <a:spAutoFit/>
          </a:bodyPr>
          <a:lstStyle/>
          <a:p>
            <a:pPr algn="just" fontAlgn="base">
              <a:spcBef>
                <a:spcPts val="600"/>
              </a:spcBef>
              <a:spcAft>
                <a:spcPts val="0"/>
              </a:spcAft>
            </a:pPr>
            <a:r>
              <a:rPr lang="en-US" sz="2800" b="1" smtClean="0">
                <a:solidFill>
                  <a:srgbClr val="FFFF00"/>
                </a:solidFill>
                <a:latin typeface="Times New Roman" panose="02020603050405020304" pitchFamily="18" charset="0"/>
                <a:ea typeface="Times New Roman" panose="02020603050405020304" pitchFamily="18" charset="0"/>
              </a:rPr>
              <a:t>* </a:t>
            </a:r>
            <a:r>
              <a:rPr lang="en-US" sz="3200" b="1" smtClean="0">
                <a:solidFill>
                  <a:srgbClr val="FFFF00"/>
                </a:solidFill>
                <a:latin typeface="Times New Roman" panose="02020603050405020304" pitchFamily="18" charset="0"/>
                <a:ea typeface="Times New Roman" panose="02020603050405020304" pitchFamily="18" charset="0"/>
              </a:rPr>
              <a:t>Phân </a:t>
            </a:r>
            <a:r>
              <a:rPr lang="en-US" sz="3200" b="1">
                <a:solidFill>
                  <a:srgbClr val="FFFF00"/>
                </a:solidFill>
                <a:latin typeface="Times New Roman" panose="02020603050405020304" pitchFamily="18" charset="0"/>
                <a:ea typeface="Times New Roman" panose="02020603050405020304" pitchFamily="18" charset="0"/>
              </a:rPr>
              <a:t>loại truyện thơ Nôm:</a:t>
            </a:r>
            <a:endParaRPr lang="en-US" sz="3200">
              <a:solidFill>
                <a:srgbClr val="FFFF00"/>
              </a:solidFill>
              <a:latin typeface="Times New Roman" panose="02020603050405020304" pitchFamily="18" charset="0"/>
              <a:ea typeface="Times New Roman" panose="02020603050405020304" pitchFamily="18" charset="0"/>
            </a:endParaRPr>
          </a:p>
          <a:p>
            <a:pPr lvl="0" algn="just" fontAlgn="base">
              <a:lnSpc>
                <a:spcPct val="106000"/>
              </a:lnSpc>
              <a:spcAft>
                <a:spcPts val="0"/>
              </a:spcAft>
              <a:buSzPts val="1000"/>
              <a:tabLst>
                <a:tab pos="457200" algn="l"/>
              </a:tabLst>
            </a:pPr>
            <a:r>
              <a:rPr lang="en-US" sz="320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Căn cứ vào thể thơ dùng để sáng tác, người ta chia truyện thơ Nôm thành hai loại là truyện thơ Nôm Đường luật và truyện thơ Nôm lục bát. </a:t>
            </a:r>
            <a:endParaRPr lang="en-US" sz="3200">
              <a:solidFill>
                <a:schemeClr val="bg1"/>
              </a:solidFill>
              <a:latin typeface="Aptos"/>
              <a:ea typeface="Aptos"/>
              <a:cs typeface="Times New Roman" panose="02020603050405020304" pitchFamily="18" charset="0"/>
            </a:endParaRPr>
          </a:p>
          <a:p>
            <a:pPr lvl="0" algn="just" fontAlgn="base">
              <a:lnSpc>
                <a:spcPct val="106000"/>
              </a:lnSpc>
              <a:spcAft>
                <a:spcPts val="0"/>
              </a:spcAft>
              <a:buSzPts val="1000"/>
              <a:tabLst>
                <a:tab pos="457200" algn="l"/>
              </a:tabLst>
            </a:pPr>
            <a:r>
              <a:rPr lang="en-US" sz="320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Truyện thơ Nôm Đường luật không có nhiều, cũng như bị thất truyền, chỉ có một số tác phẩm như: </a:t>
            </a:r>
            <a:r>
              <a:rPr lang="en-US" sz="3200" i="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Tô Công phụng sứ, Chiêu Quân cống hồ, Lâm tuyền kì ngộ</a:t>
            </a:r>
            <a:r>
              <a:rPr lang="en-US" sz="320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a:solidFill>
                <a:schemeClr val="bg1"/>
              </a:solidFill>
              <a:latin typeface="Aptos"/>
              <a:ea typeface="Aptos"/>
              <a:cs typeface="Times New Roman" panose="02020603050405020304" pitchFamily="18" charset="0"/>
            </a:endParaRPr>
          </a:p>
          <a:p>
            <a:pPr lvl="0" algn="just" fontAlgn="base">
              <a:lnSpc>
                <a:spcPct val="106000"/>
              </a:lnSpc>
              <a:spcAft>
                <a:spcPts val="0"/>
              </a:spcAft>
              <a:buSzPts val="1000"/>
              <a:tabLst>
                <a:tab pos="457200" algn="l"/>
              </a:tabLst>
            </a:pPr>
            <a:r>
              <a:rPr lang="en-US" sz="320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Truyện thơ Nôm lục bát chiếm ưu thế với số lượng và thành tựu lớn, đại diện cho truyện thơ Nôm nói chung. </a:t>
            </a:r>
            <a:endParaRPr lang="en-US" sz="3200">
              <a:solidFill>
                <a:schemeClr val="bg1"/>
              </a:solidFill>
              <a:latin typeface="Aptos"/>
              <a:ea typeface="Aptos"/>
              <a:cs typeface="Times New Roman" panose="02020603050405020304" pitchFamily="18" charset="0"/>
            </a:endParaRPr>
          </a:p>
          <a:p>
            <a:pPr lvl="0" algn="just" fontAlgn="base">
              <a:lnSpc>
                <a:spcPct val="106000"/>
              </a:lnSpc>
              <a:spcAft>
                <a:spcPts val="0"/>
              </a:spcAft>
              <a:buSzPts val="1000"/>
              <a:tabLst>
                <a:tab pos="457200" algn="l"/>
              </a:tabLst>
            </a:pPr>
            <a:r>
              <a:rPr lang="en-US" sz="320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Các tác phẩm tiêu biểu có: T</a:t>
            </a:r>
            <a:r>
              <a:rPr lang="en-US" sz="3200" i="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ruyện Kiều, Hoa tiên, Truyện Lục Vân Tiên, Tống Trân – Cúc Hoa, Phạm Tải Ngọc Hoa...</a:t>
            </a:r>
            <a:endParaRPr lang="en-US" sz="3200">
              <a:solidFill>
                <a:schemeClr val="bg1"/>
              </a:solidFill>
              <a:effectLst/>
              <a:latin typeface="Aptos"/>
              <a:ea typeface="Aptos"/>
              <a:cs typeface="Times New Roman" panose="02020603050405020304" pitchFamily="18" charset="0"/>
            </a:endParaRPr>
          </a:p>
        </p:txBody>
      </p:sp>
    </p:spTree>
    <p:extLst>
      <p:ext uri="{BB962C8B-B14F-4D97-AF65-F5344CB8AC3E}">
        <p14:creationId xmlns:p14="http://schemas.microsoft.com/office/powerpoint/2010/main" val="336933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6824" y="163773"/>
            <a:ext cx="11848059" cy="7303538"/>
          </a:xfrm>
          <a:prstGeom prst="rect">
            <a:avLst/>
          </a:prstGeom>
        </p:spPr>
        <p:txBody>
          <a:bodyPr wrap="square">
            <a:spAutoFit/>
          </a:bodyPr>
          <a:lstStyle/>
          <a:p>
            <a:pPr>
              <a:spcAft>
                <a:spcPts val="0"/>
              </a:spcAft>
            </a:pPr>
            <a:r>
              <a:rPr lang="en-US" sz="2400" b="1"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2. </a:t>
            </a:r>
            <a:r>
              <a:rPr lang="en-US" sz="2400" b="1">
                <a:solidFill>
                  <a:srgbClr val="FFFF00"/>
                </a:solidFill>
                <a:latin typeface="Times New Roman" panose="02020603050405020304" pitchFamily="18" charset="0"/>
                <a:ea typeface="Calibri" panose="020F0502020204030204" pitchFamily="34" charset="0"/>
                <a:cs typeface="Times New Roman" panose="02020603050405020304" pitchFamily="18" charset="0"/>
              </a:rPr>
              <a:t>Kĩ năng đọc hiểu văn bản truyện thơ Nôm</a:t>
            </a:r>
            <a:endParaRPr lang="en-US" sz="2400" b="1">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US" sz="2000" b="1" u="sng">
                <a:solidFill>
                  <a:srgbClr val="FFC000"/>
                </a:solidFill>
                <a:latin typeface="Times New Roman" panose="02020603050405020304" pitchFamily="18" charset="0"/>
                <a:ea typeface="Times New Roman" panose="02020603050405020304" pitchFamily="18" charset="0"/>
                <a:cs typeface="Times New Roman" panose="02020603050405020304" pitchFamily="18" charset="0"/>
              </a:rPr>
              <a:t>Nhận biết:</a:t>
            </a:r>
            <a:endParaRPr lang="en-US" sz="2000" b="1" u="sng">
              <a:solidFill>
                <a:srgbClr val="FFC000"/>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Nhận biết được một số yếu tố của truyện thơ Nôm như: cốt truyện, nhân vật, lời thoại. </a:t>
            </a:r>
            <a:endParaRPr lang="en-US" sz="2000" b="1">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Nhận biết được sự kết hợp giữa những yếu tố quy phạm của văn học trung đại và yếu tố bình dân trong truyện thơ. </a:t>
            </a:r>
            <a:endParaRPr lang="en-US" sz="2000" b="1">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Nhận biết được sự khác nhau giữa cách dẫn trực tiếp và cách dẫn gián tiếp trong truyện thơ Nôm.</a:t>
            </a:r>
            <a:endParaRPr lang="en-US" sz="2000" b="1">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000" b="1" u="sng">
                <a:solidFill>
                  <a:srgbClr val="FFC000"/>
                </a:solidFill>
                <a:latin typeface="Times New Roman" panose="02020603050405020304" pitchFamily="18" charset="0"/>
                <a:ea typeface="Times New Roman" panose="02020603050405020304" pitchFamily="18" charset="0"/>
                <a:cs typeface="Times New Roman" panose="02020603050405020304" pitchFamily="18" charset="0"/>
              </a:rPr>
              <a:t>Thông hiểu:</a:t>
            </a:r>
            <a:endParaRPr lang="en-US" sz="2000" b="1" u="sng">
              <a:solidFill>
                <a:srgbClr val="FFC000"/>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Nêu được nội dung bao quát của văn bản.</a:t>
            </a:r>
            <a:endParaRPr lang="en-US" sz="2000" b="1">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Phân tích được mối quan hệ giữa nội dung và hình thức của truyện thơ. </a:t>
            </a:r>
            <a:endParaRPr lang="en-US" sz="2000" b="1">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Phân tích được một số yếu tố của truyện thơ Nôm như: cốt truyện, nhân vật, lời thoại, nghệ thuật miêu tả nội tâm nhân vật trong truyện thơ. </a:t>
            </a:r>
            <a:endParaRPr lang="en-US" sz="2000" b="1">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Phân tích, lí giải được chủ đề, tư tưởng, thông điệp của truyện thơ.</a:t>
            </a:r>
            <a:endParaRPr lang="en-US" sz="2000" b="1">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000" b="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Phân </a:t>
            </a: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biệt được nghĩa của một số yếu tố Hán Việt dễ gây nhầm lẫn; tác dụng của điển tích, điển cố; tác dụng của các phép biến đổi và mở rộng cấu trúc câu;  tác dụng của các kiểu câu phân loại theo cấu tạo ngữ pháp</a:t>
            </a:r>
            <a:r>
              <a:rPr lang="en-US" sz="2000" b="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000" b="1" u="sng" smtClean="0">
                <a:solidFill>
                  <a:srgbClr val="FFC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u="sng">
                <a:solidFill>
                  <a:srgbClr val="FFC000"/>
                </a:solidFill>
                <a:latin typeface="Times New Roman" panose="02020603050405020304" pitchFamily="18" charset="0"/>
                <a:ea typeface="Calibri" panose="020F0502020204030204" pitchFamily="34" charset="0"/>
                <a:cs typeface="Times New Roman" panose="02020603050405020304" pitchFamily="18" charset="0"/>
              </a:rPr>
              <a:t>Vận dụng:</a:t>
            </a:r>
            <a:r>
              <a:rPr lang="en-US" sz="2000" b="1" u="sng">
                <a:solidFill>
                  <a:srgbClr val="FFC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b="1" u="sng">
              <a:solidFill>
                <a:srgbClr val="FFC000"/>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Rút ra được bài học từ nội dung văn bản. Thể hiện thái độ đồng tình / không đồng tình / đồng tình một phần với những vấn đề đặt ra trong văn bản.</a:t>
            </a:r>
            <a:endParaRPr lang="en-US" sz="2000" b="1">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Nêu được những thay đổi trong suy nghĩ, tình cảm, lối sống và cách thưởng thức nghệ thuật sau khi đọc hiểu văn bản.</a:t>
            </a:r>
            <a:endParaRPr lang="en-US" sz="2000" b="1">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Vận dụng những hiểu biết về lịch sử văn học để đọc hiểu văn bản.</a:t>
            </a:r>
            <a:endParaRPr lang="en-US" sz="2000"/>
          </a:p>
          <a:p>
            <a:pPr algn="just">
              <a:spcAft>
                <a:spcPts val="0"/>
              </a:spcAft>
            </a:pPr>
            <a:endParaRPr lang="en-US" sz="2000" b="1">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0"/>
              </a:spcAft>
            </a:pPr>
            <a:endParaRPr lang="en-US" sz="2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731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0723" y="781518"/>
            <a:ext cx="11769212" cy="5632311"/>
          </a:xfrm>
          <a:prstGeom prst="rect">
            <a:avLst/>
          </a:prstGeom>
        </p:spPr>
        <p:txBody>
          <a:bodyPr wrap="square">
            <a:spAutoFit/>
          </a:bodyPr>
          <a:lstStyle/>
          <a:p>
            <a:pPr algn="just"/>
            <a:r>
              <a:rPr lang="vi-VN" sz="2400" b="1" u="sng" dirty="0">
                <a:solidFill>
                  <a:srgbClr val="FFC000"/>
                </a:solidFill>
                <a:latin typeface="+mj-lt"/>
              </a:rPr>
              <a:t>- Định nghĩa: </a:t>
            </a:r>
            <a:r>
              <a:rPr lang="vi-VN" sz="2400" dirty="0">
                <a:solidFill>
                  <a:schemeClr val="bg1"/>
                </a:solidFill>
                <a:latin typeface="+mj-lt"/>
              </a:rPr>
              <a:t>Truyện lịch sử là loại truyện lấy đề tài lịch sử (lịch sử quốc gia, dân tộc, dòng họ, danh nhân, ... ) làm nội dung chính. Trong khi kể lại các sự kiện, nhân vật, truyện lịch sử thường làm sống dậy bức tranh rộng lớn, sinh động về một thời đã qua.</a:t>
            </a:r>
          </a:p>
          <a:p>
            <a:pPr algn="just"/>
            <a:r>
              <a:rPr lang="vi-VN" sz="2400" dirty="0">
                <a:solidFill>
                  <a:schemeClr val="bg1"/>
                </a:solidFill>
                <a:latin typeface="+mj-lt"/>
              </a:rPr>
              <a:t>- Đặc điểm của truyện lịch sử: thể hiện qua các yếu tố bối cảnh (thời gian - không gian), cốt truyện, nhân vật, ngôn ngữ, ...</a:t>
            </a:r>
          </a:p>
          <a:p>
            <a:pPr algn="just"/>
            <a:r>
              <a:rPr lang="vi-VN" sz="2400" b="1" dirty="0">
                <a:solidFill>
                  <a:srgbClr val="FFC000"/>
                </a:solidFill>
                <a:latin typeface="+mj-lt"/>
              </a:rPr>
              <a:t>+ Bối cảnh (thời gian - không gian): </a:t>
            </a:r>
            <a:r>
              <a:rPr lang="vi-VN" sz="2400" dirty="0">
                <a:solidFill>
                  <a:schemeClr val="bg1"/>
                </a:solidFill>
                <a:latin typeface="+mj-lt"/>
              </a:rPr>
              <a:t>Truyện lịch sử tái hiện sự kiện, nhân vật lịch sử gắn với một khoảng thời gian năm tháng, niên đại, thời đại cụ thể trong quá khứ. Không gian truyện lịch sử gắn với thời gian, xác định niên đại, thời đại cụ thể. Cuộc sống con người và không khí thời đại hiện lên rõ nét, không lẫn với thời gian, không gian khác.</a:t>
            </a:r>
          </a:p>
          <a:p>
            <a:pPr algn="just"/>
            <a:r>
              <a:rPr lang="vi-VN" sz="2400" b="1" dirty="0">
                <a:solidFill>
                  <a:srgbClr val="FFC000"/>
                </a:solidFill>
                <a:latin typeface="+mj-lt"/>
              </a:rPr>
              <a:t>+ Cốt truyện: </a:t>
            </a:r>
            <a:r>
              <a:rPr lang="vi-VN" sz="2400" dirty="0">
                <a:solidFill>
                  <a:schemeClr val="bg1"/>
                </a:solidFill>
                <a:latin typeface="+mj-lt"/>
              </a:rPr>
              <a:t>Truyện lịch sử cần kết nối nhiều loại sự kiện liên quan đến quá trình hình thành, hưng thịnh, diệt vong của các nhà nước, những biến cố lớn trong đời sống xã hội ở một quốc gia, quan hệ giữa các quốc gia, ... nên thường sử dụng cốt truyện đa tuyến. Đó là kiểu cốt truyện trình bày một hệ thống sự kiện phức tạp, liên quan đến nhiều tuyến nhân vật vận động, phát triển đồng thời. Các tuyến sự kiện này có thể được kể song hành, đan xen nhau trong cùng một chương/ hồi của truyện</a:t>
            </a:r>
            <a:endParaRPr lang="en-US" sz="2400" dirty="0">
              <a:solidFill>
                <a:schemeClr val="bg1"/>
              </a:solidFill>
              <a:latin typeface="+mj-lt"/>
            </a:endParaRPr>
          </a:p>
        </p:txBody>
      </p:sp>
      <p:sp>
        <p:nvSpPr>
          <p:cNvPr id="4" name="Rectangle 3"/>
          <p:cNvSpPr/>
          <p:nvPr/>
        </p:nvSpPr>
        <p:spPr>
          <a:xfrm>
            <a:off x="250723" y="319853"/>
            <a:ext cx="3616696" cy="461665"/>
          </a:xfrm>
          <a:prstGeom prst="rect">
            <a:avLst/>
          </a:prstGeom>
        </p:spPr>
        <p:txBody>
          <a:bodyPr wrap="none">
            <a:spAutoFit/>
          </a:bodyPr>
          <a:lstStyle/>
          <a:p>
            <a:r>
              <a:rPr lang="en-US" sz="2400" b="1" dirty="0">
                <a:solidFill>
                  <a:srgbClr val="FFFF00"/>
                </a:solidFill>
                <a:latin typeface="Times New Roman" panose="02020603050405020304" pitchFamily="18" charset="0"/>
                <a:ea typeface="Calibri" panose="020F0502020204030204" pitchFamily="34" charset="0"/>
              </a:rPr>
              <a:t>1. </a:t>
            </a:r>
            <a:r>
              <a:rPr lang="en-US" sz="2400" b="1" dirty="0" err="1">
                <a:solidFill>
                  <a:srgbClr val="FFFF00"/>
                </a:solidFill>
                <a:latin typeface="Times New Roman" panose="02020603050405020304" pitchFamily="18" charset="0"/>
                <a:ea typeface="Calibri" panose="020F0502020204030204" pitchFamily="34" charset="0"/>
              </a:rPr>
              <a:t>Đặc</a:t>
            </a:r>
            <a:r>
              <a:rPr lang="en-US" sz="2400" b="1" dirty="0">
                <a:solidFill>
                  <a:srgbClr val="FFFF00"/>
                </a:solidFill>
                <a:latin typeface="Times New Roman" panose="02020603050405020304" pitchFamily="18" charset="0"/>
                <a:ea typeface="Calibri" panose="020F0502020204030204" pitchFamily="34" charset="0"/>
              </a:rPr>
              <a:t> </a:t>
            </a:r>
            <a:r>
              <a:rPr lang="en-US" sz="2400" b="1" dirty="0" err="1">
                <a:solidFill>
                  <a:srgbClr val="FFFF00"/>
                </a:solidFill>
                <a:latin typeface="Times New Roman" panose="02020603050405020304" pitchFamily="18" charset="0"/>
                <a:ea typeface="Calibri" panose="020F0502020204030204" pitchFamily="34" charset="0"/>
              </a:rPr>
              <a:t>điểm</a:t>
            </a:r>
            <a:r>
              <a:rPr lang="en-US" sz="2400" b="1" dirty="0">
                <a:solidFill>
                  <a:srgbClr val="FFFF00"/>
                </a:solidFill>
                <a:latin typeface="Times New Roman" panose="02020603050405020304" pitchFamily="18" charset="0"/>
                <a:ea typeface="Calibri" panose="020F0502020204030204" pitchFamily="34" charset="0"/>
              </a:rPr>
              <a:t> </a:t>
            </a:r>
            <a:r>
              <a:rPr lang="en-US" sz="2400" b="1" dirty="0" err="1" smtClean="0">
                <a:solidFill>
                  <a:srgbClr val="FFFF00"/>
                </a:solidFill>
                <a:latin typeface="Times New Roman" panose="02020603050405020304" pitchFamily="18" charset="0"/>
                <a:ea typeface="Calibri" panose="020F0502020204030204" pitchFamily="34" charset="0"/>
              </a:rPr>
              <a:t>truyện</a:t>
            </a:r>
            <a:r>
              <a:rPr lang="en-US" sz="2400" b="1" dirty="0" smtClean="0">
                <a:solidFill>
                  <a:srgbClr val="FFFF00"/>
                </a:solidFill>
                <a:latin typeface="Times New Roman" panose="02020603050405020304" pitchFamily="18" charset="0"/>
                <a:ea typeface="Calibri" panose="020F0502020204030204" pitchFamily="34" charset="0"/>
              </a:rPr>
              <a:t> </a:t>
            </a:r>
            <a:r>
              <a:rPr lang="en-US" sz="2400" b="1" dirty="0" err="1" smtClean="0">
                <a:solidFill>
                  <a:srgbClr val="FFFF00"/>
                </a:solidFill>
                <a:latin typeface="Times New Roman" panose="02020603050405020304" pitchFamily="18" charset="0"/>
                <a:ea typeface="Calibri" panose="020F0502020204030204" pitchFamily="34" charset="0"/>
              </a:rPr>
              <a:t>lịch</a:t>
            </a:r>
            <a:r>
              <a:rPr lang="en-US" sz="2400" b="1" dirty="0" smtClean="0">
                <a:solidFill>
                  <a:srgbClr val="FFFF00"/>
                </a:solidFill>
                <a:latin typeface="Times New Roman" panose="02020603050405020304" pitchFamily="18" charset="0"/>
                <a:ea typeface="Calibri" panose="020F0502020204030204" pitchFamily="34" charset="0"/>
              </a:rPr>
              <a:t> </a:t>
            </a:r>
            <a:r>
              <a:rPr lang="en-US" sz="2400" b="1" dirty="0" err="1" smtClean="0">
                <a:solidFill>
                  <a:srgbClr val="FFFF00"/>
                </a:solidFill>
                <a:latin typeface="Times New Roman" panose="02020603050405020304" pitchFamily="18" charset="0"/>
                <a:ea typeface="Calibri" panose="020F0502020204030204" pitchFamily="34" charset="0"/>
              </a:rPr>
              <a:t>sử</a:t>
            </a:r>
            <a:endParaRPr lang="en-US" sz="2400" dirty="0">
              <a:solidFill>
                <a:srgbClr val="FFFF00"/>
              </a:solidFill>
            </a:endParaRPr>
          </a:p>
        </p:txBody>
      </p:sp>
      <p:sp>
        <p:nvSpPr>
          <p:cNvPr id="2" name="Rectangle 1"/>
          <p:cNvSpPr/>
          <p:nvPr/>
        </p:nvSpPr>
        <p:spPr>
          <a:xfrm>
            <a:off x="5001682" y="0"/>
            <a:ext cx="2823402" cy="400110"/>
          </a:xfrm>
          <a:prstGeom prst="rect">
            <a:avLst/>
          </a:prstGeom>
        </p:spPr>
        <p:txBody>
          <a:bodyPr wrap="none">
            <a:spAutoFit/>
          </a:bodyPr>
          <a:lstStyle/>
          <a:p>
            <a:r>
              <a:rPr lang="en-US" sz="2000" b="1" dirty="0">
                <a:solidFill>
                  <a:srgbClr val="FFFF00"/>
                </a:solidFill>
                <a:latin typeface="Times New Roman" panose="02020603050405020304" pitchFamily="18" charset="0"/>
                <a:cs typeface="Times New Roman" panose="02020603050405020304" pitchFamily="18" charset="0"/>
              </a:rPr>
              <a:t>III. TRUYỆN LỊCH SỬ</a:t>
            </a:r>
          </a:p>
        </p:txBody>
      </p:sp>
    </p:spTree>
    <p:extLst>
      <p:ext uri="{BB962C8B-B14F-4D97-AF65-F5344CB8AC3E}">
        <p14:creationId xmlns:p14="http://schemas.microsoft.com/office/powerpoint/2010/main" val="214612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4968" y="759559"/>
            <a:ext cx="11651226" cy="5262979"/>
          </a:xfrm>
          <a:prstGeom prst="rect">
            <a:avLst/>
          </a:prstGeom>
        </p:spPr>
        <p:txBody>
          <a:bodyPr wrap="square">
            <a:spAutoFit/>
          </a:bodyPr>
          <a:lstStyle/>
          <a:p>
            <a:pPr algn="just"/>
            <a:r>
              <a:rPr lang="vi-VN" sz="2800">
                <a:solidFill>
                  <a:srgbClr val="FFC000"/>
                </a:solidFill>
                <a:latin typeface="+mj-lt"/>
              </a:rPr>
              <a:t>+ Nhân vật: </a:t>
            </a:r>
            <a:r>
              <a:rPr lang="vi-VN" sz="2800">
                <a:solidFill>
                  <a:schemeClr val="bg1"/>
                </a:solidFill>
                <a:latin typeface="+mj-lt"/>
              </a:rPr>
              <a:t>Trong truyện lịch sử, nhân vật chính thường là những nhân vật mà cuộc sống, sự nghiệp của họ có ảnh hưởng đến tiến trình lịch sử của một dòng tộc, một quốc gia,... tên tuổi, công trạng được ghi chép trong lịch sử. Nhân vật phụ trong truyện thường do người viết bổ sung, có thể không có vai trò quan trọng về lịch sử, nhưng cần thiết cho việc làm nổi bật sự kiện, nhân vật chính.</a:t>
            </a:r>
          </a:p>
          <a:p>
            <a:pPr algn="just"/>
            <a:r>
              <a:rPr lang="vi-VN" sz="2800">
                <a:solidFill>
                  <a:srgbClr val="FFC000"/>
                </a:solidFill>
                <a:latin typeface="+mj-lt"/>
              </a:rPr>
              <a:t>+ Ngôn ngữ</a:t>
            </a:r>
            <a:r>
              <a:rPr lang="vi-VN" sz="2800">
                <a:solidFill>
                  <a:schemeClr val="bg1"/>
                </a:solidFill>
                <a:latin typeface="+mj-lt"/>
              </a:rPr>
              <a:t>: Ngôn ngữ tác phẩm thường mang đậm sắc thái lịch sử.</a:t>
            </a:r>
          </a:p>
          <a:p>
            <a:pPr algn="just"/>
            <a:r>
              <a:rPr lang="vi-VN" sz="2800" b="1" u="sng">
                <a:solidFill>
                  <a:srgbClr val="FFC000"/>
                </a:solidFill>
                <a:latin typeface="+mj-lt"/>
              </a:rPr>
              <a:t>- Sức hấp dẫn của truyện lịch sử:</a:t>
            </a:r>
          </a:p>
          <a:p>
            <a:pPr algn="just"/>
            <a:r>
              <a:rPr lang="vi-VN" sz="2800">
                <a:solidFill>
                  <a:schemeClr val="bg1"/>
                </a:solidFill>
                <a:latin typeface="+mj-lt"/>
              </a:rPr>
              <a:t>Truyện lịch sử gắn liền với những giai thoại, biến cố có thực trong lịch sử, có sức sống lâu bền trong lòng độc giả qua nhiều thế hệ, nhiều thế kỉ. Đọc truyện, người đọc hiểu thêm về lịch sử đất nước, cốt cách con người Việt Nam.</a:t>
            </a:r>
          </a:p>
          <a:p>
            <a:pPr algn="just"/>
            <a:r>
              <a:rPr lang="vi-VN" sz="2800">
                <a:solidFill>
                  <a:schemeClr val="bg1"/>
                </a:solidFill>
                <a:latin typeface="+mj-lt"/>
              </a:rPr>
              <a:t>- Một số tác phẩm truyện lịch sử: Hoàng Lê nhất thống chí (Ngô gia văn phái), Lá cờ thêu sáu chữ vàng (Nguyễn Huy Tưởng), Búp sen xanh (Sơn Tùng),...</a:t>
            </a:r>
          </a:p>
        </p:txBody>
      </p:sp>
    </p:spTree>
    <p:extLst>
      <p:ext uri="{BB962C8B-B14F-4D97-AF65-F5344CB8AC3E}">
        <p14:creationId xmlns:p14="http://schemas.microsoft.com/office/powerpoint/2010/main" val="65815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2199" y="117693"/>
            <a:ext cx="11232107" cy="6494085"/>
          </a:xfrm>
          <a:prstGeom prst="rect">
            <a:avLst/>
          </a:prstGeom>
        </p:spPr>
        <p:txBody>
          <a:bodyPr wrap="square">
            <a:spAutoFit/>
          </a:bodyPr>
          <a:lstStyle/>
          <a:p>
            <a:r>
              <a:rPr lang="en-US" sz="2400" b="1" dirty="0" smtClean="0">
                <a:solidFill>
                  <a:srgbClr val="FFFF00"/>
                </a:solidFill>
                <a:latin typeface="Times New Roman" panose="02020603050405020304" pitchFamily="18" charset="0"/>
                <a:cs typeface="Times New Roman" panose="02020603050405020304" pitchFamily="18" charset="0"/>
              </a:rPr>
              <a:t>2. C</a:t>
            </a:r>
            <a:r>
              <a:rPr lang="vi-VN" sz="2400" b="1" dirty="0" smtClean="0">
                <a:solidFill>
                  <a:srgbClr val="FFFF00"/>
                </a:solidFill>
                <a:latin typeface="Times New Roman" panose="02020603050405020304" pitchFamily="18" charset="0"/>
                <a:cs typeface="Times New Roman" panose="02020603050405020304" pitchFamily="18" charset="0"/>
              </a:rPr>
              <a:t>ác bước</a:t>
            </a:r>
            <a:r>
              <a:rPr lang="vi-VN" sz="2400" b="1" dirty="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đọc</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hiểu</a:t>
            </a:r>
            <a:r>
              <a:rPr lang="en-US" sz="2400" b="1" dirty="0" smtClean="0">
                <a:solidFill>
                  <a:srgbClr val="FFFF00"/>
                </a:solidFill>
                <a:latin typeface="Times New Roman" panose="02020603050405020304" pitchFamily="18" charset="0"/>
                <a:cs typeface="Times New Roman" panose="02020603050405020304" pitchFamily="18" charset="0"/>
              </a:rPr>
              <a:t> </a:t>
            </a:r>
            <a:r>
              <a:rPr lang="vi-VN" sz="2400" b="1" dirty="0" smtClean="0">
                <a:solidFill>
                  <a:srgbClr val="FFFF00"/>
                </a:solidFill>
                <a:latin typeface="Times New Roman" panose="02020603050405020304" pitchFamily="18" charset="0"/>
                <a:cs typeface="Times New Roman" panose="02020603050405020304" pitchFamily="18" charset="0"/>
              </a:rPr>
              <a:t>truyện </a:t>
            </a:r>
            <a:r>
              <a:rPr lang="vi-VN" sz="2400" b="1" dirty="0">
                <a:solidFill>
                  <a:srgbClr val="FFFF00"/>
                </a:solidFill>
                <a:latin typeface="Times New Roman" panose="02020603050405020304" pitchFamily="18" charset="0"/>
                <a:cs typeface="Times New Roman" panose="02020603050405020304" pitchFamily="18" charset="0"/>
              </a:rPr>
              <a:t>lịch </a:t>
            </a:r>
            <a:r>
              <a:rPr lang="vi-VN" sz="2400" b="1" dirty="0" smtClean="0">
                <a:solidFill>
                  <a:srgbClr val="FFFF00"/>
                </a:solidFill>
                <a:latin typeface="Times New Roman" panose="02020603050405020304" pitchFamily="18" charset="0"/>
                <a:cs typeface="Times New Roman" panose="02020603050405020304" pitchFamily="18" charset="0"/>
              </a:rPr>
              <a:t>sử</a:t>
            </a:r>
            <a:r>
              <a:rPr lang="en-US" sz="2400" b="1" dirty="0" smtClean="0">
                <a:solidFill>
                  <a:srgbClr val="FFFF00"/>
                </a:solidFill>
                <a:latin typeface="Times New Roman" panose="02020603050405020304" pitchFamily="18" charset="0"/>
                <a:cs typeface="Times New Roman" panose="02020603050405020304" pitchFamily="18" charset="0"/>
              </a:rPr>
              <a:t>:</a:t>
            </a:r>
            <a:r>
              <a:rPr lang="vi-VN" dirty="0">
                <a:solidFill>
                  <a:schemeClr val="bg1"/>
                </a:solidFill>
                <a:latin typeface="Times New Roman" panose="02020603050405020304" pitchFamily="18" charset="0"/>
                <a:cs typeface="Times New Roman" panose="02020603050405020304" pitchFamily="18" charset="0"/>
              </a:rPr>
              <a:t/>
            </a:r>
            <a:br>
              <a:rPr lang="vi-VN" dirty="0">
                <a:solidFill>
                  <a:schemeClr val="bg1"/>
                </a:solidFill>
                <a:latin typeface="Times New Roman" panose="02020603050405020304" pitchFamily="18" charset="0"/>
                <a:cs typeface="Times New Roman" panose="02020603050405020304" pitchFamily="18" charset="0"/>
              </a:rPr>
            </a:br>
            <a:r>
              <a:rPr lang="vi-VN" dirty="0">
                <a:solidFill>
                  <a:schemeClr val="bg1"/>
                </a:solidFill>
              </a:rPr>
              <a:t/>
            </a:r>
            <a:br>
              <a:rPr lang="vi-VN" dirty="0">
                <a:solidFill>
                  <a:schemeClr val="bg1"/>
                </a:solidFill>
              </a:rPr>
            </a:br>
            <a:r>
              <a:rPr lang="vi-VN" sz="2200" dirty="0">
                <a:solidFill>
                  <a:srgbClr val="FFC000"/>
                </a:solidFill>
                <a:latin typeface="+mj-lt"/>
              </a:rPr>
              <a:t>1. </a:t>
            </a:r>
            <a:r>
              <a:rPr lang="vi-VN" sz="2200" dirty="0" smtClean="0">
                <a:solidFill>
                  <a:srgbClr val="FFC000"/>
                </a:solidFill>
                <a:latin typeface="+mj-lt"/>
              </a:rPr>
              <a:t>Xác </a:t>
            </a:r>
            <a:r>
              <a:rPr lang="vi-VN" sz="2200" dirty="0">
                <a:solidFill>
                  <a:srgbClr val="FFC000"/>
                </a:solidFill>
                <a:latin typeface="+mj-lt"/>
              </a:rPr>
              <a:t>định bối cảnh lịch sử</a:t>
            </a:r>
            <a:r>
              <a:rPr lang="vi-VN" sz="2200" dirty="0" smtClean="0">
                <a:solidFill>
                  <a:srgbClr val="FFC000"/>
                </a:solidFill>
                <a:latin typeface="+mj-lt"/>
              </a:rPr>
              <a:t>:</a:t>
            </a:r>
            <a:r>
              <a:rPr lang="vi-VN" sz="2200" dirty="0">
                <a:solidFill>
                  <a:srgbClr val="FFC000"/>
                </a:solidFill>
                <a:latin typeface="+mj-lt"/>
              </a:rPr>
              <a:t/>
            </a:r>
            <a:br>
              <a:rPr lang="vi-VN" sz="2200" dirty="0">
                <a:solidFill>
                  <a:srgbClr val="FFC000"/>
                </a:solidFill>
                <a:latin typeface="+mj-lt"/>
              </a:rPr>
            </a:br>
            <a:r>
              <a:rPr lang="vi-VN" sz="2200" dirty="0">
                <a:solidFill>
                  <a:schemeClr val="bg1"/>
                </a:solidFill>
                <a:latin typeface="+mj-lt"/>
              </a:rPr>
              <a:t>- Thời gian: Khi nào sự kiện diễn ra?</a:t>
            </a:r>
            <a:br>
              <a:rPr lang="vi-VN" sz="2200" dirty="0">
                <a:solidFill>
                  <a:schemeClr val="bg1"/>
                </a:solidFill>
                <a:latin typeface="+mj-lt"/>
              </a:rPr>
            </a:br>
            <a:r>
              <a:rPr lang="vi-VN" sz="2200" dirty="0">
                <a:solidFill>
                  <a:schemeClr val="bg1"/>
                </a:solidFill>
                <a:latin typeface="+mj-lt"/>
              </a:rPr>
              <a:t>- Địa điểm: Ở đâu?</a:t>
            </a:r>
            <a:br>
              <a:rPr lang="vi-VN" sz="2200" dirty="0">
                <a:solidFill>
                  <a:schemeClr val="bg1"/>
                </a:solidFill>
                <a:latin typeface="+mj-lt"/>
              </a:rPr>
            </a:br>
            <a:r>
              <a:rPr lang="vi-VN" sz="2200" dirty="0">
                <a:solidFill>
                  <a:schemeClr val="bg1"/>
                </a:solidFill>
                <a:latin typeface="+mj-lt"/>
              </a:rPr>
              <a:t>- Nhân vật: Ai là những người liên quan?</a:t>
            </a:r>
            <a:br>
              <a:rPr lang="vi-VN" sz="2200" dirty="0">
                <a:solidFill>
                  <a:schemeClr val="bg1"/>
                </a:solidFill>
                <a:latin typeface="+mj-lt"/>
              </a:rPr>
            </a:br>
            <a:r>
              <a:rPr lang="vi-VN" sz="2200" dirty="0" smtClean="0">
                <a:solidFill>
                  <a:srgbClr val="FFC000"/>
                </a:solidFill>
                <a:latin typeface="+mj-lt"/>
              </a:rPr>
              <a:t>2</a:t>
            </a:r>
            <a:r>
              <a:rPr lang="vi-VN" sz="2200" dirty="0">
                <a:solidFill>
                  <a:srgbClr val="FFC000"/>
                </a:solidFill>
                <a:latin typeface="+mj-lt"/>
              </a:rPr>
              <a:t>. </a:t>
            </a:r>
            <a:r>
              <a:rPr lang="vi-VN" sz="2200" dirty="0" smtClean="0">
                <a:solidFill>
                  <a:srgbClr val="FFC000"/>
                </a:solidFill>
                <a:latin typeface="+mj-lt"/>
              </a:rPr>
              <a:t>Tóm </a:t>
            </a:r>
            <a:r>
              <a:rPr lang="vi-VN" sz="2200" dirty="0">
                <a:solidFill>
                  <a:srgbClr val="FFC000"/>
                </a:solidFill>
                <a:latin typeface="+mj-lt"/>
              </a:rPr>
              <a:t>tắt cốt truyện</a:t>
            </a:r>
            <a:r>
              <a:rPr lang="vi-VN" sz="2200" dirty="0" smtClean="0">
                <a:solidFill>
                  <a:srgbClr val="FFC000"/>
                </a:solidFill>
                <a:latin typeface="+mj-lt"/>
              </a:rPr>
              <a:t>:</a:t>
            </a:r>
            <a:r>
              <a:rPr lang="vi-VN" sz="2200" dirty="0">
                <a:solidFill>
                  <a:srgbClr val="FFC000"/>
                </a:solidFill>
                <a:latin typeface="+mj-lt"/>
              </a:rPr>
              <a:t/>
            </a:r>
            <a:br>
              <a:rPr lang="vi-VN" sz="2200" dirty="0">
                <a:solidFill>
                  <a:srgbClr val="FFC000"/>
                </a:solidFill>
                <a:latin typeface="+mj-lt"/>
              </a:rPr>
            </a:br>
            <a:r>
              <a:rPr lang="vi-VN" sz="2200" dirty="0">
                <a:solidFill>
                  <a:schemeClr val="bg1"/>
                </a:solidFill>
                <a:latin typeface="+mj-lt"/>
              </a:rPr>
              <a:t>- Sự kiện chính: Những gì đã xảy ra?</a:t>
            </a:r>
            <a:br>
              <a:rPr lang="vi-VN" sz="2200" dirty="0">
                <a:solidFill>
                  <a:schemeClr val="bg1"/>
                </a:solidFill>
                <a:latin typeface="+mj-lt"/>
              </a:rPr>
            </a:br>
            <a:r>
              <a:rPr lang="vi-VN" sz="2200" dirty="0">
                <a:solidFill>
                  <a:schemeClr val="bg1"/>
                </a:solidFill>
                <a:latin typeface="+mj-lt"/>
              </a:rPr>
              <a:t>- Nguyên nhân: Tại sao sự kiện này xảy ra?</a:t>
            </a:r>
            <a:br>
              <a:rPr lang="vi-VN" sz="2200" dirty="0">
                <a:solidFill>
                  <a:schemeClr val="bg1"/>
                </a:solidFill>
                <a:latin typeface="+mj-lt"/>
              </a:rPr>
            </a:br>
            <a:r>
              <a:rPr lang="vi-VN" sz="2200" dirty="0">
                <a:solidFill>
                  <a:schemeClr val="bg1"/>
                </a:solidFill>
                <a:latin typeface="+mj-lt"/>
              </a:rPr>
              <a:t>- Kết quả: Kết quả của sự kiện là gì?</a:t>
            </a:r>
            <a:br>
              <a:rPr lang="vi-VN" sz="2200" dirty="0">
                <a:solidFill>
                  <a:schemeClr val="bg1"/>
                </a:solidFill>
                <a:latin typeface="+mj-lt"/>
              </a:rPr>
            </a:br>
            <a:r>
              <a:rPr lang="vi-VN" sz="2200" dirty="0" smtClean="0">
                <a:solidFill>
                  <a:srgbClr val="FFC000"/>
                </a:solidFill>
                <a:latin typeface="+mj-lt"/>
              </a:rPr>
              <a:t>3</a:t>
            </a:r>
            <a:r>
              <a:rPr lang="vi-VN" sz="2200" dirty="0">
                <a:solidFill>
                  <a:srgbClr val="FFC000"/>
                </a:solidFill>
                <a:latin typeface="+mj-lt"/>
              </a:rPr>
              <a:t>. </a:t>
            </a:r>
            <a:r>
              <a:rPr lang="vi-VN" sz="2200" dirty="0" smtClean="0">
                <a:solidFill>
                  <a:srgbClr val="FFC000"/>
                </a:solidFill>
                <a:latin typeface="+mj-lt"/>
              </a:rPr>
              <a:t>Phân </a:t>
            </a:r>
            <a:r>
              <a:rPr lang="vi-VN" sz="2200" dirty="0">
                <a:solidFill>
                  <a:srgbClr val="FFC000"/>
                </a:solidFill>
                <a:latin typeface="+mj-lt"/>
              </a:rPr>
              <a:t>tích chi tiết</a:t>
            </a:r>
            <a:r>
              <a:rPr lang="vi-VN" sz="2200" dirty="0" smtClean="0">
                <a:solidFill>
                  <a:srgbClr val="FFC000"/>
                </a:solidFill>
                <a:latin typeface="+mj-lt"/>
              </a:rPr>
              <a:t>:</a:t>
            </a:r>
            <a:r>
              <a:rPr lang="vi-VN" sz="2200" dirty="0">
                <a:solidFill>
                  <a:srgbClr val="FFC000"/>
                </a:solidFill>
                <a:latin typeface="+mj-lt"/>
              </a:rPr>
              <a:t/>
            </a:r>
            <a:br>
              <a:rPr lang="vi-VN" sz="2200" dirty="0">
                <a:solidFill>
                  <a:srgbClr val="FFC000"/>
                </a:solidFill>
                <a:latin typeface="+mj-lt"/>
              </a:rPr>
            </a:br>
            <a:r>
              <a:rPr lang="vi-VN" sz="2200" dirty="0">
                <a:solidFill>
                  <a:schemeClr val="bg1"/>
                </a:solidFill>
                <a:latin typeface="+mj-lt"/>
              </a:rPr>
              <a:t>- Tìm hiểu về các nhân vật: Họ là ai? Vai trò của họ trong sự kiện?</a:t>
            </a:r>
            <a:br>
              <a:rPr lang="vi-VN" sz="2200" dirty="0">
                <a:solidFill>
                  <a:schemeClr val="bg1"/>
                </a:solidFill>
                <a:latin typeface="+mj-lt"/>
              </a:rPr>
            </a:br>
            <a:r>
              <a:rPr lang="vi-VN" sz="2200" dirty="0">
                <a:solidFill>
                  <a:schemeClr val="bg1"/>
                </a:solidFill>
                <a:latin typeface="+mj-lt"/>
              </a:rPr>
              <a:t>- Hiểu rõ các sự kiện: Tại sao chúng quan trọng? Chúng ảnh hưởng đến lịch sử như thế nào?</a:t>
            </a:r>
            <a:br>
              <a:rPr lang="vi-VN" sz="2200" dirty="0">
                <a:solidFill>
                  <a:schemeClr val="bg1"/>
                </a:solidFill>
                <a:latin typeface="+mj-lt"/>
              </a:rPr>
            </a:br>
            <a:r>
              <a:rPr lang="vi-VN" sz="2200" dirty="0" smtClean="0">
                <a:solidFill>
                  <a:srgbClr val="FFC000"/>
                </a:solidFill>
                <a:latin typeface="+mj-lt"/>
              </a:rPr>
              <a:t>4</a:t>
            </a:r>
            <a:r>
              <a:rPr lang="vi-VN" sz="2200" dirty="0">
                <a:solidFill>
                  <a:srgbClr val="FFC000"/>
                </a:solidFill>
                <a:latin typeface="+mj-lt"/>
              </a:rPr>
              <a:t>. </a:t>
            </a:r>
            <a:r>
              <a:rPr lang="vi-VN" sz="2200" dirty="0" smtClean="0">
                <a:solidFill>
                  <a:srgbClr val="FFC000"/>
                </a:solidFill>
                <a:latin typeface="+mj-lt"/>
              </a:rPr>
              <a:t>Liên </a:t>
            </a:r>
            <a:r>
              <a:rPr lang="vi-VN" sz="2200" dirty="0">
                <a:solidFill>
                  <a:srgbClr val="FFC000"/>
                </a:solidFill>
                <a:latin typeface="+mj-lt"/>
              </a:rPr>
              <a:t>hệ với kiến thức đã biết</a:t>
            </a:r>
            <a:r>
              <a:rPr lang="vi-VN" sz="2200" dirty="0" smtClean="0">
                <a:solidFill>
                  <a:srgbClr val="FFC000"/>
                </a:solidFill>
                <a:latin typeface="+mj-lt"/>
              </a:rPr>
              <a:t>:</a:t>
            </a:r>
            <a:r>
              <a:rPr lang="vi-VN" sz="2200" dirty="0">
                <a:solidFill>
                  <a:schemeClr val="bg1"/>
                </a:solidFill>
                <a:latin typeface="+mj-lt"/>
              </a:rPr>
              <a:t/>
            </a:r>
            <a:br>
              <a:rPr lang="vi-VN" sz="2200" dirty="0">
                <a:solidFill>
                  <a:schemeClr val="bg1"/>
                </a:solidFill>
                <a:latin typeface="+mj-lt"/>
              </a:rPr>
            </a:br>
            <a:r>
              <a:rPr lang="vi-VN" sz="2200" dirty="0">
                <a:solidFill>
                  <a:schemeClr val="bg1"/>
                </a:solidFill>
                <a:latin typeface="+mj-lt"/>
              </a:rPr>
              <a:t>- So sánh với các sự kiện lịch sử khác.</a:t>
            </a:r>
            <a:br>
              <a:rPr lang="vi-VN" sz="2200" dirty="0">
                <a:solidFill>
                  <a:schemeClr val="bg1"/>
                </a:solidFill>
                <a:latin typeface="+mj-lt"/>
              </a:rPr>
            </a:br>
            <a:r>
              <a:rPr lang="vi-VN" sz="2200" dirty="0">
                <a:solidFill>
                  <a:schemeClr val="bg1"/>
                </a:solidFill>
                <a:latin typeface="+mj-lt"/>
              </a:rPr>
              <a:t>- Liên hệ với kiến thức lịch sử đã học.</a:t>
            </a:r>
            <a:br>
              <a:rPr lang="vi-VN" sz="2200" dirty="0">
                <a:solidFill>
                  <a:schemeClr val="bg1"/>
                </a:solidFill>
                <a:latin typeface="+mj-lt"/>
              </a:rPr>
            </a:br>
            <a:r>
              <a:rPr lang="vi-VN" sz="2200" dirty="0" smtClean="0">
                <a:solidFill>
                  <a:srgbClr val="FFC000"/>
                </a:solidFill>
                <a:latin typeface="+mj-lt"/>
              </a:rPr>
              <a:t>5</a:t>
            </a:r>
            <a:r>
              <a:rPr lang="vi-VN" sz="2200" dirty="0">
                <a:solidFill>
                  <a:srgbClr val="FFC000"/>
                </a:solidFill>
                <a:latin typeface="+mj-lt"/>
              </a:rPr>
              <a:t>. </a:t>
            </a:r>
            <a:r>
              <a:rPr lang="vi-VN" sz="2200" dirty="0" smtClean="0">
                <a:solidFill>
                  <a:srgbClr val="FFC000"/>
                </a:solidFill>
                <a:latin typeface="+mj-lt"/>
              </a:rPr>
              <a:t>Rút </a:t>
            </a:r>
            <a:r>
              <a:rPr lang="vi-VN" sz="2200" dirty="0">
                <a:solidFill>
                  <a:srgbClr val="FFC000"/>
                </a:solidFill>
                <a:latin typeface="+mj-lt"/>
              </a:rPr>
              <a:t>ra bài học</a:t>
            </a:r>
            <a:r>
              <a:rPr lang="vi-VN" sz="2200" dirty="0" smtClean="0">
                <a:solidFill>
                  <a:srgbClr val="FFC000"/>
                </a:solidFill>
                <a:latin typeface="+mj-lt"/>
              </a:rPr>
              <a:t>:</a:t>
            </a:r>
            <a:r>
              <a:rPr lang="vi-VN" sz="2200" dirty="0">
                <a:solidFill>
                  <a:schemeClr val="bg1"/>
                </a:solidFill>
                <a:latin typeface="+mj-lt"/>
              </a:rPr>
              <a:t/>
            </a:r>
            <a:br>
              <a:rPr lang="vi-VN" sz="2200" dirty="0">
                <a:solidFill>
                  <a:schemeClr val="bg1"/>
                </a:solidFill>
                <a:latin typeface="+mj-lt"/>
              </a:rPr>
            </a:br>
            <a:r>
              <a:rPr lang="vi-VN" sz="2200" dirty="0">
                <a:solidFill>
                  <a:schemeClr val="bg1"/>
                </a:solidFill>
                <a:latin typeface="+mj-lt"/>
              </a:rPr>
              <a:t>- Những bài học lịch sử nào có thể rút ra từ câu chuyện này?</a:t>
            </a:r>
            <a:br>
              <a:rPr lang="vi-VN" sz="2200" dirty="0">
                <a:solidFill>
                  <a:schemeClr val="bg1"/>
                </a:solidFill>
                <a:latin typeface="+mj-lt"/>
              </a:rPr>
            </a:br>
            <a:r>
              <a:rPr lang="vi-VN" sz="2200" dirty="0">
                <a:solidFill>
                  <a:schemeClr val="bg1"/>
                </a:solidFill>
                <a:latin typeface="+mj-lt"/>
              </a:rPr>
              <a:t>- Những giá trị, đạo đức nào được thể hiện?</a:t>
            </a:r>
            <a:endParaRPr lang="en-US" sz="2200" dirty="0">
              <a:solidFill>
                <a:schemeClr val="bg1"/>
              </a:solidFill>
              <a:latin typeface="+mj-lt"/>
            </a:endParaRPr>
          </a:p>
        </p:txBody>
      </p:sp>
    </p:spTree>
    <p:extLst>
      <p:ext uri="{BB962C8B-B14F-4D97-AF65-F5344CB8AC3E}">
        <p14:creationId xmlns:p14="http://schemas.microsoft.com/office/powerpoint/2010/main" val="244582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2186" y="1703438"/>
            <a:ext cx="7718248" cy="1200329"/>
          </a:xfrm>
          <a:prstGeom prst="rect">
            <a:avLst/>
          </a:prstGeom>
          <a:noFill/>
        </p:spPr>
        <p:txBody>
          <a:bodyPr wrap="square" rtlCol="0">
            <a:spAutoFit/>
          </a:bodyPr>
          <a:lstStyle/>
          <a:p>
            <a:pPr algn="ctr"/>
            <a:r>
              <a:rPr lang="en-US" sz="3600" b="1" smtClean="0">
                <a:solidFill>
                  <a:srgbClr val="FFFF00"/>
                </a:solidFill>
                <a:latin typeface="Times New Roman" panose="02020603050405020304" pitchFamily="18" charset="0"/>
                <a:cs typeface="Times New Roman" panose="02020603050405020304" pitchFamily="18" charset="0"/>
              </a:rPr>
              <a:t>PHẦN II: CÁC DẠNG CÂU HỎI ĐỌC HIỂU</a:t>
            </a:r>
            <a:endParaRPr lang="en-US" sz="3600" b="1">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255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939982"/>
              </p:ext>
            </p:extLst>
          </p:nvPr>
        </p:nvGraphicFramePr>
        <p:xfrm>
          <a:off x="221225" y="575188"/>
          <a:ext cx="11665974" cy="4515137"/>
        </p:xfrm>
        <a:graphic>
          <a:graphicData uri="http://schemas.openxmlformats.org/drawingml/2006/table">
            <a:tbl>
              <a:tblPr firstRow="1" firstCol="1" bandRow="1">
                <a:tableStyleId>{5C22544A-7EE6-4342-B048-85BDC9FD1C3A}</a:tableStyleId>
              </a:tblPr>
              <a:tblGrid>
                <a:gridCol w="6624192">
                  <a:extLst>
                    <a:ext uri="{9D8B030D-6E8A-4147-A177-3AD203B41FA5}">
                      <a16:colId xmlns:a16="http://schemas.microsoft.com/office/drawing/2014/main" val="3554663919"/>
                    </a:ext>
                  </a:extLst>
                </a:gridCol>
                <a:gridCol w="5041782">
                  <a:extLst>
                    <a:ext uri="{9D8B030D-6E8A-4147-A177-3AD203B41FA5}">
                      <a16:colId xmlns:a16="http://schemas.microsoft.com/office/drawing/2014/main" val="1043592497"/>
                    </a:ext>
                  </a:extLst>
                </a:gridCol>
              </a:tblGrid>
              <a:tr h="444787">
                <a:tc>
                  <a:txBody>
                    <a:bodyPr/>
                    <a:lstStyle/>
                    <a:p>
                      <a:pPr algn="just">
                        <a:spcAft>
                          <a:spcPts val="0"/>
                        </a:spcAft>
                      </a:pPr>
                      <a:r>
                        <a:rPr lang="en-US" sz="2400">
                          <a:solidFill>
                            <a:srgbClr val="FF0000"/>
                          </a:solidFill>
                          <a:effectLst/>
                          <a:latin typeface="Times New Roman" panose="02020603050405020304" pitchFamily="18" charset="0"/>
                          <a:cs typeface="Times New Roman" panose="02020603050405020304" pitchFamily="18" charset="0"/>
                        </a:rPr>
                        <a:t>Yêu cầu/Dạng câu hỏi cơ bản</a:t>
                      </a:r>
                      <a:endPar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spcAft>
                          <a:spcPts val="0"/>
                        </a:spcAft>
                      </a:pPr>
                      <a:r>
                        <a:rPr lang="en-US" sz="2400">
                          <a:solidFill>
                            <a:srgbClr val="FF0000"/>
                          </a:solidFill>
                          <a:effectLst/>
                          <a:latin typeface="Times New Roman" panose="02020603050405020304" pitchFamily="18" charset="0"/>
                          <a:cs typeface="Times New Roman" panose="02020603050405020304" pitchFamily="18" charset="0"/>
                        </a:rPr>
                        <a:t>Căn cứ và cách trả lời </a:t>
                      </a:r>
                      <a:endPar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533580930"/>
                  </a:ext>
                </a:extLst>
              </a:tr>
              <a:tr h="3912752">
                <a:tc>
                  <a:txBody>
                    <a:bodyPr/>
                    <a:lstStyle/>
                    <a:p>
                      <a:pPr algn="just">
                        <a:spcAft>
                          <a:spcPts val="0"/>
                        </a:spcAft>
                      </a:pPr>
                      <a:r>
                        <a:rPr lang="en-US" sz="2200" b="0" dirty="0" smtClean="0">
                          <a:solidFill>
                            <a:srgbClr val="002060"/>
                          </a:solidFill>
                          <a:effectLst/>
                          <a:latin typeface="Times New Roman" panose="02020603050405020304" pitchFamily="18" charset="0"/>
                          <a:cs typeface="Times New Roman" panose="02020603050405020304" pitchFamily="18" charset="0"/>
                        </a:rPr>
                        <a:t>1. </a:t>
                      </a:r>
                      <a:r>
                        <a:rPr lang="en-US" sz="2200" b="0" dirty="0" err="1">
                          <a:solidFill>
                            <a:srgbClr val="002060"/>
                          </a:solidFill>
                          <a:effectLst/>
                          <a:latin typeface="Times New Roman" panose="02020603050405020304" pitchFamily="18" charset="0"/>
                          <a:cs typeface="Times New Roman" panose="02020603050405020304" pitchFamily="18" charset="0"/>
                        </a:rPr>
                        <a:t>Xác</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định</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nhân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vật</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chính</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sự</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kiện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chính</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lời</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thoại</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trong</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truyện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thơ</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Nôm</a:t>
                      </a:r>
                      <a:r>
                        <a:rPr lang="en-US" sz="2200" b="0" dirty="0">
                          <a:solidFill>
                            <a:srgbClr val="002060"/>
                          </a:solidFill>
                          <a:effectLst/>
                          <a:latin typeface="Times New Roman" panose="02020603050405020304" pitchFamily="18" charset="0"/>
                          <a:cs typeface="Times New Roman" panose="02020603050405020304" pitchFamily="18" charset="0"/>
                        </a:rPr>
                        <a:t>.</a:t>
                      </a:r>
                    </a:p>
                    <a:p>
                      <a:pPr algn="just">
                        <a:spcAft>
                          <a:spcPts val="0"/>
                        </a:spcAft>
                      </a:pP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Xác</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định</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không</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gian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thời</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gian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nhân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vật</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chính</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nhân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vật</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trung</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tâm</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tình</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huống</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err="1">
                          <a:solidFill>
                            <a:srgbClr val="002060"/>
                          </a:solidFill>
                          <a:effectLst/>
                          <a:latin typeface="Times New Roman" panose="02020603050405020304" pitchFamily="18" charset="0"/>
                          <a:cs typeface="Times New Roman" panose="02020603050405020304" pitchFamily="18" charset="0"/>
                        </a:rPr>
                        <a:t>của</a:t>
                      </a:r>
                      <a:r>
                        <a:rPr lang="en-US" sz="2200" b="0">
                          <a:solidFill>
                            <a:srgbClr val="002060"/>
                          </a:solidFill>
                          <a:effectLst/>
                          <a:latin typeface="Times New Roman" panose="02020603050405020304" pitchFamily="18" charset="0"/>
                          <a:cs typeface="Times New Roman" panose="02020603050405020304" pitchFamily="18" charset="0"/>
                        </a:rPr>
                        <a:t> </a:t>
                      </a:r>
                      <a:r>
                        <a:rPr lang="en-US" sz="2200" b="0" smtClean="0">
                          <a:solidFill>
                            <a:srgbClr val="002060"/>
                          </a:solidFill>
                          <a:effectLst/>
                          <a:latin typeface="Times New Roman" panose="02020603050405020304" pitchFamily="18" charset="0"/>
                          <a:cs typeface="Times New Roman" panose="02020603050405020304" pitchFamily="18" charset="0"/>
                        </a:rPr>
                        <a:t>truyện ( </a:t>
                      </a:r>
                      <a:r>
                        <a:rPr lang="en-US" sz="2200" b="0" dirty="0" err="1">
                          <a:solidFill>
                            <a:srgbClr val="002060"/>
                          </a:solidFill>
                          <a:effectLst/>
                          <a:latin typeface="Times New Roman" panose="02020603050405020304" pitchFamily="18" charset="0"/>
                          <a:cs typeface="Times New Roman" panose="02020603050405020304" pitchFamily="18" charset="0"/>
                        </a:rPr>
                        <a:t>truyện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err="1">
                          <a:solidFill>
                            <a:srgbClr val="002060"/>
                          </a:solidFill>
                          <a:effectLst/>
                          <a:latin typeface="Times New Roman" panose="02020603050405020304" pitchFamily="18" charset="0"/>
                          <a:cs typeface="Times New Roman" panose="02020603050405020304" pitchFamily="18" charset="0"/>
                        </a:rPr>
                        <a:t>truyền</a:t>
                      </a:r>
                      <a:r>
                        <a:rPr lang="en-US" sz="2200" b="0">
                          <a:solidFill>
                            <a:srgbClr val="002060"/>
                          </a:solidFill>
                          <a:effectLst/>
                          <a:latin typeface="Times New Roman" panose="02020603050405020304" pitchFamily="18" charset="0"/>
                          <a:cs typeface="Times New Roman" panose="02020603050405020304" pitchFamily="18" charset="0"/>
                        </a:rPr>
                        <a:t> </a:t>
                      </a:r>
                      <a:r>
                        <a:rPr lang="en-US" sz="2200" b="0" smtClean="0">
                          <a:solidFill>
                            <a:srgbClr val="002060"/>
                          </a:solidFill>
                          <a:effectLst/>
                          <a:latin typeface="Times New Roman" panose="02020603050405020304" pitchFamily="18" charset="0"/>
                          <a:cs typeface="Times New Roman" panose="02020603050405020304" pitchFamily="18" charset="0"/>
                        </a:rPr>
                        <a:t>kì,</a:t>
                      </a:r>
                      <a:r>
                        <a:rPr lang="en-US" sz="2200" b="0" baseline="0" smtClean="0">
                          <a:solidFill>
                            <a:srgbClr val="002060"/>
                          </a:solidFill>
                          <a:effectLst/>
                          <a:latin typeface="Times New Roman" panose="02020603050405020304" pitchFamily="18" charset="0"/>
                          <a:cs typeface="Times New Roman" panose="02020603050405020304" pitchFamily="18" charset="0"/>
                        </a:rPr>
                        <a:t> truyện lịch sử)</a:t>
                      </a:r>
                      <a:endParaRPr lang="en-US" sz="2200" b="0" dirty="0">
                        <a:solidFill>
                          <a:srgbClr val="002060"/>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Liệt</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kê</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các</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yếu</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tố</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kì</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ảo</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trong</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truyện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truyền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kì</a:t>
                      </a:r>
                      <a:r>
                        <a:rPr lang="en-US" sz="2200" b="0" dirty="0">
                          <a:solidFill>
                            <a:srgbClr val="002060"/>
                          </a:solidFill>
                          <a:effectLst/>
                          <a:latin typeface="Times New Roman" panose="02020603050405020304" pitchFamily="18" charset="0"/>
                          <a:cs typeface="Times New Roman" panose="02020603050405020304" pitchFamily="18" charset="0"/>
                        </a:rPr>
                        <a:t>; chi </a:t>
                      </a:r>
                      <a:r>
                        <a:rPr lang="en-US" sz="2200" b="0" dirty="0" err="1">
                          <a:solidFill>
                            <a:srgbClr val="002060"/>
                          </a:solidFill>
                          <a:effectLst/>
                          <a:latin typeface="Times New Roman" panose="02020603050405020304" pitchFamily="18" charset="0"/>
                          <a:cs typeface="Times New Roman" panose="02020603050405020304" pitchFamily="18" charset="0"/>
                        </a:rPr>
                        <a:t>tiết</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trong</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truyện</a:t>
                      </a:r>
                      <a:r>
                        <a:rPr lang="en-US" sz="2200" b="0" dirty="0">
                          <a:solidFill>
                            <a:srgbClr val="002060"/>
                          </a:solidFill>
                          <a:effectLst/>
                          <a:latin typeface="Times New Roman" panose="02020603050405020304" pitchFamily="18" charset="0"/>
                          <a:cs typeface="Times New Roman" panose="02020603050405020304" pitchFamily="18" charset="0"/>
                        </a:rPr>
                        <a:t>.</a:t>
                      </a:r>
                    </a:p>
                    <a:p>
                      <a:pPr algn="just">
                        <a:spcAft>
                          <a:spcPts val="0"/>
                        </a:spcAft>
                      </a:pP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Nêu</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các</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sự</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kiện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chính</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tạo</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nên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cốt</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truyện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truyền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smtClean="0">
                          <a:solidFill>
                            <a:srgbClr val="002060"/>
                          </a:solidFill>
                          <a:effectLst/>
                          <a:latin typeface="Times New Roman" panose="02020603050405020304" pitchFamily="18" charset="0"/>
                          <a:cs typeface="Times New Roman" panose="02020603050405020304" pitchFamily="18" charset="0"/>
                        </a:rPr>
                        <a:t>kì</a:t>
                      </a:r>
                      <a:r>
                        <a:rPr lang="en-US" sz="2200" b="0" dirty="0" smtClean="0">
                          <a:solidFill>
                            <a:srgbClr val="002060"/>
                          </a:solidFill>
                          <a:effectLst/>
                          <a:latin typeface="Times New Roman" panose="02020603050405020304" pitchFamily="18" charset="0"/>
                          <a:cs typeface="Times New Roman" panose="02020603050405020304" pitchFamily="18" charset="0"/>
                        </a:rPr>
                        <a:t>,</a:t>
                      </a:r>
                      <a:r>
                        <a:rPr lang="en-US" sz="2200" b="0" baseline="0" dirty="0" smtClean="0">
                          <a:solidFill>
                            <a:srgbClr val="002060"/>
                          </a:solidFill>
                          <a:effectLst/>
                          <a:latin typeface="Times New Roman" panose="02020603050405020304" pitchFamily="18" charset="0"/>
                          <a:cs typeface="Times New Roman" panose="02020603050405020304" pitchFamily="18" charset="0"/>
                        </a:rPr>
                        <a:t> </a:t>
                      </a:r>
                      <a:r>
                        <a:rPr lang="en-US" sz="2200" b="0" baseline="0" dirty="0" err="1" smtClean="0">
                          <a:solidFill>
                            <a:srgbClr val="002060"/>
                          </a:solidFill>
                          <a:effectLst/>
                          <a:latin typeface="Times New Roman" panose="02020603050405020304" pitchFamily="18" charset="0"/>
                          <a:cs typeface="Times New Roman" panose="02020603050405020304" pitchFamily="18" charset="0"/>
                        </a:rPr>
                        <a:t>truyện</a:t>
                      </a:r>
                      <a:r>
                        <a:rPr lang="en-US" sz="2200" b="0" baseline="0" dirty="0" smtClean="0">
                          <a:solidFill>
                            <a:srgbClr val="002060"/>
                          </a:solidFill>
                          <a:effectLst/>
                          <a:latin typeface="Times New Roman" panose="02020603050405020304" pitchFamily="18" charset="0"/>
                          <a:cs typeface="Times New Roman" panose="02020603050405020304" pitchFamily="18" charset="0"/>
                        </a:rPr>
                        <a:t> </a:t>
                      </a:r>
                      <a:r>
                        <a:rPr lang="en-US" sz="2200" b="0" baseline="0" dirty="0" err="1" smtClean="0">
                          <a:solidFill>
                            <a:srgbClr val="002060"/>
                          </a:solidFill>
                          <a:effectLst/>
                          <a:latin typeface="Times New Roman" panose="02020603050405020304" pitchFamily="18" charset="0"/>
                          <a:cs typeface="Times New Roman" panose="02020603050405020304" pitchFamily="18" charset="0"/>
                        </a:rPr>
                        <a:t>lịch</a:t>
                      </a:r>
                      <a:r>
                        <a:rPr lang="en-US" sz="2200" b="0" baseline="0" dirty="0" smtClean="0">
                          <a:solidFill>
                            <a:srgbClr val="002060"/>
                          </a:solidFill>
                          <a:effectLst/>
                          <a:latin typeface="Times New Roman" panose="02020603050405020304" pitchFamily="18" charset="0"/>
                          <a:cs typeface="Times New Roman" panose="02020603050405020304" pitchFamily="18" charset="0"/>
                        </a:rPr>
                        <a:t> </a:t>
                      </a:r>
                      <a:r>
                        <a:rPr lang="en-US" sz="2200" b="0" baseline="0" dirty="0" err="1" smtClean="0">
                          <a:solidFill>
                            <a:srgbClr val="002060"/>
                          </a:solidFill>
                          <a:effectLst/>
                          <a:latin typeface="Times New Roman" panose="02020603050405020304" pitchFamily="18" charset="0"/>
                          <a:cs typeface="Times New Roman" panose="02020603050405020304" pitchFamily="18" charset="0"/>
                        </a:rPr>
                        <a:t>sử</a:t>
                      </a:r>
                      <a:r>
                        <a:rPr lang="en-US" sz="2200" b="0" baseline="0" dirty="0" smtClean="0">
                          <a:solidFill>
                            <a:srgbClr val="002060"/>
                          </a:solidFill>
                          <a:effectLst/>
                          <a:latin typeface="Times New Roman" panose="02020603050405020304" pitchFamily="18" charset="0"/>
                          <a:cs typeface="Times New Roman" panose="02020603050405020304" pitchFamily="18" charset="0"/>
                        </a:rPr>
                        <a:t>.</a:t>
                      </a:r>
                      <a:endParaRPr lang="en-US" sz="2200" b="0" dirty="0">
                        <a:solidFill>
                          <a:srgbClr val="002060"/>
                        </a:solidFill>
                        <a:effectLst/>
                        <a:latin typeface="Times New Roman" panose="02020603050405020304" pitchFamily="18" charset="0"/>
                        <a:cs typeface="Times New Roman" panose="02020603050405020304" pitchFamily="18" charset="0"/>
                      </a:endParaRPr>
                    </a:p>
                    <a:p>
                      <a:pPr algn="just">
                        <a:spcAft>
                          <a:spcPts val="0"/>
                        </a:spcAft>
                      </a:pP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Chỉ</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ra</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lời</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người</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kể</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chuyện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lời</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nhân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vật</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lời</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độc</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thoại</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lời</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đối</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thoại</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trong</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văn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smtClean="0">
                          <a:solidFill>
                            <a:srgbClr val="002060"/>
                          </a:solidFill>
                          <a:effectLst/>
                          <a:latin typeface="Times New Roman" panose="02020603050405020304" pitchFamily="18" charset="0"/>
                          <a:cs typeface="Times New Roman" panose="02020603050405020304" pitchFamily="18" charset="0"/>
                        </a:rPr>
                        <a:t>bản</a:t>
                      </a:r>
                      <a:r>
                        <a:rPr lang="en-US" sz="2200" b="0" dirty="0" smtClean="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truyện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cs typeface="Times New Roman" panose="02020603050405020304" pitchFamily="18" charset="0"/>
                        </a:rPr>
                        <a:t>truyền</a:t>
                      </a:r>
                      <a:r>
                        <a:rPr lang="en-US" sz="2200" b="0" dirty="0">
                          <a:solidFill>
                            <a:srgbClr val="002060"/>
                          </a:solidFill>
                          <a:effectLst/>
                          <a:latin typeface="Times New Roman" panose="02020603050405020304" pitchFamily="18" charset="0"/>
                          <a:cs typeface="Times New Roman" panose="02020603050405020304" pitchFamily="18" charset="0"/>
                        </a:rPr>
                        <a:t> </a:t>
                      </a:r>
                      <a:r>
                        <a:rPr lang="en-US" sz="2200" b="0" dirty="0" err="1" smtClean="0">
                          <a:solidFill>
                            <a:srgbClr val="002060"/>
                          </a:solidFill>
                          <a:effectLst/>
                          <a:latin typeface="Times New Roman" panose="02020603050405020304" pitchFamily="18" charset="0"/>
                          <a:cs typeface="Times New Roman" panose="02020603050405020304" pitchFamily="18" charset="0"/>
                        </a:rPr>
                        <a:t>kì</a:t>
                      </a:r>
                      <a:r>
                        <a:rPr lang="en-US" sz="2200" b="0" dirty="0" smtClean="0">
                          <a:solidFill>
                            <a:srgbClr val="002060"/>
                          </a:solidFill>
                          <a:effectLst/>
                          <a:latin typeface="Times New Roman" panose="02020603050405020304" pitchFamily="18" charset="0"/>
                          <a:cs typeface="Times New Roman" panose="02020603050405020304" pitchFamily="18" charset="0"/>
                        </a:rPr>
                        <a:t>,</a:t>
                      </a:r>
                      <a:r>
                        <a:rPr lang="en-US" sz="2200" b="0" baseline="0" dirty="0" smtClean="0">
                          <a:solidFill>
                            <a:srgbClr val="002060"/>
                          </a:solidFill>
                          <a:effectLst/>
                          <a:latin typeface="Times New Roman" panose="02020603050405020304" pitchFamily="18" charset="0"/>
                          <a:cs typeface="Times New Roman" panose="02020603050405020304" pitchFamily="18" charset="0"/>
                        </a:rPr>
                        <a:t> </a:t>
                      </a:r>
                      <a:r>
                        <a:rPr lang="en-US" sz="2200" b="0" baseline="0" dirty="0" err="1" smtClean="0">
                          <a:solidFill>
                            <a:srgbClr val="002060"/>
                          </a:solidFill>
                          <a:effectLst/>
                          <a:latin typeface="Times New Roman" panose="02020603050405020304" pitchFamily="18" charset="0"/>
                          <a:cs typeface="Times New Roman" panose="02020603050405020304" pitchFamily="18" charset="0"/>
                        </a:rPr>
                        <a:t>truyện</a:t>
                      </a:r>
                      <a:r>
                        <a:rPr lang="en-US" sz="2200" b="0" baseline="0" dirty="0" smtClean="0">
                          <a:solidFill>
                            <a:srgbClr val="002060"/>
                          </a:solidFill>
                          <a:effectLst/>
                          <a:latin typeface="Times New Roman" panose="02020603050405020304" pitchFamily="18" charset="0"/>
                          <a:cs typeface="Times New Roman" panose="02020603050405020304" pitchFamily="18" charset="0"/>
                        </a:rPr>
                        <a:t> </a:t>
                      </a:r>
                      <a:r>
                        <a:rPr lang="en-US" sz="2200" b="0" baseline="0" dirty="0" err="1" smtClean="0">
                          <a:solidFill>
                            <a:srgbClr val="002060"/>
                          </a:solidFill>
                          <a:effectLst/>
                          <a:latin typeface="Times New Roman" panose="02020603050405020304" pitchFamily="18" charset="0"/>
                          <a:cs typeface="Times New Roman" panose="02020603050405020304" pitchFamily="18" charset="0"/>
                        </a:rPr>
                        <a:t>lịch</a:t>
                      </a:r>
                      <a:r>
                        <a:rPr lang="en-US" sz="2200" b="0" baseline="0" dirty="0" smtClean="0">
                          <a:solidFill>
                            <a:srgbClr val="002060"/>
                          </a:solidFill>
                          <a:effectLst/>
                          <a:latin typeface="Times New Roman" panose="02020603050405020304" pitchFamily="18" charset="0"/>
                          <a:cs typeface="Times New Roman" panose="02020603050405020304" pitchFamily="18" charset="0"/>
                        </a:rPr>
                        <a:t> </a:t>
                      </a:r>
                      <a:r>
                        <a:rPr lang="en-US" sz="2200" b="0" baseline="0" dirty="0" err="1" smtClean="0">
                          <a:solidFill>
                            <a:srgbClr val="002060"/>
                          </a:solidFill>
                          <a:effectLst/>
                          <a:latin typeface="Times New Roman" panose="02020603050405020304" pitchFamily="18" charset="0"/>
                          <a:cs typeface="Times New Roman" panose="02020603050405020304" pitchFamily="18" charset="0"/>
                        </a:rPr>
                        <a:t>sử</a:t>
                      </a:r>
                      <a:r>
                        <a:rPr lang="en-US" sz="2200" b="0" baseline="0" dirty="0" smtClean="0">
                          <a:solidFill>
                            <a:srgbClr val="002060"/>
                          </a:solidFill>
                          <a:effectLst/>
                          <a:latin typeface="Times New Roman" panose="02020603050405020304" pitchFamily="18" charset="0"/>
                          <a:cs typeface="Times New Roman" panose="02020603050405020304" pitchFamily="18" charset="0"/>
                        </a:rPr>
                        <a:t>.</a:t>
                      </a:r>
                      <a:endPar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342900" indent="-342900" algn="just">
                        <a:spcAft>
                          <a:spcPts val="0"/>
                        </a:spcAft>
                        <a:buFontTx/>
                        <a:buChar char="-"/>
                      </a:pPr>
                      <a:r>
                        <a:rPr lang="en-US" sz="2200" b="0" dirty="0" err="1" smtClean="0">
                          <a:solidFill>
                            <a:srgbClr val="0000FF"/>
                          </a:solidFill>
                          <a:effectLst/>
                          <a:latin typeface="Times New Roman" panose="02020603050405020304" pitchFamily="18" charset="0"/>
                          <a:cs typeface="Times New Roman" panose="02020603050405020304" pitchFamily="18" charset="0"/>
                        </a:rPr>
                        <a:t>Đặc</a:t>
                      </a:r>
                      <a:r>
                        <a:rPr lang="en-US" sz="2200" b="0" dirty="0" smtClean="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trưng</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thể</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loại</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của</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truyện</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thơ</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Nôm</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truyện</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truyền</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smtClean="0">
                          <a:solidFill>
                            <a:srgbClr val="0000FF"/>
                          </a:solidFill>
                          <a:effectLst/>
                          <a:latin typeface="Times New Roman" panose="02020603050405020304" pitchFamily="18" charset="0"/>
                          <a:cs typeface="Times New Roman" panose="02020603050405020304" pitchFamily="18" charset="0"/>
                        </a:rPr>
                        <a:t>kì</a:t>
                      </a:r>
                      <a:r>
                        <a:rPr lang="en-US" sz="2200" b="0" dirty="0" smtClean="0">
                          <a:solidFill>
                            <a:srgbClr val="0000FF"/>
                          </a:solidFill>
                          <a:effectLst/>
                          <a:latin typeface="Times New Roman" panose="02020603050405020304" pitchFamily="18" charset="0"/>
                          <a:cs typeface="Times New Roman" panose="02020603050405020304" pitchFamily="18" charset="0"/>
                        </a:rPr>
                        <a:t>.</a:t>
                      </a:r>
                    </a:p>
                    <a:p>
                      <a:pPr marL="342900" indent="-342900" algn="just">
                        <a:spcAft>
                          <a:spcPts val="0"/>
                        </a:spcAft>
                        <a:buFontTx/>
                        <a:buChar char="-"/>
                      </a:pPr>
                      <a:r>
                        <a:rPr lang="en-US" sz="2200" b="0" dirty="0" err="1" smtClean="0">
                          <a:solidFill>
                            <a:srgbClr val="0000FF"/>
                          </a:solidFill>
                          <a:effectLst/>
                          <a:latin typeface="Times New Roman" panose="02020603050405020304" pitchFamily="18" charset="0"/>
                          <a:cs typeface="Times New Roman" panose="02020603050405020304" pitchFamily="18" charset="0"/>
                        </a:rPr>
                        <a:t>Các</a:t>
                      </a:r>
                      <a:r>
                        <a:rPr lang="en-US" sz="2200" b="0" dirty="0" smtClean="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yếu</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tố</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cốt</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truyện</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sự</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kiện</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vị</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trí</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nhân</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vật</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lời</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thoại</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giữa</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các</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nhân</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vật</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trong</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văn</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bản</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truyện</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thể</a:t>
                      </a:r>
                      <a:r>
                        <a:rPr lang="en-US" sz="2200" b="0" dirty="0">
                          <a:solidFill>
                            <a:srgbClr val="0000FF"/>
                          </a:solidFill>
                          <a:effectLst/>
                          <a:latin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cs typeface="Times New Roman" panose="02020603050405020304" pitchFamily="18" charset="0"/>
                        </a:rPr>
                        <a:t>hiện</a:t>
                      </a:r>
                      <a:r>
                        <a:rPr lang="en-US" sz="2200" b="0" dirty="0">
                          <a:solidFill>
                            <a:srgbClr val="0000FF"/>
                          </a:solidFill>
                          <a:effectLst/>
                          <a:latin typeface="Times New Roman" panose="02020603050405020304" pitchFamily="18" charset="0"/>
                          <a:cs typeface="Times New Roman" panose="02020603050405020304" pitchFamily="18" charset="0"/>
                        </a:rPr>
                        <a:t>.</a:t>
                      </a:r>
                    </a:p>
                    <a:p>
                      <a:pPr algn="just">
                        <a:spcAft>
                          <a:spcPts val="0"/>
                        </a:spcAft>
                      </a:pPr>
                      <a:r>
                        <a:rPr lang="en-US" sz="2200" b="0" dirty="0">
                          <a:solidFill>
                            <a:srgbClr val="0000FF"/>
                          </a:solidFill>
                          <a:effectLst/>
                          <a:latin typeface="Times New Roman" panose="02020603050405020304" pitchFamily="18" charset="0"/>
                          <a:cs typeface="Times New Roman" panose="02020603050405020304" pitchFamily="18" charset="0"/>
                        </a:rPr>
                        <a:t> </a:t>
                      </a:r>
                      <a:endPar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1098083262"/>
                  </a:ext>
                </a:extLst>
              </a:tr>
            </a:tbl>
          </a:graphicData>
        </a:graphic>
      </p:graphicFrame>
      <p:sp>
        <p:nvSpPr>
          <p:cNvPr id="3" name="TextBox 2"/>
          <p:cNvSpPr txBox="1"/>
          <p:nvPr/>
        </p:nvSpPr>
        <p:spPr>
          <a:xfrm>
            <a:off x="221225" y="36916"/>
            <a:ext cx="4262284" cy="523220"/>
          </a:xfrm>
          <a:prstGeom prst="rect">
            <a:avLst/>
          </a:prstGeom>
          <a:noFill/>
        </p:spPr>
        <p:txBody>
          <a:bodyPr wrap="square" rtlCol="0">
            <a:spAutoFit/>
          </a:bodyPr>
          <a:lstStyle/>
          <a:p>
            <a:r>
              <a:rPr lang="en-US" sz="2800" b="1">
                <a:solidFill>
                  <a:srgbClr val="FFFF00"/>
                </a:solidFill>
                <a:latin typeface="Times New Roman" panose="02020603050405020304" pitchFamily="18" charset="0"/>
                <a:cs typeface="Times New Roman" panose="02020603050405020304" pitchFamily="18" charset="0"/>
              </a:rPr>
              <a:t>I</a:t>
            </a:r>
            <a:r>
              <a:rPr lang="en-US" sz="2800" b="1" smtClean="0">
                <a:solidFill>
                  <a:srgbClr val="FFFF00"/>
                </a:solidFill>
                <a:latin typeface="Times New Roman" panose="02020603050405020304" pitchFamily="18" charset="0"/>
                <a:cs typeface="Times New Roman" panose="02020603050405020304" pitchFamily="18" charset="0"/>
              </a:rPr>
              <a:t>. Câu hỏi nhận biết</a:t>
            </a:r>
            <a:endParaRPr lang="en-US" sz="2800" b="1">
              <a:solidFill>
                <a:srgbClr val="FFFF0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31718858"/>
              </p:ext>
            </p:extLst>
          </p:nvPr>
        </p:nvGraphicFramePr>
        <p:xfrm>
          <a:off x="221225" y="5105377"/>
          <a:ext cx="11665974" cy="1568741"/>
        </p:xfrm>
        <a:graphic>
          <a:graphicData uri="http://schemas.openxmlformats.org/drawingml/2006/table">
            <a:tbl>
              <a:tblPr firstRow="1" bandRow="1">
                <a:tableStyleId>{5C22544A-7EE6-4342-B048-85BDC9FD1C3A}</a:tableStyleId>
              </a:tblPr>
              <a:tblGrid>
                <a:gridCol w="6615803">
                  <a:extLst>
                    <a:ext uri="{9D8B030D-6E8A-4147-A177-3AD203B41FA5}">
                      <a16:colId xmlns:a16="http://schemas.microsoft.com/office/drawing/2014/main" val="1385112778"/>
                    </a:ext>
                  </a:extLst>
                </a:gridCol>
                <a:gridCol w="5050171">
                  <a:extLst>
                    <a:ext uri="{9D8B030D-6E8A-4147-A177-3AD203B41FA5}">
                      <a16:colId xmlns:a16="http://schemas.microsoft.com/office/drawing/2014/main" val="867745377"/>
                    </a:ext>
                  </a:extLst>
                </a:gridCol>
              </a:tblGrid>
              <a:tr h="1568741">
                <a:tc>
                  <a:txBody>
                    <a:bodyPr/>
                    <a:lstStyle/>
                    <a:p>
                      <a:pPr algn="just"/>
                      <a:r>
                        <a:rPr lang="en-US" sz="2200" b="0"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gián</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2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dẫn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trực</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rút</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gọn</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solidFill>
                      <a:schemeClr val="accent1">
                        <a:lumMod val="20000"/>
                        <a:lumOff val="80000"/>
                      </a:schemeClr>
                    </a:solidFill>
                  </a:tcPr>
                </a:tc>
                <a:tc>
                  <a:txBody>
                    <a:bodyPr/>
                    <a:lstStyle/>
                    <a:p>
                      <a:pPr algn="just"/>
                      <a:r>
                        <a:rPr lang="en-US" sz="22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gián</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trực</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kiểu</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rút</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gọn</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2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solidFill>
                      <a:schemeClr val="bg2"/>
                    </a:solidFill>
                  </a:tcPr>
                </a:tc>
                <a:extLst>
                  <a:ext uri="{0D108BD9-81ED-4DB2-BD59-A6C34878D82A}">
                    <a16:rowId xmlns:a16="http://schemas.microsoft.com/office/drawing/2014/main" val="1095737137"/>
                  </a:ext>
                </a:extLst>
              </a:tr>
            </a:tbl>
          </a:graphicData>
        </a:graphic>
      </p:graphicFrame>
    </p:spTree>
    <p:extLst>
      <p:ext uri="{BB962C8B-B14F-4D97-AF65-F5344CB8AC3E}">
        <p14:creationId xmlns:p14="http://schemas.microsoft.com/office/powerpoint/2010/main" val="200138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331" y="18216"/>
            <a:ext cx="3570208" cy="523220"/>
          </a:xfrm>
          <a:prstGeom prst="rect">
            <a:avLst/>
          </a:prstGeom>
        </p:spPr>
        <p:txBody>
          <a:bodyPr wrap="none">
            <a:spAutoFit/>
          </a:bodyPr>
          <a:lstStyle/>
          <a:p>
            <a:pPr algn="just"/>
            <a:r>
              <a:rPr lang="en-US" sz="2800" b="1" smtClean="0">
                <a:solidFill>
                  <a:srgbClr val="FFFF00"/>
                </a:solidFill>
                <a:latin typeface="Times New Roman" panose="02020603050405020304" pitchFamily="18" charset="0"/>
                <a:ea typeface="Times New Roman" panose="02020603050405020304" pitchFamily="18" charset="0"/>
              </a:rPr>
              <a:t>II. </a:t>
            </a:r>
            <a:r>
              <a:rPr lang="en-US" sz="2800" b="1">
                <a:solidFill>
                  <a:srgbClr val="FFFF00"/>
                </a:solidFill>
                <a:latin typeface="Times New Roman" panose="02020603050405020304" pitchFamily="18" charset="0"/>
                <a:ea typeface="Times New Roman" panose="02020603050405020304" pitchFamily="18" charset="0"/>
              </a:rPr>
              <a:t>Câu hỏi thông hiểu</a:t>
            </a:r>
            <a:endParaRPr lang="en-US" sz="2800" b="1">
              <a:solidFill>
                <a:srgbClr val="FFFF00"/>
              </a:solidFill>
              <a:effectLst/>
              <a:latin typeface="Times New Roman" panose="02020603050405020304" pitchFamily="18" charset="0"/>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882614189"/>
              </p:ext>
            </p:extLst>
          </p:nvPr>
        </p:nvGraphicFramePr>
        <p:xfrm>
          <a:off x="222604" y="734299"/>
          <a:ext cx="11787688" cy="6000609"/>
        </p:xfrm>
        <a:graphic>
          <a:graphicData uri="http://schemas.openxmlformats.org/drawingml/2006/table">
            <a:tbl>
              <a:tblPr firstRow="1" firstCol="1" bandRow="1">
                <a:tableStyleId>{5C22544A-7EE6-4342-B048-85BDC9FD1C3A}</a:tableStyleId>
              </a:tblPr>
              <a:tblGrid>
                <a:gridCol w="2576997">
                  <a:extLst>
                    <a:ext uri="{9D8B030D-6E8A-4147-A177-3AD203B41FA5}">
                      <a16:colId xmlns:a16="http://schemas.microsoft.com/office/drawing/2014/main" val="3157556143"/>
                    </a:ext>
                  </a:extLst>
                </a:gridCol>
                <a:gridCol w="9210691">
                  <a:extLst>
                    <a:ext uri="{9D8B030D-6E8A-4147-A177-3AD203B41FA5}">
                      <a16:colId xmlns:a16="http://schemas.microsoft.com/office/drawing/2014/main" val="2852948375"/>
                    </a:ext>
                  </a:extLst>
                </a:gridCol>
              </a:tblGrid>
              <a:tr h="857229">
                <a:tc>
                  <a:txBody>
                    <a:bodyPr/>
                    <a:lstStyle/>
                    <a:p>
                      <a:pPr algn="just"/>
                      <a:r>
                        <a:rPr lang="en-US" sz="2400">
                          <a:solidFill>
                            <a:srgbClr val="FF0000"/>
                          </a:solidFill>
                          <a:effectLst/>
                          <a:latin typeface="Times New Roman" panose="02020603050405020304" pitchFamily="18" charset="0"/>
                          <a:cs typeface="Times New Roman" panose="02020603050405020304" pitchFamily="18" charset="0"/>
                        </a:rPr>
                        <a:t>Yêu cầu/Dạng</a:t>
                      </a:r>
                    </a:p>
                    <a:p>
                      <a:pPr algn="just"/>
                      <a:r>
                        <a:rPr lang="en-US" sz="2400">
                          <a:solidFill>
                            <a:srgbClr val="FF0000"/>
                          </a:solidFill>
                          <a:effectLst/>
                          <a:latin typeface="Times New Roman" panose="02020603050405020304" pitchFamily="18" charset="0"/>
                          <a:cs typeface="Times New Roman" panose="02020603050405020304" pitchFamily="18" charset="0"/>
                        </a:rPr>
                        <a:t>câu hỏi cơ bản</a:t>
                      </a:r>
                      <a:endPar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r>
                        <a:rPr lang="en-US" sz="2400">
                          <a:solidFill>
                            <a:srgbClr val="FF0000"/>
                          </a:solidFill>
                          <a:effectLst/>
                          <a:latin typeface="Times New Roman" panose="02020603050405020304" pitchFamily="18" charset="0"/>
                          <a:cs typeface="Times New Roman" panose="02020603050405020304" pitchFamily="18" charset="0"/>
                        </a:rPr>
                        <a:t>Căn cứ và cách trả lời</a:t>
                      </a:r>
                      <a:endPar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084561834"/>
                  </a:ext>
                </a:extLst>
              </a:tr>
              <a:tr h="5143380">
                <a:tc>
                  <a:txBody>
                    <a:bodyPr/>
                    <a:lstStyle/>
                    <a:p>
                      <a:pPr>
                        <a:lnSpc>
                          <a:spcPct val="107000"/>
                        </a:lnSpc>
                        <a:spcAft>
                          <a:spcPts val="0"/>
                        </a:spcAft>
                      </a:pPr>
                      <a:r>
                        <a:rPr lang="en-US" sz="2400" b="1" dirty="0" smtClean="0">
                          <a:solidFill>
                            <a:srgbClr val="002060"/>
                          </a:solidFill>
                          <a:effectLst/>
                          <a:latin typeface="Times New Roman" panose="02020603050405020304" pitchFamily="18" charset="0"/>
                          <a:cs typeface="Times New Roman" panose="02020603050405020304" pitchFamily="18" charset="0"/>
                        </a:rPr>
                        <a:t>1- </a:t>
                      </a:r>
                      <a:r>
                        <a:rPr lang="en-US" sz="2400" b="1" dirty="0" err="1">
                          <a:solidFill>
                            <a:srgbClr val="002060"/>
                          </a:solidFill>
                          <a:effectLst/>
                          <a:latin typeface="Times New Roman" panose="02020603050405020304" pitchFamily="18" charset="0"/>
                          <a:cs typeface="Times New Roman" panose="02020603050405020304" pitchFamily="18" charset="0"/>
                        </a:rPr>
                        <a:t>Giải</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thích</a:t>
                      </a:r>
                      <a:r>
                        <a:rPr lang="en-US" sz="2400" b="1" dirty="0">
                          <a:solidFill>
                            <a:srgbClr val="002060"/>
                          </a:solidFill>
                          <a:effectLst/>
                          <a:latin typeface="Times New Roman" panose="02020603050405020304" pitchFamily="18" charset="0"/>
                          <a:cs typeface="Times New Roman" panose="02020603050405020304" pitchFamily="18" charset="0"/>
                        </a:rPr>
                        <a:t> ý </a:t>
                      </a:r>
                      <a:r>
                        <a:rPr lang="en-US" sz="2400" b="1" dirty="0" err="1">
                          <a:solidFill>
                            <a:srgbClr val="002060"/>
                          </a:solidFill>
                          <a:effectLst/>
                          <a:latin typeface="Times New Roman" panose="02020603050405020304" pitchFamily="18" charset="0"/>
                          <a:cs typeface="Times New Roman" panose="02020603050405020304" pitchFamily="18" charset="0"/>
                        </a:rPr>
                        <a:t>nghĩa</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nhan</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đề</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của</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văn</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bản</a:t>
                      </a:r>
                      <a:r>
                        <a:rPr lang="en-US" sz="2400" b="1" dirty="0">
                          <a:solidFill>
                            <a:srgbClr val="002060"/>
                          </a:solidFill>
                          <a:effectLst/>
                          <a:latin typeface="Times New Roman" panose="02020603050405020304" pitchFamily="18" charset="0"/>
                          <a:cs typeface="Times New Roman" panose="02020603050405020304" pitchFamily="18" charset="0"/>
                        </a:rPr>
                        <a:t>.</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Nêu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rõ</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nhan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của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văn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bản</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Giải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thích</a:t>
                      </a:r>
                      <a:r>
                        <a:rPr lang="en-US" sz="2400" b="0" dirty="0">
                          <a:solidFill>
                            <a:srgbClr val="0000FF"/>
                          </a:solidFill>
                          <a:effectLst/>
                          <a:latin typeface="Times New Roman" panose="02020603050405020304" pitchFamily="18" charset="0"/>
                          <a:cs typeface="Times New Roman" panose="02020603050405020304" pitchFamily="18" charset="0"/>
                        </a:rPr>
                        <a:t> ý </a:t>
                      </a:r>
                      <a:r>
                        <a:rPr lang="en-US" sz="2400" b="0" dirty="0" err="1">
                          <a:solidFill>
                            <a:srgbClr val="0000FF"/>
                          </a:solidFill>
                          <a:effectLst/>
                          <a:latin typeface="Times New Roman" panose="02020603050405020304" pitchFamily="18" charset="0"/>
                          <a:cs typeface="Times New Roman" panose="02020603050405020304" pitchFamily="18" charset="0"/>
                        </a:rPr>
                        <a:t>nghĩa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nhan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trả</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lời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các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câu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hỏi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sau</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Nhan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có</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hình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thức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cấu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tạo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là</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một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cụm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từ</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ngữ</a:t>
                      </a:r>
                      <a:r>
                        <a:rPr lang="en-US" sz="2400" b="0" dirty="0">
                          <a:solidFill>
                            <a:srgbClr val="0000FF"/>
                          </a:solidFill>
                          <a:effectLst/>
                          <a:latin typeface="Times New Roman" panose="02020603050405020304" pitchFamily="18" charset="0"/>
                          <a:cs typeface="Times New Roman" panose="02020603050405020304" pitchFamily="18" charset="0"/>
                        </a:rPr>
                        <a:t> hay </a:t>
                      </a:r>
                      <a:r>
                        <a:rPr lang="en-US" sz="2400" b="0" dirty="0" err="1">
                          <a:solidFill>
                            <a:srgbClr val="0000FF"/>
                          </a:solidFill>
                          <a:effectLst/>
                          <a:latin typeface="Times New Roman" panose="02020603050405020304" pitchFamily="18" charset="0"/>
                          <a:cs typeface="Times New Roman" panose="02020603050405020304" pitchFamily="18" charset="0"/>
                        </a:rPr>
                        <a:t>một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câu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Nhan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được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đặt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theo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cách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nào</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Nhan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có</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thể</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được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đặt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theo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hình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tượng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nhân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vật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trung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tâm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hoặc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theo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tình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huống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truyện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hoặc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theo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hình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tượng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nghệ</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thuật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hoặc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theo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không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gian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thời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gian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nghệ</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thuật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trong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văn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bản</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Nhan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đó</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đã</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hướng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người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đọc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tập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trung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vào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nội</a:t>
                      </a:r>
                      <a:r>
                        <a:rPr lang="en-US" sz="2400" b="0" dirty="0">
                          <a:solidFill>
                            <a:srgbClr val="0000FF"/>
                          </a:solidFill>
                          <a:effectLst/>
                          <a:latin typeface="Times New Roman" panose="02020603050405020304" pitchFamily="18" charset="0"/>
                          <a:cs typeface="Times New Roman" panose="02020603050405020304" pitchFamily="18" charset="0"/>
                        </a:rPr>
                        <a:t> dung, </a:t>
                      </a:r>
                      <a:r>
                        <a:rPr lang="en-US" sz="2400" b="0" dirty="0" err="1">
                          <a:solidFill>
                            <a:srgbClr val="0000FF"/>
                          </a:solidFill>
                          <a:effectLst/>
                          <a:latin typeface="Times New Roman" panose="02020603050405020304" pitchFamily="18" charset="0"/>
                          <a:cs typeface="Times New Roman" panose="02020603050405020304" pitchFamily="18" charset="0"/>
                        </a:rPr>
                        <a:t>vấn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gì</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trong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văn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bản</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Nhan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đó</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góp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phần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thể</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hiện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thái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độ</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cảm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xúc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dụng</a:t>
                      </a:r>
                      <a:r>
                        <a:rPr lang="en-US" sz="2400" b="0" dirty="0">
                          <a:solidFill>
                            <a:srgbClr val="0000FF"/>
                          </a:solidFill>
                          <a:effectLst/>
                          <a:latin typeface="Times New Roman" panose="02020603050405020304" pitchFamily="18" charset="0"/>
                          <a:cs typeface="Times New Roman" panose="02020603050405020304" pitchFamily="18" charset="0"/>
                        </a:rPr>
                        <a:t> ý </a:t>
                      </a:r>
                      <a:r>
                        <a:rPr lang="en-US" sz="2400" b="0" dirty="0" err="1">
                          <a:solidFill>
                            <a:srgbClr val="0000FF"/>
                          </a:solidFill>
                          <a:effectLst/>
                          <a:latin typeface="Times New Roman" panose="02020603050405020304" pitchFamily="18" charset="0"/>
                          <a:cs typeface="Times New Roman" panose="02020603050405020304" pitchFamily="18" charset="0"/>
                        </a:rPr>
                        <a:t>nghệ</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thuật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của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tác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giả</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như</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thế</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nào</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Nhan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đó</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khơi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gợi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điều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gì</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trong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bạn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đọc</a:t>
                      </a:r>
                      <a:r>
                        <a:rPr lang="en-US" sz="2400" b="0" dirty="0">
                          <a:solidFill>
                            <a:srgbClr val="0000FF"/>
                          </a:solidFill>
                          <a:effectLst/>
                          <a:latin typeface="Times New Roman" panose="02020603050405020304" pitchFamily="18" charset="0"/>
                          <a:cs typeface="Times New Roman" panose="02020603050405020304" pitchFamily="18" charset="0"/>
                        </a:rPr>
                        <a:t>?</a:t>
                      </a:r>
                      <a:endParaRPr lang="en-US" sz="24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1353020100"/>
                  </a:ext>
                </a:extLst>
              </a:tr>
            </a:tbl>
          </a:graphicData>
        </a:graphic>
      </p:graphicFrame>
      <p:sp>
        <p:nvSpPr>
          <p:cNvPr id="7" name="Rectangle 1"/>
          <p:cNvSpPr>
            <a:spLocks noChangeArrowheads="1"/>
          </p:cNvSpPr>
          <p:nvPr/>
        </p:nvSpPr>
        <p:spPr bwMode="auto">
          <a:xfrm>
            <a:off x="890854" y="4976276"/>
            <a:ext cx="919568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8974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23757915"/>
              </p:ext>
            </p:extLst>
          </p:nvPr>
        </p:nvGraphicFramePr>
        <p:xfrm>
          <a:off x="132624" y="505516"/>
          <a:ext cx="11869615" cy="5878192"/>
        </p:xfrm>
        <a:graphic>
          <a:graphicData uri="http://schemas.openxmlformats.org/drawingml/2006/table">
            <a:tbl>
              <a:tblPr firstRow="1" firstCol="1" bandRow="1">
                <a:tableStyleId>{5C22544A-7EE6-4342-B048-85BDC9FD1C3A}</a:tableStyleId>
              </a:tblPr>
              <a:tblGrid>
                <a:gridCol w="2654650">
                  <a:extLst>
                    <a:ext uri="{9D8B030D-6E8A-4147-A177-3AD203B41FA5}">
                      <a16:colId xmlns:a16="http://schemas.microsoft.com/office/drawing/2014/main" val="2875237105"/>
                    </a:ext>
                  </a:extLst>
                </a:gridCol>
                <a:gridCol w="9214965">
                  <a:extLst>
                    <a:ext uri="{9D8B030D-6E8A-4147-A177-3AD203B41FA5}">
                      <a16:colId xmlns:a16="http://schemas.microsoft.com/office/drawing/2014/main" val="135979420"/>
                    </a:ext>
                  </a:extLst>
                </a:gridCol>
              </a:tblGrid>
              <a:tr h="5878192">
                <a:tc>
                  <a:txBody>
                    <a:bodyPr/>
                    <a:lstStyle/>
                    <a:p>
                      <a:pPr>
                        <a:lnSpc>
                          <a:spcPct val="107000"/>
                        </a:lnSpc>
                        <a:spcAft>
                          <a:spcPts val="0"/>
                        </a:spcAft>
                      </a:pPr>
                      <a:endParaRPr lang="en-US" sz="2800" dirty="0" smtClean="0">
                        <a:solidFill>
                          <a:srgbClr val="002060"/>
                        </a:solidFill>
                        <a:effectLst/>
                        <a:latin typeface="Times New Roman" panose="02020603050405020304" pitchFamily="18" charset="0"/>
                        <a:cs typeface="Times New Roman" panose="02020603050405020304" pitchFamily="18" charset="0"/>
                      </a:endParaRPr>
                    </a:p>
                    <a:p>
                      <a:pPr>
                        <a:lnSpc>
                          <a:spcPct val="107000"/>
                        </a:lnSpc>
                        <a:spcAft>
                          <a:spcPts val="0"/>
                        </a:spcAft>
                      </a:pPr>
                      <a:endParaRPr lang="en-US" sz="2800" dirty="0" smtClean="0">
                        <a:solidFill>
                          <a:srgbClr val="002060"/>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en-US" sz="2600" dirty="0" smtClean="0">
                          <a:solidFill>
                            <a:srgbClr val="002060"/>
                          </a:solidFill>
                          <a:effectLst/>
                          <a:latin typeface="Times New Roman" panose="02020603050405020304" pitchFamily="18" charset="0"/>
                          <a:cs typeface="Times New Roman" panose="02020603050405020304" pitchFamily="18" charset="0"/>
                        </a:rPr>
                        <a:t>2. </a:t>
                      </a:r>
                      <a:r>
                        <a:rPr lang="en-US" sz="2600" dirty="0" err="1" smtClean="0">
                          <a:solidFill>
                            <a:srgbClr val="002060"/>
                          </a:solidFill>
                          <a:effectLst/>
                          <a:latin typeface="Times New Roman" panose="02020603050405020304" pitchFamily="18" charset="0"/>
                          <a:cs typeface="Times New Roman" panose="02020603050405020304" pitchFamily="18" charset="0"/>
                        </a:rPr>
                        <a:t>Nêu</a:t>
                      </a:r>
                      <a:r>
                        <a:rPr lang="en-US" sz="2600" dirty="0" smtClean="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vai</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trò</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của</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smtClean="0">
                          <a:solidFill>
                            <a:srgbClr val="002060"/>
                          </a:solidFill>
                          <a:effectLst/>
                          <a:latin typeface="Times New Roman" panose="02020603050405020304" pitchFamily="18" charset="0"/>
                          <a:cs typeface="Times New Roman" panose="02020603050405020304" pitchFamily="18" charset="0"/>
                        </a:rPr>
                        <a:t>lời</a:t>
                      </a:r>
                      <a:r>
                        <a:rPr lang="en-US" sz="2600" dirty="0" smtClean="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người</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kể</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smtClean="0">
                          <a:solidFill>
                            <a:srgbClr val="002060"/>
                          </a:solidFill>
                          <a:effectLst/>
                          <a:latin typeface="Times New Roman" panose="02020603050405020304" pitchFamily="18" charset="0"/>
                          <a:cs typeface="Times New Roman" panose="02020603050405020304" pitchFamily="18" charset="0"/>
                        </a:rPr>
                        <a:t>chuyện</a:t>
                      </a:r>
                      <a:r>
                        <a:rPr lang="en-US" sz="2600" dirty="0" smtClean="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trong</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việc</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khắc</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họa</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hình</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tượng</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nhân</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vật</a:t>
                      </a:r>
                      <a:r>
                        <a:rPr lang="en-US" sz="2600" dirty="0">
                          <a:solidFill>
                            <a:srgbClr val="002060"/>
                          </a:solidFill>
                          <a:effectLst/>
                          <a:latin typeface="Times New Roman" panose="02020603050405020304" pitchFamily="18" charset="0"/>
                          <a:cs typeface="Times New Roman" panose="02020603050405020304" pitchFamily="18" charset="0"/>
                        </a:rPr>
                        <a:t>.</a:t>
                      </a:r>
                      <a:endParaRPr lang="en-US" sz="2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endParaRPr lang="en-US" sz="2400" b="0" dirty="0" smtClean="0">
                        <a:solidFill>
                          <a:srgbClr val="0000FF"/>
                        </a:solidFill>
                        <a:effectLst/>
                        <a:latin typeface="Times New Roman" panose="02020603050405020304" pitchFamily="18" charset="0"/>
                        <a:cs typeface="Times New Roman" panose="02020603050405020304" pitchFamily="18" charset="0"/>
                      </a:endParaRPr>
                    </a:p>
                    <a:p>
                      <a:endParaRPr lang="en-US" sz="2400" b="0" dirty="0" smtClean="0">
                        <a:solidFill>
                          <a:srgbClr val="0000FF"/>
                        </a:solidFill>
                        <a:effectLst/>
                        <a:latin typeface="Times New Roman" panose="02020603050405020304" pitchFamily="18" charset="0"/>
                        <a:cs typeface="Times New Roman" panose="02020603050405020304" pitchFamily="18" charset="0"/>
                      </a:endParaRPr>
                    </a:p>
                    <a:p>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Nêu</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rõ</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những</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lời</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văn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khắc</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họa</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hình</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tượng</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nhân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vật</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của</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người</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kể</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chuyện</a:t>
                      </a:r>
                      <a:endParaRPr lang="en-US" sz="2400" b="0" dirty="0" smtClean="0">
                        <a:solidFill>
                          <a:srgbClr val="0000FF"/>
                        </a:solidFill>
                        <a:effectLst/>
                        <a:latin typeface="Times New Roman" panose="02020603050405020304" pitchFamily="18" charset="0"/>
                        <a:cs typeface="Times New Roman" panose="02020603050405020304" pitchFamily="18" charset="0"/>
                      </a:endParaRPr>
                    </a:p>
                    <a:p>
                      <a:pPr marL="285750" indent="-285750">
                        <a:buFontTx/>
                        <a:buChar char="-"/>
                      </a:pPr>
                      <a:r>
                        <a:rPr lang="en-US" sz="2400" b="0" dirty="0" err="1" smtClean="0">
                          <a:solidFill>
                            <a:srgbClr val="0000FF"/>
                          </a:solidFill>
                          <a:effectLst/>
                          <a:latin typeface="Times New Roman" panose="02020603050405020304" pitchFamily="18" charset="0"/>
                          <a:cs typeface="Times New Roman" panose="02020603050405020304" pitchFamily="18" charset="0"/>
                        </a:rPr>
                        <a:t>Vai</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trò</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của</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lời</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người</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kể</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chuyện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trả</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lời</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các</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câu</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hỏi</a:t>
                      </a:r>
                      <a:r>
                        <a:rPr lang="en-US" sz="2400" b="0" dirty="0" smtClean="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Lời</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văn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đó</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có</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góp</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phần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khắc</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họa</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chân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thực</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cụ</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thể</a:t>
                      </a:r>
                      <a:r>
                        <a:rPr lang="en-US" sz="2400" b="0" dirty="0" smtClean="0">
                          <a:solidFill>
                            <a:srgbClr val="0000FF"/>
                          </a:solidFill>
                          <a:effectLst/>
                          <a:latin typeface="Times New Roman" panose="02020603050405020304" pitchFamily="18" charset="0"/>
                          <a:cs typeface="Times New Roman" panose="02020603050405020304" pitchFamily="18" charset="0"/>
                        </a:rPr>
                        <a:t>, chi </a:t>
                      </a:r>
                      <a:r>
                        <a:rPr lang="en-US" sz="2400" b="0" dirty="0" err="1" smtClean="0">
                          <a:solidFill>
                            <a:srgbClr val="0000FF"/>
                          </a:solidFill>
                          <a:effectLst/>
                          <a:latin typeface="Times New Roman" panose="02020603050405020304" pitchFamily="18" charset="0"/>
                          <a:cs typeface="Times New Roman" panose="02020603050405020304" pitchFamily="18" charset="0"/>
                        </a:rPr>
                        <a:t>tiết</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hơn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về</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hoàn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cảnh</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xuất</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thân</a:t>
                      </a:r>
                      <a:r>
                        <a:rPr lang="en-US" sz="2400" b="0" dirty="0" smtClean="0">
                          <a:solidFill>
                            <a:srgbClr val="0000FF"/>
                          </a:solidFill>
                          <a:effectLst/>
                          <a:latin typeface="Times New Roman" panose="02020603050405020304" pitchFamily="18" charset="0"/>
                          <a:cs typeface="Times New Roman" panose="02020603050405020304" pitchFamily="18" charset="0"/>
                        </a:rPr>
                        <a:t> hay </a:t>
                      </a:r>
                      <a:r>
                        <a:rPr lang="en-US" sz="2400" b="0" dirty="0" err="1" smtClean="0">
                          <a:solidFill>
                            <a:srgbClr val="0000FF"/>
                          </a:solidFill>
                          <a:effectLst/>
                          <a:latin typeface="Times New Roman" panose="02020603050405020304" pitchFamily="18" charset="0"/>
                          <a:cs typeface="Times New Roman" panose="02020603050405020304" pitchFamily="18" charset="0"/>
                        </a:rPr>
                        <a:t>dáng</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vẻ</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ngoại</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hình</a:t>
                      </a:r>
                      <a:r>
                        <a:rPr lang="en-US" sz="2400" b="0" dirty="0" smtClean="0">
                          <a:solidFill>
                            <a:srgbClr val="0000FF"/>
                          </a:solidFill>
                          <a:effectLst/>
                          <a:latin typeface="Times New Roman" panose="02020603050405020304" pitchFamily="18" charset="0"/>
                          <a:cs typeface="Times New Roman" panose="02020603050405020304" pitchFamily="18" charset="0"/>
                        </a:rPr>
                        <a:t> hay </a:t>
                      </a:r>
                      <a:r>
                        <a:rPr lang="en-US" sz="2400" b="0" dirty="0" err="1" smtClean="0">
                          <a:solidFill>
                            <a:srgbClr val="0000FF"/>
                          </a:solidFill>
                          <a:effectLst/>
                          <a:latin typeface="Times New Roman" panose="02020603050405020304" pitchFamily="18" charset="0"/>
                          <a:cs typeface="Times New Roman" panose="02020603050405020304" pitchFamily="18" charset="0"/>
                        </a:rPr>
                        <a:t>trạng</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thái</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lời</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nói</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cử</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chỉ</a:t>
                      </a:r>
                      <a:r>
                        <a:rPr lang="en-US" sz="2400" b="0" dirty="0" smtClean="0">
                          <a:solidFill>
                            <a:srgbClr val="0000FF"/>
                          </a:solidFill>
                          <a:effectLst/>
                          <a:latin typeface="Times New Roman" panose="02020603050405020304" pitchFamily="18" charset="0"/>
                          <a:cs typeface="Times New Roman" panose="02020603050405020304" pitchFamily="18" charset="0"/>
                        </a:rPr>
                        <a:t> hay </a:t>
                      </a:r>
                      <a:r>
                        <a:rPr lang="en-US" sz="2400" b="0" dirty="0" err="1" smtClean="0">
                          <a:solidFill>
                            <a:srgbClr val="0000FF"/>
                          </a:solidFill>
                          <a:effectLst/>
                          <a:latin typeface="Times New Roman" panose="02020603050405020304" pitchFamily="18" charset="0"/>
                          <a:cs typeface="Times New Roman" panose="02020603050405020304" pitchFamily="18" charset="0"/>
                        </a:rPr>
                        <a:t>tính</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cách</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tâm</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trạng</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của</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nhân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vật</a:t>
                      </a:r>
                      <a:r>
                        <a:rPr lang="en-US" sz="2400" b="0" dirty="0" smtClean="0">
                          <a:solidFill>
                            <a:srgbClr val="0000FF"/>
                          </a:solidFill>
                          <a:effectLst/>
                          <a:latin typeface="Times New Roman" panose="02020603050405020304" pitchFamily="18" charset="0"/>
                          <a:cs typeface="Times New Roman" panose="02020603050405020304" pitchFamily="18" charset="0"/>
                        </a:rPr>
                        <a:t> hay </a:t>
                      </a:r>
                      <a:r>
                        <a:rPr lang="en-US" sz="2400" b="0" dirty="0" err="1" smtClean="0">
                          <a:solidFill>
                            <a:srgbClr val="0000FF"/>
                          </a:solidFill>
                          <a:effectLst/>
                          <a:latin typeface="Times New Roman" panose="02020603050405020304" pitchFamily="18" charset="0"/>
                          <a:cs typeface="Times New Roman" panose="02020603050405020304" pitchFamily="18" charset="0"/>
                        </a:rPr>
                        <a:t>không</a:t>
                      </a:r>
                      <a:r>
                        <a:rPr lang="en-US" sz="2400" b="0" dirty="0" smtClean="0">
                          <a:solidFill>
                            <a:srgbClr val="0000FF"/>
                          </a:solidFill>
                          <a:effectLst/>
                          <a:latin typeface="Times New Roman" panose="02020603050405020304" pitchFamily="18" charset="0"/>
                          <a:cs typeface="Times New Roman" panose="02020603050405020304" pitchFamily="18" charset="0"/>
                        </a:rPr>
                        <a:t>? </a:t>
                      </a:r>
                    </a:p>
                    <a:p>
                      <a:pPr algn="just"/>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Lời</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văn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đó</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phản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ánh</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cái</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nhìn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mang</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tính</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khách</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quan</a:t>
                      </a:r>
                      <a:r>
                        <a:rPr lang="en-US" sz="2400" b="0" dirty="0" smtClean="0">
                          <a:solidFill>
                            <a:srgbClr val="0000FF"/>
                          </a:solidFill>
                          <a:effectLst/>
                          <a:latin typeface="Times New Roman" panose="02020603050405020304" pitchFamily="18" charset="0"/>
                          <a:cs typeface="Times New Roman" panose="02020603050405020304" pitchFamily="18" charset="0"/>
                        </a:rPr>
                        <a:t> hay </a:t>
                      </a:r>
                      <a:r>
                        <a:rPr lang="en-US" sz="2400" b="0" dirty="0" err="1" smtClean="0">
                          <a:solidFill>
                            <a:srgbClr val="0000FF"/>
                          </a:solidFill>
                          <a:effectLst/>
                          <a:latin typeface="Times New Roman" panose="02020603050405020304" pitchFamily="18" charset="0"/>
                          <a:cs typeface="Times New Roman" panose="02020603050405020304" pitchFamily="18" charset="0"/>
                        </a:rPr>
                        <a:t>chủ</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quan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trong</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quá</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trình</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khắc</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họa</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hình</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tượng</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nhân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vật</a:t>
                      </a:r>
                      <a:r>
                        <a:rPr lang="en-US" sz="2400" b="0" dirty="0" smtClean="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Lời</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văn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đó</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góp</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phần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bộc</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lộ</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thái</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độ</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tình</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cảm</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của</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nhà</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văn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dành</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cho</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nhân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vật</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như</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thế</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nào</a:t>
                      </a:r>
                      <a:r>
                        <a:rPr lang="en-US" sz="2400" b="0" dirty="0" smtClean="0">
                          <a:solidFill>
                            <a:srgbClr val="0000FF"/>
                          </a:solidFill>
                          <a:effectLst/>
                          <a:latin typeface="Times New Roman" panose="02020603050405020304" pitchFamily="18" charset="0"/>
                          <a:cs typeface="Times New Roman" panose="02020603050405020304" pitchFamily="18" charset="0"/>
                        </a:rPr>
                        <a:t>?</a:t>
                      </a:r>
                      <a:endParaRPr lang="en-US" sz="2400" b="0"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3204088236"/>
                  </a:ext>
                </a:extLst>
              </a:tr>
            </a:tbl>
          </a:graphicData>
        </a:graphic>
      </p:graphicFrame>
      <p:sp>
        <p:nvSpPr>
          <p:cNvPr id="7" name="Rectangle 1"/>
          <p:cNvSpPr>
            <a:spLocks noChangeArrowheads="1"/>
          </p:cNvSpPr>
          <p:nvPr/>
        </p:nvSpPr>
        <p:spPr bwMode="auto">
          <a:xfrm>
            <a:off x="2139028" y="494106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88231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11714648"/>
              </p:ext>
            </p:extLst>
          </p:nvPr>
        </p:nvGraphicFramePr>
        <p:xfrm>
          <a:off x="309715" y="66368"/>
          <a:ext cx="11680723" cy="6662325"/>
        </p:xfrm>
        <a:graphic>
          <a:graphicData uri="http://schemas.openxmlformats.org/drawingml/2006/table">
            <a:tbl>
              <a:tblPr firstRow="1" firstCol="1" bandRow="1">
                <a:tableStyleId>{5C22544A-7EE6-4342-B048-85BDC9FD1C3A}</a:tableStyleId>
              </a:tblPr>
              <a:tblGrid>
                <a:gridCol w="2612404">
                  <a:extLst>
                    <a:ext uri="{9D8B030D-6E8A-4147-A177-3AD203B41FA5}">
                      <a16:colId xmlns:a16="http://schemas.microsoft.com/office/drawing/2014/main" val="1636268089"/>
                    </a:ext>
                  </a:extLst>
                </a:gridCol>
                <a:gridCol w="9068319">
                  <a:extLst>
                    <a:ext uri="{9D8B030D-6E8A-4147-A177-3AD203B41FA5}">
                      <a16:colId xmlns:a16="http://schemas.microsoft.com/office/drawing/2014/main" val="258315437"/>
                    </a:ext>
                  </a:extLst>
                </a:gridCol>
              </a:tblGrid>
              <a:tr h="3004725">
                <a:tc>
                  <a:txBody>
                    <a:bodyPr/>
                    <a:lstStyle/>
                    <a:p>
                      <a:pPr>
                        <a:lnSpc>
                          <a:spcPct val="107000"/>
                        </a:lnSpc>
                        <a:spcAft>
                          <a:spcPts val="0"/>
                        </a:spcAft>
                      </a:pPr>
                      <a:endParaRPr lang="en-US" sz="2600" dirty="0" smtClean="0">
                        <a:solidFill>
                          <a:srgbClr val="002060"/>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en-US" sz="2600" dirty="0" smtClean="0">
                          <a:solidFill>
                            <a:srgbClr val="002060"/>
                          </a:solidFill>
                          <a:effectLst/>
                          <a:latin typeface="Times New Roman" panose="02020603050405020304" pitchFamily="18" charset="0"/>
                          <a:cs typeface="Times New Roman" panose="02020603050405020304" pitchFamily="18" charset="0"/>
                        </a:rPr>
                        <a:t>3.Nêu </a:t>
                      </a:r>
                      <a:r>
                        <a:rPr lang="en-US" sz="2600" dirty="0">
                          <a:solidFill>
                            <a:srgbClr val="002060"/>
                          </a:solidFill>
                          <a:effectLst/>
                          <a:latin typeface="Times New Roman" panose="02020603050405020304" pitchFamily="18" charset="0"/>
                          <a:cs typeface="Times New Roman" panose="02020603050405020304" pitchFamily="18" charset="0"/>
                        </a:rPr>
                        <a:t>ý </a:t>
                      </a:r>
                      <a:r>
                        <a:rPr lang="en-US" sz="2600" dirty="0" err="1">
                          <a:solidFill>
                            <a:srgbClr val="002060"/>
                          </a:solidFill>
                          <a:effectLst/>
                          <a:latin typeface="Times New Roman" panose="02020603050405020304" pitchFamily="18" charset="0"/>
                          <a:cs typeface="Times New Roman" panose="02020603050405020304" pitchFamily="18" charset="0"/>
                        </a:rPr>
                        <a:t>nghĩa</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của</a:t>
                      </a:r>
                      <a:r>
                        <a:rPr lang="en-US" sz="2600" dirty="0">
                          <a:solidFill>
                            <a:srgbClr val="002060"/>
                          </a:solidFill>
                          <a:effectLst/>
                          <a:latin typeface="Times New Roman" panose="02020603050405020304" pitchFamily="18" charset="0"/>
                          <a:cs typeface="Times New Roman" panose="02020603050405020304" pitchFamily="18" charset="0"/>
                        </a:rPr>
                        <a:t> chi </a:t>
                      </a:r>
                      <a:r>
                        <a:rPr lang="en-US" sz="2600" dirty="0" err="1">
                          <a:solidFill>
                            <a:srgbClr val="002060"/>
                          </a:solidFill>
                          <a:effectLst/>
                          <a:latin typeface="Times New Roman" panose="02020603050405020304" pitchFamily="18" charset="0"/>
                          <a:cs typeface="Times New Roman" panose="02020603050405020304" pitchFamily="18" charset="0"/>
                        </a:rPr>
                        <a:t>tiết</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trong</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văn</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bản</a:t>
                      </a:r>
                      <a:r>
                        <a:rPr lang="en-US" sz="2600" dirty="0">
                          <a:solidFill>
                            <a:srgbClr val="002060"/>
                          </a:solidFill>
                          <a:effectLst/>
                          <a:latin typeface="Times New Roman" panose="02020603050405020304" pitchFamily="18" charset="0"/>
                          <a:cs typeface="Times New Roman" panose="02020603050405020304" pitchFamily="18" charset="0"/>
                        </a:rPr>
                        <a:t>.</a:t>
                      </a:r>
                      <a:endParaRPr lang="en-US" sz="2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Xác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định</a:t>
                      </a:r>
                      <a:r>
                        <a:rPr lang="en-US" sz="2400" b="0" dirty="0">
                          <a:solidFill>
                            <a:srgbClr val="0000FF"/>
                          </a:solidFill>
                          <a:effectLst/>
                          <a:latin typeface="Times New Roman" panose="02020603050405020304" pitchFamily="18" charset="0"/>
                          <a:cs typeface="Times New Roman" panose="02020603050405020304" pitchFamily="18" charset="0"/>
                        </a:rPr>
                        <a:t> chi </a:t>
                      </a:r>
                      <a:r>
                        <a:rPr lang="en-US" sz="2400" b="0" dirty="0" err="1">
                          <a:solidFill>
                            <a:srgbClr val="0000FF"/>
                          </a:solidFill>
                          <a:effectLst/>
                          <a:latin typeface="Times New Roman" panose="02020603050405020304" pitchFamily="18" charset="0"/>
                          <a:cs typeface="Times New Roman" panose="02020603050405020304" pitchFamily="18" charset="0"/>
                        </a:rPr>
                        <a:t>tiết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đó</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thuộc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phương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diện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nào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Xuất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hiện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bao</a:t>
                      </a:r>
                      <a:r>
                        <a:rPr lang="en-US" sz="2400" b="0" dirty="0">
                          <a:solidFill>
                            <a:srgbClr val="0000FF"/>
                          </a:solidFill>
                          <a:effectLst/>
                          <a:latin typeface="Times New Roman" panose="02020603050405020304" pitchFamily="18" charset="0"/>
                          <a:cs typeface="Times New Roman" panose="02020603050405020304" pitchFamily="18" charset="0"/>
                        </a:rPr>
                        <a:t> chi </a:t>
                      </a:r>
                      <a:r>
                        <a:rPr lang="en-US" sz="2400" b="0" dirty="0" err="1">
                          <a:solidFill>
                            <a:srgbClr val="0000FF"/>
                          </a:solidFill>
                          <a:effectLst/>
                          <a:latin typeface="Times New Roman" panose="02020603050405020304" pitchFamily="18" charset="0"/>
                          <a:cs typeface="Times New Roman" panose="02020603050405020304" pitchFamily="18" charset="0"/>
                        </a:rPr>
                        <a:t>tiết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trong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văn</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nhiêu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lần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trong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tác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phẩm</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err="1">
                          <a:solidFill>
                            <a:srgbClr val="0000FF"/>
                          </a:solidFill>
                          <a:effectLst/>
                          <a:latin typeface="Times New Roman" panose="02020603050405020304" pitchFamily="18" charset="0"/>
                          <a:cs typeface="Times New Roman" panose="02020603050405020304" pitchFamily="18" charset="0"/>
                        </a:rPr>
                        <a:t>Tìm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hiểu</a:t>
                      </a:r>
                      <a:r>
                        <a:rPr lang="en-US" sz="2400" b="0" dirty="0">
                          <a:solidFill>
                            <a:srgbClr val="0000FF"/>
                          </a:solidFill>
                          <a:effectLst/>
                          <a:latin typeface="Times New Roman" panose="02020603050405020304" pitchFamily="18" charset="0"/>
                          <a:cs typeface="Times New Roman" panose="02020603050405020304" pitchFamily="18" charset="0"/>
                        </a:rPr>
                        <a:t> ý </a:t>
                      </a:r>
                      <a:r>
                        <a:rPr lang="en-US" sz="2400" b="0" dirty="0" err="1">
                          <a:solidFill>
                            <a:srgbClr val="0000FF"/>
                          </a:solidFill>
                          <a:effectLst/>
                          <a:latin typeface="Times New Roman" panose="02020603050405020304" pitchFamily="18" charset="0"/>
                          <a:cs typeface="Times New Roman" panose="02020603050405020304" pitchFamily="18" charset="0"/>
                        </a:rPr>
                        <a:t>nghĩa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của</a:t>
                      </a:r>
                      <a:r>
                        <a:rPr lang="en-US" sz="2400" b="0" dirty="0">
                          <a:solidFill>
                            <a:srgbClr val="0000FF"/>
                          </a:solidFill>
                          <a:effectLst/>
                          <a:latin typeface="Times New Roman" panose="02020603050405020304" pitchFamily="18" charset="0"/>
                          <a:cs typeface="Times New Roman" panose="02020603050405020304" pitchFamily="18" charset="0"/>
                        </a:rPr>
                        <a:t> chi </a:t>
                      </a:r>
                      <a:r>
                        <a:rPr lang="en-US" sz="2400" b="0" dirty="0" err="1">
                          <a:solidFill>
                            <a:srgbClr val="0000FF"/>
                          </a:solidFill>
                          <a:effectLst/>
                          <a:latin typeface="Times New Roman" panose="02020603050405020304" pitchFamily="18" charset="0"/>
                          <a:cs typeface="Times New Roman" panose="02020603050405020304" pitchFamily="18" charset="0"/>
                        </a:rPr>
                        <a:t>tiết</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Khắc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họa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nhân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vật</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Tạo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sự</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phát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triển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câu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chuyện</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Thể</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hiện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tư</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tưởng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nghệ</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thuật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của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tác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phẩm</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Thể</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hiện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tài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năng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nghệ</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thuật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của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tác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giả</a:t>
                      </a:r>
                      <a:r>
                        <a:rPr lang="en-US" sz="2400" b="0" dirty="0">
                          <a:solidFill>
                            <a:srgbClr val="0000FF"/>
                          </a:solidFill>
                          <a:effectLst/>
                          <a:latin typeface="Times New Roman" panose="02020603050405020304" pitchFamily="18" charset="0"/>
                          <a:cs typeface="Times New Roman" panose="02020603050405020304" pitchFamily="18" charset="0"/>
                        </a:rPr>
                        <a:t>.</a:t>
                      </a:r>
                      <a:endParaRPr lang="en-US" sz="24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2087840258"/>
                  </a:ext>
                </a:extLst>
              </a:tr>
              <a:tr h="3506689">
                <a:tc>
                  <a:txBody>
                    <a:bodyPr/>
                    <a:lstStyle/>
                    <a:p>
                      <a:pPr>
                        <a:lnSpc>
                          <a:spcPct val="107000"/>
                        </a:lnSpc>
                        <a:spcAft>
                          <a:spcPts val="0"/>
                        </a:spcAft>
                      </a:pPr>
                      <a:endParaRPr lang="en-US" sz="2600" dirty="0" smtClean="0">
                        <a:solidFill>
                          <a:srgbClr val="002060"/>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en-US" sz="2600" dirty="0" smtClean="0">
                          <a:solidFill>
                            <a:srgbClr val="002060"/>
                          </a:solidFill>
                          <a:effectLst/>
                          <a:latin typeface="Times New Roman" panose="02020603050405020304" pitchFamily="18" charset="0"/>
                          <a:cs typeface="Times New Roman" panose="02020603050405020304" pitchFamily="18" charset="0"/>
                        </a:rPr>
                        <a:t>4. </a:t>
                      </a:r>
                      <a:r>
                        <a:rPr lang="en-US" sz="2600" dirty="0" err="1" smtClean="0">
                          <a:solidFill>
                            <a:srgbClr val="002060"/>
                          </a:solidFill>
                          <a:effectLst/>
                          <a:latin typeface="Times New Roman" panose="02020603050405020304" pitchFamily="18" charset="0"/>
                          <a:cs typeface="Times New Roman" panose="02020603050405020304" pitchFamily="18" charset="0"/>
                        </a:rPr>
                        <a:t>Nêu</a:t>
                      </a:r>
                      <a:r>
                        <a:rPr lang="en-US" sz="2600" dirty="0" smtClean="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hiệu</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quả</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nghệ</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thuật</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của</a:t>
                      </a:r>
                      <a:endParaRPr lang="en-US" sz="2600" dirty="0">
                        <a:solidFill>
                          <a:srgbClr val="002060"/>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en-US" sz="2600" dirty="0" err="1">
                          <a:solidFill>
                            <a:srgbClr val="002060"/>
                          </a:solidFill>
                          <a:effectLst/>
                          <a:latin typeface="Times New Roman" panose="02020603050405020304" pitchFamily="18" charset="0"/>
                          <a:cs typeface="Times New Roman" panose="02020603050405020304" pitchFamily="18" charset="0"/>
                        </a:rPr>
                        <a:t>việc</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sử</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dụng</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biện</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pháp</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tu</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từ</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trong</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đoạn</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trích</a:t>
                      </a:r>
                      <a:r>
                        <a:rPr lang="en-US" sz="2600" dirty="0">
                          <a:solidFill>
                            <a:srgbClr val="002060"/>
                          </a:solidFill>
                          <a:effectLst/>
                          <a:latin typeface="Times New Roman" panose="02020603050405020304" pitchFamily="18" charset="0"/>
                          <a:cs typeface="Times New Roman" panose="02020603050405020304" pitchFamily="18" charset="0"/>
                        </a:rPr>
                        <a:t>/</a:t>
                      </a:r>
                      <a:r>
                        <a:rPr lang="en-US" sz="2600" dirty="0" err="1">
                          <a:solidFill>
                            <a:srgbClr val="002060"/>
                          </a:solidFill>
                          <a:effectLst/>
                          <a:latin typeface="Times New Roman" panose="02020603050405020304" pitchFamily="18" charset="0"/>
                          <a:cs typeface="Times New Roman" panose="02020603050405020304" pitchFamily="18" charset="0"/>
                        </a:rPr>
                        <a:t>văn</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bản</a:t>
                      </a:r>
                      <a:r>
                        <a:rPr lang="en-US" sz="2600" dirty="0">
                          <a:solidFill>
                            <a:srgbClr val="002060"/>
                          </a:solidFill>
                          <a:effectLst/>
                          <a:latin typeface="Times New Roman" panose="02020603050405020304" pitchFamily="18" charset="0"/>
                          <a:cs typeface="Times New Roman" panose="02020603050405020304" pitchFamily="18" charset="0"/>
                        </a:rPr>
                        <a:t>.</a:t>
                      </a:r>
                    </a:p>
                    <a:p>
                      <a:pPr>
                        <a:lnSpc>
                          <a:spcPct val="107000"/>
                        </a:lnSpc>
                        <a:spcAft>
                          <a:spcPts val="0"/>
                        </a:spcAft>
                      </a:pPr>
                      <a:r>
                        <a:rPr lang="en-US" sz="2600" dirty="0">
                          <a:solidFill>
                            <a:srgbClr val="002060"/>
                          </a:solidFill>
                          <a:effectLst/>
                          <a:latin typeface="Times New Roman" panose="02020603050405020304" pitchFamily="18" charset="0"/>
                          <a:cs typeface="Times New Roman" panose="02020603050405020304" pitchFamily="18" charset="0"/>
                        </a:rPr>
                        <a:t> </a:t>
                      </a:r>
                      <a:endParaRPr lang="en-US" sz="2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Gọi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tên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chỉ</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ra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từ</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ngữ</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hình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ảnh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chứa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biện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pháp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từ</a:t>
                      </a:r>
                      <a:r>
                        <a:rPr lang="en-US" sz="2400" b="0" dirty="0">
                          <a:solidFill>
                            <a:srgbClr val="0000FF"/>
                          </a:solidFill>
                          <a:effectLst/>
                          <a:latin typeface="Times New Roman" panose="02020603050405020304" pitchFamily="18" charset="0"/>
                          <a:cs typeface="Times New Roman" panose="02020603050405020304" pitchFamily="18" charset="0"/>
                        </a:rPr>
                        <a:t>. </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Nêu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hiệu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quả</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Biện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pháp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từ</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đã</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đem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lại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hiệu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quả</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văn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việc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sử</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dụng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biện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bản</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FF0000"/>
                          </a:solidFill>
                          <a:effectLst/>
                          <a:latin typeface="Times New Roman" panose="02020603050405020304" pitchFamily="18" charset="0"/>
                          <a:cs typeface="Times New Roman" panose="02020603050405020304" pitchFamily="18" charset="0"/>
                        </a:rPr>
                        <a:t>Về</a:t>
                      </a:r>
                      <a:r>
                        <a:rPr lang="en-US" sz="2400" b="0" dirty="0">
                          <a:solidFill>
                            <a:srgbClr val="FF0000"/>
                          </a:solidFill>
                          <a:effectLst/>
                          <a:latin typeface="Times New Roman" panose="02020603050405020304" pitchFamily="18" charset="0"/>
                          <a:cs typeface="Times New Roman" panose="02020603050405020304" pitchFamily="18" charset="0"/>
                        </a:rPr>
                        <a:t> </a:t>
                      </a:r>
                      <a:r>
                        <a:rPr lang="en-US" sz="2400" b="0" dirty="0" err="1">
                          <a:solidFill>
                            <a:srgbClr val="FF0000"/>
                          </a:solidFill>
                          <a:effectLst/>
                          <a:latin typeface="Times New Roman" panose="02020603050405020304" pitchFamily="18" charset="0"/>
                          <a:cs typeface="Times New Roman" panose="02020603050405020304" pitchFamily="18" charset="0"/>
                        </a:rPr>
                        <a:t>nội</a:t>
                      </a:r>
                      <a:r>
                        <a:rPr lang="en-US" sz="2400" b="0" dirty="0">
                          <a:solidFill>
                            <a:srgbClr val="FF0000"/>
                          </a:solidFill>
                          <a:effectLst/>
                          <a:latin typeface="Times New Roman" panose="02020603050405020304" pitchFamily="18" charset="0"/>
                          <a:cs typeface="Times New Roman" panose="02020603050405020304" pitchFamily="18" charset="0"/>
                        </a:rPr>
                        <a:t> dung </a:t>
                      </a:r>
                      <a:r>
                        <a:rPr lang="en-US" sz="2400" b="0" dirty="0">
                          <a:solidFill>
                            <a:srgbClr val="0000FF"/>
                          </a:solidFill>
                          <a:effectLst/>
                          <a:latin typeface="Times New Roman" panose="02020603050405020304" pitchFamily="18" charset="0"/>
                          <a:cs typeface="Times New Roman" panose="02020603050405020304" pitchFamily="18" charset="0"/>
                        </a:rPr>
                        <a:t>(</a:t>
                      </a:r>
                      <a:r>
                        <a:rPr lang="en-US" sz="2400" b="0" dirty="0" err="1">
                          <a:solidFill>
                            <a:srgbClr val="0000FF"/>
                          </a:solidFill>
                          <a:effectLst/>
                          <a:latin typeface="Times New Roman" panose="02020603050405020304" pitchFamily="18" charset="0"/>
                          <a:cs typeface="Times New Roman" panose="02020603050405020304" pitchFamily="18" charset="0"/>
                        </a:rPr>
                        <a:t>trả</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lời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các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câu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hỏi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Nhằm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nhấn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mạnh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khắc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họa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điều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gì</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Thể</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hiện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tâm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trạng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thái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độ</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cảm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xúc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gì</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của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tác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giả</a:t>
                      </a:r>
                      <a:r>
                        <a:rPr lang="en-US" sz="2400" b="0" dirty="0">
                          <a:solidFill>
                            <a:srgbClr val="0000FF"/>
                          </a:solidFill>
                          <a:effectLst/>
                          <a:latin typeface="Times New Roman" panose="02020603050405020304" pitchFamily="18" charset="0"/>
                          <a:cs typeface="Times New Roman" panose="02020603050405020304" pitchFamily="18" charset="0"/>
                        </a:rPr>
                        <a:t>? Qua </a:t>
                      </a:r>
                      <a:r>
                        <a:rPr lang="en-US" sz="2400" b="0" dirty="0" err="1">
                          <a:solidFill>
                            <a:srgbClr val="0000FF"/>
                          </a:solidFill>
                          <a:effectLst/>
                          <a:latin typeface="Times New Roman" panose="02020603050405020304" pitchFamily="18" charset="0"/>
                          <a:cs typeface="Times New Roman" panose="02020603050405020304" pitchFamily="18" charset="0"/>
                        </a:rPr>
                        <a:t>đó</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gửi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gắm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thông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điệp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bài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học</a:t>
                      </a:r>
                      <a:r>
                        <a:rPr lang="en-US" sz="2400" b="0" dirty="0">
                          <a:solidFill>
                            <a:srgbClr val="0000FF"/>
                          </a:solidFill>
                          <a:effectLst/>
                          <a:latin typeface="Times New Roman" panose="02020603050405020304" pitchFamily="18" charset="0"/>
                          <a:cs typeface="Times New Roman" panose="02020603050405020304" pitchFamily="18" charset="0"/>
                        </a:rPr>
                        <a:t>, ý </a:t>
                      </a:r>
                      <a:r>
                        <a:rPr lang="en-US" sz="2400" b="0" dirty="0" err="1">
                          <a:solidFill>
                            <a:srgbClr val="0000FF"/>
                          </a:solidFill>
                          <a:effectLst/>
                          <a:latin typeface="Times New Roman" panose="02020603050405020304" pitchFamily="18" charset="0"/>
                          <a:cs typeface="Times New Roman" panose="02020603050405020304" pitchFamily="18" charset="0"/>
                        </a:rPr>
                        <a:t>nghĩa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gì</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của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tác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giả</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smtClean="0">
                          <a:solidFill>
                            <a:srgbClr val="0000FF"/>
                          </a:solidFill>
                          <a:effectLst/>
                          <a:latin typeface="Times New Roman" panose="02020603050405020304" pitchFamily="18" charset="0"/>
                          <a:cs typeface="Times New Roman" panose="02020603050405020304" pitchFamily="18" charset="0"/>
                        </a:rPr>
                        <a:t> + </a:t>
                      </a:r>
                      <a:r>
                        <a:rPr lang="en-US" sz="2400" b="0" dirty="0" err="1" smtClean="0">
                          <a:solidFill>
                            <a:srgbClr val="FF0000"/>
                          </a:solidFill>
                          <a:effectLst/>
                          <a:latin typeface="Times New Roman" panose="02020603050405020304" pitchFamily="18" charset="0"/>
                          <a:cs typeface="Times New Roman" panose="02020603050405020304" pitchFamily="18" charset="0"/>
                        </a:rPr>
                        <a:t>Nghệ</a:t>
                      </a:r>
                      <a:r>
                        <a:rPr lang="en-US" sz="2400" b="0" baseline="0" dirty="0" smtClean="0">
                          <a:solidFill>
                            <a:srgbClr val="FF0000"/>
                          </a:solidFill>
                          <a:effectLst/>
                          <a:latin typeface="Times New Roman" panose="02020603050405020304" pitchFamily="18" charset="0"/>
                          <a:cs typeface="Times New Roman" panose="02020603050405020304" pitchFamily="18" charset="0"/>
                        </a:rPr>
                        <a:t> </a:t>
                      </a:r>
                      <a:r>
                        <a:rPr lang="en-US" sz="2400" b="0" baseline="0" dirty="0" err="1" smtClean="0">
                          <a:solidFill>
                            <a:srgbClr val="FF0000"/>
                          </a:solidFill>
                          <a:effectLst/>
                          <a:latin typeface="Times New Roman" panose="02020603050405020304" pitchFamily="18" charset="0"/>
                          <a:cs typeface="Times New Roman" panose="02020603050405020304" pitchFamily="18" charset="0"/>
                        </a:rPr>
                        <a:t>thuật</a:t>
                      </a:r>
                      <a:r>
                        <a:rPr lang="en-US" sz="2400" b="0" baseline="0" dirty="0" smtClean="0">
                          <a:solidFill>
                            <a:srgbClr val="FF0000"/>
                          </a:solidFill>
                          <a:effectLst/>
                          <a:latin typeface="Times New Roman" panose="02020603050405020304" pitchFamily="18" charset="0"/>
                          <a:cs typeface="Times New Roman" panose="02020603050405020304" pitchFamily="18" charset="0"/>
                        </a:rPr>
                        <a:t>:</a:t>
                      </a:r>
                      <a:r>
                        <a:rPr lang="en-US" sz="2400" b="0" dirty="0" smtClean="0">
                          <a:solidFill>
                            <a:srgbClr val="FF0000"/>
                          </a:solidFill>
                          <a:effectLst/>
                          <a:latin typeface="Times New Roman" panose="02020603050405020304" pitchFamily="18" charset="0"/>
                          <a:cs typeface="Times New Roman" panose="02020603050405020304" pitchFamily="18" charset="0"/>
                        </a:rPr>
                        <a:t>  </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Với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các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biện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pháp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Tạo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nhịp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điệu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giọng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điệu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tăng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tính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liên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kết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văn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bản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chỉ</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rõ</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nhịp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điệu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gì</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giọng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điệu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gì</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smtClean="0">
                          <a:solidFill>
                            <a:srgbClr val="0000FF"/>
                          </a:solidFill>
                          <a:effectLst/>
                          <a:latin typeface="Times New Roman" panose="02020603050405020304" pitchFamily="18" charset="0"/>
                          <a:cs typeface="Times New Roman" panose="02020603050405020304" pitchFamily="18" charset="0"/>
                        </a:rPr>
                        <a:t>                          . </a:t>
                      </a:r>
                      <a:r>
                        <a:rPr lang="en-US" sz="2400" b="0" dirty="0" err="1">
                          <a:solidFill>
                            <a:srgbClr val="0000FF"/>
                          </a:solidFill>
                          <a:effectLst/>
                          <a:latin typeface="Times New Roman" panose="02020603050405020304" pitchFamily="18" charset="0"/>
                          <a:cs typeface="Times New Roman" panose="02020603050405020304" pitchFamily="18" charset="0"/>
                        </a:rPr>
                        <a:t>Với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các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biện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pháp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ẩn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dụ</a:t>
                      </a:r>
                      <a:r>
                        <a:rPr lang="en-US" sz="2400" b="0" dirty="0">
                          <a:solidFill>
                            <a:srgbClr val="0000FF"/>
                          </a:solidFill>
                          <a:effectLst/>
                          <a:latin typeface="Times New Roman" panose="02020603050405020304" pitchFamily="18" charset="0"/>
                          <a:cs typeface="Times New Roman" panose="02020603050405020304" pitchFamily="18" charset="0"/>
                        </a:rPr>
                        <a:t>, so </a:t>
                      </a:r>
                      <a:r>
                        <a:rPr lang="en-US" sz="2400" b="0" dirty="0" err="1">
                          <a:solidFill>
                            <a:srgbClr val="0000FF"/>
                          </a:solidFill>
                          <a:effectLst/>
                          <a:latin typeface="Times New Roman" panose="02020603050405020304" pitchFamily="18" charset="0"/>
                          <a:cs typeface="Times New Roman" panose="02020603050405020304" pitchFamily="18" charset="0"/>
                        </a:rPr>
                        <a:t>sánh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nhân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hóa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hoán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dụ</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Khiến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văn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bản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đoạn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văn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giàu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hình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ảnh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sinh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động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hấp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dẫn</a:t>
                      </a:r>
                      <a:r>
                        <a:rPr lang="en-US" sz="2400" b="0" dirty="0">
                          <a:solidFill>
                            <a:srgbClr val="0000FF"/>
                          </a:solidFill>
                          <a:effectLst/>
                          <a:latin typeface="Times New Roman" panose="02020603050405020304" pitchFamily="18" charset="0"/>
                          <a:cs typeface="Times New Roman" panose="02020603050405020304" pitchFamily="18" charset="0"/>
                        </a:rPr>
                        <a:t>.</a:t>
                      </a:r>
                      <a:endParaRPr lang="en-US" sz="24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1425525994"/>
                  </a:ext>
                </a:extLst>
              </a:tr>
            </a:tbl>
          </a:graphicData>
        </a:graphic>
      </p:graphicFrame>
    </p:spTree>
    <p:extLst>
      <p:ext uri="{BB962C8B-B14F-4D97-AF65-F5344CB8AC3E}">
        <p14:creationId xmlns:p14="http://schemas.microsoft.com/office/powerpoint/2010/main" val="952627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D69853-91A8-4295-9674-7B03893C60C3}"/>
              </a:ext>
            </a:extLst>
          </p:cNvPr>
          <p:cNvSpPr txBox="1"/>
          <p:nvPr/>
        </p:nvSpPr>
        <p:spPr>
          <a:xfrm>
            <a:off x="-19666" y="354709"/>
            <a:ext cx="12192000" cy="441211"/>
          </a:xfrm>
          <a:prstGeom prst="rect">
            <a:avLst/>
          </a:prstGeom>
          <a:noFill/>
        </p:spPr>
        <p:txBody>
          <a:bodyPr wrap="square" rtlCol="0">
            <a:spAutoFit/>
          </a:bodyPr>
          <a:lstStyle/>
          <a:p>
            <a:pPr algn="ctr"/>
            <a:r>
              <a:rPr lang="en-US" sz="2267" b="1" smtClean="0">
                <a:solidFill>
                  <a:schemeClr val="bg1"/>
                </a:solidFill>
                <a:latin typeface="Times New Roman" panose="02020603050405020304" pitchFamily="18" charset="0"/>
                <a:cs typeface="Times New Roman" panose="02020603050405020304" pitchFamily="18" charset="0"/>
              </a:rPr>
              <a:t>PHÒNG GD&amp;ĐT HUYỆN QUỐC OAI</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6BABCB7D-D4B9-4B66-8CB9-7557F36BFF16}"/>
              </a:ext>
            </a:extLst>
          </p:cNvPr>
          <p:cNvSpPr txBox="1"/>
          <p:nvPr/>
        </p:nvSpPr>
        <p:spPr>
          <a:xfrm>
            <a:off x="-19666" y="5662509"/>
            <a:ext cx="11975688" cy="913199"/>
          </a:xfrm>
          <a:prstGeom prst="rect">
            <a:avLst/>
          </a:prstGeom>
          <a:noFill/>
        </p:spPr>
        <p:txBody>
          <a:bodyPr wrap="square" rtlCol="0">
            <a:spAutoFit/>
          </a:bodyPr>
          <a:lstStyle/>
          <a:p>
            <a:pPr algn="ctr"/>
            <a:r>
              <a:rPr lang="en-US" sz="2667" b="1" dirty="0" err="1">
                <a:solidFill>
                  <a:srgbClr val="FFFF00"/>
                </a:solidFill>
                <a:latin typeface="Times New Roman" panose="02020603050405020304" pitchFamily="18" charset="0"/>
                <a:cs typeface="Times New Roman" panose="02020603050405020304" pitchFamily="18" charset="0"/>
              </a:rPr>
              <a:t>Giáo</a:t>
            </a:r>
            <a:r>
              <a:rPr lang="en-US" sz="2667" b="1" dirty="0">
                <a:solidFill>
                  <a:srgbClr val="FFFF00"/>
                </a:solidFill>
                <a:latin typeface="Times New Roman" panose="02020603050405020304" pitchFamily="18" charset="0"/>
                <a:cs typeface="Times New Roman" panose="02020603050405020304" pitchFamily="18" charset="0"/>
              </a:rPr>
              <a:t> </a:t>
            </a:r>
            <a:r>
              <a:rPr lang="en-US" sz="2667" b="1" dirty="0" err="1">
                <a:solidFill>
                  <a:srgbClr val="FFFF00"/>
                </a:solidFill>
                <a:latin typeface="Times New Roman" panose="02020603050405020304" pitchFamily="18" charset="0"/>
                <a:cs typeface="Times New Roman" panose="02020603050405020304" pitchFamily="18" charset="0"/>
              </a:rPr>
              <a:t>viên</a:t>
            </a:r>
            <a:r>
              <a:rPr lang="en-US" sz="2667" b="1">
                <a:solidFill>
                  <a:srgbClr val="FFFF00"/>
                </a:solidFill>
                <a:latin typeface="Times New Roman" panose="02020603050405020304" pitchFamily="18" charset="0"/>
                <a:cs typeface="Times New Roman" panose="02020603050405020304" pitchFamily="18" charset="0"/>
              </a:rPr>
              <a:t>: </a:t>
            </a:r>
            <a:r>
              <a:rPr lang="en-US" sz="2667" b="1" smtClean="0">
                <a:solidFill>
                  <a:srgbClr val="FFFF00"/>
                </a:solidFill>
                <a:latin typeface="Times New Roman" panose="02020603050405020304" pitchFamily="18" charset="0"/>
                <a:cs typeface="Times New Roman" panose="02020603050405020304" pitchFamily="18" charset="0"/>
              </a:rPr>
              <a:t>Cấn Thị </a:t>
            </a:r>
            <a:r>
              <a:rPr lang="en-US" sz="2667" b="1" dirty="0">
                <a:solidFill>
                  <a:srgbClr val="FFFF00"/>
                </a:solidFill>
                <a:latin typeface="Times New Roman" panose="02020603050405020304" pitchFamily="18" charset="0"/>
                <a:cs typeface="Times New Roman" panose="02020603050405020304" pitchFamily="18" charset="0"/>
              </a:rPr>
              <a:t>Loan</a:t>
            </a:r>
          </a:p>
          <a:p>
            <a:pPr algn="ctr"/>
            <a:r>
              <a:rPr lang="en-US" sz="2667" b="1" dirty="0" err="1">
                <a:solidFill>
                  <a:schemeClr val="bg1"/>
                </a:solidFill>
                <a:latin typeface="Times New Roman" panose="02020603050405020304" pitchFamily="18" charset="0"/>
                <a:cs typeface="Times New Roman" panose="02020603050405020304" pitchFamily="18" charset="0"/>
              </a:rPr>
              <a:t>Trường</a:t>
            </a:r>
            <a:r>
              <a:rPr lang="en-US" sz="2667" b="1" dirty="0">
                <a:solidFill>
                  <a:schemeClr val="bg1"/>
                </a:solidFill>
                <a:latin typeface="Times New Roman" panose="02020603050405020304" pitchFamily="18" charset="0"/>
                <a:cs typeface="Times New Roman" panose="02020603050405020304" pitchFamily="18" charset="0"/>
              </a:rPr>
              <a:t> </a:t>
            </a:r>
            <a:r>
              <a:rPr lang="en-US" sz="2667" b="1">
                <a:solidFill>
                  <a:schemeClr val="bg1"/>
                </a:solidFill>
                <a:latin typeface="Times New Roman" panose="02020603050405020304" pitchFamily="18" charset="0"/>
                <a:cs typeface="Times New Roman" panose="02020603050405020304" pitchFamily="18" charset="0"/>
              </a:rPr>
              <a:t>THCS </a:t>
            </a:r>
            <a:r>
              <a:rPr lang="en-US" sz="2667" b="1" smtClean="0">
                <a:solidFill>
                  <a:schemeClr val="bg1"/>
                </a:solidFill>
                <a:latin typeface="Times New Roman" panose="02020603050405020304" pitchFamily="18" charset="0"/>
                <a:cs typeface="Times New Roman" panose="02020603050405020304" pitchFamily="18" charset="0"/>
              </a:rPr>
              <a:t>Tuyết Nghĩa – Quốc Oai – </a:t>
            </a:r>
            <a:r>
              <a:rPr lang="en-US" sz="2667" b="1" dirty="0" err="1">
                <a:solidFill>
                  <a:schemeClr val="bg1"/>
                </a:solidFill>
                <a:latin typeface="Times New Roman" panose="02020603050405020304" pitchFamily="18" charset="0"/>
                <a:cs typeface="Times New Roman" panose="02020603050405020304" pitchFamily="18" charset="0"/>
              </a:rPr>
              <a:t>Hà</a:t>
            </a:r>
            <a:r>
              <a:rPr lang="en-US" sz="2667" b="1" dirty="0">
                <a:solidFill>
                  <a:schemeClr val="bg1"/>
                </a:solidFill>
                <a:latin typeface="Times New Roman" panose="02020603050405020304" pitchFamily="18" charset="0"/>
                <a:cs typeface="Times New Roman" panose="02020603050405020304" pitchFamily="18" charset="0"/>
              </a:rPr>
              <a:t> </a:t>
            </a:r>
            <a:r>
              <a:rPr lang="en-US" sz="2667" b="1" dirty="0" err="1">
                <a:solidFill>
                  <a:schemeClr val="bg1"/>
                </a:solidFill>
                <a:latin typeface="Times New Roman" panose="02020603050405020304" pitchFamily="18" charset="0"/>
                <a:cs typeface="Times New Roman" panose="02020603050405020304" pitchFamily="18" charset="0"/>
              </a:rPr>
              <a:t>Nội</a:t>
            </a:r>
            <a:endParaRPr lang="en-US" sz="2667" b="1"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FFCB1E35-442D-4E6D-AF35-B08C60BAE8D7}"/>
              </a:ext>
            </a:extLst>
          </p:cNvPr>
          <p:cNvSpPr txBox="1"/>
          <p:nvPr/>
        </p:nvSpPr>
        <p:spPr>
          <a:xfrm>
            <a:off x="176979" y="1448149"/>
            <a:ext cx="11798709" cy="2616101"/>
          </a:xfrm>
          <a:prstGeom prst="rect">
            <a:avLst/>
          </a:prstGeom>
          <a:noFill/>
        </p:spPr>
        <p:txBody>
          <a:bodyPr wrap="square" rtlCol="0">
            <a:spAutoFit/>
          </a:bodyPr>
          <a:lstStyle/>
          <a:p>
            <a:pPr algn="ctr"/>
            <a:r>
              <a:rPr lang="en-US" sz="3600" b="1" smtClean="0">
                <a:solidFill>
                  <a:srgbClr val="FFFF00"/>
                </a:solidFill>
                <a:latin typeface="Times New Roman" panose="02020603050405020304" pitchFamily="18" charset="0"/>
                <a:cs typeface="Times New Roman" panose="02020603050405020304" pitchFamily="18" charset="0"/>
              </a:rPr>
              <a:t>CHUYÊN ĐỀ MÔN NGỮ VĂN LỚP </a:t>
            </a:r>
            <a:r>
              <a:rPr lang="en-US" sz="3600" b="1" dirty="0">
                <a:solidFill>
                  <a:srgbClr val="FFFF00"/>
                </a:solidFill>
                <a:latin typeface="Times New Roman" panose="02020603050405020304" pitchFamily="18" charset="0"/>
                <a:cs typeface="Times New Roman" panose="02020603050405020304" pitchFamily="18" charset="0"/>
              </a:rPr>
              <a:t>9 </a:t>
            </a:r>
          </a:p>
          <a:p>
            <a:pPr algn="ctr"/>
            <a:endParaRPr lang="en-US" sz="3200" b="1" smtClean="0">
              <a:solidFill>
                <a:schemeClr val="bg1"/>
              </a:solidFill>
              <a:latin typeface="Times New Roman" panose="02020603050405020304" pitchFamily="18" charset="0"/>
              <a:cs typeface="Times New Roman" panose="02020603050405020304" pitchFamily="18" charset="0"/>
            </a:endParaRPr>
          </a:p>
          <a:p>
            <a:pPr algn="ctr"/>
            <a:r>
              <a:rPr lang="en-US" sz="3200" b="1" smtClean="0">
                <a:solidFill>
                  <a:schemeClr val="bg1"/>
                </a:solidFill>
                <a:latin typeface="Times New Roman" panose="02020603050405020304" pitchFamily="18" charset="0"/>
                <a:cs typeface="Times New Roman" panose="02020603050405020304" pitchFamily="18" charset="0"/>
              </a:rPr>
              <a:t>CHỦ ĐỀ I: ĐỌC HIỂU- KẾT HỢP VIẾT NGHỊ LUẬN VỀ TRUYỆN (TRUYỆN TRUYỀN KÌ, TRUYỆN THƠ NÔM,</a:t>
            </a:r>
          </a:p>
          <a:p>
            <a:pPr algn="ctr"/>
            <a:r>
              <a:rPr lang="en-US" sz="3200" b="1" smtClean="0">
                <a:solidFill>
                  <a:schemeClr val="bg1"/>
                </a:solidFill>
                <a:latin typeface="Times New Roman" panose="02020603050405020304" pitchFamily="18" charset="0"/>
                <a:cs typeface="Times New Roman" panose="02020603050405020304" pitchFamily="18" charset="0"/>
              </a:rPr>
              <a:t>TRUYỆN LỊCH SỬ)</a:t>
            </a:r>
            <a:endParaRPr lang="en-US" sz="3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6641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115" y="-61555"/>
            <a:ext cx="3980577" cy="584775"/>
          </a:xfrm>
          <a:prstGeom prst="rect">
            <a:avLst/>
          </a:prstGeom>
        </p:spPr>
        <p:txBody>
          <a:bodyPr wrap="none">
            <a:spAutoFit/>
          </a:bodyPr>
          <a:lstStyle/>
          <a:p>
            <a:pPr algn="just"/>
            <a:r>
              <a:rPr lang="en-US" sz="3200" b="1" smtClean="0">
                <a:solidFill>
                  <a:srgbClr val="FFFF00"/>
                </a:solidFill>
                <a:latin typeface="Times New Roman" panose="02020603050405020304" pitchFamily="18" charset="0"/>
                <a:ea typeface="Times New Roman" panose="02020603050405020304" pitchFamily="18" charset="0"/>
              </a:rPr>
              <a:t>III. </a:t>
            </a:r>
            <a:r>
              <a:rPr lang="en-US" sz="3200" b="1">
                <a:solidFill>
                  <a:srgbClr val="FFFF00"/>
                </a:solidFill>
                <a:latin typeface="Times New Roman" panose="02020603050405020304" pitchFamily="18" charset="0"/>
                <a:ea typeface="Times New Roman" panose="02020603050405020304" pitchFamily="18" charset="0"/>
              </a:rPr>
              <a:t>Câu hỏi vận dụng</a:t>
            </a:r>
            <a:endParaRPr lang="en-US" sz="3200" b="1">
              <a:solidFill>
                <a:srgbClr val="FFFF00"/>
              </a:solidFill>
              <a:effectLst/>
              <a:latin typeface="Times New Roman" panose="02020603050405020304" pitchFamily="18" charset="0"/>
              <a:ea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944719589"/>
              </p:ext>
            </p:extLst>
          </p:nvPr>
        </p:nvGraphicFramePr>
        <p:xfrm>
          <a:off x="117986" y="523220"/>
          <a:ext cx="11901949" cy="6370320"/>
        </p:xfrm>
        <a:graphic>
          <a:graphicData uri="http://schemas.openxmlformats.org/drawingml/2006/table">
            <a:tbl>
              <a:tblPr firstRow="1" firstCol="1" bandRow="1">
                <a:tableStyleId>{5C22544A-7EE6-4342-B048-85BDC9FD1C3A}</a:tableStyleId>
              </a:tblPr>
              <a:tblGrid>
                <a:gridCol w="2905434">
                  <a:extLst>
                    <a:ext uri="{9D8B030D-6E8A-4147-A177-3AD203B41FA5}">
                      <a16:colId xmlns:a16="http://schemas.microsoft.com/office/drawing/2014/main" val="329230148"/>
                    </a:ext>
                  </a:extLst>
                </a:gridCol>
                <a:gridCol w="8996515">
                  <a:extLst>
                    <a:ext uri="{9D8B030D-6E8A-4147-A177-3AD203B41FA5}">
                      <a16:colId xmlns:a16="http://schemas.microsoft.com/office/drawing/2014/main" val="2634740356"/>
                    </a:ext>
                  </a:extLst>
                </a:gridCol>
              </a:tblGrid>
              <a:tr h="710699">
                <a:tc>
                  <a:txBody>
                    <a:bodyPr/>
                    <a:lstStyle/>
                    <a:p>
                      <a:pPr algn="ctr"/>
                      <a:r>
                        <a:rPr lang="en-US" sz="2400">
                          <a:solidFill>
                            <a:srgbClr val="FF0000"/>
                          </a:solidFill>
                          <a:effectLst/>
                          <a:latin typeface="Times New Roman" panose="02020603050405020304" pitchFamily="18" charset="0"/>
                          <a:cs typeface="Times New Roman" panose="02020603050405020304" pitchFamily="18" charset="0"/>
                        </a:rPr>
                        <a:t>Yêu cầu/Dạng</a:t>
                      </a:r>
                    </a:p>
                    <a:p>
                      <a:pPr algn="ctr"/>
                      <a:r>
                        <a:rPr lang="en-US" sz="2400">
                          <a:solidFill>
                            <a:srgbClr val="FF0000"/>
                          </a:solidFill>
                          <a:effectLst/>
                          <a:latin typeface="Times New Roman" panose="02020603050405020304" pitchFamily="18" charset="0"/>
                          <a:cs typeface="Times New Roman" panose="02020603050405020304" pitchFamily="18" charset="0"/>
                        </a:rPr>
                        <a:t>câu hỏi cơ bản</a:t>
                      </a:r>
                      <a:endPar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r>
                        <a:rPr lang="en-US" sz="2400">
                          <a:solidFill>
                            <a:srgbClr val="FF0000"/>
                          </a:solidFill>
                          <a:effectLst/>
                          <a:latin typeface="Times New Roman" panose="02020603050405020304" pitchFamily="18" charset="0"/>
                          <a:cs typeface="Times New Roman" panose="02020603050405020304" pitchFamily="18" charset="0"/>
                        </a:rPr>
                        <a:t>Căn cứ và cách trả lời</a:t>
                      </a:r>
                      <a:endPar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4268147924"/>
                  </a:ext>
                </a:extLst>
              </a:tr>
              <a:tr h="3553494">
                <a:tc>
                  <a:txBody>
                    <a:bodyPr/>
                    <a:lstStyle/>
                    <a:p>
                      <a:pPr>
                        <a:lnSpc>
                          <a:spcPct val="107000"/>
                        </a:lnSpc>
                        <a:spcAft>
                          <a:spcPts val="0"/>
                        </a:spcAft>
                      </a:pPr>
                      <a:endParaRPr lang="en-US" sz="2600" dirty="0" smtClean="0">
                        <a:solidFill>
                          <a:srgbClr val="002060"/>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en-US" sz="2600" dirty="0" smtClean="0">
                          <a:solidFill>
                            <a:srgbClr val="002060"/>
                          </a:solidFill>
                          <a:effectLst/>
                          <a:latin typeface="Times New Roman" panose="02020603050405020304" pitchFamily="18" charset="0"/>
                          <a:cs typeface="Times New Roman" panose="02020603050405020304" pitchFamily="18" charset="0"/>
                        </a:rPr>
                        <a:t>1.Cách </a:t>
                      </a:r>
                      <a:r>
                        <a:rPr lang="en-US" sz="2600" dirty="0" err="1">
                          <a:solidFill>
                            <a:srgbClr val="002060"/>
                          </a:solidFill>
                          <a:effectLst/>
                          <a:latin typeface="Times New Roman" panose="02020603050405020304" pitchFamily="18" charset="0"/>
                          <a:cs typeface="Times New Roman" panose="02020603050405020304" pitchFamily="18" charset="0"/>
                        </a:rPr>
                        <a:t>giải</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quyết</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xung</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smtClean="0">
                          <a:solidFill>
                            <a:srgbClr val="002060"/>
                          </a:solidFill>
                          <a:effectLst/>
                          <a:latin typeface="Times New Roman" panose="02020603050405020304" pitchFamily="18" charset="0"/>
                          <a:cs typeface="Times New Roman" panose="02020603050405020304" pitchFamily="18" charset="0"/>
                        </a:rPr>
                        <a:t>đột</a:t>
                      </a:r>
                      <a:r>
                        <a:rPr lang="en-US" sz="2600" dirty="0" smtClean="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có</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phù</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với</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cuộc</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sống</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hiện</a:t>
                      </a:r>
                      <a:r>
                        <a:rPr lang="en-US" sz="2600" dirty="0">
                          <a:solidFill>
                            <a:srgbClr val="002060"/>
                          </a:solidFill>
                          <a:effectLst/>
                          <a:latin typeface="Times New Roman" panose="02020603050405020304" pitchFamily="18" charset="0"/>
                          <a:cs typeface="Times New Roman" panose="02020603050405020304" pitchFamily="18" charset="0"/>
                        </a:rPr>
                        <a:t> nay </a:t>
                      </a:r>
                      <a:r>
                        <a:rPr lang="en-US" sz="2600" dirty="0" err="1">
                          <a:solidFill>
                            <a:srgbClr val="002060"/>
                          </a:solidFill>
                          <a:effectLst/>
                          <a:latin typeface="Times New Roman" panose="02020603050405020304" pitchFamily="18" charset="0"/>
                          <a:cs typeface="Times New Roman" panose="02020603050405020304" pitchFamily="18" charset="0"/>
                        </a:rPr>
                        <a:t>không</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Vì</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sao</a:t>
                      </a:r>
                      <a:r>
                        <a:rPr lang="en-US" sz="2600" dirty="0">
                          <a:solidFill>
                            <a:srgbClr val="002060"/>
                          </a:solidFill>
                          <a:effectLst/>
                          <a:latin typeface="Times New Roman" panose="02020603050405020304" pitchFamily="18" charset="0"/>
                          <a:cs typeface="Times New Roman" panose="02020603050405020304" pitchFamily="18" charset="0"/>
                        </a:rPr>
                        <a:t>?</a:t>
                      </a:r>
                      <a:endParaRPr lang="en-US" sz="2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Nêu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rõ</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cách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giải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quyết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xung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đột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trong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văn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bản</a:t>
                      </a:r>
                      <a:r>
                        <a:rPr lang="en-US" sz="2400" b="0" dirty="0">
                          <a:solidFill>
                            <a:srgbClr val="0000FF"/>
                          </a:solidFill>
                          <a:effectLst/>
                          <a:latin typeface="Times New Roman" panose="02020603050405020304" pitchFamily="18" charset="0"/>
                          <a:cs typeface="Times New Roman" panose="02020603050405020304" pitchFamily="18" charset="0"/>
                        </a:rPr>
                        <a:t>. </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Bày</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tỏ</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quan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điểm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bản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thân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cách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giải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quyết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đó</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phù</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err="1">
                          <a:solidFill>
                            <a:srgbClr val="0000FF"/>
                          </a:solidFill>
                          <a:effectLst/>
                          <a:latin typeface="Times New Roman" panose="02020603050405020304" pitchFamily="18" charset="0"/>
                          <a:cs typeface="Times New Roman" panose="02020603050405020304" pitchFamily="18" charset="0"/>
                        </a:rPr>
                        <a:t>hợp</a:t>
                      </a:r>
                      <a:r>
                        <a:rPr lang="en-US" sz="2400" b="0">
                          <a:solidFill>
                            <a:srgbClr val="0000FF"/>
                          </a:solidFill>
                          <a:effectLst/>
                          <a:latin typeface="Times New Roman" panose="02020603050405020304" pitchFamily="18" charset="0"/>
                          <a:cs typeface="Times New Roman" panose="02020603050405020304" pitchFamily="18" charset="0"/>
                        </a:rPr>
                        <a:t> </a:t>
                      </a:r>
                      <a:r>
                        <a:rPr lang="en-US" sz="2400" b="0" smtClean="0">
                          <a:solidFill>
                            <a:srgbClr val="0000FF"/>
                          </a:solidFill>
                          <a:effectLst/>
                          <a:latin typeface="Times New Roman" panose="02020603050405020304" pitchFamily="18" charset="0"/>
                          <a:cs typeface="Times New Roman" panose="02020603050405020304" pitchFamily="18" charset="0"/>
                        </a:rPr>
                        <a:t>hoặc </a:t>
                      </a:r>
                      <a:r>
                        <a:rPr lang="en-US" sz="2400" b="0" dirty="0" err="1">
                          <a:solidFill>
                            <a:srgbClr val="0000FF"/>
                          </a:solidFill>
                          <a:effectLst/>
                          <a:latin typeface="Times New Roman" panose="02020603050405020304" pitchFamily="18" charset="0"/>
                          <a:cs typeface="Times New Roman" panose="02020603050405020304" pitchFamily="18" charset="0"/>
                        </a:rPr>
                        <a:t>không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phù</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hợp</a:t>
                      </a:r>
                      <a:r>
                        <a:rPr lang="en-US" sz="2400" b="0" dirty="0">
                          <a:solidFill>
                            <a:srgbClr val="0000FF"/>
                          </a:solidFill>
                          <a:effectLst/>
                          <a:latin typeface="Times New Roman" panose="02020603050405020304" pitchFamily="18" charset="0"/>
                          <a:cs typeface="Times New Roman" panose="02020603050405020304" pitchFamily="18" charset="0"/>
                        </a:rPr>
                        <a:t>. </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Lí</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giải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quan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điểm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của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bản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thân</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a:solidFill>
                            <a:srgbClr val="0000FF"/>
                          </a:solidFill>
                          <a:effectLst/>
                          <a:latin typeface="Times New Roman" panose="02020603050405020304" pitchFamily="18" charset="0"/>
                          <a:cs typeface="Times New Roman" panose="02020603050405020304" pitchFamily="18" charset="0"/>
                        </a:rPr>
                        <a:t>+</a:t>
                      </a:r>
                      <a:r>
                        <a:rPr lang="en-US" sz="2400" b="0" dirty="0" err="1">
                          <a:solidFill>
                            <a:srgbClr val="0000FF"/>
                          </a:solidFill>
                          <a:effectLst/>
                          <a:latin typeface="Times New Roman" panose="02020603050405020304" pitchFamily="18" charset="0"/>
                          <a:cs typeface="Times New Roman" panose="02020603050405020304" pitchFamily="18" charset="0"/>
                        </a:rPr>
                        <a:t>Nếu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rằng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cách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giải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quyết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đó</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chưa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phù</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hợp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thì</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cần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làm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rõ</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sự</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khác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nhau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bối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cảnh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xã</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hội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quan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điểm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nhận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thức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điểm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chưa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phù</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hợp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trong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cách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giải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quyết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với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cuộc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sống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hiện</a:t>
                      </a:r>
                      <a:r>
                        <a:rPr lang="en-US" sz="2400" b="0" dirty="0">
                          <a:solidFill>
                            <a:srgbClr val="0000FF"/>
                          </a:solidFill>
                          <a:effectLst/>
                          <a:latin typeface="Times New Roman" panose="02020603050405020304" pitchFamily="18" charset="0"/>
                          <a:cs typeface="Times New Roman" panose="02020603050405020304" pitchFamily="18" charset="0"/>
                        </a:rPr>
                        <a:t> nay.</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Nếu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rằng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cách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giải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quyết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đó</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phù</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hợp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thì</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làm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rõ</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sự</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giống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nhau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quan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điểm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nhận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thức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những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điểm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phù</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hợp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vẫn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có</a:t>
                      </a:r>
                      <a:r>
                        <a:rPr lang="en-US" sz="2400" b="0" dirty="0">
                          <a:solidFill>
                            <a:srgbClr val="0000FF"/>
                          </a:solidFill>
                          <a:effectLst/>
                          <a:latin typeface="Times New Roman" panose="02020603050405020304" pitchFamily="18" charset="0"/>
                          <a:cs typeface="Times New Roman" panose="02020603050405020304" pitchFamily="18" charset="0"/>
                        </a:rPr>
                        <a:t> ý </a:t>
                      </a:r>
                      <a:r>
                        <a:rPr lang="en-US" sz="2400" b="0" dirty="0" err="1">
                          <a:solidFill>
                            <a:srgbClr val="0000FF"/>
                          </a:solidFill>
                          <a:effectLst/>
                          <a:latin typeface="Times New Roman" panose="02020603050405020304" pitchFamily="18" charset="0"/>
                          <a:cs typeface="Times New Roman" panose="02020603050405020304" pitchFamily="18" charset="0"/>
                        </a:rPr>
                        <a:t>nghĩa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với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bối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cảnh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cuộc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sống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hiện</a:t>
                      </a:r>
                      <a:r>
                        <a:rPr lang="en-US" sz="2400" b="0" dirty="0">
                          <a:solidFill>
                            <a:srgbClr val="0000FF"/>
                          </a:solidFill>
                          <a:effectLst/>
                          <a:latin typeface="Times New Roman" panose="02020603050405020304" pitchFamily="18" charset="0"/>
                          <a:cs typeface="Times New Roman" panose="02020603050405020304" pitchFamily="18" charset="0"/>
                        </a:rPr>
                        <a:t> nay.</a:t>
                      </a:r>
                      <a:endParaRPr lang="en-US" sz="24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933183162"/>
                  </a:ext>
                </a:extLst>
              </a:tr>
              <a:tr h="1776747">
                <a:tc>
                  <a:txBody>
                    <a:bodyPr/>
                    <a:lstStyle/>
                    <a:p>
                      <a:pPr algn="just"/>
                      <a:r>
                        <a:rPr lang="en-US" sz="2600" dirty="0" smtClean="0">
                          <a:solidFill>
                            <a:srgbClr val="002060"/>
                          </a:solidFill>
                          <a:effectLst/>
                          <a:latin typeface="Times New Roman" panose="02020603050405020304" pitchFamily="18" charset="0"/>
                          <a:cs typeface="Times New Roman" panose="02020603050405020304" pitchFamily="18" charset="0"/>
                        </a:rPr>
                        <a:t>2.Nêu </a:t>
                      </a:r>
                      <a:r>
                        <a:rPr lang="en-US" sz="2600" dirty="0" err="1">
                          <a:solidFill>
                            <a:srgbClr val="002060"/>
                          </a:solidFill>
                          <a:effectLst/>
                          <a:latin typeface="Times New Roman" panose="02020603050405020304" pitchFamily="18" charset="0"/>
                          <a:cs typeface="Times New Roman" panose="02020603050405020304" pitchFamily="18" charset="0"/>
                        </a:rPr>
                        <a:t>suy</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nghĩ</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của</a:t>
                      </a:r>
                      <a:endParaRPr lang="en-US" sz="2600" dirty="0">
                        <a:solidFill>
                          <a:srgbClr val="002060"/>
                        </a:solidFill>
                        <a:effectLst/>
                        <a:latin typeface="Times New Roman" panose="02020603050405020304" pitchFamily="18" charset="0"/>
                        <a:cs typeface="Times New Roman" panose="02020603050405020304" pitchFamily="18" charset="0"/>
                      </a:endParaRPr>
                    </a:p>
                    <a:p>
                      <a:pPr algn="just"/>
                      <a:r>
                        <a:rPr lang="en-US" sz="2600" dirty="0" err="1">
                          <a:solidFill>
                            <a:srgbClr val="002060"/>
                          </a:solidFill>
                          <a:effectLst/>
                          <a:latin typeface="Times New Roman" panose="02020603050405020304" pitchFamily="18" charset="0"/>
                          <a:cs typeface="Times New Roman" panose="02020603050405020304" pitchFamily="18" charset="0"/>
                        </a:rPr>
                        <a:t>của</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bản</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thân</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về</a:t>
                      </a:r>
                      <a:r>
                        <a:rPr lang="en-US" sz="2600" dirty="0">
                          <a:solidFill>
                            <a:srgbClr val="002060"/>
                          </a:solidFill>
                          <a:effectLst/>
                          <a:latin typeface="Times New Roman" panose="02020603050405020304" pitchFamily="18" charset="0"/>
                          <a:cs typeface="Times New Roman" panose="02020603050405020304" pitchFamily="18" charset="0"/>
                        </a:rPr>
                        <a:t> chi </a:t>
                      </a:r>
                      <a:r>
                        <a:rPr lang="en-US" sz="2600" dirty="0" err="1">
                          <a:solidFill>
                            <a:srgbClr val="002060"/>
                          </a:solidFill>
                          <a:effectLst/>
                          <a:latin typeface="Times New Roman" panose="02020603050405020304" pitchFamily="18" charset="0"/>
                          <a:cs typeface="Times New Roman" panose="02020603050405020304" pitchFamily="18" charset="0"/>
                        </a:rPr>
                        <a:t>tiết</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lời</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thoại</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ngôn</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ngữ</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nhân</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vật</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trong</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văn</a:t>
                      </a:r>
                      <a:r>
                        <a:rPr lang="en-US" sz="2600"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effectLst/>
                          <a:latin typeface="Times New Roman" panose="02020603050405020304" pitchFamily="18" charset="0"/>
                          <a:cs typeface="Times New Roman" panose="02020603050405020304" pitchFamily="18" charset="0"/>
                        </a:rPr>
                        <a:t>bản</a:t>
                      </a:r>
                      <a:r>
                        <a:rPr lang="en-US" sz="2600" dirty="0">
                          <a:solidFill>
                            <a:srgbClr val="002060"/>
                          </a:solidFill>
                          <a:effectLst/>
                          <a:latin typeface="Times New Roman" panose="02020603050405020304" pitchFamily="18" charset="0"/>
                          <a:cs typeface="Times New Roman" panose="02020603050405020304" pitchFamily="18" charset="0"/>
                        </a:rPr>
                        <a:t>.</a:t>
                      </a:r>
                      <a:endParaRPr lang="en-US" sz="26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Nêu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nội</a:t>
                      </a:r>
                      <a:r>
                        <a:rPr lang="en-US" sz="2400" b="0" dirty="0">
                          <a:solidFill>
                            <a:srgbClr val="0000FF"/>
                          </a:solidFill>
                          <a:effectLst/>
                          <a:latin typeface="Times New Roman" panose="02020603050405020304" pitchFamily="18" charset="0"/>
                          <a:cs typeface="Times New Roman" panose="02020603050405020304" pitchFamily="18" charset="0"/>
                        </a:rPr>
                        <a:t> dung chi </a:t>
                      </a:r>
                      <a:r>
                        <a:rPr lang="en-US" sz="2400" b="0" dirty="0" err="1">
                          <a:solidFill>
                            <a:srgbClr val="0000FF"/>
                          </a:solidFill>
                          <a:effectLst/>
                          <a:latin typeface="Times New Roman" panose="02020603050405020304" pitchFamily="18" charset="0"/>
                          <a:cs typeface="Times New Roman" panose="02020603050405020304" pitchFamily="18" charset="0"/>
                        </a:rPr>
                        <a:t>tiết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lời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thoại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lời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nhân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vật</a:t>
                      </a:r>
                      <a:r>
                        <a:rPr lang="en-US" sz="2400" b="0" dirty="0">
                          <a:solidFill>
                            <a:srgbClr val="0000FF"/>
                          </a:solidFill>
                          <a:effectLst/>
                          <a:latin typeface="Times New Roman" panose="02020603050405020304" pitchFamily="18" charset="0"/>
                          <a:cs typeface="Times New Roman" panose="02020603050405020304" pitchFamily="18" charset="0"/>
                        </a:rPr>
                        <a:t>. </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Bày</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tỏ</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suy</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nghĩ</a:t>
                      </a:r>
                      <a:r>
                        <a:rPr lang="en-US" sz="2400" b="0" dirty="0">
                          <a:solidFill>
                            <a:srgbClr val="0000FF"/>
                          </a:solidFill>
                          <a:effectLst/>
                          <a:latin typeface="Times New Roman" panose="02020603050405020304" pitchFamily="18" charset="0"/>
                          <a:cs typeface="Times New Roman" panose="02020603050405020304" pitchFamily="18" charset="0"/>
                        </a:rPr>
                        <a:t> , </a:t>
                      </a:r>
                      <a:r>
                        <a:rPr lang="en-US" sz="2400" b="0" dirty="0" err="1">
                          <a:solidFill>
                            <a:srgbClr val="0000FF"/>
                          </a:solidFill>
                          <a:effectLst/>
                          <a:latin typeface="Times New Roman" panose="02020603050405020304" pitchFamily="18" charset="0"/>
                          <a:cs typeface="Times New Roman" panose="02020603050405020304" pitchFamily="18" charset="0"/>
                        </a:rPr>
                        <a:t>trả</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lời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các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câu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hỏi</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a:solidFill>
                            <a:srgbClr val="0000FF"/>
                          </a:solidFill>
                          <a:effectLst/>
                          <a:latin typeface="Times New Roman" panose="02020603050405020304" pitchFamily="18" charset="0"/>
                          <a:cs typeface="Times New Roman" panose="02020603050405020304" pitchFamily="18" charset="0"/>
                        </a:rPr>
                        <a:t>+ Chi </a:t>
                      </a:r>
                      <a:r>
                        <a:rPr lang="en-US" sz="2400" b="0" dirty="0" err="1">
                          <a:solidFill>
                            <a:srgbClr val="0000FF"/>
                          </a:solidFill>
                          <a:effectLst/>
                          <a:latin typeface="Times New Roman" panose="02020603050405020304" pitchFamily="18" charset="0"/>
                          <a:cs typeface="Times New Roman" panose="02020603050405020304" pitchFamily="18" charset="0"/>
                        </a:rPr>
                        <a:t>tiết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lời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thoại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ngôn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ngữ</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của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nhân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vật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giúp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em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có</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những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nhận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thức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gì</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nhân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vật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trong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văn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bản</a:t>
                      </a:r>
                      <a:r>
                        <a:rPr lang="en-US" sz="2400" b="0" dirty="0">
                          <a:solidFill>
                            <a:srgbClr val="0000FF"/>
                          </a:solidFill>
                          <a:effectLst/>
                          <a:latin typeface="Times New Roman" panose="02020603050405020304" pitchFamily="18" charset="0"/>
                          <a:cs typeface="Times New Roman" panose="02020603050405020304" pitchFamily="18" charset="0"/>
                        </a:rPr>
                        <a:t>.</a:t>
                      </a:r>
                      <a:endParaRPr lang="en-US" sz="24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51303629"/>
                  </a:ext>
                </a:extLst>
              </a:tr>
            </a:tbl>
          </a:graphicData>
        </a:graphic>
      </p:graphicFrame>
    </p:spTree>
    <p:extLst>
      <p:ext uri="{BB962C8B-B14F-4D97-AF65-F5344CB8AC3E}">
        <p14:creationId xmlns:p14="http://schemas.microsoft.com/office/powerpoint/2010/main" val="26629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38990485"/>
              </p:ext>
            </p:extLst>
          </p:nvPr>
        </p:nvGraphicFramePr>
        <p:xfrm>
          <a:off x="175846" y="221225"/>
          <a:ext cx="11770348" cy="6502805"/>
        </p:xfrm>
        <a:graphic>
          <a:graphicData uri="http://schemas.openxmlformats.org/drawingml/2006/table">
            <a:tbl>
              <a:tblPr firstRow="1" firstCol="1" bandRow="1">
                <a:tableStyleId>{5C22544A-7EE6-4342-B048-85BDC9FD1C3A}</a:tableStyleId>
              </a:tblPr>
              <a:tblGrid>
                <a:gridCol w="2576083">
                  <a:extLst>
                    <a:ext uri="{9D8B030D-6E8A-4147-A177-3AD203B41FA5}">
                      <a16:colId xmlns:a16="http://schemas.microsoft.com/office/drawing/2014/main" val="2220833968"/>
                    </a:ext>
                  </a:extLst>
                </a:gridCol>
                <a:gridCol w="9194265">
                  <a:extLst>
                    <a:ext uri="{9D8B030D-6E8A-4147-A177-3AD203B41FA5}">
                      <a16:colId xmlns:a16="http://schemas.microsoft.com/office/drawing/2014/main" val="852703468"/>
                    </a:ext>
                  </a:extLst>
                </a:gridCol>
              </a:tblGrid>
              <a:tr h="755126">
                <a:tc>
                  <a:txBody>
                    <a:bodyPr/>
                    <a:lstStyle/>
                    <a:p>
                      <a:pPr algn="just"/>
                      <a:r>
                        <a:rPr lang="en-US" sz="2800">
                          <a:solidFill>
                            <a:srgbClr val="FF0000"/>
                          </a:solidFill>
                          <a:effectLst/>
                          <a:latin typeface="Times New Roman" panose="02020603050405020304" pitchFamily="18" charset="0"/>
                          <a:cs typeface="Times New Roman" panose="02020603050405020304" pitchFamily="18" charset="0"/>
                        </a:rPr>
                        <a:t>Yêu cầu/Dạng</a:t>
                      </a:r>
                    </a:p>
                    <a:p>
                      <a:pPr algn="just"/>
                      <a:r>
                        <a:rPr lang="en-US" sz="2800">
                          <a:solidFill>
                            <a:srgbClr val="FF0000"/>
                          </a:solidFill>
                          <a:effectLst/>
                          <a:latin typeface="Times New Roman" panose="02020603050405020304" pitchFamily="18" charset="0"/>
                          <a:cs typeface="Times New Roman" panose="02020603050405020304" pitchFamily="18" charset="0"/>
                        </a:rPr>
                        <a:t>câu hỏi cơ </a:t>
                      </a:r>
                      <a:r>
                        <a:rPr lang="en-US" sz="2800" smtClean="0">
                          <a:solidFill>
                            <a:srgbClr val="FF0000"/>
                          </a:solidFill>
                          <a:effectLst/>
                          <a:latin typeface="Times New Roman" panose="02020603050405020304" pitchFamily="18" charset="0"/>
                          <a:cs typeface="Times New Roman" panose="02020603050405020304" pitchFamily="18" charset="0"/>
                        </a:rPr>
                        <a:t>bản          </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794" marR="53794" marT="0" marB="0">
                    <a:solidFill>
                      <a:schemeClr val="bg2">
                        <a:lumMod val="90000"/>
                      </a:schemeClr>
                    </a:solidFill>
                  </a:tcPr>
                </a:tc>
                <a:tc>
                  <a:txBody>
                    <a:bodyPr/>
                    <a:lstStyle/>
                    <a:p>
                      <a:pPr algn="ctr"/>
                      <a:r>
                        <a:rPr lang="en-US" sz="2800">
                          <a:solidFill>
                            <a:srgbClr val="FF0000"/>
                          </a:solidFill>
                          <a:effectLst/>
                          <a:latin typeface="Times New Roman" panose="02020603050405020304" pitchFamily="18" charset="0"/>
                          <a:cs typeface="Times New Roman" panose="02020603050405020304" pitchFamily="18" charset="0"/>
                        </a:rPr>
                        <a:t>Căn cứ và cách trả lời</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794" marR="53794" marT="0" marB="0">
                    <a:solidFill>
                      <a:schemeClr val="bg2">
                        <a:lumMod val="90000"/>
                      </a:schemeClr>
                    </a:solidFill>
                  </a:tcPr>
                </a:tc>
                <a:extLst>
                  <a:ext uri="{0D108BD9-81ED-4DB2-BD59-A6C34878D82A}">
                    <a16:rowId xmlns:a16="http://schemas.microsoft.com/office/drawing/2014/main" val="2639581561"/>
                  </a:ext>
                </a:extLst>
              </a:tr>
              <a:tr h="2072883">
                <a:tc>
                  <a:txBody>
                    <a:bodyPr/>
                    <a:lstStyle/>
                    <a:p>
                      <a:pPr>
                        <a:lnSpc>
                          <a:spcPct val="107000"/>
                        </a:lnSpc>
                        <a:spcAft>
                          <a:spcPts val="0"/>
                        </a:spcAft>
                      </a:pPr>
                      <a:r>
                        <a:rPr lang="en-US" sz="2400" dirty="0" smtClean="0">
                          <a:solidFill>
                            <a:srgbClr val="002060"/>
                          </a:solidFill>
                          <a:effectLst/>
                          <a:latin typeface="Times New Roman" panose="02020603050405020304" pitchFamily="18" charset="0"/>
                          <a:cs typeface="Times New Roman" panose="02020603050405020304" pitchFamily="18" charset="0"/>
                        </a:rPr>
                        <a:t>3.Suy </a:t>
                      </a:r>
                      <a:r>
                        <a:rPr lang="en-US" sz="2400" dirty="0" err="1">
                          <a:solidFill>
                            <a:srgbClr val="002060"/>
                          </a:solidFill>
                          <a:effectLst/>
                          <a:latin typeface="Times New Roman" panose="02020603050405020304" pitchFamily="18" charset="0"/>
                          <a:cs typeface="Times New Roman" panose="02020603050405020304" pitchFamily="18" charset="0"/>
                        </a:rPr>
                        <a:t>nghĩ</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của</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bản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thân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em</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về</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chủ</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đề</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hoặc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nội</a:t>
                      </a:r>
                      <a:r>
                        <a:rPr lang="en-US" sz="2400" dirty="0">
                          <a:solidFill>
                            <a:srgbClr val="002060"/>
                          </a:solidFill>
                          <a:effectLst/>
                          <a:latin typeface="Times New Roman" panose="02020603050405020304" pitchFamily="18" charset="0"/>
                          <a:cs typeface="Times New Roman" panose="02020603050405020304" pitchFamily="18" charset="0"/>
                        </a:rPr>
                        <a:t> dung </a:t>
                      </a:r>
                      <a:r>
                        <a:rPr lang="en-US" sz="2400" dirty="0" err="1">
                          <a:solidFill>
                            <a:srgbClr val="002060"/>
                          </a:solidFill>
                          <a:effectLst/>
                          <a:latin typeface="Times New Roman" panose="02020603050405020304" pitchFamily="18" charset="0"/>
                          <a:cs typeface="Times New Roman" panose="02020603050405020304" pitchFamily="18" charset="0"/>
                        </a:rPr>
                        <a:t>của</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văn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bản</a:t>
                      </a:r>
                      <a:r>
                        <a:rPr lang="en-US" sz="2400" dirty="0">
                          <a:solidFill>
                            <a:srgbClr val="002060"/>
                          </a:solidFill>
                          <a:effectLst/>
                          <a:latin typeface="Times New Roman" panose="02020603050405020304" pitchFamily="18" charset="0"/>
                          <a:cs typeface="Times New Roman" panose="02020603050405020304" pitchFamily="18" charset="0"/>
                        </a:rPr>
                        <a: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794" marR="53794" marT="0" marB="0">
                    <a:solidFill>
                      <a:schemeClr val="accent1">
                        <a:lumMod val="40000"/>
                        <a:lumOff val="60000"/>
                      </a:schemeClr>
                    </a:solidFill>
                  </a:tcPr>
                </a:tc>
                <a:tc>
                  <a:txBody>
                    <a:bodyPr/>
                    <a:lstStyle/>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Nêu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chủ</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hoặc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khái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quát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nội</a:t>
                      </a:r>
                      <a:r>
                        <a:rPr lang="en-US" sz="2400" b="0" dirty="0">
                          <a:solidFill>
                            <a:srgbClr val="0000FF"/>
                          </a:solidFill>
                          <a:effectLst/>
                          <a:latin typeface="Times New Roman" panose="02020603050405020304" pitchFamily="18" charset="0"/>
                          <a:cs typeface="Times New Roman" panose="02020603050405020304" pitchFamily="18" charset="0"/>
                        </a:rPr>
                        <a:t> dung </a:t>
                      </a:r>
                      <a:r>
                        <a:rPr lang="en-US" sz="2400" b="0" dirty="0" err="1">
                          <a:solidFill>
                            <a:srgbClr val="0000FF"/>
                          </a:solidFill>
                          <a:effectLst/>
                          <a:latin typeface="Times New Roman" panose="02020603050405020304" pitchFamily="18" charset="0"/>
                          <a:cs typeface="Times New Roman" panose="02020603050405020304" pitchFamily="18" charset="0"/>
                        </a:rPr>
                        <a:t>văn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bản</a:t>
                      </a:r>
                      <a:r>
                        <a:rPr lang="en-US" sz="2400" b="0" dirty="0">
                          <a:solidFill>
                            <a:srgbClr val="0000FF"/>
                          </a:solidFill>
                          <a:effectLst/>
                          <a:latin typeface="Times New Roman" panose="02020603050405020304" pitchFamily="18" charset="0"/>
                          <a:cs typeface="Times New Roman" panose="02020603050405020304" pitchFamily="18" charset="0"/>
                        </a:rPr>
                        <a:t>. </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Khẳng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định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từ</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chủ</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hoặc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nội</a:t>
                      </a:r>
                      <a:r>
                        <a:rPr lang="en-US" sz="2400" b="0" dirty="0">
                          <a:solidFill>
                            <a:srgbClr val="0000FF"/>
                          </a:solidFill>
                          <a:effectLst/>
                          <a:latin typeface="Times New Roman" panose="02020603050405020304" pitchFamily="18" charset="0"/>
                          <a:cs typeface="Times New Roman" panose="02020603050405020304" pitchFamily="18" charset="0"/>
                        </a:rPr>
                        <a:t> dung </a:t>
                      </a:r>
                      <a:r>
                        <a:rPr lang="en-US" sz="2400" b="0" dirty="0" err="1">
                          <a:solidFill>
                            <a:srgbClr val="0000FF"/>
                          </a:solidFill>
                          <a:effectLst/>
                          <a:latin typeface="Times New Roman" panose="02020603050405020304" pitchFamily="18" charset="0"/>
                          <a:cs typeface="Times New Roman" panose="02020603050405020304" pitchFamily="18" charset="0"/>
                        </a:rPr>
                        <a:t>văn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bản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đã</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gợi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mỗi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chúng</a:t>
                      </a:r>
                      <a:r>
                        <a:rPr lang="en-US" sz="2400" b="0" dirty="0">
                          <a:solidFill>
                            <a:srgbClr val="0000FF"/>
                          </a:solidFill>
                          <a:effectLst/>
                          <a:latin typeface="Times New Roman" panose="02020603050405020304" pitchFamily="18" charset="0"/>
                          <a:cs typeface="Times New Roman" panose="02020603050405020304" pitchFamily="18" charset="0"/>
                        </a:rPr>
                        <a:t> ta </a:t>
                      </a:r>
                      <a:r>
                        <a:rPr lang="en-US" sz="2400" b="0" dirty="0" err="1">
                          <a:solidFill>
                            <a:srgbClr val="0000FF"/>
                          </a:solidFill>
                          <a:effectLst/>
                          <a:latin typeface="Times New Roman" panose="02020603050405020304" pitchFamily="18" charset="0"/>
                          <a:cs typeface="Times New Roman" panose="02020603050405020304" pitchFamily="18" charset="0"/>
                        </a:rPr>
                        <a:t>những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suy</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nghĩ</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sâu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sắc</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Nhận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thức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được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những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điều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gì</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từ</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nội</a:t>
                      </a:r>
                      <a:r>
                        <a:rPr lang="en-US" sz="2400" b="0" dirty="0">
                          <a:solidFill>
                            <a:srgbClr val="0000FF"/>
                          </a:solidFill>
                          <a:effectLst/>
                          <a:latin typeface="Times New Roman" panose="02020603050405020304" pitchFamily="18" charset="0"/>
                          <a:cs typeface="Times New Roman" panose="02020603050405020304" pitchFamily="18" charset="0"/>
                        </a:rPr>
                        <a:t> dung, </a:t>
                      </a:r>
                      <a:r>
                        <a:rPr lang="en-US" sz="2400" b="0" dirty="0" err="1">
                          <a:solidFill>
                            <a:srgbClr val="0000FF"/>
                          </a:solidFill>
                          <a:effectLst/>
                          <a:latin typeface="Times New Roman" panose="02020603050405020304" pitchFamily="18" charset="0"/>
                          <a:cs typeface="Times New Roman" panose="02020603050405020304" pitchFamily="18" charset="0"/>
                        </a:rPr>
                        <a:t>chủ</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của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văn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bản</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Thức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tỉnh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trong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em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những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thái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độ</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xúc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cảm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gì</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Từ</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đó</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giúp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bản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thân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em</a:t>
                      </a:r>
                      <a:r>
                        <a:rPr lang="en-US" sz="2400" b="0" dirty="0">
                          <a:solidFill>
                            <a:srgbClr val="0000FF"/>
                          </a:solidFill>
                          <a:effectLst/>
                          <a:latin typeface="Times New Roman" panose="02020603050405020304" pitchFamily="18" charset="0"/>
                          <a:cs typeface="Times New Roman" panose="02020603050405020304" pitchFamily="18" charset="0"/>
                        </a:rPr>
                        <a:t> ý </a:t>
                      </a:r>
                      <a:r>
                        <a:rPr lang="en-US" sz="2400" b="0" dirty="0" err="1">
                          <a:solidFill>
                            <a:srgbClr val="0000FF"/>
                          </a:solidFill>
                          <a:effectLst/>
                          <a:latin typeface="Times New Roman" panose="02020603050405020304" pitchFamily="18" charset="0"/>
                          <a:cs typeface="Times New Roman" panose="02020603050405020304" pitchFamily="18" charset="0"/>
                        </a:rPr>
                        <a:t>thức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được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cần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phải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làm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gì</a:t>
                      </a:r>
                      <a:r>
                        <a:rPr lang="en-US" sz="2400" b="0" dirty="0">
                          <a:solidFill>
                            <a:srgbClr val="0000FF"/>
                          </a:solidFill>
                          <a:effectLst/>
                          <a:latin typeface="Times New Roman" panose="02020603050405020304" pitchFamily="18" charset="0"/>
                          <a:cs typeface="Times New Roman" panose="02020603050405020304" pitchFamily="18" charset="0"/>
                        </a:rPr>
                        <a:t>?</a:t>
                      </a:r>
                      <a:endParaRPr lang="en-US" sz="24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794" marR="53794" marT="0" marB="0">
                    <a:solidFill>
                      <a:schemeClr val="accent1">
                        <a:lumMod val="20000"/>
                        <a:lumOff val="80000"/>
                      </a:schemeClr>
                    </a:solidFill>
                  </a:tcPr>
                </a:tc>
                <a:extLst>
                  <a:ext uri="{0D108BD9-81ED-4DB2-BD59-A6C34878D82A}">
                    <a16:rowId xmlns:a16="http://schemas.microsoft.com/office/drawing/2014/main" val="1293494885"/>
                  </a:ext>
                </a:extLst>
              </a:tr>
              <a:tr h="3454805">
                <a:tc>
                  <a:txBody>
                    <a:bodyPr/>
                    <a:lstStyle/>
                    <a:p>
                      <a:pPr algn="just"/>
                      <a:r>
                        <a:rPr lang="en-US" sz="2400" smtClean="0">
                          <a:solidFill>
                            <a:srgbClr val="002060"/>
                          </a:solidFill>
                          <a:effectLst/>
                          <a:latin typeface="Times New Roman" panose="02020603050405020304" pitchFamily="18" charset="0"/>
                          <a:cs typeface="Times New Roman" panose="02020603050405020304" pitchFamily="18" charset="0"/>
                        </a:rPr>
                        <a:t>4.</a:t>
                      </a:r>
                      <a:r>
                        <a:rPr lang="en-US" sz="2400" baseline="0" smtClean="0">
                          <a:solidFill>
                            <a:srgbClr val="002060"/>
                          </a:solidFill>
                          <a:effectLst/>
                          <a:latin typeface="Times New Roman" panose="02020603050405020304" pitchFamily="18" charset="0"/>
                          <a:cs typeface="Times New Roman" panose="02020603050405020304" pitchFamily="18" charset="0"/>
                        </a:rPr>
                        <a:t> </a:t>
                      </a:r>
                      <a:r>
                        <a:rPr lang="en-US" sz="2400" smtClean="0">
                          <a:solidFill>
                            <a:srgbClr val="002060"/>
                          </a:solidFill>
                          <a:effectLst/>
                          <a:latin typeface="Times New Roman" panose="02020603050405020304" pitchFamily="18" charset="0"/>
                          <a:cs typeface="Times New Roman" panose="02020603050405020304" pitchFamily="18" charset="0"/>
                        </a:rPr>
                        <a:t>So </a:t>
                      </a:r>
                      <a:r>
                        <a:rPr lang="en-US" sz="2400">
                          <a:solidFill>
                            <a:srgbClr val="002060"/>
                          </a:solidFill>
                          <a:effectLst/>
                          <a:latin typeface="Times New Roman" panose="02020603050405020304" pitchFamily="18" charset="0"/>
                          <a:cs typeface="Times New Roman" panose="02020603050405020304" pitchFamily="18" charset="0"/>
                        </a:rPr>
                        <a:t>sánh để chỉ ra sự tương đồng, khác biệt về nội dung </a:t>
                      </a:r>
                      <a:r>
                        <a:rPr lang="en-US" sz="2400" smtClean="0">
                          <a:solidFill>
                            <a:srgbClr val="002060"/>
                          </a:solidFill>
                          <a:effectLst/>
                          <a:latin typeface="Times New Roman" panose="02020603050405020304" pitchFamily="18" charset="0"/>
                          <a:cs typeface="Times New Roman" panose="02020603050405020304" pitchFamily="18" charset="0"/>
                        </a:rPr>
                        <a:t>và</a:t>
                      </a:r>
                      <a:r>
                        <a:rPr lang="en-US" sz="2400" baseline="0" smtClean="0">
                          <a:solidFill>
                            <a:srgbClr val="002060"/>
                          </a:solidFill>
                          <a:effectLst/>
                          <a:latin typeface="Times New Roman" panose="02020603050405020304" pitchFamily="18" charset="0"/>
                          <a:cs typeface="Times New Roman" panose="02020603050405020304" pitchFamily="18" charset="0"/>
                        </a:rPr>
                        <a:t> </a:t>
                      </a:r>
                      <a:r>
                        <a:rPr lang="en-US" sz="2400" smtClean="0">
                          <a:solidFill>
                            <a:srgbClr val="002060"/>
                          </a:solidFill>
                          <a:effectLst/>
                          <a:latin typeface="Times New Roman" panose="02020603050405020304" pitchFamily="18" charset="0"/>
                          <a:cs typeface="Times New Roman" panose="02020603050405020304" pitchFamily="18" charset="0"/>
                        </a:rPr>
                        <a:t>hình </a:t>
                      </a:r>
                      <a:r>
                        <a:rPr lang="en-US" sz="2400">
                          <a:solidFill>
                            <a:srgbClr val="002060"/>
                          </a:solidFill>
                          <a:effectLst/>
                          <a:latin typeface="Times New Roman" panose="02020603050405020304" pitchFamily="18" charset="0"/>
                          <a:cs typeface="Times New Roman" panose="02020603050405020304" pitchFamily="18" charset="0"/>
                        </a:rPr>
                        <a:t>thức nghệ thuật giữa hai tác phẩm.</a:t>
                      </a:r>
                      <a:endParaRPr lang="en-US" sz="24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794" marR="53794" marT="0" marB="0">
                    <a:solidFill>
                      <a:schemeClr val="accent1">
                        <a:lumMod val="40000"/>
                        <a:lumOff val="60000"/>
                      </a:schemeClr>
                    </a:solidFill>
                  </a:tcPr>
                </a:tc>
                <a:tc>
                  <a:txBody>
                    <a:bodyPr/>
                    <a:lstStyle/>
                    <a:p>
                      <a:pPr algn="just"/>
                      <a:r>
                        <a:rPr lang="en-US" sz="2400" b="0" dirty="0" err="1">
                          <a:solidFill>
                            <a:srgbClr val="0000FF"/>
                          </a:solidFill>
                          <a:effectLst/>
                          <a:latin typeface="Times New Roman" panose="02020603050405020304" pitchFamily="18" charset="0"/>
                          <a:cs typeface="Times New Roman" panose="02020603050405020304" pitchFamily="18" charset="0"/>
                        </a:rPr>
                        <a:t>Chỉ</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ra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điểm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tương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đồng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khác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biệt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nội</a:t>
                      </a:r>
                      <a:r>
                        <a:rPr lang="en-US" sz="2400" b="0" dirty="0">
                          <a:solidFill>
                            <a:srgbClr val="0000FF"/>
                          </a:solidFill>
                          <a:effectLst/>
                          <a:latin typeface="Times New Roman" panose="02020603050405020304" pitchFamily="18" charset="0"/>
                          <a:cs typeface="Times New Roman" panose="02020603050405020304" pitchFamily="18" charset="0"/>
                        </a:rPr>
                        <a:t> dung </a:t>
                      </a:r>
                      <a:r>
                        <a:rPr lang="en-US" sz="2400" b="0" dirty="0" err="1">
                          <a:solidFill>
                            <a:srgbClr val="0000FF"/>
                          </a:solidFill>
                          <a:effectLst/>
                          <a:latin typeface="Times New Roman" panose="02020603050405020304" pitchFamily="18" charset="0"/>
                          <a:cs typeface="Times New Roman" panose="02020603050405020304" pitchFamily="18" charset="0"/>
                        </a:rPr>
                        <a:t>và</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hình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thức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nghệ</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thuật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theo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các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tiêu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chí</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err="1">
                          <a:solidFill>
                            <a:srgbClr val="0000FF"/>
                          </a:solidFill>
                          <a:effectLst/>
                          <a:latin typeface="Times New Roman" panose="02020603050405020304" pitchFamily="18" charset="0"/>
                          <a:cs typeface="Times New Roman" panose="02020603050405020304" pitchFamily="18" charset="0"/>
                        </a:rPr>
                        <a:t>Tiêu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chí</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nội</a:t>
                      </a:r>
                      <a:r>
                        <a:rPr lang="en-US" sz="2400" b="0" dirty="0">
                          <a:solidFill>
                            <a:srgbClr val="0000FF"/>
                          </a:solidFill>
                          <a:effectLst/>
                          <a:latin typeface="Times New Roman" panose="02020603050405020304" pitchFamily="18" charset="0"/>
                          <a:cs typeface="Times New Roman" panose="02020603050405020304" pitchFamily="18" charset="0"/>
                        </a:rPr>
                        <a:t> dung:</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Đề</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tài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chủ</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câu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chuyện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nhân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vật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tư</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tưởng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thông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điệp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của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nhà</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văn</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Tiêu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chí</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về</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nghệ</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thuật</a:t>
                      </a:r>
                      <a:r>
                        <a:rPr lang="en-US" sz="2400" b="0" dirty="0">
                          <a:solidFill>
                            <a:srgbClr val="0000FF"/>
                          </a:solidFill>
                          <a:effectLst/>
                          <a:latin typeface="Times New Roman" panose="02020603050405020304" pitchFamily="18" charset="0"/>
                          <a:cs typeface="Times New Roman" panose="02020603050405020304" pitchFamily="18" charset="0"/>
                        </a:rPr>
                        <a:t>: </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Không</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gian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thời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gian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cốt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truyện</a:t>
                      </a:r>
                      <a:r>
                        <a:rPr lang="en-US" sz="2400" b="0" dirty="0">
                          <a:solidFill>
                            <a:srgbClr val="0000FF"/>
                          </a:solidFill>
                          <a:effectLst/>
                          <a:latin typeface="Times New Roman" panose="02020603050405020304" pitchFamily="18" charset="0"/>
                          <a:cs typeface="Times New Roman" panose="02020603050405020304" pitchFamily="18" charset="0"/>
                        </a:rPr>
                        <a:t>, chi </a:t>
                      </a:r>
                      <a:r>
                        <a:rPr lang="en-US" sz="2400" b="0" dirty="0" err="1">
                          <a:solidFill>
                            <a:srgbClr val="0000FF"/>
                          </a:solidFill>
                          <a:effectLst/>
                          <a:latin typeface="Times New Roman" panose="02020603050405020304" pitchFamily="18" charset="0"/>
                          <a:cs typeface="Times New Roman" panose="02020603050405020304" pitchFamily="18" charset="0"/>
                        </a:rPr>
                        <a:t>tiết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nhân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vật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chính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lời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người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kể</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chuyện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và</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lời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nhân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vật</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lời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smtClean="0">
                          <a:solidFill>
                            <a:srgbClr val="0000FF"/>
                          </a:solidFill>
                          <a:effectLst/>
                          <a:latin typeface="Times New Roman" panose="02020603050405020304" pitchFamily="18" charset="0"/>
                          <a:cs typeface="Times New Roman" panose="02020603050405020304" pitchFamily="18" charset="0"/>
                        </a:rPr>
                        <a:t>đối</a:t>
                      </a:r>
                      <a:r>
                        <a:rPr lang="en-US" sz="2400" b="0" dirty="0" smtClean="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thoại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và</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lời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độc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thoại</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endParaRPr lang="en-US" sz="24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794" marR="53794" marT="0" marB="0">
                    <a:solidFill>
                      <a:schemeClr val="accent1">
                        <a:lumMod val="20000"/>
                        <a:lumOff val="80000"/>
                      </a:schemeClr>
                    </a:solidFill>
                  </a:tcPr>
                </a:tc>
                <a:extLst>
                  <a:ext uri="{0D108BD9-81ED-4DB2-BD59-A6C34878D82A}">
                    <a16:rowId xmlns:a16="http://schemas.microsoft.com/office/drawing/2014/main" val="1839051042"/>
                  </a:ext>
                </a:extLst>
              </a:tr>
            </a:tbl>
          </a:graphicData>
        </a:graphic>
      </p:graphicFrame>
    </p:spTree>
    <p:extLst>
      <p:ext uri="{BB962C8B-B14F-4D97-AF65-F5344CB8AC3E}">
        <p14:creationId xmlns:p14="http://schemas.microsoft.com/office/powerpoint/2010/main" val="80984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68055530"/>
              </p:ext>
            </p:extLst>
          </p:nvPr>
        </p:nvGraphicFramePr>
        <p:xfrm>
          <a:off x="324465" y="309715"/>
          <a:ext cx="11720996" cy="2611501"/>
        </p:xfrm>
        <a:graphic>
          <a:graphicData uri="http://schemas.openxmlformats.org/drawingml/2006/table">
            <a:tbl>
              <a:tblPr firstRow="1" firstCol="1" bandRow="1">
                <a:tableStyleId>{5C22544A-7EE6-4342-B048-85BDC9FD1C3A}</a:tableStyleId>
              </a:tblPr>
              <a:tblGrid>
                <a:gridCol w="2621411">
                  <a:extLst>
                    <a:ext uri="{9D8B030D-6E8A-4147-A177-3AD203B41FA5}">
                      <a16:colId xmlns:a16="http://schemas.microsoft.com/office/drawing/2014/main" val="4189806239"/>
                    </a:ext>
                  </a:extLst>
                </a:gridCol>
                <a:gridCol w="9099585">
                  <a:extLst>
                    <a:ext uri="{9D8B030D-6E8A-4147-A177-3AD203B41FA5}">
                      <a16:colId xmlns:a16="http://schemas.microsoft.com/office/drawing/2014/main" val="3440290806"/>
                    </a:ext>
                  </a:extLst>
                </a:gridCol>
              </a:tblGrid>
              <a:tr h="2611501">
                <a:tc>
                  <a:txBody>
                    <a:bodyPr/>
                    <a:lstStyle/>
                    <a:p>
                      <a:pPr>
                        <a:lnSpc>
                          <a:spcPct val="107000"/>
                        </a:lnSpc>
                        <a:spcAft>
                          <a:spcPts val="0"/>
                        </a:spcAft>
                      </a:pPr>
                      <a:r>
                        <a:rPr lang="en-US" sz="2400" smtClean="0">
                          <a:solidFill>
                            <a:srgbClr val="002060"/>
                          </a:solidFill>
                          <a:effectLst/>
                          <a:latin typeface="Times New Roman" panose="02020603050405020304" pitchFamily="18" charset="0"/>
                          <a:cs typeface="Times New Roman" panose="02020603050405020304" pitchFamily="18" charset="0"/>
                        </a:rPr>
                        <a:t>5. Nội </a:t>
                      </a:r>
                      <a:r>
                        <a:rPr lang="en-US" sz="2400">
                          <a:solidFill>
                            <a:srgbClr val="002060"/>
                          </a:solidFill>
                          <a:effectLst/>
                          <a:latin typeface="Times New Roman" panose="02020603050405020304" pitchFamily="18" charset="0"/>
                          <a:cs typeface="Times New Roman" panose="02020603050405020304" pitchFamily="18" charset="0"/>
                        </a:rPr>
                        <a:t>dung tư tưởng văn bản có ý nghĩa như thế nào với thế hệ trẻ ngày nay?</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Nêu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tư</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tưởng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văn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bản</a:t>
                      </a:r>
                      <a:r>
                        <a:rPr lang="en-US" sz="2400" b="0" dirty="0">
                          <a:solidFill>
                            <a:srgbClr val="0000FF"/>
                          </a:solidFill>
                          <a:effectLst/>
                          <a:latin typeface="Times New Roman" panose="02020603050405020304" pitchFamily="18" charset="0"/>
                          <a:cs typeface="Times New Roman" panose="02020603050405020304" pitchFamily="18" charset="0"/>
                        </a:rPr>
                        <a:t>.</a:t>
                      </a:r>
                    </a:p>
                    <a:p>
                      <a:pPr>
                        <a:lnSpc>
                          <a:spcPct val="107000"/>
                        </a:lnSpc>
                        <a:spcAft>
                          <a:spcPts val="0"/>
                        </a:spcAft>
                      </a:pP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Nêu</a:t>
                      </a:r>
                      <a:r>
                        <a:rPr lang="en-US" sz="2400" b="0" dirty="0">
                          <a:solidFill>
                            <a:srgbClr val="0000FF"/>
                          </a:solidFill>
                          <a:effectLst/>
                          <a:latin typeface="Times New Roman" panose="02020603050405020304" pitchFamily="18" charset="0"/>
                          <a:cs typeface="Times New Roman" panose="02020603050405020304" pitchFamily="18" charset="0"/>
                        </a:rPr>
                        <a:t> ý </a:t>
                      </a:r>
                      <a:r>
                        <a:rPr lang="en-US" sz="2400" b="0" dirty="0" err="1">
                          <a:solidFill>
                            <a:srgbClr val="0000FF"/>
                          </a:solidFill>
                          <a:effectLst/>
                          <a:latin typeface="Times New Roman" panose="02020603050405020304" pitchFamily="18" charset="0"/>
                          <a:cs typeface="Times New Roman" panose="02020603050405020304" pitchFamily="18" charset="0"/>
                        </a:rPr>
                        <a:t>nghĩa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của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tư</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tưởng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văn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bản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trả</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lời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các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câu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hỏi</a:t>
                      </a:r>
                      <a:r>
                        <a:rPr lang="en-US" sz="2400" b="0" dirty="0">
                          <a:solidFill>
                            <a:srgbClr val="0000FF"/>
                          </a:solidFill>
                          <a:effectLst/>
                          <a:latin typeface="Times New Roman" panose="02020603050405020304" pitchFamily="18" charset="0"/>
                          <a:cs typeface="Times New Roman" panose="02020603050405020304" pitchFamily="18" charset="0"/>
                        </a:rPr>
                        <a:t>: </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Tư</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tưởng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đó</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giúp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thế</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hệ</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trẻ</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ngày</a:t>
                      </a:r>
                      <a:r>
                        <a:rPr lang="en-US" sz="2400" b="0" dirty="0">
                          <a:solidFill>
                            <a:srgbClr val="0000FF"/>
                          </a:solidFill>
                          <a:effectLst/>
                          <a:latin typeface="Times New Roman" panose="02020603050405020304" pitchFamily="18" charset="0"/>
                          <a:cs typeface="Times New Roman" panose="02020603050405020304" pitchFamily="18" charset="0"/>
                        </a:rPr>
                        <a:t> nay </a:t>
                      </a:r>
                      <a:r>
                        <a:rPr lang="en-US" sz="2400" b="0" dirty="0" err="1">
                          <a:solidFill>
                            <a:srgbClr val="0000FF"/>
                          </a:solidFill>
                          <a:effectLst/>
                          <a:latin typeface="Times New Roman" panose="02020603050405020304" pitchFamily="18" charset="0"/>
                          <a:cs typeface="Times New Roman" panose="02020603050405020304" pitchFamily="18" charset="0"/>
                        </a:rPr>
                        <a:t>nhận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thức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được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điều</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gì</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Tư</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tưởng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đó</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khơi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dậy</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những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tình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cảm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thái</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độ</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gì</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trong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thé</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hệ</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trẻ</a:t>
                      </a:r>
                      <a:r>
                        <a:rPr lang="en-US" sz="2400" b="0" dirty="0">
                          <a:solidFill>
                            <a:srgbClr val="0000FF"/>
                          </a:solidFill>
                          <a:effectLst/>
                          <a:latin typeface="Times New Roman" panose="02020603050405020304" pitchFamily="18" charset="0"/>
                          <a:cs typeface="Times New Roman" panose="02020603050405020304" pitchFamily="18" charset="0"/>
                        </a:rPr>
                        <a:t>?</a:t>
                      </a:r>
                    </a:p>
                    <a:p>
                      <a:pPr algn="just"/>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Tư</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tưởng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đó</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giúp</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cho</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thế</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hệ</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trẻ</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xác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định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được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những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việc</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làm</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hành</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động</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gì</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của</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bản</a:t>
                      </a:r>
                      <a:r>
                        <a:rPr lang="en-US" sz="2400" b="0" dirty="0">
                          <a:solidFill>
                            <a:srgbClr val="0000FF"/>
                          </a:solidFill>
                          <a:effectLst/>
                          <a:latin typeface="Times New Roman" panose="02020603050405020304" pitchFamily="18" charset="0"/>
                          <a:cs typeface="Times New Roman" panose="02020603050405020304" pitchFamily="18" charset="0"/>
                        </a:rPr>
                        <a:t> </a:t>
                      </a:r>
                      <a:r>
                        <a:rPr lang="en-US" sz="2400" b="0" dirty="0" err="1">
                          <a:solidFill>
                            <a:srgbClr val="0000FF"/>
                          </a:solidFill>
                          <a:effectLst/>
                          <a:latin typeface="Times New Roman" panose="02020603050405020304" pitchFamily="18" charset="0"/>
                          <a:cs typeface="Times New Roman" panose="02020603050405020304" pitchFamily="18" charset="0"/>
                        </a:rPr>
                        <a:t>thân</a:t>
                      </a:r>
                      <a:r>
                        <a:rPr lang="en-US" sz="2400" b="0" dirty="0">
                          <a:solidFill>
                            <a:srgbClr val="0000FF"/>
                          </a:solidFill>
                          <a:effectLst/>
                          <a:latin typeface="Times New Roman" panose="02020603050405020304" pitchFamily="18" charset="0"/>
                          <a:cs typeface="Times New Roman" panose="02020603050405020304" pitchFamily="18" charset="0"/>
                        </a:rPr>
                        <a:t>?</a:t>
                      </a:r>
                      <a:endParaRPr lang="en-US" sz="24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07575572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42433847"/>
              </p:ext>
            </p:extLst>
          </p:nvPr>
        </p:nvGraphicFramePr>
        <p:xfrm>
          <a:off x="324464" y="2921217"/>
          <a:ext cx="11720997" cy="3730306"/>
        </p:xfrm>
        <a:graphic>
          <a:graphicData uri="http://schemas.openxmlformats.org/drawingml/2006/table">
            <a:tbl>
              <a:tblPr firstRow="1" firstCol="1" bandRow="1">
                <a:tableStyleId>{5C22544A-7EE6-4342-B048-85BDC9FD1C3A}</a:tableStyleId>
              </a:tblPr>
              <a:tblGrid>
                <a:gridCol w="2621412">
                  <a:extLst>
                    <a:ext uri="{9D8B030D-6E8A-4147-A177-3AD203B41FA5}">
                      <a16:colId xmlns:a16="http://schemas.microsoft.com/office/drawing/2014/main" val="3820915004"/>
                    </a:ext>
                  </a:extLst>
                </a:gridCol>
                <a:gridCol w="9099585">
                  <a:extLst>
                    <a:ext uri="{9D8B030D-6E8A-4147-A177-3AD203B41FA5}">
                      <a16:colId xmlns:a16="http://schemas.microsoft.com/office/drawing/2014/main" val="1886084074"/>
                    </a:ext>
                  </a:extLst>
                </a:gridCol>
              </a:tblGrid>
              <a:tr h="3730306">
                <a:tc>
                  <a:txBody>
                    <a:bodyPr/>
                    <a:lstStyle/>
                    <a:p>
                      <a:pPr>
                        <a:lnSpc>
                          <a:spcPct val="107000"/>
                        </a:lnSpc>
                        <a:spcAft>
                          <a:spcPts val="0"/>
                        </a:spcAft>
                      </a:pPr>
                      <a:r>
                        <a:rPr lang="en-US" sz="2400" smtClean="0">
                          <a:solidFill>
                            <a:srgbClr val="002060"/>
                          </a:solidFill>
                          <a:effectLst/>
                          <a:latin typeface="Times New Roman" panose="02020603050405020304" pitchFamily="18" charset="0"/>
                          <a:cs typeface="Times New Roman" panose="02020603050405020304" pitchFamily="18" charset="0"/>
                        </a:rPr>
                        <a:t>6. </a:t>
                      </a:r>
                      <a:r>
                        <a:rPr lang="en-US" sz="2400">
                          <a:solidFill>
                            <a:srgbClr val="002060"/>
                          </a:solidFill>
                          <a:effectLst/>
                          <a:latin typeface="Times New Roman" panose="02020603050405020304" pitchFamily="18" charset="0"/>
                          <a:cs typeface="Times New Roman" panose="02020603050405020304" pitchFamily="18" charset="0"/>
                        </a:rPr>
                        <a:t>Rút ra thông điệp, bài học ý nghĩa nhất  từ văn bản. Thông </a:t>
                      </a:r>
                      <a:r>
                        <a:rPr lang="en-US" sz="2400" smtClean="0">
                          <a:solidFill>
                            <a:srgbClr val="002060"/>
                          </a:solidFill>
                          <a:effectLst/>
                          <a:latin typeface="Times New Roman" panose="02020603050405020304" pitchFamily="18" charset="0"/>
                          <a:cs typeface="Times New Roman" panose="02020603050405020304" pitchFamily="18" charset="0"/>
                        </a:rPr>
                        <a:t>điệp</a:t>
                      </a:r>
                      <a:r>
                        <a:rPr lang="en-US" sz="2400">
                          <a:solidFill>
                            <a:srgbClr val="002060"/>
                          </a:solidFill>
                          <a:effectLst/>
                          <a:latin typeface="Times New Roman" panose="02020603050405020304" pitchFamily="18" charset="0"/>
                          <a:cs typeface="Times New Roman" panose="02020603050405020304" pitchFamily="18" charset="0"/>
                        </a:rPr>
                        <a:t>, bài học đó có ý nghĩa như thế nào trong cuộc sống hiện nay?</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Nêu</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thông</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điệp</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bài</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học</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smtClean="0">
                          <a:solidFill>
                            <a:srgbClr val="0000FF"/>
                          </a:solidFill>
                          <a:effectLst/>
                          <a:latin typeface="Times New Roman" panose="02020603050405020304" pitchFamily="18" charset="0"/>
                          <a:cs typeface="Times New Roman" panose="02020603050405020304" pitchFamily="18" charset="0"/>
                        </a:rPr>
                        <a:t>bám</a:t>
                      </a:r>
                      <a:r>
                        <a:rPr lang="en-US" sz="2800" b="0" dirty="0" smtClean="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sát</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vào</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nội</a:t>
                      </a:r>
                      <a:r>
                        <a:rPr lang="en-US" sz="2800" b="0" dirty="0">
                          <a:solidFill>
                            <a:srgbClr val="0000FF"/>
                          </a:solidFill>
                          <a:effectLst/>
                          <a:latin typeface="Times New Roman" panose="02020603050405020304" pitchFamily="18" charset="0"/>
                          <a:cs typeface="Times New Roman" panose="02020603050405020304" pitchFamily="18" charset="0"/>
                        </a:rPr>
                        <a:t> dung </a:t>
                      </a:r>
                      <a:r>
                        <a:rPr lang="en-US" sz="2800" b="0" dirty="0" err="1">
                          <a:solidFill>
                            <a:srgbClr val="0000FF"/>
                          </a:solidFill>
                          <a:effectLst/>
                          <a:latin typeface="Times New Roman" panose="02020603050405020304" pitchFamily="18" charset="0"/>
                          <a:cs typeface="Times New Roman" panose="02020603050405020304" pitchFamily="18" charset="0"/>
                        </a:rPr>
                        <a:t>chính</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của</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văn</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bản</a:t>
                      </a:r>
                      <a:r>
                        <a:rPr lang="en-US" sz="2800" b="0" dirty="0">
                          <a:solidFill>
                            <a:srgbClr val="0000FF"/>
                          </a:solidFill>
                          <a:effectLst/>
                          <a:latin typeface="Times New Roman" panose="02020603050405020304" pitchFamily="18" charset="0"/>
                          <a:cs typeface="Times New Roman" panose="02020603050405020304" pitchFamily="18" charset="0"/>
                        </a:rPr>
                        <a:t>.</a:t>
                      </a:r>
                    </a:p>
                    <a:p>
                      <a:pPr algn="just"/>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Nêu</a:t>
                      </a:r>
                      <a:r>
                        <a:rPr lang="en-US" sz="2800" b="0" dirty="0">
                          <a:solidFill>
                            <a:srgbClr val="0000FF"/>
                          </a:solidFill>
                          <a:effectLst/>
                          <a:latin typeface="Times New Roman" panose="02020603050405020304" pitchFamily="18" charset="0"/>
                          <a:cs typeface="Times New Roman" panose="02020603050405020304" pitchFamily="18" charset="0"/>
                        </a:rPr>
                        <a:t> ý </a:t>
                      </a:r>
                      <a:r>
                        <a:rPr lang="en-US" sz="2800" b="0" dirty="0" err="1">
                          <a:solidFill>
                            <a:srgbClr val="0000FF"/>
                          </a:solidFill>
                          <a:effectLst/>
                          <a:latin typeface="Times New Roman" panose="02020603050405020304" pitchFamily="18" charset="0"/>
                          <a:cs typeface="Times New Roman" panose="02020603050405020304" pitchFamily="18" charset="0"/>
                        </a:rPr>
                        <a:t>nghĩa</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của</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thông</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điệp</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bài</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học</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trả</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lời</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các</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câu</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hỏi</a:t>
                      </a:r>
                      <a:r>
                        <a:rPr lang="en-US" sz="2800" b="0" dirty="0">
                          <a:solidFill>
                            <a:srgbClr val="0000FF"/>
                          </a:solidFill>
                          <a:effectLst/>
                          <a:latin typeface="Times New Roman" panose="02020603050405020304" pitchFamily="18" charset="0"/>
                          <a:cs typeface="Times New Roman" panose="02020603050405020304" pitchFamily="18" charset="0"/>
                        </a:rPr>
                        <a:t>:</a:t>
                      </a:r>
                    </a:p>
                    <a:p>
                      <a:pPr algn="just"/>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Thông</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điệp</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bài</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học</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đó</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giúp</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em</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nhận</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thức</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được</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điều</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gì</a:t>
                      </a:r>
                      <a:r>
                        <a:rPr lang="en-US" sz="2800" b="0" dirty="0">
                          <a:solidFill>
                            <a:srgbClr val="0000FF"/>
                          </a:solidFill>
                          <a:effectLst/>
                          <a:latin typeface="Times New Roman" panose="02020603050405020304" pitchFamily="18" charset="0"/>
                          <a:cs typeface="Times New Roman" panose="02020603050405020304" pitchFamily="18" charset="0"/>
                        </a:rPr>
                        <a:t>? </a:t>
                      </a:r>
                    </a:p>
                    <a:p>
                      <a:pPr algn="just"/>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Thông</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điệp</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bài</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học</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đó</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khơi</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dậy</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trong</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em</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những</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tình</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cảm</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thái</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độ</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gì</a:t>
                      </a:r>
                      <a:r>
                        <a:rPr lang="en-US" sz="2800" b="0" dirty="0">
                          <a:solidFill>
                            <a:srgbClr val="0000FF"/>
                          </a:solidFill>
                          <a:effectLst/>
                          <a:latin typeface="Times New Roman" panose="02020603050405020304" pitchFamily="18" charset="0"/>
                          <a:cs typeface="Times New Roman" panose="02020603050405020304" pitchFamily="18" charset="0"/>
                        </a:rPr>
                        <a:t>?</a:t>
                      </a:r>
                    </a:p>
                    <a:p>
                      <a:pPr algn="just"/>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Thông</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điệp</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bài</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học</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đó</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giúp</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em</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nhận</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thấy</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cần</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phải</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làm</a:t>
                      </a:r>
                      <a:r>
                        <a:rPr lang="en-US" sz="2800" b="0" dirty="0">
                          <a:solidFill>
                            <a:srgbClr val="0000FF"/>
                          </a:solidFill>
                          <a:effectLst/>
                          <a:latin typeface="Times New Roman" panose="02020603050405020304" pitchFamily="18" charset="0"/>
                          <a:cs typeface="Times New Roman" panose="02020603050405020304" pitchFamily="18" charset="0"/>
                        </a:rPr>
                        <a:t> </a:t>
                      </a:r>
                      <a:r>
                        <a:rPr lang="en-US" sz="2800" b="0" dirty="0" err="1">
                          <a:solidFill>
                            <a:srgbClr val="0000FF"/>
                          </a:solidFill>
                          <a:effectLst/>
                          <a:latin typeface="Times New Roman" panose="02020603050405020304" pitchFamily="18" charset="0"/>
                          <a:cs typeface="Times New Roman" panose="02020603050405020304" pitchFamily="18" charset="0"/>
                        </a:rPr>
                        <a:t>gì</a:t>
                      </a:r>
                      <a:r>
                        <a:rPr lang="en-US" sz="2800" b="0" dirty="0">
                          <a:solidFill>
                            <a:srgbClr val="0000FF"/>
                          </a:solidFill>
                          <a:effectLst/>
                          <a:latin typeface="Times New Roman" panose="02020603050405020304" pitchFamily="18" charset="0"/>
                          <a:cs typeface="Times New Roman" panose="02020603050405020304" pitchFamily="18" charset="0"/>
                        </a:rPr>
                        <a:t>?</a:t>
                      </a:r>
                      <a:endParaRPr lang="en-US" sz="2800" b="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4176804802"/>
                  </a:ext>
                </a:extLst>
              </a:tr>
            </a:tbl>
          </a:graphicData>
        </a:graphic>
      </p:graphicFrame>
    </p:spTree>
    <p:extLst>
      <p:ext uri="{BB962C8B-B14F-4D97-AF65-F5344CB8AC3E}">
        <p14:creationId xmlns:p14="http://schemas.microsoft.com/office/powerpoint/2010/main" val="374786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6274" y="1925487"/>
            <a:ext cx="7344959" cy="1200329"/>
          </a:xfrm>
          <a:prstGeom prst="rect">
            <a:avLst/>
          </a:prstGeom>
        </p:spPr>
        <p:txBody>
          <a:bodyPr wrap="none">
            <a:spAutoFit/>
          </a:bodyPr>
          <a:lstStyle/>
          <a:p>
            <a:pPr algn="ctr"/>
            <a:r>
              <a:rPr lang="en-US" sz="3600" b="1">
                <a:solidFill>
                  <a:srgbClr val="FFFF00"/>
                </a:solidFill>
                <a:latin typeface="Times New Roman" panose="02020603050405020304" pitchFamily="18" charset="0"/>
                <a:cs typeface="Times New Roman" panose="02020603050405020304" pitchFamily="18" charset="0"/>
              </a:rPr>
              <a:t>PHẦN III: NGHỊ LUẬN VĂN </a:t>
            </a:r>
            <a:r>
              <a:rPr lang="en-US" sz="3600" b="1" smtClean="0">
                <a:solidFill>
                  <a:srgbClr val="FFFF00"/>
                </a:solidFill>
                <a:latin typeface="Times New Roman" panose="02020603050405020304" pitchFamily="18" charset="0"/>
                <a:cs typeface="Times New Roman" panose="02020603050405020304" pitchFamily="18" charset="0"/>
              </a:rPr>
              <a:t>HỌC</a:t>
            </a:r>
          </a:p>
          <a:p>
            <a:pPr algn="ctr"/>
            <a:r>
              <a:rPr lang="en-US" sz="3600" b="1" smtClean="0">
                <a:solidFill>
                  <a:srgbClr val="FFFF00"/>
                </a:solidFill>
                <a:latin typeface="Times New Roman" panose="02020603050405020304" pitchFamily="18" charset="0"/>
                <a:cs typeface="Times New Roman" panose="02020603050405020304" pitchFamily="18" charset="0"/>
              </a:rPr>
              <a:t>VIẾT ĐOẠN VĂN (2,0 điểm)</a:t>
            </a:r>
            <a:endParaRPr lang="en-US" sz="3600" b="1">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61951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62708" y="1213338"/>
            <a:ext cx="10972800" cy="3954929"/>
          </a:xfrm>
          <a:prstGeom prst="rect">
            <a:avLst/>
          </a:prstGeom>
          <a:noFill/>
        </p:spPr>
        <p:txBody>
          <a:bodyPr wrap="square" rtlCol="0">
            <a:spAutoFit/>
          </a:bodyPr>
          <a:lstStyle/>
          <a:p>
            <a:pPr marL="571500" indent="-571500" algn="ctr">
              <a:buAutoNum type="romanUcPeriod"/>
            </a:pPr>
            <a:r>
              <a:rPr lang="en-US" sz="2800" b="1" smtClean="0">
                <a:solidFill>
                  <a:srgbClr val="FFFF00"/>
                </a:solidFill>
                <a:latin typeface="Times New Roman" panose="02020603050405020304" pitchFamily="18" charset="0"/>
                <a:cs typeface="Times New Roman" panose="02020603050405020304" pitchFamily="18" charset="0"/>
              </a:rPr>
              <a:t>CÁC </a:t>
            </a:r>
            <a:r>
              <a:rPr lang="en-US" sz="2800" b="1" dirty="0" smtClean="0">
                <a:solidFill>
                  <a:srgbClr val="FFFF00"/>
                </a:solidFill>
                <a:latin typeface="Times New Roman" panose="02020603050405020304" pitchFamily="18" charset="0"/>
                <a:cs typeface="Times New Roman" panose="02020603050405020304" pitchFamily="18" charset="0"/>
              </a:rPr>
              <a:t>DẠNG NGHỊ LUẬN </a:t>
            </a:r>
            <a:r>
              <a:rPr lang="en-US" sz="2800" b="1" smtClean="0">
                <a:solidFill>
                  <a:srgbClr val="FFFF00"/>
                </a:solidFill>
                <a:latin typeface="Times New Roman" panose="02020603050405020304" pitchFamily="18" charset="0"/>
                <a:cs typeface="Times New Roman" panose="02020603050405020304" pitchFamily="18" charset="0"/>
              </a:rPr>
              <a:t>THƯỜNG GẶP</a:t>
            </a:r>
          </a:p>
          <a:p>
            <a:pPr algn="ctr"/>
            <a:endParaRPr lang="en-US" sz="2800" b="1" dirty="0" smtClean="0">
              <a:solidFill>
                <a:srgbClr val="FFFF00"/>
              </a:solidFill>
              <a:latin typeface="Times New Roman" panose="02020603050405020304" pitchFamily="18" charset="0"/>
              <a:cs typeface="Times New Roman" panose="02020603050405020304" pitchFamily="18" charset="0"/>
            </a:endParaRPr>
          </a:p>
          <a:p>
            <a:pPr marL="514350" indent="-514350">
              <a:lnSpc>
                <a:spcPct val="150000"/>
              </a:lnSpc>
              <a:buAutoNum type="arabicPeriod"/>
            </a:pPr>
            <a:r>
              <a:rPr lang="en-US" sz="2600" b="1" smtClean="0">
                <a:solidFill>
                  <a:srgbClr val="FFFF00"/>
                </a:solidFill>
                <a:latin typeface="Times New Roman" panose="02020603050405020304" pitchFamily="18" charset="0"/>
                <a:cs typeface="Times New Roman" panose="02020603050405020304" pitchFamily="18" charset="0"/>
              </a:rPr>
              <a:t>Cảm </a:t>
            </a:r>
            <a:r>
              <a:rPr lang="en-US" sz="2600" b="1" dirty="0" err="1" smtClean="0">
                <a:solidFill>
                  <a:srgbClr val="FFFF00"/>
                </a:solidFill>
                <a:latin typeface="Times New Roman" panose="02020603050405020304" pitchFamily="18" charset="0"/>
                <a:cs typeface="Times New Roman" panose="02020603050405020304" pitchFamily="18" charset="0"/>
              </a:rPr>
              <a:t>nhận</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về</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nhân</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vật</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trong</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truyện</a:t>
            </a:r>
            <a:r>
              <a:rPr lang="en-US" sz="2600" b="1" dirty="0" smtClean="0">
                <a:solidFill>
                  <a:srgbClr val="FFFF00"/>
                </a:solidFill>
                <a:latin typeface="Times New Roman" panose="02020603050405020304" pitchFamily="18" charset="0"/>
                <a:cs typeface="Times New Roman" panose="02020603050405020304" pitchFamily="18" charset="0"/>
              </a:rPr>
              <a:t> ( </a:t>
            </a:r>
            <a:r>
              <a:rPr lang="en-US" sz="2600" b="1" dirty="0" err="1" smtClean="0">
                <a:solidFill>
                  <a:srgbClr val="FFFF00"/>
                </a:solidFill>
                <a:latin typeface="Times New Roman" panose="02020603050405020304" pitchFamily="18" charset="0"/>
                <a:cs typeface="Times New Roman" panose="02020603050405020304" pitchFamily="18" charset="0"/>
              </a:rPr>
              <a:t>đoạn</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truyện</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đoạn</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thơ</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err="1" smtClean="0">
                <a:solidFill>
                  <a:srgbClr val="FFFF00"/>
                </a:solidFill>
                <a:latin typeface="Times New Roman" panose="02020603050405020304" pitchFamily="18" charset="0"/>
                <a:cs typeface="Times New Roman" panose="02020603050405020304" pitchFamily="18" charset="0"/>
              </a:rPr>
              <a:t>Nôm</a:t>
            </a:r>
            <a:r>
              <a:rPr lang="en-US" sz="2600" b="1" smtClean="0">
                <a:solidFill>
                  <a:srgbClr val="FFFF00"/>
                </a:solidFill>
                <a:latin typeface="Times New Roman" panose="02020603050405020304" pitchFamily="18" charset="0"/>
                <a:cs typeface="Times New Roman" panose="02020603050405020304" pitchFamily="18" charset="0"/>
              </a:rPr>
              <a:t>)</a:t>
            </a:r>
          </a:p>
          <a:p>
            <a:pPr marL="514350" indent="-514350">
              <a:lnSpc>
                <a:spcPct val="150000"/>
              </a:lnSpc>
              <a:buAutoNum type="arabicPeriod"/>
            </a:pPr>
            <a:r>
              <a:rPr lang="en-US" sz="2600" b="1" smtClean="0">
                <a:solidFill>
                  <a:srgbClr val="FFFF00"/>
                </a:solidFill>
                <a:latin typeface="Times New Roman" panose="02020603050405020304" pitchFamily="18" charset="0"/>
                <a:cs typeface="Times New Roman" panose="02020603050405020304" pitchFamily="18" charset="0"/>
              </a:rPr>
              <a:t>Cảm nhận về đoạn ngữ liệu trích trong một văn bản .</a:t>
            </a:r>
            <a:endParaRPr lang="en-US" sz="2600" b="1" dirty="0" smtClean="0">
              <a:solidFill>
                <a:srgbClr val="FFFF00"/>
              </a:solidFill>
              <a:latin typeface="Times New Roman" panose="02020603050405020304" pitchFamily="18" charset="0"/>
              <a:cs typeface="Times New Roman" panose="02020603050405020304" pitchFamily="18" charset="0"/>
            </a:endParaRPr>
          </a:p>
          <a:p>
            <a:pPr>
              <a:lnSpc>
                <a:spcPct val="150000"/>
              </a:lnSpc>
            </a:pPr>
            <a:r>
              <a:rPr lang="en-US" sz="2600" b="1" smtClean="0">
                <a:solidFill>
                  <a:srgbClr val="FFFF00"/>
                </a:solidFill>
                <a:latin typeface="Times New Roman" panose="02020603050405020304" pitchFamily="18" charset="0"/>
                <a:cs typeface="Times New Roman" panose="02020603050405020304" pitchFamily="18" charset="0"/>
              </a:rPr>
              <a:t>3. </a:t>
            </a:r>
            <a:r>
              <a:rPr lang="en-US" sz="2600" b="1" dirty="0" err="1" smtClean="0">
                <a:solidFill>
                  <a:srgbClr val="FFFF00"/>
                </a:solidFill>
                <a:latin typeface="Times New Roman" panose="02020603050405020304" pitchFamily="18" charset="0"/>
                <a:cs typeface="Times New Roman" panose="02020603050405020304" pitchFamily="18" charset="0"/>
              </a:rPr>
              <a:t>Suy</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nghĩ</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về</a:t>
            </a:r>
            <a:r>
              <a:rPr lang="en-US" sz="2600" b="1" dirty="0" smtClean="0">
                <a:solidFill>
                  <a:srgbClr val="FFFF00"/>
                </a:solidFill>
                <a:latin typeface="Times New Roman" panose="02020603050405020304" pitchFamily="18" charset="0"/>
                <a:cs typeface="Times New Roman" panose="02020603050405020304" pitchFamily="18" charset="0"/>
              </a:rPr>
              <a:t> chi </a:t>
            </a:r>
            <a:r>
              <a:rPr lang="en-US" sz="2600" b="1" dirty="0" err="1" smtClean="0">
                <a:solidFill>
                  <a:srgbClr val="FFFF00"/>
                </a:solidFill>
                <a:latin typeface="Times New Roman" panose="02020603050405020304" pitchFamily="18" charset="0"/>
                <a:cs typeface="Times New Roman" panose="02020603050405020304" pitchFamily="18" charset="0"/>
              </a:rPr>
              <a:t>tiết</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trong</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truyện</a:t>
            </a:r>
            <a:endParaRPr lang="en-US" sz="2600" b="1" dirty="0" smtClean="0">
              <a:solidFill>
                <a:srgbClr val="FFFF00"/>
              </a:solidFill>
              <a:latin typeface="Times New Roman" panose="02020603050405020304" pitchFamily="18" charset="0"/>
              <a:cs typeface="Times New Roman" panose="02020603050405020304" pitchFamily="18" charset="0"/>
            </a:endParaRPr>
          </a:p>
          <a:p>
            <a:pPr>
              <a:lnSpc>
                <a:spcPct val="150000"/>
              </a:lnSpc>
            </a:pPr>
            <a:r>
              <a:rPr lang="en-US" sz="2600" b="1" dirty="0">
                <a:solidFill>
                  <a:srgbClr val="FFFF00"/>
                </a:solidFill>
                <a:latin typeface="Times New Roman" panose="02020603050405020304" pitchFamily="18" charset="0"/>
                <a:cs typeface="Times New Roman" panose="02020603050405020304" pitchFamily="18" charset="0"/>
              </a:rPr>
              <a:t>4</a:t>
            </a:r>
            <a:r>
              <a:rPr lang="en-US" sz="2600" b="1"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Suy</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nghĩ</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về</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một</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yếu</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tố</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nghệ</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thuật</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trong</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truyện</a:t>
            </a:r>
            <a:r>
              <a:rPr lang="en-US" sz="2600" b="1" dirty="0" smtClean="0">
                <a:solidFill>
                  <a:srgbClr val="FFFF00"/>
                </a:solidFill>
                <a:latin typeface="Times New Roman" panose="02020603050405020304" pitchFamily="18" charset="0"/>
                <a:cs typeface="Times New Roman" panose="02020603050405020304" pitchFamily="18" charset="0"/>
              </a:rPr>
              <a:t> ( </a:t>
            </a:r>
            <a:r>
              <a:rPr lang="en-US" sz="2600" b="1" dirty="0" err="1" smtClean="0">
                <a:solidFill>
                  <a:srgbClr val="FFFF00"/>
                </a:solidFill>
                <a:latin typeface="Times New Roman" panose="02020603050405020304" pitchFamily="18" charset="0"/>
                <a:cs typeface="Times New Roman" panose="02020603050405020304" pitchFamily="18" charset="0"/>
              </a:rPr>
              <a:t>Yếu</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tố</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kì</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ảo</a:t>
            </a:r>
            <a:r>
              <a:rPr lang="en-US" sz="2600" b="1" dirty="0" smtClean="0">
                <a:solidFill>
                  <a:srgbClr val="FFFF00"/>
                </a:solidFill>
                <a:latin typeface="Times New Roman" panose="02020603050405020304" pitchFamily="18" charset="0"/>
                <a:cs typeface="Times New Roman" panose="02020603050405020304" pitchFamily="18" charset="0"/>
              </a:rPr>
              <a:t>…)  </a:t>
            </a:r>
          </a:p>
          <a:p>
            <a:pPr>
              <a:lnSpc>
                <a:spcPct val="150000"/>
              </a:lnSpc>
            </a:pPr>
            <a:r>
              <a:rPr lang="en-US" sz="2600" b="1" dirty="0">
                <a:solidFill>
                  <a:srgbClr val="FFFF00"/>
                </a:solidFill>
                <a:latin typeface="Times New Roman" panose="02020603050405020304" pitchFamily="18" charset="0"/>
                <a:cs typeface="Times New Roman" panose="02020603050405020304" pitchFamily="18" charset="0"/>
              </a:rPr>
              <a:t>5</a:t>
            </a:r>
            <a:r>
              <a:rPr lang="en-US" sz="2600" b="1"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Nghị</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luận</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về</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tình</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huống</a:t>
            </a:r>
            <a:r>
              <a:rPr lang="en-US" sz="2600" b="1" dirty="0" smtClean="0">
                <a:solidFill>
                  <a:srgbClr val="FFFF00"/>
                </a:solidFill>
                <a:latin typeface="Times New Roman" panose="02020603050405020304" pitchFamily="18" charset="0"/>
                <a:cs typeface="Times New Roman" panose="02020603050405020304" pitchFamily="18" charset="0"/>
              </a:rPr>
              <a:t> </a:t>
            </a:r>
            <a:r>
              <a:rPr lang="en-US" sz="2600" b="1" dirty="0" err="1" smtClean="0">
                <a:solidFill>
                  <a:srgbClr val="FFFF00"/>
                </a:solidFill>
                <a:latin typeface="Times New Roman" panose="02020603050405020304" pitchFamily="18" charset="0"/>
                <a:cs typeface="Times New Roman" panose="02020603050405020304" pitchFamily="18" charset="0"/>
              </a:rPr>
              <a:t>truyện</a:t>
            </a:r>
            <a:r>
              <a:rPr lang="en-US" sz="2600" b="1" dirty="0" smtClean="0">
                <a:solidFill>
                  <a:srgbClr val="FFFF00"/>
                </a:solidFill>
                <a:latin typeface="Times New Roman" panose="02020603050405020304" pitchFamily="18" charset="0"/>
                <a:cs typeface="Times New Roman" panose="02020603050405020304" pitchFamily="18" charset="0"/>
              </a:rPr>
              <a:t> </a:t>
            </a:r>
            <a:endParaRPr lang="en-US" sz="26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182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621" y="376222"/>
            <a:ext cx="11869615" cy="6063198"/>
          </a:xfrm>
          <a:prstGeom prst="rect">
            <a:avLst/>
          </a:prstGeom>
        </p:spPr>
        <p:txBody>
          <a:bodyPr wrap="square">
            <a:spAutoFit/>
          </a:bodyPr>
          <a:lstStyle/>
          <a:p>
            <a:pPr algn="ctr"/>
            <a:r>
              <a:rPr lang="en-US" sz="2800" b="1" dirty="0" smtClean="0">
                <a:solidFill>
                  <a:srgbClr val="FFFF00"/>
                </a:solidFill>
                <a:latin typeface="Times New Roman" panose="02020603050405020304" pitchFamily="18" charset="0"/>
                <a:ea typeface="Times New Roman" panose="02020603050405020304" pitchFamily="18" charset="0"/>
              </a:rPr>
              <a:t>II. KĨ </a:t>
            </a:r>
            <a:r>
              <a:rPr lang="en-US" sz="2800" b="1" dirty="0">
                <a:solidFill>
                  <a:srgbClr val="FFFF00"/>
                </a:solidFill>
                <a:latin typeface="Times New Roman" panose="02020603050405020304" pitchFamily="18" charset="0"/>
                <a:ea typeface="Times New Roman" panose="02020603050405020304" pitchFamily="18" charset="0"/>
              </a:rPr>
              <a:t>NĂNG VIẾT ĐOẠN VĂN</a:t>
            </a:r>
            <a:endParaRPr lang="en-US" sz="2800" b="1" dirty="0" smtClean="0">
              <a:solidFill>
                <a:srgbClr val="FFFF00"/>
              </a:solidFill>
              <a:effectLst/>
              <a:latin typeface="Times New Roman" panose="02020603050405020304" pitchFamily="18" charset="0"/>
              <a:ea typeface="Times New Roman" panose="02020603050405020304" pitchFamily="18" charset="0"/>
            </a:endParaRPr>
          </a:p>
          <a:p>
            <a:pPr algn="just"/>
            <a:endParaRPr lang="en-US" sz="2400" b="1" dirty="0" smtClean="0">
              <a:solidFill>
                <a:schemeClr val="bg1"/>
              </a:solidFill>
              <a:latin typeface="Times New Roman" panose="02020603050405020304" pitchFamily="18" charset="0"/>
              <a:ea typeface="Times New Roman" panose="02020603050405020304" pitchFamily="18" charset="0"/>
            </a:endParaRPr>
          </a:p>
          <a:p>
            <a:pPr algn="just"/>
            <a:r>
              <a:rPr lang="en-US" sz="2400" b="1" dirty="0" smtClean="0">
                <a:solidFill>
                  <a:srgbClr val="FFFF00"/>
                </a:solidFill>
                <a:latin typeface="Times New Roman" panose="02020603050405020304" pitchFamily="18" charset="0"/>
                <a:ea typeface="Times New Roman" panose="02020603050405020304" pitchFamily="18" charset="0"/>
              </a:rPr>
              <a:t>1</a:t>
            </a:r>
            <a:r>
              <a:rPr lang="en-US" sz="2400" b="1" dirty="0">
                <a:solidFill>
                  <a:srgbClr val="FFFF00"/>
                </a:solidFill>
                <a:latin typeface="Times New Roman" panose="02020603050405020304" pitchFamily="18" charset="0"/>
                <a:ea typeface="Times New Roman" panose="02020603050405020304" pitchFamily="18" charset="0"/>
              </a:rPr>
              <a:t>. </a:t>
            </a:r>
            <a:r>
              <a:rPr lang="en-US" sz="2400" b="1" dirty="0" err="1">
                <a:solidFill>
                  <a:srgbClr val="FFFF00"/>
                </a:solidFill>
                <a:latin typeface="Times New Roman" panose="02020603050405020304" pitchFamily="18" charset="0"/>
                <a:ea typeface="Times New Roman" panose="02020603050405020304" pitchFamily="18" charset="0"/>
              </a:rPr>
              <a:t>Yêu</a:t>
            </a:r>
            <a:r>
              <a:rPr lang="en-US" sz="2400" b="1" dirty="0">
                <a:solidFill>
                  <a:srgbClr val="FFFF00"/>
                </a:solidFill>
                <a:latin typeface="Times New Roman" panose="02020603050405020304" pitchFamily="18" charset="0"/>
                <a:ea typeface="Times New Roman" panose="02020603050405020304" pitchFamily="18" charset="0"/>
              </a:rPr>
              <a:t> </a:t>
            </a:r>
            <a:r>
              <a:rPr lang="en-US" sz="2400" b="1" dirty="0" err="1">
                <a:solidFill>
                  <a:srgbClr val="FFFF00"/>
                </a:solidFill>
                <a:latin typeface="Times New Roman" panose="02020603050405020304" pitchFamily="18" charset="0"/>
                <a:ea typeface="Times New Roman" panose="02020603050405020304" pitchFamily="18" charset="0"/>
              </a:rPr>
              <a:t>cầu</a:t>
            </a:r>
            <a:r>
              <a:rPr lang="en-US" sz="2400" b="1" dirty="0">
                <a:solidFill>
                  <a:srgbClr val="FFFF00"/>
                </a:solidFill>
                <a:latin typeface="Times New Roman" panose="02020603050405020304" pitchFamily="18" charset="0"/>
                <a:ea typeface="Times New Roman" panose="02020603050405020304" pitchFamily="18" charset="0"/>
              </a:rPr>
              <a:t> </a:t>
            </a:r>
            <a:r>
              <a:rPr lang="en-US" sz="2400" b="1" dirty="0" err="1">
                <a:solidFill>
                  <a:srgbClr val="FFFF00"/>
                </a:solidFill>
                <a:latin typeface="Times New Roman" panose="02020603050405020304" pitchFamily="18" charset="0"/>
                <a:ea typeface="Times New Roman" panose="02020603050405020304" pitchFamily="18" charset="0"/>
              </a:rPr>
              <a:t>chung</a:t>
            </a:r>
            <a:r>
              <a:rPr lang="en-US" sz="2400" b="1" dirty="0">
                <a:solidFill>
                  <a:srgbClr val="FFFF00"/>
                </a:solidFill>
                <a:latin typeface="Times New Roman" panose="02020603050405020304" pitchFamily="18" charset="0"/>
                <a:ea typeface="Times New Roman" panose="02020603050405020304" pitchFamily="18" charset="0"/>
              </a:rPr>
              <a:t> </a:t>
            </a:r>
            <a:r>
              <a:rPr lang="en-US" sz="2400" b="1" dirty="0" err="1" smtClean="0">
                <a:solidFill>
                  <a:srgbClr val="FFFF00"/>
                </a:solidFill>
                <a:latin typeface="Times New Roman" panose="02020603050405020304" pitchFamily="18" charset="0"/>
                <a:ea typeface="Times New Roman" panose="02020603050405020304" pitchFamily="18" charset="0"/>
              </a:rPr>
              <a:t>với</a:t>
            </a:r>
            <a:r>
              <a:rPr lang="en-US" sz="2400" b="1" dirty="0" smtClean="0">
                <a:solidFill>
                  <a:srgbClr val="FFFF00"/>
                </a:solidFill>
                <a:latin typeface="Times New Roman" panose="02020603050405020304" pitchFamily="18" charset="0"/>
                <a:ea typeface="Times New Roman" panose="02020603050405020304" pitchFamily="18" charset="0"/>
              </a:rPr>
              <a:t> </a:t>
            </a:r>
            <a:r>
              <a:rPr lang="en-US" sz="2400" b="1" dirty="0" err="1">
                <a:solidFill>
                  <a:srgbClr val="FFFF00"/>
                </a:solidFill>
                <a:latin typeface="Times New Roman" panose="02020603050405020304" pitchFamily="18" charset="0"/>
                <a:ea typeface="Times New Roman" panose="02020603050405020304" pitchFamily="18" charset="0"/>
              </a:rPr>
              <a:t>viết</a:t>
            </a:r>
            <a:r>
              <a:rPr lang="en-US" sz="2400" b="1" dirty="0">
                <a:solidFill>
                  <a:srgbClr val="FFFF00"/>
                </a:solidFill>
                <a:latin typeface="Times New Roman" panose="02020603050405020304" pitchFamily="18" charset="0"/>
                <a:ea typeface="Times New Roman" panose="02020603050405020304" pitchFamily="18" charset="0"/>
              </a:rPr>
              <a:t> </a:t>
            </a:r>
            <a:r>
              <a:rPr lang="en-US" sz="2400" b="1" dirty="0" err="1">
                <a:solidFill>
                  <a:srgbClr val="FFFF00"/>
                </a:solidFill>
                <a:latin typeface="Times New Roman" panose="02020603050405020304" pitchFamily="18" charset="0"/>
                <a:ea typeface="Times New Roman" panose="02020603050405020304" pitchFamily="18" charset="0"/>
              </a:rPr>
              <a:t>đoạn</a:t>
            </a:r>
            <a:r>
              <a:rPr lang="en-US" sz="2400" b="1" dirty="0">
                <a:solidFill>
                  <a:srgbClr val="FFFF00"/>
                </a:solidFill>
                <a:latin typeface="Times New Roman" panose="02020603050405020304" pitchFamily="18" charset="0"/>
                <a:ea typeface="Times New Roman" panose="02020603050405020304" pitchFamily="18" charset="0"/>
              </a:rPr>
              <a:t> </a:t>
            </a:r>
            <a:r>
              <a:rPr lang="en-US" sz="2400" b="1" dirty="0" err="1">
                <a:solidFill>
                  <a:srgbClr val="FFFF00"/>
                </a:solidFill>
                <a:latin typeface="Times New Roman" panose="02020603050405020304" pitchFamily="18" charset="0"/>
                <a:ea typeface="Times New Roman" panose="02020603050405020304" pitchFamily="18" charset="0"/>
              </a:rPr>
              <a:t>văn</a:t>
            </a:r>
            <a:endParaRPr lang="en-US" sz="2400" dirty="0" smtClean="0">
              <a:solidFill>
                <a:srgbClr val="FFFF00"/>
              </a:solidFill>
              <a:effectLst/>
              <a:latin typeface="Times New Roman" panose="02020603050405020304" pitchFamily="18" charset="0"/>
              <a:ea typeface="Times New Roman" panose="02020603050405020304" pitchFamily="18" charset="0"/>
            </a:endParaRPr>
          </a:p>
          <a:p>
            <a:pPr algn="just"/>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Đảm</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bảo</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hình</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thức</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đoạn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văn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với</a:t>
            </a:r>
            <a:r>
              <a:rPr lang="en-US" sz="2400" dirty="0">
                <a:solidFill>
                  <a:schemeClr val="bg1"/>
                </a:solidFill>
                <a:latin typeface="Times New Roman" panose="02020603050405020304" pitchFamily="18" charset="0"/>
                <a:ea typeface="Times New Roman" panose="02020603050405020304" pitchFamily="18" charset="0"/>
              </a:rPr>
              <a:t> dung </a:t>
            </a:r>
            <a:r>
              <a:rPr lang="en-US" sz="2400" dirty="0" err="1">
                <a:solidFill>
                  <a:schemeClr val="bg1"/>
                </a:solidFill>
                <a:latin typeface="Times New Roman" panose="02020603050405020304" pitchFamily="18" charset="0"/>
                <a:ea typeface="Times New Roman" panose="02020603050405020304" pitchFamily="18" charset="0"/>
              </a:rPr>
              <a:t>lượng</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cụ</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thể</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nếu</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có</a:t>
            </a:r>
            <a:r>
              <a:rPr lang="en-US" sz="2400" dirty="0">
                <a:solidFill>
                  <a:schemeClr val="bg1"/>
                </a:solidFill>
                <a:latin typeface="Times New Roman" panose="02020603050405020304" pitchFamily="18" charset="0"/>
                <a:ea typeface="Times New Roman" panose="02020603050405020304" pitchFamily="18" charset="0"/>
              </a:rPr>
              <a:t>). </a:t>
            </a:r>
            <a:endParaRPr lang="en-US" sz="2400" dirty="0" smtClean="0">
              <a:solidFill>
                <a:schemeClr val="bg1"/>
              </a:solidFill>
              <a:effectLst/>
              <a:latin typeface="Times New Roman" panose="02020603050405020304" pitchFamily="18" charset="0"/>
              <a:ea typeface="Times New Roman" panose="02020603050405020304" pitchFamily="18" charset="0"/>
            </a:endParaRPr>
          </a:p>
          <a:p>
            <a:pPr algn="just"/>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Xác</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định</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cách</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trình</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bày</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đoạn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văn</a:t>
            </a:r>
            <a:r>
              <a:rPr lang="en-US" sz="2400" dirty="0">
                <a:solidFill>
                  <a:schemeClr val="bg1"/>
                </a:solidFill>
                <a:latin typeface="Times New Roman" panose="02020603050405020304" pitchFamily="18" charset="0"/>
                <a:ea typeface="Times New Roman" panose="02020603050405020304" pitchFamily="18" charset="0"/>
              </a:rPr>
              <a:t>.</a:t>
            </a:r>
            <a:endParaRPr lang="en-US" sz="2400" dirty="0" smtClean="0">
              <a:solidFill>
                <a:schemeClr val="bg1"/>
              </a:solidFill>
              <a:effectLst/>
              <a:latin typeface="Times New Roman" panose="02020603050405020304" pitchFamily="18" charset="0"/>
              <a:ea typeface="Times New Roman" panose="02020603050405020304" pitchFamily="18" charset="0"/>
            </a:endParaRPr>
          </a:p>
          <a:p>
            <a:pPr algn="just"/>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Xác</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định</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chính</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xác</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vấn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đề</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cần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triển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khai</a:t>
            </a:r>
            <a:r>
              <a:rPr lang="en-US" sz="2400" dirty="0">
                <a:solidFill>
                  <a:schemeClr val="bg1"/>
                </a:solidFill>
                <a:latin typeface="Times New Roman" panose="02020603050405020304" pitchFamily="18" charset="0"/>
                <a:ea typeface="Times New Roman" panose="02020603050405020304" pitchFamily="18" charset="0"/>
              </a:rPr>
              <a:t>.</a:t>
            </a:r>
            <a:endParaRPr lang="en-US" sz="2400" dirty="0" smtClean="0">
              <a:solidFill>
                <a:schemeClr val="bg1"/>
              </a:solidFill>
              <a:effectLst/>
              <a:latin typeface="Times New Roman" panose="02020603050405020304" pitchFamily="18" charset="0"/>
              <a:ea typeface="Times New Roman" panose="02020603050405020304" pitchFamily="18" charset="0"/>
            </a:endParaRPr>
          </a:p>
          <a:p>
            <a:pPr algn="just"/>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Đề</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xuất</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được</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hệ</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thống</a:t>
            </a:r>
            <a:r>
              <a:rPr lang="en-US" sz="2400" dirty="0">
                <a:solidFill>
                  <a:schemeClr val="bg1"/>
                </a:solidFill>
                <a:latin typeface="Times New Roman" panose="02020603050405020304" pitchFamily="18" charset="0"/>
                <a:ea typeface="Times New Roman" panose="02020603050405020304" pitchFamily="18" charset="0"/>
              </a:rPr>
              <a:t> ý </a:t>
            </a:r>
            <a:r>
              <a:rPr lang="en-US" sz="2400" dirty="0" err="1">
                <a:solidFill>
                  <a:schemeClr val="bg1"/>
                </a:solidFill>
                <a:latin typeface="Times New Roman" panose="02020603050405020304" pitchFamily="18" charset="0"/>
                <a:ea typeface="Times New Roman" panose="02020603050405020304" pitchFamily="18" charset="0"/>
              </a:rPr>
              <a:t>phù</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hợp</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để</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làm</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rõ</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vấn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đề</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Xác</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định</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được</a:t>
            </a:r>
            <a:r>
              <a:rPr lang="en-US" sz="2400" dirty="0">
                <a:solidFill>
                  <a:schemeClr val="bg1"/>
                </a:solidFill>
                <a:latin typeface="Times New Roman" panose="02020603050405020304" pitchFamily="18" charset="0"/>
                <a:ea typeface="Times New Roman" panose="02020603050405020304" pitchFamily="18" charset="0"/>
              </a:rPr>
              <a:t> ý </a:t>
            </a:r>
            <a:r>
              <a:rPr lang="en-US" sz="2400" dirty="0" err="1">
                <a:solidFill>
                  <a:schemeClr val="bg1"/>
                </a:solidFill>
                <a:latin typeface="Times New Roman" panose="02020603050405020304" pitchFamily="18" charset="0"/>
                <a:ea typeface="Times New Roman" panose="02020603050405020304" pitchFamily="18" charset="0"/>
              </a:rPr>
              <a:t>chính</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và</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sắp</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xếp</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được</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hệ</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thống</a:t>
            </a:r>
            <a:r>
              <a:rPr lang="en-US" sz="2400" dirty="0">
                <a:solidFill>
                  <a:schemeClr val="bg1"/>
                </a:solidFill>
                <a:latin typeface="Times New Roman" panose="02020603050405020304" pitchFamily="18" charset="0"/>
                <a:ea typeface="Times New Roman" panose="02020603050405020304" pitchFamily="18" charset="0"/>
              </a:rPr>
              <a:t> ý </a:t>
            </a:r>
            <a:r>
              <a:rPr lang="en-US" sz="2400" dirty="0" err="1">
                <a:solidFill>
                  <a:schemeClr val="bg1"/>
                </a:solidFill>
                <a:latin typeface="Times New Roman" panose="02020603050405020304" pitchFamily="18" charset="0"/>
                <a:ea typeface="Times New Roman" panose="02020603050405020304" pitchFamily="18" charset="0"/>
              </a:rPr>
              <a:t>hợp</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lí</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theo</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đặc</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điểm</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bố</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cục</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của</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kiểu</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đoạn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văn</a:t>
            </a:r>
            <a:r>
              <a:rPr lang="en-US" sz="2400" dirty="0">
                <a:solidFill>
                  <a:schemeClr val="bg1"/>
                </a:solidFill>
                <a:latin typeface="Times New Roman" panose="02020603050405020304" pitchFamily="18" charset="0"/>
                <a:ea typeface="Times New Roman" panose="02020603050405020304" pitchFamily="18" charset="0"/>
              </a:rPr>
              <a:t>. </a:t>
            </a:r>
            <a:endParaRPr lang="en-US" sz="2400" dirty="0" smtClean="0">
              <a:solidFill>
                <a:schemeClr val="bg1"/>
              </a:solidFill>
              <a:effectLst/>
              <a:latin typeface="Times New Roman" panose="02020603050405020304" pitchFamily="18" charset="0"/>
              <a:ea typeface="Times New Roman" panose="02020603050405020304" pitchFamily="18" charset="0"/>
            </a:endParaRPr>
          </a:p>
          <a:p>
            <a:pPr algn="just"/>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Lựa</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chọn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các</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thao</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tác</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lập</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luận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phương</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thức</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biểu</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đạt</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phù</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hợp</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để</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triển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khai</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vấn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đề</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cần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đảm</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bảo</a:t>
            </a:r>
            <a:r>
              <a:rPr lang="en-US" sz="2400" dirty="0">
                <a:solidFill>
                  <a:schemeClr val="bg1"/>
                </a:solidFill>
                <a:latin typeface="Times New Roman" panose="02020603050405020304" pitchFamily="18" charset="0"/>
                <a:ea typeface="Times New Roman" panose="02020603050405020304" pitchFamily="18" charset="0"/>
              </a:rPr>
              <a:t>:</a:t>
            </a:r>
            <a:endParaRPr lang="en-US" sz="2400" dirty="0" smtClean="0">
              <a:solidFill>
                <a:schemeClr val="bg1"/>
              </a:solidFill>
              <a:effectLst/>
              <a:latin typeface="Times New Roman" panose="02020603050405020304" pitchFamily="18" charset="0"/>
              <a:ea typeface="Times New Roman" panose="02020603050405020304" pitchFamily="18" charset="0"/>
            </a:endParaRPr>
          </a:p>
          <a:p>
            <a:pPr algn="just"/>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Trình</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bày</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rõ</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quan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điểm</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và</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hệ</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thống</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các</a:t>
            </a:r>
            <a:r>
              <a:rPr lang="en-US" sz="2400" dirty="0">
                <a:solidFill>
                  <a:schemeClr val="bg1"/>
                </a:solidFill>
                <a:latin typeface="Times New Roman" panose="02020603050405020304" pitchFamily="18" charset="0"/>
                <a:ea typeface="Times New Roman" panose="02020603050405020304" pitchFamily="18" charset="0"/>
              </a:rPr>
              <a:t> ý. </a:t>
            </a:r>
            <a:endParaRPr lang="en-US" sz="2400" dirty="0" smtClean="0">
              <a:solidFill>
                <a:schemeClr val="bg1"/>
              </a:solidFill>
              <a:effectLst/>
              <a:latin typeface="Times New Roman" panose="02020603050405020304" pitchFamily="18" charset="0"/>
              <a:ea typeface="Times New Roman" panose="02020603050405020304" pitchFamily="18" charset="0"/>
            </a:endParaRPr>
          </a:p>
          <a:p>
            <a:pPr algn="just"/>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Lập</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luận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chặt</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chẽ</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thuyết</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phục</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lí</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lẽ</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xác</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đáng</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bằng</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chứng</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tiêu</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biểu</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phù</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hợp</a:t>
            </a:r>
            <a:r>
              <a:rPr lang="en-US" sz="2400" dirty="0">
                <a:solidFill>
                  <a:schemeClr val="bg1"/>
                </a:solidFill>
                <a:latin typeface="Times New Roman" panose="02020603050405020304" pitchFamily="18" charset="0"/>
                <a:ea typeface="Times New Roman" panose="02020603050405020304" pitchFamily="18" charset="0"/>
              </a:rPr>
              <a:t>. </a:t>
            </a:r>
            <a:endParaRPr lang="en-US" sz="2400" dirty="0" smtClean="0">
              <a:solidFill>
                <a:schemeClr val="bg1"/>
              </a:solidFill>
              <a:effectLst/>
              <a:latin typeface="Times New Roman" panose="02020603050405020304" pitchFamily="18" charset="0"/>
              <a:ea typeface="Times New Roman" panose="02020603050405020304" pitchFamily="18" charset="0"/>
            </a:endParaRPr>
          </a:p>
          <a:p>
            <a:pPr algn="just"/>
            <a:r>
              <a:rPr lang="en-US" sz="2400" dirty="0">
                <a:solidFill>
                  <a:schemeClr val="bg1"/>
                </a:solidFill>
                <a:latin typeface="Times New Roman" panose="02020603050405020304" pitchFamily="18" charset="0"/>
                <a:ea typeface="Times New Roman" panose="02020603050405020304" pitchFamily="18" charset="0"/>
              </a:rPr>
              <a:t>+</a:t>
            </a:r>
            <a:r>
              <a:rPr lang="en-US" sz="2400" dirty="0" err="1">
                <a:solidFill>
                  <a:schemeClr val="bg1"/>
                </a:solidFill>
                <a:latin typeface="Times New Roman" panose="02020603050405020304" pitchFamily="18" charset="0"/>
                <a:ea typeface="Times New Roman" panose="02020603050405020304" pitchFamily="18" charset="0"/>
              </a:rPr>
              <a:t>Kết</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hợp</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nhuần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nhuyễn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giữa</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lí</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lẽ</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và</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bằng</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chứng</a:t>
            </a:r>
            <a:r>
              <a:rPr lang="en-US" sz="2400" dirty="0">
                <a:solidFill>
                  <a:schemeClr val="bg1"/>
                </a:solidFill>
                <a:latin typeface="Times New Roman" panose="02020603050405020304" pitchFamily="18" charset="0"/>
                <a:ea typeface="Times New Roman" panose="02020603050405020304" pitchFamily="18" charset="0"/>
              </a:rPr>
              <a:t>.</a:t>
            </a:r>
            <a:endParaRPr lang="en-US" sz="2400" dirty="0" smtClean="0">
              <a:solidFill>
                <a:schemeClr val="bg1"/>
              </a:solidFill>
              <a:effectLst/>
              <a:latin typeface="Times New Roman" panose="02020603050405020304" pitchFamily="18" charset="0"/>
              <a:ea typeface="Times New Roman" panose="02020603050405020304" pitchFamily="18" charset="0"/>
            </a:endParaRPr>
          </a:p>
          <a:p>
            <a:pPr algn="just"/>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Đảm</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bảo</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chuẩn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chính</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tả</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dùng</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từ</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ngữ</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pháp</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tiếng</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Việt</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liên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kết</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câu</a:t>
            </a:r>
            <a:r>
              <a:rPr lang="en-US" sz="2400" dirty="0">
                <a:solidFill>
                  <a:schemeClr val="bg1"/>
                </a:solidFill>
                <a:latin typeface="Times New Roman" panose="02020603050405020304" pitchFamily="18" charset="0"/>
                <a:ea typeface="Times New Roman" panose="02020603050405020304" pitchFamily="18" charset="0"/>
              </a:rPr>
              <a:t>. </a:t>
            </a:r>
            <a:endParaRPr lang="en-US" sz="2400" dirty="0" smtClean="0">
              <a:solidFill>
                <a:schemeClr val="bg1"/>
              </a:solidFill>
              <a:effectLst/>
              <a:latin typeface="Times New Roman" panose="02020603050405020304" pitchFamily="18" charset="0"/>
              <a:ea typeface="Times New Roman" panose="02020603050405020304" pitchFamily="18" charset="0"/>
            </a:endParaRPr>
          </a:p>
          <a:p>
            <a:pPr algn="just"/>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Thể</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hiện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được</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suy</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nghĩ</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sâu</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sắc</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về</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vấn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đề</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triển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khai</a:t>
            </a:r>
            <a:r>
              <a:rPr lang="en-US" sz="2400" dirty="0">
                <a:solidFill>
                  <a:schemeClr val="bg1"/>
                </a:solidFill>
                <a:latin typeface="Times New Roman" panose="02020603050405020304" pitchFamily="18" charset="0"/>
                <a:ea typeface="Times New Roman" panose="02020603050405020304" pitchFamily="18" charset="0"/>
              </a:rPr>
              <a:t>.</a:t>
            </a:r>
            <a:endParaRPr lang="en-US" sz="2400" dirty="0" smtClean="0">
              <a:solidFill>
                <a:schemeClr val="bg1"/>
              </a:solidFill>
              <a:effectLst/>
              <a:latin typeface="Times New Roman" panose="02020603050405020304" pitchFamily="18" charset="0"/>
              <a:ea typeface="Times New Roman" panose="02020603050405020304" pitchFamily="18" charset="0"/>
            </a:endParaRPr>
          </a:p>
          <a:p>
            <a:pPr algn="just"/>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Có</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cách</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diễn</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đạt</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mới</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mẻ</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sáng</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tạo</a:t>
            </a:r>
            <a:r>
              <a:rPr lang="en-US" sz="2400" dirty="0">
                <a:solidFill>
                  <a:schemeClr val="bg1"/>
                </a:solidFill>
                <a:latin typeface="Times New Roman" panose="02020603050405020304" pitchFamily="18" charset="0"/>
                <a:ea typeface="Times New Roman" panose="02020603050405020304" pitchFamily="18" charset="0"/>
              </a:rPr>
              <a:t>.</a:t>
            </a:r>
            <a:endParaRPr lang="en-US" sz="2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0480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5FFA95BB-6A86-468F-927E-DA11E99A24F1}"/>
              </a:ext>
            </a:extLst>
          </p:cNvPr>
          <p:cNvGrpSpPr/>
          <p:nvPr/>
        </p:nvGrpSpPr>
        <p:grpSpPr>
          <a:xfrm>
            <a:off x="9451092" y="2167037"/>
            <a:ext cx="2282121" cy="2000413"/>
            <a:chOff x="5842078" y="431545"/>
            <a:chExt cx="2282121" cy="2000413"/>
          </a:xfrm>
        </p:grpSpPr>
        <p:sp>
          <p:nvSpPr>
            <p:cNvPr id="16" name="Rectangle 15">
              <a:extLst>
                <a:ext uri="{FF2B5EF4-FFF2-40B4-BE49-F238E27FC236}">
                  <a16:creationId xmlns:a16="http://schemas.microsoft.com/office/drawing/2014/main" id="{67B7D13C-EBB3-4C79-8047-2D3951DEF86D}"/>
                </a:ext>
              </a:extLst>
            </p:cNvPr>
            <p:cNvSpPr/>
            <p:nvPr/>
          </p:nvSpPr>
          <p:spPr>
            <a:xfrm>
              <a:off x="5842078" y="431545"/>
              <a:ext cx="2282121" cy="200041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7" name="TextBox 16">
              <a:extLst>
                <a:ext uri="{FF2B5EF4-FFF2-40B4-BE49-F238E27FC236}">
                  <a16:creationId xmlns:a16="http://schemas.microsoft.com/office/drawing/2014/main" id="{A6B12CE5-C7B9-45F7-836D-8365507A6D05}"/>
                </a:ext>
              </a:extLst>
            </p:cNvPr>
            <p:cNvSpPr txBox="1"/>
            <p:nvPr/>
          </p:nvSpPr>
          <p:spPr>
            <a:xfrm>
              <a:off x="5842078" y="431545"/>
              <a:ext cx="2282121" cy="200041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endParaRPr lang="vi-VN" sz="3200" kern="1200" dirty="0">
                <a:solidFill>
                  <a:schemeClr val="bg1"/>
                </a:solidFill>
              </a:endParaRPr>
            </a:p>
          </p:txBody>
        </p:sp>
      </p:grpSp>
      <p:sp>
        <p:nvSpPr>
          <p:cNvPr id="18" name="Google Shape;889;p40">
            <a:extLst>
              <a:ext uri="{FF2B5EF4-FFF2-40B4-BE49-F238E27FC236}">
                <a16:creationId xmlns:a16="http://schemas.microsoft.com/office/drawing/2014/main" id="{9C2F956E-2A7F-4B32-92D9-7DABC19ACD86}"/>
              </a:ext>
            </a:extLst>
          </p:cNvPr>
          <p:cNvSpPr txBox="1">
            <a:spLocks/>
          </p:cNvSpPr>
          <p:nvPr/>
        </p:nvSpPr>
        <p:spPr>
          <a:xfrm>
            <a:off x="233776" y="324614"/>
            <a:ext cx="10682513" cy="846800"/>
          </a:xfrm>
          <a:prstGeom prst="rect">
            <a:avLst/>
          </a:prstGeom>
          <a:noFill/>
          <a:ln>
            <a:noFill/>
          </a:ln>
        </p:spPr>
        <p:txBody>
          <a:bodyPr spcFirstLastPara="1" wrap="square" lIns="121897" tIns="121897" rIns="121897" bIns="121897"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800"/>
              <a:buFont typeface="Arial"/>
              <a:buNone/>
              <a:defRPr sz="4000" b="0" i="0" u="none" strike="noStrike" cap="none">
                <a:solidFill>
                  <a:schemeClr val="accent1"/>
                </a:solidFill>
                <a:latin typeface="Chelsea Market"/>
                <a:ea typeface="Chelsea Market"/>
                <a:cs typeface="Chelsea Market"/>
                <a:sym typeface="Chelsea Market"/>
              </a:defRPr>
            </a:lvl1pPr>
            <a:lvl2pPr marR="0" lvl="1" algn="ctr" rtl="0">
              <a:lnSpc>
                <a:spcPct val="100000"/>
              </a:lnSpc>
              <a:spcBef>
                <a:spcPts val="0"/>
              </a:spcBef>
              <a:spcAft>
                <a:spcPts val="0"/>
              </a:spcAft>
              <a:buClr>
                <a:schemeClr val="dk1"/>
              </a:buClr>
              <a:buSzPts val="2800"/>
              <a:buFont typeface="Arial"/>
              <a:buNone/>
              <a:defRPr sz="4000" b="0" i="0" u="none" strike="noStrike" cap="none">
                <a:solidFill>
                  <a:schemeClr val="accent1"/>
                </a:solidFill>
                <a:latin typeface="Chelsea Market"/>
                <a:ea typeface="Chelsea Market"/>
                <a:cs typeface="Chelsea Market"/>
                <a:sym typeface="Chelsea Market"/>
              </a:defRPr>
            </a:lvl2pPr>
            <a:lvl3pPr marR="0" lvl="2" algn="ctr" rtl="0">
              <a:lnSpc>
                <a:spcPct val="100000"/>
              </a:lnSpc>
              <a:spcBef>
                <a:spcPts val="0"/>
              </a:spcBef>
              <a:spcAft>
                <a:spcPts val="0"/>
              </a:spcAft>
              <a:buClr>
                <a:schemeClr val="dk1"/>
              </a:buClr>
              <a:buSzPts val="2800"/>
              <a:buFont typeface="Arial"/>
              <a:buNone/>
              <a:defRPr sz="4000" b="0" i="0" u="none" strike="noStrike" cap="none">
                <a:solidFill>
                  <a:schemeClr val="accent1"/>
                </a:solidFill>
                <a:latin typeface="Chelsea Market"/>
                <a:ea typeface="Chelsea Market"/>
                <a:cs typeface="Chelsea Market"/>
                <a:sym typeface="Chelsea Market"/>
              </a:defRPr>
            </a:lvl3pPr>
            <a:lvl4pPr marR="0" lvl="3" algn="ctr" rtl="0">
              <a:lnSpc>
                <a:spcPct val="100000"/>
              </a:lnSpc>
              <a:spcBef>
                <a:spcPts val="0"/>
              </a:spcBef>
              <a:spcAft>
                <a:spcPts val="0"/>
              </a:spcAft>
              <a:buClr>
                <a:schemeClr val="dk1"/>
              </a:buClr>
              <a:buSzPts val="2800"/>
              <a:buFont typeface="Arial"/>
              <a:buNone/>
              <a:defRPr sz="4000" b="0" i="0" u="none" strike="noStrike" cap="none">
                <a:solidFill>
                  <a:schemeClr val="accent1"/>
                </a:solidFill>
                <a:latin typeface="Chelsea Market"/>
                <a:ea typeface="Chelsea Market"/>
                <a:cs typeface="Chelsea Market"/>
                <a:sym typeface="Chelsea Market"/>
              </a:defRPr>
            </a:lvl4pPr>
            <a:lvl5pPr marR="0" lvl="4" algn="ctr" rtl="0">
              <a:lnSpc>
                <a:spcPct val="100000"/>
              </a:lnSpc>
              <a:spcBef>
                <a:spcPts val="0"/>
              </a:spcBef>
              <a:spcAft>
                <a:spcPts val="0"/>
              </a:spcAft>
              <a:buClr>
                <a:schemeClr val="dk1"/>
              </a:buClr>
              <a:buSzPts val="2800"/>
              <a:buFont typeface="Arial"/>
              <a:buNone/>
              <a:defRPr sz="4000" b="0" i="0" u="none" strike="noStrike" cap="none">
                <a:solidFill>
                  <a:schemeClr val="accent1"/>
                </a:solidFill>
                <a:latin typeface="Chelsea Market"/>
                <a:ea typeface="Chelsea Market"/>
                <a:cs typeface="Chelsea Market"/>
                <a:sym typeface="Chelsea Market"/>
              </a:defRPr>
            </a:lvl5pPr>
            <a:lvl6pPr marR="0" lvl="5" algn="ctr" rtl="0">
              <a:lnSpc>
                <a:spcPct val="100000"/>
              </a:lnSpc>
              <a:spcBef>
                <a:spcPts val="0"/>
              </a:spcBef>
              <a:spcAft>
                <a:spcPts val="0"/>
              </a:spcAft>
              <a:buClr>
                <a:schemeClr val="dk1"/>
              </a:buClr>
              <a:buSzPts val="2800"/>
              <a:buFont typeface="Arial"/>
              <a:buNone/>
              <a:defRPr sz="4000" b="0" i="0" u="none" strike="noStrike" cap="none">
                <a:solidFill>
                  <a:schemeClr val="accent1"/>
                </a:solidFill>
                <a:latin typeface="Chelsea Market"/>
                <a:ea typeface="Chelsea Market"/>
                <a:cs typeface="Chelsea Market"/>
                <a:sym typeface="Chelsea Market"/>
              </a:defRPr>
            </a:lvl6pPr>
            <a:lvl7pPr marR="0" lvl="6" algn="ctr" rtl="0">
              <a:lnSpc>
                <a:spcPct val="100000"/>
              </a:lnSpc>
              <a:spcBef>
                <a:spcPts val="0"/>
              </a:spcBef>
              <a:spcAft>
                <a:spcPts val="0"/>
              </a:spcAft>
              <a:buClr>
                <a:schemeClr val="dk1"/>
              </a:buClr>
              <a:buSzPts val="2800"/>
              <a:buFont typeface="Arial"/>
              <a:buNone/>
              <a:defRPr sz="4000" b="0" i="0" u="none" strike="noStrike" cap="none">
                <a:solidFill>
                  <a:schemeClr val="accent1"/>
                </a:solidFill>
                <a:latin typeface="Chelsea Market"/>
                <a:ea typeface="Chelsea Market"/>
                <a:cs typeface="Chelsea Market"/>
                <a:sym typeface="Chelsea Market"/>
              </a:defRPr>
            </a:lvl7pPr>
            <a:lvl8pPr marR="0" lvl="7" algn="ctr" rtl="0">
              <a:lnSpc>
                <a:spcPct val="100000"/>
              </a:lnSpc>
              <a:spcBef>
                <a:spcPts val="0"/>
              </a:spcBef>
              <a:spcAft>
                <a:spcPts val="0"/>
              </a:spcAft>
              <a:buClr>
                <a:schemeClr val="dk1"/>
              </a:buClr>
              <a:buSzPts val="2800"/>
              <a:buFont typeface="Arial"/>
              <a:buNone/>
              <a:defRPr sz="4000" b="0" i="0" u="none" strike="noStrike" cap="none">
                <a:solidFill>
                  <a:schemeClr val="accent1"/>
                </a:solidFill>
                <a:latin typeface="Chelsea Market"/>
                <a:ea typeface="Chelsea Market"/>
                <a:cs typeface="Chelsea Market"/>
                <a:sym typeface="Chelsea Market"/>
              </a:defRPr>
            </a:lvl8pPr>
            <a:lvl9pPr marR="0" lvl="8" algn="ctr" rtl="0">
              <a:lnSpc>
                <a:spcPct val="100000"/>
              </a:lnSpc>
              <a:spcBef>
                <a:spcPts val="0"/>
              </a:spcBef>
              <a:spcAft>
                <a:spcPts val="0"/>
              </a:spcAft>
              <a:buClr>
                <a:schemeClr val="dk1"/>
              </a:buClr>
              <a:buSzPts val="2800"/>
              <a:buFont typeface="Arial"/>
              <a:buNone/>
              <a:defRPr sz="4000" b="0" i="0" u="none" strike="noStrike" cap="none">
                <a:solidFill>
                  <a:schemeClr val="accent1"/>
                </a:solidFill>
                <a:latin typeface="Chelsea Market"/>
                <a:ea typeface="Chelsea Market"/>
                <a:cs typeface="Chelsea Market"/>
                <a:sym typeface="Chelsea Market"/>
              </a:defRPr>
            </a:lvl9pPr>
          </a:lstStyle>
          <a:p>
            <a:pPr algn="l"/>
            <a:r>
              <a:rPr lang="en-US" sz="2800" b="1" smtClean="0">
                <a:solidFill>
                  <a:srgbClr val="FFFF00"/>
                </a:solidFill>
                <a:latin typeface="Times New Roman" panose="02020603050405020304" pitchFamily="18" charset="0"/>
                <a:cs typeface="Times New Roman" panose="02020603050405020304" pitchFamily="18" charset="0"/>
              </a:rPr>
              <a:t>2. </a:t>
            </a:r>
            <a:r>
              <a:rPr lang="vi-VN" sz="2800" b="1" smtClean="0">
                <a:solidFill>
                  <a:srgbClr val="FFFF00"/>
                </a:solidFill>
                <a:latin typeface="Times New Roman" panose="02020603050405020304" pitchFamily="18" charset="0"/>
                <a:cs typeface="Times New Roman" panose="02020603050405020304" pitchFamily="18" charset="0"/>
              </a:rPr>
              <a:t>Các </a:t>
            </a:r>
            <a:r>
              <a:rPr lang="vi-VN" sz="2800" b="1" dirty="0">
                <a:solidFill>
                  <a:srgbClr val="FFFF00"/>
                </a:solidFill>
                <a:latin typeface="Times New Roman" panose="02020603050405020304" pitchFamily="18" charset="0"/>
                <a:cs typeface="Times New Roman" panose="02020603050405020304" pitchFamily="18" charset="0"/>
              </a:rPr>
              <a:t>bước viết đoạn văn:</a:t>
            </a:r>
          </a:p>
        </p:txBody>
      </p:sp>
      <p:sp>
        <p:nvSpPr>
          <p:cNvPr id="2" name="TextBox 1"/>
          <p:cNvSpPr txBox="1"/>
          <p:nvPr/>
        </p:nvSpPr>
        <p:spPr>
          <a:xfrm>
            <a:off x="682388" y="1090066"/>
            <a:ext cx="6660108" cy="3416320"/>
          </a:xfrm>
          <a:prstGeom prst="rect">
            <a:avLst/>
          </a:prstGeom>
          <a:noFill/>
        </p:spPr>
        <p:txBody>
          <a:bodyPr wrap="square" rtlCol="0">
            <a:spAutoFit/>
          </a:bodyPr>
          <a:lstStyle/>
          <a:p>
            <a:pPr lvl="0"/>
            <a:r>
              <a:rPr lang="en-US" sz="2800" smtClean="0">
                <a:solidFill>
                  <a:schemeClr val="bg1"/>
                </a:solidFill>
                <a:latin typeface="Times New Roman" panose="02020603050405020304" pitchFamily="18" charset="0"/>
                <a:cs typeface="Times New Roman" panose="02020603050405020304" pitchFamily="18" charset="0"/>
              </a:rPr>
              <a:t>Bước 1: Trước </a:t>
            </a:r>
            <a:r>
              <a:rPr lang="en-US" sz="2800">
                <a:solidFill>
                  <a:schemeClr val="bg1"/>
                </a:solidFill>
                <a:latin typeface="Times New Roman" panose="02020603050405020304" pitchFamily="18" charset="0"/>
                <a:cs typeface="Times New Roman" panose="02020603050405020304" pitchFamily="18" charset="0"/>
              </a:rPr>
              <a:t>khi </a:t>
            </a:r>
            <a:r>
              <a:rPr lang="en-US" sz="2800" smtClean="0">
                <a:solidFill>
                  <a:schemeClr val="bg1"/>
                </a:solidFill>
                <a:latin typeface="Times New Roman" panose="02020603050405020304" pitchFamily="18" charset="0"/>
                <a:cs typeface="Times New Roman" panose="02020603050405020304" pitchFamily="18" charset="0"/>
              </a:rPr>
              <a:t>viết:</a:t>
            </a:r>
          </a:p>
          <a:p>
            <a:pPr lvl="0"/>
            <a:r>
              <a:rPr lang="en-US" sz="2800" smtClean="0">
                <a:solidFill>
                  <a:schemeClr val="bg1"/>
                </a:solidFill>
                <a:latin typeface="Times New Roman" panose="02020603050405020304" pitchFamily="18" charset="0"/>
                <a:cs typeface="Times New Roman" panose="02020603050405020304" pitchFamily="18" charset="0"/>
              </a:rPr>
              <a:t>               +  Lựa chọn đề tài</a:t>
            </a:r>
          </a:p>
          <a:p>
            <a:pPr lvl="0"/>
            <a:r>
              <a:rPr lang="en-US" sz="2800" smtClean="0">
                <a:solidFill>
                  <a:schemeClr val="bg1"/>
                </a:solidFill>
                <a:latin typeface="Times New Roman" panose="02020603050405020304" pitchFamily="18" charset="0"/>
                <a:cs typeface="Times New Roman" panose="02020603050405020304" pitchFamily="18" charset="0"/>
              </a:rPr>
              <a:t>               +  Tìm ý</a:t>
            </a:r>
          </a:p>
          <a:p>
            <a:pPr lvl="0"/>
            <a:r>
              <a:rPr lang="en-US" sz="2800" smtClean="0">
                <a:solidFill>
                  <a:schemeClr val="bg1"/>
                </a:solidFill>
                <a:latin typeface="Times New Roman" panose="02020603050405020304" pitchFamily="18" charset="0"/>
                <a:cs typeface="Times New Roman" panose="02020603050405020304" pitchFamily="18" charset="0"/>
              </a:rPr>
              <a:t>               + Lập dàn ý</a:t>
            </a:r>
          </a:p>
          <a:p>
            <a:r>
              <a:rPr lang="en-US" sz="2800">
                <a:solidFill>
                  <a:schemeClr val="bg1"/>
                </a:solidFill>
                <a:latin typeface="Times New Roman" panose="02020603050405020304" pitchFamily="18" charset="0"/>
                <a:cs typeface="Times New Roman" panose="02020603050405020304" pitchFamily="18" charset="0"/>
              </a:rPr>
              <a:t>Bước 2: Viết </a:t>
            </a:r>
            <a:r>
              <a:rPr lang="en-US" sz="2800" smtClean="0">
                <a:solidFill>
                  <a:schemeClr val="bg1"/>
                </a:solidFill>
                <a:latin typeface="Times New Roman" panose="02020603050405020304" pitchFamily="18" charset="0"/>
                <a:cs typeface="Times New Roman" panose="02020603050405020304" pitchFamily="18" charset="0"/>
              </a:rPr>
              <a:t>đoạn</a:t>
            </a:r>
          </a:p>
          <a:p>
            <a:r>
              <a:rPr lang="en-US" sz="2800">
                <a:solidFill>
                  <a:schemeClr val="bg1"/>
                </a:solidFill>
                <a:latin typeface="Times New Roman" panose="02020603050405020304" pitchFamily="18" charset="0"/>
                <a:cs typeface="Times New Roman" panose="02020603050405020304" pitchFamily="18" charset="0"/>
              </a:rPr>
              <a:t>Bước 3: Chỉnh sửa bài viết</a:t>
            </a:r>
          </a:p>
          <a:p>
            <a:endParaRPr lang="en-US" sz="2400">
              <a:solidFill>
                <a:schemeClr val="bg1"/>
              </a:solidFill>
              <a:latin typeface="Times New Roman" panose="02020603050405020304" pitchFamily="18" charset="0"/>
              <a:cs typeface="Times New Roman" panose="02020603050405020304" pitchFamily="18" charset="0"/>
            </a:endParaRPr>
          </a:p>
          <a:p>
            <a:pPr lvl="0"/>
            <a:endParaRPr lang="vi-VN"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333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793630" y="1406769"/>
            <a:ext cx="8616461" cy="584775"/>
          </a:xfrm>
          <a:prstGeom prst="rect">
            <a:avLst/>
          </a:prstGeom>
          <a:noFill/>
        </p:spPr>
        <p:txBody>
          <a:bodyPr wrap="square" rtlCol="0">
            <a:spAutoFit/>
          </a:bodyPr>
          <a:lstStyle/>
          <a:p>
            <a:pPr algn="ctr"/>
            <a:r>
              <a:rPr lang="en-US" sz="3200" b="1" smtClean="0">
                <a:solidFill>
                  <a:srgbClr val="FFFF00"/>
                </a:solidFill>
                <a:latin typeface="Times New Roman" panose="02020603050405020304" pitchFamily="18" charset="0"/>
                <a:cs typeface="Times New Roman" panose="02020603050405020304" pitchFamily="18" charset="0"/>
              </a:rPr>
              <a:t>3. MỘT SỐ CÁCH VIẾT ĐOẠN VĂN CỤ THỂ</a:t>
            </a:r>
            <a:endParaRPr lang="en-US" sz="3200" b="1">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98742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77157889"/>
              </p:ext>
            </p:extLst>
          </p:nvPr>
        </p:nvGraphicFramePr>
        <p:xfrm>
          <a:off x="162233" y="678427"/>
          <a:ext cx="11873014" cy="6085722"/>
        </p:xfrm>
        <a:graphic>
          <a:graphicData uri="http://schemas.openxmlformats.org/drawingml/2006/table">
            <a:tbl>
              <a:tblPr firstRow="1" firstCol="1" bandRow="1">
                <a:tableStyleId>{5C22544A-7EE6-4342-B048-85BDC9FD1C3A}</a:tableStyleId>
              </a:tblPr>
              <a:tblGrid>
                <a:gridCol w="1979419">
                  <a:extLst>
                    <a:ext uri="{9D8B030D-6E8A-4147-A177-3AD203B41FA5}">
                      <a16:colId xmlns:a16="http://schemas.microsoft.com/office/drawing/2014/main" val="2318443914"/>
                    </a:ext>
                  </a:extLst>
                </a:gridCol>
                <a:gridCol w="9893595">
                  <a:extLst>
                    <a:ext uri="{9D8B030D-6E8A-4147-A177-3AD203B41FA5}">
                      <a16:colId xmlns:a16="http://schemas.microsoft.com/office/drawing/2014/main" val="1234849860"/>
                    </a:ext>
                  </a:extLst>
                </a:gridCol>
              </a:tblGrid>
              <a:tr h="411235">
                <a:tc>
                  <a:txBody>
                    <a:bodyPr/>
                    <a:lstStyle/>
                    <a:p>
                      <a:pPr algn="ctr">
                        <a:lnSpc>
                          <a:spcPct val="115000"/>
                        </a:lnSpc>
                        <a:spcAft>
                          <a:spcPts val="0"/>
                        </a:spcAft>
                      </a:pPr>
                      <a:r>
                        <a:rPr lang="vi-VN" sz="2400" kern="100">
                          <a:solidFill>
                            <a:srgbClr val="C00000"/>
                          </a:solidFill>
                          <a:effectLst/>
                          <a:latin typeface="+mj-lt"/>
                        </a:rPr>
                        <a:t>Các phần</a:t>
                      </a:r>
                      <a:endParaRPr lang="en-US" sz="2400" kern="100">
                        <a:solidFill>
                          <a:srgbClr val="C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vi-VN" sz="2400" kern="100">
                          <a:solidFill>
                            <a:srgbClr val="C00000"/>
                          </a:solidFill>
                          <a:effectLst/>
                          <a:latin typeface="+mj-lt"/>
                        </a:rPr>
                        <a:t>Nhiệm vụ từng phần</a:t>
                      </a:r>
                      <a:endParaRPr lang="en-US" sz="2400" kern="100">
                        <a:solidFill>
                          <a:srgbClr val="C00000"/>
                        </a:solidFill>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1896001"/>
                  </a:ext>
                </a:extLst>
              </a:tr>
              <a:tr h="1049789">
                <a:tc>
                  <a:txBody>
                    <a:bodyPr/>
                    <a:lstStyle/>
                    <a:p>
                      <a:pPr algn="ctr">
                        <a:lnSpc>
                          <a:spcPct val="115000"/>
                        </a:lnSpc>
                        <a:spcAft>
                          <a:spcPts val="0"/>
                        </a:spcAft>
                      </a:pPr>
                      <a:r>
                        <a:rPr lang="vi-VN" sz="2300" kern="100">
                          <a:solidFill>
                            <a:srgbClr val="0000FF"/>
                          </a:solidFill>
                          <a:effectLst/>
                          <a:latin typeface="+mj-lt"/>
                        </a:rPr>
                        <a:t>Mở đoạn (câu </a:t>
                      </a:r>
                      <a:r>
                        <a:rPr lang="vi-VN" sz="2300" kern="100" smtClean="0">
                          <a:solidFill>
                            <a:srgbClr val="0000FF"/>
                          </a:solidFill>
                          <a:effectLst/>
                          <a:latin typeface="+mj-lt"/>
                        </a:rPr>
                        <a:t>1</a:t>
                      </a:r>
                      <a:r>
                        <a:rPr lang="en-US" sz="2300" kern="100" smtClean="0">
                          <a:solidFill>
                            <a:srgbClr val="0000FF"/>
                          </a:solidFill>
                          <a:effectLst/>
                          <a:latin typeface="+mj-lt"/>
                        </a:rPr>
                        <a:t>-2</a:t>
                      </a:r>
                      <a:r>
                        <a:rPr lang="vi-VN" sz="2300" kern="100" smtClean="0">
                          <a:solidFill>
                            <a:srgbClr val="0000FF"/>
                          </a:solidFill>
                          <a:effectLst/>
                          <a:latin typeface="+mj-lt"/>
                        </a:rPr>
                        <a:t>)</a:t>
                      </a:r>
                      <a:endParaRPr lang="en-US" sz="2300" kern="100">
                        <a:solidFill>
                          <a:srgbClr val="0000FF"/>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lnSpc>
                          <a:spcPct val="115000"/>
                        </a:lnSpc>
                        <a:spcAft>
                          <a:spcPts val="0"/>
                        </a:spcAft>
                      </a:pPr>
                      <a:r>
                        <a:rPr lang="vi-VN" sz="2300" kern="100">
                          <a:effectLst/>
                          <a:latin typeface="+mj-lt"/>
                        </a:rPr>
                        <a:t>Tình huống+ tác giả, tác phẩm + Ấn tượng cảm nhận chung</a:t>
                      </a:r>
                      <a:endParaRPr lang="en-US" sz="2300" kern="100">
                        <a:effectLst/>
                        <a:latin typeface="+mj-lt"/>
                      </a:endParaRPr>
                    </a:p>
                    <a:p>
                      <a:pPr algn="just">
                        <a:lnSpc>
                          <a:spcPct val="115000"/>
                        </a:lnSpc>
                        <a:spcAft>
                          <a:spcPts val="0"/>
                        </a:spcAft>
                      </a:pPr>
                      <a:r>
                        <a:rPr lang="vi-VN" sz="2300" kern="100">
                          <a:effectLst/>
                          <a:latin typeface="+mj-lt"/>
                        </a:rPr>
                        <a:t>     (1)                      (2)                              (3)</a:t>
                      </a:r>
                      <a:endParaRPr lang="en-US" sz="2300" kern="100">
                        <a:effectLst/>
                        <a:latin typeface="+mj-lt"/>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157764201"/>
                  </a:ext>
                </a:extLst>
              </a:tr>
              <a:tr h="2885573">
                <a:tc>
                  <a:txBody>
                    <a:bodyPr/>
                    <a:lstStyle/>
                    <a:p>
                      <a:pPr algn="ctr">
                        <a:lnSpc>
                          <a:spcPct val="115000"/>
                        </a:lnSpc>
                        <a:spcAft>
                          <a:spcPts val="0"/>
                        </a:spcAft>
                      </a:pPr>
                      <a:r>
                        <a:rPr lang="vi-VN" sz="2300" kern="100">
                          <a:solidFill>
                            <a:srgbClr val="0000FF"/>
                          </a:solidFill>
                          <a:effectLst/>
                          <a:latin typeface="+mj-lt"/>
                        </a:rPr>
                        <a:t>Thân đoạn (câu 2- câu N)</a:t>
                      </a:r>
                      <a:endParaRPr lang="en-US" sz="2300" kern="100">
                        <a:solidFill>
                          <a:srgbClr val="0000FF"/>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lnSpc>
                          <a:spcPct val="115000"/>
                        </a:lnSpc>
                        <a:spcAft>
                          <a:spcPts val="0"/>
                        </a:spcAft>
                      </a:pPr>
                      <a:r>
                        <a:rPr lang="vi-VN" sz="2300" kern="100">
                          <a:effectLst/>
                          <a:latin typeface="+mj-lt"/>
                        </a:rPr>
                        <a:t>- Gọi tên tình huống</a:t>
                      </a:r>
                      <a:endParaRPr lang="en-US" sz="2300" kern="100">
                        <a:effectLst/>
                        <a:latin typeface="+mj-lt"/>
                      </a:endParaRPr>
                    </a:p>
                    <a:p>
                      <a:pPr algn="just">
                        <a:lnSpc>
                          <a:spcPct val="115000"/>
                        </a:lnSpc>
                        <a:spcAft>
                          <a:spcPts val="0"/>
                        </a:spcAft>
                      </a:pPr>
                      <a:r>
                        <a:rPr lang="vi-VN" sz="2300" kern="100">
                          <a:effectLst/>
                          <a:latin typeface="+mj-lt"/>
                        </a:rPr>
                        <a:t>- Tái hiện lại tình huống</a:t>
                      </a:r>
                      <a:endParaRPr lang="en-US" sz="2300" kern="100">
                        <a:effectLst/>
                        <a:latin typeface="+mj-lt"/>
                      </a:endParaRPr>
                    </a:p>
                    <a:p>
                      <a:pPr algn="just">
                        <a:lnSpc>
                          <a:spcPct val="115000"/>
                        </a:lnSpc>
                        <a:spcAft>
                          <a:spcPts val="0"/>
                        </a:spcAft>
                      </a:pPr>
                      <a:r>
                        <a:rPr lang="vi-VN" sz="2300" kern="100">
                          <a:effectLst/>
                          <a:latin typeface="+mj-lt"/>
                        </a:rPr>
                        <a:t>- Lý giải tình huống </a:t>
                      </a:r>
                      <a:r>
                        <a:rPr lang="vi-VN" sz="2300" kern="100" smtClean="0">
                          <a:effectLst/>
                          <a:latin typeface="+mj-lt"/>
                        </a:rPr>
                        <a:t>+</a:t>
                      </a:r>
                      <a:r>
                        <a:rPr lang="en-US" sz="2300" kern="100" smtClean="0">
                          <a:effectLst/>
                          <a:latin typeface="+mj-lt"/>
                        </a:rPr>
                        <a:t> </a:t>
                      </a:r>
                      <a:r>
                        <a:rPr lang="vi-VN" sz="2300" kern="100" smtClean="0">
                          <a:effectLst/>
                          <a:latin typeface="+mj-lt"/>
                        </a:rPr>
                        <a:t>Đối </a:t>
                      </a:r>
                      <a:r>
                        <a:rPr lang="vi-VN" sz="2300" kern="100">
                          <a:effectLst/>
                          <a:latin typeface="+mj-lt"/>
                        </a:rPr>
                        <a:t>với việc thể hiện nhân vật </a:t>
                      </a:r>
                      <a:endParaRPr lang="en-US" sz="2300" kern="100">
                        <a:effectLst/>
                        <a:latin typeface="+mj-lt"/>
                      </a:endParaRPr>
                    </a:p>
                    <a:p>
                      <a:pPr algn="just">
                        <a:lnSpc>
                          <a:spcPct val="115000"/>
                        </a:lnSpc>
                        <a:spcAft>
                          <a:spcPts val="0"/>
                        </a:spcAft>
                      </a:pPr>
                      <a:r>
                        <a:rPr lang="en-US" sz="2300" kern="100" smtClean="0">
                          <a:effectLst/>
                          <a:latin typeface="+mj-lt"/>
                        </a:rPr>
                        <a:t>                                     </a:t>
                      </a:r>
                      <a:r>
                        <a:rPr lang="vi-VN" sz="2300" kern="100" smtClean="0">
                          <a:effectLst/>
                          <a:latin typeface="+mj-lt"/>
                        </a:rPr>
                        <a:t>+ </a:t>
                      </a:r>
                      <a:r>
                        <a:rPr lang="vi-VN" sz="2300" kern="100">
                          <a:effectLst/>
                          <a:latin typeface="+mj-lt"/>
                        </a:rPr>
                        <a:t>Đối với sự phát triển của cốt truyện</a:t>
                      </a:r>
                      <a:endParaRPr lang="en-US" sz="2300" kern="100">
                        <a:effectLst/>
                        <a:latin typeface="+mj-lt"/>
                      </a:endParaRPr>
                    </a:p>
                    <a:p>
                      <a:pPr algn="just">
                        <a:lnSpc>
                          <a:spcPct val="115000"/>
                        </a:lnSpc>
                        <a:spcAft>
                          <a:spcPts val="0"/>
                        </a:spcAft>
                      </a:pPr>
                      <a:r>
                        <a:rPr lang="en-US" sz="2300" kern="100" smtClean="0">
                          <a:effectLst/>
                          <a:latin typeface="+mj-lt"/>
                        </a:rPr>
                        <a:t>                                     </a:t>
                      </a:r>
                      <a:r>
                        <a:rPr lang="vi-VN" sz="2300" kern="100" smtClean="0">
                          <a:effectLst/>
                          <a:latin typeface="+mj-lt"/>
                        </a:rPr>
                        <a:t>+ </a:t>
                      </a:r>
                      <a:r>
                        <a:rPr lang="vi-VN" sz="2300" kern="100">
                          <a:effectLst/>
                          <a:latin typeface="+mj-lt"/>
                        </a:rPr>
                        <a:t>Đối với bạn đọc</a:t>
                      </a:r>
                      <a:endParaRPr lang="en-US" sz="2300" kern="100">
                        <a:effectLst/>
                        <a:latin typeface="+mj-lt"/>
                      </a:endParaRPr>
                    </a:p>
                    <a:p>
                      <a:pPr algn="just">
                        <a:lnSpc>
                          <a:spcPct val="115000"/>
                        </a:lnSpc>
                        <a:spcAft>
                          <a:spcPts val="0"/>
                        </a:spcAft>
                      </a:pPr>
                      <a:r>
                        <a:rPr lang="vi-VN" sz="2300" kern="100">
                          <a:effectLst/>
                          <a:latin typeface="+mj-lt"/>
                        </a:rPr>
                        <a:t>- Thông điệp từ tình huống</a:t>
                      </a:r>
                      <a:endParaRPr lang="en-US" sz="2300" kern="100">
                        <a:effectLst/>
                        <a:latin typeface="+mj-lt"/>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639257959"/>
                  </a:ext>
                </a:extLst>
              </a:tr>
              <a:tr h="1729736">
                <a:tc>
                  <a:txBody>
                    <a:bodyPr/>
                    <a:lstStyle/>
                    <a:p>
                      <a:pPr algn="ctr">
                        <a:lnSpc>
                          <a:spcPct val="115000"/>
                        </a:lnSpc>
                        <a:spcAft>
                          <a:spcPts val="0"/>
                        </a:spcAft>
                      </a:pPr>
                      <a:r>
                        <a:rPr lang="vi-VN" sz="2300" kern="100">
                          <a:solidFill>
                            <a:srgbClr val="0000FF"/>
                          </a:solidFill>
                          <a:effectLst/>
                          <a:latin typeface="+mj-lt"/>
                        </a:rPr>
                        <a:t>Kết đoạn (Câu cuối)</a:t>
                      </a:r>
                      <a:endParaRPr lang="en-US" sz="2300" kern="100">
                        <a:solidFill>
                          <a:srgbClr val="0000FF"/>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lnSpc>
                          <a:spcPct val="115000"/>
                        </a:lnSpc>
                        <a:spcAft>
                          <a:spcPts val="0"/>
                        </a:spcAft>
                      </a:pPr>
                      <a:r>
                        <a:rPr lang="vi-VN" sz="2300" kern="100">
                          <a:effectLst/>
                          <a:latin typeface="+mj-lt"/>
                        </a:rPr>
                        <a:t>* Đánh giá nghệ thuật xây dựng tình huống truyện:</a:t>
                      </a:r>
                      <a:endParaRPr lang="en-US" sz="2300" kern="100">
                        <a:effectLst/>
                        <a:latin typeface="+mj-lt"/>
                      </a:endParaRPr>
                    </a:p>
                    <a:p>
                      <a:pPr algn="just">
                        <a:lnSpc>
                          <a:spcPct val="115000"/>
                        </a:lnSpc>
                        <a:spcAft>
                          <a:spcPts val="0"/>
                        </a:spcAft>
                      </a:pPr>
                      <a:r>
                        <a:rPr lang="vi-VN" sz="2300" kern="100">
                          <a:effectLst/>
                          <a:latin typeface="+mj-lt"/>
                        </a:rPr>
                        <a:t>- Xây dựng bằng những biện pháp nghệ thuật nào? (nghệ thuật kể chuyện, nghệ thuật xây dựng nhân vật trong tình huống, ngôn ngữ, giọng điệu người kể chuyện...)</a:t>
                      </a:r>
                      <a:endParaRPr lang="en-US" sz="2300" kern="100">
                        <a:effectLst/>
                        <a:latin typeface="+mj-lt"/>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359735993"/>
                  </a:ext>
                </a:extLst>
              </a:tr>
            </a:tbl>
          </a:graphicData>
        </a:graphic>
      </p:graphicFrame>
      <p:sp>
        <p:nvSpPr>
          <p:cNvPr id="5" name="Rectangle 1"/>
          <p:cNvSpPr>
            <a:spLocks noChangeArrowheads="1"/>
          </p:cNvSpPr>
          <p:nvPr/>
        </p:nvSpPr>
        <p:spPr bwMode="auto">
          <a:xfrm rot="10800000" flipV="1">
            <a:off x="659743" y="30777"/>
            <a:ext cx="87497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2400" b="1"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a. </a:t>
            </a:r>
            <a:r>
              <a:rPr kumimoji="0" lang="vi-VN" altLang="en-US" sz="2400" b="1" i="0" u="none" strike="noStrike" cap="none" normalizeH="0" baseline="0" smtClean="0">
                <a:ln>
                  <a:noFill/>
                </a:ln>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VIẾT ĐOẠN VĂN PHÂN TÍCH TÌNH HUỐNG TRUYỆN</a:t>
            </a:r>
            <a:endParaRPr kumimoji="0" lang="vi-VN" altLang="en-US" sz="2400" b="0" i="0" u="none" strike="noStrike" cap="none" normalizeH="0" baseline="0" smtClean="0">
              <a:ln>
                <a:noFill/>
              </a:ln>
              <a:solidFill>
                <a:srgbClr val="FFFF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34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45790647"/>
              </p:ext>
            </p:extLst>
          </p:nvPr>
        </p:nvGraphicFramePr>
        <p:xfrm>
          <a:off x="327171" y="578303"/>
          <a:ext cx="11409027" cy="5950652"/>
        </p:xfrm>
        <a:graphic>
          <a:graphicData uri="http://schemas.openxmlformats.org/drawingml/2006/table">
            <a:tbl>
              <a:tblPr firstRow="1" firstCol="1" bandRow="1">
                <a:tableStyleId>{5C22544A-7EE6-4342-B048-85BDC9FD1C3A}</a:tableStyleId>
              </a:tblPr>
              <a:tblGrid>
                <a:gridCol w="1875908">
                  <a:extLst>
                    <a:ext uri="{9D8B030D-6E8A-4147-A177-3AD203B41FA5}">
                      <a16:colId xmlns:a16="http://schemas.microsoft.com/office/drawing/2014/main" val="1075683707"/>
                    </a:ext>
                  </a:extLst>
                </a:gridCol>
                <a:gridCol w="5802011">
                  <a:extLst>
                    <a:ext uri="{9D8B030D-6E8A-4147-A177-3AD203B41FA5}">
                      <a16:colId xmlns:a16="http://schemas.microsoft.com/office/drawing/2014/main" val="792365062"/>
                    </a:ext>
                  </a:extLst>
                </a:gridCol>
                <a:gridCol w="3568548">
                  <a:extLst>
                    <a:ext uri="{9D8B030D-6E8A-4147-A177-3AD203B41FA5}">
                      <a16:colId xmlns:a16="http://schemas.microsoft.com/office/drawing/2014/main" val="3471653179"/>
                    </a:ext>
                  </a:extLst>
                </a:gridCol>
                <a:gridCol w="162560">
                  <a:extLst>
                    <a:ext uri="{9D8B030D-6E8A-4147-A177-3AD203B41FA5}">
                      <a16:colId xmlns:a16="http://schemas.microsoft.com/office/drawing/2014/main" val="1962010246"/>
                    </a:ext>
                  </a:extLst>
                </a:gridCol>
              </a:tblGrid>
              <a:tr h="536853">
                <a:tc>
                  <a:txBody>
                    <a:bodyPr/>
                    <a:lstStyle/>
                    <a:p>
                      <a:pPr algn="ctr">
                        <a:lnSpc>
                          <a:spcPct val="115000"/>
                        </a:lnSpc>
                        <a:spcAft>
                          <a:spcPts val="0"/>
                        </a:spcAft>
                      </a:pPr>
                      <a:r>
                        <a:rPr lang="vi-VN" sz="2800" kern="100">
                          <a:solidFill>
                            <a:srgbClr val="C00000"/>
                          </a:solidFill>
                          <a:effectLst/>
                          <a:latin typeface="+mj-lt"/>
                        </a:rPr>
                        <a:t>Các phần</a:t>
                      </a:r>
                      <a:endParaRPr lang="en-US" sz="2800" kern="100">
                        <a:solidFill>
                          <a:srgbClr val="C00000"/>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15000"/>
                        </a:lnSpc>
                        <a:spcAft>
                          <a:spcPts val="0"/>
                        </a:spcAft>
                      </a:pPr>
                      <a:r>
                        <a:rPr lang="vi-VN" sz="2800" kern="100">
                          <a:solidFill>
                            <a:srgbClr val="C00000"/>
                          </a:solidFill>
                          <a:effectLst/>
                          <a:latin typeface="+mj-lt"/>
                        </a:rPr>
                        <a:t>Nhiệm vụ từng phần</a:t>
                      </a:r>
                      <a:endParaRPr lang="en-US" sz="2800" kern="100">
                        <a:solidFill>
                          <a:srgbClr val="C00000"/>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gridSpan="2">
                  <a:txBody>
                    <a:bodyPr/>
                    <a:lstStyle/>
                    <a:p>
                      <a:pPr algn="ctr">
                        <a:lnSpc>
                          <a:spcPct val="115000"/>
                        </a:lnSpc>
                        <a:spcAft>
                          <a:spcPts val="0"/>
                        </a:spcAft>
                      </a:pPr>
                      <a:endParaRPr lang="en-US" sz="2800" kern="100">
                        <a:solidFill>
                          <a:srgbClr val="C00000"/>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hMerge="1">
                  <a:txBody>
                    <a:bodyPr/>
                    <a:lstStyle/>
                    <a:p>
                      <a:endParaRPr lang="en-US"/>
                    </a:p>
                  </a:txBody>
                  <a:tcPr/>
                </a:tc>
                <a:extLst>
                  <a:ext uri="{0D108BD9-81ED-4DB2-BD59-A6C34878D82A}">
                    <a16:rowId xmlns:a16="http://schemas.microsoft.com/office/drawing/2014/main" val="3812704513"/>
                  </a:ext>
                </a:extLst>
              </a:tr>
              <a:tr h="1437999">
                <a:tc>
                  <a:txBody>
                    <a:bodyPr/>
                    <a:lstStyle/>
                    <a:p>
                      <a:pPr algn="ctr">
                        <a:lnSpc>
                          <a:spcPct val="115000"/>
                        </a:lnSpc>
                        <a:spcAft>
                          <a:spcPts val="0"/>
                        </a:spcAft>
                      </a:pPr>
                      <a:r>
                        <a:rPr lang="vi-VN" sz="2500" kern="100" dirty="0">
                          <a:solidFill>
                            <a:srgbClr val="0000FF"/>
                          </a:solidFill>
                          <a:effectLst/>
                          <a:latin typeface="+mj-lt"/>
                        </a:rPr>
                        <a:t>Mở đoạn (câu chủ đề)</a:t>
                      </a:r>
                      <a:endParaRPr lang="en-US" sz="2500" kern="100" dirty="0">
                        <a:solidFill>
                          <a:srgbClr val="0000FF"/>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gridSpan="3">
                  <a:txBody>
                    <a:bodyPr/>
                    <a:lstStyle/>
                    <a:p>
                      <a:pPr algn="just">
                        <a:lnSpc>
                          <a:spcPct val="115000"/>
                        </a:lnSpc>
                        <a:spcAft>
                          <a:spcPts val="0"/>
                        </a:spcAft>
                      </a:pPr>
                      <a:r>
                        <a:rPr lang="vi-VN" sz="2500" kern="100" dirty="0">
                          <a:effectLst/>
                          <a:latin typeface="+mj-lt"/>
                        </a:rPr>
                        <a:t>Chủ đề + Tác giả, tác phẩm + Nhận xét, đánh giá</a:t>
                      </a:r>
                      <a:endParaRPr lang="en-US" sz="2500" kern="100" dirty="0">
                        <a:effectLst/>
                        <a:latin typeface="+mj-lt"/>
                      </a:endParaRPr>
                    </a:p>
                    <a:p>
                      <a:pPr marL="342900" lvl="0" indent="-342900" algn="just">
                        <a:lnSpc>
                          <a:spcPct val="115000"/>
                        </a:lnSpc>
                        <a:spcAft>
                          <a:spcPts val="0"/>
                        </a:spcAft>
                        <a:buFont typeface="+mj-lt"/>
                        <a:buAutoNum type="arabicParenBoth"/>
                      </a:pPr>
                      <a:r>
                        <a:rPr lang="vi-VN" sz="2500" kern="100" dirty="0">
                          <a:effectLst/>
                          <a:latin typeface="+mj-lt"/>
                        </a:rPr>
                        <a:t>                (2)                         (3)</a:t>
                      </a:r>
                      <a:endParaRPr lang="en-US" sz="2500" kern="100" dirty="0">
                        <a:effectLst/>
                        <a:latin typeface="+mj-lt"/>
                      </a:endParaRPr>
                    </a:p>
                    <a:p>
                      <a:pPr algn="just">
                        <a:lnSpc>
                          <a:spcPct val="115000"/>
                        </a:lnSpc>
                        <a:spcAft>
                          <a:spcPts val="0"/>
                        </a:spcAft>
                      </a:pPr>
                      <a:r>
                        <a:rPr lang="vi-VN" sz="2500" kern="100" dirty="0">
                          <a:effectLst/>
                          <a:latin typeface="+mj-lt"/>
                        </a:rPr>
                        <a:t> </a:t>
                      </a:r>
                      <a:endParaRPr lang="en-US" sz="2500" kern="100" dirty="0">
                        <a:effectLst/>
                        <a:latin typeface="+mj-lt"/>
                        <a:ea typeface="Calibri" panose="020F0502020204030204" pitchFamily="34" charset="0"/>
                        <a:cs typeface="Times New Roman" panose="02020603050405020304" pitchFamily="18" charset="0"/>
                      </a:endParaRPr>
                    </a:p>
                  </a:txBody>
                  <a:tcPr marL="68580" marR="68580" marT="0" marB="0">
                    <a:solidFill>
                      <a:schemeClr val="bg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20232519"/>
                  </a:ext>
                </a:extLst>
              </a:tr>
              <a:tr h="3017134">
                <a:tc>
                  <a:txBody>
                    <a:bodyPr/>
                    <a:lstStyle/>
                    <a:p>
                      <a:pPr algn="ctr">
                        <a:lnSpc>
                          <a:spcPct val="115000"/>
                        </a:lnSpc>
                        <a:spcAft>
                          <a:spcPts val="0"/>
                        </a:spcAft>
                      </a:pPr>
                      <a:r>
                        <a:rPr lang="vi-VN" sz="2500" kern="100">
                          <a:solidFill>
                            <a:srgbClr val="0000FF"/>
                          </a:solidFill>
                          <a:effectLst/>
                          <a:latin typeface="+mj-lt"/>
                        </a:rPr>
                        <a:t>Thân đoạn</a:t>
                      </a:r>
                      <a:endParaRPr lang="en-US" sz="2500" kern="100">
                        <a:solidFill>
                          <a:srgbClr val="0000FF"/>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gridSpan="2">
                  <a:txBody>
                    <a:bodyPr/>
                    <a:lstStyle/>
                    <a:p>
                      <a:pPr algn="just">
                        <a:lnSpc>
                          <a:spcPct val="115000"/>
                        </a:lnSpc>
                        <a:spcAft>
                          <a:spcPts val="0"/>
                        </a:spcAft>
                      </a:pPr>
                      <a:r>
                        <a:rPr lang="vi-VN" sz="2500" kern="100" dirty="0">
                          <a:effectLst/>
                          <a:latin typeface="+mj-lt"/>
                        </a:rPr>
                        <a:t>- Liệt kê chuỗi sự kiện trong văn bản</a:t>
                      </a:r>
                      <a:endParaRPr lang="en-US" sz="2500" kern="100" dirty="0">
                        <a:effectLst/>
                        <a:latin typeface="+mj-lt"/>
                      </a:endParaRPr>
                    </a:p>
                    <a:p>
                      <a:pPr algn="just">
                        <a:lnSpc>
                          <a:spcPct val="115000"/>
                        </a:lnSpc>
                        <a:spcAft>
                          <a:spcPts val="0"/>
                        </a:spcAft>
                      </a:pPr>
                      <a:r>
                        <a:rPr lang="vi-VN" sz="2500" kern="100" dirty="0">
                          <a:effectLst/>
                          <a:latin typeface="+mj-lt"/>
                        </a:rPr>
                        <a:t>- Nhận diện, gọi tên trình tự sắp xếp các sự kiện</a:t>
                      </a:r>
                      <a:endParaRPr lang="en-US" sz="2500" kern="100" dirty="0">
                        <a:effectLst/>
                        <a:latin typeface="+mj-lt"/>
                      </a:endParaRPr>
                    </a:p>
                    <a:p>
                      <a:pPr algn="just">
                        <a:lnSpc>
                          <a:spcPct val="115000"/>
                        </a:lnSpc>
                        <a:spcAft>
                          <a:spcPts val="0"/>
                        </a:spcAft>
                      </a:pPr>
                      <a:r>
                        <a:rPr lang="vi-VN" sz="2500" kern="100" dirty="0">
                          <a:effectLst/>
                          <a:latin typeface="+mj-lt"/>
                        </a:rPr>
                        <a:t>- Nhận xét cấu trúc của cốt truyện</a:t>
                      </a:r>
                      <a:endParaRPr lang="en-US" sz="2500" kern="100" dirty="0">
                        <a:effectLst/>
                        <a:latin typeface="+mj-lt"/>
                      </a:endParaRPr>
                    </a:p>
                    <a:p>
                      <a:pPr algn="just">
                        <a:lnSpc>
                          <a:spcPct val="115000"/>
                        </a:lnSpc>
                        <a:spcAft>
                          <a:spcPts val="0"/>
                        </a:spcAft>
                      </a:pPr>
                      <a:r>
                        <a:rPr lang="vi-VN" sz="2500" kern="100" dirty="0" smtClean="0">
                          <a:effectLst/>
                          <a:latin typeface="+mj-lt"/>
                        </a:rPr>
                        <a:t>-</a:t>
                      </a:r>
                      <a:r>
                        <a:rPr lang="en-US" sz="2500" kern="100" dirty="0" smtClean="0">
                          <a:effectLst/>
                          <a:latin typeface="+mj-lt"/>
                        </a:rPr>
                        <a:t> </a:t>
                      </a:r>
                      <a:r>
                        <a:rPr lang="vi-VN" sz="2500" kern="100" dirty="0" smtClean="0">
                          <a:effectLst/>
                          <a:latin typeface="+mj-lt"/>
                        </a:rPr>
                        <a:t>Đánh </a:t>
                      </a:r>
                      <a:r>
                        <a:rPr lang="vi-VN" sz="2500" kern="100" dirty="0">
                          <a:effectLst/>
                          <a:latin typeface="+mj-lt"/>
                        </a:rPr>
                        <a:t>giá tác dụng của việc sắp xếp các sự kiện trong cốt truyện với: </a:t>
                      </a:r>
                      <a:endParaRPr lang="en-US" sz="2500" kern="100" dirty="0">
                        <a:effectLst/>
                        <a:latin typeface="+mj-lt"/>
                      </a:endParaRPr>
                    </a:p>
                    <a:p>
                      <a:pPr algn="just">
                        <a:lnSpc>
                          <a:spcPct val="115000"/>
                        </a:lnSpc>
                        <a:spcAft>
                          <a:spcPts val="0"/>
                        </a:spcAft>
                      </a:pPr>
                      <a:r>
                        <a:rPr lang="vi-VN" sz="2500" kern="100" dirty="0">
                          <a:effectLst/>
                          <a:latin typeface="+mj-lt"/>
                        </a:rPr>
                        <a:t>+ Người đọc </a:t>
                      </a:r>
                      <a:endParaRPr lang="en-US" sz="2500" kern="100" dirty="0">
                        <a:effectLst/>
                        <a:latin typeface="+mj-lt"/>
                      </a:endParaRPr>
                    </a:p>
                    <a:p>
                      <a:pPr algn="just">
                        <a:lnSpc>
                          <a:spcPct val="115000"/>
                        </a:lnSpc>
                        <a:spcAft>
                          <a:spcPts val="0"/>
                        </a:spcAft>
                      </a:pPr>
                      <a:r>
                        <a:rPr lang="vi-VN" sz="2500" kern="100" dirty="0">
                          <a:effectLst/>
                          <a:latin typeface="+mj-lt"/>
                        </a:rPr>
                        <a:t>+ Việc làm rõ chủ đề tư tưởng của tác phẩm</a:t>
                      </a:r>
                      <a:endParaRPr lang="en-US" sz="2500" kern="100" dirty="0">
                        <a:effectLst/>
                        <a:latin typeface="+mj-lt"/>
                        <a:ea typeface="Calibri" panose="020F0502020204030204" pitchFamily="34" charset="0"/>
                        <a:cs typeface="Times New Roman" panose="02020603050405020304" pitchFamily="18" charset="0"/>
                      </a:endParaRPr>
                    </a:p>
                  </a:txBody>
                  <a:tcPr marL="68580" marR="68580" marT="0" marB="0">
                    <a:solidFill>
                      <a:schemeClr val="bg2"/>
                    </a:solidFill>
                  </a:tcPr>
                </a:tc>
                <a:tc hMerge="1">
                  <a:txBody>
                    <a:bodyPr/>
                    <a:lstStyle/>
                    <a:p>
                      <a:pPr algn="just">
                        <a:lnSpc>
                          <a:spcPct val="115000"/>
                        </a:lnSpc>
                        <a:spcAft>
                          <a:spcPts val="0"/>
                        </a:spcAft>
                      </a:pPr>
                      <a:endParaRPr lang="en-US" sz="2400" kern="100">
                        <a:solidFill>
                          <a:srgbClr val="7030A0"/>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endParaRPr lang="en-US"/>
                    </a:p>
                  </a:txBody>
                  <a:tcPr marL="68580" marR="68580" marT="0" marB="0">
                    <a:solidFill>
                      <a:schemeClr val="accent1">
                        <a:lumMod val="20000"/>
                        <a:lumOff val="80000"/>
                      </a:schemeClr>
                    </a:solidFill>
                  </a:tcPr>
                </a:tc>
                <a:extLst>
                  <a:ext uri="{0D108BD9-81ED-4DB2-BD59-A6C34878D82A}">
                    <a16:rowId xmlns:a16="http://schemas.microsoft.com/office/drawing/2014/main" val="1851779136"/>
                  </a:ext>
                </a:extLst>
              </a:tr>
              <a:tr h="958666">
                <a:tc>
                  <a:txBody>
                    <a:bodyPr/>
                    <a:lstStyle/>
                    <a:p>
                      <a:pPr algn="ctr">
                        <a:lnSpc>
                          <a:spcPct val="115000"/>
                        </a:lnSpc>
                        <a:spcAft>
                          <a:spcPts val="0"/>
                        </a:spcAft>
                      </a:pPr>
                      <a:r>
                        <a:rPr lang="vi-VN" sz="2500" kern="100">
                          <a:solidFill>
                            <a:srgbClr val="0000FF"/>
                          </a:solidFill>
                          <a:effectLst/>
                          <a:latin typeface="+mj-lt"/>
                        </a:rPr>
                        <a:t>Kết luận</a:t>
                      </a:r>
                      <a:endParaRPr lang="en-US" sz="2500" kern="100">
                        <a:solidFill>
                          <a:srgbClr val="0000FF"/>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gridSpan="2">
                  <a:txBody>
                    <a:bodyPr/>
                    <a:lstStyle/>
                    <a:p>
                      <a:pPr algn="just">
                        <a:lnSpc>
                          <a:spcPct val="115000"/>
                        </a:lnSpc>
                        <a:spcAft>
                          <a:spcPts val="0"/>
                        </a:spcAft>
                      </a:pPr>
                      <a:r>
                        <a:rPr lang="vi-VN" sz="2500" kern="100" dirty="0">
                          <a:effectLst/>
                          <a:latin typeface="+mj-lt"/>
                        </a:rPr>
                        <a:t>Khái quát về vai trò của cốt truyện trong việc thể hiện chủ đề tư tưởng của tác phẩm.</a:t>
                      </a:r>
                      <a:endParaRPr lang="en-US" sz="2500" kern="100" dirty="0">
                        <a:effectLst/>
                        <a:latin typeface="+mj-lt"/>
                        <a:ea typeface="Calibri" panose="020F0502020204030204" pitchFamily="34" charset="0"/>
                        <a:cs typeface="Times New Roman" panose="02020603050405020304" pitchFamily="18" charset="0"/>
                      </a:endParaRPr>
                    </a:p>
                  </a:txBody>
                  <a:tcPr marL="68580" marR="68580" marT="0" marB="0">
                    <a:solidFill>
                      <a:schemeClr val="bg2"/>
                    </a:solidFill>
                  </a:tcPr>
                </a:tc>
                <a:tc hMerge="1">
                  <a:txBody>
                    <a:bodyPr/>
                    <a:lstStyle/>
                    <a:p>
                      <a:pPr algn="just">
                        <a:lnSpc>
                          <a:spcPct val="115000"/>
                        </a:lnSpc>
                        <a:spcAft>
                          <a:spcPts val="0"/>
                        </a:spcAft>
                      </a:pPr>
                      <a:endParaRPr lang="en-US" sz="2400" kern="100">
                        <a:solidFill>
                          <a:srgbClr val="7030A0"/>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endParaRPr lang="en-US" dirty="0"/>
                    </a:p>
                  </a:txBody>
                  <a:tcPr marL="68580" marR="68580" marT="0" marB="0">
                    <a:solidFill>
                      <a:schemeClr val="accent1">
                        <a:lumMod val="20000"/>
                        <a:lumOff val="80000"/>
                      </a:schemeClr>
                    </a:solidFill>
                  </a:tcPr>
                </a:tc>
                <a:extLst>
                  <a:ext uri="{0D108BD9-81ED-4DB2-BD59-A6C34878D82A}">
                    <a16:rowId xmlns:a16="http://schemas.microsoft.com/office/drawing/2014/main" val="1420842376"/>
                  </a:ext>
                </a:extLst>
              </a:tr>
            </a:tbl>
          </a:graphicData>
        </a:graphic>
      </p:graphicFrame>
      <p:sp>
        <p:nvSpPr>
          <p:cNvPr id="5" name="Rectangle 1"/>
          <p:cNvSpPr>
            <a:spLocks noChangeArrowheads="1"/>
          </p:cNvSpPr>
          <p:nvPr/>
        </p:nvSpPr>
        <p:spPr bwMode="auto">
          <a:xfrm>
            <a:off x="0" y="-17585"/>
            <a:ext cx="86126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2400" b="1" smtClean="0">
                <a:solidFill>
                  <a:srgbClr val="FFFF00"/>
                </a:solidFill>
                <a:latin typeface="+mj-lt"/>
                <a:ea typeface="Calibri" panose="020F0502020204030204" pitchFamily="34" charset="0"/>
                <a:cs typeface="Cambria" panose="02040503050406030204" pitchFamily="18" charset="0"/>
              </a:rPr>
              <a:t>b. </a:t>
            </a:r>
            <a:r>
              <a:rPr kumimoji="0" lang="vi-VN" altLang="en-US" sz="2400" b="1" i="0" u="none" strike="noStrike" cap="none" normalizeH="0" baseline="0" smtClean="0">
                <a:ln>
                  <a:noFill/>
                </a:ln>
                <a:solidFill>
                  <a:srgbClr val="FFFF00"/>
                </a:solidFill>
                <a:effectLst/>
                <a:latin typeface="+mj-lt"/>
                <a:ea typeface="Calibri" panose="020F0502020204030204" pitchFamily="34" charset="0"/>
                <a:cs typeface="Cambria" panose="02040503050406030204" pitchFamily="18" charset="0"/>
              </a:rPr>
              <a:t> VIẾT ĐOẠN VĂN PHÂN TÍCH CỐT TRUYỆ</a:t>
            </a:r>
            <a:r>
              <a:rPr kumimoji="0" lang="vi-VN" altLang="en-US" sz="2400" b="1" i="0" u="none" strike="noStrike" cap="none" normalizeH="0" baseline="0" smtClean="0">
                <a:ln>
                  <a:noFill/>
                </a:ln>
                <a:solidFill>
                  <a:srgbClr val="FFFF00"/>
                </a:solidFill>
                <a:effectLst/>
                <a:latin typeface="Calibri" panose="020F0502020204030204" pitchFamily="34" charset="0"/>
                <a:ea typeface="Calibri" panose="020F0502020204030204" pitchFamily="34" charset="0"/>
                <a:cs typeface="Cambria" panose="02040503050406030204" pitchFamily="18" charset="0"/>
              </a:rPr>
              <a:t>N</a:t>
            </a:r>
            <a:endParaRPr kumimoji="0" lang="vi-VN" altLang="en-US" sz="2400" b="0" i="0" u="none" strike="noStrike" cap="none" normalizeH="0" baseline="0" smtClean="0">
              <a:ln>
                <a:noFill/>
              </a:ln>
              <a:solidFill>
                <a:srgbClr val="FFFF00"/>
              </a:solidFill>
              <a:effectLst/>
            </a:endParaRPr>
          </a:p>
        </p:txBody>
      </p:sp>
    </p:spTree>
    <p:extLst>
      <p:ext uri="{BB962C8B-B14F-4D97-AF65-F5344CB8AC3E}">
        <p14:creationId xmlns:p14="http://schemas.microsoft.com/office/powerpoint/2010/main" val="261904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506325" cy="6858000"/>
          </a:xfrm>
          <a:prstGeom prst="rect">
            <a:avLst/>
          </a:prstGeom>
        </p:spPr>
      </p:pic>
      <p:sp>
        <p:nvSpPr>
          <p:cNvPr id="16" name="TextBox 15"/>
          <p:cNvSpPr txBox="1"/>
          <p:nvPr/>
        </p:nvSpPr>
        <p:spPr>
          <a:xfrm>
            <a:off x="4845843" y="464268"/>
            <a:ext cx="6678325" cy="1200329"/>
          </a:xfrm>
          <a:prstGeom prst="rect">
            <a:avLst/>
          </a:prstGeom>
          <a:solidFill>
            <a:schemeClr val="accent3">
              <a:lumMod val="75000"/>
            </a:schemeClr>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sz="2400" b="1" smtClean="0">
                <a:solidFill>
                  <a:srgbClr val="FFFF00"/>
                </a:solidFill>
                <a:latin typeface="Times New Roman" pitchFamily="18" charset="0"/>
                <a:cs typeface="Times New Roman" pitchFamily="18" charset="0"/>
              </a:rPr>
              <a:t>PHẦN I. GIỚI THIỆU ĐẶC TRƯNG THỂ LOẠI TRUYỆN TRUYỀN KÌ, TRUYỆN THƠ NÔM, TRUYỆN LỊCH SỬ</a:t>
            </a:r>
            <a:endParaRPr lang="zh-CN" altLang="en-US" sz="2400" b="1" dirty="0">
              <a:solidFill>
                <a:srgbClr val="FFFF00"/>
              </a:solidFill>
              <a:latin typeface="Times New Roman" panose="02020603050405020304" pitchFamily="18" charset="0"/>
              <a:ea typeface="华康俪金黑W8(P)" panose="020B0800000000000000" pitchFamily="34" charset="-122"/>
              <a:cs typeface="Times New Roman" panose="02020603050405020304" pitchFamily="18" charset="0"/>
            </a:endParaRPr>
          </a:p>
        </p:txBody>
      </p:sp>
      <p:sp>
        <p:nvSpPr>
          <p:cNvPr id="17" name="TextBox 16"/>
          <p:cNvSpPr txBox="1"/>
          <p:nvPr/>
        </p:nvSpPr>
        <p:spPr>
          <a:xfrm>
            <a:off x="4845843" y="1765275"/>
            <a:ext cx="6678324" cy="954107"/>
          </a:xfrm>
          <a:prstGeom prst="rect">
            <a:avLst/>
          </a:prstGeom>
          <a:solidFill>
            <a:schemeClr val="accent3">
              <a:lumMod val="75000"/>
            </a:schemeClr>
          </a:solidFill>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2800" b="1" dirty="0" smtClean="0">
                <a:solidFill>
                  <a:srgbClr val="FFFF00"/>
                </a:solidFill>
                <a:latin typeface="Times New Roman" panose="02020603050405020304" pitchFamily="18" charset="0"/>
                <a:cs typeface="Times New Roman" panose="02020603050405020304" pitchFamily="18" charset="0"/>
              </a:rPr>
              <a:t>PHẦN II: CÁC DẠNG CÂU HỎI ĐỌC HIỂU </a:t>
            </a:r>
            <a:r>
              <a:rPr lang="en-US" sz="2400" b="1" dirty="0" smtClean="0">
                <a:solidFill>
                  <a:srgbClr val="FFFF00"/>
                </a:solidFill>
                <a:latin typeface="Times New Roman" panose="02020603050405020304" pitchFamily="18" charset="0"/>
                <a:cs typeface="Times New Roman" panose="02020603050405020304" pitchFamily="18" charset="0"/>
              </a:rPr>
              <a:t>(4đ)</a:t>
            </a:r>
            <a:endParaRPr lang="zh-CN" altLang="en-US" sz="2400" b="1" dirty="0">
              <a:solidFill>
                <a:srgbClr val="FFFF00"/>
              </a:solidFill>
              <a:latin typeface="Times New Roman" panose="02020603050405020304" pitchFamily="18" charset="0"/>
              <a:ea typeface="华康俪金黑W8(P)" panose="020B0800000000000000" pitchFamily="34" charset="-122"/>
              <a:cs typeface="Times New Roman" panose="02020603050405020304" pitchFamily="18" charset="0"/>
            </a:endParaRPr>
          </a:p>
        </p:txBody>
      </p:sp>
      <p:sp>
        <p:nvSpPr>
          <p:cNvPr id="21" name="Rounded Rectangle 20"/>
          <p:cNvSpPr/>
          <p:nvPr/>
        </p:nvSpPr>
        <p:spPr>
          <a:xfrm>
            <a:off x="996653" y="642937"/>
            <a:ext cx="3127329" cy="522922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2" name="Rectangle 21"/>
          <p:cNvSpPr/>
          <p:nvPr/>
        </p:nvSpPr>
        <p:spPr>
          <a:xfrm>
            <a:off x="1635986" y="1907021"/>
            <a:ext cx="2177143" cy="2308324"/>
          </a:xfrm>
          <a:prstGeom prst="rect">
            <a:avLst/>
          </a:prstGeom>
        </p:spPr>
        <p:txBody>
          <a:bodyPr wrap="square">
            <a:spAutoFit/>
          </a:bodyPr>
          <a:lstStyle/>
          <a:p>
            <a:pPr algn="ctr"/>
            <a:r>
              <a:rPr lang="en-US" sz="3600" b="1" dirty="0">
                <a:solidFill>
                  <a:srgbClr val="FF0000"/>
                </a:solidFill>
                <a:latin typeface="Times New Roman" panose="02020603050405020304" pitchFamily="18" charset="0"/>
                <a:cs typeface="Times New Roman" panose="02020603050405020304" pitchFamily="18" charset="0"/>
              </a:rPr>
              <a:t>CẤU TRÚC </a:t>
            </a:r>
          </a:p>
          <a:p>
            <a:pPr algn="ctr"/>
            <a:r>
              <a:rPr lang="en-US" sz="3600" b="1" dirty="0">
                <a:solidFill>
                  <a:srgbClr val="FF0000"/>
                </a:solidFill>
                <a:latin typeface="Times New Roman" panose="02020603050405020304" pitchFamily="18" charset="0"/>
                <a:cs typeface="Times New Roman" panose="02020603050405020304" pitchFamily="18" charset="0"/>
              </a:rPr>
              <a:t>CHUYÊN ĐỀ</a:t>
            </a:r>
          </a:p>
        </p:txBody>
      </p:sp>
      <p:sp>
        <p:nvSpPr>
          <p:cNvPr id="29" name="Right Arrow 28"/>
          <p:cNvSpPr/>
          <p:nvPr/>
        </p:nvSpPr>
        <p:spPr>
          <a:xfrm>
            <a:off x="4147597" y="1080901"/>
            <a:ext cx="592560" cy="2129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a:off x="4147597" y="2251881"/>
            <a:ext cx="624428" cy="2055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3377" name="Rectangle 1"/>
          <p:cNvSpPr>
            <a:spLocks noChangeArrowheads="1"/>
          </p:cNvSpPr>
          <p:nvPr/>
        </p:nvSpPr>
        <p:spPr bwMode="auto">
          <a:xfrm>
            <a:off x="0" y="0"/>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4"/>
          <p:cNvSpPr/>
          <p:nvPr/>
        </p:nvSpPr>
        <p:spPr>
          <a:xfrm>
            <a:off x="4914160" y="4896278"/>
            <a:ext cx="6610007" cy="771525"/>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rgbClr val="FFFF00"/>
                </a:solidFill>
                <a:latin typeface="Times New Roman" pitchFamily="18" charset="0"/>
                <a:cs typeface="Times New Roman" pitchFamily="18" charset="0"/>
              </a:rPr>
              <a:t> PHẦN V: THẢO LUẬN</a:t>
            </a:r>
            <a:endParaRPr lang="en-US" sz="3200" b="1">
              <a:solidFill>
                <a:srgbClr val="FFFF00"/>
              </a:solidFill>
              <a:latin typeface="Times New Roman" pitchFamily="18" charset="0"/>
              <a:cs typeface="Times New Roman" pitchFamily="18" charset="0"/>
            </a:endParaRPr>
          </a:p>
        </p:txBody>
      </p:sp>
      <p:sp>
        <p:nvSpPr>
          <p:cNvPr id="26" name="Right Arrow 25"/>
          <p:cNvSpPr/>
          <p:nvPr/>
        </p:nvSpPr>
        <p:spPr>
          <a:xfrm>
            <a:off x="4136230" y="5258572"/>
            <a:ext cx="742950" cy="2141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927705" y="2820060"/>
            <a:ext cx="6596462" cy="1261884"/>
          </a:xfrm>
          <a:prstGeom prst="rect">
            <a:avLst/>
          </a:prstGeom>
          <a:solidFill>
            <a:schemeClr val="accent3">
              <a:lumMod val="75000"/>
            </a:schemeClr>
          </a:solidFill>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2800" b="1" dirty="0">
                <a:solidFill>
                  <a:srgbClr val="FFFF00"/>
                </a:solidFill>
                <a:latin typeface="Times New Roman" panose="02020603050405020304" pitchFamily="18" charset="0"/>
                <a:cs typeface="Times New Roman" panose="02020603050405020304" pitchFamily="18" charset="0"/>
              </a:rPr>
              <a:t>PHẦN </a:t>
            </a:r>
            <a:r>
              <a:rPr lang="en-US" sz="2800" b="1" smtClean="0">
                <a:solidFill>
                  <a:srgbClr val="FFFF00"/>
                </a:solidFill>
                <a:latin typeface="Times New Roman" panose="02020603050405020304" pitchFamily="18" charset="0"/>
                <a:cs typeface="Times New Roman" panose="02020603050405020304" pitchFamily="18" charset="0"/>
              </a:rPr>
              <a:t>III:VIẾT(2,0đ)</a:t>
            </a:r>
          </a:p>
          <a:p>
            <a:pPr algn="ctr"/>
            <a:r>
              <a:rPr lang="en-US" sz="2400" b="1" smtClean="0">
                <a:solidFill>
                  <a:srgbClr val="FFFF00"/>
                </a:solidFill>
                <a:latin typeface="Times New Roman" panose="02020603050405020304" pitchFamily="18" charset="0"/>
                <a:cs typeface="Times New Roman" panose="02020603050405020304" pitchFamily="18" charset="0"/>
              </a:rPr>
              <a:t> </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Nghị</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luận</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về</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truyện</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truyền</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kì</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truyện</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thơ</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nôm</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truyện</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lịch</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sử</a:t>
            </a:r>
            <a:r>
              <a:rPr lang="en-US" sz="2400" b="1" dirty="0" smtClean="0">
                <a:solidFill>
                  <a:srgbClr val="FFFF00"/>
                </a:solidFill>
                <a:latin typeface="Times New Roman" panose="02020603050405020304" pitchFamily="18" charset="0"/>
                <a:cs typeface="Times New Roman" panose="02020603050405020304" pitchFamily="18" charset="0"/>
              </a:rPr>
              <a:t> </a:t>
            </a:r>
            <a:endParaRPr lang="zh-CN" altLang="en-US" sz="2400" b="1" dirty="0">
              <a:solidFill>
                <a:srgbClr val="FFFF00"/>
              </a:solidFill>
              <a:latin typeface="Times New Roman" panose="02020603050405020304" pitchFamily="18" charset="0"/>
              <a:ea typeface="华康俪金黑W8(P)" panose="020B0800000000000000" pitchFamily="34" charset="-122"/>
              <a:cs typeface="Times New Roman" panose="02020603050405020304" pitchFamily="18" charset="0"/>
            </a:endParaRPr>
          </a:p>
        </p:txBody>
      </p:sp>
      <p:sp>
        <p:nvSpPr>
          <p:cNvPr id="27" name="Right Arrow 26"/>
          <p:cNvSpPr/>
          <p:nvPr/>
        </p:nvSpPr>
        <p:spPr>
          <a:xfrm>
            <a:off x="4147596" y="3415437"/>
            <a:ext cx="742950" cy="183230"/>
          </a:xfrm>
          <a:prstGeom prst="rightArrow">
            <a:avLst>
              <a:gd name="adj1" fmla="val 50000"/>
              <a:gd name="adj2" fmla="val 713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954549" y="4147772"/>
            <a:ext cx="6522347" cy="523220"/>
          </a:xfrm>
          <a:prstGeom prst="rect">
            <a:avLst/>
          </a:prstGeom>
          <a:solidFill>
            <a:schemeClr val="accent3">
              <a:lumMod val="75000"/>
            </a:schemeClr>
          </a:solidFill>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2800" b="1">
                <a:solidFill>
                  <a:srgbClr val="FFFF00"/>
                </a:solidFill>
                <a:latin typeface="Times New Roman" panose="02020603050405020304" pitchFamily="18" charset="0"/>
                <a:cs typeface="Times New Roman" panose="02020603050405020304" pitchFamily="18" charset="0"/>
              </a:rPr>
              <a:t>PHẦN </a:t>
            </a:r>
            <a:r>
              <a:rPr lang="en-US" sz="2800" b="1" smtClean="0">
                <a:solidFill>
                  <a:srgbClr val="FFFF00"/>
                </a:solidFill>
                <a:latin typeface="Times New Roman" panose="02020603050405020304" pitchFamily="18" charset="0"/>
                <a:cs typeface="Times New Roman" panose="02020603050405020304" pitchFamily="18" charset="0"/>
              </a:rPr>
              <a:t>IV: ĐỀ MINH HỌA</a:t>
            </a:r>
            <a:endParaRPr lang="zh-CN" altLang="en-US" sz="2800" b="1" dirty="0">
              <a:solidFill>
                <a:srgbClr val="FFFF00"/>
              </a:solidFill>
              <a:latin typeface="Times New Roman" panose="02020603050405020304" pitchFamily="18" charset="0"/>
              <a:ea typeface="华康俪金黑W8(P)" panose="020B0800000000000000" pitchFamily="34" charset="-122"/>
              <a:cs typeface="Times New Roman" panose="02020603050405020304" pitchFamily="18" charset="0"/>
            </a:endParaRPr>
          </a:p>
        </p:txBody>
      </p:sp>
      <p:sp>
        <p:nvSpPr>
          <p:cNvPr id="33" name="Right Arrow 32"/>
          <p:cNvSpPr/>
          <p:nvPr/>
        </p:nvSpPr>
        <p:spPr>
          <a:xfrm>
            <a:off x="4113438" y="4333777"/>
            <a:ext cx="742950" cy="1896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160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500"/>
                                        <p:tgtEl>
                                          <p:spTgt spid="33"/>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1" grpId="0" animBg="1"/>
      <p:bldP spid="22" grpId="0"/>
      <p:bldP spid="29" grpId="0" animBg="1"/>
      <p:bldP spid="30" grpId="0" animBg="1"/>
      <p:bldP spid="25" grpId="0" animBg="1"/>
      <p:bldP spid="26" grpId="0" animBg="1"/>
      <p:bldP spid="2" grpId="0" animBg="1"/>
      <p:bldP spid="27" grpId="0" animBg="1"/>
      <p:bldP spid="28" grpId="0" animBg="1"/>
      <p:bldP spid="3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68964085"/>
              </p:ext>
            </p:extLst>
          </p:nvPr>
        </p:nvGraphicFramePr>
        <p:xfrm>
          <a:off x="324466" y="461665"/>
          <a:ext cx="11562734" cy="6061335"/>
        </p:xfrm>
        <a:graphic>
          <a:graphicData uri="http://schemas.openxmlformats.org/drawingml/2006/table">
            <a:tbl>
              <a:tblPr firstRow="1" firstCol="1" bandRow="1">
                <a:tableStyleId>{5C22544A-7EE6-4342-B048-85BDC9FD1C3A}</a:tableStyleId>
              </a:tblPr>
              <a:tblGrid>
                <a:gridCol w="2134867">
                  <a:extLst>
                    <a:ext uri="{9D8B030D-6E8A-4147-A177-3AD203B41FA5}">
                      <a16:colId xmlns:a16="http://schemas.microsoft.com/office/drawing/2014/main" val="607278415"/>
                    </a:ext>
                  </a:extLst>
                </a:gridCol>
                <a:gridCol w="9427867">
                  <a:extLst>
                    <a:ext uri="{9D8B030D-6E8A-4147-A177-3AD203B41FA5}">
                      <a16:colId xmlns:a16="http://schemas.microsoft.com/office/drawing/2014/main" val="4220863502"/>
                    </a:ext>
                  </a:extLst>
                </a:gridCol>
              </a:tblGrid>
              <a:tr h="595348">
                <a:tc>
                  <a:txBody>
                    <a:bodyPr/>
                    <a:lstStyle/>
                    <a:p>
                      <a:pPr algn="ctr">
                        <a:lnSpc>
                          <a:spcPct val="115000"/>
                        </a:lnSpc>
                        <a:spcAft>
                          <a:spcPts val="0"/>
                        </a:spcAft>
                      </a:pPr>
                      <a:r>
                        <a:rPr lang="vi-VN" sz="2000" kern="100" dirty="0">
                          <a:solidFill>
                            <a:srgbClr val="FF0000"/>
                          </a:solidFill>
                          <a:effectLst/>
                          <a:latin typeface="+mj-lt"/>
                        </a:rPr>
                        <a:t>Các phần</a:t>
                      </a:r>
                      <a:endParaRPr lang="en-US" sz="2000" kern="100" dirty="0">
                        <a:solidFill>
                          <a:srgbClr val="FF0000"/>
                        </a:solidFill>
                        <a:effectLst/>
                        <a:latin typeface="+mj-lt"/>
                        <a:ea typeface="Calibri" panose="020F0502020204030204" pitchFamily="34" charset="0"/>
                        <a:cs typeface="Times New Roman" panose="02020603050405020304" pitchFamily="18" charset="0"/>
                      </a:endParaRPr>
                    </a:p>
                  </a:txBody>
                  <a:tcPr marL="60811" marR="60811" marT="0" marB="0">
                    <a:solidFill>
                      <a:schemeClr val="accent1">
                        <a:lumMod val="40000"/>
                        <a:lumOff val="60000"/>
                      </a:schemeClr>
                    </a:solidFill>
                  </a:tcPr>
                </a:tc>
                <a:tc>
                  <a:txBody>
                    <a:bodyPr/>
                    <a:lstStyle/>
                    <a:p>
                      <a:pPr algn="ctr">
                        <a:lnSpc>
                          <a:spcPct val="115000"/>
                        </a:lnSpc>
                        <a:spcAft>
                          <a:spcPts val="0"/>
                        </a:spcAft>
                      </a:pPr>
                      <a:r>
                        <a:rPr lang="vi-VN" sz="2000" kern="100" dirty="0">
                          <a:solidFill>
                            <a:srgbClr val="FF0000"/>
                          </a:solidFill>
                          <a:effectLst/>
                          <a:latin typeface="+mj-lt"/>
                        </a:rPr>
                        <a:t>Nội dung cụ thể</a:t>
                      </a:r>
                      <a:endParaRPr lang="en-US" sz="2000" kern="100" dirty="0">
                        <a:solidFill>
                          <a:srgbClr val="FF0000"/>
                        </a:solidFill>
                        <a:effectLst/>
                        <a:latin typeface="+mj-lt"/>
                        <a:ea typeface="Calibri" panose="020F0502020204030204" pitchFamily="34" charset="0"/>
                        <a:cs typeface="Times New Roman" panose="02020603050405020304" pitchFamily="18" charset="0"/>
                      </a:endParaRPr>
                    </a:p>
                  </a:txBody>
                  <a:tcPr marL="60811" marR="60811" marT="0" marB="0">
                    <a:solidFill>
                      <a:schemeClr val="accent1">
                        <a:lumMod val="20000"/>
                        <a:lumOff val="80000"/>
                      </a:schemeClr>
                    </a:solidFill>
                  </a:tcPr>
                </a:tc>
                <a:extLst>
                  <a:ext uri="{0D108BD9-81ED-4DB2-BD59-A6C34878D82A}">
                    <a16:rowId xmlns:a16="http://schemas.microsoft.com/office/drawing/2014/main" val="997291342"/>
                  </a:ext>
                </a:extLst>
              </a:tr>
              <a:tr h="690002">
                <a:tc>
                  <a:txBody>
                    <a:bodyPr/>
                    <a:lstStyle/>
                    <a:p>
                      <a:pPr algn="ctr">
                        <a:lnSpc>
                          <a:spcPct val="115000"/>
                        </a:lnSpc>
                        <a:spcAft>
                          <a:spcPts val="0"/>
                        </a:spcAft>
                      </a:pPr>
                      <a:r>
                        <a:rPr lang="vi-VN" sz="2000" kern="100" dirty="0">
                          <a:solidFill>
                            <a:srgbClr val="FF0000"/>
                          </a:solidFill>
                          <a:effectLst/>
                          <a:latin typeface="+mj-lt"/>
                        </a:rPr>
                        <a:t>Mở đoạn (câu 1)</a:t>
                      </a:r>
                      <a:endParaRPr lang="en-US" sz="2000" kern="100" dirty="0">
                        <a:solidFill>
                          <a:srgbClr val="FF0000"/>
                        </a:solidFill>
                        <a:effectLst/>
                        <a:latin typeface="+mj-lt"/>
                        <a:ea typeface="Calibri" panose="020F0502020204030204" pitchFamily="34" charset="0"/>
                        <a:cs typeface="Times New Roman" panose="02020603050405020304" pitchFamily="18" charset="0"/>
                      </a:endParaRPr>
                    </a:p>
                  </a:txBody>
                  <a:tcPr marL="60811" marR="60811" marT="0" marB="0">
                    <a:solidFill>
                      <a:schemeClr val="accent1">
                        <a:lumMod val="40000"/>
                        <a:lumOff val="60000"/>
                      </a:schemeClr>
                    </a:solidFill>
                  </a:tcPr>
                </a:tc>
                <a:tc>
                  <a:txBody>
                    <a:bodyPr/>
                    <a:lstStyle/>
                    <a:p>
                      <a:pPr algn="just">
                        <a:lnSpc>
                          <a:spcPct val="115000"/>
                        </a:lnSpc>
                        <a:spcAft>
                          <a:spcPts val="0"/>
                        </a:spcAft>
                      </a:pPr>
                      <a:r>
                        <a:rPr lang="vi-VN" sz="2000" kern="100">
                          <a:effectLst/>
                          <a:latin typeface="+mj-lt"/>
                        </a:rPr>
                        <a:t>NTXD nhân vật + Tác giả tác phẩm + Nhận xét chung           </a:t>
                      </a:r>
                      <a:endParaRPr lang="en-US" sz="2000" kern="100">
                        <a:effectLst/>
                        <a:latin typeface="+mj-lt"/>
                      </a:endParaRPr>
                    </a:p>
                    <a:p>
                      <a:pPr algn="just">
                        <a:lnSpc>
                          <a:spcPct val="115000"/>
                        </a:lnSpc>
                        <a:spcAft>
                          <a:spcPts val="0"/>
                        </a:spcAft>
                      </a:pPr>
                      <a:r>
                        <a:rPr lang="vi-VN" sz="2000" kern="100">
                          <a:effectLst/>
                          <a:latin typeface="+mj-lt"/>
                        </a:rPr>
                        <a:t>      (1)                           (2)                         (3)</a:t>
                      </a:r>
                      <a:endParaRPr lang="en-US" sz="2000" kern="100">
                        <a:effectLst/>
                        <a:latin typeface="+mj-lt"/>
                        <a:ea typeface="Calibri" panose="020F0502020204030204" pitchFamily="34" charset="0"/>
                        <a:cs typeface="Times New Roman" panose="02020603050405020304" pitchFamily="18" charset="0"/>
                      </a:endParaRPr>
                    </a:p>
                  </a:txBody>
                  <a:tcPr marL="60811" marR="60811" marT="0" marB="0">
                    <a:solidFill>
                      <a:schemeClr val="accent1">
                        <a:lumMod val="20000"/>
                        <a:lumOff val="80000"/>
                      </a:schemeClr>
                    </a:solidFill>
                  </a:tcPr>
                </a:tc>
                <a:extLst>
                  <a:ext uri="{0D108BD9-81ED-4DB2-BD59-A6C34878D82A}">
                    <a16:rowId xmlns:a16="http://schemas.microsoft.com/office/drawing/2014/main" val="4286892405"/>
                  </a:ext>
                </a:extLst>
              </a:tr>
              <a:tr h="4063907">
                <a:tc>
                  <a:txBody>
                    <a:bodyPr/>
                    <a:lstStyle/>
                    <a:p>
                      <a:pPr algn="ctr">
                        <a:lnSpc>
                          <a:spcPct val="115000"/>
                        </a:lnSpc>
                        <a:spcAft>
                          <a:spcPts val="0"/>
                        </a:spcAft>
                      </a:pPr>
                      <a:endParaRPr lang="en-US" sz="2000" kern="100" dirty="0" smtClean="0">
                        <a:solidFill>
                          <a:srgbClr val="FF0000"/>
                        </a:solidFill>
                        <a:effectLst/>
                        <a:latin typeface="+mj-lt"/>
                      </a:endParaRPr>
                    </a:p>
                    <a:p>
                      <a:pPr algn="ctr">
                        <a:lnSpc>
                          <a:spcPct val="115000"/>
                        </a:lnSpc>
                        <a:spcAft>
                          <a:spcPts val="0"/>
                        </a:spcAft>
                      </a:pPr>
                      <a:r>
                        <a:rPr lang="vi-VN" sz="2000" kern="100" dirty="0" smtClean="0">
                          <a:solidFill>
                            <a:srgbClr val="FF0000"/>
                          </a:solidFill>
                          <a:effectLst/>
                          <a:latin typeface="+mj-lt"/>
                        </a:rPr>
                        <a:t>Thân </a:t>
                      </a:r>
                      <a:r>
                        <a:rPr lang="vi-VN" sz="2000" kern="100" dirty="0">
                          <a:solidFill>
                            <a:srgbClr val="FF0000"/>
                          </a:solidFill>
                          <a:effectLst/>
                          <a:latin typeface="+mj-lt"/>
                        </a:rPr>
                        <a:t>đoạn (câu 2- câu N)</a:t>
                      </a:r>
                      <a:endParaRPr lang="en-US" sz="2000" kern="100" dirty="0">
                        <a:solidFill>
                          <a:srgbClr val="FF0000"/>
                        </a:solidFill>
                        <a:effectLst/>
                        <a:latin typeface="+mj-lt"/>
                        <a:ea typeface="Calibri" panose="020F0502020204030204" pitchFamily="34" charset="0"/>
                        <a:cs typeface="Times New Roman" panose="02020603050405020304" pitchFamily="18" charset="0"/>
                      </a:endParaRPr>
                    </a:p>
                  </a:txBody>
                  <a:tcPr marL="60811" marR="60811" marT="0" marB="0">
                    <a:solidFill>
                      <a:schemeClr val="accent1">
                        <a:lumMod val="40000"/>
                        <a:lumOff val="60000"/>
                      </a:schemeClr>
                    </a:solidFill>
                  </a:tcPr>
                </a:tc>
                <a:tc>
                  <a:txBody>
                    <a:bodyPr/>
                    <a:lstStyle/>
                    <a:p>
                      <a:pPr algn="just">
                        <a:lnSpc>
                          <a:spcPct val="115000"/>
                        </a:lnSpc>
                        <a:spcAft>
                          <a:spcPts val="0"/>
                        </a:spcAft>
                      </a:pPr>
                      <a:r>
                        <a:rPr lang="vi-VN" sz="2000" kern="100" dirty="0">
                          <a:effectLst/>
                          <a:latin typeface="+mj-lt"/>
                        </a:rPr>
                        <a:t>* Chỉ rõ nghệ thuật xây dựng nhân vật:</a:t>
                      </a:r>
                      <a:endParaRPr lang="en-US" sz="2000" kern="100" dirty="0">
                        <a:effectLst/>
                        <a:latin typeface="+mj-lt"/>
                      </a:endParaRPr>
                    </a:p>
                    <a:p>
                      <a:pPr algn="just">
                        <a:lnSpc>
                          <a:spcPct val="115000"/>
                        </a:lnSpc>
                        <a:spcAft>
                          <a:spcPts val="0"/>
                        </a:spcAft>
                      </a:pPr>
                      <a:r>
                        <a:rPr lang="vi-VN" sz="2000" kern="100" dirty="0">
                          <a:effectLst/>
                          <a:latin typeface="+mj-lt"/>
                        </a:rPr>
                        <a:t>- Nhận xét khái quát nghệ thuật miêu tả nhân vật</a:t>
                      </a:r>
                      <a:endParaRPr lang="en-US" sz="2000" kern="100" dirty="0">
                        <a:effectLst/>
                        <a:latin typeface="+mj-lt"/>
                      </a:endParaRPr>
                    </a:p>
                    <a:p>
                      <a:pPr algn="just">
                        <a:lnSpc>
                          <a:spcPct val="115000"/>
                        </a:lnSpc>
                        <a:spcAft>
                          <a:spcPts val="0"/>
                        </a:spcAft>
                      </a:pPr>
                      <a:r>
                        <a:rPr lang="vi-VN" sz="2000" kern="100" dirty="0">
                          <a:effectLst/>
                          <a:latin typeface="+mj-lt"/>
                        </a:rPr>
                        <a:t>- Nhận xét về các phương diện của nhân vật được xây dựng trong truyện</a:t>
                      </a:r>
                      <a:endParaRPr lang="en-US" sz="2000" kern="100" dirty="0">
                        <a:effectLst/>
                        <a:latin typeface="+mj-lt"/>
                      </a:endParaRPr>
                    </a:p>
                    <a:p>
                      <a:pPr algn="just">
                        <a:lnSpc>
                          <a:spcPct val="115000"/>
                        </a:lnSpc>
                        <a:spcAft>
                          <a:spcPts val="0"/>
                        </a:spcAft>
                      </a:pPr>
                      <a:r>
                        <a:rPr lang="vi-VN" sz="2000" kern="100" dirty="0">
                          <a:effectLst/>
                          <a:latin typeface="+mj-lt"/>
                        </a:rPr>
                        <a:t>* Phân tích đặc điểm của nhân vật chính: (Nêu đầy đủ phẩm chất/ tính cách)</a:t>
                      </a:r>
                      <a:endParaRPr lang="en-US" sz="2000" kern="100" dirty="0">
                        <a:effectLst/>
                        <a:latin typeface="+mj-lt"/>
                      </a:endParaRPr>
                    </a:p>
                    <a:p>
                      <a:pPr algn="just">
                        <a:lnSpc>
                          <a:spcPct val="115000"/>
                        </a:lnSpc>
                        <a:spcAft>
                          <a:spcPts val="0"/>
                        </a:spcAft>
                      </a:pPr>
                      <a:r>
                        <a:rPr lang="vi-VN" sz="2000" kern="100" dirty="0">
                          <a:effectLst/>
                          <a:latin typeface="+mj-lt"/>
                        </a:rPr>
                        <a:t>+ Ngoại hình</a:t>
                      </a:r>
                      <a:endParaRPr lang="en-US" sz="2000" kern="100" dirty="0">
                        <a:effectLst/>
                        <a:latin typeface="+mj-lt"/>
                      </a:endParaRPr>
                    </a:p>
                    <a:p>
                      <a:pPr algn="just">
                        <a:lnSpc>
                          <a:spcPct val="115000"/>
                        </a:lnSpc>
                        <a:spcAft>
                          <a:spcPts val="0"/>
                        </a:spcAft>
                      </a:pPr>
                      <a:r>
                        <a:rPr lang="vi-VN" sz="2000" kern="100" dirty="0">
                          <a:effectLst/>
                          <a:latin typeface="+mj-lt"/>
                        </a:rPr>
                        <a:t>+ Lai lịch, nguồn gốc</a:t>
                      </a:r>
                      <a:endParaRPr lang="en-US" sz="2000" kern="100" dirty="0">
                        <a:effectLst/>
                        <a:latin typeface="+mj-lt"/>
                      </a:endParaRPr>
                    </a:p>
                    <a:p>
                      <a:pPr algn="just">
                        <a:lnSpc>
                          <a:spcPct val="115000"/>
                        </a:lnSpc>
                        <a:spcAft>
                          <a:spcPts val="0"/>
                        </a:spcAft>
                      </a:pPr>
                      <a:r>
                        <a:rPr lang="vi-VN" sz="2000" kern="100" dirty="0">
                          <a:effectLst/>
                          <a:latin typeface="+mj-lt"/>
                        </a:rPr>
                        <a:t>+ Hành động</a:t>
                      </a:r>
                      <a:endParaRPr lang="en-US" sz="2000" kern="100" dirty="0">
                        <a:effectLst/>
                        <a:latin typeface="+mj-lt"/>
                      </a:endParaRPr>
                    </a:p>
                    <a:p>
                      <a:pPr algn="just">
                        <a:lnSpc>
                          <a:spcPct val="115000"/>
                        </a:lnSpc>
                        <a:spcAft>
                          <a:spcPts val="0"/>
                        </a:spcAft>
                      </a:pPr>
                      <a:r>
                        <a:rPr lang="vi-VN" sz="2000" kern="100" dirty="0">
                          <a:effectLst/>
                          <a:latin typeface="+mj-lt"/>
                        </a:rPr>
                        <a:t>+ Lời nói, cử chỉ</a:t>
                      </a:r>
                      <a:endParaRPr lang="en-US" sz="2000" kern="100" dirty="0">
                        <a:effectLst/>
                        <a:latin typeface="+mj-lt"/>
                      </a:endParaRPr>
                    </a:p>
                    <a:p>
                      <a:pPr algn="just">
                        <a:lnSpc>
                          <a:spcPct val="115000"/>
                        </a:lnSpc>
                        <a:spcAft>
                          <a:spcPts val="0"/>
                        </a:spcAft>
                      </a:pPr>
                      <a:r>
                        <a:rPr lang="vi-VN" sz="2000" kern="100" dirty="0">
                          <a:effectLst/>
                          <a:latin typeface="+mj-lt"/>
                        </a:rPr>
                        <a:t>+ Suy nghĩ</a:t>
                      </a:r>
                      <a:endParaRPr lang="en-US" sz="2000" kern="100" dirty="0">
                        <a:effectLst/>
                        <a:latin typeface="+mj-lt"/>
                      </a:endParaRPr>
                    </a:p>
                    <a:p>
                      <a:pPr algn="just">
                        <a:lnSpc>
                          <a:spcPct val="115000"/>
                        </a:lnSpc>
                        <a:spcAft>
                          <a:spcPts val="0"/>
                        </a:spcAft>
                      </a:pPr>
                      <a:r>
                        <a:rPr lang="vi-VN" sz="2000" kern="100" dirty="0">
                          <a:effectLst/>
                          <a:latin typeface="+mj-lt"/>
                        </a:rPr>
                        <a:t>+ Mối quan hệ với nhân vật khác</a:t>
                      </a:r>
                      <a:endParaRPr lang="en-US" sz="2000" kern="100" dirty="0">
                        <a:effectLst/>
                        <a:latin typeface="+mj-lt"/>
                      </a:endParaRPr>
                    </a:p>
                    <a:p>
                      <a:pPr algn="just">
                        <a:lnSpc>
                          <a:spcPct val="115000"/>
                        </a:lnSpc>
                        <a:spcAft>
                          <a:spcPts val="0"/>
                        </a:spcAft>
                      </a:pPr>
                      <a:r>
                        <a:rPr lang="vi-VN" sz="2000" kern="100" dirty="0">
                          <a:effectLst/>
                          <a:latin typeface="+mj-lt"/>
                        </a:rPr>
                        <a:t>* Liên hệ so sánh với nhân vật </a:t>
                      </a:r>
                      <a:r>
                        <a:rPr lang="vi-VN" sz="2000" kern="100" dirty="0" smtClean="0">
                          <a:effectLst/>
                          <a:latin typeface="+mj-lt"/>
                        </a:rPr>
                        <a:t>khác</a:t>
                      </a:r>
                      <a:endParaRPr lang="en-US" sz="2000" kern="100" dirty="0">
                        <a:effectLst/>
                        <a:latin typeface="+mj-lt"/>
                        <a:ea typeface="Calibri" panose="020F0502020204030204" pitchFamily="34" charset="0"/>
                        <a:cs typeface="Times New Roman" panose="02020603050405020304" pitchFamily="18" charset="0"/>
                      </a:endParaRPr>
                    </a:p>
                  </a:txBody>
                  <a:tcPr marL="60811" marR="60811" marT="0" marB="0">
                    <a:solidFill>
                      <a:schemeClr val="accent1">
                        <a:lumMod val="20000"/>
                        <a:lumOff val="80000"/>
                      </a:schemeClr>
                    </a:solidFill>
                  </a:tcPr>
                </a:tc>
                <a:extLst>
                  <a:ext uri="{0D108BD9-81ED-4DB2-BD59-A6C34878D82A}">
                    <a16:rowId xmlns:a16="http://schemas.microsoft.com/office/drawing/2014/main" val="3425395034"/>
                  </a:ext>
                </a:extLst>
              </a:tr>
              <a:tr h="690002">
                <a:tc>
                  <a:txBody>
                    <a:bodyPr/>
                    <a:lstStyle/>
                    <a:p>
                      <a:pPr algn="ctr">
                        <a:lnSpc>
                          <a:spcPct val="115000"/>
                        </a:lnSpc>
                        <a:spcAft>
                          <a:spcPts val="0"/>
                        </a:spcAft>
                      </a:pPr>
                      <a:r>
                        <a:rPr lang="vi-VN" sz="2000" kern="100" dirty="0">
                          <a:solidFill>
                            <a:srgbClr val="FF0000"/>
                          </a:solidFill>
                          <a:effectLst/>
                          <a:latin typeface="+mj-lt"/>
                        </a:rPr>
                        <a:t>Kết đoạn (câu cuối)</a:t>
                      </a:r>
                      <a:endParaRPr lang="en-US" sz="2000" kern="100" dirty="0">
                        <a:solidFill>
                          <a:srgbClr val="FF0000"/>
                        </a:solidFill>
                        <a:effectLst/>
                        <a:latin typeface="+mj-lt"/>
                        <a:ea typeface="Calibri" panose="020F0502020204030204" pitchFamily="34" charset="0"/>
                        <a:cs typeface="Times New Roman" panose="02020603050405020304" pitchFamily="18" charset="0"/>
                      </a:endParaRPr>
                    </a:p>
                  </a:txBody>
                  <a:tcPr marL="60811" marR="60811" marT="0" marB="0">
                    <a:solidFill>
                      <a:schemeClr val="accent1">
                        <a:lumMod val="40000"/>
                        <a:lumOff val="60000"/>
                      </a:schemeClr>
                    </a:solidFill>
                  </a:tcPr>
                </a:tc>
                <a:tc>
                  <a:txBody>
                    <a:bodyPr/>
                    <a:lstStyle/>
                    <a:p>
                      <a:pPr algn="just">
                        <a:lnSpc>
                          <a:spcPct val="115000"/>
                        </a:lnSpc>
                        <a:spcAft>
                          <a:spcPts val="0"/>
                        </a:spcAft>
                      </a:pPr>
                      <a:r>
                        <a:rPr lang="vi-VN" sz="2000" kern="100" dirty="0">
                          <a:effectLst/>
                          <a:latin typeface="+mj-lt"/>
                        </a:rPr>
                        <a:t>- Khẳng định lại vai trò của nhân vật trong truyện.</a:t>
                      </a:r>
                      <a:endParaRPr lang="en-US" sz="2000" kern="100" dirty="0">
                        <a:effectLst/>
                        <a:latin typeface="+mj-lt"/>
                      </a:endParaRPr>
                    </a:p>
                    <a:p>
                      <a:pPr algn="just">
                        <a:lnSpc>
                          <a:spcPct val="115000"/>
                        </a:lnSpc>
                        <a:spcAft>
                          <a:spcPts val="0"/>
                        </a:spcAft>
                      </a:pPr>
                      <a:r>
                        <a:rPr lang="vi-VN" sz="2000" kern="100" dirty="0">
                          <a:effectLst/>
                          <a:latin typeface="+mj-lt"/>
                        </a:rPr>
                        <a:t>- Thông điệp từ nhân vật (nếu có)</a:t>
                      </a:r>
                      <a:endParaRPr lang="en-US" sz="2000" kern="100" dirty="0">
                        <a:effectLst/>
                        <a:latin typeface="+mj-lt"/>
                        <a:ea typeface="Calibri" panose="020F0502020204030204" pitchFamily="34" charset="0"/>
                        <a:cs typeface="Times New Roman" panose="02020603050405020304" pitchFamily="18" charset="0"/>
                      </a:endParaRPr>
                    </a:p>
                  </a:txBody>
                  <a:tcPr marL="60811" marR="60811" marT="0" marB="0">
                    <a:solidFill>
                      <a:schemeClr val="accent1">
                        <a:lumMod val="20000"/>
                        <a:lumOff val="80000"/>
                      </a:schemeClr>
                    </a:solidFill>
                  </a:tcPr>
                </a:tc>
                <a:extLst>
                  <a:ext uri="{0D108BD9-81ED-4DB2-BD59-A6C34878D82A}">
                    <a16:rowId xmlns:a16="http://schemas.microsoft.com/office/drawing/2014/main" val="1828336028"/>
                  </a:ext>
                </a:extLst>
              </a:tr>
            </a:tbl>
          </a:graphicData>
        </a:graphic>
      </p:graphicFrame>
      <p:sp>
        <p:nvSpPr>
          <p:cNvPr id="5" name="Rectangle 1"/>
          <p:cNvSpPr>
            <a:spLocks noChangeArrowheads="1"/>
          </p:cNvSpPr>
          <p:nvPr/>
        </p:nvSpPr>
        <p:spPr bwMode="auto">
          <a:xfrm>
            <a:off x="324466" y="0"/>
            <a:ext cx="98961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2400" b="1" smtClean="0">
                <a:solidFill>
                  <a:srgbClr val="FFFF00"/>
                </a:solidFill>
                <a:latin typeface="+mj-lt"/>
                <a:ea typeface="Calibri" panose="020F0502020204030204" pitchFamily="34" charset="0"/>
                <a:cs typeface="Cambria" panose="02040503050406030204" pitchFamily="18" charset="0"/>
              </a:rPr>
              <a:t>c. </a:t>
            </a:r>
            <a:r>
              <a:rPr kumimoji="0" lang="vi-VN" altLang="en-US" sz="2400" b="1" i="0" u="none" strike="noStrike" cap="none" normalizeH="0" baseline="0" smtClean="0">
                <a:ln>
                  <a:noFill/>
                </a:ln>
                <a:solidFill>
                  <a:srgbClr val="FFFF00"/>
                </a:solidFill>
                <a:effectLst/>
                <a:latin typeface="+mj-lt"/>
                <a:ea typeface="Calibri" panose="020F0502020204030204" pitchFamily="34" charset="0"/>
                <a:cs typeface="Cambria" panose="02040503050406030204" pitchFamily="18" charset="0"/>
              </a:rPr>
              <a:t>VIẾT ĐOẠN VĂN PHÂN TÍCH NTXD NHÂN VẬT</a:t>
            </a:r>
            <a:endParaRPr kumimoji="0" lang="vi-VN" altLang="en-US" sz="2400" b="0" i="0" u="none" strike="noStrike" cap="none" normalizeH="0" baseline="0" smtClean="0">
              <a:ln>
                <a:noFill/>
              </a:ln>
              <a:solidFill>
                <a:srgbClr val="FFFF00"/>
              </a:solidFill>
              <a:effectLst/>
              <a:latin typeface="+mj-lt"/>
            </a:endParaRPr>
          </a:p>
        </p:txBody>
      </p:sp>
    </p:spTree>
    <p:extLst>
      <p:ext uri="{BB962C8B-B14F-4D97-AF65-F5344CB8AC3E}">
        <p14:creationId xmlns:p14="http://schemas.microsoft.com/office/powerpoint/2010/main" val="260931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25615" y="1881554"/>
            <a:ext cx="6752492" cy="707886"/>
          </a:xfrm>
          <a:prstGeom prst="rect">
            <a:avLst/>
          </a:prstGeom>
          <a:noFill/>
        </p:spPr>
        <p:txBody>
          <a:bodyPr wrap="square" rtlCol="0">
            <a:spAutoFit/>
          </a:bodyPr>
          <a:lstStyle/>
          <a:p>
            <a:r>
              <a:rPr lang="en-US" sz="4000" b="1" smtClean="0">
                <a:solidFill>
                  <a:srgbClr val="FFFF00"/>
                </a:solidFill>
                <a:latin typeface="Times New Roman" panose="02020603050405020304" pitchFamily="18" charset="0"/>
                <a:cs typeface="Times New Roman" panose="02020603050405020304" pitchFamily="18" charset="0"/>
              </a:rPr>
              <a:t>PHẦN IV: ĐỀ MINH HỌA</a:t>
            </a:r>
            <a:endParaRPr lang="en-US" sz="4000" b="1">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198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6717323" cy="7534755"/>
          </a:xfrm>
          <a:prstGeom prst="rect">
            <a:avLst/>
          </a:prstGeom>
        </p:spPr>
        <p:txBody>
          <a:bodyPr wrap="square">
            <a:spAutoFit/>
          </a:bodyPr>
          <a:lstStyle/>
          <a:p>
            <a:pPr>
              <a:lnSpc>
                <a:spcPct val="107000"/>
              </a:lnSpc>
              <a:spcAft>
                <a:spcPts val="0"/>
              </a:spcAft>
              <a:tabLst>
                <a:tab pos="529590" algn="l"/>
              </a:tabLst>
            </a:pPr>
            <a:r>
              <a:rPr lang="en-US" sz="2400" b="1" smtClean="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ĐÈ 1:</a:t>
            </a:r>
          </a:p>
          <a:p>
            <a:pPr>
              <a:lnSpc>
                <a:spcPct val="107000"/>
              </a:lnSpc>
              <a:spcAft>
                <a:spcPts val="0"/>
              </a:spcAft>
              <a:tabLst>
                <a:tab pos="529590" algn="l"/>
              </a:tabLst>
            </a:pPr>
            <a:r>
              <a:rPr lang="vi-VN" sz="2400" b="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a:t>
            </a:r>
            <a:r>
              <a:rPr lang="vi-VN" sz="24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PHẦN</a:t>
            </a:r>
            <a:r>
              <a:rPr lang="vi-VN" sz="2400" b="1" spc="-3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vi-VN" sz="2400" b="1" spc="-3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HIỂU</a:t>
            </a:r>
            <a:r>
              <a:rPr lang="vi-VN" sz="2400" b="1" spc="-3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(4,0</a:t>
            </a:r>
            <a:r>
              <a:rPr lang="vi-VN" sz="2400" b="1" spc="-4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spc="-1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điểm)</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529590" algn="l"/>
              </a:tabLst>
            </a:pPr>
            <a:r>
              <a:rPr lang="vi-VN" sz="24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Đọc văn bản sau:</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Lòng đâu sẵn mối thương tâm,</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Thoắt nghe Kiều đã đầm đầm châu sa.</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Đau đớn thay phận đàn bà!</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Lời rằng bạc mệnh cũng là lời chung.</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Phũ phàng chi bấy hoá công,</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Ngày xanh mòn mỏi má hồng phôi pha.</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Sống làm vợ khắp người ta,</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Hại thay thác xuống làm ma không chồng.</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Nào người phượng chạ loan chung,</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Nào người tích lục tham hồng là ai </a:t>
            </a:r>
            <a:r>
              <a:rPr lang="vi-VN" sz="2400" i="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i="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Đã không kẻ đoái người hoài,</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Sẵn đây ta thắp một vài nén </a:t>
            </a:r>
            <a:r>
              <a:rPr lang="vi-VN" sz="2400" i="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nhang</a:t>
            </a:r>
            <a:endParaRPr lang="en-US" sz="2400" i="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Gọi là gặp gỡ giữa đàng,</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Họa là người dưới suối vàng biết cho.</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endParaRPr lang="en-US" sz="20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p:cNvSpPr txBox="1"/>
          <p:nvPr/>
        </p:nvSpPr>
        <p:spPr>
          <a:xfrm>
            <a:off x="5715001" y="0"/>
            <a:ext cx="6477000" cy="6744410"/>
          </a:xfrm>
          <a:prstGeom prst="rect">
            <a:avLst/>
          </a:prstGeom>
          <a:noFill/>
        </p:spPr>
        <p:txBody>
          <a:bodyPr wrap="square" rtlCol="0">
            <a:spAutoFit/>
          </a:bodyPr>
          <a:lstStyle/>
          <a:p>
            <a:pPr marL="990600" indent="180340" algn="ctr">
              <a:lnSpc>
                <a:spcPct val="107000"/>
              </a:lnSpc>
              <a:spcAft>
                <a:spcPts val="0"/>
              </a:spcAft>
            </a:pPr>
            <a:r>
              <a:rPr lang="vi-VN" sz="2400" i="1" smtClean="0">
                <a:latin typeface="Times New Roman" panose="02020603050405020304" pitchFamily="18" charset="0"/>
                <a:ea typeface="Calibri" panose="020F0502020204030204" pitchFamily="34" charset="0"/>
                <a:cs typeface="Times New Roman" panose="02020603050405020304" pitchFamily="18" charset="0"/>
              </a:rPr>
              <a:t>.</a:t>
            </a:r>
            <a:endParaRPr lang="en-US" sz="2400">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Lầm </a:t>
            </a: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rầm khấn vái nhỏ to,</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Sụp ngồi đặt cỏ trước mồ bước ra.</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Một vùng cỏ áy bóng tà,</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Gió hiu hiu thổi một và</a:t>
            </a:r>
            <a:r>
              <a:rPr lang="en-I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i</a:t>
            </a: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 bông lau.</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Rút trâm giắt sẵn mái đầu,</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Vạch da cây vịnh bốn câu ba vần.</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Lại càng mê mẩn tâm thần</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Lại càng đứng lặng tần ngần chẳng ra.</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Lại càng ủ dột nét hoa,</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90600" indent="180340" algn="ctr">
              <a:lnSpc>
                <a:spcPct val="107000"/>
              </a:lnSpc>
              <a:spcAft>
                <a:spcPts val="0"/>
              </a:spcAft>
            </a:pP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Sầu tuôn đứt nối, châu sa vắn dài</a:t>
            </a:r>
            <a:r>
              <a:rPr lang="vi-VN" sz="2400" i="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r>
              <a:rPr lang="en-IN" sz="240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vi-VN" sz="2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(Trích </a:t>
            </a:r>
            <a:r>
              <a:rPr lang="vi-VN" sz="2400"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Truyện Kiều, </a:t>
            </a:r>
            <a:r>
              <a:rPr lang="vi-VN" sz="2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Nguyễn Du, NXB Dân Trí, Hà Nội, </a:t>
            </a:r>
            <a:r>
              <a:rPr lang="vi-VN" sz="240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2013</a:t>
            </a:r>
            <a:r>
              <a:rPr lang="en-US" sz="240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p>
          <a:p>
            <a:pPr marL="990600" indent="180340" algn="ctr">
              <a:lnSpc>
                <a:spcPct val="107000"/>
              </a:lnSpc>
              <a:spcAft>
                <a:spcPts val="0"/>
              </a:spcAft>
            </a:pPr>
            <a:r>
              <a:rPr lang="en-IN" sz="2400" b="1" smtClean="0">
                <a:solidFill>
                  <a:schemeClr val="bg1"/>
                </a:solidFill>
              </a:rPr>
              <a:t>*</a:t>
            </a:r>
            <a:r>
              <a:rPr lang="en-IN" sz="2400" b="1">
                <a:solidFill>
                  <a:schemeClr val="bg1"/>
                </a:solidFill>
              </a:rPr>
              <a:t>Đoạn trích ghi lại cảnh Kiều thăm mộ Đạm Tiên trên đường di chơi xuân trở về trong tiết thanh minh.</a:t>
            </a:r>
            <a:endParaRPr lang="en-US" sz="2400" b="1">
              <a:solidFill>
                <a:schemeClr val="bg1"/>
              </a:solidFill>
            </a:endParaRPr>
          </a:p>
          <a:p>
            <a:pPr marL="990600" indent="180340" algn="ctr">
              <a:lnSpc>
                <a:spcPct val="107000"/>
              </a:lnSpc>
              <a:spcAft>
                <a:spcPts val="0"/>
              </a:spcAft>
            </a:pPr>
            <a:endParaRPr lang="en-US" sz="2000">
              <a:solidFill>
                <a:schemeClr val="bg1"/>
              </a:solidFill>
            </a:endParaRPr>
          </a:p>
        </p:txBody>
      </p:sp>
    </p:spTree>
    <p:extLst>
      <p:ext uri="{BB962C8B-B14F-4D97-AF65-F5344CB8AC3E}">
        <p14:creationId xmlns:p14="http://schemas.microsoft.com/office/powerpoint/2010/main" val="188374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182" y="167525"/>
            <a:ext cx="11764110" cy="6734408"/>
          </a:xfrm>
          <a:prstGeom prst="rect">
            <a:avLst/>
          </a:prstGeom>
        </p:spPr>
        <p:txBody>
          <a:bodyPr wrap="square">
            <a:spAutoFit/>
          </a:bodyPr>
          <a:lstStyle/>
          <a:p>
            <a:pPr algn="just">
              <a:spcAft>
                <a:spcPts val="0"/>
              </a:spcAft>
            </a:pPr>
            <a:r>
              <a:rPr lang="vi-VN" b="1">
                <a:solidFill>
                  <a:schemeClr val="bg1"/>
                </a:solidFill>
                <a:latin typeface="Times New Roman" panose="02020603050405020304" pitchFamily="18" charset="0"/>
                <a:ea typeface="Times New Roman" panose="02020603050405020304" pitchFamily="18" charset="0"/>
              </a:rPr>
              <a:t>Thực hiện các yêu cầu </a:t>
            </a:r>
            <a:r>
              <a:rPr lang="en-US" b="1">
                <a:solidFill>
                  <a:schemeClr val="bg1"/>
                </a:solidFill>
                <a:latin typeface="Times New Roman" panose="02020603050405020304" pitchFamily="18" charset="0"/>
                <a:ea typeface="Times New Roman" panose="02020603050405020304" pitchFamily="18" charset="0"/>
              </a:rPr>
              <a:t>sau:</a:t>
            </a:r>
            <a:endParaRPr lang="en-US">
              <a:solidFill>
                <a:schemeClr val="bg1"/>
              </a:solidFill>
              <a:latin typeface="Times New Roman" panose="02020603050405020304" pitchFamily="18" charset="0"/>
              <a:ea typeface="Times New Roman" panose="02020603050405020304" pitchFamily="18" charset="0"/>
            </a:endParaRPr>
          </a:p>
          <a:p>
            <a:pPr>
              <a:lnSpc>
                <a:spcPct val="107000"/>
              </a:lnSpc>
              <a:spcAft>
                <a:spcPts val="0"/>
              </a:spcAft>
            </a:pPr>
            <a:r>
              <a:rPr lang="en-IN"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 1.</a:t>
            </a:r>
            <a:r>
              <a:rPr lang="en-I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Xác định thể thơ của đoạn trích trên.</a:t>
            </a:r>
            <a:endParaRPr lang="en-US">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IN"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 2.</a:t>
            </a:r>
            <a:r>
              <a:rPr lang="en-I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Chỉ ra những cử chỉ, hành động thể hiện tấm lòng đồng cảm của Thúy Kiều dành cho Đạm Tiên trong đoạn trích.</a:t>
            </a:r>
            <a:endParaRPr lang="en-US">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IN"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 3.</a:t>
            </a:r>
            <a:r>
              <a:rPr lang="en-I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Nêu cách hiểu của anh/chị về hai câu thơ sau:</a:t>
            </a:r>
            <a:endParaRPr lang="en-US">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da-DK" i="1" kern="180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”Đau đớn thay phận đàn bà</a:t>
            </a:r>
            <a:endParaRPr lang="en-US">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da-DK" i="1" kern="180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Lời rằng bạc mệnh cũng là lời chung.”</a:t>
            </a:r>
            <a:endParaRPr lang="en-US">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IN"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 4</a:t>
            </a:r>
            <a:r>
              <a:rPr lang="en-I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Chỉ ra và nêu tác dụng của phép điệp trong bốn câu thơ cuối của đoạn trích trên.</a:t>
            </a:r>
            <a:endParaRPr lang="en-US">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da-DK"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 5. </a:t>
            </a:r>
            <a:r>
              <a:rPr lang="da-DK">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Theo anh/chị, lời than </a:t>
            </a:r>
            <a:r>
              <a:rPr lang="da-DK" i="1" kern="180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Lời rằng bạc mệnh cũng là lời chung </a:t>
            </a:r>
            <a:r>
              <a:rPr lang="da-DK" kern="180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có còn đúng trong xã hội ngày nay hay không? Vì sao</a:t>
            </a:r>
            <a:r>
              <a:rPr lang="da-DK">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vi-VN"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II. PHẦN VIẾT (6.0 điểm)</a:t>
            </a:r>
            <a:endParaRPr lang="en-US">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vi-VN"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 1. (2.0 </a:t>
            </a:r>
            <a:r>
              <a:rPr lang="vi-VN" b="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điểm)</a:t>
            </a:r>
            <a:r>
              <a:rPr lang="en-US"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Viết </a:t>
            </a:r>
            <a:r>
              <a:rPr lang="en-IN">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một đoạn văn (khoảng 200 chữ) nêu cảm nhận của anh/chị về vẻ đẹp của người anh hùng Từ Hải được gợi ra trong đoạn thơ sau:</a:t>
            </a:r>
            <a:endParaRPr lang="en-US">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vi-VN" i="1">
                <a:solidFill>
                  <a:schemeClr val="bg1"/>
                </a:solidFill>
                <a:latin typeface="Times New Roman" panose="02020603050405020304" pitchFamily="18" charset="0"/>
                <a:ea typeface="Times New Roman" panose="02020603050405020304" pitchFamily="18" charset="0"/>
              </a:rPr>
              <a:t>Râu hùm, hàm én, mày ngài,</a:t>
            </a:r>
            <a:endParaRPr lang="en-US">
              <a:solidFill>
                <a:schemeClr val="bg1"/>
              </a:solidFill>
              <a:latin typeface="Times New Roman" panose="02020603050405020304" pitchFamily="18" charset="0"/>
              <a:ea typeface="Times New Roman" panose="02020603050405020304" pitchFamily="18" charset="0"/>
            </a:endParaRPr>
          </a:p>
          <a:p>
            <a:pPr algn="ctr">
              <a:spcAft>
                <a:spcPts val="0"/>
              </a:spcAft>
            </a:pPr>
            <a:r>
              <a:rPr lang="vi-VN" i="1">
                <a:solidFill>
                  <a:schemeClr val="bg1"/>
                </a:solidFill>
                <a:latin typeface="Times New Roman" panose="02020603050405020304" pitchFamily="18" charset="0"/>
                <a:ea typeface="Times New Roman" panose="02020603050405020304" pitchFamily="18" charset="0"/>
              </a:rPr>
              <a:t>Vai năm tấc rộng, thân mười thước cao.</a:t>
            </a:r>
            <a:endParaRPr lang="en-US">
              <a:solidFill>
                <a:schemeClr val="bg1"/>
              </a:solidFill>
              <a:latin typeface="Times New Roman" panose="02020603050405020304" pitchFamily="18" charset="0"/>
              <a:ea typeface="Times New Roman" panose="02020603050405020304" pitchFamily="18" charset="0"/>
            </a:endParaRPr>
          </a:p>
          <a:p>
            <a:pPr algn="ctr">
              <a:spcAft>
                <a:spcPts val="0"/>
              </a:spcAft>
            </a:pPr>
            <a:r>
              <a:rPr lang="vi-VN" i="1">
                <a:solidFill>
                  <a:schemeClr val="bg1"/>
                </a:solidFill>
                <a:latin typeface="Times New Roman" panose="02020603050405020304" pitchFamily="18" charset="0"/>
                <a:ea typeface="Times New Roman" panose="02020603050405020304" pitchFamily="18" charset="0"/>
              </a:rPr>
              <a:t>Đường đường một đấng anh hào,</a:t>
            </a:r>
            <a:endParaRPr lang="en-US">
              <a:solidFill>
                <a:schemeClr val="bg1"/>
              </a:solidFill>
              <a:latin typeface="Times New Roman" panose="02020603050405020304" pitchFamily="18" charset="0"/>
              <a:ea typeface="Times New Roman" panose="02020603050405020304" pitchFamily="18" charset="0"/>
            </a:endParaRPr>
          </a:p>
          <a:p>
            <a:pPr algn="ctr">
              <a:spcAft>
                <a:spcPts val="0"/>
              </a:spcAft>
            </a:pPr>
            <a:r>
              <a:rPr lang="vi-VN" i="1">
                <a:solidFill>
                  <a:schemeClr val="bg1"/>
                </a:solidFill>
                <a:latin typeface="Times New Roman" panose="02020603050405020304" pitchFamily="18" charset="0"/>
                <a:ea typeface="Times New Roman" panose="02020603050405020304" pitchFamily="18" charset="0"/>
              </a:rPr>
              <a:t>Côn quyền hơn sức, lược thao gồm tài.</a:t>
            </a:r>
            <a:endParaRPr lang="en-US">
              <a:solidFill>
                <a:schemeClr val="bg1"/>
              </a:solidFill>
              <a:latin typeface="Times New Roman" panose="02020603050405020304" pitchFamily="18" charset="0"/>
              <a:ea typeface="Times New Roman" panose="02020603050405020304" pitchFamily="18" charset="0"/>
            </a:endParaRPr>
          </a:p>
          <a:p>
            <a:pPr algn="ctr">
              <a:spcAft>
                <a:spcPts val="0"/>
              </a:spcAft>
            </a:pPr>
            <a:r>
              <a:rPr lang="vi-VN" i="1">
                <a:solidFill>
                  <a:schemeClr val="bg1"/>
                </a:solidFill>
                <a:latin typeface="Times New Roman" panose="02020603050405020304" pitchFamily="18" charset="0"/>
                <a:ea typeface="Times New Roman" panose="02020603050405020304" pitchFamily="18" charset="0"/>
              </a:rPr>
              <a:t>Đội trời đạp đất ở đời,</a:t>
            </a:r>
            <a:endParaRPr lang="en-US">
              <a:solidFill>
                <a:schemeClr val="bg1"/>
              </a:solidFill>
              <a:latin typeface="Times New Roman" panose="02020603050405020304" pitchFamily="18" charset="0"/>
              <a:ea typeface="Times New Roman" panose="02020603050405020304" pitchFamily="18" charset="0"/>
            </a:endParaRPr>
          </a:p>
          <a:p>
            <a:pPr algn="ctr">
              <a:spcAft>
                <a:spcPts val="0"/>
              </a:spcAft>
            </a:pPr>
            <a:r>
              <a:rPr lang="vi-VN" i="1">
                <a:solidFill>
                  <a:schemeClr val="bg1"/>
                </a:solidFill>
                <a:latin typeface="Times New Roman" panose="02020603050405020304" pitchFamily="18" charset="0"/>
                <a:ea typeface="Times New Roman" panose="02020603050405020304" pitchFamily="18" charset="0"/>
              </a:rPr>
              <a:t>Họ Từ tên Hải, vốn người Việt đông.</a:t>
            </a:r>
            <a:endParaRPr lang="en-US">
              <a:solidFill>
                <a:schemeClr val="bg1"/>
              </a:solidFill>
              <a:latin typeface="Times New Roman" panose="02020603050405020304" pitchFamily="18" charset="0"/>
              <a:ea typeface="Times New Roman" panose="02020603050405020304" pitchFamily="18" charset="0"/>
            </a:endParaRPr>
          </a:p>
          <a:p>
            <a:pPr algn="ctr">
              <a:spcAft>
                <a:spcPts val="0"/>
              </a:spcAft>
            </a:pPr>
            <a:r>
              <a:rPr lang="vi-VN" i="1">
                <a:solidFill>
                  <a:schemeClr val="bg1"/>
                </a:solidFill>
                <a:latin typeface="Times New Roman" panose="02020603050405020304" pitchFamily="18" charset="0"/>
                <a:ea typeface="Times New Roman" panose="02020603050405020304" pitchFamily="18" charset="0"/>
              </a:rPr>
              <a:t>Giang hồ quen thú vẫy vùng,</a:t>
            </a:r>
            <a:endParaRPr lang="en-US">
              <a:solidFill>
                <a:schemeClr val="bg1"/>
              </a:solidFill>
              <a:latin typeface="Times New Roman" panose="02020603050405020304" pitchFamily="18" charset="0"/>
              <a:ea typeface="Times New Roman" panose="02020603050405020304" pitchFamily="18" charset="0"/>
            </a:endParaRPr>
          </a:p>
          <a:p>
            <a:pPr algn="ctr">
              <a:spcAft>
                <a:spcPts val="0"/>
              </a:spcAft>
            </a:pPr>
            <a:r>
              <a:rPr lang="vi-VN" i="1">
                <a:solidFill>
                  <a:schemeClr val="bg1"/>
                </a:solidFill>
                <a:latin typeface="Times New Roman" panose="02020603050405020304" pitchFamily="18" charset="0"/>
                <a:ea typeface="Times New Roman" panose="02020603050405020304" pitchFamily="18" charset="0"/>
              </a:rPr>
              <a:t>Gươm đàn nửa gánh, non sông một chèo.</a:t>
            </a:r>
            <a:endParaRPr lang="en-US">
              <a:solidFill>
                <a:schemeClr val="bg1"/>
              </a:solidFill>
              <a:latin typeface="Times New Roman" panose="02020603050405020304" pitchFamily="18" charset="0"/>
              <a:ea typeface="Times New Roman" panose="02020603050405020304" pitchFamily="18" charset="0"/>
            </a:endParaRPr>
          </a:p>
          <a:p>
            <a:pPr algn="just">
              <a:lnSpc>
                <a:spcPct val="107000"/>
              </a:lnSpc>
              <a:spcAft>
                <a:spcPts val="0"/>
              </a:spcAft>
            </a:pPr>
            <a:r>
              <a:rPr lang="vi-VN">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IN">
                <a:solidFill>
                  <a:schemeClr val="bg1"/>
                </a:solidFill>
                <a:latin typeface="Times New Roman" panose="02020603050405020304" pitchFamily="18" charset="0"/>
                <a:ea typeface="Calibri" panose="020F0502020204030204" pitchFamily="34" charset="0"/>
                <a:cs typeface="Times New Roman" panose="02020603050405020304" pitchFamily="18" charset="0"/>
              </a:rPr>
              <a:t>(Trích </a:t>
            </a:r>
            <a:r>
              <a:rPr lang="en-IN"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Truyện Kiều</a:t>
            </a:r>
            <a:r>
              <a:rPr lang="en-IN">
                <a:solidFill>
                  <a:schemeClr val="bg1"/>
                </a:solidFill>
                <a:latin typeface="Times New Roman" panose="02020603050405020304" pitchFamily="18" charset="0"/>
                <a:ea typeface="Calibri" panose="020F0502020204030204" pitchFamily="34" charset="0"/>
                <a:cs typeface="Times New Roman" panose="02020603050405020304" pitchFamily="18" charset="0"/>
              </a:rPr>
              <a:t>, Nguyễn Du)</a:t>
            </a:r>
            <a:r>
              <a:rPr lang="vi-VN">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vi-VN"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 2. (4.0 điểm)</a:t>
            </a:r>
            <a:endParaRPr lang="en-US">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IN"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Viết </a:t>
            </a:r>
            <a:r>
              <a:rPr lang="en-IN">
                <a:solidFill>
                  <a:schemeClr val="bg1"/>
                </a:solidFill>
                <a:latin typeface="Times New Roman" panose="02020603050405020304" pitchFamily="18" charset="0"/>
                <a:ea typeface="Calibri" panose="020F0502020204030204" pitchFamily="34" charset="0"/>
                <a:cs typeface="Times New Roman" panose="02020603050405020304" pitchFamily="18" charset="0"/>
              </a:rPr>
              <a:t>bài văn (khoảng 600 chữ) nêu suy nghĩ của em về cách giữ gìn, phát huy bản sắc văn hóa dân tộc trong giai đoạn hiện nay đối với thế hệ học sinh.</a:t>
            </a:r>
            <a:endParaRPr lang="en-US">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353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2138" y="0"/>
            <a:ext cx="6013939" cy="58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3200" b="1" smtClean="0">
                <a:solidFill>
                  <a:srgbClr val="7030A0"/>
                </a:solidFill>
                <a:latin typeface="Times New Roman" panose="02020603050405020304" pitchFamily="18" charset="0"/>
                <a:cs typeface="Times New Roman" panose="02020603050405020304" pitchFamily="18" charset="0"/>
              </a:rPr>
              <a:t>PHẦN I: ĐỌC HIỂU: 4 ĐIỂM</a:t>
            </a:r>
            <a:endParaRPr lang="en-US" sz="3200" b="1">
              <a:solidFill>
                <a:srgbClr val="7030A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394208" y="982639"/>
            <a:ext cx="7357720" cy="4493538"/>
          </a:xfrm>
          <a:prstGeom prst="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600" dirty="0" err="1" smtClean="0">
                <a:solidFill>
                  <a:srgbClr val="FF0000"/>
                </a:solidFill>
                <a:latin typeface="Times New Roman" panose="02020603050405020304" pitchFamily="18" charset="0"/>
                <a:cs typeface="Times New Roman" panose="02020603050405020304" pitchFamily="18" charset="0"/>
              </a:rPr>
              <a:t>Câu</a:t>
            </a:r>
            <a:r>
              <a:rPr lang="en-US" sz="2600" dirty="0" smtClean="0">
                <a:solidFill>
                  <a:srgbClr val="FF0000"/>
                </a:solidFill>
                <a:latin typeface="Times New Roman" panose="02020603050405020304" pitchFamily="18" charset="0"/>
                <a:cs typeface="Times New Roman" panose="02020603050405020304" pitchFamily="18" charset="0"/>
              </a:rPr>
              <a:t> 1: (0,5đ)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Xác</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trích</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IN" sz="260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IN" sz="260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Thể </a:t>
            </a:r>
            <a:r>
              <a:rPr lang="en-US" sz="26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thơ</a:t>
            </a:r>
            <a:r>
              <a:rPr lang="en-US" sz="26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lục</a:t>
            </a:r>
            <a:r>
              <a:rPr lang="en-US" sz="26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bát</a:t>
            </a:r>
            <a:r>
              <a:rPr lang="en-US" sz="26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p>
          <a:p>
            <a:endParaRPr lang="en-IN" sz="260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IN" sz="26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IN" sz="26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2.(0,5đ)</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ra</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cử</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hành</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tấm</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Thúy</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dành</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Đạm</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Tiên</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IN"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6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trích</a:t>
            </a:r>
            <a:r>
              <a:rPr lang="en-IN" sz="260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IN" sz="260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IN" sz="2600" smtClean="0">
                <a:solidFill>
                  <a:srgbClr val="002060"/>
                </a:solidFill>
                <a:latin typeface="Times New Roman" panose="02020603050405020304" pitchFamily="18" charset="0"/>
                <a:cs typeface="Times New Roman" panose="02020603050405020304" pitchFamily="18" charset="0"/>
              </a:rPr>
              <a:t>- </a:t>
            </a:r>
            <a:r>
              <a:rPr lang="en-IN" sz="2600" dirty="0" err="1" smtClean="0">
                <a:solidFill>
                  <a:srgbClr val="002060"/>
                </a:solidFill>
                <a:latin typeface="Times New Roman" panose="02020603050405020304" pitchFamily="18" charset="0"/>
                <a:cs typeface="Times New Roman" panose="02020603050405020304" pitchFamily="18" charset="0"/>
              </a:rPr>
              <a:t>Những</a:t>
            </a:r>
            <a:r>
              <a:rPr lang="en-IN" sz="2600" dirty="0" smtClean="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cử</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chỉ</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hành</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động</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thể</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hiện</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smtClean="0">
                <a:solidFill>
                  <a:srgbClr val="002060"/>
                </a:solidFill>
                <a:latin typeface="Times New Roman" panose="02020603050405020304" pitchFamily="18" charset="0"/>
                <a:cs typeface="Times New Roman" panose="02020603050405020304" pitchFamily="18" charset="0"/>
              </a:rPr>
              <a:t>sự</a:t>
            </a:r>
            <a:r>
              <a:rPr lang="en-IN" sz="2600" dirty="0" smtClean="0">
                <a:solidFill>
                  <a:srgbClr val="002060"/>
                </a:solidFill>
                <a:latin typeface="Times New Roman" panose="02020603050405020304" pitchFamily="18" charset="0"/>
                <a:cs typeface="Times New Roman" panose="02020603050405020304" pitchFamily="18" charset="0"/>
              </a:rPr>
              <a:t> </a:t>
            </a:r>
            <a:r>
              <a:rPr lang="en-IN" sz="2600" dirty="0" err="1" smtClean="0">
                <a:solidFill>
                  <a:srgbClr val="002060"/>
                </a:solidFill>
                <a:latin typeface="Times New Roman" panose="02020603050405020304" pitchFamily="18" charset="0"/>
                <a:cs typeface="Times New Roman" panose="02020603050405020304" pitchFamily="18" charset="0"/>
              </a:rPr>
              <a:t>đồng</a:t>
            </a:r>
            <a:r>
              <a:rPr lang="en-IN" sz="2600" dirty="0" smtClean="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cảm</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của</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Thúy</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Kiều</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dành</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cho</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Đạm</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Tiên</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trong</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đoạn</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trích</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đầm</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đầm</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châu</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sa</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thắp</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một</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vài</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nén</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nhang</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khấn</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vái</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rút</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cây</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trâm</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vạch</a:t>
            </a:r>
            <a:r>
              <a:rPr lang="en-IN" sz="2600" dirty="0">
                <a:solidFill>
                  <a:srgbClr val="002060"/>
                </a:solidFill>
                <a:latin typeface="Times New Roman" panose="02020603050405020304" pitchFamily="18" charset="0"/>
                <a:cs typeface="Times New Roman" panose="02020603050405020304" pitchFamily="18" charset="0"/>
              </a:rPr>
              <a:t> da </a:t>
            </a:r>
            <a:r>
              <a:rPr lang="en-IN" sz="2600" dirty="0" err="1">
                <a:solidFill>
                  <a:srgbClr val="002060"/>
                </a:solidFill>
                <a:latin typeface="Times New Roman" panose="02020603050405020304" pitchFamily="18" charset="0"/>
                <a:cs typeface="Times New Roman" panose="02020603050405020304" pitchFamily="18" charset="0"/>
              </a:rPr>
              <a:t>cây</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vịnh</a:t>
            </a:r>
            <a:r>
              <a:rPr lang="en-IN" sz="2600" dirty="0">
                <a:solidFill>
                  <a:srgbClr val="002060"/>
                </a:solidFill>
                <a:latin typeface="Times New Roman" panose="02020603050405020304" pitchFamily="18" charset="0"/>
                <a:cs typeface="Times New Roman" panose="02020603050405020304" pitchFamily="18" charset="0"/>
              </a:rPr>
              <a:t> </a:t>
            </a:r>
            <a:r>
              <a:rPr lang="en-IN" sz="2600" dirty="0" err="1">
                <a:solidFill>
                  <a:srgbClr val="002060"/>
                </a:solidFill>
                <a:latin typeface="Times New Roman" panose="02020603050405020304" pitchFamily="18" charset="0"/>
                <a:cs typeface="Times New Roman" panose="02020603050405020304" pitchFamily="18" charset="0"/>
              </a:rPr>
              <a:t>thơ</a:t>
            </a:r>
            <a:r>
              <a:rPr lang="en-IN" sz="2600" dirty="0">
                <a:solidFill>
                  <a:srgbClr val="002060"/>
                </a:solidFill>
                <a:latin typeface="Times New Roman" panose="02020603050405020304" pitchFamily="18" charset="0"/>
                <a:cs typeface="Times New Roman" panose="02020603050405020304" pitchFamily="18" charset="0"/>
              </a:rPr>
              <a:t>.</a:t>
            </a:r>
            <a:endParaRPr lang="en-US" sz="2600" dirty="0">
              <a:solidFill>
                <a:srgbClr val="002060"/>
              </a:solidFill>
              <a:latin typeface="Times New Roman" panose="02020603050405020304" pitchFamily="18" charset="0"/>
              <a:cs typeface="Times New Roman" panose="02020603050405020304" pitchFamily="18" charset="0"/>
            </a:endParaRPr>
          </a:p>
          <a:p>
            <a:endParaRPr lang="en-US" sz="2600" dirty="0">
              <a:solidFill>
                <a:srgbClr val="0000FF"/>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9056077" y="3087632"/>
            <a:ext cx="2602523"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smtClean="0">
                <a:solidFill>
                  <a:srgbClr val="0000FF"/>
                </a:solidFill>
                <a:latin typeface="Times New Roman" panose="02020603050405020304" pitchFamily="18" charset="0"/>
                <a:cs typeface="Times New Roman" panose="02020603050405020304" pitchFamily="18" charset="0"/>
              </a:rPr>
              <a:t>Câu hỏi nhận diện</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6" name="Right Arrow 5"/>
          <p:cNvSpPr/>
          <p:nvPr/>
        </p:nvSpPr>
        <p:spPr>
          <a:xfrm>
            <a:off x="7914798" y="3149591"/>
            <a:ext cx="978408" cy="3377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068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5483"/>
            <a:ext cx="8789158" cy="315490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07000"/>
              </a:lnSpc>
              <a:spcAft>
                <a:spcPts val="0"/>
              </a:spcAft>
            </a:pP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3. </a:t>
            </a:r>
            <a:r>
              <a:rPr lang="en-IN"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(1.0đ)</a:t>
            </a:r>
            <a:r>
              <a:rPr lang="en-IN" sz="24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Nêu</a:t>
            </a:r>
            <a:r>
              <a:rPr lang="en-IN"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hiểu</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da-DK" sz="2400" b="1" i="1" kern="1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”Đau đớn thay phận đàn bà</a:t>
            </a:r>
            <a:endPar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da-DK" sz="2400" b="1" i="1" kern="1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Lời rằng bạc mệnh cũng là lời chung</a:t>
            </a:r>
            <a:r>
              <a:rPr lang="da-DK" sz="2400" b="1" i="1" kern="18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spcAft>
                <a:spcPts val="0"/>
              </a:spcAft>
              <a:tabLst>
                <a:tab pos="400050" algn="l"/>
              </a:tabLst>
            </a:pPr>
            <a:r>
              <a:rPr lang="en-IN" sz="2400" dirty="0">
                <a:solidFill>
                  <a:srgbClr val="002060"/>
                </a:solidFill>
                <a:latin typeface="Times New Roman" panose="02020603050405020304" pitchFamily="18" charset="0"/>
                <a:cs typeface="Times New Roman" panose="02020603050405020304" pitchFamily="18" charset="0"/>
              </a:rPr>
              <a:t>- Hai </a:t>
            </a:r>
            <a:r>
              <a:rPr lang="en-IN" sz="2400" dirty="0" err="1">
                <a:solidFill>
                  <a:srgbClr val="002060"/>
                </a:solidFill>
                <a:latin typeface="Times New Roman" panose="02020603050405020304" pitchFamily="18" charset="0"/>
                <a:cs typeface="Times New Roman" panose="02020603050405020304" pitchFamily="18" charset="0"/>
              </a:rPr>
              <a:t>câu</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thơ</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là</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lời</a:t>
            </a:r>
            <a:r>
              <a:rPr lang="en-IN" sz="2400" dirty="0">
                <a:solidFill>
                  <a:srgbClr val="002060"/>
                </a:solidFill>
                <a:latin typeface="Times New Roman" panose="02020603050405020304" pitchFamily="18" charset="0"/>
                <a:cs typeface="Times New Roman" panose="02020603050405020304" pitchFamily="18" charset="0"/>
              </a:rPr>
              <a:t> than </a:t>
            </a:r>
            <a:r>
              <a:rPr lang="en-IN" sz="2400" dirty="0" err="1">
                <a:solidFill>
                  <a:srgbClr val="002060"/>
                </a:solidFill>
                <a:latin typeface="Times New Roman" panose="02020603050405020304" pitchFamily="18" charset="0"/>
                <a:cs typeface="Times New Roman" panose="02020603050405020304" pitchFamily="18" charset="0"/>
              </a:rPr>
              <a:t>chung</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của</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người</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phụ</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nữ</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xưa</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về</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số</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phận</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hẩm</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hiu</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bạc</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mệnh</a:t>
            </a:r>
            <a:r>
              <a:rPr lang="en-IN" sz="2400" dirty="0">
                <a:solidFill>
                  <a:srgbClr val="002060"/>
                </a:solidFill>
                <a:latin typeface="Times New Roman" panose="02020603050405020304" pitchFamily="18" charset="0"/>
                <a:cs typeface="Times New Roman" panose="02020603050405020304" pitchFamily="18" charset="0"/>
              </a:rPr>
              <a:t>.</a:t>
            </a:r>
            <a:endParaRPr lang="en-US" sz="2400" dirty="0">
              <a:solidFill>
                <a:srgbClr val="002060"/>
              </a:solidFill>
              <a:latin typeface="Times New Roman" panose="02020603050405020304" pitchFamily="18" charset="0"/>
              <a:cs typeface="Times New Roman" panose="02020603050405020304" pitchFamily="18" charset="0"/>
            </a:endParaRPr>
          </a:p>
          <a:p>
            <a:pPr algn="just">
              <a:lnSpc>
                <a:spcPct val="107000"/>
              </a:lnSpc>
              <a:spcAft>
                <a:spcPts val="0"/>
              </a:spcAft>
              <a:tabLst>
                <a:tab pos="400050" algn="l"/>
              </a:tabLst>
            </a:pP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Bộc</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lộ</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thái</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độ</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xót</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thương</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đồng</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cảm</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của</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nhà</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thơ</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đối</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với</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số</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phận</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của</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người</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phụ</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nữ</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trong</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xã</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hội</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phong</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kiến</a:t>
            </a:r>
            <a:r>
              <a:rPr lang="en-IN" sz="2400" dirty="0">
                <a:solidFill>
                  <a:srgbClr val="002060"/>
                </a:solidFill>
                <a:latin typeface="Times New Roman" panose="02020603050405020304" pitchFamily="18" charset="0"/>
                <a:cs typeface="Times New Roman" panose="02020603050405020304" pitchFamily="18" charset="0"/>
              </a:rPr>
              <a:t> </a:t>
            </a:r>
            <a:r>
              <a:rPr lang="en-IN" sz="2400" dirty="0" err="1">
                <a:solidFill>
                  <a:srgbClr val="002060"/>
                </a:solidFill>
                <a:latin typeface="Times New Roman" panose="02020603050405020304" pitchFamily="18" charset="0"/>
                <a:cs typeface="Times New Roman" panose="02020603050405020304" pitchFamily="18" charset="0"/>
              </a:rPr>
              <a:t>xưa</a:t>
            </a:r>
            <a:r>
              <a:rPr lang="en-IN" sz="2400" dirty="0">
                <a:solidFill>
                  <a:srgbClr val="002060"/>
                </a:solidFill>
                <a:latin typeface="Times New Roman" panose="02020603050405020304" pitchFamily="18" charset="0"/>
                <a:cs typeface="Times New Roman" panose="02020603050405020304" pitchFamily="18" charset="0"/>
              </a:rPr>
              <a:t>.</a:t>
            </a:r>
            <a:endParaRPr lang="en-US" sz="2400" dirty="0">
              <a:solidFill>
                <a:srgbClr val="002060"/>
              </a:solidFill>
              <a:latin typeface="Times New Roman" panose="02020603050405020304" pitchFamily="18" charset="0"/>
              <a:cs typeface="Times New Roman" panose="02020603050405020304" pitchFamily="18" charset="0"/>
            </a:endParaRPr>
          </a:p>
          <a:p>
            <a:pPr algn="ctr">
              <a:lnSpc>
                <a:spcPct val="107000"/>
              </a:lnSpc>
              <a:spcAft>
                <a:spcPts val="0"/>
              </a:spcAft>
            </a:pPr>
            <a:endParaRPr lang="da-DK" i="1" kern="1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TextBox 2"/>
          <p:cNvSpPr txBox="1"/>
          <p:nvPr/>
        </p:nvSpPr>
        <p:spPr>
          <a:xfrm>
            <a:off x="9230434" y="2826121"/>
            <a:ext cx="2900046"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400" b="1" dirty="0" err="1" smtClean="0">
                <a:solidFill>
                  <a:srgbClr val="0000FF"/>
                </a:solidFill>
                <a:latin typeface="Times New Roman" panose="02020603050405020304" pitchFamily="18" charset="0"/>
                <a:cs typeface="Times New Roman" panose="02020603050405020304" pitchFamily="18" charset="0"/>
              </a:rPr>
              <a:t>Câu</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hỏi</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thông</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hiểu</a:t>
            </a:r>
            <a:endParaRPr lang="en-US" sz="2400" b="1" dirty="0">
              <a:solidFill>
                <a:srgbClr val="0000FF"/>
              </a:solidFill>
              <a:latin typeface="Times New Roman" panose="02020603050405020304" pitchFamily="18" charset="0"/>
              <a:cs typeface="Times New Roman" panose="02020603050405020304" pitchFamily="18" charset="0"/>
            </a:endParaRPr>
          </a:p>
        </p:txBody>
      </p:sp>
      <p:sp>
        <p:nvSpPr>
          <p:cNvPr id="4" name="Right Arrow 3"/>
          <p:cNvSpPr/>
          <p:nvPr/>
        </p:nvSpPr>
        <p:spPr>
          <a:xfrm>
            <a:off x="8900045" y="2912922"/>
            <a:ext cx="219502" cy="2610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0" y="3270386"/>
            <a:ext cx="8789158" cy="341862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lnSpc>
                <a:spcPct val="107000"/>
              </a:lnSpc>
              <a:spcAft>
                <a:spcPts val="0"/>
              </a:spcAft>
            </a:pP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4</a:t>
            </a:r>
            <a:r>
              <a:rPr lang="en-IN"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.(1,0đ)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ra</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nêu</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phép</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điệp</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bốn</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cuối</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trích</a:t>
            </a:r>
            <a:r>
              <a:rPr lang="en-I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IN"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IN"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spcAft>
                <a:spcPts val="0"/>
              </a:spcAft>
            </a:pP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Phép</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điệp</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ngữ</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Lại</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càng</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lặp</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lại</a:t>
            </a:r>
            <a:r>
              <a:rPr lang="en-IN" sz="2200" dirty="0">
                <a:solidFill>
                  <a:srgbClr val="002060"/>
                </a:solidFill>
                <a:latin typeface="Times New Roman" panose="02020603050405020304" pitchFamily="18" charset="0"/>
                <a:cs typeface="Times New Roman" panose="02020603050405020304" pitchFamily="18" charset="0"/>
              </a:rPr>
              <a:t> 3 </a:t>
            </a:r>
            <a:r>
              <a:rPr lang="en-IN" sz="2200" dirty="0" err="1">
                <a:solidFill>
                  <a:srgbClr val="002060"/>
                </a:solidFill>
                <a:latin typeface="Times New Roman" panose="02020603050405020304" pitchFamily="18" charset="0"/>
                <a:cs typeface="Times New Roman" panose="02020603050405020304" pitchFamily="18" charset="0"/>
              </a:rPr>
              <a:t>lần</a:t>
            </a:r>
            <a:r>
              <a:rPr lang="en-IN" sz="2200" dirty="0">
                <a:solidFill>
                  <a:srgbClr val="002060"/>
                </a:solidFill>
                <a:latin typeface="Times New Roman" panose="02020603050405020304" pitchFamily="18" charset="0"/>
                <a:cs typeface="Times New Roman" panose="02020603050405020304" pitchFamily="18" charset="0"/>
              </a:rPr>
              <a:t> ở </a:t>
            </a:r>
            <a:r>
              <a:rPr lang="en-IN" sz="2200" dirty="0" err="1">
                <a:solidFill>
                  <a:srgbClr val="002060"/>
                </a:solidFill>
                <a:latin typeface="Times New Roman" panose="02020603050405020304" pitchFamily="18" charset="0"/>
                <a:cs typeface="Times New Roman" panose="02020603050405020304" pitchFamily="18" charset="0"/>
              </a:rPr>
              <a:t>đầu</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các</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câu</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thơ</a:t>
            </a:r>
            <a:r>
              <a:rPr lang="en-IN" sz="2200" dirty="0">
                <a:solidFill>
                  <a:srgbClr val="002060"/>
                </a:solidFill>
                <a:latin typeface="Times New Roman" panose="02020603050405020304" pitchFamily="18" charset="0"/>
                <a:cs typeface="Times New Roman" panose="02020603050405020304" pitchFamily="18" charset="0"/>
              </a:rPr>
              <a:t>)  (0,25 </a:t>
            </a:r>
            <a:r>
              <a:rPr lang="en-IN" sz="2200" dirty="0" err="1">
                <a:solidFill>
                  <a:srgbClr val="002060"/>
                </a:solidFill>
                <a:latin typeface="Times New Roman" panose="02020603050405020304" pitchFamily="18" charset="0"/>
                <a:cs typeface="Times New Roman" panose="02020603050405020304" pitchFamily="18" charset="0"/>
              </a:rPr>
              <a:t>điểm</a:t>
            </a:r>
            <a:r>
              <a:rPr lang="en-IN" sz="2200" dirty="0">
                <a:solidFill>
                  <a:srgbClr val="002060"/>
                </a:solidFill>
                <a:latin typeface="Times New Roman" panose="02020603050405020304" pitchFamily="18" charset="0"/>
                <a:cs typeface="Times New Roman" panose="02020603050405020304" pitchFamily="18" charset="0"/>
              </a:rPr>
              <a:t>)</a:t>
            </a:r>
            <a:endParaRPr lang="en-US" sz="2200" dirty="0">
              <a:solidFill>
                <a:srgbClr val="002060"/>
              </a:solidFill>
              <a:latin typeface="Times New Roman" panose="02020603050405020304" pitchFamily="18" charset="0"/>
              <a:cs typeface="Times New Roman" panose="02020603050405020304" pitchFamily="18" charset="0"/>
            </a:endParaRPr>
          </a:p>
          <a:p>
            <a:pPr algn="just">
              <a:lnSpc>
                <a:spcPct val="107000"/>
              </a:lnSpc>
              <a:spcAft>
                <a:spcPts val="0"/>
              </a:spcAft>
            </a:pP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Tác</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dụng</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của</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phép</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điệp</a:t>
            </a:r>
            <a:r>
              <a:rPr lang="en-IN" sz="2200" dirty="0">
                <a:solidFill>
                  <a:srgbClr val="002060"/>
                </a:solidFill>
                <a:latin typeface="Times New Roman" panose="02020603050405020304" pitchFamily="18" charset="0"/>
                <a:cs typeface="Times New Roman" panose="02020603050405020304" pitchFamily="18" charset="0"/>
              </a:rPr>
              <a:t> (0,75 </a:t>
            </a:r>
            <a:r>
              <a:rPr lang="en-IN" sz="2200" dirty="0" err="1">
                <a:solidFill>
                  <a:srgbClr val="002060"/>
                </a:solidFill>
                <a:latin typeface="Times New Roman" panose="02020603050405020304" pitchFamily="18" charset="0"/>
                <a:cs typeface="Times New Roman" panose="02020603050405020304" pitchFamily="18" charset="0"/>
              </a:rPr>
              <a:t>điểm</a:t>
            </a:r>
            <a:r>
              <a:rPr lang="en-IN" sz="2200" dirty="0">
                <a:solidFill>
                  <a:srgbClr val="002060"/>
                </a:solidFill>
                <a:latin typeface="Times New Roman" panose="02020603050405020304" pitchFamily="18" charset="0"/>
                <a:cs typeface="Times New Roman" panose="02020603050405020304" pitchFamily="18" charset="0"/>
              </a:rPr>
              <a:t>):</a:t>
            </a:r>
            <a:endParaRPr lang="en-US" sz="2200" dirty="0">
              <a:solidFill>
                <a:srgbClr val="002060"/>
              </a:solidFill>
              <a:latin typeface="Times New Roman" panose="02020603050405020304" pitchFamily="18" charset="0"/>
              <a:cs typeface="Times New Roman" panose="02020603050405020304" pitchFamily="18" charset="0"/>
            </a:endParaRPr>
          </a:p>
          <a:p>
            <a:pPr algn="just">
              <a:lnSpc>
                <a:spcPct val="107000"/>
              </a:lnSpc>
              <a:spcAft>
                <a:spcPts val="0"/>
              </a:spcAft>
            </a:pP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Nhấn</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mạnh</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nỗi</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đồng</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cảm</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xót</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thương</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của</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Thúy</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Kiều</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dành</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cho</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Đạm</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Tiên</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khi</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nghe</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câu</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chuyện</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về</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cuộc</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đời</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bất</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hạnh</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của</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nàng</a:t>
            </a:r>
            <a:r>
              <a:rPr lang="en-IN" sz="2200" dirty="0">
                <a:solidFill>
                  <a:srgbClr val="002060"/>
                </a:solidFill>
                <a:latin typeface="Times New Roman" panose="02020603050405020304" pitchFamily="18" charset="0"/>
                <a:cs typeface="Times New Roman" panose="02020603050405020304" pitchFamily="18" charset="0"/>
              </a:rPr>
              <a:t> ca </a:t>
            </a:r>
            <a:r>
              <a:rPr lang="en-IN" sz="2200" dirty="0" err="1">
                <a:solidFill>
                  <a:srgbClr val="002060"/>
                </a:solidFill>
                <a:latin typeface="Times New Roman" panose="02020603050405020304" pitchFamily="18" charset="0"/>
                <a:cs typeface="Times New Roman" panose="02020603050405020304" pitchFamily="18" charset="0"/>
              </a:rPr>
              <a:t>nhi</a:t>
            </a:r>
            <a:r>
              <a:rPr lang="en-IN" sz="2200" dirty="0">
                <a:solidFill>
                  <a:srgbClr val="002060"/>
                </a:solidFill>
                <a:latin typeface="Times New Roman" panose="02020603050405020304" pitchFamily="18" charset="0"/>
                <a:cs typeface="Times New Roman" panose="02020603050405020304" pitchFamily="18" charset="0"/>
              </a:rPr>
              <a:t>.</a:t>
            </a:r>
            <a:endParaRPr lang="en-US" sz="2200" dirty="0">
              <a:solidFill>
                <a:srgbClr val="002060"/>
              </a:solidFill>
              <a:latin typeface="Times New Roman" panose="02020603050405020304" pitchFamily="18" charset="0"/>
              <a:cs typeface="Times New Roman" panose="02020603050405020304" pitchFamily="18" charset="0"/>
            </a:endParaRPr>
          </a:p>
          <a:p>
            <a:pPr algn="just">
              <a:lnSpc>
                <a:spcPct val="107000"/>
              </a:lnSpc>
              <a:spcAft>
                <a:spcPts val="0"/>
              </a:spcAft>
            </a:pP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Thể</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hiện</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tình</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cảm</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của</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nhà</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thơ</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dành</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cho</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những</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người</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phụ</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nữ</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bất</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hạnh</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nói</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chung</a:t>
            </a:r>
            <a:r>
              <a:rPr lang="en-IN" sz="2200" dirty="0">
                <a:solidFill>
                  <a:srgbClr val="002060"/>
                </a:solidFill>
                <a:latin typeface="Times New Roman" panose="02020603050405020304" pitchFamily="18" charset="0"/>
                <a:cs typeface="Times New Roman" panose="02020603050405020304" pitchFamily="18" charset="0"/>
              </a:rPr>
              <a:t>.</a:t>
            </a:r>
            <a:endParaRPr lang="en-US" sz="2200" dirty="0">
              <a:solidFill>
                <a:srgbClr val="002060"/>
              </a:solidFill>
              <a:latin typeface="Times New Roman" panose="02020603050405020304" pitchFamily="18" charset="0"/>
              <a:cs typeface="Times New Roman" panose="02020603050405020304" pitchFamily="18" charset="0"/>
            </a:endParaRPr>
          </a:p>
          <a:p>
            <a:pPr algn="just">
              <a:lnSpc>
                <a:spcPct val="107000"/>
              </a:lnSpc>
              <a:spcAft>
                <a:spcPts val="0"/>
              </a:spcAft>
            </a:pP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Tạo</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giọng</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điệu</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tha</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thiết</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tăng</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liên</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kết</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giữa</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các</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câu</a:t>
            </a:r>
            <a:r>
              <a:rPr lang="en-IN" sz="2200" dirty="0">
                <a:solidFill>
                  <a:srgbClr val="002060"/>
                </a:solidFill>
                <a:latin typeface="Times New Roman" panose="02020603050405020304" pitchFamily="18" charset="0"/>
                <a:cs typeface="Times New Roman" panose="02020603050405020304" pitchFamily="18" charset="0"/>
              </a:rPr>
              <a:t> </a:t>
            </a:r>
            <a:r>
              <a:rPr lang="en-IN" sz="2200" dirty="0" err="1">
                <a:solidFill>
                  <a:srgbClr val="002060"/>
                </a:solidFill>
                <a:latin typeface="Times New Roman" panose="02020603050405020304" pitchFamily="18" charset="0"/>
                <a:cs typeface="Times New Roman" panose="02020603050405020304" pitchFamily="18" charset="0"/>
              </a:rPr>
              <a:t>thơ</a:t>
            </a:r>
            <a:r>
              <a:rPr lang="en-IN" sz="2200" dirty="0" smtClean="0">
                <a:solidFill>
                  <a:srgbClr val="002060"/>
                </a:solidFill>
                <a:latin typeface="Times New Roman" panose="02020603050405020304" pitchFamily="18" charset="0"/>
                <a:cs typeface="Times New Roman" panose="02020603050405020304" pitchFamily="18" charset="0"/>
              </a:rPr>
              <a:t>.</a:t>
            </a:r>
            <a:endParaRPr lang="en-US" sz="2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852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500"/>
                                        <p:tgtEl>
                                          <p:spTgt spid="5">
                                            <p:txEl>
                                              <p:pRg st="0" end="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500"/>
                                        <p:tgtEl>
                                          <p:spTgt spid="5">
                                            <p:txEl>
                                              <p:pRg st="1" end="1"/>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fade">
                                      <p:cBhvr>
                                        <p:cTn id="25" dur="500"/>
                                        <p:tgtEl>
                                          <p:spTgt spid="5">
                                            <p:txEl>
                                              <p:pRg st="2" end="2"/>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500"/>
                                        <p:tgtEl>
                                          <p:spTgt spid="5">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500"/>
                                        <p:tgtEl>
                                          <p:spTgt spid="5">
                                            <p:txEl>
                                              <p:pRg st="4" end="4"/>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fade">
                                      <p:cBhvr>
                                        <p:cTn id="34" dur="500"/>
                                        <p:tgtEl>
                                          <p:spTgt spid="5">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fade">
                                      <p:cBhvr>
                                        <p:cTn id="4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307" y="1339558"/>
            <a:ext cx="8598090" cy="382624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lnSpc>
                <a:spcPct val="107000"/>
              </a:lnSpc>
              <a:spcAft>
                <a:spcPts val="0"/>
              </a:spcAft>
            </a:pPr>
            <a:r>
              <a:rPr lang="da-DK"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 5. Theo anh/chị, lời than </a:t>
            </a:r>
            <a:r>
              <a:rPr lang="da-DK" sz="2400" b="1" i="1" kern="1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Lời rằng bạc mệnh cũng là lời chung </a:t>
            </a:r>
            <a:r>
              <a:rPr lang="da-DK" sz="2400" b="1" kern="1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có còn đúng trong xã hội ngày nay hay không? Vì sao</a:t>
            </a:r>
            <a:r>
              <a:rPr lang="da-DK"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spcAft>
                <a:spcPts val="0"/>
              </a:spcAft>
            </a:pPr>
            <a:endParaRPr lang="da-DK"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101600" algn="just">
              <a:lnSpc>
                <a:spcPct val="115000"/>
              </a:lnSpc>
              <a:spcAft>
                <a:spcPts val="0"/>
              </a:spcAft>
            </a:pP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Đồng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tình</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vì</a:t>
            </a:r>
            <a:r>
              <a:rPr lang="en-US" sz="2400" b="1"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ngày</a:t>
            </a:r>
            <a:r>
              <a:rPr lang="en-US" sz="2400" dirty="0">
                <a:solidFill>
                  <a:srgbClr val="002060"/>
                </a:solidFill>
                <a:latin typeface="Times New Roman" panose="02020603050405020304" pitchFamily="18" charset="0"/>
                <a:cs typeface="Times New Roman" panose="02020603050405020304" pitchFamily="18" charset="0"/>
              </a:rPr>
              <a:t> nay </a:t>
            </a:r>
            <a:r>
              <a:rPr lang="en-US" sz="2400" dirty="0" err="1">
                <a:solidFill>
                  <a:srgbClr val="002060"/>
                </a:solidFill>
                <a:latin typeface="Times New Roman" panose="02020603050405020304" pitchFamily="18" charset="0"/>
                <a:cs typeface="Times New Roman" panose="02020603050405020304" pitchFamily="18" charset="0"/>
              </a:rPr>
              <a:t>vẫn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còn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nhiều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người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phụ</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nữ</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phải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chịu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số</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phận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bất</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hạnh</a:t>
            </a:r>
            <a:r>
              <a:rPr lang="en-US" sz="2400" dirty="0">
                <a:solidFill>
                  <a:srgbClr val="002060"/>
                </a:solidFill>
                <a:latin typeface="Times New Roman" panose="02020603050405020304" pitchFamily="18" charset="0"/>
                <a:cs typeface="Times New Roman" panose="02020603050405020304" pitchFamily="18" charset="0"/>
              </a:rPr>
              <a:t>. Ở </a:t>
            </a:r>
            <a:r>
              <a:rPr lang="en-US" sz="2400" dirty="0" err="1">
                <a:solidFill>
                  <a:srgbClr val="002060"/>
                </a:solidFill>
                <a:latin typeface="Times New Roman" panose="02020603050405020304" pitchFamily="18" charset="0"/>
                <a:cs typeface="Times New Roman" panose="02020603050405020304" pitchFamily="18" charset="0"/>
              </a:rPr>
              <a:t>nhiều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nơi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nhiều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vùng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người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phụ</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nữ</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vẫn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phải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chịu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những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ràng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buộc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của</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những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lễ</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giáo</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tục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lệ</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cổ</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hủ</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từ</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xa</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xưa</a:t>
            </a:r>
            <a:r>
              <a:rPr lang="en-US" sz="2400" dirty="0">
                <a:solidFill>
                  <a:srgbClr val="002060"/>
                </a:solidFill>
                <a:latin typeface="Times New Roman" panose="02020603050405020304" pitchFamily="18" charset="0"/>
                <a:cs typeface="Times New Roman" panose="02020603050405020304" pitchFamily="18" charset="0"/>
              </a:rPr>
              <a:t>.</a:t>
            </a:r>
          </a:p>
          <a:p>
            <a:pPr marL="101600" algn="just">
              <a:lnSpc>
                <a:spcPct val="115000"/>
              </a:lnSpc>
              <a:spcAft>
                <a:spcPts val="0"/>
              </a:spcAft>
            </a:pP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Không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đồng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tình</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vì</a:t>
            </a:r>
            <a:r>
              <a:rPr lang="en-US" sz="2400" b="1"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ngày</a:t>
            </a:r>
            <a:r>
              <a:rPr lang="en-US" sz="2400" dirty="0">
                <a:solidFill>
                  <a:srgbClr val="002060"/>
                </a:solidFill>
                <a:latin typeface="Times New Roman" panose="02020603050405020304" pitchFamily="18" charset="0"/>
                <a:cs typeface="Times New Roman" panose="02020603050405020304" pitchFamily="18" charset="0"/>
              </a:rPr>
              <a:t> nay </a:t>
            </a:r>
            <a:r>
              <a:rPr lang="en-US" sz="2400" dirty="0" err="1">
                <a:solidFill>
                  <a:srgbClr val="002060"/>
                </a:solidFill>
                <a:latin typeface="Times New Roman" panose="02020603050405020304" pitchFamily="18" charset="0"/>
                <a:cs typeface="Times New Roman" panose="02020603050405020304" pitchFamily="18" charset="0"/>
              </a:rPr>
              <a:t>người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phụ</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nữ</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được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quyền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bình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đẳng</a:t>
            </a:r>
            <a:r>
              <a:rPr lang="en-US" sz="2400" dirty="0">
                <a:solidFill>
                  <a:srgbClr val="002060"/>
                </a:solidFill>
                <a:latin typeface="Times New Roman" panose="02020603050405020304" pitchFamily="18" charset="0"/>
                <a:cs typeface="Times New Roman" panose="02020603050405020304" pitchFamily="18" charset="0"/>
              </a:rPr>
              <a:t> so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nam</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giới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được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xã</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hội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nhận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về</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tài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năng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được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thể</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hiện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vai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trò</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của</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mình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trong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cả</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gia</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đình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ngoài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xã</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hội</a:t>
            </a:r>
            <a:r>
              <a:rPr lang="en-US" sz="2400" dirty="0" smtClean="0">
                <a:solidFill>
                  <a:srgbClr val="002060"/>
                </a:solidFill>
                <a:latin typeface="Times New Roman" panose="02020603050405020304" pitchFamily="18" charset="0"/>
                <a:cs typeface="Times New Roman" panose="02020603050405020304" pitchFamily="18" charset="0"/>
              </a:rPr>
              <a:t>.</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9757522" y="2598512"/>
            <a:ext cx="2104511"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b="1" dirty="0" err="1" smtClean="0">
                <a:solidFill>
                  <a:srgbClr val="0000FF"/>
                </a:solidFill>
                <a:latin typeface="Times New Roman" panose="02020603050405020304" pitchFamily="18" charset="0"/>
                <a:cs typeface="Times New Roman" panose="02020603050405020304" pitchFamily="18" charset="0"/>
              </a:rPr>
              <a:t>Vận</a:t>
            </a:r>
            <a:r>
              <a:rPr lang="en-US" sz="2800" b="1" dirty="0" smtClean="0">
                <a:solidFill>
                  <a:srgbClr val="0000FF"/>
                </a:solidFill>
                <a:latin typeface="Times New Roman" panose="02020603050405020304" pitchFamily="18" charset="0"/>
                <a:cs typeface="Times New Roman" panose="02020603050405020304" pitchFamily="18" charset="0"/>
              </a:rPr>
              <a:t> </a:t>
            </a:r>
            <a:r>
              <a:rPr lang="en-US" sz="2800" b="1" dirty="0" err="1" smtClean="0">
                <a:solidFill>
                  <a:srgbClr val="0000FF"/>
                </a:solidFill>
                <a:latin typeface="Times New Roman" panose="02020603050405020304" pitchFamily="18" charset="0"/>
                <a:cs typeface="Times New Roman" panose="02020603050405020304" pitchFamily="18" charset="0"/>
              </a:rPr>
              <a:t>dụng</a:t>
            </a:r>
            <a:endParaRPr lang="en-US" sz="2800" b="1" dirty="0">
              <a:solidFill>
                <a:srgbClr val="0000FF"/>
              </a:solidFill>
              <a:latin typeface="Times New Roman" panose="02020603050405020304" pitchFamily="18" charset="0"/>
              <a:cs typeface="Times New Roman" panose="02020603050405020304" pitchFamily="18" charset="0"/>
            </a:endParaRPr>
          </a:p>
        </p:txBody>
      </p:sp>
      <p:sp>
        <p:nvSpPr>
          <p:cNvPr id="4" name="Right Arrow 3"/>
          <p:cNvSpPr/>
          <p:nvPr/>
        </p:nvSpPr>
        <p:spPr>
          <a:xfrm>
            <a:off x="8925635" y="2764261"/>
            <a:ext cx="763649" cy="2308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3108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4841" y="1403103"/>
            <a:ext cx="11491415" cy="2134174"/>
          </a:xfrm>
          <a:prstGeom prst="rect">
            <a:avLst/>
          </a:prstGeom>
        </p:spPr>
        <p:txBody>
          <a:bodyPr wrap="square">
            <a:spAutoFit/>
          </a:bodyPr>
          <a:lstStyle/>
          <a:p>
            <a:pPr algn="just">
              <a:lnSpc>
                <a:spcPct val="107000"/>
              </a:lnSpc>
              <a:spcAft>
                <a:spcPts val="0"/>
              </a:spcAft>
            </a:pPr>
            <a:r>
              <a:rPr lang="en-IN" sz="2800" b="1" dirty="0" smtClean="0">
                <a:solidFill>
                  <a:srgbClr val="FFFF00"/>
                </a:solidFill>
                <a:latin typeface="Times New Roman" panose="02020603050405020304" pitchFamily="18" charset="0"/>
                <a:cs typeface="Times New Roman" panose="02020603050405020304" pitchFamily="18" charset="0"/>
              </a:rPr>
              <a:t>PHẦN II: VIẾT</a:t>
            </a:r>
          </a:p>
          <a:p>
            <a:pPr algn="just">
              <a:lnSpc>
                <a:spcPct val="107000"/>
              </a:lnSpc>
              <a:spcAft>
                <a:spcPts val="0"/>
              </a:spcAft>
            </a:pPr>
            <a:r>
              <a:rPr lang="en-IN" sz="3200" b="1" dirty="0" err="1" smtClean="0">
                <a:solidFill>
                  <a:srgbClr val="FFFF00"/>
                </a:solidFill>
                <a:latin typeface="Times New Roman" panose="02020603050405020304" pitchFamily="18" charset="0"/>
                <a:cs typeface="Times New Roman" panose="02020603050405020304" pitchFamily="18" charset="0"/>
              </a:rPr>
              <a:t>Câu</a:t>
            </a:r>
            <a:r>
              <a:rPr lang="en-IN" sz="3200" b="1" dirty="0" smtClean="0">
                <a:solidFill>
                  <a:srgbClr val="FFFF00"/>
                </a:solidFill>
                <a:latin typeface="Times New Roman" panose="02020603050405020304" pitchFamily="18" charset="0"/>
                <a:cs typeface="Times New Roman" panose="02020603050405020304" pitchFamily="18" charset="0"/>
              </a:rPr>
              <a:t> 1: </a:t>
            </a:r>
            <a:r>
              <a:rPr lang="en-IN" sz="3200" dirty="0" smtClean="0">
                <a:solidFill>
                  <a:srgbClr val="FFFF00"/>
                </a:solidFill>
                <a:latin typeface="Times New Roman" panose="02020603050405020304" pitchFamily="18" charset="0"/>
                <a:cs typeface="Times New Roman" panose="02020603050405020304" pitchFamily="18" charset="0"/>
              </a:rPr>
              <a:t>(2,0đ) </a:t>
            </a:r>
            <a:r>
              <a:rPr lang="en-IN" sz="3200" dirty="0" err="1" smtClean="0">
                <a:solidFill>
                  <a:srgbClr val="FFFF00"/>
                </a:solidFill>
                <a:latin typeface="Times New Roman" panose="02020603050405020304" pitchFamily="18" charset="0"/>
                <a:cs typeface="Times New Roman" panose="02020603050405020304" pitchFamily="18" charset="0"/>
              </a:rPr>
              <a:t>Viết</a:t>
            </a:r>
            <a:r>
              <a:rPr lang="en-IN" sz="3200" dirty="0" smtClean="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một</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đoạn</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văn</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khoảng</a:t>
            </a:r>
            <a:r>
              <a:rPr lang="en-IN" sz="3200" dirty="0">
                <a:solidFill>
                  <a:srgbClr val="FFFF00"/>
                </a:solidFill>
                <a:latin typeface="Times New Roman" panose="02020603050405020304" pitchFamily="18" charset="0"/>
                <a:cs typeface="Times New Roman" panose="02020603050405020304" pitchFamily="18" charset="0"/>
              </a:rPr>
              <a:t> 200 </a:t>
            </a:r>
            <a:r>
              <a:rPr lang="en-IN" sz="3200" dirty="0" err="1">
                <a:solidFill>
                  <a:srgbClr val="FFFF00"/>
                </a:solidFill>
                <a:latin typeface="Times New Roman" panose="02020603050405020304" pitchFamily="18" charset="0"/>
                <a:cs typeface="Times New Roman" panose="02020603050405020304" pitchFamily="18" charset="0"/>
              </a:rPr>
              <a:t>chữ</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nêu</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cảm</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nhận</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của</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anh</a:t>
            </a:r>
            <a:r>
              <a:rPr lang="en-IN" sz="3200" dirty="0">
                <a:solidFill>
                  <a:srgbClr val="FFFF00"/>
                </a:solidFill>
                <a:latin typeface="Times New Roman" panose="02020603050405020304" pitchFamily="18" charset="0"/>
                <a:cs typeface="Times New Roman" panose="02020603050405020304" pitchFamily="18" charset="0"/>
              </a:rPr>
              <a:t>/</a:t>
            </a:r>
            <a:r>
              <a:rPr lang="en-IN" sz="3200" dirty="0" err="1">
                <a:solidFill>
                  <a:srgbClr val="FFFF00"/>
                </a:solidFill>
                <a:latin typeface="Times New Roman" panose="02020603050405020304" pitchFamily="18" charset="0"/>
                <a:cs typeface="Times New Roman" panose="02020603050405020304" pitchFamily="18" charset="0"/>
              </a:rPr>
              <a:t>chị</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về</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vẻ</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đẹp</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của</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người</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anh</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hùng</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Từ</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Hải</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được</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gợi</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ra</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trong</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đoạn</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a:solidFill>
                  <a:srgbClr val="FFFF00"/>
                </a:solidFill>
                <a:latin typeface="Times New Roman" panose="02020603050405020304" pitchFamily="18" charset="0"/>
                <a:cs typeface="Times New Roman" panose="02020603050405020304" pitchFamily="18" charset="0"/>
              </a:rPr>
              <a:t>thơ</a:t>
            </a:r>
            <a:r>
              <a:rPr lang="en-IN" sz="3200" dirty="0">
                <a:solidFill>
                  <a:srgbClr val="FFFF00"/>
                </a:solidFill>
                <a:latin typeface="Times New Roman" panose="02020603050405020304" pitchFamily="18" charset="0"/>
                <a:cs typeface="Times New Roman" panose="02020603050405020304" pitchFamily="18" charset="0"/>
              </a:rPr>
              <a:t> </a:t>
            </a:r>
            <a:r>
              <a:rPr lang="en-IN" sz="2800" dirty="0" smtClean="0">
                <a:solidFill>
                  <a:srgbClr val="FFFF00"/>
                </a:solidFill>
                <a:latin typeface="Times New Roman" panose="02020603050405020304" pitchFamily="18" charset="0"/>
                <a:cs typeface="Times New Roman" panose="02020603050405020304" pitchFamily="18" charset="0"/>
              </a:rPr>
              <a:t>.</a:t>
            </a:r>
            <a:endParaRPr lang="en-US" sz="28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56230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87714763"/>
              </p:ext>
            </p:extLst>
          </p:nvPr>
        </p:nvGraphicFramePr>
        <p:xfrm>
          <a:off x="272955" y="312323"/>
          <a:ext cx="11450472" cy="6418385"/>
        </p:xfrm>
        <a:graphic>
          <a:graphicData uri="http://schemas.openxmlformats.org/drawingml/2006/table">
            <a:tbl>
              <a:tblPr firstRow="1" firstCol="1" bandRow="1">
                <a:tableStyleId>{5C22544A-7EE6-4342-B048-85BDC9FD1C3A}</a:tableStyleId>
              </a:tblPr>
              <a:tblGrid>
                <a:gridCol w="10817291">
                  <a:extLst>
                    <a:ext uri="{9D8B030D-6E8A-4147-A177-3AD203B41FA5}">
                      <a16:colId xmlns:a16="http://schemas.microsoft.com/office/drawing/2014/main" val="859557053"/>
                    </a:ext>
                  </a:extLst>
                </a:gridCol>
                <a:gridCol w="633181">
                  <a:extLst>
                    <a:ext uri="{9D8B030D-6E8A-4147-A177-3AD203B41FA5}">
                      <a16:colId xmlns:a16="http://schemas.microsoft.com/office/drawing/2014/main" val="2160366541"/>
                    </a:ext>
                  </a:extLst>
                </a:gridCol>
              </a:tblGrid>
              <a:tr h="6418385">
                <a:tc>
                  <a:txBody>
                    <a:bodyPr/>
                    <a:lstStyle/>
                    <a:p>
                      <a:pPr marL="0" indent="0" algn="just">
                        <a:lnSpc>
                          <a:spcPct val="107000"/>
                        </a:lnSpc>
                        <a:spcAft>
                          <a:spcPts val="0"/>
                        </a:spcAft>
                        <a:buFont typeface="Arial" panose="020B0604020202020204" pitchFamily="34" charset="0"/>
                        <a:buNone/>
                      </a:pPr>
                      <a:r>
                        <a:rPr lang="en-IN" sz="2100" u="sng" dirty="0" smtClean="0">
                          <a:solidFill>
                            <a:srgbClr val="0000FF"/>
                          </a:solidFill>
                          <a:effectLst/>
                          <a:latin typeface="Times New Roman" panose="02020603050405020304" pitchFamily="18" charset="0"/>
                          <a:cs typeface="Times New Roman" panose="02020603050405020304" pitchFamily="18" charset="0"/>
                        </a:rPr>
                        <a:t>* NỘI</a:t>
                      </a:r>
                      <a:r>
                        <a:rPr lang="en-IN" sz="2100" u="sng" baseline="0" dirty="0" smtClean="0">
                          <a:solidFill>
                            <a:srgbClr val="0000FF"/>
                          </a:solidFill>
                          <a:effectLst/>
                          <a:latin typeface="Times New Roman" panose="02020603050405020304" pitchFamily="18" charset="0"/>
                          <a:cs typeface="Times New Roman" panose="02020603050405020304" pitchFamily="18" charset="0"/>
                        </a:rPr>
                        <a:t> DUNG: </a:t>
                      </a:r>
                      <a:r>
                        <a:rPr lang="en-IN" sz="2100" u="sng" dirty="0" smtClean="0">
                          <a:solidFill>
                            <a:srgbClr val="0000FF"/>
                          </a:solidFill>
                          <a:effectLst/>
                          <a:latin typeface="Times New Roman" panose="02020603050405020304" pitchFamily="18" charset="0"/>
                          <a:cs typeface="Times New Roman" panose="02020603050405020304" pitchFamily="18" charset="0"/>
                        </a:rPr>
                        <a:t> </a:t>
                      </a:r>
                    </a:p>
                    <a:p>
                      <a:pPr marL="0" indent="0" algn="just">
                        <a:lnSpc>
                          <a:spcPct val="107000"/>
                        </a:lnSpc>
                        <a:spcAft>
                          <a:spcPts val="0"/>
                        </a:spcAft>
                        <a:buFont typeface="Arial" panose="020B0604020202020204" pitchFamily="34" charset="0"/>
                        <a:buNone/>
                      </a:pPr>
                      <a:r>
                        <a:rPr lang="en-IN" sz="2100" dirty="0" err="1" smtClean="0">
                          <a:solidFill>
                            <a:srgbClr val="7030A0"/>
                          </a:solidFill>
                          <a:effectLst/>
                          <a:latin typeface="Times New Roman" panose="02020603050405020304" pitchFamily="18" charset="0"/>
                          <a:cs typeface="Times New Roman" panose="02020603050405020304" pitchFamily="18" charset="0"/>
                        </a:rPr>
                        <a:t>Đề</a:t>
                      </a:r>
                      <a:r>
                        <a:rPr lang="en-IN" sz="2100" dirty="0" smtClean="0">
                          <a:solidFill>
                            <a:srgbClr val="7030A0"/>
                          </a:solidFill>
                          <a:effectLst/>
                          <a:latin typeface="Times New Roman" panose="02020603050405020304" pitchFamily="18" charset="0"/>
                          <a:cs typeface="Times New Roman" panose="02020603050405020304" pitchFamily="18" charset="0"/>
                        </a:rPr>
                        <a:t> </a:t>
                      </a:r>
                      <a:r>
                        <a:rPr lang="en-IN" sz="2100" dirty="0" err="1">
                          <a:solidFill>
                            <a:srgbClr val="7030A0"/>
                          </a:solidFill>
                          <a:effectLst/>
                          <a:latin typeface="Times New Roman" panose="02020603050405020304" pitchFamily="18" charset="0"/>
                          <a:cs typeface="Times New Roman" panose="02020603050405020304" pitchFamily="18" charset="0"/>
                        </a:rPr>
                        <a:t>xuất</a:t>
                      </a:r>
                      <a:r>
                        <a:rPr lang="en-IN" sz="2100" dirty="0">
                          <a:solidFill>
                            <a:srgbClr val="7030A0"/>
                          </a:solidFill>
                          <a:effectLst/>
                          <a:latin typeface="Times New Roman" panose="02020603050405020304" pitchFamily="18" charset="0"/>
                          <a:cs typeface="Times New Roman" panose="02020603050405020304" pitchFamily="18" charset="0"/>
                        </a:rPr>
                        <a:t> </a:t>
                      </a:r>
                      <a:r>
                        <a:rPr lang="en-IN" sz="2100" dirty="0" err="1">
                          <a:solidFill>
                            <a:srgbClr val="7030A0"/>
                          </a:solidFill>
                          <a:effectLst/>
                          <a:latin typeface="Times New Roman" panose="02020603050405020304" pitchFamily="18" charset="0"/>
                          <a:cs typeface="Times New Roman" panose="02020603050405020304" pitchFamily="18" charset="0"/>
                        </a:rPr>
                        <a:t>được</a:t>
                      </a:r>
                      <a:r>
                        <a:rPr lang="en-IN" sz="2100" dirty="0">
                          <a:solidFill>
                            <a:srgbClr val="7030A0"/>
                          </a:solidFill>
                          <a:effectLst/>
                          <a:latin typeface="Times New Roman" panose="02020603050405020304" pitchFamily="18" charset="0"/>
                          <a:cs typeface="Times New Roman" panose="02020603050405020304" pitchFamily="18" charset="0"/>
                        </a:rPr>
                        <a:t> </a:t>
                      </a:r>
                      <a:r>
                        <a:rPr lang="en-IN" sz="2100" dirty="0" err="1">
                          <a:solidFill>
                            <a:srgbClr val="7030A0"/>
                          </a:solidFill>
                          <a:effectLst/>
                          <a:latin typeface="Times New Roman" panose="02020603050405020304" pitchFamily="18" charset="0"/>
                          <a:cs typeface="Times New Roman" panose="02020603050405020304" pitchFamily="18" charset="0"/>
                        </a:rPr>
                        <a:t>hệ</a:t>
                      </a:r>
                      <a:r>
                        <a:rPr lang="en-IN" sz="2100" dirty="0">
                          <a:solidFill>
                            <a:srgbClr val="7030A0"/>
                          </a:solidFill>
                          <a:effectLst/>
                          <a:latin typeface="Times New Roman" panose="02020603050405020304" pitchFamily="18" charset="0"/>
                          <a:cs typeface="Times New Roman" panose="02020603050405020304" pitchFamily="18" charset="0"/>
                        </a:rPr>
                        <a:t> </a:t>
                      </a:r>
                      <a:r>
                        <a:rPr lang="en-IN" sz="2100" dirty="0" err="1">
                          <a:solidFill>
                            <a:srgbClr val="7030A0"/>
                          </a:solidFill>
                          <a:effectLst/>
                          <a:latin typeface="Times New Roman" panose="02020603050405020304" pitchFamily="18" charset="0"/>
                          <a:cs typeface="Times New Roman" panose="02020603050405020304" pitchFamily="18" charset="0"/>
                        </a:rPr>
                        <a:t>thống</a:t>
                      </a:r>
                      <a:r>
                        <a:rPr lang="en-IN" sz="2100" dirty="0">
                          <a:solidFill>
                            <a:srgbClr val="7030A0"/>
                          </a:solidFill>
                          <a:effectLst/>
                          <a:latin typeface="Times New Roman" panose="02020603050405020304" pitchFamily="18" charset="0"/>
                          <a:cs typeface="Times New Roman" panose="02020603050405020304" pitchFamily="18" charset="0"/>
                        </a:rPr>
                        <a:t> ý </a:t>
                      </a:r>
                      <a:r>
                        <a:rPr lang="en-IN" sz="2100" dirty="0" err="1">
                          <a:solidFill>
                            <a:srgbClr val="7030A0"/>
                          </a:solidFill>
                          <a:effectLst/>
                          <a:latin typeface="Times New Roman" panose="02020603050405020304" pitchFamily="18" charset="0"/>
                          <a:cs typeface="Times New Roman" panose="02020603050405020304" pitchFamily="18" charset="0"/>
                        </a:rPr>
                        <a:t>phù</a:t>
                      </a:r>
                      <a:r>
                        <a:rPr lang="en-IN" sz="2100" dirty="0">
                          <a:solidFill>
                            <a:srgbClr val="7030A0"/>
                          </a:solidFill>
                          <a:effectLst/>
                          <a:latin typeface="Times New Roman" panose="02020603050405020304" pitchFamily="18" charset="0"/>
                          <a:cs typeface="Times New Roman" panose="02020603050405020304" pitchFamily="18" charset="0"/>
                        </a:rPr>
                        <a:t> </a:t>
                      </a:r>
                      <a:r>
                        <a:rPr lang="en-IN" sz="2100" dirty="0" err="1">
                          <a:solidFill>
                            <a:srgbClr val="7030A0"/>
                          </a:solidFill>
                          <a:effectLst/>
                          <a:latin typeface="Times New Roman" panose="02020603050405020304" pitchFamily="18" charset="0"/>
                          <a:cs typeface="Times New Roman" panose="02020603050405020304" pitchFamily="18" charset="0"/>
                        </a:rPr>
                        <a:t>hợp</a:t>
                      </a:r>
                      <a:r>
                        <a:rPr lang="en-IN" sz="2100" dirty="0">
                          <a:solidFill>
                            <a:srgbClr val="7030A0"/>
                          </a:solidFill>
                          <a:effectLst/>
                          <a:latin typeface="Times New Roman" panose="02020603050405020304" pitchFamily="18" charset="0"/>
                          <a:cs typeface="Times New Roman" panose="02020603050405020304" pitchFamily="18" charset="0"/>
                        </a:rPr>
                        <a:t> </a:t>
                      </a:r>
                      <a:r>
                        <a:rPr lang="en-IN" sz="2100" dirty="0" err="1">
                          <a:solidFill>
                            <a:srgbClr val="7030A0"/>
                          </a:solidFill>
                          <a:effectLst/>
                          <a:latin typeface="Times New Roman" panose="02020603050405020304" pitchFamily="18" charset="0"/>
                          <a:cs typeface="Times New Roman" panose="02020603050405020304" pitchFamily="18" charset="0"/>
                        </a:rPr>
                        <a:t>để</a:t>
                      </a:r>
                      <a:r>
                        <a:rPr lang="en-IN" sz="2100" dirty="0">
                          <a:solidFill>
                            <a:srgbClr val="7030A0"/>
                          </a:solidFill>
                          <a:effectLst/>
                          <a:latin typeface="Times New Roman" panose="02020603050405020304" pitchFamily="18" charset="0"/>
                          <a:cs typeface="Times New Roman" panose="02020603050405020304" pitchFamily="18" charset="0"/>
                        </a:rPr>
                        <a:t> </a:t>
                      </a:r>
                      <a:r>
                        <a:rPr lang="en-IN" sz="2100" dirty="0" err="1">
                          <a:solidFill>
                            <a:srgbClr val="7030A0"/>
                          </a:solidFill>
                          <a:effectLst/>
                          <a:latin typeface="Times New Roman" panose="02020603050405020304" pitchFamily="18" charset="0"/>
                          <a:cs typeface="Times New Roman" panose="02020603050405020304" pitchFamily="18" charset="0"/>
                        </a:rPr>
                        <a:t>làm</a:t>
                      </a:r>
                      <a:r>
                        <a:rPr lang="en-IN" sz="2100" dirty="0">
                          <a:solidFill>
                            <a:srgbClr val="7030A0"/>
                          </a:solidFill>
                          <a:effectLst/>
                          <a:latin typeface="Times New Roman" panose="02020603050405020304" pitchFamily="18" charset="0"/>
                          <a:cs typeface="Times New Roman" panose="02020603050405020304" pitchFamily="18" charset="0"/>
                        </a:rPr>
                        <a:t> </a:t>
                      </a:r>
                      <a:r>
                        <a:rPr lang="en-IN" sz="2100" dirty="0" err="1">
                          <a:solidFill>
                            <a:srgbClr val="7030A0"/>
                          </a:solidFill>
                          <a:effectLst/>
                          <a:latin typeface="Times New Roman" panose="02020603050405020304" pitchFamily="18" charset="0"/>
                          <a:cs typeface="Times New Roman" panose="02020603050405020304" pitchFamily="18" charset="0"/>
                        </a:rPr>
                        <a:t>rõ</a:t>
                      </a:r>
                      <a:r>
                        <a:rPr lang="en-IN" sz="2100" dirty="0">
                          <a:solidFill>
                            <a:srgbClr val="7030A0"/>
                          </a:solidFill>
                          <a:effectLst/>
                          <a:latin typeface="Times New Roman" panose="02020603050405020304" pitchFamily="18" charset="0"/>
                          <a:cs typeface="Times New Roman" panose="02020603050405020304" pitchFamily="18" charset="0"/>
                        </a:rPr>
                        <a:t> </a:t>
                      </a:r>
                      <a:r>
                        <a:rPr lang="en-IN" sz="2100" dirty="0" err="1">
                          <a:solidFill>
                            <a:srgbClr val="7030A0"/>
                          </a:solidFill>
                          <a:effectLst/>
                          <a:latin typeface="Times New Roman" panose="02020603050405020304" pitchFamily="18" charset="0"/>
                          <a:cs typeface="Times New Roman" panose="02020603050405020304" pitchFamily="18" charset="0"/>
                        </a:rPr>
                        <a:t>vấn</a:t>
                      </a:r>
                      <a:r>
                        <a:rPr lang="en-IN" sz="2100" dirty="0">
                          <a:solidFill>
                            <a:srgbClr val="7030A0"/>
                          </a:solidFill>
                          <a:effectLst/>
                          <a:latin typeface="Times New Roman" panose="02020603050405020304" pitchFamily="18" charset="0"/>
                          <a:cs typeface="Times New Roman" panose="02020603050405020304" pitchFamily="18" charset="0"/>
                        </a:rPr>
                        <a:t> </a:t>
                      </a:r>
                      <a:r>
                        <a:rPr lang="en-IN" sz="2100" dirty="0" err="1">
                          <a:solidFill>
                            <a:srgbClr val="7030A0"/>
                          </a:solidFill>
                          <a:effectLst/>
                          <a:latin typeface="Times New Roman" panose="02020603050405020304" pitchFamily="18" charset="0"/>
                          <a:cs typeface="Times New Roman" panose="02020603050405020304" pitchFamily="18" charset="0"/>
                        </a:rPr>
                        <a:t>đề</a:t>
                      </a:r>
                      <a:r>
                        <a:rPr lang="en-IN" sz="2100" dirty="0">
                          <a:solidFill>
                            <a:srgbClr val="7030A0"/>
                          </a:solidFill>
                          <a:effectLst/>
                          <a:latin typeface="Times New Roman" panose="02020603050405020304" pitchFamily="18" charset="0"/>
                          <a:cs typeface="Times New Roman" panose="02020603050405020304" pitchFamily="18" charset="0"/>
                        </a:rPr>
                        <a:t> </a:t>
                      </a:r>
                      <a:r>
                        <a:rPr lang="en-IN" sz="2100" dirty="0" err="1">
                          <a:solidFill>
                            <a:srgbClr val="7030A0"/>
                          </a:solidFill>
                          <a:effectLst/>
                          <a:latin typeface="Times New Roman" panose="02020603050405020304" pitchFamily="18" charset="0"/>
                          <a:cs typeface="Times New Roman" panose="02020603050405020304" pitchFamily="18" charset="0"/>
                        </a:rPr>
                        <a:t>nghị</a:t>
                      </a:r>
                      <a:r>
                        <a:rPr lang="en-IN" sz="2100" dirty="0">
                          <a:solidFill>
                            <a:srgbClr val="7030A0"/>
                          </a:solidFill>
                          <a:effectLst/>
                          <a:latin typeface="Times New Roman" panose="02020603050405020304" pitchFamily="18" charset="0"/>
                          <a:cs typeface="Times New Roman" panose="02020603050405020304" pitchFamily="18" charset="0"/>
                        </a:rPr>
                        <a:t> </a:t>
                      </a:r>
                      <a:r>
                        <a:rPr lang="en-IN" sz="2100" dirty="0" err="1">
                          <a:solidFill>
                            <a:srgbClr val="7030A0"/>
                          </a:solidFill>
                          <a:effectLst/>
                          <a:latin typeface="Times New Roman" panose="02020603050405020304" pitchFamily="18" charset="0"/>
                          <a:cs typeface="Times New Roman" panose="02020603050405020304" pitchFamily="18" charset="0"/>
                        </a:rPr>
                        <a:t>luận</a:t>
                      </a:r>
                      <a:r>
                        <a:rPr lang="en-IN" sz="2100" dirty="0">
                          <a:solidFill>
                            <a:srgbClr val="7030A0"/>
                          </a:solidFill>
                          <a:effectLst/>
                          <a:latin typeface="Times New Roman" panose="02020603050405020304" pitchFamily="18" charset="0"/>
                          <a:cs typeface="Times New Roman" panose="02020603050405020304" pitchFamily="18" charset="0"/>
                        </a:rPr>
                        <a:t>: </a:t>
                      </a:r>
                      <a:endParaRPr lang="en-US" sz="2100" dirty="0">
                        <a:solidFill>
                          <a:srgbClr val="7030A0"/>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vi-VN" sz="2100" dirty="0" smtClean="0">
                          <a:solidFill>
                            <a:srgbClr val="C00000"/>
                          </a:solidFill>
                          <a:effectLst/>
                          <a:latin typeface="Times New Roman" panose="02020603050405020304" pitchFamily="18" charset="0"/>
                          <a:cs typeface="Times New Roman" panose="02020603050405020304" pitchFamily="18" charset="0"/>
                        </a:rPr>
                        <a:t>- </a:t>
                      </a:r>
                      <a:r>
                        <a:rPr lang="vi-VN" sz="2100" dirty="0">
                          <a:solidFill>
                            <a:srgbClr val="C00000"/>
                          </a:solidFill>
                          <a:effectLst/>
                          <a:latin typeface="Times New Roman" panose="02020603050405020304" pitchFamily="18" charset="0"/>
                          <a:cs typeface="Times New Roman" panose="02020603050405020304" pitchFamily="18" charset="0"/>
                        </a:rPr>
                        <a:t>Giới thiệu </a:t>
                      </a:r>
                      <a:r>
                        <a:rPr lang="en-US" sz="2100" dirty="0" err="1">
                          <a:solidFill>
                            <a:srgbClr val="C00000"/>
                          </a:solidFill>
                          <a:effectLst/>
                          <a:latin typeface="Times New Roman" panose="02020603050405020304" pitchFamily="18" charset="0"/>
                          <a:cs typeface="Times New Roman" panose="02020603050405020304" pitchFamily="18" charset="0"/>
                        </a:rPr>
                        <a:t>vấn</a:t>
                      </a:r>
                      <a:r>
                        <a:rPr lang="en-US" sz="2100" dirty="0">
                          <a:solidFill>
                            <a:srgbClr val="C00000"/>
                          </a:solidFill>
                          <a:effectLst/>
                          <a:latin typeface="Times New Roman" panose="02020603050405020304" pitchFamily="18" charset="0"/>
                          <a:cs typeface="Times New Roman" panose="02020603050405020304" pitchFamily="18" charset="0"/>
                        </a:rPr>
                        <a:t> </a:t>
                      </a:r>
                      <a:r>
                        <a:rPr lang="en-US" sz="2100" dirty="0" err="1">
                          <a:solidFill>
                            <a:srgbClr val="C00000"/>
                          </a:solidFill>
                          <a:effectLst/>
                          <a:latin typeface="Times New Roman" panose="02020603050405020304" pitchFamily="18" charset="0"/>
                          <a:cs typeface="Times New Roman" panose="02020603050405020304" pitchFamily="18" charset="0"/>
                        </a:rPr>
                        <a:t>đề</a:t>
                      </a:r>
                      <a:r>
                        <a:rPr lang="en-US" sz="2100" dirty="0">
                          <a:solidFill>
                            <a:srgbClr val="C00000"/>
                          </a:solidFill>
                          <a:effectLst/>
                          <a:latin typeface="Times New Roman" panose="02020603050405020304" pitchFamily="18" charset="0"/>
                          <a:cs typeface="Times New Roman" panose="02020603050405020304" pitchFamily="18" charset="0"/>
                        </a:rPr>
                        <a:t> </a:t>
                      </a:r>
                      <a:r>
                        <a:rPr lang="en-US" sz="2100" dirty="0" err="1">
                          <a:solidFill>
                            <a:srgbClr val="C00000"/>
                          </a:solidFill>
                          <a:effectLst/>
                          <a:latin typeface="Times New Roman" panose="02020603050405020304" pitchFamily="18" charset="0"/>
                          <a:cs typeface="Times New Roman" panose="02020603050405020304" pitchFamily="18" charset="0"/>
                        </a:rPr>
                        <a:t>nghị</a:t>
                      </a:r>
                      <a:r>
                        <a:rPr lang="en-US" sz="2100" dirty="0">
                          <a:solidFill>
                            <a:srgbClr val="C00000"/>
                          </a:solidFill>
                          <a:effectLst/>
                          <a:latin typeface="Times New Roman" panose="02020603050405020304" pitchFamily="18" charset="0"/>
                          <a:cs typeface="Times New Roman" panose="02020603050405020304" pitchFamily="18" charset="0"/>
                        </a:rPr>
                        <a:t> </a:t>
                      </a:r>
                      <a:r>
                        <a:rPr lang="en-US" sz="2100" dirty="0" err="1">
                          <a:solidFill>
                            <a:srgbClr val="C00000"/>
                          </a:solidFill>
                          <a:effectLst/>
                          <a:latin typeface="Times New Roman" panose="02020603050405020304" pitchFamily="18" charset="0"/>
                          <a:cs typeface="Times New Roman" panose="02020603050405020304" pitchFamily="18" charset="0"/>
                        </a:rPr>
                        <a:t>luận</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Bên</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cạnh</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hình</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tượng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Thúy</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Kiều</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tài</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sắc</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vẹn</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toàn</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Nguyễn</a:t>
                      </a:r>
                      <a:r>
                        <a:rPr lang="en-US" sz="2100" b="0" dirty="0">
                          <a:solidFill>
                            <a:srgbClr val="002060"/>
                          </a:solidFill>
                          <a:effectLst/>
                          <a:latin typeface="Times New Roman" panose="02020603050405020304" pitchFamily="18" charset="0"/>
                          <a:cs typeface="Times New Roman" panose="02020603050405020304" pitchFamily="18" charset="0"/>
                        </a:rPr>
                        <a:t> Du </a:t>
                      </a:r>
                      <a:r>
                        <a:rPr lang="en-US" sz="2100" b="0" dirty="0" err="1">
                          <a:solidFill>
                            <a:srgbClr val="002060"/>
                          </a:solidFill>
                          <a:effectLst/>
                          <a:latin typeface="Times New Roman" panose="02020603050405020304" pitchFamily="18" charset="0"/>
                          <a:cs typeface="Times New Roman" panose="02020603050405020304" pitchFamily="18" charset="0"/>
                        </a:rPr>
                        <a:t>cũng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smtClean="0">
                          <a:solidFill>
                            <a:srgbClr val="002060"/>
                          </a:solidFill>
                          <a:effectLst/>
                          <a:latin typeface="Times New Roman" panose="02020603050405020304" pitchFamily="18" charset="0"/>
                          <a:cs typeface="Times New Roman" panose="02020603050405020304" pitchFamily="18" charset="0"/>
                        </a:rPr>
                        <a:t>đã</a:t>
                      </a:r>
                      <a:r>
                        <a:rPr lang="en-US" sz="2100" b="0" baseline="0" dirty="0" smtClean="0">
                          <a:solidFill>
                            <a:srgbClr val="002060"/>
                          </a:solidFill>
                          <a:effectLst/>
                          <a:latin typeface="Times New Roman" panose="02020603050405020304" pitchFamily="18" charset="0"/>
                          <a:cs typeface="Times New Roman" panose="02020603050405020304" pitchFamily="18" charset="0"/>
                        </a:rPr>
                        <a:t> </a:t>
                      </a:r>
                      <a:r>
                        <a:rPr lang="en-US" sz="2100" b="0" dirty="0" err="1" smtClean="0">
                          <a:solidFill>
                            <a:srgbClr val="002060"/>
                          </a:solidFill>
                          <a:effectLst/>
                          <a:latin typeface="Times New Roman" panose="02020603050405020304" pitchFamily="18" charset="0"/>
                          <a:cs typeface="Times New Roman" panose="02020603050405020304" pitchFamily="18" charset="0"/>
                        </a:rPr>
                        <a:t>xây</a:t>
                      </a:r>
                      <a:r>
                        <a:rPr lang="en-US" sz="2100" b="0" dirty="0" smtClean="0">
                          <a:solidFill>
                            <a:srgbClr val="002060"/>
                          </a:solidFill>
                          <a:effectLst/>
                          <a:latin typeface="Times New Roman" panose="02020603050405020304" pitchFamily="18" charset="0"/>
                          <a:cs typeface="Times New Roman" panose="02020603050405020304" pitchFamily="18" charset="0"/>
                        </a:rPr>
                        <a:t> </a:t>
                      </a:r>
                      <a:r>
                        <a:rPr lang="en-US" sz="2100" b="0" dirty="0" err="1" smtClean="0">
                          <a:solidFill>
                            <a:srgbClr val="002060"/>
                          </a:solidFill>
                          <a:effectLst/>
                          <a:latin typeface="Times New Roman" panose="02020603050405020304" pitchFamily="18" charset="0"/>
                          <a:cs typeface="Times New Roman" panose="02020603050405020304" pitchFamily="18" charset="0"/>
                        </a:rPr>
                        <a:t>dựng</a:t>
                      </a:r>
                      <a:r>
                        <a:rPr lang="en-US" sz="2100" b="0" dirty="0" smtClean="0">
                          <a:solidFill>
                            <a:srgbClr val="002060"/>
                          </a:solidFill>
                          <a:effectLst/>
                          <a:latin typeface="Times New Roman" panose="02020603050405020304" pitchFamily="18" charset="0"/>
                          <a:cs typeface="Times New Roman" panose="02020603050405020304" pitchFamily="18" charset="0"/>
                        </a:rPr>
                        <a:t> </a:t>
                      </a:r>
                      <a:r>
                        <a:rPr lang="en-US" sz="2100" b="0" baseline="0" dirty="0" err="1" smtClean="0">
                          <a:solidFill>
                            <a:srgbClr val="002060"/>
                          </a:solidFill>
                          <a:effectLst/>
                          <a:latin typeface="Times New Roman" panose="02020603050405020304" pitchFamily="18" charset="0"/>
                          <a:cs typeface="Times New Roman" panose="02020603050405020304" pitchFamily="18" charset="0"/>
                        </a:rPr>
                        <a:t>thành</a:t>
                      </a:r>
                      <a:r>
                        <a:rPr lang="en-US" sz="2100" b="0" dirty="0" smtClean="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công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smtClean="0">
                          <a:solidFill>
                            <a:srgbClr val="002060"/>
                          </a:solidFill>
                          <a:effectLst/>
                          <a:latin typeface="Times New Roman" panose="02020603050405020304" pitchFamily="18" charset="0"/>
                          <a:cs typeface="Times New Roman" panose="02020603050405020304" pitchFamily="18" charset="0"/>
                        </a:rPr>
                        <a:t>hình</a:t>
                      </a:r>
                      <a:r>
                        <a:rPr lang="en-US" sz="2100" b="0" dirty="0" smtClean="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tượng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người</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anh</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hùng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Từ</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Hải</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smtClean="0">
                          <a:solidFill>
                            <a:srgbClr val="002060"/>
                          </a:solidFill>
                          <a:effectLst/>
                          <a:latin typeface="Times New Roman" panose="02020603050405020304" pitchFamily="18" charset="0"/>
                          <a:cs typeface="Times New Roman" panose="02020603050405020304" pitchFamily="18" charset="0"/>
                        </a:rPr>
                        <a:t>và</a:t>
                      </a:r>
                      <a:r>
                        <a:rPr lang="en-US" sz="2100" b="0" baseline="0" dirty="0" smtClean="0">
                          <a:solidFill>
                            <a:srgbClr val="002060"/>
                          </a:solidFill>
                          <a:effectLst/>
                          <a:latin typeface="Times New Roman" panose="02020603050405020304" pitchFamily="18" charset="0"/>
                          <a:cs typeface="Times New Roman" panose="02020603050405020304" pitchFamily="18" charset="0"/>
                        </a:rPr>
                        <a:t> </a:t>
                      </a:r>
                      <a:r>
                        <a:rPr lang="en-US" sz="2100" b="0" dirty="0" err="1" smtClean="0">
                          <a:solidFill>
                            <a:srgbClr val="002060"/>
                          </a:solidFill>
                          <a:effectLst/>
                          <a:latin typeface="Times New Roman" panose="02020603050405020304" pitchFamily="18" charset="0"/>
                          <a:cs typeface="Times New Roman" panose="02020603050405020304" pitchFamily="18" charset="0"/>
                        </a:rPr>
                        <a:t>gửi</a:t>
                      </a:r>
                      <a:r>
                        <a:rPr lang="en-US" sz="2100" b="0" dirty="0" smtClean="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gắm</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quan</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niệm</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của</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nhà</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thơ</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về</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người</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anh</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hùng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Vẻ</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đẹp</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của</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Từ</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Hải</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phần</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nào</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được</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lột</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tả</a:t>
                      </a:r>
                      <a:r>
                        <a:rPr lang="en-US" sz="2100" b="0" dirty="0">
                          <a:solidFill>
                            <a:srgbClr val="002060"/>
                          </a:solidFill>
                          <a:effectLst/>
                          <a:latin typeface="Times New Roman" panose="02020603050405020304" pitchFamily="18" charset="0"/>
                          <a:cs typeface="Times New Roman" panose="02020603050405020304" pitchFamily="18" charset="0"/>
                        </a:rPr>
                        <a:t> qua </a:t>
                      </a:r>
                      <a:r>
                        <a:rPr lang="en-US" sz="2100" b="0" dirty="0" err="1">
                          <a:solidFill>
                            <a:srgbClr val="002060"/>
                          </a:solidFill>
                          <a:effectLst/>
                          <a:latin typeface="Times New Roman" panose="02020603050405020304" pitchFamily="18" charset="0"/>
                          <a:cs typeface="Times New Roman" panose="02020603050405020304" pitchFamily="18" charset="0"/>
                        </a:rPr>
                        <a:t>đoạn</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trích</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sau</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trích</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thơ</a:t>
                      </a:r>
                      <a:r>
                        <a:rPr lang="en-US" sz="2100" b="0" dirty="0">
                          <a:solidFill>
                            <a:srgbClr val="002060"/>
                          </a:solidFill>
                          <a:effectLst/>
                          <a:latin typeface="Times New Roman" panose="02020603050405020304" pitchFamily="18" charset="0"/>
                          <a:cs typeface="Times New Roman" panose="02020603050405020304" pitchFamily="18" charset="0"/>
                        </a:rPr>
                        <a:t>).</a:t>
                      </a:r>
                    </a:p>
                    <a:p>
                      <a:pPr marL="342900" indent="-342900">
                        <a:lnSpc>
                          <a:spcPct val="107000"/>
                        </a:lnSpc>
                        <a:spcAft>
                          <a:spcPts val="0"/>
                        </a:spcAft>
                        <a:buFontTx/>
                        <a:buChar char="-"/>
                      </a:pPr>
                      <a:r>
                        <a:rPr lang="en-US" sz="2100" kern="100" dirty="0" err="1" smtClean="0">
                          <a:solidFill>
                            <a:srgbClr val="C00000"/>
                          </a:solidFill>
                          <a:effectLst/>
                          <a:latin typeface="Times New Roman" panose="02020603050405020304" pitchFamily="18" charset="0"/>
                          <a:cs typeface="Times New Roman" panose="02020603050405020304" pitchFamily="18" charset="0"/>
                        </a:rPr>
                        <a:t>Làm</a:t>
                      </a:r>
                      <a:r>
                        <a:rPr lang="en-US" sz="2100" kern="100" dirty="0" smtClean="0">
                          <a:solidFill>
                            <a:srgbClr val="C00000"/>
                          </a:solidFill>
                          <a:effectLst/>
                          <a:latin typeface="Times New Roman" panose="02020603050405020304" pitchFamily="18" charset="0"/>
                          <a:cs typeface="Times New Roman" panose="02020603050405020304" pitchFamily="18" charset="0"/>
                        </a:rPr>
                        <a:t> </a:t>
                      </a:r>
                      <a:r>
                        <a:rPr lang="en-US" sz="2100" kern="100" dirty="0" err="1">
                          <a:solidFill>
                            <a:srgbClr val="C00000"/>
                          </a:solidFill>
                          <a:effectLst/>
                          <a:latin typeface="Times New Roman" panose="02020603050405020304" pitchFamily="18" charset="0"/>
                          <a:cs typeface="Times New Roman" panose="02020603050405020304" pitchFamily="18" charset="0"/>
                        </a:rPr>
                        <a:t>rõ</a:t>
                      </a:r>
                      <a:r>
                        <a:rPr lang="en-US" sz="2100" kern="100" dirty="0">
                          <a:solidFill>
                            <a:srgbClr val="C00000"/>
                          </a:solidFill>
                          <a:effectLst/>
                          <a:latin typeface="Times New Roman" panose="02020603050405020304" pitchFamily="18" charset="0"/>
                          <a:cs typeface="Times New Roman" panose="02020603050405020304" pitchFamily="18" charset="0"/>
                        </a:rPr>
                        <a:t> </a:t>
                      </a:r>
                      <a:r>
                        <a:rPr lang="en-US" sz="2100" kern="100" dirty="0" err="1">
                          <a:solidFill>
                            <a:srgbClr val="C00000"/>
                          </a:solidFill>
                          <a:effectLst/>
                          <a:latin typeface="Times New Roman" panose="02020603050405020304" pitchFamily="18" charset="0"/>
                          <a:cs typeface="Times New Roman" panose="02020603050405020304" pitchFamily="18" charset="0"/>
                        </a:rPr>
                        <a:t>vấn</a:t>
                      </a:r>
                      <a:r>
                        <a:rPr lang="en-US" sz="2100" kern="100" dirty="0">
                          <a:solidFill>
                            <a:srgbClr val="C00000"/>
                          </a:solidFill>
                          <a:effectLst/>
                          <a:latin typeface="Times New Roman" panose="02020603050405020304" pitchFamily="18" charset="0"/>
                          <a:cs typeface="Times New Roman" panose="02020603050405020304" pitchFamily="18" charset="0"/>
                        </a:rPr>
                        <a:t> </a:t>
                      </a:r>
                      <a:r>
                        <a:rPr lang="en-US" sz="2100" kern="100" dirty="0" err="1">
                          <a:solidFill>
                            <a:srgbClr val="C00000"/>
                          </a:solidFill>
                          <a:effectLst/>
                          <a:latin typeface="Times New Roman" panose="02020603050405020304" pitchFamily="18" charset="0"/>
                          <a:cs typeface="Times New Roman" panose="02020603050405020304" pitchFamily="18" charset="0"/>
                        </a:rPr>
                        <a:t>đề</a:t>
                      </a:r>
                      <a:r>
                        <a:rPr lang="en-US" sz="2100" kern="100" dirty="0">
                          <a:solidFill>
                            <a:srgbClr val="C00000"/>
                          </a:solidFill>
                          <a:effectLst/>
                          <a:latin typeface="Times New Roman" panose="02020603050405020304" pitchFamily="18" charset="0"/>
                          <a:cs typeface="Times New Roman" panose="02020603050405020304" pitchFamily="18" charset="0"/>
                        </a:rPr>
                        <a:t> </a:t>
                      </a:r>
                      <a:r>
                        <a:rPr lang="en-US" sz="2100" kern="100" dirty="0" err="1">
                          <a:solidFill>
                            <a:srgbClr val="C00000"/>
                          </a:solidFill>
                          <a:effectLst/>
                          <a:latin typeface="Times New Roman" panose="02020603050405020304" pitchFamily="18" charset="0"/>
                          <a:cs typeface="Times New Roman" panose="02020603050405020304" pitchFamily="18" charset="0"/>
                        </a:rPr>
                        <a:t>nghị</a:t>
                      </a:r>
                      <a:r>
                        <a:rPr lang="en-US" sz="2100" kern="100" dirty="0">
                          <a:solidFill>
                            <a:srgbClr val="C00000"/>
                          </a:solidFill>
                          <a:effectLst/>
                          <a:latin typeface="Times New Roman" panose="02020603050405020304" pitchFamily="18" charset="0"/>
                          <a:cs typeface="Times New Roman" panose="02020603050405020304" pitchFamily="18" charset="0"/>
                        </a:rPr>
                        <a:t> </a:t>
                      </a:r>
                      <a:r>
                        <a:rPr lang="en-US" sz="2100" kern="100" dirty="0" err="1" smtClean="0">
                          <a:solidFill>
                            <a:srgbClr val="C00000"/>
                          </a:solidFill>
                          <a:effectLst/>
                          <a:latin typeface="Times New Roman" panose="02020603050405020304" pitchFamily="18" charset="0"/>
                          <a:cs typeface="Times New Roman" panose="02020603050405020304" pitchFamily="18" charset="0"/>
                        </a:rPr>
                        <a:t>luận</a:t>
                      </a:r>
                      <a:r>
                        <a:rPr lang="en-US" sz="2100" kern="100" dirty="0" smtClean="0">
                          <a:solidFill>
                            <a:srgbClr val="C00000"/>
                          </a:solidFill>
                          <a:effectLst/>
                          <a:latin typeface="Times New Roman" panose="02020603050405020304" pitchFamily="18" charset="0"/>
                          <a:cs typeface="Times New Roman" panose="02020603050405020304" pitchFamily="18" charset="0"/>
                        </a:rPr>
                        <a:t>:</a:t>
                      </a:r>
                      <a:endParaRPr lang="en-US" sz="2100" kern="1200" dirty="0">
                        <a:solidFill>
                          <a:srgbClr val="C00000"/>
                        </a:solidFill>
                        <a:effectLst/>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0"/>
                        </a:spcAft>
                        <a:buClrTx/>
                        <a:buSzTx/>
                        <a:buFontTx/>
                        <a:buNone/>
                        <a:tabLst/>
                        <a:defRPr/>
                      </a:pPr>
                      <a:r>
                        <a:rPr lang="en-US" sz="2100" b="0" smtClean="0">
                          <a:solidFill>
                            <a:srgbClr val="002060"/>
                          </a:solidFill>
                          <a:effectLst/>
                          <a:latin typeface="Times New Roman" panose="02020603050405020304" pitchFamily="18" charset="0"/>
                          <a:cs typeface="Times New Roman" panose="02020603050405020304" pitchFamily="18" charset="0"/>
                        </a:rPr>
                        <a:t>   Vẻ </a:t>
                      </a:r>
                      <a:r>
                        <a:rPr lang="en-US" sz="2100" b="0" dirty="0" err="1">
                          <a:solidFill>
                            <a:srgbClr val="002060"/>
                          </a:solidFill>
                          <a:effectLst/>
                          <a:latin typeface="Times New Roman" panose="02020603050405020304" pitchFamily="18" charset="0"/>
                          <a:cs typeface="Times New Roman" panose="02020603050405020304" pitchFamily="18" charset="0"/>
                        </a:rPr>
                        <a:t>đẹp</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của</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người</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anh</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hùng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Từ</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smtClean="0">
                          <a:solidFill>
                            <a:srgbClr val="002060"/>
                          </a:solidFill>
                          <a:effectLst/>
                          <a:latin typeface="Times New Roman" panose="02020603050405020304" pitchFamily="18" charset="0"/>
                          <a:cs typeface="Times New Roman" panose="02020603050405020304" pitchFamily="18" charset="0"/>
                        </a:rPr>
                        <a:t>Hải</a:t>
                      </a:r>
                      <a:r>
                        <a:rPr lang="en-US" sz="2100" b="0" baseline="0" dirty="0" smtClean="0">
                          <a:solidFill>
                            <a:srgbClr val="002060"/>
                          </a:solidFill>
                          <a:effectLst/>
                          <a:latin typeface="Times New Roman" panose="02020603050405020304" pitchFamily="18" charset="0"/>
                          <a:cs typeface="Times New Roman" panose="02020603050405020304" pitchFamily="18" charset="0"/>
                        </a:rPr>
                        <a:t> </a:t>
                      </a:r>
                      <a:r>
                        <a:rPr lang="en-US" sz="2100" b="0" dirty="0" err="1" smtClean="0">
                          <a:solidFill>
                            <a:srgbClr val="002060"/>
                          </a:solidFill>
                          <a:effectLst/>
                          <a:latin typeface="Times New Roman" panose="02020603050405020304" pitchFamily="18" charset="0"/>
                          <a:cs typeface="Times New Roman" panose="02020603050405020304" pitchFamily="18" charset="0"/>
                        </a:rPr>
                        <a:t>được</a:t>
                      </a:r>
                      <a:r>
                        <a:rPr lang="en-US" sz="2100" b="0" dirty="0" smtClean="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miêu</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tả</a:t>
                      </a:r>
                      <a:r>
                        <a:rPr lang="en-US" sz="2100" b="0" dirty="0">
                          <a:solidFill>
                            <a:srgbClr val="002060"/>
                          </a:solidFill>
                          <a:effectLst/>
                          <a:latin typeface="Times New Roman" panose="02020603050405020304" pitchFamily="18" charset="0"/>
                          <a:cs typeface="Times New Roman" panose="02020603050405020304" pitchFamily="18" charset="0"/>
                        </a:rPr>
                        <a:t> qua </a:t>
                      </a:r>
                      <a:r>
                        <a:rPr lang="en-US" sz="2100" b="0" dirty="0" err="1">
                          <a:solidFill>
                            <a:srgbClr val="002060"/>
                          </a:solidFill>
                          <a:effectLst/>
                          <a:latin typeface="Times New Roman" panose="02020603050405020304" pitchFamily="18" charset="0"/>
                          <a:cs typeface="Times New Roman" panose="02020603050405020304" pitchFamily="18" charset="0"/>
                        </a:rPr>
                        <a:t>các</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phương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smtClean="0">
                          <a:solidFill>
                            <a:srgbClr val="002060"/>
                          </a:solidFill>
                          <a:effectLst/>
                          <a:latin typeface="Times New Roman" panose="02020603050405020304" pitchFamily="18" charset="0"/>
                          <a:cs typeface="Times New Roman" panose="02020603050405020304" pitchFamily="18" charset="0"/>
                        </a:rPr>
                        <a:t>diện</a:t>
                      </a:r>
                      <a:r>
                        <a:rPr lang="en-US" sz="2100" b="0" dirty="0" smtClean="0">
                          <a:solidFill>
                            <a:srgbClr val="002060"/>
                          </a:solidFill>
                          <a:effectLst/>
                          <a:latin typeface="Times New Roman" panose="02020603050405020304" pitchFamily="18" charset="0"/>
                          <a:cs typeface="Times New Roman" panose="02020603050405020304" pitchFamily="18" charset="0"/>
                        </a:rPr>
                        <a:t>: </a:t>
                      </a:r>
                      <a:r>
                        <a:rPr lang="en-US" sz="2100" b="0" dirty="0" err="1" smtClean="0">
                          <a:solidFill>
                            <a:srgbClr val="002060"/>
                          </a:solidFill>
                          <a:effectLst/>
                          <a:latin typeface="Times New Roman" panose="02020603050405020304" pitchFamily="18" charset="0"/>
                          <a:cs typeface="Times New Roman" panose="02020603050405020304" pitchFamily="18" charset="0"/>
                        </a:rPr>
                        <a:t>tên</a:t>
                      </a:r>
                      <a:r>
                        <a:rPr lang="en-US" sz="2100" b="0" dirty="0" smtClean="0">
                          <a:solidFill>
                            <a:srgbClr val="002060"/>
                          </a:solidFill>
                          <a:effectLst/>
                          <a:latin typeface="Times New Roman" panose="02020603050405020304" pitchFamily="18" charset="0"/>
                          <a:cs typeface="Times New Roman" panose="02020603050405020304" pitchFamily="18" charset="0"/>
                        </a:rPr>
                        <a:t> </a:t>
                      </a:r>
                      <a:r>
                        <a:rPr lang="en-US" sz="2100" b="0" dirty="0" err="1" smtClean="0">
                          <a:solidFill>
                            <a:srgbClr val="002060"/>
                          </a:solidFill>
                          <a:effectLst/>
                          <a:latin typeface="Times New Roman" panose="02020603050405020304" pitchFamily="18" charset="0"/>
                          <a:cs typeface="Times New Roman" panose="02020603050405020304" pitchFamily="18" charset="0"/>
                        </a:rPr>
                        <a:t>tuổi</a:t>
                      </a:r>
                      <a:r>
                        <a:rPr lang="en-US" sz="2100" b="0" baseline="0" dirty="0" smtClean="0">
                          <a:solidFill>
                            <a:srgbClr val="002060"/>
                          </a:solidFill>
                          <a:effectLst/>
                          <a:latin typeface="Times New Roman" panose="02020603050405020304" pitchFamily="18" charset="0"/>
                          <a:cs typeface="Times New Roman" panose="02020603050405020304" pitchFamily="18" charset="0"/>
                        </a:rPr>
                        <a:t> </a:t>
                      </a:r>
                      <a:r>
                        <a:rPr lang="en-US" sz="2100" b="0" dirty="0" err="1" smtClean="0">
                          <a:solidFill>
                            <a:srgbClr val="002060"/>
                          </a:solidFill>
                          <a:effectLst/>
                          <a:latin typeface="Times New Roman" panose="02020603050405020304" pitchFamily="18" charset="0"/>
                          <a:cs typeface="Times New Roman" panose="02020603050405020304" pitchFamily="18" charset="0"/>
                        </a:rPr>
                        <a:t>ngoại</a:t>
                      </a:r>
                      <a:r>
                        <a:rPr lang="en-US" sz="2100" b="0" dirty="0" smtClean="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hình</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tài</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smtClean="0">
                          <a:solidFill>
                            <a:srgbClr val="002060"/>
                          </a:solidFill>
                          <a:effectLst/>
                          <a:latin typeface="Times New Roman" panose="02020603050405020304" pitchFamily="18" charset="0"/>
                          <a:cs typeface="Times New Roman" panose="02020603050405020304" pitchFamily="18" charset="0"/>
                        </a:rPr>
                        <a:t>năng</a:t>
                      </a:r>
                      <a:r>
                        <a:rPr lang="en-US" sz="2100" b="0" dirty="0" smtClean="0">
                          <a:solidFill>
                            <a:srgbClr val="002060"/>
                          </a:solidFill>
                          <a:effectLst/>
                          <a:latin typeface="Times New Roman" panose="02020603050405020304" pitchFamily="18" charset="0"/>
                          <a:cs typeface="Times New Roman" panose="02020603050405020304" pitchFamily="18" charset="0"/>
                        </a:rPr>
                        <a:t>,</a:t>
                      </a:r>
                      <a:r>
                        <a:rPr lang="en-US" sz="2100" b="0" baseline="0" dirty="0" smtClean="0">
                          <a:solidFill>
                            <a:srgbClr val="002060"/>
                          </a:solidFill>
                          <a:effectLst/>
                          <a:latin typeface="Times New Roman" panose="02020603050405020304" pitchFamily="18" charset="0"/>
                          <a:cs typeface="Times New Roman" panose="02020603050405020304" pitchFamily="18" charset="0"/>
                        </a:rPr>
                        <a:t> </a:t>
                      </a:r>
                      <a:r>
                        <a:rPr lang="en-US" sz="2100" b="0" baseline="0" dirty="0" err="1" smtClean="0">
                          <a:solidFill>
                            <a:srgbClr val="002060"/>
                          </a:solidFill>
                          <a:effectLst/>
                          <a:latin typeface="Times New Roman" panose="02020603050405020304" pitchFamily="18" charset="0"/>
                          <a:cs typeface="Times New Roman" panose="02020603050405020304" pitchFamily="18" charset="0"/>
                        </a:rPr>
                        <a:t>phẩm</a:t>
                      </a:r>
                      <a:r>
                        <a:rPr lang="en-US" sz="2100" b="0" baseline="0" dirty="0" smtClean="0">
                          <a:solidFill>
                            <a:srgbClr val="002060"/>
                          </a:solidFill>
                          <a:effectLst/>
                          <a:latin typeface="Times New Roman" panose="02020603050405020304" pitchFamily="18" charset="0"/>
                          <a:cs typeface="Times New Roman" panose="02020603050405020304" pitchFamily="18" charset="0"/>
                        </a:rPr>
                        <a:t> </a:t>
                      </a:r>
                      <a:r>
                        <a:rPr lang="en-US" sz="2100" b="0" baseline="0" dirty="0" err="1" smtClean="0">
                          <a:solidFill>
                            <a:srgbClr val="002060"/>
                          </a:solidFill>
                          <a:effectLst/>
                          <a:latin typeface="Times New Roman" panose="02020603050405020304" pitchFamily="18" charset="0"/>
                          <a:cs typeface="Times New Roman" panose="02020603050405020304" pitchFamily="18" charset="0"/>
                        </a:rPr>
                        <a:t>chất</a:t>
                      </a:r>
                      <a:r>
                        <a:rPr lang="en-US" sz="2100" b="0" baseline="0" dirty="0" smtClean="0">
                          <a:solidFill>
                            <a:srgbClr val="002060"/>
                          </a:solidFill>
                          <a:effectLst/>
                          <a:latin typeface="Times New Roman" panose="02020603050405020304" pitchFamily="18" charset="0"/>
                          <a:cs typeface="Times New Roman" panose="02020603050405020304" pitchFamily="18" charset="0"/>
                        </a:rPr>
                        <a:t>.</a:t>
                      </a:r>
                      <a:r>
                        <a:rPr lang="en-US" sz="2100" b="0" dirty="0" smtClean="0">
                          <a:solidFill>
                            <a:srgbClr val="002060"/>
                          </a:solidFill>
                          <a:effectLst/>
                          <a:latin typeface="Times New Roman" panose="02020603050405020304" pitchFamily="18" charset="0"/>
                          <a:cs typeface="Times New Roman" panose="02020603050405020304" pitchFamily="18" charset="0"/>
                        </a:rPr>
                        <a:t> </a:t>
                      </a:r>
                    </a:p>
                    <a:p>
                      <a:pPr marL="0" indent="0">
                        <a:lnSpc>
                          <a:spcPct val="107000"/>
                        </a:lnSpc>
                        <a:spcAft>
                          <a:spcPts val="0"/>
                        </a:spcAft>
                        <a:buFontTx/>
                        <a:buNone/>
                      </a:pPr>
                      <a:r>
                        <a:rPr lang="en-US" sz="2100" dirty="0" smtClean="0">
                          <a:solidFill>
                            <a:srgbClr val="0000FF"/>
                          </a:solidFill>
                          <a:effectLst/>
                          <a:latin typeface="Times New Roman" panose="02020603050405020304" pitchFamily="18" charset="0"/>
                          <a:cs typeface="Times New Roman" panose="02020603050405020304" pitchFamily="18" charset="0"/>
                        </a:rPr>
                        <a:t>   +</a:t>
                      </a:r>
                      <a:r>
                        <a:rPr lang="en-US" sz="2100" baseline="0" dirty="0" smtClean="0">
                          <a:solidFill>
                            <a:srgbClr val="0000FF"/>
                          </a:solidFill>
                          <a:effectLst/>
                          <a:latin typeface="Times New Roman" panose="02020603050405020304" pitchFamily="18" charset="0"/>
                          <a:cs typeface="Times New Roman" panose="02020603050405020304" pitchFamily="18" charset="0"/>
                        </a:rPr>
                        <a:t> </a:t>
                      </a:r>
                      <a:r>
                        <a:rPr lang="en-US" sz="2100" dirty="0" err="1" smtClean="0">
                          <a:solidFill>
                            <a:srgbClr val="0000FF"/>
                          </a:solidFill>
                          <a:effectLst/>
                          <a:latin typeface="Times New Roman" panose="02020603050405020304" pitchFamily="18" charset="0"/>
                          <a:cs typeface="Times New Roman" panose="02020603050405020304" pitchFamily="18" charset="0"/>
                        </a:rPr>
                        <a:t>Cách</a:t>
                      </a:r>
                      <a:r>
                        <a:rPr lang="en-US" sz="2100" dirty="0" smtClean="0">
                          <a:solidFill>
                            <a:srgbClr val="0000FF"/>
                          </a:solidFill>
                          <a:effectLst/>
                          <a:latin typeface="Times New Roman" panose="02020603050405020304" pitchFamily="18" charset="0"/>
                          <a:cs typeface="Times New Roman" panose="02020603050405020304" pitchFamily="18" charset="0"/>
                        </a:rPr>
                        <a:t> </a:t>
                      </a:r>
                      <a:r>
                        <a:rPr lang="en-US" sz="2100" dirty="0" err="1" smtClean="0">
                          <a:solidFill>
                            <a:srgbClr val="0000FF"/>
                          </a:solidFill>
                          <a:effectLst/>
                          <a:latin typeface="Times New Roman" panose="02020603050405020304" pitchFamily="18" charset="0"/>
                          <a:cs typeface="Times New Roman" panose="02020603050405020304" pitchFamily="18" charset="0"/>
                        </a:rPr>
                        <a:t>giới</a:t>
                      </a:r>
                      <a:r>
                        <a:rPr lang="en-US" sz="2100" dirty="0" smtClean="0">
                          <a:solidFill>
                            <a:srgbClr val="0000FF"/>
                          </a:solidFill>
                          <a:effectLst/>
                          <a:latin typeface="Times New Roman" panose="02020603050405020304" pitchFamily="18" charset="0"/>
                          <a:cs typeface="Times New Roman" panose="02020603050405020304" pitchFamily="18" charset="0"/>
                        </a:rPr>
                        <a:t> </a:t>
                      </a:r>
                      <a:r>
                        <a:rPr lang="en-US" sz="2100" dirty="0" err="1" smtClean="0">
                          <a:solidFill>
                            <a:srgbClr val="0000FF"/>
                          </a:solidFill>
                          <a:effectLst/>
                          <a:latin typeface="Times New Roman" panose="02020603050405020304" pitchFamily="18" charset="0"/>
                          <a:cs typeface="Times New Roman" panose="02020603050405020304" pitchFamily="18" charset="0"/>
                        </a:rPr>
                        <a:t>thiệu</a:t>
                      </a:r>
                      <a:r>
                        <a:rPr lang="en-US" sz="2100" dirty="0" smtClean="0">
                          <a:solidFill>
                            <a:srgbClr val="0000FF"/>
                          </a:solidFill>
                          <a:effectLst/>
                          <a:latin typeface="Times New Roman" panose="02020603050405020304" pitchFamily="18" charset="0"/>
                          <a:cs typeface="Times New Roman" panose="02020603050405020304" pitchFamily="18" charset="0"/>
                        </a:rPr>
                        <a:t> </a:t>
                      </a:r>
                      <a:r>
                        <a:rPr lang="en-US" sz="2100" dirty="0" err="1" smtClean="0">
                          <a:solidFill>
                            <a:srgbClr val="0000FF"/>
                          </a:solidFill>
                          <a:effectLst/>
                          <a:latin typeface="Times New Roman" panose="02020603050405020304" pitchFamily="18" charset="0"/>
                          <a:cs typeface="Times New Roman" panose="02020603050405020304" pitchFamily="18" charset="0"/>
                        </a:rPr>
                        <a:t>tên</a:t>
                      </a:r>
                      <a:r>
                        <a:rPr lang="en-US" sz="2100" dirty="0" smtClean="0">
                          <a:solidFill>
                            <a:srgbClr val="0000FF"/>
                          </a:solidFill>
                          <a:effectLst/>
                          <a:latin typeface="Times New Roman" panose="02020603050405020304" pitchFamily="18" charset="0"/>
                          <a:cs typeface="Times New Roman" panose="02020603050405020304" pitchFamily="18" charset="0"/>
                        </a:rPr>
                        <a:t> </a:t>
                      </a:r>
                      <a:r>
                        <a:rPr lang="en-US" sz="2100" dirty="0" err="1" smtClean="0">
                          <a:solidFill>
                            <a:srgbClr val="0000FF"/>
                          </a:solidFill>
                          <a:effectLst/>
                          <a:latin typeface="Times New Roman" panose="02020603050405020304" pitchFamily="18" charset="0"/>
                          <a:cs typeface="Times New Roman" panose="02020603050405020304" pitchFamily="18" charset="0"/>
                        </a:rPr>
                        <a:t>tuổi</a:t>
                      </a:r>
                      <a:r>
                        <a:rPr lang="en-US" sz="2100" b="0" dirty="0" smtClean="0">
                          <a:solidFill>
                            <a:srgbClr val="002060"/>
                          </a:solidFill>
                          <a:effectLst/>
                          <a:latin typeface="Times New Roman" panose="02020603050405020304" pitchFamily="18" charset="0"/>
                          <a:cs typeface="Times New Roman" panose="02020603050405020304" pitchFamily="18" charset="0"/>
                        </a:rPr>
                        <a:t>, </a:t>
                      </a:r>
                      <a:r>
                        <a:rPr lang="en-US" sz="2100" b="0" dirty="0" err="1" smtClean="0">
                          <a:solidFill>
                            <a:srgbClr val="002060"/>
                          </a:solidFill>
                          <a:effectLst/>
                          <a:latin typeface="Times New Roman" panose="02020603050405020304" pitchFamily="18" charset="0"/>
                          <a:cs typeface="Times New Roman" panose="02020603050405020304" pitchFamily="18" charset="0"/>
                        </a:rPr>
                        <a:t>lai</a:t>
                      </a:r>
                      <a:r>
                        <a:rPr lang="en-US" sz="2100" b="0" dirty="0" smtClean="0">
                          <a:solidFill>
                            <a:srgbClr val="002060"/>
                          </a:solidFill>
                          <a:effectLst/>
                          <a:latin typeface="Times New Roman" panose="02020603050405020304" pitchFamily="18" charset="0"/>
                          <a:cs typeface="Times New Roman" panose="02020603050405020304" pitchFamily="18" charset="0"/>
                        </a:rPr>
                        <a:t> </a:t>
                      </a:r>
                      <a:r>
                        <a:rPr lang="en-US" sz="2100" b="0" dirty="0" err="1" smtClean="0">
                          <a:solidFill>
                            <a:srgbClr val="002060"/>
                          </a:solidFill>
                          <a:effectLst/>
                          <a:latin typeface="Times New Roman" panose="02020603050405020304" pitchFamily="18" charset="0"/>
                          <a:cs typeface="Times New Roman" panose="02020603050405020304" pitchFamily="18" charset="0"/>
                        </a:rPr>
                        <a:t>lịch</a:t>
                      </a:r>
                      <a:r>
                        <a:rPr lang="en-US" sz="2100" b="0" dirty="0" smtClean="0">
                          <a:solidFill>
                            <a:srgbClr val="002060"/>
                          </a:solidFill>
                          <a:effectLst/>
                          <a:latin typeface="Times New Roman" panose="02020603050405020304" pitchFamily="18" charset="0"/>
                          <a:cs typeface="Times New Roman" panose="02020603050405020304" pitchFamily="18" charset="0"/>
                        </a:rPr>
                        <a:t> </a:t>
                      </a:r>
                      <a:r>
                        <a:rPr lang="en-US" sz="2100" b="0" dirty="0" err="1" smtClean="0">
                          <a:solidFill>
                            <a:srgbClr val="002060"/>
                          </a:solidFill>
                          <a:effectLst/>
                          <a:latin typeface="Times New Roman" panose="02020603050405020304" pitchFamily="18" charset="0"/>
                          <a:cs typeface="Times New Roman" panose="02020603050405020304" pitchFamily="18" charset="0"/>
                        </a:rPr>
                        <a:t>rõ</a:t>
                      </a:r>
                      <a:r>
                        <a:rPr lang="en-US" sz="2100" b="0" dirty="0" smtClean="0">
                          <a:solidFill>
                            <a:srgbClr val="002060"/>
                          </a:solidFill>
                          <a:effectLst/>
                          <a:latin typeface="Times New Roman" panose="02020603050405020304" pitchFamily="18" charset="0"/>
                          <a:cs typeface="Times New Roman" panose="02020603050405020304" pitchFamily="18" charset="0"/>
                        </a:rPr>
                        <a:t> </a:t>
                      </a:r>
                      <a:r>
                        <a:rPr lang="en-US" sz="2100" b="0" dirty="0" err="1" smtClean="0">
                          <a:solidFill>
                            <a:srgbClr val="002060"/>
                          </a:solidFill>
                          <a:effectLst/>
                          <a:latin typeface="Times New Roman" panose="02020603050405020304" pitchFamily="18" charset="0"/>
                          <a:cs typeface="Times New Roman" panose="02020603050405020304" pitchFamily="18" charset="0"/>
                        </a:rPr>
                        <a:t>ràng</a:t>
                      </a:r>
                      <a:r>
                        <a:rPr lang="en-US" sz="2100" b="0" dirty="0" smtClean="0">
                          <a:solidFill>
                            <a:srgbClr val="002060"/>
                          </a:solidFill>
                          <a:effectLst/>
                          <a:latin typeface="Times New Roman" panose="02020603050405020304" pitchFamily="18" charset="0"/>
                          <a:cs typeface="Times New Roman" panose="02020603050405020304" pitchFamily="18" charset="0"/>
                        </a:rPr>
                        <a:t>.</a:t>
                      </a:r>
                      <a:endParaRPr lang="en-US" sz="2100" b="1" dirty="0">
                        <a:solidFill>
                          <a:srgbClr val="002060"/>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baseline="0" dirty="0" smtClean="0">
                          <a:solidFill>
                            <a:srgbClr val="002060"/>
                          </a:solidFill>
                          <a:effectLst/>
                          <a:latin typeface="Times New Roman" panose="02020603050405020304" pitchFamily="18" charset="0"/>
                          <a:cs typeface="Times New Roman" panose="02020603050405020304" pitchFamily="18" charset="0"/>
                        </a:rPr>
                        <a:t>  </a:t>
                      </a:r>
                      <a:r>
                        <a:rPr lang="en-US" sz="2100" baseline="0" dirty="0" smtClean="0">
                          <a:solidFill>
                            <a:srgbClr val="0000FF"/>
                          </a:solidFill>
                          <a:effectLst/>
                          <a:latin typeface="Times New Roman" panose="02020603050405020304" pitchFamily="18" charset="0"/>
                          <a:cs typeface="Times New Roman" panose="02020603050405020304" pitchFamily="18" charset="0"/>
                        </a:rPr>
                        <a:t>+</a:t>
                      </a:r>
                      <a:r>
                        <a:rPr lang="en-US" sz="2100" baseline="0" dirty="0" smtClean="0">
                          <a:solidFill>
                            <a:srgbClr val="002060"/>
                          </a:solidFill>
                          <a:effectLst/>
                          <a:latin typeface="Times New Roman" panose="02020603050405020304" pitchFamily="18" charset="0"/>
                          <a:cs typeface="Times New Roman" panose="02020603050405020304" pitchFamily="18" charset="0"/>
                        </a:rPr>
                        <a:t> </a:t>
                      </a:r>
                      <a:r>
                        <a:rPr lang="en-US" sz="2100" dirty="0" err="1" smtClean="0">
                          <a:solidFill>
                            <a:srgbClr val="0000FF"/>
                          </a:solidFill>
                          <a:effectLst/>
                          <a:latin typeface="Times New Roman" panose="02020603050405020304" pitchFamily="18" charset="0"/>
                          <a:cs typeface="Times New Roman" panose="02020603050405020304" pitchFamily="18" charset="0"/>
                        </a:rPr>
                        <a:t>Về</a:t>
                      </a:r>
                      <a:r>
                        <a:rPr lang="en-US" sz="2100" dirty="0" smtClean="0">
                          <a:solidFill>
                            <a:srgbClr val="0000FF"/>
                          </a:solidFill>
                          <a:effectLst/>
                          <a:latin typeface="Times New Roman" panose="02020603050405020304" pitchFamily="18" charset="0"/>
                          <a:cs typeface="Times New Roman" panose="02020603050405020304" pitchFamily="18" charset="0"/>
                        </a:rPr>
                        <a:t> </a:t>
                      </a:r>
                      <a:r>
                        <a:rPr lang="en-US" sz="2100" dirty="0" err="1">
                          <a:solidFill>
                            <a:srgbClr val="0000FF"/>
                          </a:solidFill>
                          <a:effectLst/>
                          <a:latin typeface="Times New Roman" panose="02020603050405020304" pitchFamily="18" charset="0"/>
                          <a:cs typeface="Times New Roman" panose="02020603050405020304" pitchFamily="18" charset="0"/>
                        </a:rPr>
                        <a:t>ngoại</a:t>
                      </a:r>
                      <a:r>
                        <a:rPr lang="en-US" sz="2100" dirty="0">
                          <a:solidFill>
                            <a:srgbClr val="0000FF"/>
                          </a:solidFill>
                          <a:effectLst/>
                          <a:latin typeface="Times New Roman" panose="02020603050405020304" pitchFamily="18" charset="0"/>
                          <a:cs typeface="Times New Roman" panose="02020603050405020304" pitchFamily="18" charset="0"/>
                        </a:rPr>
                        <a:t> </a:t>
                      </a:r>
                      <a:r>
                        <a:rPr lang="en-US" sz="2100" dirty="0" err="1">
                          <a:solidFill>
                            <a:srgbClr val="0000FF"/>
                          </a:solidFill>
                          <a:effectLst/>
                          <a:latin typeface="Times New Roman" panose="02020603050405020304" pitchFamily="18" charset="0"/>
                          <a:cs typeface="Times New Roman" panose="02020603050405020304" pitchFamily="18" charset="0"/>
                        </a:rPr>
                        <a:t>hình</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các</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cụm</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từ</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ước</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lệ</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râu</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hùm</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hàm</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én</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mày</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ngài</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vai</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năm</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tấc</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rộng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thân</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mười</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thước</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cao</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đã</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vẽ</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ra</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tướng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mạo</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Từ</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Hải</a:t>
                      </a:r>
                      <a:r>
                        <a:rPr lang="en-US" sz="2100" b="0" dirty="0">
                          <a:solidFill>
                            <a:srgbClr val="002060"/>
                          </a:solidFill>
                          <a:effectLst/>
                          <a:latin typeface="Times New Roman" panose="02020603050405020304" pitchFamily="18" charset="0"/>
                          <a:cs typeface="Times New Roman" panose="02020603050405020304" pitchFamily="18" charset="0"/>
                        </a:rPr>
                        <a:t> phi </a:t>
                      </a:r>
                      <a:r>
                        <a:rPr lang="en-US" sz="2100" b="0" dirty="0" err="1">
                          <a:solidFill>
                            <a:srgbClr val="002060"/>
                          </a:solidFill>
                          <a:effectLst/>
                          <a:latin typeface="Times New Roman" panose="02020603050405020304" pitchFamily="18" charset="0"/>
                          <a:cs typeface="Times New Roman" panose="02020603050405020304" pitchFamily="18" charset="0"/>
                        </a:rPr>
                        <a:t>thường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Năm</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nét</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vẽ</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ẩn</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dụ</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với</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những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số</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đo</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hoành</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tráng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đầy</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ấn</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tượng</a:t>
                      </a:r>
                      <a:r>
                        <a:rPr lang="en-US" sz="2100" b="0" dirty="0">
                          <a:solidFill>
                            <a:srgbClr val="002060"/>
                          </a:solidFill>
                          <a:effectLst/>
                          <a:latin typeface="Times New Roman" panose="02020603050405020304" pitchFamily="18" charset="0"/>
                          <a:cs typeface="Times New Roman" panose="02020603050405020304" pitchFamily="18" charset="0"/>
                        </a:rPr>
                        <a:t>.</a:t>
                      </a:r>
                    </a:p>
                    <a:p>
                      <a:pPr>
                        <a:lnSpc>
                          <a:spcPct val="107000"/>
                        </a:lnSpc>
                        <a:spcAft>
                          <a:spcPts val="0"/>
                        </a:spcAft>
                      </a:pPr>
                      <a:r>
                        <a:rPr lang="en-US" sz="2100" baseline="0" dirty="0" smtClean="0">
                          <a:solidFill>
                            <a:srgbClr val="002060"/>
                          </a:solidFill>
                          <a:effectLst/>
                          <a:latin typeface="Times New Roman" panose="02020603050405020304" pitchFamily="18" charset="0"/>
                          <a:cs typeface="Times New Roman" panose="02020603050405020304" pitchFamily="18" charset="0"/>
                        </a:rPr>
                        <a:t>    </a:t>
                      </a:r>
                      <a:r>
                        <a:rPr lang="en-US" sz="2100" baseline="0" dirty="0" smtClean="0">
                          <a:solidFill>
                            <a:srgbClr val="0000FF"/>
                          </a:solidFill>
                          <a:effectLst/>
                          <a:latin typeface="Times New Roman" panose="02020603050405020304" pitchFamily="18" charset="0"/>
                          <a:cs typeface="Times New Roman" panose="02020603050405020304" pitchFamily="18" charset="0"/>
                        </a:rPr>
                        <a:t>+ </a:t>
                      </a:r>
                      <a:r>
                        <a:rPr lang="en-US" sz="2100" dirty="0" err="1" smtClean="0">
                          <a:solidFill>
                            <a:srgbClr val="0000FF"/>
                          </a:solidFill>
                          <a:effectLst/>
                          <a:latin typeface="Times New Roman" panose="02020603050405020304" pitchFamily="18" charset="0"/>
                          <a:cs typeface="Times New Roman" panose="02020603050405020304" pitchFamily="18" charset="0"/>
                        </a:rPr>
                        <a:t>Về</a:t>
                      </a:r>
                      <a:r>
                        <a:rPr lang="en-US" sz="2100" dirty="0" smtClean="0">
                          <a:solidFill>
                            <a:srgbClr val="0000FF"/>
                          </a:solidFill>
                          <a:effectLst/>
                          <a:latin typeface="Times New Roman" panose="02020603050405020304" pitchFamily="18" charset="0"/>
                          <a:cs typeface="Times New Roman" panose="02020603050405020304" pitchFamily="18" charset="0"/>
                        </a:rPr>
                        <a:t> </a:t>
                      </a:r>
                      <a:r>
                        <a:rPr lang="en-US" sz="2100" dirty="0" err="1">
                          <a:solidFill>
                            <a:srgbClr val="0000FF"/>
                          </a:solidFill>
                          <a:effectLst/>
                          <a:latin typeface="Times New Roman" panose="02020603050405020304" pitchFamily="18" charset="0"/>
                          <a:cs typeface="Times New Roman" panose="02020603050405020304" pitchFamily="18" charset="0"/>
                        </a:rPr>
                        <a:t>tài</a:t>
                      </a:r>
                      <a:r>
                        <a:rPr lang="en-US" sz="2100" dirty="0">
                          <a:solidFill>
                            <a:srgbClr val="0000FF"/>
                          </a:solidFill>
                          <a:effectLst/>
                          <a:latin typeface="Times New Roman" panose="02020603050405020304" pitchFamily="18" charset="0"/>
                          <a:cs typeface="Times New Roman" panose="02020603050405020304" pitchFamily="18" charset="0"/>
                        </a:rPr>
                        <a:t> </a:t>
                      </a:r>
                      <a:r>
                        <a:rPr lang="en-US" sz="2100" dirty="0" err="1">
                          <a:solidFill>
                            <a:srgbClr val="0000FF"/>
                          </a:solidFill>
                          <a:effectLst/>
                          <a:latin typeface="Times New Roman" panose="02020603050405020304" pitchFamily="18" charset="0"/>
                          <a:cs typeface="Times New Roman" panose="02020603050405020304" pitchFamily="18" charset="0"/>
                        </a:rPr>
                        <a:t>năng</a:t>
                      </a:r>
                      <a:r>
                        <a:rPr lang="en-US" sz="2100" dirty="0">
                          <a:solidFill>
                            <a:srgbClr val="0000FF"/>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Võ</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nghệ</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xuất</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chúng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có</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tài</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thao</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lược</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Từ</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Hải</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là</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một</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anh</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hùng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đích</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thực</a:t>
                      </a:r>
                      <a:r>
                        <a:rPr lang="en-US" sz="2100" b="0" dirty="0">
                          <a:solidFill>
                            <a:srgbClr val="002060"/>
                          </a:solidFill>
                          <a:effectLst/>
                          <a:latin typeface="Times New Roman" panose="02020603050405020304" pitchFamily="18" charset="0"/>
                          <a:cs typeface="Times New Roman" panose="02020603050405020304" pitchFamily="18" charset="0"/>
                        </a:rPr>
                        <a:t>.</a:t>
                      </a:r>
                    </a:p>
                    <a:p>
                      <a:pPr>
                        <a:lnSpc>
                          <a:spcPct val="107000"/>
                        </a:lnSpc>
                        <a:spcAft>
                          <a:spcPts val="0"/>
                        </a:spcAft>
                      </a:pPr>
                      <a:r>
                        <a:rPr lang="en-US" sz="2100" b="1" dirty="0" smtClean="0">
                          <a:solidFill>
                            <a:srgbClr val="0000FF"/>
                          </a:solidFill>
                          <a:effectLst/>
                          <a:latin typeface="Times New Roman" panose="02020603050405020304" pitchFamily="18" charset="0"/>
                          <a:cs typeface="Times New Roman" panose="02020603050405020304" pitchFamily="18" charset="0"/>
                        </a:rPr>
                        <a:t>    +</a:t>
                      </a:r>
                      <a:r>
                        <a:rPr lang="en-US" sz="2100" b="1" baseline="0" dirty="0" smtClean="0">
                          <a:solidFill>
                            <a:srgbClr val="0000FF"/>
                          </a:solidFill>
                          <a:effectLst/>
                          <a:latin typeface="Times New Roman" panose="02020603050405020304" pitchFamily="18" charset="0"/>
                          <a:cs typeface="Times New Roman" panose="02020603050405020304" pitchFamily="18" charset="0"/>
                        </a:rPr>
                        <a:t> </a:t>
                      </a:r>
                      <a:r>
                        <a:rPr lang="en-US" sz="2100" b="1" baseline="0" dirty="0" err="1" smtClean="0">
                          <a:solidFill>
                            <a:srgbClr val="0000FF"/>
                          </a:solidFill>
                          <a:effectLst/>
                          <a:latin typeface="Times New Roman" panose="02020603050405020304" pitchFamily="18" charset="0"/>
                          <a:cs typeface="Times New Roman" panose="02020603050405020304" pitchFamily="18" charset="0"/>
                        </a:rPr>
                        <a:t>Phẩm</a:t>
                      </a:r>
                      <a:r>
                        <a:rPr lang="en-US" sz="2100" b="1" baseline="0" dirty="0" smtClean="0">
                          <a:solidFill>
                            <a:srgbClr val="0000FF"/>
                          </a:solidFill>
                          <a:effectLst/>
                          <a:latin typeface="Times New Roman" panose="02020603050405020304" pitchFamily="18" charset="0"/>
                          <a:cs typeface="Times New Roman" panose="02020603050405020304" pitchFamily="18" charset="0"/>
                        </a:rPr>
                        <a:t> </a:t>
                      </a:r>
                      <a:r>
                        <a:rPr lang="en-US" sz="2100" b="1" baseline="0" dirty="0" err="1" smtClean="0">
                          <a:solidFill>
                            <a:srgbClr val="0000FF"/>
                          </a:solidFill>
                          <a:effectLst/>
                          <a:latin typeface="Times New Roman" panose="02020603050405020304" pitchFamily="18" charset="0"/>
                          <a:cs typeface="Times New Roman" panose="02020603050405020304" pitchFamily="18" charset="0"/>
                        </a:rPr>
                        <a:t>chất:</a:t>
                      </a:r>
                      <a:r>
                        <a:rPr lang="en-US" sz="2100" b="0" i="0" dirty="0" err="1" smtClean="0">
                          <a:solidFill>
                            <a:srgbClr val="002060"/>
                          </a:solidFill>
                          <a:effectLst/>
                          <a:latin typeface="Times New Roman" panose="02020603050405020304" pitchFamily="18" charset="0"/>
                          <a:cs typeface="Times New Roman" panose="02020603050405020304" pitchFamily="18" charset="0"/>
                        </a:rPr>
                        <a:t>Từ</a:t>
                      </a:r>
                      <a:r>
                        <a:rPr lang="en-US" sz="2100" b="0" i="0" dirty="0" smtClean="0">
                          <a:solidFill>
                            <a:srgbClr val="0000FF"/>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Hải</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ngang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tàng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bất</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khuất</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tung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hoành</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khát</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vọng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tự</a:t>
                      </a:r>
                      <a:r>
                        <a:rPr lang="en-US" sz="2100" b="0" dirty="0">
                          <a:solidFill>
                            <a:srgbClr val="002060"/>
                          </a:solidFill>
                          <a:effectLst/>
                          <a:latin typeface="Times New Roman" panose="02020603050405020304" pitchFamily="18" charset="0"/>
                          <a:cs typeface="Times New Roman" panose="02020603050405020304" pitchFamily="18" charset="0"/>
                        </a:rPr>
                        <a:t> do, </a:t>
                      </a:r>
                      <a:r>
                        <a:rPr lang="en-US" sz="2100" b="0" dirty="0" err="1">
                          <a:solidFill>
                            <a:srgbClr val="002060"/>
                          </a:solidFill>
                          <a:effectLst/>
                          <a:latin typeface="Times New Roman" panose="02020603050405020304" pitchFamily="18" charset="0"/>
                          <a:cs typeface="Times New Roman" panose="02020603050405020304" pitchFamily="18" charset="0"/>
                        </a:rPr>
                        <a:t>coi</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thường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công</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danh</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vào</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luồn</a:t>
                      </a:r>
                      <a:r>
                        <a:rPr lang="en-US" sz="2100" b="0" dirty="0">
                          <a:solidFill>
                            <a:srgbClr val="002060"/>
                          </a:solidFill>
                          <a:effectLst/>
                          <a:latin typeface="Times New Roman" panose="02020603050405020304" pitchFamily="18" charset="0"/>
                          <a:cs typeface="Times New Roman" panose="02020603050405020304" pitchFamily="18" charset="0"/>
                        </a:rPr>
                        <a:t> </a:t>
                      </a:r>
                      <a:r>
                        <a:rPr lang="en-US" sz="2100" b="0" dirty="0" err="1">
                          <a:solidFill>
                            <a:srgbClr val="002060"/>
                          </a:solidFill>
                          <a:effectLst/>
                          <a:latin typeface="Times New Roman" panose="02020603050405020304" pitchFamily="18" charset="0"/>
                          <a:cs typeface="Times New Roman" panose="02020603050405020304" pitchFamily="18" charset="0"/>
                        </a:rPr>
                        <a:t>cúi</a:t>
                      </a:r>
                      <a:r>
                        <a:rPr lang="en-US" sz="2100" b="0" dirty="0">
                          <a:solidFill>
                            <a:srgbClr val="002060"/>
                          </a:solidFill>
                          <a:effectLst/>
                          <a:latin typeface="Times New Roman" panose="02020603050405020304" pitchFamily="18" charset="0"/>
                          <a:cs typeface="Times New Roman" panose="02020603050405020304" pitchFamily="18" charset="0"/>
                        </a:rPr>
                        <a:t>.</a:t>
                      </a:r>
                    </a:p>
                    <a:p>
                      <a:pPr>
                        <a:lnSpc>
                          <a:spcPct val="107000"/>
                        </a:lnSpc>
                        <a:spcAft>
                          <a:spcPts val="0"/>
                        </a:spcAft>
                      </a:pPr>
                      <a:r>
                        <a:rPr lang="en-US" sz="2100" dirty="0">
                          <a:solidFill>
                            <a:srgbClr val="002060"/>
                          </a:solidFill>
                          <a:effectLst/>
                          <a:latin typeface="Times New Roman" panose="02020603050405020304" pitchFamily="18" charset="0"/>
                          <a:cs typeface="Times New Roman" panose="02020603050405020304" pitchFamily="18" charset="0"/>
                        </a:rPr>
                        <a:t>=&gt; </a:t>
                      </a:r>
                      <a:r>
                        <a:rPr lang="en-US" sz="2100" dirty="0" err="1">
                          <a:solidFill>
                            <a:srgbClr val="002060"/>
                          </a:solidFill>
                          <a:effectLst/>
                          <a:latin typeface="Times New Roman" panose="02020603050405020304" pitchFamily="18" charset="0"/>
                          <a:cs typeface="Times New Roman" panose="02020603050405020304" pitchFamily="18" charset="0"/>
                        </a:rPr>
                        <a:t>Từ</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Hải</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là</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người</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anh</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hùng</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lý</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tưởng</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mang</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khát</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vọng</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tự</a:t>
                      </a:r>
                      <a:r>
                        <a:rPr lang="en-US" sz="2100" dirty="0">
                          <a:solidFill>
                            <a:srgbClr val="002060"/>
                          </a:solidFill>
                          <a:effectLst/>
                          <a:latin typeface="Times New Roman" panose="02020603050405020304" pitchFamily="18" charset="0"/>
                          <a:cs typeface="Times New Roman" panose="02020603050405020304" pitchFamily="18" charset="0"/>
                        </a:rPr>
                        <a:t> do, </a:t>
                      </a:r>
                      <a:r>
                        <a:rPr lang="en-US" sz="2100" dirty="0" err="1">
                          <a:solidFill>
                            <a:srgbClr val="002060"/>
                          </a:solidFill>
                          <a:effectLst/>
                          <a:latin typeface="Times New Roman" panose="02020603050405020304" pitchFamily="18" charset="0"/>
                          <a:cs typeface="Times New Roman" panose="02020603050405020304" pitchFamily="18" charset="0"/>
                        </a:rPr>
                        <a:t>thể</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hiện</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quan</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niệm</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về</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người</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anh</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hùng</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của</a:t>
                      </a:r>
                      <a:r>
                        <a:rPr lang="en-US" sz="2100" dirty="0">
                          <a:solidFill>
                            <a:srgbClr val="002060"/>
                          </a:solidFill>
                          <a:effectLst/>
                          <a:latin typeface="Times New Roman" panose="02020603050405020304" pitchFamily="18" charset="0"/>
                          <a:cs typeface="Times New Roman" panose="02020603050405020304" pitchFamily="18" charset="0"/>
                        </a:rPr>
                        <a:t> </a:t>
                      </a:r>
                      <a:r>
                        <a:rPr lang="en-US" sz="2100" dirty="0" err="1">
                          <a:solidFill>
                            <a:srgbClr val="002060"/>
                          </a:solidFill>
                          <a:effectLst/>
                          <a:latin typeface="Times New Roman" panose="02020603050405020304" pitchFamily="18" charset="0"/>
                          <a:cs typeface="Times New Roman" panose="02020603050405020304" pitchFamily="18" charset="0"/>
                        </a:rPr>
                        <a:t>Nguyễn</a:t>
                      </a:r>
                      <a:r>
                        <a:rPr lang="en-US" sz="2100" dirty="0">
                          <a:solidFill>
                            <a:srgbClr val="002060"/>
                          </a:solidFill>
                          <a:effectLst/>
                          <a:latin typeface="Times New Roman" panose="02020603050405020304" pitchFamily="18" charset="0"/>
                          <a:cs typeface="Times New Roman" panose="02020603050405020304" pitchFamily="18" charset="0"/>
                        </a:rPr>
                        <a:t> Du. </a:t>
                      </a:r>
                    </a:p>
                  </a:txBody>
                  <a:tcPr marL="54149" marR="54149" marT="0" marB="0">
                    <a:solidFill>
                      <a:schemeClr val="accent1">
                        <a:lumMod val="20000"/>
                        <a:lumOff val="80000"/>
                      </a:schemeClr>
                    </a:solidFill>
                  </a:tcPr>
                </a:tc>
                <a:tc>
                  <a:txBody>
                    <a:bodyPr/>
                    <a:lstStyle/>
                    <a:p>
                      <a:pPr algn="ctr">
                        <a:lnSpc>
                          <a:spcPct val="107000"/>
                        </a:lnSpc>
                        <a:spcAft>
                          <a:spcPts val="0"/>
                        </a:spcAft>
                      </a:pPr>
                      <a:r>
                        <a:rPr lang="en-US" sz="16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1,5đ</a:t>
                      </a:r>
                      <a:endParaRPr lang="en-US"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149" marR="54149" marT="0" marB="0">
                    <a:solidFill>
                      <a:schemeClr val="accent1">
                        <a:lumMod val="20000"/>
                        <a:lumOff val="80000"/>
                      </a:schemeClr>
                    </a:solidFill>
                  </a:tcPr>
                </a:tc>
                <a:extLst>
                  <a:ext uri="{0D108BD9-81ED-4DB2-BD59-A6C34878D82A}">
                    <a16:rowId xmlns:a16="http://schemas.microsoft.com/office/drawing/2014/main" val="2726499407"/>
                  </a:ext>
                </a:extLst>
              </a:tr>
            </a:tbl>
          </a:graphicData>
        </a:graphic>
      </p:graphicFrame>
    </p:spTree>
    <p:extLst>
      <p:ext uri="{BB962C8B-B14F-4D97-AF65-F5344CB8AC3E}">
        <p14:creationId xmlns:p14="http://schemas.microsoft.com/office/powerpoint/2010/main" val="190844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614" y="1540345"/>
            <a:ext cx="11013744" cy="224529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nSpc>
                <a:spcPct val="107000"/>
              </a:lnSpc>
              <a:spcAft>
                <a:spcPts val="0"/>
              </a:spcAft>
            </a:pPr>
            <a:r>
              <a:rPr lang="en-US" sz="2000" b="1" dirty="0" smtClean="0">
                <a:solidFill>
                  <a:srgbClr val="0000FF"/>
                </a:solidFill>
                <a:latin typeface="Times New Roman" panose="02020603050405020304" pitchFamily="18" charset="0"/>
                <a:cs typeface="Times New Roman" panose="02020603050405020304" pitchFamily="18" charset="0"/>
              </a:rPr>
              <a:t>- ĐẶC SẮC NGHỆ THUẬT</a:t>
            </a:r>
            <a:endParaRPr lang="en-US" sz="2000" b="1" dirty="0">
              <a:solidFill>
                <a:srgbClr val="0000FF"/>
              </a:solidFill>
              <a:latin typeface="Times New Roman" panose="02020603050405020304" pitchFamily="18" charset="0"/>
              <a:cs typeface="Times New Roman" panose="02020603050405020304" pitchFamily="18" charset="0"/>
            </a:endParaRPr>
          </a:p>
          <a:p>
            <a:pPr>
              <a:lnSpc>
                <a:spcPct val="107000"/>
              </a:lnSpc>
              <a:spcAft>
                <a:spcPts val="0"/>
              </a:spcAft>
            </a:pPr>
            <a:r>
              <a:rPr lang="en-US" sz="2800" dirty="0">
                <a:solidFill>
                  <a:srgbClr val="002060"/>
                </a:solidFill>
                <a:latin typeface="+mj-lt"/>
                <a:cs typeface="Times New Roman" panose="02020603050405020304" pitchFamily="18" charset="0"/>
              </a:rPr>
              <a:t>  </a:t>
            </a:r>
            <a:r>
              <a:rPr lang="en-US" sz="2800" b="1" dirty="0" smtClean="0">
                <a:solidFill>
                  <a:srgbClr val="002060"/>
                </a:solidFill>
                <a:latin typeface="+mj-lt"/>
                <a:cs typeface="Times New Roman" panose="02020603050405020304" pitchFamily="18" charset="0"/>
              </a:rPr>
              <a:t>+ </a:t>
            </a:r>
            <a:r>
              <a:rPr lang="vi-VN" sz="2800" b="1" dirty="0">
                <a:solidFill>
                  <a:srgbClr val="002060"/>
                </a:solidFill>
                <a:latin typeface="+mj-lt"/>
                <a:cs typeface="Times New Roman" panose="02020603050405020304" pitchFamily="18" charset="0"/>
              </a:rPr>
              <a:t>Nghệ thuật </a:t>
            </a:r>
            <a:r>
              <a:rPr lang="en-US" sz="2800" b="1" dirty="0" err="1">
                <a:solidFill>
                  <a:srgbClr val="002060"/>
                </a:solidFill>
                <a:latin typeface="+mj-lt"/>
                <a:cs typeface="Times New Roman" panose="02020603050405020304" pitchFamily="18" charset="0"/>
              </a:rPr>
              <a:t>xây</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dựng</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nhân</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vật</a:t>
            </a:r>
            <a:r>
              <a:rPr lang="en-US" sz="2800" b="1" dirty="0">
                <a:solidFill>
                  <a:srgbClr val="002060"/>
                </a:solidFill>
                <a:latin typeface="+mj-lt"/>
                <a:cs typeface="Times New Roman" panose="02020603050405020304" pitchFamily="18" charset="0"/>
              </a:rPr>
              <a:t> qua </a:t>
            </a:r>
            <a:r>
              <a:rPr lang="en-US" sz="2800" b="1" dirty="0" err="1">
                <a:solidFill>
                  <a:srgbClr val="002060"/>
                </a:solidFill>
                <a:latin typeface="+mj-lt"/>
                <a:cs typeface="Times New Roman" panose="02020603050405020304" pitchFamily="18" charset="0"/>
              </a:rPr>
              <a:t>ngoại</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hình</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tên</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tuổi</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tài</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năng</a:t>
            </a:r>
            <a:r>
              <a:rPr lang="vi-VN" sz="2800" b="1" dirty="0">
                <a:solidFill>
                  <a:srgbClr val="002060"/>
                </a:solidFill>
                <a:latin typeface="+mj-lt"/>
                <a:cs typeface="Times New Roman" panose="02020603050405020304" pitchFamily="18" charset="0"/>
              </a:rPr>
              <a:t>.</a:t>
            </a:r>
            <a:endParaRPr lang="en-US" sz="2800" b="1" dirty="0">
              <a:solidFill>
                <a:srgbClr val="002060"/>
              </a:solidFill>
              <a:latin typeface="+mj-lt"/>
              <a:cs typeface="Times New Roman" panose="02020603050405020304" pitchFamily="18" charset="0"/>
            </a:endParaRPr>
          </a:p>
          <a:p>
            <a:pPr>
              <a:lnSpc>
                <a:spcPct val="107000"/>
              </a:lnSpc>
              <a:spcAft>
                <a:spcPts val="0"/>
              </a:spcAft>
            </a:pPr>
            <a:r>
              <a:rPr lang="vi-VN" sz="2800" b="1" dirty="0">
                <a:solidFill>
                  <a:srgbClr val="002060"/>
                </a:solidFill>
                <a:latin typeface="+mj-lt"/>
                <a:cs typeface="Times New Roman" panose="02020603050405020304" pitchFamily="18" charset="0"/>
              </a:rPr>
              <a:t>  </a:t>
            </a:r>
            <a:r>
              <a:rPr lang="vi-VN" sz="2800" b="1" dirty="0" smtClean="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Sử</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dụng</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các</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hình</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ảnh</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ước</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lệ</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đặc</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sắc</a:t>
            </a:r>
            <a:r>
              <a:rPr lang="vi-VN" sz="2800" b="1" dirty="0">
                <a:solidFill>
                  <a:srgbClr val="002060"/>
                </a:solidFill>
                <a:latin typeface="+mj-lt"/>
                <a:cs typeface="Times New Roman" panose="02020603050405020304" pitchFamily="18" charset="0"/>
              </a:rPr>
              <a:t>.</a:t>
            </a:r>
            <a:endParaRPr lang="en-US" sz="2800" b="1" dirty="0">
              <a:solidFill>
                <a:srgbClr val="002060"/>
              </a:solidFill>
              <a:latin typeface="+mj-lt"/>
              <a:cs typeface="Times New Roman" panose="02020603050405020304" pitchFamily="18" charset="0"/>
            </a:endParaRPr>
          </a:p>
          <a:p>
            <a:pPr>
              <a:lnSpc>
                <a:spcPct val="107000"/>
              </a:lnSpc>
              <a:spcAft>
                <a:spcPts val="0"/>
              </a:spcAft>
            </a:pPr>
            <a:r>
              <a:rPr lang="vi-VN" sz="2800" b="1" dirty="0">
                <a:solidFill>
                  <a:srgbClr val="002060"/>
                </a:solidFill>
                <a:latin typeface="+mj-lt"/>
                <a:cs typeface="Times New Roman" panose="02020603050405020304" pitchFamily="18" charset="0"/>
              </a:rPr>
              <a:t>  </a:t>
            </a:r>
            <a:r>
              <a:rPr lang="vi-VN" sz="2800" b="1" dirty="0" smtClean="0">
                <a:solidFill>
                  <a:srgbClr val="002060"/>
                </a:solidFill>
                <a:latin typeface="+mj-lt"/>
                <a:cs typeface="Times New Roman" panose="02020603050405020304" pitchFamily="18" charset="0"/>
              </a:rPr>
              <a:t>+</a:t>
            </a:r>
            <a:r>
              <a:rPr lang="vi-VN"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Ngôn</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ngữ</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trang</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trọng</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giàu</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giá</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trị</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gợi</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hình</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gợi</a:t>
            </a:r>
            <a:r>
              <a:rPr lang="en-US" sz="2800" b="1" dirty="0">
                <a:solidFill>
                  <a:srgbClr val="002060"/>
                </a:solidFill>
                <a:latin typeface="+mj-lt"/>
                <a:cs typeface="Times New Roman" panose="02020603050405020304" pitchFamily="18" charset="0"/>
              </a:rPr>
              <a:t> </a:t>
            </a:r>
            <a:r>
              <a:rPr lang="en-US" sz="2800" b="1" dirty="0" err="1">
                <a:solidFill>
                  <a:srgbClr val="002060"/>
                </a:solidFill>
                <a:latin typeface="+mj-lt"/>
                <a:cs typeface="Times New Roman" panose="02020603050405020304" pitchFamily="18" charset="0"/>
              </a:rPr>
              <a:t>cảm</a:t>
            </a:r>
            <a:r>
              <a:rPr lang="en-US" sz="2800" b="1" dirty="0">
                <a:solidFill>
                  <a:srgbClr val="002060"/>
                </a:solidFill>
                <a:latin typeface="+mj-lt"/>
                <a:cs typeface="Times New Roman" panose="02020603050405020304" pitchFamily="18" charset="0"/>
              </a:rPr>
              <a:t>.</a:t>
            </a:r>
          </a:p>
          <a:p>
            <a:pPr algn="just">
              <a:lnSpc>
                <a:spcPct val="107000"/>
              </a:lnSpc>
              <a:spcAft>
                <a:spcPts val="0"/>
              </a:spcAft>
            </a:pPr>
            <a:r>
              <a:rPr lang="en-IN" sz="2800" b="1" dirty="0">
                <a:solidFill>
                  <a:srgbClr val="002060"/>
                </a:solidFill>
                <a:latin typeface="+mj-lt"/>
                <a:cs typeface="Times New Roman" panose="02020603050405020304" pitchFamily="18" charset="0"/>
              </a:rPr>
              <a:t> </a:t>
            </a:r>
            <a:r>
              <a:rPr lang="en-IN" sz="2800" b="1" dirty="0" smtClean="0">
                <a:solidFill>
                  <a:srgbClr val="002060"/>
                </a:solidFill>
                <a:latin typeface="+mj-lt"/>
                <a:cs typeface="Times New Roman" panose="02020603050405020304" pitchFamily="18" charset="0"/>
              </a:rPr>
              <a:t>  </a:t>
            </a:r>
            <a:r>
              <a:rPr lang="en-IN" sz="2800" b="1" dirty="0" err="1">
                <a:solidFill>
                  <a:srgbClr val="002060"/>
                </a:solidFill>
                <a:latin typeface="+mj-lt"/>
                <a:cs typeface="Times New Roman" panose="02020603050405020304" pitchFamily="18" charset="0"/>
              </a:rPr>
              <a:t>Sắp</a:t>
            </a:r>
            <a:r>
              <a:rPr lang="en-IN" sz="2800" b="1" dirty="0">
                <a:solidFill>
                  <a:srgbClr val="002060"/>
                </a:solidFill>
                <a:latin typeface="+mj-lt"/>
                <a:cs typeface="Times New Roman" panose="02020603050405020304" pitchFamily="18" charset="0"/>
              </a:rPr>
              <a:t> </a:t>
            </a:r>
            <a:r>
              <a:rPr lang="en-IN" sz="2800" b="1" dirty="0" err="1">
                <a:solidFill>
                  <a:srgbClr val="002060"/>
                </a:solidFill>
                <a:latin typeface="+mj-lt"/>
                <a:cs typeface="Times New Roman" panose="02020603050405020304" pitchFamily="18" charset="0"/>
              </a:rPr>
              <a:t>xếp</a:t>
            </a:r>
            <a:r>
              <a:rPr lang="en-IN" sz="2800" b="1" dirty="0">
                <a:solidFill>
                  <a:srgbClr val="002060"/>
                </a:solidFill>
                <a:latin typeface="+mj-lt"/>
                <a:cs typeface="Times New Roman" panose="02020603050405020304" pitchFamily="18" charset="0"/>
              </a:rPr>
              <a:t> </a:t>
            </a:r>
            <a:r>
              <a:rPr lang="en-IN" sz="2800" b="1" dirty="0" err="1">
                <a:solidFill>
                  <a:srgbClr val="002060"/>
                </a:solidFill>
                <a:latin typeface="+mj-lt"/>
                <a:cs typeface="Times New Roman" panose="02020603050405020304" pitchFamily="18" charset="0"/>
              </a:rPr>
              <a:t>được</a:t>
            </a:r>
            <a:r>
              <a:rPr lang="en-IN" sz="2800" b="1" dirty="0">
                <a:solidFill>
                  <a:srgbClr val="002060"/>
                </a:solidFill>
                <a:latin typeface="+mj-lt"/>
                <a:cs typeface="Times New Roman" panose="02020603050405020304" pitchFamily="18" charset="0"/>
              </a:rPr>
              <a:t> </a:t>
            </a:r>
            <a:r>
              <a:rPr lang="en-IN" sz="2800" b="1" dirty="0" err="1">
                <a:solidFill>
                  <a:srgbClr val="002060"/>
                </a:solidFill>
                <a:latin typeface="+mj-lt"/>
                <a:cs typeface="Times New Roman" panose="02020603050405020304" pitchFamily="18" charset="0"/>
              </a:rPr>
              <a:t>hệ</a:t>
            </a:r>
            <a:r>
              <a:rPr lang="en-IN" sz="2800" b="1" dirty="0">
                <a:solidFill>
                  <a:srgbClr val="002060"/>
                </a:solidFill>
                <a:latin typeface="+mj-lt"/>
                <a:cs typeface="Times New Roman" panose="02020603050405020304" pitchFamily="18" charset="0"/>
              </a:rPr>
              <a:t> </a:t>
            </a:r>
            <a:r>
              <a:rPr lang="en-IN" sz="2800" b="1" dirty="0" err="1">
                <a:solidFill>
                  <a:srgbClr val="002060"/>
                </a:solidFill>
                <a:latin typeface="+mj-lt"/>
                <a:cs typeface="Times New Roman" panose="02020603050405020304" pitchFamily="18" charset="0"/>
              </a:rPr>
              <a:t>thống</a:t>
            </a:r>
            <a:r>
              <a:rPr lang="en-IN" sz="2800" b="1" dirty="0">
                <a:solidFill>
                  <a:srgbClr val="002060"/>
                </a:solidFill>
                <a:latin typeface="+mj-lt"/>
                <a:cs typeface="Times New Roman" panose="02020603050405020304" pitchFamily="18" charset="0"/>
              </a:rPr>
              <a:t> ý </a:t>
            </a:r>
            <a:r>
              <a:rPr lang="en-IN" sz="2800" b="1" dirty="0" err="1">
                <a:solidFill>
                  <a:srgbClr val="002060"/>
                </a:solidFill>
                <a:latin typeface="+mj-lt"/>
                <a:cs typeface="Times New Roman" panose="02020603050405020304" pitchFamily="18" charset="0"/>
              </a:rPr>
              <a:t>hợp</a:t>
            </a:r>
            <a:r>
              <a:rPr lang="en-IN" sz="2800" b="1" dirty="0">
                <a:solidFill>
                  <a:srgbClr val="002060"/>
                </a:solidFill>
                <a:latin typeface="+mj-lt"/>
                <a:cs typeface="Times New Roman" panose="02020603050405020304" pitchFamily="18" charset="0"/>
              </a:rPr>
              <a:t> </a:t>
            </a:r>
            <a:r>
              <a:rPr lang="en-IN" sz="2800" b="1" dirty="0" err="1">
                <a:solidFill>
                  <a:srgbClr val="002060"/>
                </a:solidFill>
                <a:latin typeface="+mj-lt"/>
                <a:cs typeface="Times New Roman" panose="02020603050405020304" pitchFamily="18" charset="0"/>
              </a:rPr>
              <a:t>lí</a:t>
            </a:r>
            <a:r>
              <a:rPr lang="en-IN" sz="2800" b="1" dirty="0">
                <a:solidFill>
                  <a:srgbClr val="002060"/>
                </a:solidFill>
                <a:latin typeface="+mj-lt"/>
                <a:cs typeface="Times New Roman" panose="02020603050405020304" pitchFamily="18" charset="0"/>
              </a:rPr>
              <a:t> </a:t>
            </a:r>
            <a:r>
              <a:rPr lang="en-IN" sz="2800" b="1" dirty="0" err="1">
                <a:solidFill>
                  <a:srgbClr val="002060"/>
                </a:solidFill>
                <a:latin typeface="+mj-lt"/>
                <a:cs typeface="Times New Roman" panose="02020603050405020304" pitchFamily="18" charset="0"/>
              </a:rPr>
              <a:t>theo</a:t>
            </a:r>
            <a:r>
              <a:rPr lang="en-IN" sz="2800" b="1" dirty="0">
                <a:solidFill>
                  <a:srgbClr val="002060"/>
                </a:solidFill>
                <a:latin typeface="+mj-lt"/>
                <a:cs typeface="Times New Roman" panose="02020603050405020304" pitchFamily="18" charset="0"/>
              </a:rPr>
              <a:t> </a:t>
            </a:r>
            <a:r>
              <a:rPr lang="en-IN" sz="2800" b="1" dirty="0" err="1">
                <a:solidFill>
                  <a:srgbClr val="002060"/>
                </a:solidFill>
                <a:latin typeface="+mj-lt"/>
                <a:cs typeface="Times New Roman" panose="02020603050405020304" pitchFamily="18" charset="0"/>
              </a:rPr>
              <a:t>đặc</a:t>
            </a:r>
            <a:r>
              <a:rPr lang="en-IN" sz="2800" b="1" dirty="0">
                <a:solidFill>
                  <a:srgbClr val="002060"/>
                </a:solidFill>
                <a:latin typeface="+mj-lt"/>
                <a:cs typeface="Times New Roman" panose="02020603050405020304" pitchFamily="18" charset="0"/>
              </a:rPr>
              <a:t> </a:t>
            </a:r>
            <a:r>
              <a:rPr lang="en-IN" sz="2800" b="1" dirty="0" err="1">
                <a:solidFill>
                  <a:srgbClr val="002060"/>
                </a:solidFill>
                <a:latin typeface="+mj-lt"/>
                <a:cs typeface="Times New Roman" panose="02020603050405020304" pitchFamily="18" charset="0"/>
              </a:rPr>
              <a:t>điểm</a:t>
            </a:r>
            <a:r>
              <a:rPr lang="en-IN" sz="2800" b="1" dirty="0">
                <a:solidFill>
                  <a:srgbClr val="002060"/>
                </a:solidFill>
                <a:latin typeface="+mj-lt"/>
                <a:cs typeface="Times New Roman" panose="02020603050405020304" pitchFamily="18" charset="0"/>
              </a:rPr>
              <a:t> </a:t>
            </a:r>
            <a:r>
              <a:rPr lang="en-IN" sz="2800" b="1" dirty="0" err="1">
                <a:solidFill>
                  <a:srgbClr val="002060"/>
                </a:solidFill>
                <a:latin typeface="+mj-lt"/>
                <a:cs typeface="Times New Roman" panose="02020603050405020304" pitchFamily="18" charset="0"/>
              </a:rPr>
              <a:t>bố</a:t>
            </a:r>
            <a:r>
              <a:rPr lang="en-IN" sz="2800" b="1" dirty="0">
                <a:solidFill>
                  <a:srgbClr val="002060"/>
                </a:solidFill>
                <a:latin typeface="+mj-lt"/>
                <a:cs typeface="Times New Roman" panose="02020603050405020304" pitchFamily="18" charset="0"/>
              </a:rPr>
              <a:t> </a:t>
            </a:r>
            <a:r>
              <a:rPr lang="en-IN" sz="2800" b="1" dirty="0" err="1">
                <a:solidFill>
                  <a:srgbClr val="002060"/>
                </a:solidFill>
                <a:latin typeface="+mj-lt"/>
                <a:cs typeface="Times New Roman" panose="02020603050405020304" pitchFamily="18" charset="0"/>
              </a:rPr>
              <a:t>cục</a:t>
            </a:r>
            <a:r>
              <a:rPr lang="en-IN" sz="2800" b="1" dirty="0">
                <a:solidFill>
                  <a:srgbClr val="002060"/>
                </a:solidFill>
                <a:latin typeface="+mj-lt"/>
                <a:cs typeface="Times New Roman" panose="02020603050405020304" pitchFamily="18" charset="0"/>
              </a:rPr>
              <a:t> </a:t>
            </a:r>
            <a:r>
              <a:rPr lang="en-IN" sz="2800" b="1" dirty="0" err="1">
                <a:solidFill>
                  <a:srgbClr val="002060"/>
                </a:solidFill>
                <a:latin typeface="+mj-lt"/>
                <a:cs typeface="Times New Roman" panose="02020603050405020304" pitchFamily="18" charset="0"/>
              </a:rPr>
              <a:t>của</a:t>
            </a:r>
            <a:r>
              <a:rPr lang="en-IN" sz="2800" b="1" dirty="0">
                <a:solidFill>
                  <a:srgbClr val="002060"/>
                </a:solidFill>
                <a:latin typeface="+mj-lt"/>
                <a:cs typeface="Times New Roman" panose="02020603050405020304" pitchFamily="18" charset="0"/>
              </a:rPr>
              <a:t> </a:t>
            </a:r>
            <a:r>
              <a:rPr lang="en-IN" sz="2800" b="1" dirty="0" err="1">
                <a:solidFill>
                  <a:srgbClr val="002060"/>
                </a:solidFill>
                <a:latin typeface="+mj-lt"/>
                <a:cs typeface="Times New Roman" panose="02020603050405020304" pitchFamily="18" charset="0"/>
              </a:rPr>
              <a:t>đoạn</a:t>
            </a:r>
            <a:r>
              <a:rPr lang="en-IN" sz="2800" b="1" dirty="0">
                <a:solidFill>
                  <a:srgbClr val="002060"/>
                </a:solidFill>
                <a:latin typeface="+mj-lt"/>
                <a:cs typeface="Times New Roman" panose="02020603050405020304" pitchFamily="18" charset="0"/>
              </a:rPr>
              <a:t> </a:t>
            </a:r>
            <a:r>
              <a:rPr lang="en-IN" sz="2800" b="1" dirty="0" err="1">
                <a:solidFill>
                  <a:srgbClr val="002060"/>
                </a:solidFill>
                <a:latin typeface="+mj-lt"/>
                <a:cs typeface="Times New Roman" panose="02020603050405020304" pitchFamily="18" charset="0"/>
              </a:rPr>
              <a:t>văn</a:t>
            </a:r>
            <a:r>
              <a:rPr lang="en-IN" sz="2800" b="1" dirty="0">
                <a:solidFill>
                  <a:srgbClr val="002060"/>
                </a:solidFill>
                <a:latin typeface="+mj-lt"/>
                <a:cs typeface="Times New Roman" panose="02020603050405020304" pitchFamily="18" charset="0"/>
              </a:rPr>
              <a:t>.</a:t>
            </a:r>
            <a:endParaRPr lang="en-US" sz="2800" b="1" dirty="0">
              <a:solidFill>
                <a:srgbClr val="002060"/>
              </a:solidFill>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0707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4444" y="944737"/>
            <a:ext cx="11517923" cy="3262432"/>
          </a:xfrm>
          <a:prstGeom prst="rect">
            <a:avLst/>
          </a:prstGeom>
          <a:noFill/>
        </p:spPr>
        <p:txBody>
          <a:bodyPr wrap="square" rtlCol="0">
            <a:spAutoFit/>
          </a:bodyPr>
          <a:lstStyle/>
          <a:p>
            <a:pPr algn="ctr"/>
            <a:r>
              <a:rPr lang="en-US" sz="3600" b="1" smtClean="0">
                <a:solidFill>
                  <a:srgbClr val="FFFF00"/>
                </a:solidFill>
                <a:latin typeface="Times New Roman" pitchFamily="18" charset="0"/>
                <a:ea typeface="Times New Roman" pitchFamily="18" charset="0"/>
                <a:cs typeface="Times New Roman" pitchFamily="18" charset="0"/>
              </a:rPr>
              <a:t>PHẦN I: </a:t>
            </a:r>
            <a:r>
              <a:rPr lang="en-US" sz="3600" b="1" smtClean="0">
                <a:solidFill>
                  <a:srgbClr val="FFFF00"/>
                </a:solidFill>
                <a:latin typeface="Times New Roman" pitchFamily="18" charset="0"/>
                <a:cs typeface="Times New Roman" pitchFamily="18" charset="0"/>
              </a:rPr>
              <a:t>GIỚI </a:t>
            </a:r>
            <a:r>
              <a:rPr lang="en-US" sz="3600" b="1">
                <a:solidFill>
                  <a:srgbClr val="FFFF00"/>
                </a:solidFill>
                <a:latin typeface="Times New Roman" pitchFamily="18" charset="0"/>
                <a:cs typeface="Times New Roman" pitchFamily="18" charset="0"/>
              </a:rPr>
              <a:t>THIỆU ĐẶC TRƯNG THỂ LOẠI TRUYỆN TRUYỀN KÌ, TRUYỆN THƠ NÔM</a:t>
            </a:r>
            <a:r>
              <a:rPr lang="en-US" sz="3600" b="1" smtClean="0">
                <a:solidFill>
                  <a:srgbClr val="FFFF00"/>
                </a:solidFill>
                <a:latin typeface="Times New Roman" pitchFamily="18" charset="0"/>
                <a:cs typeface="Times New Roman" pitchFamily="18" charset="0"/>
              </a:rPr>
              <a:t>,</a:t>
            </a:r>
          </a:p>
          <a:p>
            <a:pPr algn="ctr"/>
            <a:r>
              <a:rPr lang="en-US" sz="3600" b="1" smtClean="0">
                <a:solidFill>
                  <a:srgbClr val="FFFF00"/>
                </a:solidFill>
                <a:latin typeface="Times New Roman" pitchFamily="18" charset="0"/>
                <a:cs typeface="Times New Roman" pitchFamily="18" charset="0"/>
              </a:rPr>
              <a:t> </a:t>
            </a:r>
            <a:r>
              <a:rPr lang="en-US" sz="3600" b="1">
                <a:solidFill>
                  <a:srgbClr val="FFFF00"/>
                </a:solidFill>
                <a:latin typeface="Times New Roman" pitchFamily="18" charset="0"/>
                <a:cs typeface="Times New Roman" pitchFamily="18" charset="0"/>
              </a:rPr>
              <a:t>TRUYỆN LỊCH SỬ</a:t>
            </a:r>
            <a:endParaRPr lang="zh-CN" altLang="en-US" sz="3600" b="1">
              <a:solidFill>
                <a:srgbClr val="FFFF00"/>
              </a:solidFill>
              <a:latin typeface="Times New Roman" panose="02020603050405020304" pitchFamily="18" charset="0"/>
              <a:ea typeface="华康俪金黑W8(P)" panose="020B0800000000000000" pitchFamily="34" charset="-122"/>
              <a:cs typeface="Times New Roman" panose="02020603050405020304" pitchFamily="18" charset="0"/>
            </a:endParaRPr>
          </a:p>
          <a:p>
            <a:pPr algn="ctr"/>
            <a:endParaRPr lang="en-US" sz="4400" b="1" smtClean="0">
              <a:solidFill>
                <a:srgbClr val="FFFF00"/>
              </a:solidFill>
              <a:latin typeface="Times New Roman" pitchFamily="18" charset="0"/>
              <a:ea typeface="Times New Roman" pitchFamily="18" charset="0"/>
              <a:cs typeface="Times New Roman" pitchFamily="18" charset="0"/>
            </a:endParaRPr>
          </a:p>
          <a:p>
            <a:pPr lvl="0" algn="ctr"/>
            <a:endParaRPr lang="en-US" b="1" smtClean="0">
              <a:solidFill>
                <a:srgbClr val="FF0000"/>
              </a:solidFill>
              <a:latin typeface="Times New Roman" pitchFamily="18" charset="0"/>
              <a:ea typeface="Times New Roman" pitchFamily="18" charset="0"/>
              <a:cs typeface="Times New Roman" pitchFamily="18" charset="0"/>
            </a:endParaRPr>
          </a:p>
          <a:p>
            <a:pPr lvl="0" algn="ctr"/>
            <a:r>
              <a:rPr lang="en-US" b="1" smtClean="0">
                <a:solidFill>
                  <a:srgbClr val="FF0000"/>
                </a:solidFill>
                <a:latin typeface="Times New Roman" pitchFamily="18" charset="0"/>
                <a:ea typeface="Times New Roman" pitchFamily="18" charset="0"/>
                <a:cs typeface="Times New Roman" pitchFamily="18" charset="0"/>
              </a:rPr>
              <a:t> </a:t>
            </a:r>
            <a:endParaRPr lang="en-US" smtClean="0">
              <a:latin typeface="Times New Roman" pitchFamily="18" charset="0"/>
              <a:cs typeface="Times New Roman" pitchFamily="18" charset="0"/>
            </a:endParaRPr>
          </a:p>
          <a:p>
            <a:endParaRPr lang="en-US"/>
          </a:p>
        </p:txBody>
      </p:sp>
      <p:sp>
        <p:nvSpPr>
          <p:cNvPr id="2" name="Rectangle 1"/>
          <p:cNvSpPr/>
          <p:nvPr/>
        </p:nvSpPr>
        <p:spPr>
          <a:xfrm>
            <a:off x="1349185" y="3945559"/>
            <a:ext cx="4121513" cy="523220"/>
          </a:xfrm>
          <a:prstGeom prst="rect">
            <a:avLst/>
          </a:prstGeom>
        </p:spPr>
        <p:txBody>
          <a:bodyPr wrap="none">
            <a:spAutoFit/>
          </a:bodyPr>
          <a:lstStyle/>
          <a:p>
            <a:r>
              <a:rPr lang="en-US" sz="2800" b="1" smtClean="0">
                <a:solidFill>
                  <a:srgbClr val="FFFF00"/>
                </a:solidFill>
                <a:latin typeface="Times New Roman" panose="02020603050405020304" pitchFamily="18" charset="0"/>
                <a:ea typeface="Calibri" panose="020F0502020204030204" pitchFamily="34" charset="0"/>
              </a:rPr>
              <a:t>I. </a:t>
            </a:r>
            <a:r>
              <a:rPr lang="en-US" sz="2800" b="1">
                <a:solidFill>
                  <a:srgbClr val="FFFF00"/>
                </a:solidFill>
                <a:latin typeface="Times New Roman" panose="02020603050405020304" pitchFamily="18" charset="0"/>
                <a:ea typeface="Calibri" panose="020F0502020204030204" pitchFamily="34" charset="0"/>
              </a:rPr>
              <a:t>TRUYỆN TRUYỀN KÌ</a:t>
            </a:r>
            <a:endParaRPr lang="en-US" sz="2800">
              <a:solidFill>
                <a:srgbClr val="FFFF00"/>
              </a:solidFill>
            </a:endParaRPr>
          </a:p>
        </p:txBody>
      </p:sp>
    </p:spTree>
    <p:extLst>
      <p:ext uri="{BB962C8B-B14F-4D97-AF65-F5344CB8AC3E}">
        <p14:creationId xmlns:p14="http://schemas.microsoft.com/office/powerpoint/2010/main" val="1817335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36172008"/>
              </p:ext>
            </p:extLst>
          </p:nvPr>
        </p:nvGraphicFramePr>
        <p:xfrm>
          <a:off x="334108" y="463469"/>
          <a:ext cx="11623430" cy="5727606"/>
        </p:xfrm>
        <a:graphic>
          <a:graphicData uri="http://schemas.openxmlformats.org/drawingml/2006/table">
            <a:tbl>
              <a:tblPr firstRow="1" firstCol="1" bandRow="1">
                <a:tableStyleId>{5C22544A-7EE6-4342-B048-85BDC9FD1C3A}</a:tableStyleId>
              </a:tblPr>
              <a:tblGrid>
                <a:gridCol w="10579969">
                  <a:extLst>
                    <a:ext uri="{9D8B030D-6E8A-4147-A177-3AD203B41FA5}">
                      <a16:colId xmlns:a16="http://schemas.microsoft.com/office/drawing/2014/main" val="1979603598"/>
                    </a:ext>
                  </a:extLst>
                </a:gridCol>
                <a:gridCol w="1043461">
                  <a:extLst>
                    <a:ext uri="{9D8B030D-6E8A-4147-A177-3AD203B41FA5}">
                      <a16:colId xmlns:a16="http://schemas.microsoft.com/office/drawing/2014/main" val="1598813623"/>
                    </a:ext>
                  </a:extLst>
                </a:gridCol>
              </a:tblGrid>
              <a:tr h="3047300">
                <a:tc>
                  <a:txBody>
                    <a:bodyPr/>
                    <a:lstStyle/>
                    <a:p>
                      <a:pPr algn="just">
                        <a:lnSpc>
                          <a:spcPct val="107000"/>
                        </a:lnSpc>
                        <a:spcAft>
                          <a:spcPts val="0"/>
                        </a:spcAft>
                      </a:pPr>
                      <a:r>
                        <a:rPr lang="en-IN" sz="2800" u="sng" smtClean="0">
                          <a:solidFill>
                            <a:srgbClr val="7030A0"/>
                          </a:solidFill>
                          <a:effectLst/>
                          <a:latin typeface="Times New Roman" panose="02020603050405020304" pitchFamily="18" charset="0"/>
                          <a:cs typeface="Times New Roman" panose="02020603050405020304" pitchFamily="18" charset="0"/>
                        </a:rPr>
                        <a:t>Hình</a:t>
                      </a:r>
                      <a:r>
                        <a:rPr lang="en-IN" sz="2800" u="sng" baseline="0" smtClean="0">
                          <a:solidFill>
                            <a:srgbClr val="7030A0"/>
                          </a:solidFill>
                          <a:effectLst/>
                          <a:latin typeface="Times New Roman" panose="02020603050405020304" pitchFamily="18" charset="0"/>
                          <a:cs typeface="Times New Roman" panose="02020603050405020304" pitchFamily="18" charset="0"/>
                        </a:rPr>
                        <a:t> thức :</a:t>
                      </a:r>
                      <a:r>
                        <a:rPr lang="en-IN" sz="2800" u="sng" smtClean="0">
                          <a:solidFill>
                            <a:srgbClr val="7030A0"/>
                          </a:solidFill>
                          <a:effectLst/>
                          <a:latin typeface="Times New Roman" panose="02020603050405020304" pitchFamily="18" charset="0"/>
                          <a:cs typeface="Times New Roman" panose="02020603050405020304" pitchFamily="18" charset="0"/>
                        </a:rPr>
                        <a:t> </a:t>
                      </a:r>
                      <a:r>
                        <a:rPr lang="en-IN" sz="2800">
                          <a:solidFill>
                            <a:srgbClr val="7030A0"/>
                          </a:solidFill>
                          <a:effectLst/>
                          <a:latin typeface="Times New Roman" panose="02020603050405020304" pitchFamily="18" charset="0"/>
                          <a:cs typeface="Times New Roman" panose="02020603050405020304" pitchFamily="18" charset="0"/>
                        </a:rPr>
                        <a:t>Viết đoạn văn đảm bảo các yêu cầu sau:</a:t>
                      </a:r>
                      <a:endParaRPr lang="en-US" sz="2800">
                        <a:solidFill>
                          <a:srgbClr val="7030A0"/>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IN" sz="2800" b="0">
                          <a:solidFill>
                            <a:srgbClr val="002060"/>
                          </a:solidFill>
                          <a:effectLst/>
                          <a:latin typeface="Times New Roman" panose="02020603050405020304" pitchFamily="18" charset="0"/>
                          <a:cs typeface="Times New Roman" panose="02020603050405020304" pitchFamily="18" charset="0"/>
                        </a:rPr>
                        <a:t>- Lựa chọn được các thao tác lập luận, phương thức biểu đạt phù hợp để triển khai vấn đề nghị luận.</a:t>
                      </a:r>
                      <a:endParaRPr lang="en-US" sz="2800" b="0">
                        <a:solidFill>
                          <a:srgbClr val="002060"/>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IN" sz="2800" b="0">
                          <a:solidFill>
                            <a:srgbClr val="002060"/>
                          </a:solidFill>
                          <a:effectLst/>
                          <a:latin typeface="Times New Roman" panose="02020603050405020304" pitchFamily="18" charset="0"/>
                          <a:cs typeface="Times New Roman" panose="02020603050405020304" pitchFamily="18" charset="0"/>
                        </a:rPr>
                        <a:t>- Trình bày rõ quan điểm và hệ thống các ý.</a:t>
                      </a:r>
                      <a:endParaRPr lang="en-US" sz="2800" b="0">
                        <a:solidFill>
                          <a:srgbClr val="002060"/>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IN" sz="2800" b="0">
                          <a:solidFill>
                            <a:srgbClr val="002060"/>
                          </a:solidFill>
                          <a:effectLst/>
                          <a:latin typeface="Times New Roman" panose="02020603050405020304" pitchFamily="18" charset="0"/>
                          <a:cs typeface="Times New Roman" panose="02020603050405020304" pitchFamily="18" charset="0"/>
                        </a:rPr>
                        <a:t>- Lập luận chặt chẽ, thuyết phục: lí lẽ xác đáng; bằng chứng tiêu biểu, phù hợp; kết hợp nhuần nhuyễn giữa lí lẽ và bằng chứng.</a:t>
                      </a:r>
                      <a:endParaRPr lang="en-US" sz="28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SG" sz="2800">
                          <a:solidFill>
                            <a:srgbClr val="002060"/>
                          </a:solidFill>
                          <a:effectLst/>
                          <a:latin typeface="Times New Roman" panose="02020603050405020304" pitchFamily="18" charset="0"/>
                          <a:cs typeface="Times New Roman" panose="02020603050405020304" pitchFamily="18" charset="0"/>
                        </a:rPr>
                        <a:t>0,5</a:t>
                      </a:r>
                      <a:endParaRPr lang="en-US" sz="2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863241630"/>
                  </a:ext>
                </a:extLst>
              </a:tr>
              <a:tr h="1736569">
                <a:tc>
                  <a:txBody>
                    <a:bodyPr/>
                    <a:lstStyle/>
                    <a:p>
                      <a:pPr algn="just">
                        <a:lnSpc>
                          <a:spcPct val="107000"/>
                        </a:lnSpc>
                        <a:spcAft>
                          <a:spcPts val="0"/>
                        </a:spcAft>
                      </a:pPr>
                      <a:r>
                        <a:rPr lang="en-IN" sz="2800" u="sng" smtClean="0">
                          <a:solidFill>
                            <a:srgbClr val="002060"/>
                          </a:solidFill>
                          <a:effectLst/>
                          <a:latin typeface="Times New Roman" panose="02020603050405020304" pitchFamily="18" charset="0"/>
                          <a:cs typeface="Times New Roman" panose="02020603050405020304" pitchFamily="18" charset="0"/>
                        </a:rPr>
                        <a:t>Diễn </a:t>
                      </a:r>
                      <a:r>
                        <a:rPr lang="en-IN" sz="2800" u="sng">
                          <a:solidFill>
                            <a:srgbClr val="002060"/>
                          </a:solidFill>
                          <a:effectLst/>
                          <a:latin typeface="Times New Roman" panose="02020603050405020304" pitchFamily="18" charset="0"/>
                          <a:cs typeface="Times New Roman" panose="02020603050405020304" pitchFamily="18" charset="0"/>
                        </a:rPr>
                        <a:t>đạt:</a:t>
                      </a:r>
                      <a:endParaRPr lang="en-US" sz="2800" u="sng">
                        <a:solidFill>
                          <a:srgbClr val="002060"/>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IN" sz="2800" b="0">
                          <a:solidFill>
                            <a:srgbClr val="002060"/>
                          </a:solidFill>
                          <a:effectLst/>
                          <a:latin typeface="Times New Roman" panose="02020603050405020304" pitchFamily="18" charset="0"/>
                          <a:cs typeface="Times New Roman" panose="02020603050405020304" pitchFamily="18" charset="0"/>
                        </a:rPr>
                        <a:t>Đảm bảo chuẩn chính tả, dùng từ, ngữ pháp tiếng Việt, liên kết câu trong đoạn văn.</a:t>
                      </a:r>
                      <a:endParaRPr lang="en-US" sz="28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endParaRPr lang="en-US" sz="2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880940686"/>
                  </a:ext>
                </a:extLst>
              </a:tr>
              <a:tr h="943737">
                <a:tc>
                  <a:txBody>
                    <a:bodyPr/>
                    <a:lstStyle/>
                    <a:p>
                      <a:pPr algn="just">
                        <a:lnSpc>
                          <a:spcPct val="107000"/>
                        </a:lnSpc>
                        <a:spcAft>
                          <a:spcPts val="0"/>
                        </a:spcAft>
                      </a:pPr>
                      <a:r>
                        <a:rPr lang="en-IN" sz="2800" u="sng" smtClean="0">
                          <a:solidFill>
                            <a:srgbClr val="002060"/>
                          </a:solidFill>
                          <a:effectLst/>
                          <a:latin typeface="Times New Roman" panose="02020603050405020304" pitchFamily="18" charset="0"/>
                          <a:cs typeface="Times New Roman" panose="02020603050405020304" pitchFamily="18" charset="0"/>
                        </a:rPr>
                        <a:t>Sáng </a:t>
                      </a:r>
                      <a:r>
                        <a:rPr lang="en-IN" sz="2800" u="sng">
                          <a:solidFill>
                            <a:srgbClr val="002060"/>
                          </a:solidFill>
                          <a:effectLst/>
                          <a:latin typeface="Times New Roman" panose="02020603050405020304" pitchFamily="18" charset="0"/>
                          <a:cs typeface="Times New Roman" panose="02020603050405020304" pitchFamily="18" charset="0"/>
                        </a:rPr>
                        <a:t>tạo: </a:t>
                      </a:r>
                      <a:r>
                        <a:rPr lang="en-IN" sz="2800" b="0">
                          <a:solidFill>
                            <a:srgbClr val="002060"/>
                          </a:solidFill>
                          <a:effectLst/>
                          <a:latin typeface="Times New Roman" panose="02020603050405020304" pitchFamily="18" charset="0"/>
                          <a:cs typeface="Times New Roman" panose="02020603050405020304" pitchFamily="18" charset="0"/>
                        </a:rPr>
                        <a:t>Thể hiện suy nghĩ sâu sắc về vấn đề nghị luận; có cách diễn đạt mới mẻ </a:t>
                      </a:r>
                      <a:endParaRPr lang="en-US" sz="28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650966110"/>
                  </a:ext>
                </a:extLst>
              </a:tr>
            </a:tbl>
          </a:graphicData>
        </a:graphic>
      </p:graphicFrame>
    </p:spTree>
    <p:extLst>
      <p:ext uri="{BB962C8B-B14F-4D97-AF65-F5344CB8AC3E}">
        <p14:creationId xmlns:p14="http://schemas.microsoft.com/office/powerpoint/2010/main" val="337812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783" y="200280"/>
            <a:ext cx="11368585" cy="6657720"/>
          </a:xfrm>
          <a:prstGeom prst="rect">
            <a:avLst/>
          </a:prstGeom>
        </p:spPr>
        <p:txBody>
          <a:bodyPr wrap="square">
            <a:spAutoFit/>
          </a:bodyPr>
          <a:lstStyle/>
          <a:p>
            <a:pPr marL="254000" algn="ctr">
              <a:lnSpc>
                <a:spcPct val="115000"/>
              </a:lnSpc>
              <a:spcBef>
                <a:spcPts val="40"/>
              </a:spcBef>
              <a:spcAft>
                <a:spcPts val="0"/>
              </a:spcAft>
            </a:pPr>
            <a:r>
              <a:rPr lang="vi-VN" b="1" smtClean="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ĐỀ</a:t>
            </a:r>
            <a:r>
              <a:rPr lang="en-US" b="1" smtClean="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2</a:t>
            </a:r>
            <a:endParaRPr lang="en-US" sz="14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54000">
              <a:lnSpc>
                <a:spcPct val="115000"/>
              </a:lnSpc>
              <a:spcBef>
                <a:spcPts val="40"/>
              </a:spcBef>
              <a:spcAft>
                <a:spcPts val="0"/>
              </a:spcAft>
            </a:pPr>
            <a:r>
              <a:rPr lang="vi-VN" b="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I.</a:t>
            </a:r>
            <a:r>
              <a:rPr lang="vi-VN" b="1" spc="-5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PHẦN ĐỌC HIỂU </a:t>
            </a:r>
            <a:r>
              <a:rPr lang="vi-VN" b="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(4,0</a:t>
            </a:r>
            <a:r>
              <a:rPr lang="vi-VN" b="1" spc="-65">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b="1" spc="-2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điểm)</a:t>
            </a:r>
            <a:endParaRPr lang="en-US" sz="14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54000">
              <a:lnSpc>
                <a:spcPct val="115000"/>
              </a:lnSpc>
              <a:spcBef>
                <a:spcPts val="5"/>
              </a:spcBef>
              <a:spcAft>
                <a:spcPts val="800"/>
              </a:spcAft>
            </a:pPr>
            <a:r>
              <a:rPr lang="vi-VN" b="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vi-VN" b="1" spc="-5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b="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vi-VN" b="1" spc="-45">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b="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bản</a:t>
            </a:r>
            <a:r>
              <a:rPr lang="vi-VN" b="1" spc="-45">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b="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sau</a:t>
            </a:r>
            <a:r>
              <a:rPr lang="vi-VN" b="1" spc="-35">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54000" algn="ctr">
              <a:lnSpc>
                <a:spcPct val="115000"/>
              </a:lnSpc>
              <a:spcBef>
                <a:spcPts val="5"/>
              </a:spcBef>
              <a:spcAft>
                <a:spcPts val="800"/>
              </a:spcAft>
            </a:pPr>
            <a:r>
              <a:rPr lang="vi-VN" b="1" spc="-35">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CHUYỆN CHỨC PHÁN SỰ ĐỀN TẢN VIÊN (trích)</a:t>
            </a:r>
            <a:endParaRPr lang="en-US" sz="14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85750" indent="171450" algn="just">
              <a:lnSpc>
                <a:spcPct val="115000"/>
              </a:lnSpc>
              <a:spcBef>
                <a:spcPts val="5"/>
              </a:spcBef>
              <a:spcAft>
                <a:spcPts val="800"/>
              </a:spcAft>
            </a:pPr>
            <a:r>
              <a:rPr lang="vi-VN" spc="-35">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Ngô Tử Văn tên là Soạn, người huyện Yên Dũng đất Lạng Giang (1). Chàng vốn khẳng khái nóng nảy, thấy sự gian tà thì không thể chịu được, vùng bắc người ta vẫn khen là một người cương trực. Trong làng trước có một tòa đền, vẫn linh ứng lắm. Cuối đời họ Hồ, quân Ngô sang lấn cướp, vùng ấy thành một nơi chiến trường. Bộ tướng của Mộc Thạnh có viên Bách hộ họ Thôi, tử trận ở gần đền, từ đấy làm yêu quái trong dân gian, có người dốc hết của cải, gia sản cũng không đủ để cầu cúng. Tử Văn rất tức giận, một hôm tắm gội chay sạch, khấn trời rồi châm lửa đốt đền. Mọi người lắc đầu lè lưỡi, họ lo sợ thay cho Tử Văn nhưng Tử Văn vung tay không cần gì cả.</a:t>
            </a:r>
            <a:endParaRPr lang="en-US" sz="14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85750" indent="171450" algn="just">
              <a:lnSpc>
                <a:spcPct val="115000"/>
              </a:lnSpc>
              <a:spcBef>
                <a:spcPts val="5"/>
              </a:spcBef>
              <a:spcAft>
                <a:spcPts val="800"/>
              </a:spcAft>
            </a:pPr>
            <a:r>
              <a:rPr lang="vi-VN" spc="-35">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Đốt xong về nhà, chàng thấy trong mình khó chịu, đầu lảo đảo và bụng run run, rồi nổi lên một cơn sốt nóng sốt rét. Trong khi sốt, chàng thấy có một người khôi ngô dõng dạc, đầu đội mũ trụ đi đến, nói năng, quần áo rất giống người phương Bắc, tự xưng là cư sĩ đến đòi làm trả tòa đền như cũ và nói:</a:t>
            </a:r>
            <a:endParaRPr lang="en-US" sz="14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85750" indent="171450" algn="just">
              <a:lnSpc>
                <a:spcPct val="115000"/>
              </a:lnSpc>
              <a:spcBef>
                <a:spcPts val="5"/>
              </a:spcBef>
              <a:spcAft>
                <a:spcPts val="800"/>
              </a:spcAft>
            </a:pPr>
            <a:r>
              <a:rPr lang="vi-VN" spc="-35">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Nhà người theo nghiệp nho, đọc sách thánh hiền, há không biết cái đức của quỷ thần, cớ gì lại dám lăng miệt, hủy tượng, đốt đền, khiến cho hương lửa không có nơi nương tựa, oai linh không có nơi hiển hiện, vậy bảo sao bây giờ? Biết điều thì dựng trả tòa đền như cũ. Nếu không thì vô cớ hủy đền Lư Sơn, Cố Thiệu sẽ khó lòng tránh khỏi tai vạ (2).</a:t>
            </a:r>
            <a:endParaRPr lang="en-US" sz="14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85750" algn="just">
              <a:lnSpc>
                <a:spcPct val="115000"/>
              </a:lnSpc>
              <a:spcAft>
                <a:spcPts val="0"/>
              </a:spcAft>
            </a:pPr>
            <a:r>
              <a:rPr lang="vi-VN">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i="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Tóm tắt phần tiếp theo: Thổ thần đền đến báo cho Tử Văn biết mình đã bị con ma của Bách hộ họ Thôi cướp đền và hiện phải tá túc tại đền Tản Viên. Tử Văn dưới sự giúp sức của vị thổ thần đền Tản Viên đã xuống tận Minh ty kiện với Diêm Vương để lấy lại đền cho vị thổ thần</a:t>
            </a:r>
            <a:r>
              <a:rPr lang="vi-VN">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00544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659" y="394692"/>
            <a:ext cx="11354938" cy="6463308"/>
          </a:xfrm>
          <a:prstGeom prst="rect">
            <a:avLst/>
          </a:prstGeom>
        </p:spPr>
        <p:txBody>
          <a:bodyPr wrap="square">
            <a:spAutoFit/>
          </a:bodyPr>
          <a:lstStyle/>
          <a:p>
            <a:pPr marL="285750" indent="171450" algn="just">
              <a:lnSpc>
                <a:spcPct val="115000"/>
              </a:lnSpc>
              <a:spcAft>
                <a:spcPts val="0"/>
              </a:spcAft>
            </a:pPr>
            <a:r>
              <a:rPr lang="vi-VN">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Sau đó một tháng, Tử Văn thấy ông già đến bảo:</a:t>
            </a:r>
            <a:endParaRPr lang="en-US" sz="14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85750" algn="just">
              <a:lnSpc>
                <a:spcPct val="115000"/>
              </a:lnSpc>
              <a:spcAft>
                <a:spcPts val="0"/>
              </a:spcAft>
            </a:pPr>
            <a:r>
              <a:rPr lang="vi-VN">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Lão phu đã trở về miếu, công của thầy, không biết lấy gì đền đáp. Nay thấy bên đền Tản Viên khuyết chân Phán sự, không người lo việc. Lão với thầy biết nhau nên đã vì nhà thầy hết sức tiến cử, được đức Thánh tản ngài đã bằng lòng, vậy xin lấy việc đó để đền ơn nghĩa. Người ta sống ở đời, xưa nay ai cũng phải chết, miễn là chết đi còn được tiếng về sau là đủ rồi. Nếu trùng trình độ nửa tháng, sợ sẽ về tay người khác mất. Nên cố gắng đi, đừng nên coi là việc tầm thường.</a:t>
            </a:r>
            <a:endParaRPr lang="en-US" sz="14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85750" indent="171450" algn="just">
              <a:lnSpc>
                <a:spcPct val="115000"/>
              </a:lnSpc>
              <a:spcAft>
                <a:spcPts val="0"/>
              </a:spcAft>
            </a:pPr>
            <a:r>
              <a:rPr lang="vi-VN">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Tử Văn vui vẻ nhận lời, bèn thu xếp việc nhà rồi không bệnh tật gì mà mất.</a:t>
            </a:r>
            <a:endParaRPr lang="en-US" sz="14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85750" indent="171450" algn="just">
              <a:lnSpc>
                <a:spcPct val="115000"/>
              </a:lnSpc>
              <a:spcAft>
                <a:spcPts val="0"/>
              </a:spcAft>
            </a:pPr>
            <a:r>
              <a:rPr lang="vi-VN">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Năm Giáp Ngọ (1414) có người ở thành Đông Quan (3) vốn quen biết với Tử Văn, buổi sớm đi ra ngoài cửa tây vài dặm, trông thấy ở trong sương mù có xe ngựa đi đến ầm ầm, lại nghe thấy tiếng quát rằng: “Người đi đường tránh ra, xe quan Phán sự”. Người ấy ngẩng đầu trông về phía trước, người ngồi trên xe chính là Tử Văn. Song Tử Văn chỉ ngồi trên xe chắp tay thi lễ chứ không nói một lời nào, rồi thoắt đã cưỡi gió mà đi biến mất. Đến nay con cháu hãy còn, người ta còn truyền là “nhà quan Phán sự”.</a:t>
            </a:r>
            <a:endParaRPr lang="en-US" sz="14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85750" algn="just">
              <a:lnSpc>
                <a:spcPct val="115000"/>
              </a:lnSpc>
              <a:spcAft>
                <a:spcPts val="0"/>
              </a:spcAft>
            </a:pPr>
            <a:r>
              <a:rPr lang="vi-VN" b="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Lời bình: </a:t>
            </a:r>
            <a:endParaRPr lang="en-US" sz="14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85750" indent="171450" algn="just">
              <a:lnSpc>
                <a:spcPct val="115000"/>
              </a:lnSpc>
              <a:spcAft>
                <a:spcPts val="0"/>
              </a:spcAft>
            </a:pPr>
            <a:r>
              <a:rPr lang="vi-VN">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Than ôi! Người ta vẫn nói: “Cứng quá thì gẫy”. Kẻ sĩ chỉ lo không cứng cỏi được, còn gẫy hay không là việc trời. Sao nên đoán trước là sẽ gẫy mà chịu đổi cứng ra mềm ru!</a:t>
            </a:r>
            <a:endParaRPr lang="en-US" sz="14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85750" indent="171450" algn="just">
              <a:lnSpc>
                <a:spcPct val="115000"/>
              </a:lnSpc>
              <a:spcAft>
                <a:spcPts val="0"/>
              </a:spcAft>
            </a:pPr>
            <a:r>
              <a:rPr lang="vi-VN">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Ngô Tử Văn là một chàng áo vải. Vì cứng cỏi nên dám đốt cháy đền tà, chống cãi yêu quỷ, một lần ra tay mà mối hận của cả thần và người đều được rửa. Nhân thế nức tiếng mà được giữ chức vị ở Minh ty, thật là xứng đáng. Vậy là kẻ sĩ, không nên kiêng sợ cứng cỏi.</a:t>
            </a:r>
            <a:endParaRPr lang="en-US" sz="14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85750" algn="ctr">
              <a:lnSpc>
                <a:spcPct val="115000"/>
              </a:lnSpc>
              <a:spcAft>
                <a:spcPts val="0"/>
              </a:spcAft>
            </a:pPr>
            <a:r>
              <a:rPr lang="vi-VN">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(Nguyễn Dữ, </a:t>
            </a:r>
            <a:r>
              <a:rPr lang="vi-VN" i="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Chuyện chức Phán sự đền Tản Viên</a:t>
            </a:r>
            <a:r>
              <a:rPr lang="vi-VN">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trích </a:t>
            </a:r>
            <a:r>
              <a:rPr lang="vi-VN" i="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Truyền kì mạn lục, </a:t>
            </a:r>
            <a:r>
              <a:rPr lang="vi-VN">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in trong cuốn</a:t>
            </a:r>
            <a:r>
              <a:rPr lang="vi-VN" i="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Văn xuôi tự sự Việt Nam thời trung đại,</a:t>
            </a:r>
            <a:r>
              <a:rPr lang="vi-VN">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tập 1, Nguyễn Đăng Na, NXB Giáo dục, Hà Nội, 1997)</a:t>
            </a:r>
            <a:endParaRPr lang="en-US" sz="140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82502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842" y="820937"/>
            <a:ext cx="11518710" cy="5178982"/>
          </a:xfrm>
          <a:prstGeom prst="rect">
            <a:avLst/>
          </a:prstGeom>
        </p:spPr>
        <p:txBody>
          <a:bodyPr wrap="square">
            <a:spAutoFit/>
          </a:bodyPr>
          <a:lstStyle/>
          <a:p>
            <a:pPr marL="285750">
              <a:lnSpc>
                <a:spcPct val="115000"/>
              </a:lnSpc>
              <a:spcAft>
                <a:spcPts val="0"/>
              </a:spcAft>
            </a:pPr>
            <a:r>
              <a:rPr lang="vi-VN" sz="2000" b="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Chú thích:</a:t>
            </a:r>
            <a:r>
              <a:rPr lang="vi-VN" sz="200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r>
            <a:br>
              <a:rPr lang="vi-VN" sz="200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br>
            <a:r>
              <a:rPr lang="vi-VN" sz="200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(1) Yên Dũng đất Lạng Giang: Lộ Lạng Giang đời Trần Hồ là miền đất thuộc tỉnh Bắc Giang và một phần Tây Nam tỉnh Lạng Sơn ngày nay. Huyện Yên Dũng nay thuộc tỉnh Bắc Giang.</a:t>
            </a:r>
            <a:endParaRPr lang="en-US" sz="20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85750">
              <a:lnSpc>
                <a:spcPct val="115000"/>
              </a:lnSpc>
              <a:spcAft>
                <a:spcPts val="0"/>
              </a:spcAft>
            </a:pPr>
            <a:r>
              <a:rPr lang="vi-VN" sz="200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(2) Đời Tam quốc, Cố Thiệu làm quan Thú ở quận Dự Chương phá hủy các đền thờ những vị thần bất chính. Sau thấy thần miếu Lư Sơn hiện lên đòi làm trả, Thiệu không nghe. Không bao lâu bị ốm mà chết (sách Loại tụ).</a:t>
            </a:r>
            <a:br>
              <a:rPr lang="vi-VN" sz="200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br>
            <a:r>
              <a:rPr lang="vi-VN" sz="200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(3) Đông Quan: tên gọi Thăng Long thời thuộc Minh.</a:t>
            </a:r>
            <a:endParaRPr lang="en-US" sz="20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54000" algn="just">
              <a:lnSpc>
                <a:spcPct val="115000"/>
              </a:lnSpc>
              <a:spcBef>
                <a:spcPts val="355"/>
              </a:spcBef>
              <a:spcAft>
                <a:spcPts val="800"/>
              </a:spcAft>
            </a:pPr>
            <a:r>
              <a:rPr lang="vi-VN" sz="2000" b="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Thực hiện các yêu cầu:</a:t>
            </a:r>
            <a:endParaRPr lang="en-US" sz="20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85750" algn="just">
              <a:lnSpc>
                <a:spcPct val="115000"/>
              </a:lnSpc>
              <a:spcAft>
                <a:spcPts val="0"/>
              </a:spcAft>
            </a:pPr>
            <a:r>
              <a:rPr lang="vi-VN" sz="2000" b="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Câu 1 (1,0 điểm). </a:t>
            </a:r>
            <a:r>
              <a:rPr lang="vi-VN" sz="200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Đoạn trích trên kể lại những sự việc nào?</a:t>
            </a:r>
            <a:endParaRPr lang="en-US" sz="20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85750" algn="just">
              <a:lnSpc>
                <a:spcPct val="115000"/>
              </a:lnSpc>
              <a:spcAft>
                <a:spcPts val="0"/>
              </a:spcAft>
            </a:pPr>
            <a:r>
              <a:rPr lang="vi-VN" sz="2000" b="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Câu 2 (0,5 điểm). </a:t>
            </a:r>
            <a:r>
              <a:rPr lang="vi-VN" sz="200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Xác định và nêu tác dụng của một điển cố được sử dụng trong đoạn trích.</a:t>
            </a:r>
            <a:endParaRPr lang="en-US" sz="20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85750" algn="just">
              <a:lnSpc>
                <a:spcPct val="115000"/>
              </a:lnSpc>
              <a:spcAft>
                <a:spcPts val="0"/>
              </a:spcAft>
            </a:pPr>
            <a:r>
              <a:rPr lang="vi-VN" sz="2000" b="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Câu 3 (0,5 điểm). </a:t>
            </a:r>
            <a:r>
              <a:rPr lang="vi-VN" sz="200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Em hãy chỉ ra dấu hiệu của truyện truyền kì có trong đoạn trích.</a:t>
            </a:r>
            <a:endParaRPr lang="en-US" sz="20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85750" algn="just">
              <a:lnSpc>
                <a:spcPct val="115000"/>
              </a:lnSpc>
              <a:spcAft>
                <a:spcPts val="0"/>
              </a:spcAft>
            </a:pPr>
            <a:r>
              <a:rPr lang="vi-VN" sz="2000" b="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Câu 4 (1,0 điểm). </a:t>
            </a:r>
            <a:r>
              <a:rPr lang="vi-VN" sz="200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Theo em, lời bình cuối truyện có ý nghĩa gì?</a:t>
            </a:r>
            <a:endParaRPr lang="en-US" sz="200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85750" algn="just">
              <a:lnSpc>
                <a:spcPct val="115000"/>
              </a:lnSpc>
              <a:spcAft>
                <a:spcPts val="0"/>
              </a:spcAft>
            </a:pPr>
            <a:r>
              <a:rPr lang="vi-VN" sz="2000" b="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Câu 5 (1,0 điểm). </a:t>
            </a:r>
            <a:r>
              <a:rPr lang="vi-VN" sz="200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Từ những hành động của Ngô Tử Văn, em rút ra được bài học gì cho bản thân khi đối diện với những điều còn chưa đúng, những cái xấu của xã hội?</a:t>
            </a:r>
            <a:endParaRPr lang="en-US" sz="200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56936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174732" y="11727009"/>
            <a:ext cx="208809" cy="0"/>
          </a:xfrm>
          <a:prstGeom prst="line">
            <a:avLst/>
          </a:prstGeom>
          <a:noFill/>
          <a:ln w="6350" cap="flat" cmpd="sng" algn="ctr">
            <a:solidFill>
              <a:srgbClr val="4472C4"/>
            </a:solidFill>
            <a:prstDash val="solid"/>
            <a:miter lim="800000"/>
          </a:ln>
          <a:effectLst/>
        </p:spPr>
      </p:cxnSp>
      <p:cxnSp>
        <p:nvCxnSpPr>
          <p:cNvPr id="3" name="Straight Connector 2"/>
          <p:cNvCxnSpPr/>
          <p:nvPr/>
        </p:nvCxnSpPr>
        <p:spPr>
          <a:xfrm>
            <a:off x="2067978" y="11704149"/>
            <a:ext cx="184243" cy="0"/>
          </a:xfrm>
          <a:prstGeom prst="line">
            <a:avLst/>
          </a:prstGeom>
          <a:noFill/>
          <a:ln w="6350" cap="flat" cmpd="sng" algn="ctr">
            <a:solidFill>
              <a:srgbClr val="4472C4"/>
            </a:solidFill>
            <a:prstDash val="solid"/>
            <a:miter lim="800000"/>
          </a:ln>
          <a:effectLst/>
        </p:spPr>
      </p:cxnSp>
      <p:sp>
        <p:nvSpPr>
          <p:cNvPr id="4" name="Rectangle 3"/>
          <p:cNvSpPr>
            <a:spLocks noChangeArrowheads="1"/>
          </p:cNvSpPr>
          <p:nvPr/>
        </p:nvSpPr>
        <p:spPr bwMode="auto">
          <a:xfrm>
            <a:off x="450376" y="1182708"/>
            <a:ext cx="11204812"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14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71450" algn="l" defTabSz="914400" rtl="0" eaLnBrk="0" fontAlgn="base" latinLnBrk="0" hangingPunct="0">
              <a:lnSpc>
                <a:spcPct val="100000"/>
              </a:lnSpc>
              <a:spcBef>
                <a:spcPct val="0"/>
              </a:spcBef>
              <a:spcAft>
                <a:spcPct val="0"/>
              </a:spcAft>
              <a:buClrTx/>
              <a:buSzTx/>
              <a:buFontTx/>
              <a:buNone/>
              <a:tabLst/>
            </a:pPr>
            <a:r>
              <a:rPr kumimoji="0" lang="vi-VN" altLang="en-US" sz="2400" b="1" i="0" u="none" strike="noStrike" cap="none" normalizeH="0" baseline="0" smtClean="0">
                <a:ln>
                  <a:noFill/>
                </a:ln>
                <a:solidFill>
                  <a:srgbClr val="FFFF00"/>
                </a:solidFill>
                <a:effectLst/>
                <a:latin typeface="+mj-lt"/>
                <a:ea typeface="Times New Roman" panose="02020603050405020304" pitchFamily="18" charset="0"/>
                <a:cs typeface="Times New Roman" panose="02020603050405020304" pitchFamily="18" charset="0"/>
              </a:rPr>
              <a:t>II. PHẦN VIẾT (6,0 điểm)</a:t>
            </a:r>
            <a:endParaRPr kumimoji="0" lang="en-US" altLang="en-US" sz="2400" b="0" i="0" u="none" strike="noStrike" cap="none" normalizeH="0" baseline="0" smtClean="0">
              <a:ln>
                <a:noFill/>
              </a:ln>
              <a:solidFill>
                <a:srgbClr val="FFFF00"/>
              </a:solidFill>
              <a:effectLst/>
              <a:latin typeface="+mj-lt"/>
            </a:endParaRPr>
          </a:p>
          <a:p>
            <a:pPr marL="0" marR="0" lvl="0" indent="171450" algn="l" defTabSz="914400" rtl="0" eaLnBrk="0" fontAlgn="base" latinLnBrk="0" hangingPunct="0">
              <a:lnSpc>
                <a:spcPct val="100000"/>
              </a:lnSpc>
              <a:spcBef>
                <a:spcPct val="0"/>
              </a:spcBef>
              <a:spcAft>
                <a:spcPct val="0"/>
              </a:spcAft>
              <a:buClrTx/>
              <a:buSzTx/>
              <a:buFontTx/>
              <a:buNone/>
              <a:tabLst/>
            </a:pPr>
            <a:r>
              <a:rPr kumimoji="0" lang="vi-VN" altLang="en-US" sz="2400" b="1" i="0" u="none" strike="noStrike" cap="none" normalizeH="0" baseline="0" smtClean="0">
                <a:ln>
                  <a:noFill/>
                </a:ln>
                <a:solidFill>
                  <a:srgbClr val="FFFF00"/>
                </a:solidFill>
                <a:effectLst/>
                <a:latin typeface="+mj-lt"/>
                <a:ea typeface="Times New Roman" panose="02020603050405020304" pitchFamily="18" charset="0"/>
                <a:cs typeface="Times New Roman" panose="02020603050405020304" pitchFamily="18" charset="0"/>
              </a:rPr>
              <a:t>Câu 1 (2,0 điểm). </a:t>
            </a:r>
            <a:r>
              <a:rPr kumimoji="0" lang="vi-VN" altLang="en-US" sz="2400" b="0" i="0" u="none" strike="noStrike" cap="none" normalizeH="0" baseline="0" smtClean="0">
                <a:ln>
                  <a:noFill/>
                </a:ln>
                <a:solidFill>
                  <a:srgbClr val="FFFF00"/>
                </a:solidFill>
                <a:effectLst/>
                <a:latin typeface="+mj-lt"/>
                <a:ea typeface="Times New Roman" panose="02020603050405020304" pitchFamily="18" charset="0"/>
                <a:cs typeface="Times New Roman" panose="02020603050405020304" pitchFamily="18" charset="0"/>
              </a:rPr>
              <a:t>Em hãy viết đoạn văn (khoảng 200 chữ) nêu cảm nhận về nhân vật Ngô Tử Văn trong đoạn trích trên.</a:t>
            </a:r>
            <a:endParaRPr kumimoji="0" lang="en-US" altLang="en-US" sz="2400" b="0" i="0" u="none" strike="noStrike" cap="none" normalizeH="0" baseline="0" smtClean="0">
              <a:ln>
                <a:noFill/>
              </a:ln>
              <a:solidFill>
                <a:srgbClr val="FFFF00"/>
              </a:solidFill>
              <a:effectLst/>
              <a:latin typeface="+mj-lt"/>
            </a:endParaRPr>
          </a:p>
          <a:p>
            <a:pPr marL="0" marR="0" lvl="0" indent="171450" algn="l" defTabSz="914400" rtl="0" eaLnBrk="0" fontAlgn="base" latinLnBrk="0" hangingPunct="0">
              <a:lnSpc>
                <a:spcPct val="100000"/>
              </a:lnSpc>
              <a:spcBef>
                <a:spcPct val="0"/>
              </a:spcBef>
              <a:spcAft>
                <a:spcPct val="0"/>
              </a:spcAft>
              <a:buClrTx/>
              <a:buSzTx/>
              <a:buFontTx/>
              <a:buNone/>
              <a:tabLst/>
            </a:pPr>
            <a:r>
              <a:rPr kumimoji="0" lang="vi-VN" altLang="en-US" sz="2400" b="1" i="0" u="none" strike="noStrike" cap="none" normalizeH="0" baseline="0" smtClean="0">
                <a:ln>
                  <a:noFill/>
                </a:ln>
                <a:solidFill>
                  <a:srgbClr val="FFFF00"/>
                </a:solidFill>
                <a:effectLst/>
                <a:latin typeface="+mj-lt"/>
                <a:ea typeface="Times New Roman" panose="02020603050405020304" pitchFamily="18" charset="0"/>
                <a:cs typeface="Times New Roman" panose="02020603050405020304" pitchFamily="18" charset="0"/>
              </a:rPr>
              <a:t>Câu 2 (4,0 điểm). </a:t>
            </a:r>
            <a:endParaRPr kumimoji="0" lang="en-US" altLang="en-US" sz="2400" b="0" i="0" u="none" strike="noStrike" cap="none" normalizeH="0" baseline="0" smtClean="0">
              <a:ln>
                <a:noFill/>
              </a:ln>
              <a:solidFill>
                <a:srgbClr val="FFFF00"/>
              </a:solidFill>
              <a:effectLst/>
              <a:latin typeface="+mj-lt"/>
            </a:endParaRPr>
          </a:p>
          <a:p>
            <a:pPr marL="0" marR="0" lvl="0" indent="171450" algn="l" defTabSz="914400" rtl="0" eaLnBrk="0" fontAlgn="base" latinLnBrk="0" hangingPunct="0">
              <a:lnSpc>
                <a:spcPct val="100000"/>
              </a:lnSpc>
              <a:spcBef>
                <a:spcPct val="0"/>
              </a:spcBef>
              <a:spcAft>
                <a:spcPct val="0"/>
              </a:spcAft>
              <a:buClrTx/>
              <a:buSzTx/>
              <a:buFontTx/>
              <a:buNone/>
              <a:tabLst/>
            </a:pPr>
            <a:r>
              <a:rPr kumimoji="0" lang="vi-VN" altLang="en-US" sz="2400" b="0" i="0" u="none" strike="noStrike" cap="none" normalizeH="0" baseline="0" smtClean="0">
                <a:ln>
                  <a:noFill/>
                </a:ln>
                <a:solidFill>
                  <a:srgbClr val="FFFF00"/>
                </a:solidFill>
                <a:effectLst/>
                <a:latin typeface="+mj-lt"/>
                <a:ea typeface="Times New Roman" panose="02020603050405020304" pitchFamily="18" charset="0"/>
                <a:cs typeface="Times New Roman" panose="02020603050405020304" pitchFamily="18" charset="0"/>
              </a:rPr>
              <a:t>Đánh giá về thiệt hại của cơn bão số 3 (bão Yagi), trên báo VnExpress ngày 14/9/2024, trong bài “</a:t>
            </a:r>
            <a:r>
              <a:rPr kumimoji="0" lang="vi-VN" altLang="en-US" sz="2400" b="0" i="1" u="none" strike="noStrike" cap="none" normalizeH="0" baseline="0" smtClean="0">
                <a:ln>
                  <a:noFill/>
                </a:ln>
                <a:solidFill>
                  <a:srgbClr val="FFFF00"/>
                </a:solidFill>
                <a:effectLst/>
                <a:latin typeface="+mj-lt"/>
                <a:ea typeface="Times New Roman" panose="02020603050405020304" pitchFamily="18" charset="0"/>
                <a:cs typeface="Times New Roman" panose="02020603050405020304" pitchFamily="18" charset="0"/>
              </a:rPr>
              <a:t>Hà Nội tổng vệ sinh sau bão Yagi</a:t>
            </a:r>
            <a:r>
              <a:rPr kumimoji="0" lang="vi-VN" altLang="en-US" sz="2400" b="0" i="0" u="none" strike="noStrike" cap="none" normalizeH="0" baseline="0" smtClean="0">
                <a:ln>
                  <a:noFill/>
                </a:ln>
                <a:solidFill>
                  <a:srgbClr val="FFFF00"/>
                </a:solidFill>
                <a:effectLst/>
                <a:latin typeface="+mj-lt"/>
                <a:ea typeface="Times New Roman" panose="02020603050405020304" pitchFamily="18" charset="0"/>
                <a:cs typeface="Times New Roman" panose="02020603050405020304" pitchFamily="18" charset="0"/>
              </a:rPr>
              <a:t>”, tác giả Võ Hải đã viết: “</a:t>
            </a:r>
            <a:r>
              <a:rPr kumimoji="0" lang="vi-VN" altLang="en-US" sz="2400" b="0" i="1" u="none" strike="noStrike" cap="none" normalizeH="0" baseline="0" smtClean="0">
                <a:ln>
                  <a:noFill/>
                </a:ln>
                <a:solidFill>
                  <a:srgbClr val="FFFF00"/>
                </a:solidFill>
                <a:effectLst/>
                <a:latin typeface="+mj-lt"/>
                <a:ea typeface="Times New Roman" panose="02020603050405020304" pitchFamily="18" charset="0"/>
                <a:cs typeface="Times New Roman" panose="02020603050405020304" pitchFamily="18" charset="0"/>
              </a:rPr>
              <a:t>Thống kê của TP Hà Nội, bão Yagi và hoàn lưu sau bão đã làm 4 người chết, 23 người bị thương; trên 40.000 cây xanh gãy đổ; nhiều khu vực bị ngập do lũ, hàng nghìn người dân phải di dời.” (https://vnexpress.net/ha-noi-tong-ve-sinh-sau-bao-yagi-4792805.html)</a:t>
            </a:r>
            <a:endParaRPr kumimoji="0" lang="en-US" altLang="en-US" sz="2400" b="0" i="0" u="none" strike="noStrike" cap="none" normalizeH="0" baseline="0" smtClean="0">
              <a:ln>
                <a:noFill/>
              </a:ln>
              <a:solidFill>
                <a:srgbClr val="FFFF00"/>
              </a:solidFill>
              <a:effectLst/>
              <a:latin typeface="+mj-lt"/>
            </a:endParaRPr>
          </a:p>
          <a:p>
            <a:pPr marL="0" marR="0" lvl="0" indent="171450" algn="l" defTabSz="914400" rtl="0" eaLnBrk="0" fontAlgn="base" latinLnBrk="0" hangingPunct="0">
              <a:lnSpc>
                <a:spcPct val="100000"/>
              </a:lnSpc>
              <a:spcBef>
                <a:spcPct val="0"/>
              </a:spcBef>
              <a:spcAft>
                <a:spcPct val="0"/>
              </a:spcAft>
              <a:buClrTx/>
              <a:buSzTx/>
              <a:buFontTx/>
              <a:buNone/>
              <a:tabLst/>
            </a:pPr>
            <a:r>
              <a:rPr kumimoji="0" lang="vi-VN" altLang="en-US" sz="2400" b="0" i="0" u="none" strike="noStrike" cap="none" normalizeH="0" baseline="0" smtClean="0">
                <a:ln>
                  <a:noFill/>
                </a:ln>
                <a:solidFill>
                  <a:srgbClr val="FFFF00"/>
                </a:solidFill>
                <a:effectLst/>
                <a:latin typeface="+mj-lt"/>
                <a:ea typeface="Times New Roman" panose="02020603050405020304" pitchFamily="18" charset="0"/>
                <a:cs typeface="Times New Roman" panose="02020603050405020304" pitchFamily="18" charset="0"/>
              </a:rPr>
              <a:t>Với số lượng hơn 40.000 cây xanh gãy đổ, một mảng xanh lớn của Thủ đô bị tàn phá và hậu quả này không khắc phục được ngay, là một công dân trẻ của Thủ đô, em suy nghĩ gì về vấn đề bảo vệ cây xanh của thành phố trước các các hiện tượng thiên tai đang diễn ra ngày càng khắc nghiệt? Hãy viết bài văn nghị luận (khoảng 400 chữ) trình bày về vấn đề này.</a:t>
            </a:r>
            <a:endParaRPr kumimoji="0" lang="en-US" altLang="en-US" sz="2400" b="0" i="0" u="none" strike="noStrike" cap="none" normalizeH="0" baseline="0" smtClean="0">
              <a:ln>
                <a:noFill/>
              </a:ln>
              <a:solidFill>
                <a:srgbClr val="FFFF00"/>
              </a:solidFill>
              <a:effectLst/>
              <a:latin typeface="+mj-lt"/>
            </a:endParaRPr>
          </a:p>
          <a:p>
            <a:pPr marL="0" marR="0" lvl="0" indent="17145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FFFF00"/>
              </a:solidFill>
              <a:effectLst/>
              <a:latin typeface="+mj-lt"/>
            </a:endParaRPr>
          </a:p>
        </p:txBody>
      </p:sp>
    </p:spTree>
    <p:extLst>
      <p:ext uri="{BB962C8B-B14F-4D97-AF65-F5344CB8AC3E}">
        <p14:creationId xmlns:p14="http://schemas.microsoft.com/office/powerpoint/2010/main" val="22325595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94749725"/>
              </p:ext>
            </p:extLst>
          </p:nvPr>
        </p:nvGraphicFramePr>
        <p:xfrm>
          <a:off x="339294" y="573206"/>
          <a:ext cx="11534258" cy="5950424"/>
        </p:xfrm>
        <a:graphic>
          <a:graphicData uri="http://schemas.openxmlformats.org/drawingml/2006/table">
            <a:tbl>
              <a:tblPr firstRow="1" firstCol="1" bandRow="1">
                <a:tableStyleId>{5C22544A-7EE6-4342-B048-85BDC9FD1C3A}</a:tableStyleId>
              </a:tblPr>
              <a:tblGrid>
                <a:gridCol w="879030">
                  <a:extLst>
                    <a:ext uri="{9D8B030D-6E8A-4147-A177-3AD203B41FA5}">
                      <a16:colId xmlns:a16="http://schemas.microsoft.com/office/drawing/2014/main" val="1648815066"/>
                    </a:ext>
                  </a:extLst>
                </a:gridCol>
                <a:gridCol w="668868">
                  <a:extLst>
                    <a:ext uri="{9D8B030D-6E8A-4147-A177-3AD203B41FA5}">
                      <a16:colId xmlns:a16="http://schemas.microsoft.com/office/drawing/2014/main" val="1801406302"/>
                    </a:ext>
                  </a:extLst>
                </a:gridCol>
                <a:gridCol w="921551">
                  <a:extLst>
                    <a:ext uri="{9D8B030D-6E8A-4147-A177-3AD203B41FA5}">
                      <a16:colId xmlns:a16="http://schemas.microsoft.com/office/drawing/2014/main" val="4203323435"/>
                    </a:ext>
                  </a:extLst>
                </a:gridCol>
                <a:gridCol w="9064809">
                  <a:extLst>
                    <a:ext uri="{9D8B030D-6E8A-4147-A177-3AD203B41FA5}">
                      <a16:colId xmlns:a16="http://schemas.microsoft.com/office/drawing/2014/main" val="1816141102"/>
                    </a:ext>
                  </a:extLst>
                </a:gridCol>
              </a:tblGrid>
              <a:tr h="566215">
                <a:tc>
                  <a:txBody>
                    <a:bodyPr/>
                    <a:lstStyle/>
                    <a:p>
                      <a:pPr algn="ctr">
                        <a:lnSpc>
                          <a:spcPct val="115000"/>
                        </a:lnSpc>
                        <a:spcAft>
                          <a:spcPts val="0"/>
                        </a:spcAft>
                      </a:pPr>
                      <a:r>
                        <a:rPr lang="vi-VN" sz="2000">
                          <a:solidFill>
                            <a:srgbClr val="002060"/>
                          </a:solidFill>
                          <a:effectLst/>
                          <a:latin typeface="+mj-lt"/>
                        </a:rPr>
                        <a:t>PHẦN</a:t>
                      </a:r>
                      <a:endParaRPr lang="en-US" sz="2000">
                        <a:solidFill>
                          <a:srgbClr val="002060"/>
                        </a:solidFill>
                        <a:effectLst/>
                        <a:latin typeface="+mj-lt"/>
                        <a:ea typeface="Times New Roman" panose="02020603050405020304" pitchFamily="18" charset="0"/>
                        <a:cs typeface="Times New Roman" panose="02020603050405020304" pitchFamily="18" charset="0"/>
                      </a:endParaRPr>
                    </a:p>
                  </a:txBody>
                  <a:tcPr marL="25877" marR="25877" marT="0" marB="0"/>
                </a:tc>
                <a:tc>
                  <a:txBody>
                    <a:bodyPr/>
                    <a:lstStyle/>
                    <a:p>
                      <a:pPr algn="ctr">
                        <a:lnSpc>
                          <a:spcPct val="115000"/>
                        </a:lnSpc>
                        <a:spcAft>
                          <a:spcPts val="0"/>
                        </a:spcAft>
                      </a:pPr>
                      <a:r>
                        <a:rPr lang="vi-VN" sz="2000">
                          <a:solidFill>
                            <a:srgbClr val="002060"/>
                          </a:solidFill>
                          <a:effectLst/>
                          <a:latin typeface="+mj-lt"/>
                        </a:rPr>
                        <a:t>CÂU</a:t>
                      </a:r>
                      <a:endParaRPr lang="en-US" sz="2000">
                        <a:solidFill>
                          <a:srgbClr val="002060"/>
                        </a:solidFill>
                        <a:effectLst/>
                        <a:latin typeface="+mj-lt"/>
                        <a:ea typeface="Times New Roman" panose="02020603050405020304" pitchFamily="18" charset="0"/>
                        <a:cs typeface="Times New Roman" panose="02020603050405020304" pitchFamily="18" charset="0"/>
                      </a:endParaRPr>
                    </a:p>
                  </a:txBody>
                  <a:tcPr marL="25877" marR="25877" marT="0" marB="0"/>
                </a:tc>
                <a:tc>
                  <a:txBody>
                    <a:bodyPr/>
                    <a:lstStyle/>
                    <a:p>
                      <a:pPr algn="ctr">
                        <a:lnSpc>
                          <a:spcPct val="115000"/>
                        </a:lnSpc>
                        <a:spcAft>
                          <a:spcPts val="0"/>
                        </a:spcAft>
                      </a:pPr>
                      <a:r>
                        <a:rPr lang="vi-VN" sz="2000">
                          <a:solidFill>
                            <a:srgbClr val="002060"/>
                          </a:solidFill>
                          <a:effectLst/>
                          <a:latin typeface="+mj-lt"/>
                        </a:rPr>
                        <a:t>ĐIỂM</a:t>
                      </a:r>
                      <a:endParaRPr lang="en-US" sz="2000">
                        <a:solidFill>
                          <a:srgbClr val="002060"/>
                        </a:solidFill>
                        <a:effectLst/>
                        <a:latin typeface="+mj-lt"/>
                        <a:ea typeface="Times New Roman" panose="02020603050405020304" pitchFamily="18" charset="0"/>
                        <a:cs typeface="Times New Roman" panose="02020603050405020304" pitchFamily="18" charset="0"/>
                      </a:endParaRPr>
                    </a:p>
                  </a:txBody>
                  <a:tcPr marL="25877" marR="25877" marT="0" marB="0"/>
                </a:tc>
                <a:tc>
                  <a:txBody>
                    <a:bodyPr/>
                    <a:lstStyle/>
                    <a:p>
                      <a:pPr algn="ctr">
                        <a:lnSpc>
                          <a:spcPct val="115000"/>
                        </a:lnSpc>
                        <a:spcAft>
                          <a:spcPts val="0"/>
                        </a:spcAft>
                      </a:pPr>
                      <a:r>
                        <a:rPr lang="vi-VN" sz="2000">
                          <a:solidFill>
                            <a:srgbClr val="002060"/>
                          </a:solidFill>
                          <a:effectLst/>
                          <a:latin typeface="+mj-lt"/>
                        </a:rPr>
                        <a:t>NỘI DUNG</a:t>
                      </a:r>
                      <a:endParaRPr lang="en-US" sz="2000">
                        <a:solidFill>
                          <a:srgbClr val="002060"/>
                        </a:solidFill>
                        <a:effectLst/>
                        <a:latin typeface="+mj-lt"/>
                        <a:ea typeface="Times New Roman" panose="02020603050405020304" pitchFamily="18" charset="0"/>
                        <a:cs typeface="Times New Roman" panose="02020603050405020304" pitchFamily="18" charset="0"/>
                      </a:endParaRPr>
                    </a:p>
                  </a:txBody>
                  <a:tcPr marL="25877" marR="25877" marT="0" marB="0"/>
                </a:tc>
                <a:extLst>
                  <a:ext uri="{0D108BD9-81ED-4DB2-BD59-A6C34878D82A}">
                    <a16:rowId xmlns:a16="http://schemas.microsoft.com/office/drawing/2014/main" val="3088045896"/>
                  </a:ext>
                </a:extLst>
              </a:tr>
              <a:tr h="1431179">
                <a:tc rowSpan="2">
                  <a:txBody>
                    <a:bodyPr/>
                    <a:lstStyle/>
                    <a:p>
                      <a:pPr>
                        <a:lnSpc>
                          <a:spcPct val="115000"/>
                        </a:lnSpc>
                        <a:spcAft>
                          <a:spcPts val="0"/>
                        </a:spcAft>
                      </a:pPr>
                      <a:r>
                        <a:rPr lang="vi-VN" sz="2000">
                          <a:solidFill>
                            <a:srgbClr val="002060"/>
                          </a:solidFill>
                          <a:effectLst/>
                          <a:latin typeface="+mj-lt"/>
                        </a:rPr>
                        <a:t>Phần I</a:t>
                      </a:r>
                      <a:endParaRPr lang="en-US" sz="2000">
                        <a:solidFill>
                          <a:srgbClr val="002060"/>
                        </a:solidFill>
                        <a:effectLst/>
                        <a:latin typeface="+mj-lt"/>
                        <a:ea typeface="Times New Roman" panose="02020603050405020304" pitchFamily="18" charset="0"/>
                        <a:cs typeface="Times New Roman" panose="02020603050405020304" pitchFamily="18" charset="0"/>
                      </a:endParaRPr>
                    </a:p>
                  </a:txBody>
                  <a:tcPr marL="25877" marR="25877" marT="0" marB="0"/>
                </a:tc>
                <a:tc>
                  <a:txBody>
                    <a:bodyPr/>
                    <a:lstStyle/>
                    <a:p>
                      <a:pPr>
                        <a:lnSpc>
                          <a:spcPct val="115000"/>
                        </a:lnSpc>
                        <a:spcAft>
                          <a:spcPts val="0"/>
                        </a:spcAft>
                      </a:pPr>
                      <a:r>
                        <a:rPr lang="vi-VN" sz="2000">
                          <a:solidFill>
                            <a:srgbClr val="002060"/>
                          </a:solidFill>
                          <a:effectLst/>
                          <a:latin typeface="+mj-lt"/>
                        </a:rPr>
                        <a:t>1</a:t>
                      </a:r>
                      <a:endParaRPr lang="en-US" sz="2000">
                        <a:solidFill>
                          <a:srgbClr val="002060"/>
                        </a:solidFill>
                        <a:effectLst/>
                        <a:latin typeface="+mj-lt"/>
                        <a:ea typeface="Times New Roman" panose="02020603050405020304" pitchFamily="18" charset="0"/>
                        <a:cs typeface="Times New Roman" panose="02020603050405020304" pitchFamily="18" charset="0"/>
                      </a:endParaRPr>
                    </a:p>
                  </a:txBody>
                  <a:tcPr marL="25877" marR="25877" marT="0" marB="0"/>
                </a:tc>
                <a:tc>
                  <a:txBody>
                    <a:bodyPr/>
                    <a:lstStyle/>
                    <a:p>
                      <a:pPr>
                        <a:lnSpc>
                          <a:spcPct val="115000"/>
                        </a:lnSpc>
                        <a:spcAft>
                          <a:spcPts val="0"/>
                        </a:spcAft>
                      </a:pPr>
                      <a:r>
                        <a:rPr lang="vi-VN" sz="2000">
                          <a:solidFill>
                            <a:srgbClr val="002060"/>
                          </a:solidFill>
                          <a:effectLst/>
                          <a:latin typeface="+mj-lt"/>
                        </a:rPr>
                        <a:t>1</a:t>
                      </a:r>
                      <a:endParaRPr lang="en-US" sz="2000">
                        <a:solidFill>
                          <a:srgbClr val="002060"/>
                        </a:solidFill>
                        <a:effectLst/>
                        <a:latin typeface="+mj-lt"/>
                        <a:ea typeface="Times New Roman" panose="02020603050405020304" pitchFamily="18" charset="0"/>
                        <a:cs typeface="Times New Roman" panose="02020603050405020304" pitchFamily="18" charset="0"/>
                      </a:endParaRPr>
                    </a:p>
                  </a:txBody>
                  <a:tcPr marL="25877" marR="25877" marT="0" marB="0"/>
                </a:tc>
                <a:tc>
                  <a:txBody>
                    <a:bodyPr/>
                    <a:lstStyle/>
                    <a:p>
                      <a:pPr>
                        <a:lnSpc>
                          <a:spcPct val="115000"/>
                        </a:lnSpc>
                        <a:spcAft>
                          <a:spcPts val="0"/>
                        </a:spcAft>
                      </a:pPr>
                      <a:r>
                        <a:rPr lang="vi-VN" sz="2000">
                          <a:solidFill>
                            <a:srgbClr val="002060"/>
                          </a:solidFill>
                          <a:effectLst/>
                          <a:latin typeface="+mj-lt"/>
                        </a:rPr>
                        <a:t>- Các sự việc:</a:t>
                      </a:r>
                      <a:endParaRPr lang="en-US" sz="2000">
                        <a:solidFill>
                          <a:srgbClr val="002060"/>
                        </a:solidFill>
                        <a:effectLst/>
                        <a:latin typeface="+mj-lt"/>
                      </a:endParaRPr>
                    </a:p>
                    <a:p>
                      <a:pPr>
                        <a:lnSpc>
                          <a:spcPct val="115000"/>
                        </a:lnSpc>
                        <a:spcAft>
                          <a:spcPts val="0"/>
                        </a:spcAft>
                      </a:pPr>
                      <a:r>
                        <a:rPr lang="vi-VN" sz="2000">
                          <a:solidFill>
                            <a:srgbClr val="002060"/>
                          </a:solidFill>
                          <a:effectLst/>
                          <a:latin typeface="+mj-lt"/>
                        </a:rPr>
                        <a:t>+ Ngô Tử Văn đốt đền và đối diện với yêu quái họ Thôi</a:t>
                      </a:r>
                      <a:endParaRPr lang="en-US" sz="2000">
                        <a:solidFill>
                          <a:srgbClr val="002060"/>
                        </a:solidFill>
                        <a:effectLst/>
                        <a:latin typeface="+mj-lt"/>
                      </a:endParaRPr>
                    </a:p>
                    <a:p>
                      <a:pPr>
                        <a:lnSpc>
                          <a:spcPct val="115000"/>
                        </a:lnSpc>
                        <a:spcAft>
                          <a:spcPts val="0"/>
                        </a:spcAft>
                      </a:pPr>
                      <a:r>
                        <a:rPr lang="vi-VN" sz="2000">
                          <a:solidFill>
                            <a:srgbClr val="002060"/>
                          </a:solidFill>
                          <a:effectLst/>
                          <a:latin typeface="+mj-lt"/>
                        </a:rPr>
                        <a:t>+ Tử Văn được thổ thần đền đáp và được cử làm Phán xử đền Tản Viên.</a:t>
                      </a:r>
                      <a:endParaRPr lang="en-US" sz="2000">
                        <a:solidFill>
                          <a:srgbClr val="002060"/>
                        </a:solidFill>
                        <a:effectLst/>
                        <a:latin typeface="+mj-lt"/>
                      </a:endParaRPr>
                    </a:p>
                    <a:p>
                      <a:pPr>
                        <a:lnSpc>
                          <a:spcPct val="115000"/>
                        </a:lnSpc>
                        <a:spcAft>
                          <a:spcPts val="0"/>
                        </a:spcAft>
                      </a:pPr>
                      <a:r>
                        <a:rPr lang="vi-VN" sz="2000">
                          <a:solidFill>
                            <a:srgbClr val="002060"/>
                          </a:solidFill>
                          <a:effectLst/>
                          <a:latin typeface="+mj-lt"/>
                        </a:rPr>
                        <a:t> </a:t>
                      </a:r>
                      <a:endParaRPr lang="en-US" sz="2000">
                        <a:solidFill>
                          <a:srgbClr val="002060"/>
                        </a:solidFill>
                        <a:effectLst/>
                        <a:latin typeface="+mj-lt"/>
                        <a:ea typeface="Times New Roman" panose="02020603050405020304" pitchFamily="18" charset="0"/>
                        <a:cs typeface="Times New Roman" panose="02020603050405020304" pitchFamily="18" charset="0"/>
                      </a:endParaRPr>
                    </a:p>
                  </a:txBody>
                  <a:tcPr marL="25877" marR="25877" marT="0" marB="0"/>
                </a:tc>
                <a:extLst>
                  <a:ext uri="{0D108BD9-81ED-4DB2-BD59-A6C34878D82A}">
                    <a16:rowId xmlns:a16="http://schemas.microsoft.com/office/drawing/2014/main" val="2811143997"/>
                  </a:ext>
                </a:extLst>
              </a:tr>
              <a:tr h="2521851">
                <a:tc vMerge="1">
                  <a:txBody>
                    <a:bodyPr/>
                    <a:lstStyle/>
                    <a:p>
                      <a:endParaRPr lang="en-US"/>
                    </a:p>
                  </a:txBody>
                  <a:tcPr/>
                </a:tc>
                <a:tc>
                  <a:txBody>
                    <a:bodyPr/>
                    <a:lstStyle/>
                    <a:p>
                      <a:pPr>
                        <a:lnSpc>
                          <a:spcPct val="115000"/>
                        </a:lnSpc>
                        <a:spcAft>
                          <a:spcPts val="0"/>
                        </a:spcAft>
                      </a:pPr>
                      <a:r>
                        <a:rPr lang="en-US" sz="2000">
                          <a:solidFill>
                            <a:srgbClr val="002060"/>
                          </a:solidFill>
                          <a:effectLst/>
                          <a:latin typeface="+mj-lt"/>
                        </a:rPr>
                        <a:t>2</a:t>
                      </a:r>
                      <a:endParaRPr lang="en-US" sz="2000">
                        <a:solidFill>
                          <a:srgbClr val="002060"/>
                        </a:solidFill>
                        <a:effectLst/>
                        <a:latin typeface="+mj-lt"/>
                        <a:ea typeface="Times New Roman" panose="02020603050405020304" pitchFamily="18" charset="0"/>
                        <a:cs typeface="Times New Roman" panose="02020603050405020304" pitchFamily="18" charset="0"/>
                      </a:endParaRPr>
                    </a:p>
                  </a:txBody>
                  <a:tcPr marL="25877" marR="25877" marT="0" marB="0"/>
                </a:tc>
                <a:tc>
                  <a:txBody>
                    <a:bodyPr/>
                    <a:lstStyle/>
                    <a:p>
                      <a:pPr>
                        <a:lnSpc>
                          <a:spcPct val="115000"/>
                        </a:lnSpc>
                        <a:spcAft>
                          <a:spcPts val="0"/>
                        </a:spcAft>
                      </a:pPr>
                      <a:r>
                        <a:rPr lang="vi-VN" sz="2000">
                          <a:solidFill>
                            <a:srgbClr val="002060"/>
                          </a:solidFill>
                          <a:effectLst/>
                          <a:latin typeface="+mj-lt"/>
                        </a:rPr>
                        <a:t>0.5</a:t>
                      </a:r>
                      <a:endParaRPr lang="en-US" sz="2000">
                        <a:solidFill>
                          <a:srgbClr val="002060"/>
                        </a:solidFill>
                        <a:effectLst/>
                        <a:latin typeface="+mj-lt"/>
                        <a:ea typeface="Times New Roman" panose="02020603050405020304" pitchFamily="18" charset="0"/>
                        <a:cs typeface="Times New Roman" panose="02020603050405020304" pitchFamily="18" charset="0"/>
                      </a:endParaRPr>
                    </a:p>
                  </a:txBody>
                  <a:tcPr marL="25877" marR="25877" marT="0" marB="0"/>
                </a:tc>
                <a:tc>
                  <a:txBody>
                    <a:bodyPr/>
                    <a:lstStyle/>
                    <a:p>
                      <a:pPr algn="just">
                        <a:lnSpc>
                          <a:spcPct val="115000"/>
                        </a:lnSpc>
                        <a:spcAft>
                          <a:spcPts val="0"/>
                        </a:spcAft>
                      </a:pPr>
                      <a:r>
                        <a:rPr lang="vi-VN" sz="2000">
                          <a:solidFill>
                            <a:srgbClr val="002060"/>
                          </a:solidFill>
                          <a:effectLst/>
                          <a:latin typeface="+mj-lt"/>
                        </a:rPr>
                        <a:t>- Điển tích: Lư Sơn, Cố Thiệu</a:t>
                      </a:r>
                      <a:endParaRPr lang="en-US" sz="2000">
                        <a:solidFill>
                          <a:srgbClr val="002060"/>
                        </a:solidFill>
                        <a:effectLst/>
                        <a:latin typeface="+mj-lt"/>
                      </a:endParaRPr>
                    </a:p>
                    <a:p>
                      <a:pPr algn="just">
                        <a:lnSpc>
                          <a:spcPct val="115000"/>
                        </a:lnSpc>
                        <a:spcAft>
                          <a:spcPts val="0"/>
                        </a:spcAft>
                      </a:pPr>
                      <a:r>
                        <a:rPr lang="vi-VN" sz="2000">
                          <a:solidFill>
                            <a:srgbClr val="002060"/>
                          </a:solidFill>
                          <a:effectLst/>
                          <a:latin typeface="+mj-lt"/>
                        </a:rPr>
                        <a:t>- Tác dụng: </a:t>
                      </a:r>
                      <a:endParaRPr lang="en-US" sz="2000">
                        <a:solidFill>
                          <a:srgbClr val="002060"/>
                        </a:solidFill>
                        <a:effectLst/>
                        <a:latin typeface="+mj-lt"/>
                      </a:endParaRPr>
                    </a:p>
                    <a:p>
                      <a:pPr algn="just">
                        <a:lnSpc>
                          <a:spcPct val="115000"/>
                        </a:lnSpc>
                        <a:spcAft>
                          <a:spcPts val="0"/>
                        </a:spcAft>
                      </a:pPr>
                      <a:r>
                        <a:rPr lang="vi-VN" sz="2000">
                          <a:solidFill>
                            <a:srgbClr val="002060"/>
                          </a:solidFill>
                          <a:effectLst/>
                          <a:latin typeface="+mj-lt"/>
                        </a:rPr>
                        <a:t>+ Khiến cho lời văn thêm trang trọng, hàm súc; gợi lên nhiều liên tưởng phong phú cho người đọc/ người nghe.</a:t>
                      </a:r>
                      <a:endParaRPr lang="en-US" sz="2000">
                        <a:solidFill>
                          <a:srgbClr val="002060"/>
                        </a:solidFill>
                        <a:effectLst/>
                        <a:latin typeface="+mj-lt"/>
                      </a:endParaRPr>
                    </a:p>
                    <a:p>
                      <a:pPr algn="just">
                        <a:lnSpc>
                          <a:spcPct val="115000"/>
                        </a:lnSpc>
                        <a:spcAft>
                          <a:spcPts val="0"/>
                        </a:spcAft>
                      </a:pPr>
                      <a:r>
                        <a:rPr lang="vi-VN" sz="2000">
                          <a:solidFill>
                            <a:srgbClr val="002060"/>
                          </a:solidFill>
                          <a:effectLst/>
                          <a:latin typeface="+mj-lt"/>
                        </a:rPr>
                        <a:t>+ Nhấn mạnh tính chất đáng sợ của lời đe dọa mà yêu quái nhà họ Thôi muốn thị uy trước Tử Văn</a:t>
                      </a:r>
                      <a:endParaRPr lang="en-US" sz="2000">
                        <a:solidFill>
                          <a:srgbClr val="002060"/>
                        </a:solidFill>
                        <a:effectLst/>
                        <a:latin typeface="+mj-lt"/>
                      </a:endParaRPr>
                    </a:p>
                    <a:p>
                      <a:pPr algn="just">
                        <a:lnSpc>
                          <a:spcPct val="115000"/>
                        </a:lnSpc>
                        <a:spcAft>
                          <a:spcPts val="0"/>
                        </a:spcAft>
                      </a:pPr>
                      <a:r>
                        <a:rPr lang="vi-VN" sz="2000">
                          <a:solidFill>
                            <a:srgbClr val="002060"/>
                          </a:solidFill>
                          <a:effectLst/>
                          <a:latin typeface="+mj-lt"/>
                        </a:rPr>
                        <a:t> </a:t>
                      </a:r>
                      <a:endParaRPr lang="en-US" sz="2000">
                        <a:solidFill>
                          <a:srgbClr val="002060"/>
                        </a:solidFill>
                        <a:effectLst/>
                        <a:latin typeface="+mj-lt"/>
                        <a:ea typeface="Times New Roman" panose="02020603050405020304" pitchFamily="18" charset="0"/>
                        <a:cs typeface="Times New Roman" panose="02020603050405020304" pitchFamily="18" charset="0"/>
                      </a:endParaRPr>
                    </a:p>
                  </a:txBody>
                  <a:tcPr marL="25877" marR="25877" marT="0" marB="0"/>
                </a:tc>
                <a:extLst>
                  <a:ext uri="{0D108BD9-81ED-4DB2-BD59-A6C34878D82A}">
                    <a16:rowId xmlns:a16="http://schemas.microsoft.com/office/drawing/2014/main" val="732783770"/>
                  </a:ext>
                </a:extLst>
              </a:tr>
              <a:tr h="1431179">
                <a:tc>
                  <a:txBody>
                    <a:bodyPr/>
                    <a:lstStyle/>
                    <a:p>
                      <a:pPr>
                        <a:lnSpc>
                          <a:spcPct val="115000"/>
                        </a:lnSpc>
                        <a:spcAft>
                          <a:spcPts val="0"/>
                        </a:spcAft>
                      </a:pPr>
                      <a:r>
                        <a:rPr lang="vi-VN" sz="2000">
                          <a:solidFill>
                            <a:srgbClr val="002060"/>
                          </a:solidFill>
                          <a:effectLst/>
                          <a:latin typeface="+mj-lt"/>
                        </a:rPr>
                        <a:t> </a:t>
                      </a:r>
                      <a:endParaRPr lang="en-US" sz="2000">
                        <a:solidFill>
                          <a:srgbClr val="002060"/>
                        </a:solidFill>
                        <a:effectLst/>
                        <a:latin typeface="+mj-lt"/>
                        <a:ea typeface="Times New Roman" panose="02020603050405020304" pitchFamily="18" charset="0"/>
                        <a:cs typeface="Times New Roman" panose="02020603050405020304" pitchFamily="18" charset="0"/>
                      </a:endParaRPr>
                    </a:p>
                  </a:txBody>
                  <a:tcPr marL="25877" marR="25877" marT="0" marB="0"/>
                </a:tc>
                <a:tc>
                  <a:txBody>
                    <a:bodyPr/>
                    <a:lstStyle/>
                    <a:p>
                      <a:pPr>
                        <a:lnSpc>
                          <a:spcPct val="115000"/>
                        </a:lnSpc>
                        <a:spcAft>
                          <a:spcPts val="0"/>
                        </a:spcAft>
                      </a:pPr>
                      <a:r>
                        <a:rPr lang="vi-VN" sz="2000">
                          <a:solidFill>
                            <a:srgbClr val="002060"/>
                          </a:solidFill>
                          <a:effectLst/>
                          <a:latin typeface="+mj-lt"/>
                        </a:rPr>
                        <a:t>3</a:t>
                      </a:r>
                      <a:endParaRPr lang="en-US" sz="2000">
                        <a:solidFill>
                          <a:srgbClr val="002060"/>
                        </a:solidFill>
                        <a:effectLst/>
                        <a:latin typeface="+mj-lt"/>
                        <a:ea typeface="Times New Roman" panose="02020603050405020304" pitchFamily="18" charset="0"/>
                        <a:cs typeface="Times New Roman" panose="02020603050405020304" pitchFamily="18" charset="0"/>
                      </a:endParaRPr>
                    </a:p>
                  </a:txBody>
                  <a:tcPr marL="25877" marR="25877" marT="0" marB="0"/>
                </a:tc>
                <a:tc>
                  <a:txBody>
                    <a:bodyPr/>
                    <a:lstStyle/>
                    <a:p>
                      <a:pPr>
                        <a:lnSpc>
                          <a:spcPct val="115000"/>
                        </a:lnSpc>
                        <a:spcAft>
                          <a:spcPts val="0"/>
                        </a:spcAft>
                      </a:pPr>
                      <a:r>
                        <a:rPr lang="vi-VN" sz="2000">
                          <a:solidFill>
                            <a:srgbClr val="002060"/>
                          </a:solidFill>
                          <a:effectLst/>
                          <a:latin typeface="+mj-lt"/>
                        </a:rPr>
                        <a:t>0.5</a:t>
                      </a:r>
                      <a:endParaRPr lang="en-US" sz="2000">
                        <a:solidFill>
                          <a:srgbClr val="002060"/>
                        </a:solidFill>
                        <a:effectLst/>
                        <a:latin typeface="+mj-lt"/>
                        <a:ea typeface="Times New Roman" panose="02020603050405020304" pitchFamily="18" charset="0"/>
                        <a:cs typeface="Times New Roman" panose="02020603050405020304" pitchFamily="18" charset="0"/>
                      </a:endParaRPr>
                    </a:p>
                  </a:txBody>
                  <a:tcPr marL="25877" marR="25877" marT="0" marB="0"/>
                </a:tc>
                <a:tc>
                  <a:txBody>
                    <a:bodyPr/>
                    <a:lstStyle/>
                    <a:p>
                      <a:pPr>
                        <a:lnSpc>
                          <a:spcPct val="115000"/>
                        </a:lnSpc>
                        <a:spcAft>
                          <a:spcPts val="0"/>
                        </a:spcAft>
                      </a:pPr>
                      <a:r>
                        <a:rPr lang="vi-VN" sz="2000">
                          <a:solidFill>
                            <a:srgbClr val="002060"/>
                          </a:solidFill>
                          <a:effectLst/>
                          <a:latin typeface="+mj-lt"/>
                        </a:rPr>
                        <a:t>- Dấu hiệu nhận biết truyện truyền kì có trong đoạn trích:</a:t>
                      </a:r>
                      <a:endParaRPr lang="en-US" sz="2000">
                        <a:solidFill>
                          <a:srgbClr val="002060"/>
                        </a:solidFill>
                        <a:effectLst/>
                        <a:latin typeface="+mj-lt"/>
                      </a:endParaRPr>
                    </a:p>
                    <a:p>
                      <a:pPr>
                        <a:lnSpc>
                          <a:spcPct val="115000"/>
                        </a:lnSpc>
                        <a:spcAft>
                          <a:spcPts val="0"/>
                        </a:spcAft>
                      </a:pPr>
                      <a:r>
                        <a:rPr lang="vi-VN" sz="2000">
                          <a:solidFill>
                            <a:srgbClr val="002060"/>
                          </a:solidFill>
                          <a:effectLst/>
                          <a:latin typeface="+mj-lt"/>
                        </a:rPr>
                        <a:t>+ Sự xuất hiện của các chi tiết kì ảo: Tử Văn nói chuyện với yêu quái họ Thôi, Tử Văn xuống Minh ty để kiện với Diêm Vương, người quen cũ gặp Tử Văn trong sương sớm ở phía tây thành Đông Quan rồi chàng cưỡi gió mà biến mất…</a:t>
                      </a:r>
                      <a:endParaRPr lang="en-US" sz="2000">
                        <a:solidFill>
                          <a:srgbClr val="002060"/>
                        </a:solidFill>
                        <a:effectLst/>
                        <a:latin typeface="+mj-lt"/>
                        <a:ea typeface="Times New Roman" panose="02020603050405020304" pitchFamily="18" charset="0"/>
                        <a:cs typeface="Times New Roman" panose="02020603050405020304" pitchFamily="18" charset="0"/>
                      </a:endParaRPr>
                    </a:p>
                  </a:txBody>
                  <a:tcPr marL="25877" marR="25877" marT="0" marB="0"/>
                </a:tc>
                <a:extLst>
                  <a:ext uri="{0D108BD9-81ED-4DB2-BD59-A6C34878D82A}">
                    <a16:rowId xmlns:a16="http://schemas.microsoft.com/office/drawing/2014/main" val="255815116"/>
                  </a:ext>
                </a:extLst>
              </a:tr>
            </a:tbl>
          </a:graphicData>
        </a:graphic>
      </p:graphicFrame>
      <p:sp>
        <p:nvSpPr>
          <p:cNvPr id="3" name="Rectangle 1"/>
          <p:cNvSpPr>
            <a:spLocks noChangeArrowheads="1"/>
          </p:cNvSpPr>
          <p:nvPr/>
        </p:nvSpPr>
        <p:spPr bwMode="auto">
          <a:xfrm>
            <a:off x="4069480" y="144064"/>
            <a:ext cx="39491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vi-VN" altLang="en-US" b="1" i="0" u="none" strike="noStrike" cap="none" normalizeH="0" baseline="0" smtClean="0">
                <a:ln>
                  <a:noFill/>
                </a:ln>
                <a:solidFill>
                  <a:srgbClr val="FFFF00"/>
                </a:solidFill>
                <a:effectLst/>
                <a:latin typeface="+mj-lt"/>
                <a:ea typeface="Times New Roman" panose="02020603050405020304" pitchFamily="18" charset="0"/>
                <a:cs typeface="Times New Roman" panose="02020603050405020304" pitchFamily="18" charset="0"/>
              </a:rPr>
              <a:t>HƯỚNG DẪN CHM VÀ BIỂU ĐIỂM</a:t>
            </a:r>
            <a:endParaRPr kumimoji="0" lang="vi-VN" altLang="en-US" b="0" i="0" u="none" strike="noStrike" cap="none" normalizeH="0" baseline="0" smtClean="0">
              <a:ln>
                <a:noFill/>
              </a:ln>
              <a:solidFill>
                <a:srgbClr val="FFFF00"/>
              </a:solidFill>
              <a:effectLst/>
              <a:latin typeface="+mj-lt"/>
            </a:endParaRPr>
          </a:p>
        </p:txBody>
      </p:sp>
    </p:spTree>
    <p:extLst>
      <p:ext uri="{BB962C8B-B14F-4D97-AF65-F5344CB8AC3E}">
        <p14:creationId xmlns:p14="http://schemas.microsoft.com/office/powerpoint/2010/main" val="26978935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8493548"/>
              </p:ext>
            </p:extLst>
          </p:nvPr>
        </p:nvGraphicFramePr>
        <p:xfrm>
          <a:off x="586853" y="791570"/>
          <a:ext cx="11232108" cy="5773003"/>
        </p:xfrm>
        <a:graphic>
          <a:graphicData uri="http://schemas.openxmlformats.org/drawingml/2006/table">
            <a:tbl>
              <a:tblPr firstRow="1" firstCol="1" bandRow="1">
                <a:tableStyleId>{5C22544A-7EE6-4342-B048-85BDC9FD1C3A}</a:tableStyleId>
              </a:tblPr>
              <a:tblGrid>
                <a:gridCol w="832515">
                  <a:extLst>
                    <a:ext uri="{9D8B030D-6E8A-4147-A177-3AD203B41FA5}">
                      <a16:colId xmlns:a16="http://schemas.microsoft.com/office/drawing/2014/main" val="3839209487"/>
                    </a:ext>
                  </a:extLst>
                </a:gridCol>
                <a:gridCol w="791570">
                  <a:extLst>
                    <a:ext uri="{9D8B030D-6E8A-4147-A177-3AD203B41FA5}">
                      <a16:colId xmlns:a16="http://schemas.microsoft.com/office/drawing/2014/main" val="2755361578"/>
                    </a:ext>
                  </a:extLst>
                </a:gridCol>
                <a:gridCol w="791570">
                  <a:extLst>
                    <a:ext uri="{9D8B030D-6E8A-4147-A177-3AD203B41FA5}">
                      <a16:colId xmlns:a16="http://schemas.microsoft.com/office/drawing/2014/main" val="3855945917"/>
                    </a:ext>
                  </a:extLst>
                </a:gridCol>
                <a:gridCol w="8816453">
                  <a:extLst>
                    <a:ext uri="{9D8B030D-6E8A-4147-A177-3AD203B41FA5}">
                      <a16:colId xmlns:a16="http://schemas.microsoft.com/office/drawing/2014/main" val="1658718707"/>
                    </a:ext>
                  </a:extLst>
                </a:gridCol>
              </a:tblGrid>
              <a:tr h="3151963">
                <a:tc>
                  <a:txBody>
                    <a:bodyPr/>
                    <a:lstStyle/>
                    <a:p>
                      <a:pPr>
                        <a:lnSpc>
                          <a:spcPct val="115000"/>
                        </a:lnSpc>
                        <a:spcAft>
                          <a:spcPts val="0"/>
                        </a:spcAft>
                      </a:pPr>
                      <a:r>
                        <a:rPr lang="vi-VN" sz="2400">
                          <a:effectLst/>
                          <a:latin typeface="+mj-lt"/>
                        </a:rPr>
                        <a:t> </a:t>
                      </a:r>
                      <a:endParaRPr lang="en-US" sz="2400">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15000"/>
                        </a:lnSpc>
                        <a:spcAft>
                          <a:spcPts val="0"/>
                        </a:spcAft>
                      </a:pPr>
                      <a:r>
                        <a:rPr lang="vi-VN" sz="2400" b="0">
                          <a:solidFill>
                            <a:srgbClr val="002060"/>
                          </a:solidFill>
                          <a:effectLst/>
                          <a:latin typeface="+mj-lt"/>
                        </a:rPr>
                        <a:t>4</a:t>
                      </a:r>
                      <a:endParaRPr lang="en-US" sz="2400" b="0">
                        <a:solidFill>
                          <a:srgbClr val="002060"/>
                        </a:solidFill>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15000"/>
                        </a:lnSpc>
                        <a:spcAft>
                          <a:spcPts val="0"/>
                        </a:spcAft>
                      </a:pPr>
                      <a:r>
                        <a:rPr lang="vi-VN" sz="2400" b="0">
                          <a:solidFill>
                            <a:srgbClr val="002060"/>
                          </a:solidFill>
                          <a:effectLst/>
                          <a:latin typeface="+mj-lt"/>
                        </a:rPr>
                        <a:t>1.0</a:t>
                      </a:r>
                      <a:endParaRPr lang="en-US" sz="2400" b="0">
                        <a:solidFill>
                          <a:srgbClr val="002060"/>
                        </a:solidFill>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15000"/>
                        </a:lnSpc>
                        <a:spcAft>
                          <a:spcPts val="0"/>
                        </a:spcAft>
                      </a:pPr>
                      <a:r>
                        <a:rPr lang="vi-VN" sz="2400" b="0">
                          <a:solidFill>
                            <a:srgbClr val="002060"/>
                          </a:solidFill>
                          <a:effectLst/>
                          <a:latin typeface="+mj-lt"/>
                        </a:rPr>
                        <a:t>Ý nghĩa lời bình cuối truyện: </a:t>
                      </a:r>
                      <a:endParaRPr lang="en-US" sz="2400" b="0">
                        <a:solidFill>
                          <a:srgbClr val="002060"/>
                        </a:solidFill>
                        <a:effectLst/>
                        <a:latin typeface="+mj-lt"/>
                      </a:endParaRPr>
                    </a:p>
                    <a:p>
                      <a:pPr>
                        <a:lnSpc>
                          <a:spcPct val="115000"/>
                        </a:lnSpc>
                        <a:spcAft>
                          <a:spcPts val="0"/>
                        </a:spcAft>
                      </a:pPr>
                      <a:r>
                        <a:rPr lang="vi-VN" sz="2400" b="0">
                          <a:solidFill>
                            <a:srgbClr val="002060"/>
                          </a:solidFill>
                          <a:effectLst/>
                          <a:latin typeface="+mj-lt"/>
                        </a:rPr>
                        <a:t>+ Bàn về lẽ sống khẳng khái, cương trực có nghĩa khí, dám xả thân vì nghĩa lớn. Khẳng định kẻ sĩ cần cứng cỏi, mạnh mẽ trước những điều xấu xa.</a:t>
                      </a:r>
                      <a:endParaRPr lang="en-US" sz="2400" b="0">
                        <a:solidFill>
                          <a:srgbClr val="002060"/>
                        </a:solidFill>
                        <a:effectLst/>
                        <a:latin typeface="+mj-lt"/>
                      </a:endParaRPr>
                    </a:p>
                    <a:p>
                      <a:pPr>
                        <a:lnSpc>
                          <a:spcPct val="115000"/>
                        </a:lnSpc>
                        <a:spcAft>
                          <a:spcPts val="0"/>
                        </a:spcAft>
                      </a:pPr>
                      <a:r>
                        <a:rPr lang="vi-VN" sz="2400" b="0">
                          <a:solidFill>
                            <a:srgbClr val="002060"/>
                          </a:solidFill>
                          <a:effectLst/>
                          <a:latin typeface="+mj-lt"/>
                        </a:rPr>
                        <a:t>+ Ngợi ca và khẳng định giá trị lớn lao mà Tử Văn nhận được khi sống cứng cỏi, can trường trước những cái xấu xa dù là ma quỷ.</a:t>
                      </a:r>
                      <a:endParaRPr lang="en-US" sz="2400" b="0">
                        <a:solidFill>
                          <a:srgbClr val="002060"/>
                        </a:solidFill>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64718423"/>
                  </a:ext>
                </a:extLst>
              </a:tr>
              <a:tr h="2621040">
                <a:tc>
                  <a:txBody>
                    <a:bodyPr/>
                    <a:lstStyle/>
                    <a:p>
                      <a:pPr>
                        <a:lnSpc>
                          <a:spcPct val="115000"/>
                        </a:lnSpc>
                        <a:spcAft>
                          <a:spcPts val="0"/>
                        </a:spcAft>
                      </a:pPr>
                      <a:r>
                        <a:rPr lang="vi-VN" sz="2400">
                          <a:effectLst/>
                          <a:latin typeface="+mj-lt"/>
                        </a:rPr>
                        <a:t> </a:t>
                      </a:r>
                      <a:endParaRPr lang="en-US" sz="2400">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15000"/>
                        </a:lnSpc>
                        <a:spcAft>
                          <a:spcPts val="0"/>
                        </a:spcAft>
                      </a:pPr>
                      <a:r>
                        <a:rPr lang="vi-VN" sz="2400" b="0">
                          <a:solidFill>
                            <a:srgbClr val="002060"/>
                          </a:solidFill>
                          <a:effectLst/>
                          <a:latin typeface="+mj-lt"/>
                        </a:rPr>
                        <a:t>5</a:t>
                      </a:r>
                      <a:endParaRPr lang="en-US" sz="2400" b="0">
                        <a:solidFill>
                          <a:srgbClr val="002060"/>
                        </a:solidFill>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15000"/>
                        </a:lnSpc>
                        <a:spcAft>
                          <a:spcPts val="0"/>
                        </a:spcAft>
                      </a:pPr>
                      <a:r>
                        <a:rPr lang="vi-VN" sz="2400" b="0">
                          <a:solidFill>
                            <a:srgbClr val="002060"/>
                          </a:solidFill>
                          <a:effectLst/>
                          <a:latin typeface="+mj-lt"/>
                        </a:rPr>
                        <a:t>1.0</a:t>
                      </a:r>
                      <a:endParaRPr lang="en-US" sz="2400" b="0">
                        <a:solidFill>
                          <a:srgbClr val="002060"/>
                        </a:solidFill>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15000"/>
                        </a:lnSpc>
                        <a:spcAft>
                          <a:spcPts val="0"/>
                        </a:spcAft>
                      </a:pPr>
                      <a:r>
                        <a:rPr lang="vi-VN" sz="2400" b="0">
                          <a:solidFill>
                            <a:srgbClr val="002060"/>
                          </a:solidFill>
                          <a:effectLst/>
                          <a:latin typeface="+mj-lt"/>
                        </a:rPr>
                        <a:t>Bài học: </a:t>
                      </a:r>
                      <a:endParaRPr lang="en-US" sz="2400" b="0">
                        <a:solidFill>
                          <a:srgbClr val="002060"/>
                        </a:solidFill>
                        <a:effectLst/>
                        <a:latin typeface="+mj-lt"/>
                      </a:endParaRPr>
                    </a:p>
                    <a:p>
                      <a:pPr marL="342900" lvl="0" indent="-342900">
                        <a:lnSpc>
                          <a:spcPct val="115000"/>
                        </a:lnSpc>
                        <a:spcAft>
                          <a:spcPts val="0"/>
                        </a:spcAft>
                        <a:buFont typeface="Times New Roman" panose="02020603050405020304" pitchFamily="18" charset="0"/>
                        <a:buChar char="-"/>
                      </a:pPr>
                      <a:r>
                        <a:rPr lang="vi-VN" sz="2400" b="0">
                          <a:solidFill>
                            <a:srgbClr val="002060"/>
                          </a:solidFill>
                          <a:effectLst/>
                          <a:latin typeface="+mj-lt"/>
                        </a:rPr>
                        <a:t>Lên án, phản đối cái xấu, khi cần có thể hành động để chống lại</a:t>
                      </a:r>
                      <a:endParaRPr lang="en-US" sz="2400" b="0">
                        <a:solidFill>
                          <a:srgbClr val="002060"/>
                        </a:solidFill>
                        <a:effectLst/>
                        <a:latin typeface="+mj-lt"/>
                      </a:endParaRPr>
                    </a:p>
                    <a:p>
                      <a:pPr marL="342900" lvl="0" indent="-342900">
                        <a:lnSpc>
                          <a:spcPct val="115000"/>
                        </a:lnSpc>
                        <a:spcAft>
                          <a:spcPts val="0"/>
                        </a:spcAft>
                        <a:buFont typeface="Times New Roman" panose="02020603050405020304" pitchFamily="18" charset="0"/>
                        <a:buChar char="-"/>
                      </a:pPr>
                      <a:r>
                        <a:rPr lang="vi-VN" sz="2400" b="0">
                          <a:solidFill>
                            <a:srgbClr val="002060"/>
                          </a:solidFill>
                          <a:effectLst/>
                          <a:latin typeface="+mj-lt"/>
                        </a:rPr>
                        <a:t>Bảo vệ, giúp đỡ những người yếu thế.</a:t>
                      </a:r>
                      <a:endParaRPr lang="en-US" sz="2400" b="0">
                        <a:solidFill>
                          <a:srgbClr val="002060"/>
                        </a:solidFill>
                        <a:effectLst/>
                        <a:latin typeface="+mj-lt"/>
                      </a:endParaRPr>
                    </a:p>
                    <a:p>
                      <a:pPr marL="342900" lvl="0" indent="-342900">
                        <a:lnSpc>
                          <a:spcPct val="115000"/>
                        </a:lnSpc>
                        <a:spcAft>
                          <a:spcPts val="0"/>
                        </a:spcAft>
                        <a:buFont typeface="Times New Roman" panose="02020603050405020304" pitchFamily="18" charset="0"/>
                        <a:buChar char="-"/>
                      </a:pPr>
                      <a:r>
                        <a:rPr lang="vi-VN" sz="2400" b="0">
                          <a:solidFill>
                            <a:srgbClr val="002060"/>
                          </a:solidFill>
                          <a:effectLst/>
                          <a:latin typeface="+mj-lt"/>
                        </a:rPr>
                        <a:t>Sẵn sàng đứng về phía những người can đảm, bản lĩnh dù có thể phải đối diện với nhiều khó khăn, thử thách.</a:t>
                      </a:r>
                      <a:endParaRPr lang="en-US" sz="2400" b="0">
                        <a:solidFill>
                          <a:srgbClr val="002060"/>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657734795"/>
                  </a:ext>
                </a:extLst>
              </a:tr>
            </a:tbl>
          </a:graphicData>
        </a:graphic>
      </p:graphicFrame>
    </p:spTree>
    <p:extLst>
      <p:ext uri="{BB962C8B-B14F-4D97-AF65-F5344CB8AC3E}">
        <p14:creationId xmlns:p14="http://schemas.microsoft.com/office/powerpoint/2010/main" val="11558938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95368915"/>
              </p:ext>
            </p:extLst>
          </p:nvPr>
        </p:nvGraphicFramePr>
        <p:xfrm>
          <a:off x="368489" y="291764"/>
          <a:ext cx="11368585" cy="5999854"/>
        </p:xfrm>
        <a:graphic>
          <a:graphicData uri="http://schemas.openxmlformats.org/drawingml/2006/table">
            <a:tbl>
              <a:tblPr firstRow="1" firstCol="1" bandRow="1">
                <a:tableStyleId>{5C22544A-7EE6-4342-B048-85BDC9FD1C3A}</a:tableStyleId>
              </a:tblPr>
              <a:tblGrid>
                <a:gridCol w="940882">
                  <a:extLst>
                    <a:ext uri="{9D8B030D-6E8A-4147-A177-3AD203B41FA5}">
                      <a16:colId xmlns:a16="http://schemas.microsoft.com/office/drawing/2014/main" val="2481787320"/>
                    </a:ext>
                  </a:extLst>
                </a:gridCol>
                <a:gridCol w="941870">
                  <a:extLst>
                    <a:ext uri="{9D8B030D-6E8A-4147-A177-3AD203B41FA5}">
                      <a16:colId xmlns:a16="http://schemas.microsoft.com/office/drawing/2014/main" val="726660182"/>
                    </a:ext>
                  </a:extLst>
                </a:gridCol>
                <a:gridCol w="912252">
                  <a:extLst>
                    <a:ext uri="{9D8B030D-6E8A-4147-A177-3AD203B41FA5}">
                      <a16:colId xmlns:a16="http://schemas.microsoft.com/office/drawing/2014/main" val="979080874"/>
                    </a:ext>
                  </a:extLst>
                </a:gridCol>
                <a:gridCol w="6743156">
                  <a:extLst>
                    <a:ext uri="{9D8B030D-6E8A-4147-A177-3AD203B41FA5}">
                      <a16:colId xmlns:a16="http://schemas.microsoft.com/office/drawing/2014/main" val="763745598"/>
                    </a:ext>
                  </a:extLst>
                </a:gridCol>
                <a:gridCol w="1830425">
                  <a:extLst>
                    <a:ext uri="{9D8B030D-6E8A-4147-A177-3AD203B41FA5}">
                      <a16:colId xmlns:a16="http://schemas.microsoft.com/office/drawing/2014/main" val="2108756700"/>
                    </a:ext>
                  </a:extLst>
                </a:gridCol>
              </a:tblGrid>
              <a:tr h="5999854">
                <a:tc>
                  <a:txBody>
                    <a:bodyPr/>
                    <a:lstStyle/>
                    <a:p>
                      <a:pPr>
                        <a:lnSpc>
                          <a:spcPct val="115000"/>
                        </a:lnSpc>
                        <a:spcAft>
                          <a:spcPts val="0"/>
                        </a:spcAft>
                      </a:pPr>
                      <a:r>
                        <a:rPr lang="vi-VN" sz="1800" b="0">
                          <a:solidFill>
                            <a:srgbClr val="002060"/>
                          </a:solidFill>
                          <a:effectLst/>
                          <a:latin typeface="+mj-lt"/>
                        </a:rPr>
                        <a:t>Phần II</a:t>
                      </a:r>
                      <a:endParaRPr lang="en-US" sz="1800" b="0">
                        <a:solidFill>
                          <a:srgbClr val="002060"/>
                        </a:solidFill>
                        <a:effectLst/>
                        <a:latin typeface="+mj-lt"/>
                        <a:ea typeface="Times New Roman" panose="02020603050405020304" pitchFamily="18" charset="0"/>
                        <a:cs typeface="Times New Roman" panose="02020603050405020304" pitchFamily="18" charset="0"/>
                      </a:endParaRPr>
                    </a:p>
                  </a:txBody>
                  <a:tcPr marL="57915" marR="57915" marT="0" marB="0">
                    <a:solidFill>
                      <a:schemeClr val="accent1">
                        <a:lumMod val="20000"/>
                        <a:lumOff val="80000"/>
                      </a:schemeClr>
                    </a:solidFill>
                  </a:tcPr>
                </a:tc>
                <a:tc>
                  <a:txBody>
                    <a:bodyPr/>
                    <a:lstStyle/>
                    <a:p>
                      <a:pPr>
                        <a:lnSpc>
                          <a:spcPct val="115000"/>
                        </a:lnSpc>
                        <a:spcAft>
                          <a:spcPts val="0"/>
                        </a:spcAft>
                      </a:pPr>
                      <a:r>
                        <a:rPr lang="en-US" sz="1800" b="0" smtClean="0">
                          <a:solidFill>
                            <a:srgbClr val="002060"/>
                          </a:solidFill>
                          <a:effectLst/>
                          <a:latin typeface="+mj-lt"/>
                          <a:ea typeface="+mn-ea"/>
                          <a:cs typeface="+mn-cs"/>
                        </a:rPr>
                        <a:t>1</a:t>
                      </a:r>
                      <a:endParaRPr lang="en-US" sz="1800" b="0">
                        <a:solidFill>
                          <a:srgbClr val="002060"/>
                        </a:solidFill>
                        <a:effectLst/>
                        <a:latin typeface="+mj-lt"/>
                        <a:ea typeface="Times New Roman" panose="02020603050405020304" pitchFamily="18" charset="0"/>
                        <a:cs typeface="Times New Roman" panose="02020603050405020304" pitchFamily="18" charset="0"/>
                      </a:endParaRPr>
                    </a:p>
                  </a:txBody>
                  <a:tcPr marL="57915" marR="57915" marT="0" marB="0">
                    <a:solidFill>
                      <a:schemeClr val="accent1">
                        <a:lumMod val="20000"/>
                        <a:lumOff val="80000"/>
                      </a:schemeClr>
                    </a:solidFill>
                  </a:tcPr>
                </a:tc>
                <a:tc>
                  <a:txBody>
                    <a:bodyPr/>
                    <a:lstStyle/>
                    <a:p>
                      <a:pPr>
                        <a:lnSpc>
                          <a:spcPct val="115000"/>
                        </a:lnSpc>
                        <a:spcAft>
                          <a:spcPts val="0"/>
                        </a:spcAft>
                      </a:pPr>
                      <a:r>
                        <a:rPr lang="vi-VN" sz="1800" b="0">
                          <a:solidFill>
                            <a:srgbClr val="002060"/>
                          </a:solidFill>
                          <a:effectLst/>
                          <a:latin typeface="+mj-lt"/>
                        </a:rPr>
                        <a:t>2 </a:t>
                      </a:r>
                      <a:endParaRPr lang="en-US" sz="1800" b="0">
                        <a:solidFill>
                          <a:srgbClr val="002060"/>
                        </a:solidFill>
                        <a:effectLst/>
                        <a:latin typeface="+mj-lt"/>
                        <a:ea typeface="Times New Roman" panose="02020603050405020304" pitchFamily="18" charset="0"/>
                        <a:cs typeface="Times New Roman" panose="02020603050405020304" pitchFamily="18" charset="0"/>
                      </a:endParaRPr>
                    </a:p>
                  </a:txBody>
                  <a:tcPr marL="57915" marR="57915" marT="0" marB="0">
                    <a:solidFill>
                      <a:schemeClr val="accent1">
                        <a:lumMod val="20000"/>
                        <a:lumOff val="80000"/>
                      </a:schemeClr>
                    </a:solidFill>
                  </a:tcPr>
                </a:tc>
                <a:tc>
                  <a:txBody>
                    <a:bodyPr/>
                    <a:lstStyle/>
                    <a:p>
                      <a:pPr algn="just">
                        <a:lnSpc>
                          <a:spcPct val="115000"/>
                        </a:lnSpc>
                        <a:spcAft>
                          <a:spcPts val="0"/>
                        </a:spcAft>
                      </a:pPr>
                      <a:r>
                        <a:rPr lang="vi-VN" sz="1800" b="0">
                          <a:solidFill>
                            <a:srgbClr val="002060"/>
                          </a:solidFill>
                          <a:effectLst/>
                          <a:latin typeface="+mj-lt"/>
                        </a:rPr>
                        <a:t>Yêu cầu hình thức: (0.5)</a:t>
                      </a:r>
                      <a:endParaRPr lang="en-US" sz="1800" b="0">
                        <a:solidFill>
                          <a:srgbClr val="002060"/>
                        </a:solidFill>
                        <a:effectLst/>
                        <a:latin typeface="+mj-lt"/>
                      </a:endParaRPr>
                    </a:p>
                    <a:p>
                      <a:pPr algn="just">
                        <a:lnSpc>
                          <a:spcPct val="115000"/>
                        </a:lnSpc>
                        <a:spcAft>
                          <a:spcPts val="0"/>
                        </a:spcAft>
                      </a:pPr>
                      <a:r>
                        <a:rPr lang="vi-VN" sz="1800" b="0">
                          <a:solidFill>
                            <a:srgbClr val="002060"/>
                          </a:solidFill>
                          <a:effectLst/>
                          <a:latin typeface="+mj-lt"/>
                        </a:rPr>
                        <a:t>+ Đoạn văn có dung lượng không quá 200 chữ</a:t>
                      </a:r>
                      <a:endParaRPr lang="en-US" sz="1800" b="0">
                        <a:solidFill>
                          <a:srgbClr val="002060"/>
                        </a:solidFill>
                        <a:effectLst/>
                        <a:latin typeface="+mj-lt"/>
                      </a:endParaRPr>
                    </a:p>
                    <a:p>
                      <a:pPr algn="just">
                        <a:lnSpc>
                          <a:spcPct val="115000"/>
                        </a:lnSpc>
                        <a:spcAft>
                          <a:spcPts val="0"/>
                        </a:spcAft>
                      </a:pPr>
                      <a:r>
                        <a:rPr lang="vi-VN" sz="1800" b="0">
                          <a:solidFill>
                            <a:srgbClr val="002060"/>
                          </a:solidFill>
                          <a:effectLst/>
                          <a:latin typeface="+mj-lt"/>
                        </a:rPr>
                        <a:t>+ Không mắc lỗi chính tả</a:t>
                      </a:r>
                      <a:endParaRPr lang="en-US" sz="1800" b="0">
                        <a:solidFill>
                          <a:srgbClr val="002060"/>
                        </a:solidFill>
                        <a:effectLst/>
                        <a:latin typeface="+mj-lt"/>
                      </a:endParaRPr>
                    </a:p>
                    <a:p>
                      <a:pPr algn="just">
                        <a:lnSpc>
                          <a:spcPct val="115000"/>
                        </a:lnSpc>
                        <a:spcAft>
                          <a:spcPts val="0"/>
                        </a:spcAft>
                      </a:pPr>
                      <a:r>
                        <a:rPr lang="vi-VN" sz="1800" b="0">
                          <a:solidFill>
                            <a:srgbClr val="002060"/>
                          </a:solidFill>
                          <a:effectLst/>
                          <a:latin typeface="+mj-lt"/>
                        </a:rPr>
                        <a:t>+ Diễn đạt sáng rõ nghĩa.</a:t>
                      </a:r>
                      <a:endParaRPr lang="en-US" sz="1800" b="0">
                        <a:solidFill>
                          <a:srgbClr val="002060"/>
                        </a:solidFill>
                        <a:effectLst/>
                        <a:latin typeface="+mj-lt"/>
                      </a:endParaRPr>
                    </a:p>
                    <a:p>
                      <a:pPr algn="just">
                        <a:lnSpc>
                          <a:spcPct val="115000"/>
                        </a:lnSpc>
                        <a:spcAft>
                          <a:spcPts val="0"/>
                        </a:spcAft>
                      </a:pPr>
                      <a:r>
                        <a:rPr lang="vi-VN" sz="1800" b="0">
                          <a:solidFill>
                            <a:srgbClr val="002060"/>
                          </a:solidFill>
                          <a:effectLst/>
                          <a:latin typeface="+mj-lt"/>
                        </a:rPr>
                        <a:t>+ Trình bày gọn gàng, sạch đẹp, không gạch xoá</a:t>
                      </a:r>
                      <a:endParaRPr lang="en-US" sz="1800" b="0">
                        <a:solidFill>
                          <a:srgbClr val="002060"/>
                        </a:solidFill>
                        <a:effectLst/>
                        <a:latin typeface="+mj-lt"/>
                      </a:endParaRPr>
                    </a:p>
                    <a:p>
                      <a:pPr algn="just">
                        <a:lnSpc>
                          <a:spcPct val="115000"/>
                        </a:lnSpc>
                        <a:spcAft>
                          <a:spcPts val="0"/>
                        </a:spcAft>
                      </a:pPr>
                      <a:r>
                        <a:rPr lang="vi-VN" sz="1800" b="0">
                          <a:solidFill>
                            <a:srgbClr val="002060"/>
                          </a:solidFill>
                          <a:effectLst/>
                          <a:latin typeface="+mj-lt"/>
                        </a:rPr>
                        <a:t>Yêu cầu nội dung: (1.5)</a:t>
                      </a:r>
                      <a:endParaRPr lang="en-US" sz="1800" b="0">
                        <a:solidFill>
                          <a:srgbClr val="002060"/>
                        </a:solidFill>
                        <a:effectLst/>
                        <a:latin typeface="+mj-lt"/>
                      </a:endParaRPr>
                    </a:p>
                    <a:p>
                      <a:pPr algn="just">
                        <a:lnSpc>
                          <a:spcPct val="115000"/>
                        </a:lnSpc>
                        <a:spcAft>
                          <a:spcPts val="0"/>
                        </a:spcAft>
                      </a:pPr>
                      <a:r>
                        <a:rPr lang="vi-VN" sz="1800" b="0">
                          <a:solidFill>
                            <a:srgbClr val="002060"/>
                          </a:solidFill>
                          <a:effectLst/>
                          <a:latin typeface="+mj-lt"/>
                        </a:rPr>
                        <a:t>Mở đoạn: Dẫn dắt và giới thiệu về  Tử Văn (0.25)</a:t>
                      </a:r>
                      <a:endParaRPr lang="en-US" sz="1800" b="0">
                        <a:solidFill>
                          <a:srgbClr val="002060"/>
                        </a:solidFill>
                        <a:effectLst/>
                        <a:latin typeface="+mj-lt"/>
                      </a:endParaRPr>
                    </a:p>
                    <a:p>
                      <a:pPr algn="just">
                        <a:lnSpc>
                          <a:spcPct val="115000"/>
                        </a:lnSpc>
                        <a:spcAft>
                          <a:spcPts val="0"/>
                        </a:spcAft>
                      </a:pPr>
                      <a:r>
                        <a:rPr lang="vi-VN" sz="1800" b="0">
                          <a:solidFill>
                            <a:srgbClr val="002060"/>
                          </a:solidFill>
                          <a:effectLst/>
                          <a:latin typeface="+mj-lt"/>
                        </a:rPr>
                        <a:t>Thân đoạn: (1.0)</a:t>
                      </a:r>
                      <a:endParaRPr lang="en-US" sz="1800" b="0">
                        <a:solidFill>
                          <a:srgbClr val="002060"/>
                        </a:solidFill>
                        <a:effectLst/>
                        <a:latin typeface="+mj-lt"/>
                      </a:endParaRPr>
                    </a:p>
                    <a:p>
                      <a:pPr algn="just">
                        <a:lnSpc>
                          <a:spcPct val="115000"/>
                        </a:lnSpc>
                        <a:spcAft>
                          <a:spcPts val="0"/>
                        </a:spcAft>
                      </a:pPr>
                      <a:r>
                        <a:rPr lang="vi-VN" sz="1800" b="0">
                          <a:solidFill>
                            <a:srgbClr val="002060"/>
                          </a:solidFill>
                          <a:effectLst/>
                          <a:latin typeface="+mj-lt"/>
                        </a:rPr>
                        <a:t>-  Học sinh dựa vào những dẫn chứng văn học có trong truyện để nhận xét, đánh giá, trình bày cảm nhận riêng của bản thân: </a:t>
                      </a:r>
                      <a:endParaRPr lang="en-US" sz="1800" b="0">
                        <a:solidFill>
                          <a:srgbClr val="002060"/>
                        </a:solidFill>
                        <a:effectLst/>
                        <a:latin typeface="+mj-lt"/>
                      </a:endParaRPr>
                    </a:p>
                    <a:p>
                      <a:pPr algn="just">
                        <a:lnSpc>
                          <a:spcPct val="115000"/>
                        </a:lnSpc>
                        <a:spcAft>
                          <a:spcPts val="0"/>
                        </a:spcAft>
                      </a:pPr>
                      <a:r>
                        <a:rPr lang="vi-VN" sz="1800" b="0">
                          <a:solidFill>
                            <a:srgbClr val="002060"/>
                          </a:solidFill>
                          <a:effectLst/>
                          <a:latin typeface="+mj-lt"/>
                        </a:rPr>
                        <a:t>+ con người khẳng khái, cương trực; </a:t>
                      </a:r>
                      <a:endParaRPr lang="en-US" sz="1800" b="0">
                        <a:solidFill>
                          <a:srgbClr val="002060"/>
                        </a:solidFill>
                        <a:effectLst/>
                        <a:latin typeface="+mj-lt"/>
                      </a:endParaRPr>
                    </a:p>
                    <a:p>
                      <a:pPr algn="just">
                        <a:lnSpc>
                          <a:spcPct val="115000"/>
                        </a:lnSpc>
                        <a:spcAft>
                          <a:spcPts val="0"/>
                        </a:spcAft>
                      </a:pPr>
                      <a:r>
                        <a:rPr lang="vi-VN" sz="1800" b="0">
                          <a:solidFill>
                            <a:srgbClr val="002060"/>
                          </a:solidFill>
                          <a:effectLst/>
                          <a:latin typeface="+mj-lt"/>
                        </a:rPr>
                        <a:t>+ Tình nghĩa, ko đổi thay con người dù thay đổi vị trí.</a:t>
                      </a:r>
                      <a:endParaRPr lang="en-US" sz="1800" b="0">
                        <a:solidFill>
                          <a:srgbClr val="002060"/>
                        </a:solidFill>
                        <a:effectLst/>
                        <a:latin typeface="+mj-lt"/>
                      </a:endParaRPr>
                    </a:p>
                    <a:p>
                      <a:pPr algn="just">
                        <a:lnSpc>
                          <a:spcPct val="115000"/>
                        </a:lnSpc>
                        <a:spcAft>
                          <a:spcPts val="0"/>
                        </a:spcAft>
                      </a:pPr>
                      <a:r>
                        <a:rPr lang="vi-VN" sz="1800" b="0">
                          <a:solidFill>
                            <a:srgbClr val="002060"/>
                          </a:solidFill>
                          <a:effectLst/>
                          <a:latin typeface="+mj-lt"/>
                        </a:rPr>
                        <a:t>+ Biết lắng nghe và sáng suốt trong những sự lựa chọn</a:t>
                      </a:r>
                      <a:endParaRPr lang="en-US" sz="1800" b="0">
                        <a:solidFill>
                          <a:srgbClr val="002060"/>
                        </a:solidFill>
                        <a:effectLst/>
                        <a:latin typeface="+mj-lt"/>
                      </a:endParaRPr>
                    </a:p>
                    <a:p>
                      <a:pPr algn="just">
                        <a:lnSpc>
                          <a:spcPct val="115000"/>
                        </a:lnSpc>
                        <a:spcAft>
                          <a:spcPts val="0"/>
                        </a:spcAft>
                      </a:pPr>
                      <a:r>
                        <a:rPr lang="vi-VN" sz="1800" b="0">
                          <a:solidFill>
                            <a:srgbClr val="002060"/>
                          </a:solidFill>
                          <a:effectLst/>
                          <a:latin typeface="+mj-lt"/>
                        </a:rPr>
                        <a:t>- Học sinh nhận xét về nghệ thuật xây dựng nhân vật trong truyện truyền kì:</a:t>
                      </a:r>
                      <a:endParaRPr lang="en-US" sz="1800" b="0">
                        <a:solidFill>
                          <a:srgbClr val="002060"/>
                        </a:solidFill>
                        <a:effectLst/>
                        <a:latin typeface="+mj-lt"/>
                      </a:endParaRPr>
                    </a:p>
                    <a:p>
                      <a:pPr algn="just">
                        <a:lnSpc>
                          <a:spcPct val="115000"/>
                        </a:lnSpc>
                        <a:spcAft>
                          <a:spcPts val="0"/>
                        </a:spcAft>
                      </a:pPr>
                      <a:r>
                        <a:rPr lang="vi-VN" sz="1800" b="0">
                          <a:solidFill>
                            <a:srgbClr val="002060"/>
                          </a:solidFill>
                          <a:effectLst/>
                          <a:latin typeface="+mj-lt"/>
                        </a:rPr>
                        <a:t>+ Gián tiếp: qua lời giới thiệu của người kể</a:t>
                      </a:r>
                      <a:endParaRPr lang="en-US" sz="1800" b="0">
                        <a:solidFill>
                          <a:srgbClr val="002060"/>
                        </a:solidFill>
                        <a:effectLst/>
                        <a:latin typeface="+mj-lt"/>
                      </a:endParaRPr>
                    </a:p>
                    <a:p>
                      <a:pPr algn="just">
                        <a:lnSpc>
                          <a:spcPct val="115000"/>
                        </a:lnSpc>
                        <a:spcAft>
                          <a:spcPts val="0"/>
                        </a:spcAft>
                      </a:pPr>
                      <a:r>
                        <a:rPr lang="vi-VN" sz="1800" b="0">
                          <a:solidFill>
                            <a:srgbClr val="002060"/>
                          </a:solidFill>
                          <a:effectLst/>
                          <a:latin typeface="+mj-lt"/>
                        </a:rPr>
                        <a:t>+ Trực tiếp: qua hành động và việc làm của nhân vật….</a:t>
                      </a:r>
                      <a:endParaRPr lang="en-US" sz="1800" b="0">
                        <a:solidFill>
                          <a:srgbClr val="002060"/>
                        </a:solidFill>
                        <a:effectLst/>
                        <a:latin typeface="+mj-lt"/>
                      </a:endParaRPr>
                    </a:p>
                    <a:p>
                      <a:pPr algn="just">
                        <a:lnSpc>
                          <a:spcPct val="115000"/>
                        </a:lnSpc>
                        <a:spcAft>
                          <a:spcPts val="0"/>
                        </a:spcAft>
                      </a:pPr>
                      <a:r>
                        <a:rPr lang="vi-VN" sz="1800" b="0">
                          <a:solidFill>
                            <a:srgbClr val="002060"/>
                          </a:solidFill>
                          <a:effectLst/>
                          <a:latin typeface="+mj-lt"/>
                        </a:rPr>
                        <a:t>+ Các yếu tố kì ảo</a:t>
                      </a:r>
                      <a:endParaRPr lang="en-US" sz="1800" b="0">
                        <a:solidFill>
                          <a:srgbClr val="002060"/>
                        </a:solidFill>
                        <a:effectLst/>
                        <a:latin typeface="+mj-lt"/>
                      </a:endParaRPr>
                    </a:p>
                    <a:p>
                      <a:pPr algn="just">
                        <a:lnSpc>
                          <a:spcPct val="115000"/>
                        </a:lnSpc>
                        <a:spcAft>
                          <a:spcPts val="0"/>
                        </a:spcAft>
                      </a:pPr>
                      <a:r>
                        <a:rPr lang="vi-VN" sz="1800" b="0">
                          <a:solidFill>
                            <a:srgbClr val="002060"/>
                          </a:solidFill>
                          <a:effectLst/>
                          <a:latin typeface="+mj-lt"/>
                        </a:rPr>
                        <a:t>Kết đoạn: Khẳng định lại giá trị của hình ảnh nhân vật Tử Văn. (0.25)</a:t>
                      </a:r>
                      <a:endParaRPr lang="en-US" sz="1800" b="0">
                        <a:solidFill>
                          <a:srgbClr val="002060"/>
                        </a:solidFill>
                        <a:effectLst/>
                        <a:latin typeface="+mj-lt"/>
                        <a:ea typeface="Times New Roman" panose="02020603050405020304" pitchFamily="18" charset="0"/>
                        <a:cs typeface="Times New Roman" panose="02020603050405020304" pitchFamily="18" charset="0"/>
                      </a:endParaRPr>
                    </a:p>
                  </a:txBody>
                  <a:tcPr marL="57915" marR="57915" marT="0" marB="0">
                    <a:solidFill>
                      <a:schemeClr val="accent1">
                        <a:lumMod val="20000"/>
                        <a:lumOff val="80000"/>
                      </a:schemeClr>
                    </a:solidFill>
                  </a:tcPr>
                </a:tc>
                <a:tc>
                  <a:txBody>
                    <a:bodyPr/>
                    <a:lstStyle/>
                    <a:p>
                      <a:pPr>
                        <a:lnSpc>
                          <a:spcPct val="115000"/>
                        </a:lnSpc>
                        <a:spcAft>
                          <a:spcPts val="0"/>
                        </a:spcAft>
                      </a:pPr>
                      <a:r>
                        <a:rPr lang="vi-VN" sz="1800" b="0">
                          <a:solidFill>
                            <a:srgbClr val="002060"/>
                          </a:solidFill>
                          <a:effectLst/>
                          <a:latin typeface="+mj-lt"/>
                        </a:rPr>
                        <a:t>Học sinh có thể có những lý giải, nhận xét, đánh giá nhân vật Tử Văn với những cảm nhận riêng, diễn đạt phù hợp, sáng tạo đều được chấp nhận.</a:t>
                      </a:r>
                      <a:endParaRPr lang="en-US" sz="1800" b="0">
                        <a:solidFill>
                          <a:srgbClr val="002060"/>
                        </a:solidFill>
                        <a:effectLst/>
                        <a:latin typeface="+mj-lt"/>
                        <a:ea typeface="Times New Roman" panose="02020603050405020304" pitchFamily="18" charset="0"/>
                        <a:cs typeface="Times New Roman" panose="02020603050405020304" pitchFamily="18" charset="0"/>
                      </a:endParaRPr>
                    </a:p>
                  </a:txBody>
                  <a:tcPr marL="57915" marR="57915" marT="0" marB="0">
                    <a:solidFill>
                      <a:schemeClr val="accent1">
                        <a:lumMod val="20000"/>
                        <a:lumOff val="80000"/>
                      </a:schemeClr>
                    </a:solidFill>
                  </a:tcPr>
                </a:tc>
                <a:extLst>
                  <a:ext uri="{0D108BD9-81ED-4DB2-BD59-A6C34878D82A}">
                    <a16:rowId xmlns:a16="http://schemas.microsoft.com/office/drawing/2014/main" val="2010819070"/>
                  </a:ext>
                </a:extLst>
              </a:tr>
            </a:tbl>
          </a:graphicData>
        </a:graphic>
      </p:graphicFrame>
    </p:spTree>
    <p:extLst>
      <p:ext uri="{BB962C8B-B14F-4D97-AF65-F5344CB8AC3E}">
        <p14:creationId xmlns:p14="http://schemas.microsoft.com/office/powerpoint/2010/main" val="12599042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91689889"/>
              </p:ext>
            </p:extLst>
          </p:nvPr>
        </p:nvGraphicFramePr>
        <p:xfrm>
          <a:off x="627797" y="368490"/>
          <a:ext cx="11163870" cy="6326886"/>
        </p:xfrm>
        <a:graphic>
          <a:graphicData uri="http://schemas.openxmlformats.org/drawingml/2006/table">
            <a:tbl>
              <a:tblPr firstRow="1" firstCol="1" bandRow="1">
                <a:tableStyleId>{5C22544A-7EE6-4342-B048-85BDC9FD1C3A}</a:tableStyleId>
              </a:tblPr>
              <a:tblGrid>
                <a:gridCol w="709684">
                  <a:extLst>
                    <a:ext uri="{9D8B030D-6E8A-4147-A177-3AD203B41FA5}">
                      <a16:colId xmlns:a16="http://schemas.microsoft.com/office/drawing/2014/main" val="450613676"/>
                    </a:ext>
                  </a:extLst>
                </a:gridCol>
                <a:gridCol w="982638">
                  <a:extLst>
                    <a:ext uri="{9D8B030D-6E8A-4147-A177-3AD203B41FA5}">
                      <a16:colId xmlns:a16="http://schemas.microsoft.com/office/drawing/2014/main" val="2383797553"/>
                    </a:ext>
                  </a:extLst>
                </a:gridCol>
                <a:gridCol w="887105">
                  <a:extLst>
                    <a:ext uri="{9D8B030D-6E8A-4147-A177-3AD203B41FA5}">
                      <a16:colId xmlns:a16="http://schemas.microsoft.com/office/drawing/2014/main" val="547680840"/>
                    </a:ext>
                  </a:extLst>
                </a:gridCol>
                <a:gridCol w="6786977">
                  <a:extLst>
                    <a:ext uri="{9D8B030D-6E8A-4147-A177-3AD203B41FA5}">
                      <a16:colId xmlns:a16="http://schemas.microsoft.com/office/drawing/2014/main" val="1598509116"/>
                    </a:ext>
                  </a:extLst>
                </a:gridCol>
                <a:gridCol w="1797466">
                  <a:extLst>
                    <a:ext uri="{9D8B030D-6E8A-4147-A177-3AD203B41FA5}">
                      <a16:colId xmlns:a16="http://schemas.microsoft.com/office/drawing/2014/main" val="54782873"/>
                    </a:ext>
                  </a:extLst>
                </a:gridCol>
              </a:tblGrid>
              <a:tr h="6182435">
                <a:tc>
                  <a:txBody>
                    <a:bodyPr/>
                    <a:lstStyle/>
                    <a:p>
                      <a:pPr>
                        <a:lnSpc>
                          <a:spcPct val="115000"/>
                        </a:lnSpc>
                        <a:spcAft>
                          <a:spcPts val="0"/>
                        </a:spcAft>
                      </a:pPr>
                      <a:r>
                        <a:rPr lang="vi-VN" sz="1800" b="0">
                          <a:solidFill>
                            <a:srgbClr val="002060"/>
                          </a:solidFill>
                          <a:effectLst/>
                          <a:latin typeface="+mj-lt"/>
                        </a:rPr>
                        <a:t> </a:t>
                      </a:r>
                      <a:endParaRPr lang="en-US" sz="1800" b="0">
                        <a:solidFill>
                          <a:srgbClr val="002060"/>
                        </a:solidFill>
                        <a:effectLst/>
                        <a:latin typeface="+mj-lt"/>
                        <a:ea typeface="Times New Roman" panose="02020603050405020304" pitchFamily="18" charset="0"/>
                        <a:cs typeface="Times New Roman" panose="02020603050405020304" pitchFamily="18" charset="0"/>
                      </a:endParaRPr>
                    </a:p>
                  </a:txBody>
                  <a:tcPr marL="60811" marR="60811" marT="0" marB="0">
                    <a:solidFill>
                      <a:schemeClr val="accent1">
                        <a:lumMod val="20000"/>
                        <a:lumOff val="80000"/>
                      </a:schemeClr>
                    </a:solidFill>
                  </a:tcPr>
                </a:tc>
                <a:tc>
                  <a:txBody>
                    <a:bodyPr/>
                    <a:lstStyle/>
                    <a:p>
                      <a:pPr>
                        <a:lnSpc>
                          <a:spcPct val="115000"/>
                        </a:lnSpc>
                        <a:spcAft>
                          <a:spcPts val="0"/>
                        </a:spcAft>
                      </a:pPr>
                      <a:r>
                        <a:rPr lang="en-US" sz="1900" b="0" smtClean="0">
                          <a:solidFill>
                            <a:srgbClr val="002060"/>
                          </a:solidFill>
                          <a:effectLst/>
                          <a:latin typeface="Times New Roman" panose="02020603050405020304" pitchFamily="18" charset="0"/>
                          <a:ea typeface="+mn-ea"/>
                          <a:cs typeface="Times New Roman" panose="02020603050405020304" pitchFamily="18" charset="0"/>
                        </a:rPr>
                        <a:t>2</a:t>
                      </a:r>
                      <a:endParaRPr lang="en-US" sz="19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811" marR="60811" marT="0" marB="0">
                    <a:solidFill>
                      <a:schemeClr val="accent1">
                        <a:lumMod val="20000"/>
                        <a:lumOff val="80000"/>
                      </a:schemeClr>
                    </a:solidFill>
                  </a:tcPr>
                </a:tc>
                <a:tc>
                  <a:txBody>
                    <a:bodyPr/>
                    <a:lstStyle/>
                    <a:p>
                      <a:pPr>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4 </a:t>
                      </a:r>
                      <a:endParaRPr lang="en-US" sz="19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811" marR="60811" marT="0" marB="0">
                    <a:solidFill>
                      <a:schemeClr val="accent1">
                        <a:lumMod val="20000"/>
                        <a:lumOff val="80000"/>
                      </a:schemeClr>
                    </a:solidFill>
                  </a:tcPr>
                </a:tc>
                <a:tc>
                  <a:txBody>
                    <a:bodyPr/>
                    <a:lstStyle/>
                    <a:p>
                      <a:pPr algn="just">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 Yêu cầu hình thức: (0.5)</a:t>
                      </a:r>
                      <a:endParaRPr lang="en-US" sz="1900" b="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 Bài văn đảm bảo dung lượng: khoảng 400 chữ</a:t>
                      </a:r>
                      <a:endParaRPr lang="en-US" sz="1900" b="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 Không mắc lỗi chính tả</a:t>
                      </a:r>
                      <a:endParaRPr lang="en-US" sz="1900" b="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 Diễn đạt mạch lạc, rõ nghĩa.</a:t>
                      </a:r>
                      <a:endParaRPr lang="en-US" sz="1900" b="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 Trình bày gọn gàng, sạch đẹp, không gạch xoá</a:t>
                      </a:r>
                      <a:endParaRPr lang="en-US" sz="1900" b="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 Yêu cầu nội dung: </a:t>
                      </a:r>
                      <a:endParaRPr lang="en-US" sz="1900" b="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Mở bài: Dẫn dắt và giới thiệu vấn đề. (0.5)</a:t>
                      </a:r>
                      <a:endParaRPr lang="en-US" sz="1900" b="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Thân bài: Học sinh thực hiện bàn luận, đánh giá về vấn đề với hệ thống lí lẽ và dẫn chứng phù hợp (2.5)</a:t>
                      </a:r>
                      <a:endParaRPr lang="en-US" sz="1900" b="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Gợi ý: </a:t>
                      </a:r>
                      <a:endParaRPr lang="en-US" sz="1900" b="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 Bảo vệ cây xanh trước các hiện tượng khắc nghiệt của thiên tai là gì?</a:t>
                      </a:r>
                      <a:endParaRPr lang="en-US" sz="1900" b="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 Nêu hiện trạng của cây xanh sau bão số 3</a:t>
                      </a:r>
                      <a:endParaRPr lang="en-US" sz="1900" b="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 Chỉ ra vai trò của cây xanh với thành phố nhất la thành phố đông dân như Hà Nội</a:t>
                      </a:r>
                      <a:endParaRPr lang="en-US" sz="1900" b="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 Nêu ra ý kiến trái chiều</a:t>
                      </a:r>
                      <a:endParaRPr lang="en-US" sz="1900" b="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 Đề xuất những giải pháp phù hợp (cả giải pháp về tư tưởng và hành động)</a:t>
                      </a:r>
                      <a:endParaRPr lang="en-US" sz="1900" b="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 Kết bài: Đánh giá và rút ra bài học phù hợp cho bản thân. ( 0.5)</a:t>
                      </a:r>
                      <a:endParaRPr lang="en-US" sz="19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811" marR="60811" marT="0" marB="0">
                    <a:solidFill>
                      <a:schemeClr val="accent1">
                        <a:lumMod val="20000"/>
                        <a:lumOff val="80000"/>
                      </a:schemeClr>
                    </a:solidFill>
                  </a:tcPr>
                </a:tc>
                <a:tc>
                  <a:txBody>
                    <a:bodyPr/>
                    <a:lstStyle/>
                    <a:p>
                      <a:pPr algn="just">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Học sinh có thể có những lý giải khác để bàn luận, chứng minh vấn đề cần nghị luận đều được chấp nhận. </a:t>
                      </a:r>
                      <a:endParaRPr lang="en-US" sz="1900" b="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0"/>
                        </a:spcAft>
                      </a:pPr>
                      <a:r>
                        <a:rPr lang="vi-VN" sz="1900" b="0">
                          <a:solidFill>
                            <a:srgbClr val="002060"/>
                          </a:solidFill>
                          <a:effectLst/>
                          <a:latin typeface="Times New Roman" panose="02020603050405020304" pitchFamily="18" charset="0"/>
                          <a:cs typeface="Times New Roman" panose="02020603050405020304" pitchFamily="18" charset="0"/>
                        </a:rPr>
                        <a:t>Những bài có tính sáng tạo, liên hệ thực tiễn tốt có thể được cộng điểm.</a:t>
                      </a:r>
                      <a:endParaRPr lang="en-US" sz="19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811" marR="60811" marT="0" marB="0">
                    <a:solidFill>
                      <a:schemeClr val="accent1">
                        <a:lumMod val="20000"/>
                        <a:lumOff val="80000"/>
                      </a:schemeClr>
                    </a:solidFill>
                  </a:tcPr>
                </a:tc>
                <a:extLst>
                  <a:ext uri="{0D108BD9-81ED-4DB2-BD59-A6C34878D82A}">
                    <a16:rowId xmlns:a16="http://schemas.microsoft.com/office/drawing/2014/main" val="2623826787"/>
                  </a:ext>
                </a:extLst>
              </a:tr>
            </a:tbl>
          </a:graphicData>
        </a:graphic>
      </p:graphicFrame>
    </p:spTree>
    <p:extLst>
      <p:ext uri="{BB962C8B-B14F-4D97-AF65-F5344CB8AC3E}">
        <p14:creationId xmlns:p14="http://schemas.microsoft.com/office/powerpoint/2010/main" val="33105997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47666" y="1992573"/>
            <a:ext cx="6619164" cy="707886"/>
          </a:xfrm>
          <a:prstGeom prst="rect">
            <a:avLst/>
          </a:prstGeom>
          <a:noFill/>
        </p:spPr>
        <p:txBody>
          <a:bodyPr wrap="square" rtlCol="0">
            <a:spAutoFit/>
          </a:bodyPr>
          <a:lstStyle/>
          <a:p>
            <a:pPr algn="ctr"/>
            <a:r>
              <a:rPr lang="en-US" sz="4000" b="1" smtClean="0">
                <a:solidFill>
                  <a:srgbClr val="FFFF00"/>
                </a:solidFill>
                <a:latin typeface="Times New Roman" panose="02020603050405020304" pitchFamily="18" charset="0"/>
                <a:cs typeface="Times New Roman" panose="02020603050405020304" pitchFamily="18" charset="0"/>
              </a:rPr>
              <a:t>PHẦN V: THẢO LUẬN</a:t>
            </a:r>
            <a:endParaRPr lang="en-US" sz="4000" b="1">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9149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838303580"/>
              </p:ext>
            </p:extLst>
          </p:nvPr>
        </p:nvGraphicFramePr>
        <p:xfrm>
          <a:off x="0" y="458989"/>
          <a:ext cx="12064621" cy="6305162"/>
        </p:xfrm>
        <a:graphic>
          <a:graphicData uri="http://schemas.openxmlformats.org/drawingml/2006/table">
            <a:tbl>
              <a:tblPr firstRow="1" firstCol="1" bandRow="1">
                <a:tableStyleId>{5C22544A-7EE6-4342-B048-85BDC9FD1C3A}</a:tableStyleId>
              </a:tblPr>
              <a:tblGrid>
                <a:gridCol w="835243">
                  <a:extLst>
                    <a:ext uri="{9D8B030D-6E8A-4147-A177-3AD203B41FA5}">
                      <a16:colId xmlns:a16="http://schemas.microsoft.com/office/drawing/2014/main" val="448497162"/>
                    </a:ext>
                  </a:extLst>
                </a:gridCol>
                <a:gridCol w="2105508">
                  <a:extLst>
                    <a:ext uri="{9D8B030D-6E8A-4147-A177-3AD203B41FA5}">
                      <a16:colId xmlns:a16="http://schemas.microsoft.com/office/drawing/2014/main" val="2773934220"/>
                    </a:ext>
                  </a:extLst>
                </a:gridCol>
                <a:gridCol w="9123870">
                  <a:extLst>
                    <a:ext uri="{9D8B030D-6E8A-4147-A177-3AD203B41FA5}">
                      <a16:colId xmlns:a16="http://schemas.microsoft.com/office/drawing/2014/main" val="3938630278"/>
                    </a:ext>
                  </a:extLst>
                </a:gridCol>
              </a:tblGrid>
              <a:tr h="405868">
                <a:tc>
                  <a:txBody>
                    <a:bodyPr/>
                    <a:lstStyle/>
                    <a:p>
                      <a:pPr algn="ctr">
                        <a:lnSpc>
                          <a:spcPct val="107000"/>
                        </a:lnSpc>
                        <a:spcAft>
                          <a:spcPts val="0"/>
                        </a:spcAft>
                      </a:pPr>
                      <a:r>
                        <a:rPr lang="pt-BR" sz="2400">
                          <a:effectLst/>
                          <a:latin typeface="Times New Roman" panose="02020603050405020304" pitchFamily="18" charset="0"/>
                          <a:cs typeface="Times New Roman" panose="02020603050405020304" pitchFamily="18" charset="0"/>
                        </a:rPr>
                        <a:t>STT</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pt-BR" sz="2400">
                          <a:effectLst/>
                          <a:latin typeface="Times New Roman" panose="02020603050405020304" pitchFamily="18" charset="0"/>
                          <a:cs typeface="Times New Roman" panose="02020603050405020304" pitchFamily="18" charset="0"/>
                        </a:rPr>
                        <a:t>Đặc điểm</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5899484"/>
                  </a:ext>
                </a:extLst>
              </a:tr>
              <a:tr h="405868">
                <a:tc>
                  <a:txBody>
                    <a:bodyPr/>
                    <a:lstStyle/>
                    <a:p>
                      <a:pPr algn="ctr">
                        <a:lnSpc>
                          <a:spcPct val="107000"/>
                        </a:lnSpc>
                        <a:spcAft>
                          <a:spcPts val="0"/>
                        </a:spcAft>
                      </a:pPr>
                      <a:r>
                        <a:rPr lang="pt-BR"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2400" b="1">
                          <a:solidFill>
                            <a:srgbClr val="FF0000"/>
                          </a:solidFill>
                          <a:effectLst/>
                          <a:latin typeface="Times New Roman" panose="02020603050405020304" pitchFamily="18" charset="0"/>
                          <a:cs typeface="Times New Roman" panose="02020603050405020304" pitchFamily="18" charset="0"/>
                        </a:rPr>
                        <a:t>Thời kì ra đời</a:t>
                      </a:r>
                      <a:endParaRPr lang="en-US" sz="24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2400">
                          <a:solidFill>
                            <a:srgbClr val="0000FF"/>
                          </a:solidFill>
                          <a:effectLst/>
                          <a:latin typeface="Times New Roman" panose="02020603050405020304" pitchFamily="18" charset="0"/>
                          <a:cs typeface="Times New Roman" panose="02020603050405020304" pitchFamily="18" charset="0"/>
                        </a:rPr>
                        <a:t>Phát triển mạnh mẽ từ thời trung đại.</a:t>
                      </a:r>
                      <a:endParaRPr lang="en-US" sz="240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7774669"/>
                  </a:ext>
                </a:extLst>
              </a:tr>
              <a:tr h="1131174">
                <a:tc>
                  <a:txBody>
                    <a:bodyPr/>
                    <a:lstStyle/>
                    <a:p>
                      <a:pPr algn="ctr">
                        <a:lnSpc>
                          <a:spcPct val="107000"/>
                        </a:lnSpc>
                        <a:spcAft>
                          <a:spcPts val="0"/>
                        </a:spcAft>
                      </a:pPr>
                      <a:r>
                        <a:rPr lang="pt-BR" sz="2400">
                          <a:effectLst/>
                          <a:latin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2400" b="1">
                          <a:solidFill>
                            <a:srgbClr val="FF0000"/>
                          </a:solidFill>
                          <a:effectLst/>
                          <a:latin typeface="Times New Roman" panose="02020603050405020304" pitchFamily="18" charset="0"/>
                          <a:cs typeface="Times New Roman" panose="02020603050405020304" pitchFamily="18" charset="0"/>
                        </a:rPr>
                        <a:t>Vai trò của yếu tố kì ảo</a:t>
                      </a:r>
                      <a:endParaRPr lang="en-US" sz="24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2400">
                          <a:solidFill>
                            <a:srgbClr val="0000FF"/>
                          </a:solidFill>
                          <a:effectLst/>
                          <a:latin typeface="Times New Roman" panose="02020603050405020304" pitchFamily="18" charset="0"/>
                          <a:cs typeface="Times New Roman" panose="02020603050405020304" pitchFamily="18" charset="0"/>
                        </a:rPr>
                        <a:t>- Là phương thức nghệ thuật để phản ánh cuộc sống.</a:t>
                      </a:r>
                      <a:endParaRPr lang="en-US" sz="2400">
                        <a:solidFill>
                          <a:srgbClr val="0000FF"/>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pt-BR" sz="2400">
                          <a:solidFill>
                            <a:srgbClr val="0000FF"/>
                          </a:solidFill>
                          <a:effectLst/>
                          <a:latin typeface="Times New Roman" panose="02020603050405020304" pitchFamily="18" charset="0"/>
                          <a:cs typeface="Times New Roman" panose="02020603050405020304" pitchFamily="18" charset="0"/>
                        </a:rPr>
                        <a:t>- Truyền tải những vấn đề cốt lõi của hiện thực và quan niệm, thái độ của tác giả.</a:t>
                      </a:r>
                      <a:endParaRPr lang="en-US" sz="240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4357986"/>
                  </a:ext>
                </a:extLst>
              </a:tr>
              <a:tr h="1508232">
                <a:tc>
                  <a:txBody>
                    <a:bodyPr/>
                    <a:lstStyle/>
                    <a:p>
                      <a:pPr algn="ctr">
                        <a:lnSpc>
                          <a:spcPct val="107000"/>
                        </a:lnSpc>
                        <a:spcAft>
                          <a:spcPts val="0"/>
                        </a:spcAft>
                      </a:pPr>
                      <a:r>
                        <a:rPr lang="pt-BR" sz="2400">
                          <a:effectLst/>
                          <a:latin typeface="Times New Roman" panose="02020603050405020304" pitchFamily="18" charset="0"/>
                          <a:cs typeface="Times New Roman" panose="02020603050405020304" pitchFamily="18" charset="0"/>
                        </a:rPr>
                        <a:t>3</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2400" b="1">
                          <a:solidFill>
                            <a:srgbClr val="FF0000"/>
                          </a:solidFill>
                          <a:effectLst/>
                          <a:latin typeface="Times New Roman" panose="02020603050405020304" pitchFamily="18" charset="0"/>
                          <a:cs typeface="Times New Roman" panose="02020603050405020304" pitchFamily="18" charset="0"/>
                        </a:rPr>
                        <a:t>Cốt truyện</a:t>
                      </a:r>
                      <a:endParaRPr lang="en-US" sz="24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2400">
                          <a:solidFill>
                            <a:srgbClr val="0000FF"/>
                          </a:solidFill>
                          <a:effectLst/>
                          <a:latin typeface="Times New Roman" panose="02020603050405020304" pitchFamily="18" charset="0"/>
                          <a:cs typeface="Times New Roman" panose="02020603050405020304" pitchFamily="18" charset="0"/>
                        </a:rPr>
                        <a:t>- Mô phỏng cốt truyện dân gian hoặc dã sử; mượn từ truyện truyền kì Trung Quốc.</a:t>
                      </a:r>
                      <a:endParaRPr lang="en-US" sz="2400">
                        <a:solidFill>
                          <a:srgbClr val="0000FF"/>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pt-BR" sz="2400">
                          <a:solidFill>
                            <a:srgbClr val="0000FF"/>
                          </a:solidFill>
                          <a:effectLst/>
                          <a:latin typeface="Times New Roman" panose="02020603050405020304" pitchFamily="18" charset="0"/>
                          <a:cs typeface="Times New Roman" panose="02020603050405020304" pitchFamily="18" charset="0"/>
                        </a:rPr>
                        <a:t>- Được tổ chức chủ yếu dựa trên chuỗi sự kiện sắp xếp theo trật tự tuyến tính, có quan hệ nhân quả.</a:t>
                      </a:r>
                      <a:endParaRPr lang="en-US" sz="240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8190120"/>
                  </a:ext>
                </a:extLst>
              </a:tr>
              <a:tr h="1131174">
                <a:tc>
                  <a:txBody>
                    <a:bodyPr/>
                    <a:lstStyle/>
                    <a:p>
                      <a:pPr algn="ctr">
                        <a:lnSpc>
                          <a:spcPct val="107000"/>
                        </a:lnSpc>
                        <a:spcAft>
                          <a:spcPts val="0"/>
                        </a:spcAft>
                      </a:pPr>
                      <a:r>
                        <a:rPr lang="pt-BR" sz="2400">
                          <a:effectLst/>
                          <a:latin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2400" b="1">
                          <a:solidFill>
                            <a:srgbClr val="FF0000"/>
                          </a:solidFill>
                          <a:effectLst/>
                          <a:latin typeface="Times New Roman" panose="02020603050405020304" pitchFamily="18" charset="0"/>
                          <a:cs typeface="Times New Roman" panose="02020603050405020304" pitchFamily="18" charset="0"/>
                        </a:rPr>
                        <a:t>Nhân vật</a:t>
                      </a:r>
                      <a:endParaRPr lang="en-US" sz="24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2400">
                          <a:solidFill>
                            <a:srgbClr val="0000FF"/>
                          </a:solidFill>
                          <a:effectLst/>
                          <a:latin typeface="Times New Roman" panose="02020603050405020304" pitchFamily="18" charset="0"/>
                          <a:cs typeface="Times New Roman" panose="02020603050405020304" pitchFamily="18" charset="0"/>
                        </a:rPr>
                        <a:t>- Nổi bật nhất là ba nhóm: thần tiên, người trần, yêu quái.</a:t>
                      </a:r>
                      <a:endParaRPr lang="en-US" sz="2400">
                        <a:solidFill>
                          <a:srgbClr val="0000FF"/>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pt-BR" sz="2400">
                          <a:solidFill>
                            <a:srgbClr val="0000FF"/>
                          </a:solidFill>
                          <a:effectLst/>
                          <a:latin typeface="Times New Roman" panose="02020603050405020304" pitchFamily="18" charset="0"/>
                          <a:cs typeface="Times New Roman" panose="02020603050405020304" pitchFamily="18" charset="0"/>
                        </a:rPr>
                        <a:t>- Đặc điểm nhân vật: thường có những nét kì lạ về nguồn gốc ra đời, ngoại hình hay năng lực siêu nhân.</a:t>
                      </a:r>
                      <a:endParaRPr lang="en-US" sz="240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9441391"/>
                  </a:ext>
                </a:extLst>
              </a:tr>
              <a:tr h="1131174">
                <a:tc>
                  <a:txBody>
                    <a:bodyPr/>
                    <a:lstStyle/>
                    <a:p>
                      <a:pPr algn="ctr">
                        <a:lnSpc>
                          <a:spcPct val="107000"/>
                        </a:lnSpc>
                        <a:spcAft>
                          <a:spcPts val="0"/>
                        </a:spcAft>
                      </a:pPr>
                      <a:r>
                        <a:rPr lang="pt-BR" sz="2400">
                          <a:effectLst/>
                          <a:latin typeface="Times New Roman" panose="02020603050405020304" pitchFamily="18" charset="0"/>
                          <a:cs typeface="Times New Roman" panose="02020603050405020304" pitchFamily="18" charset="0"/>
                        </a:rPr>
                        <a:t>5</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2400" b="1">
                          <a:solidFill>
                            <a:srgbClr val="FF0000"/>
                          </a:solidFill>
                          <a:effectLst/>
                          <a:latin typeface="Times New Roman" panose="02020603050405020304" pitchFamily="18" charset="0"/>
                          <a:cs typeface="Times New Roman" panose="02020603050405020304" pitchFamily="18" charset="0"/>
                        </a:rPr>
                        <a:t>Không gian và thời gian</a:t>
                      </a:r>
                      <a:endParaRPr lang="en-US" sz="24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2400">
                          <a:solidFill>
                            <a:srgbClr val="0000FF"/>
                          </a:solidFill>
                          <a:effectLst/>
                          <a:latin typeface="Times New Roman" panose="02020603050405020304" pitchFamily="18" charset="0"/>
                          <a:cs typeface="Times New Roman" panose="02020603050405020304" pitchFamily="18" charset="0"/>
                        </a:rPr>
                        <a:t>- Không gian: pha trộn cõi trần, cõi âm, cõi tiên tồn tại liên thông với nhau.</a:t>
                      </a:r>
                      <a:endParaRPr lang="en-US" sz="2400">
                        <a:solidFill>
                          <a:srgbClr val="0000FF"/>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pt-BR" sz="2400">
                          <a:solidFill>
                            <a:srgbClr val="0000FF"/>
                          </a:solidFill>
                          <a:effectLst/>
                          <a:latin typeface="Times New Roman" panose="02020603050405020304" pitchFamily="18" charset="0"/>
                          <a:cs typeface="Times New Roman" panose="02020603050405020304" pitchFamily="18" charset="0"/>
                        </a:rPr>
                        <a:t>- Thời gian: kết hợp thời gian thực và thời gian kì ảo.</a:t>
                      </a:r>
                      <a:endParaRPr lang="en-US" sz="240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4676983"/>
                  </a:ext>
                </a:extLst>
              </a:tr>
              <a:tr h="405868">
                <a:tc>
                  <a:txBody>
                    <a:bodyPr/>
                    <a:lstStyle/>
                    <a:p>
                      <a:pPr algn="ctr">
                        <a:lnSpc>
                          <a:spcPct val="107000"/>
                        </a:lnSpc>
                        <a:spcAft>
                          <a:spcPts val="0"/>
                        </a:spcAft>
                      </a:pPr>
                      <a:r>
                        <a:rPr lang="pt-BR" sz="2400">
                          <a:effectLst/>
                          <a:latin typeface="Times New Roman" panose="02020603050405020304" pitchFamily="18" charset="0"/>
                          <a:cs typeface="Times New Roman" panose="02020603050405020304" pitchFamily="18" charset="0"/>
                        </a:rPr>
                        <a:t>6</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2400" b="1">
                          <a:solidFill>
                            <a:srgbClr val="FF0000"/>
                          </a:solidFill>
                          <a:effectLst/>
                          <a:latin typeface="Times New Roman" panose="02020603050405020304" pitchFamily="18" charset="0"/>
                          <a:cs typeface="Times New Roman" panose="02020603050405020304" pitchFamily="18" charset="0"/>
                        </a:rPr>
                        <a:t>Ngôn ngữ</a:t>
                      </a:r>
                      <a:endParaRPr lang="en-US" sz="24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2400">
                          <a:solidFill>
                            <a:srgbClr val="0000FF"/>
                          </a:solidFill>
                          <a:effectLst/>
                          <a:latin typeface="Times New Roman" panose="02020603050405020304" pitchFamily="18" charset="0"/>
                          <a:cs typeface="Times New Roman" panose="02020603050405020304" pitchFamily="18" charset="0"/>
                        </a:rPr>
                        <a:t>Sử dụng nhiều điển cố, điển tích.</a:t>
                      </a:r>
                      <a:endParaRPr lang="en-US" sz="240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4769141"/>
                  </a:ext>
                </a:extLst>
              </a:tr>
            </a:tbl>
          </a:graphicData>
        </a:graphic>
      </p:graphicFrame>
      <p:sp>
        <p:nvSpPr>
          <p:cNvPr id="2" name="TextBox 1"/>
          <p:cNvSpPr txBox="1"/>
          <p:nvPr/>
        </p:nvSpPr>
        <p:spPr>
          <a:xfrm>
            <a:off x="0" y="-2676"/>
            <a:ext cx="5380894" cy="523220"/>
          </a:xfrm>
          <a:prstGeom prst="rect">
            <a:avLst/>
          </a:prstGeom>
          <a:noFill/>
        </p:spPr>
        <p:txBody>
          <a:bodyPr wrap="square" rtlCol="0">
            <a:spAutoFit/>
          </a:bodyPr>
          <a:lstStyle/>
          <a:p>
            <a:r>
              <a:rPr lang="en-US" sz="2800" b="1" smtClean="0">
                <a:solidFill>
                  <a:srgbClr val="FFFF00"/>
                </a:solidFill>
                <a:latin typeface="Times New Roman" panose="02020603050405020304" pitchFamily="18" charset="0"/>
                <a:cs typeface="Times New Roman" panose="02020603050405020304" pitchFamily="18" charset="0"/>
              </a:rPr>
              <a:t>1. Đặc điểm của truyện truyền kì</a:t>
            </a:r>
            <a:endParaRPr lang="en-US" sz="2800" b="1">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608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10">
            <a:extLst>
              <a:ext uri="{FF2B5EF4-FFF2-40B4-BE49-F238E27FC236}">
                <a16:creationId xmlns:a16="http://schemas.microsoft.com/office/drawing/2014/main" id="{0CB1BC7E-CE20-4F6A-B9D1-5D98E73583FB}"/>
              </a:ext>
            </a:extLst>
          </p:cNvPr>
          <p:cNvSpPr txBox="1"/>
          <p:nvPr/>
        </p:nvSpPr>
        <p:spPr>
          <a:xfrm>
            <a:off x="1786597" y="2079618"/>
            <a:ext cx="9869812" cy="913007"/>
          </a:xfrm>
          <a:prstGeom prst="rect">
            <a:avLst/>
          </a:prstGeom>
          <a:noFill/>
        </p:spPr>
        <p:txBody>
          <a:bodyPr wrap="square" rtlCol="0">
            <a:spAutoFit/>
          </a:bodyPr>
          <a:lstStyle/>
          <a:p>
            <a:pPr algn="ctr"/>
            <a:r>
              <a:rPr lang="en-US" altLang="zh-CN" sz="5333" b="1" smtClean="0">
                <a:solidFill>
                  <a:schemeClr val="bg1"/>
                </a:solidFill>
                <a:latin typeface="Times New Roman" panose="02020603050405020304" pitchFamily="18" charset="0"/>
                <a:ea typeface="Arial Unicode MS" panose="020B0604020202020204" pitchFamily="34" charset="-122"/>
                <a:cs typeface="Times New Roman" panose="02020603050405020304" pitchFamily="18" charset="0"/>
              </a:rPr>
              <a:t>XIN CẢM ƠN!</a:t>
            </a:r>
            <a:endParaRPr lang="en-US" altLang="zh-CN" sz="5333" b="1" dirty="0">
              <a:solidFill>
                <a:schemeClr val="bg1"/>
              </a:solidFill>
              <a:latin typeface="Times New Roman" panose="02020603050405020304" pitchFamily="18" charset="0"/>
              <a:ea typeface="Arial Unicode MS" panose="020B0604020202020204" pitchFamily="34" charset="-122"/>
              <a:cs typeface="Times New Roman" panose="02020603050405020304" pitchFamily="18" charset="0"/>
            </a:endParaRPr>
          </a:p>
        </p:txBody>
      </p:sp>
      <p:pic>
        <p:nvPicPr>
          <p:cNvPr id="8" name="图片 6">
            <a:extLst>
              <a:ext uri="{FF2B5EF4-FFF2-40B4-BE49-F238E27FC236}">
                <a16:creationId xmlns:a16="http://schemas.microsoft.com/office/drawing/2014/main" id="{FD5324AA-24E5-421A-BEC5-55D1393533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47"/>
            <a:ext cx="3573194" cy="8027604"/>
          </a:xfrm>
          <a:prstGeom prst="rect">
            <a:avLst/>
          </a:prstGeom>
        </p:spPr>
      </p:pic>
    </p:spTree>
    <p:extLst>
      <p:ext uri="{BB962C8B-B14F-4D97-AF65-F5344CB8AC3E}">
        <p14:creationId xmlns:p14="http://schemas.microsoft.com/office/powerpoint/2010/main" val="1935077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5753" y="1248508"/>
            <a:ext cx="9900140" cy="4524315"/>
          </a:xfrm>
          <a:prstGeom prst="rect">
            <a:avLst/>
          </a:prstGeom>
          <a:noFill/>
        </p:spPr>
        <p:txBody>
          <a:bodyPr wrap="square" rtlCol="0">
            <a:spAutoFit/>
          </a:bodyPr>
          <a:lstStyle/>
          <a:p>
            <a:pPr algn="ctr"/>
            <a:r>
              <a:rPr lang="en-US" sz="3200" b="1" dirty="0" err="1" smtClean="0">
                <a:solidFill>
                  <a:srgbClr val="FFFF00"/>
                </a:solidFill>
                <a:latin typeface="Times New Roman" panose="02020603050405020304" pitchFamily="18" charset="0"/>
                <a:cs typeface="Times New Roman" panose="02020603050405020304" pitchFamily="18" charset="0"/>
              </a:rPr>
              <a:t>Một</a:t>
            </a:r>
            <a:r>
              <a:rPr lang="en-US" sz="3200" b="1" dirty="0" smtClean="0">
                <a:solidFill>
                  <a:srgbClr val="FFFF00"/>
                </a:solidFill>
                <a:latin typeface="Times New Roman" panose="02020603050405020304" pitchFamily="18" charset="0"/>
                <a:cs typeface="Times New Roman" panose="02020603050405020304" pitchFamily="18" charset="0"/>
              </a:rPr>
              <a:t> </a:t>
            </a:r>
            <a:r>
              <a:rPr lang="en-US" sz="3200" b="1" dirty="0" err="1" smtClean="0">
                <a:solidFill>
                  <a:srgbClr val="FFFF00"/>
                </a:solidFill>
                <a:latin typeface="Times New Roman" panose="02020603050405020304" pitchFamily="18" charset="0"/>
                <a:cs typeface="Times New Roman" panose="02020603050405020304" pitchFamily="18" charset="0"/>
              </a:rPr>
              <a:t>số</a:t>
            </a:r>
            <a:r>
              <a:rPr lang="en-US" sz="3200" b="1" dirty="0" smtClean="0">
                <a:solidFill>
                  <a:srgbClr val="FFFF00"/>
                </a:solidFill>
                <a:latin typeface="Times New Roman" panose="02020603050405020304" pitchFamily="18" charset="0"/>
                <a:cs typeface="Times New Roman" panose="02020603050405020304" pitchFamily="18" charset="0"/>
              </a:rPr>
              <a:t> </a:t>
            </a:r>
            <a:r>
              <a:rPr lang="en-US" sz="3200" b="1" dirty="0" err="1" smtClean="0">
                <a:solidFill>
                  <a:srgbClr val="FFFF00"/>
                </a:solidFill>
                <a:latin typeface="Times New Roman" panose="02020603050405020304" pitchFamily="18" charset="0"/>
                <a:cs typeface="Times New Roman" panose="02020603050405020304" pitchFamily="18" charset="0"/>
              </a:rPr>
              <a:t>tác</a:t>
            </a:r>
            <a:r>
              <a:rPr lang="en-US" sz="3200" b="1" dirty="0" smtClean="0">
                <a:solidFill>
                  <a:srgbClr val="FFFF00"/>
                </a:solidFill>
                <a:latin typeface="Times New Roman" panose="02020603050405020304" pitchFamily="18" charset="0"/>
                <a:cs typeface="Times New Roman" panose="02020603050405020304" pitchFamily="18" charset="0"/>
              </a:rPr>
              <a:t> </a:t>
            </a:r>
            <a:r>
              <a:rPr lang="en-US" sz="3200" b="1" dirty="0" err="1" smtClean="0">
                <a:solidFill>
                  <a:srgbClr val="FFFF00"/>
                </a:solidFill>
                <a:latin typeface="Times New Roman" panose="02020603050405020304" pitchFamily="18" charset="0"/>
                <a:cs typeface="Times New Roman" panose="02020603050405020304" pitchFamily="18" charset="0"/>
              </a:rPr>
              <a:t>phẩm</a:t>
            </a:r>
            <a:r>
              <a:rPr lang="en-US" sz="3200" b="1" dirty="0" smtClean="0">
                <a:solidFill>
                  <a:srgbClr val="FFFF00"/>
                </a:solidFill>
                <a:latin typeface="Times New Roman" panose="02020603050405020304" pitchFamily="18" charset="0"/>
                <a:cs typeface="Times New Roman" panose="02020603050405020304" pitchFamily="18" charset="0"/>
              </a:rPr>
              <a:t> </a:t>
            </a:r>
            <a:r>
              <a:rPr lang="en-US" sz="3200" b="1" dirty="0" err="1" smtClean="0">
                <a:solidFill>
                  <a:srgbClr val="FFFF00"/>
                </a:solidFill>
                <a:latin typeface="Times New Roman" panose="02020603050405020304" pitchFamily="18" charset="0"/>
                <a:cs typeface="Times New Roman" panose="02020603050405020304" pitchFamily="18" charset="0"/>
              </a:rPr>
              <a:t>truyện</a:t>
            </a:r>
            <a:r>
              <a:rPr lang="en-US" sz="3200" b="1" dirty="0" smtClean="0">
                <a:solidFill>
                  <a:srgbClr val="FFFF00"/>
                </a:solidFill>
                <a:latin typeface="Times New Roman" panose="02020603050405020304" pitchFamily="18" charset="0"/>
                <a:cs typeface="Times New Roman" panose="02020603050405020304" pitchFamily="18" charset="0"/>
              </a:rPr>
              <a:t> </a:t>
            </a:r>
            <a:r>
              <a:rPr lang="en-US" sz="3200" b="1" dirty="0" err="1" smtClean="0">
                <a:solidFill>
                  <a:srgbClr val="FFFF00"/>
                </a:solidFill>
                <a:latin typeface="Times New Roman" panose="02020603050405020304" pitchFamily="18" charset="0"/>
                <a:cs typeface="Times New Roman" panose="02020603050405020304" pitchFamily="18" charset="0"/>
              </a:rPr>
              <a:t>Truyền</a:t>
            </a:r>
            <a:r>
              <a:rPr lang="en-US" sz="3200" b="1" dirty="0" smtClean="0">
                <a:solidFill>
                  <a:srgbClr val="FFFF00"/>
                </a:solidFill>
                <a:latin typeface="Times New Roman" panose="02020603050405020304" pitchFamily="18" charset="0"/>
                <a:cs typeface="Times New Roman" panose="02020603050405020304" pitchFamily="18" charset="0"/>
              </a:rPr>
              <a:t> </a:t>
            </a:r>
            <a:r>
              <a:rPr lang="en-US" sz="3200" b="1" err="1" smtClean="0">
                <a:solidFill>
                  <a:srgbClr val="FFFF00"/>
                </a:solidFill>
                <a:latin typeface="Times New Roman" panose="02020603050405020304" pitchFamily="18" charset="0"/>
                <a:cs typeface="Times New Roman" panose="02020603050405020304" pitchFamily="18" charset="0"/>
              </a:rPr>
              <a:t>kì</a:t>
            </a:r>
            <a:r>
              <a:rPr lang="en-US" sz="3200" b="1" smtClean="0">
                <a:solidFill>
                  <a:srgbClr val="FFFF00"/>
                </a:solidFill>
                <a:latin typeface="Times New Roman" panose="02020603050405020304" pitchFamily="18" charset="0"/>
                <a:cs typeface="Times New Roman" panose="02020603050405020304" pitchFamily="18" charset="0"/>
              </a:rPr>
              <a:t>:</a:t>
            </a:r>
          </a:p>
          <a:p>
            <a:pPr algn="ctr"/>
            <a:endParaRPr lang="en-US" sz="3200" b="1" dirty="0" smtClean="0">
              <a:solidFill>
                <a:srgbClr val="FFFF00"/>
              </a:solidFill>
              <a:latin typeface="Times New Roman" panose="02020603050405020304" pitchFamily="18" charset="0"/>
              <a:cs typeface="Times New Roman" panose="02020603050405020304" pitchFamily="18" charset="0"/>
            </a:endParaRPr>
          </a:p>
          <a:p>
            <a:pPr marL="514350" indent="-514350">
              <a:buAutoNum type="arabicPeriod"/>
            </a:pPr>
            <a:r>
              <a:rPr lang="en-US" sz="3200" i="1" dirty="0" err="1" smtClean="0">
                <a:solidFill>
                  <a:srgbClr val="FFFF00"/>
                </a:solidFill>
                <a:latin typeface="Times New Roman" panose="02020603050405020304" pitchFamily="18" charset="0"/>
                <a:cs typeface="Times New Roman" panose="02020603050405020304" pitchFamily="18" charset="0"/>
              </a:rPr>
              <a:t>Người</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a:solidFill>
                  <a:srgbClr val="FFFF00"/>
                </a:solidFill>
                <a:latin typeface="Times New Roman" panose="02020603050405020304" pitchFamily="18" charset="0"/>
                <a:cs typeface="Times New Roman" panose="02020603050405020304" pitchFamily="18" charset="0"/>
              </a:rPr>
              <a:t>nghĩa</a:t>
            </a:r>
            <a:r>
              <a:rPr lang="en-US" sz="3200" i="1" dirty="0">
                <a:solidFill>
                  <a:srgbClr val="FFFF00"/>
                </a:solidFill>
                <a:latin typeface="Times New Roman" panose="02020603050405020304" pitchFamily="18" charset="0"/>
                <a:cs typeface="Times New Roman" panose="02020603050405020304" pitchFamily="18" charset="0"/>
              </a:rPr>
              <a:t> </a:t>
            </a:r>
            <a:r>
              <a:rPr lang="en-US" sz="3200" i="1" dirty="0" err="1">
                <a:solidFill>
                  <a:srgbClr val="FFFF00"/>
                </a:solidFill>
                <a:latin typeface="Times New Roman" panose="02020603050405020304" pitchFamily="18" charset="0"/>
                <a:cs typeface="Times New Roman" panose="02020603050405020304" pitchFamily="18" charset="0"/>
              </a:rPr>
              <a:t>phụ</a:t>
            </a:r>
            <a:r>
              <a:rPr lang="en-US" sz="3200" i="1" dirty="0">
                <a:solidFill>
                  <a:srgbClr val="FFFF00"/>
                </a:solidFill>
                <a:latin typeface="Times New Roman" panose="02020603050405020304" pitchFamily="18" charset="0"/>
                <a:cs typeface="Times New Roman" panose="02020603050405020304" pitchFamily="18" charset="0"/>
              </a:rPr>
              <a:t> </a:t>
            </a:r>
            <a:r>
              <a:rPr lang="en-US" sz="3200" i="1" dirty="0" smtClean="0">
                <a:solidFill>
                  <a:srgbClr val="FFFF00"/>
                </a:solidFill>
                <a:latin typeface="Times New Roman" panose="02020603050405020304" pitchFamily="18" charset="0"/>
                <a:cs typeface="Times New Roman" panose="02020603050405020304" pitchFamily="18" charset="0"/>
              </a:rPr>
              <a:t>ở </a:t>
            </a:r>
            <a:r>
              <a:rPr lang="en-US" sz="3200" i="1" dirty="0" err="1" smtClean="0">
                <a:solidFill>
                  <a:srgbClr val="FFFF00"/>
                </a:solidFill>
                <a:latin typeface="Times New Roman" panose="02020603050405020304" pitchFamily="18" charset="0"/>
                <a:cs typeface="Times New Roman" panose="02020603050405020304" pitchFamily="18" charset="0"/>
              </a:rPr>
              <a:t>Khoái</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Châu</a:t>
            </a:r>
            <a:r>
              <a:rPr lang="en-US" sz="3200" i="1" dirty="0" smtClean="0">
                <a:solidFill>
                  <a:srgbClr val="FFFF00"/>
                </a:solidFill>
                <a:latin typeface="Times New Roman" panose="02020603050405020304" pitchFamily="18" charset="0"/>
                <a:cs typeface="Times New Roman" panose="02020603050405020304" pitchFamily="18" charset="0"/>
              </a:rPr>
              <a:t> – </a:t>
            </a:r>
            <a:r>
              <a:rPr lang="en-US" sz="3200" i="1" dirty="0" err="1" smtClean="0">
                <a:solidFill>
                  <a:srgbClr val="FFFF00"/>
                </a:solidFill>
                <a:latin typeface="Times New Roman" panose="02020603050405020304" pitchFamily="18" charset="0"/>
                <a:cs typeface="Times New Roman" panose="02020603050405020304" pitchFamily="18" charset="0"/>
              </a:rPr>
              <a:t>Nguyễn</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Dữ</a:t>
            </a:r>
            <a:endParaRPr lang="en-US" sz="3200" i="1" dirty="0" smtClean="0">
              <a:solidFill>
                <a:srgbClr val="FFFF00"/>
              </a:solidFill>
              <a:latin typeface="Times New Roman" panose="02020603050405020304" pitchFamily="18" charset="0"/>
              <a:cs typeface="Times New Roman" panose="02020603050405020304" pitchFamily="18" charset="0"/>
            </a:endParaRPr>
          </a:p>
          <a:p>
            <a:pPr marL="514350" indent="-514350">
              <a:buAutoNum type="arabicPeriod"/>
            </a:pPr>
            <a:r>
              <a:rPr lang="en-US" sz="3200" i="1" dirty="0" err="1" smtClean="0">
                <a:solidFill>
                  <a:srgbClr val="FFFF00"/>
                </a:solidFill>
                <a:latin typeface="Times New Roman" panose="02020603050405020304" pitchFamily="18" charset="0"/>
                <a:cs typeface="Times New Roman" panose="02020603050405020304" pitchFamily="18" charset="0"/>
              </a:rPr>
              <a:t>Từ</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a:solidFill>
                  <a:srgbClr val="FFFF00"/>
                </a:solidFill>
                <a:latin typeface="Times New Roman" panose="02020603050405020304" pitchFamily="18" charset="0"/>
                <a:cs typeface="Times New Roman" panose="02020603050405020304" pitchFamily="18" charset="0"/>
              </a:rPr>
              <a:t>T</a:t>
            </a:r>
            <a:r>
              <a:rPr lang="en-US" sz="3200" i="1" dirty="0" err="1" smtClean="0">
                <a:solidFill>
                  <a:srgbClr val="FFFF00"/>
                </a:solidFill>
                <a:latin typeface="Times New Roman" panose="02020603050405020304" pitchFamily="18" charset="0"/>
                <a:cs typeface="Times New Roman" panose="02020603050405020304" pitchFamily="18" charset="0"/>
              </a:rPr>
              <a:t>hức</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lấy</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vợ</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tiên</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Nguyễn</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Dữ</a:t>
            </a:r>
            <a:endParaRPr lang="en-US" sz="3200" i="1" dirty="0" smtClean="0">
              <a:solidFill>
                <a:srgbClr val="FFFF00"/>
              </a:solidFill>
              <a:latin typeface="Times New Roman" panose="02020603050405020304" pitchFamily="18" charset="0"/>
              <a:cs typeface="Times New Roman" panose="02020603050405020304" pitchFamily="18" charset="0"/>
            </a:endParaRPr>
          </a:p>
          <a:p>
            <a:r>
              <a:rPr lang="en-US" sz="3200" i="1" dirty="0">
                <a:solidFill>
                  <a:srgbClr val="FFFF00"/>
                </a:solidFill>
                <a:latin typeface="Times New Roman" panose="02020603050405020304" pitchFamily="18" charset="0"/>
                <a:cs typeface="Times New Roman" panose="02020603050405020304" pitchFamily="18" charset="0"/>
              </a:rPr>
              <a:t>3</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Đền</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thiêng</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cửa</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bể</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Đoàn</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Thị</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Điểm</a:t>
            </a:r>
            <a:endParaRPr lang="en-US" sz="3200" i="1" dirty="0" smtClean="0">
              <a:solidFill>
                <a:srgbClr val="FFFF00"/>
              </a:solidFill>
              <a:latin typeface="Times New Roman" panose="02020603050405020304" pitchFamily="18" charset="0"/>
              <a:cs typeface="Times New Roman" panose="02020603050405020304" pitchFamily="18" charset="0"/>
            </a:endParaRPr>
          </a:p>
          <a:p>
            <a:r>
              <a:rPr lang="en-US" sz="3200" i="1" dirty="0">
                <a:solidFill>
                  <a:srgbClr val="FFFF00"/>
                </a:solidFill>
                <a:latin typeface="Times New Roman" panose="02020603050405020304" pitchFamily="18" charset="0"/>
                <a:cs typeface="Times New Roman" panose="02020603050405020304" pitchFamily="18" charset="0"/>
              </a:rPr>
              <a:t>4</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Cuộc</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gặp</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gỡ</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kì</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lạ</a:t>
            </a:r>
            <a:r>
              <a:rPr lang="en-US" sz="3200" i="1" dirty="0" smtClean="0">
                <a:solidFill>
                  <a:srgbClr val="FFFF00"/>
                </a:solidFill>
                <a:latin typeface="Times New Roman" panose="02020603050405020304" pitchFamily="18" charset="0"/>
                <a:cs typeface="Times New Roman" panose="02020603050405020304" pitchFamily="18" charset="0"/>
              </a:rPr>
              <a:t> ở </a:t>
            </a:r>
            <a:r>
              <a:rPr lang="en-US" sz="3200" i="1" dirty="0" err="1" smtClean="0">
                <a:solidFill>
                  <a:srgbClr val="FFFF00"/>
                </a:solidFill>
                <a:latin typeface="Times New Roman" panose="02020603050405020304" pitchFamily="18" charset="0"/>
                <a:cs typeface="Times New Roman" panose="02020603050405020304" pitchFamily="18" charset="0"/>
              </a:rPr>
              <a:t>Bích</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Câu</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Đặng</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a:solidFill>
                  <a:srgbClr val="FFFF00"/>
                </a:solidFill>
                <a:latin typeface="Times New Roman" panose="02020603050405020304" pitchFamily="18" charset="0"/>
                <a:cs typeface="Times New Roman" panose="02020603050405020304" pitchFamily="18" charset="0"/>
              </a:rPr>
              <a:t>T</a:t>
            </a:r>
            <a:r>
              <a:rPr lang="en-US" sz="3200" i="1" dirty="0" err="1" smtClean="0">
                <a:solidFill>
                  <a:srgbClr val="FFFF00"/>
                </a:solidFill>
                <a:latin typeface="Times New Roman" panose="02020603050405020304" pitchFamily="18" charset="0"/>
                <a:cs typeface="Times New Roman" panose="02020603050405020304" pitchFamily="18" charset="0"/>
              </a:rPr>
              <a:t>rần</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Côn</a:t>
            </a:r>
            <a:endParaRPr lang="en-US" sz="3200" i="1" dirty="0" smtClean="0">
              <a:solidFill>
                <a:srgbClr val="FFFF00"/>
              </a:solidFill>
              <a:latin typeface="Times New Roman" panose="02020603050405020304" pitchFamily="18" charset="0"/>
              <a:cs typeface="Times New Roman" panose="02020603050405020304" pitchFamily="18" charset="0"/>
            </a:endParaRPr>
          </a:p>
          <a:p>
            <a:r>
              <a:rPr lang="en-US" sz="3200" i="1" dirty="0">
                <a:solidFill>
                  <a:srgbClr val="FFFF00"/>
                </a:solidFill>
                <a:latin typeface="Times New Roman" panose="02020603050405020304" pitchFamily="18" charset="0"/>
                <a:cs typeface="Times New Roman" panose="02020603050405020304" pitchFamily="18" charset="0"/>
              </a:rPr>
              <a:t>5</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Chuyện</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tình</a:t>
            </a:r>
            <a:r>
              <a:rPr lang="en-US" sz="3200" i="1" dirty="0" smtClean="0">
                <a:solidFill>
                  <a:srgbClr val="FFFF00"/>
                </a:solidFill>
                <a:latin typeface="Times New Roman" panose="02020603050405020304" pitchFamily="18" charset="0"/>
                <a:cs typeface="Times New Roman" panose="02020603050405020304" pitchFamily="18" charset="0"/>
              </a:rPr>
              <a:t> ở </a:t>
            </a:r>
            <a:r>
              <a:rPr lang="en-US" sz="3200" i="1" dirty="0" err="1" smtClean="0">
                <a:solidFill>
                  <a:srgbClr val="FFFF00"/>
                </a:solidFill>
                <a:latin typeface="Times New Roman" panose="02020603050405020304" pitchFamily="18" charset="0"/>
                <a:cs typeface="Times New Roman" panose="02020603050405020304" pitchFamily="18" charset="0"/>
              </a:rPr>
              <a:t>Thanh</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Trì</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Vũ</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Ninh</a:t>
            </a:r>
            <a:endParaRPr lang="en-US" sz="3200" i="1" dirty="0" smtClean="0">
              <a:solidFill>
                <a:srgbClr val="FFFF00"/>
              </a:solidFill>
              <a:latin typeface="Times New Roman" panose="02020603050405020304" pitchFamily="18" charset="0"/>
              <a:cs typeface="Times New Roman" panose="02020603050405020304" pitchFamily="18" charset="0"/>
            </a:endParaRPr>
          </a:p>
          <a:p>
            <a:r>
              <a:rPr lang="en-US" sz="3200" i="1" dirty="0">
                <a:solidFill>
                  <a:srgbClr val="FFFF00"/>
                </a:solidFill>
                <a:latin typeface="Times New Roman" panose="02020603050405020304" pitchFamily="18" charset="0"/>
                <a:cs typeface="Times New Roman" panose="02020603050405020304" pitchFamily="18" charset="0"/>
              </a:rPr>
              <a:t>6</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Thánh</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Tông</a:t>
            </a:r>
            <a:r>
              <a:rPr lang="en-US" sz="3200" i="1" dirty="0" smtClean="0">
                <a:solidFill>
                  <a:srgbClr val="FFFF00"/>
                </a:solidFill>
                <a:latin typeface="Times New Roman" panose="02020603050405020304" pitchFamily="18" charset="0"/>
                <a:cs typeface="Times New Roman" panose="02020603050405020304" pitchFamily="18" charset="0"/>
              </a:rPr>
              <a:t> di </a:t>
            </a:r>
            <a:r>
              <a:rPr lang="en-US" sz="3200" i="1" dirty="0" err="1" smtClean="0">
                <a:solidFill>
                  <a:srgbClr val="FFFF00"/>
                </a:solidFill>
                <a:latin typeface="Times New Roman" panose="02020603050405020304" pitchFamily="18" charset="0"/>
                <a:cs typeface="Times New Roman" panose="02020603050405020304" pitchFamily="18" charset="0"/>
              </a:rPr>
              <a:t>thảo</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Lê</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Thánh</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Tông</a:t>
            </a:r>
            <a:endParaRPr lang="en-US" sz="3200" i="1" dirty="0" smtClean="0">
              <a:solidFill>
                <a:srgbClr val="FFFF00"/>
              </a:solidFill>
              <a:latin typeface="Times New Roman" panose="02020603050405020304" pitchFamily="18" charset="0"/>
              <a:cs typeface="Times New Roman" panose="02020603050405020304" pitchFamily="18" charset="0"/>
            </a:endParaRPr>
          </a:p>
          <a:p>
            <a:r>
              <a:rPr lang="en-US" sz="3200" i="1" dirty="0">
                <a:solidFill>
                  <a:srgbClr val="FFFF00"/>
                </a:solidFill>
                <a:latin typeface="Times New Roman" panose="02020603050405020304" pitchFamily="18" charset="0"/>
                <a:cs typeface="Times New Roman" panose="02020603050405020304" pitchFamily="18" charset="0"/>
              </a:rPr>
              <a:t>7</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Lĩnh</a:t>
            </a:r>
            <a:r>
              <a:rPr lang="en-US" sz="3200" i="1" dirty="0" smtClean="0">
                <a:solidFill>
                  <a:srgbClr val="FFFF00"/>
                </a:solidFill>
                <a:latin typeface="Times New Roman" panose="02020603050405020304" pitchFamily="18" charset="0"/>
                <a:cs typeface="Times New Roman" panose="02020603050405020304" pitchFamily="18" charset="0"/>
              </a:rPr>
              <a:t> Nam </a:t>
            </a:r>
            <a:r>
              <a:rPr lang="en-US" sz="3200" i="1" dirty="0" err="1" smtClean="0">
                <a:solidFill>
                  <a:srgbClr val="FFFF00"/>
                </a:solidFill>
                <a:latin typeface="Times New Roman" panose="02020603050405020304" pitchFamily="18" charset="0"/>
                <a:cs typeface="Times New Roman" panose="02020603050405020304" pitchFamily="18" charset="0"/>
              </a:rPr>
              <a:t>chích</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quái</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Trần</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Thế</a:t>
            </a:r>
            <a:r>
              <a:rPr lang="en-US" sz="3200" i="1" dirty="0" smtClean="0">
                <a:solidFill>
                  <a:srgbClr val="FFFF00"/>
                </a:solidFill>
                <a:latin typeface="Times New Roman" panose="02020603050405020304" pitchFamily="18" charset="0"/>
                <a:cs typeface="Times New Roman" panose="02020603050405020304" pitchFamily="18" charset="0"/>
              </a:rPr>
              <a:t> </a:t>
            </a:r>
            <a:r>
              <a:rPr lang="en-US" sz="3200" i="1" dirty="0" err="1" smtClean="0">
                <a:solidFill>
                  <a:srgbClr val="FFFF00"/>
                </a:solidFill>
                <a:latin typeface="Times New Roman" panose="02020603050405020304" pitchFamily="18" charset="0"/>
                <a:cs typeface="Times New Roman" panose="02020603050405020304" pitchFamily="18" charset="0"/>
              </a:rPr>
              <a:t>Pháp</a:t>
            </a:r>
            <a:endParaRPr lang="en-US" sz="32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86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24856"/>
            <a:ext cx="11840231" cy="6333144"/>
          </a:xfrm>
          <a:prstGeom prst="rect">
            <a:avLst/>
          </a:prstGeom>
        </p:spPr>
        <p:txBody>
          <a:bodyPr wrap="square">
            <a:spAutoFit/>
          </a:bodyPr>
          <a:lstStyle/>
          <a:p>
            <a:pPr algn="just">
              <a:lnSpc>
                <a:spcPct val="107000"/>
              </a:lnSpc>
              <a:spcAft>
                <a:spcPts val="0"/>
              </a:spcAft>
            </a:pPr>
            <a:r>
              <a:rPr lang="en-US" sz="2000" b="1" u="sng">
                <a:solidFill>
                  <a:srgbClr val="FFC000"/>
                </a:solidFill>
                <a:latin typeface="Times New Roman" panose="02020603050405020304" pitchFamily="18" charset="0"/>
                <a:ea typeface="Calibri" panose="020F0502020204030204" pitchFamily="34" charset="0"/>
                <a:cs typeface="Times New Roman" panose="02020603050405020304" pitchFamily="18" charset="0"/>
              </a:rPr>
              <a:t>Nhận biết:</a:t>
            </a:r>
            <a:endParaRPr lang="en-US" sz="2000" b="1" u="sng" smtClean="0">
              <a:solidFill>
                <a:srgbClr val="FFC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Nhận biết được một số yếu tố trong truyện truyền kì như: không gian, thời gian, chi tiết, cốt truyện, nhân vật chính.</a:t>
            </a:r>
            <a:endParaRPr lang="en-US" sz="2000" b="1"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Xác định được lời người kể chuyện và lời nhân vật; lời đối thoại và lời độc thoại trong văn bản. </a:t>
            </a:r>
            <a:endParaRPr lang="en-US" sz="2000" b="1"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Nhận biết được sự khác nhau giữa cách dẫn trực tiếp và cách dẫn gián tiếp trong truyện truyền kì.</a:t>
            </a:r>
            <a:endParaRPr lang="en-US" sz="2000" b="1"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b="1" u="sng">
                <a:solidFill>
                  <a:srgbClr val="FFC000"/>
                </a:solidFill>
                <a:latin typeface="Times New Roman" panose="02020603050405020304" pitchFamily="18" charset="0"/>
                <a:ea typeface="Times New Roman" panose="02020603050405020304" pitchFamily="18" charset="0"/>
                <a:cs typeface="Times New Roman" panose="02020603050405020304" pitchFamily="18" charset="0"/>
              </a:rPr>
              <a:t>Thông hiểu:</a:t>
            </a:r>
            <a:endParaRPr lang="en-US" sz="2000" b="1" u="sng" smtClean="0">
              <a:solidFill>
                <a:srgbClr val="FFC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Nêu được nội dung bao quát của văn bản.</a:t>
            </a:r>
            <a:endParaRPr lang="en-US" sz="2000" b="1"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Phân tích được mối quan hệ giữa nội dung và hình thức của văn bản, </a:t>
            </a:r>
            <a:endParaRPr lang="en-US" sz="2000" b="1"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Phân tích được một số yếu tố trong truyện truyền kì như: không gian, thời gian, chi tiết, cốt truyện, nhân vật chính.  </a:t>
            </a:r>
            <a:endParaRPr lang="en-US" sz="2000" b="1"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Phân tích được chủ đề, tư tưởng, thông điệp mà văn bản muốn gửi đến người đọc thông qua hình thức nghệ thuật của văn bản.</a:t>
            </a:r>
            <a:endParaRPr lang="en-US" sz="2000" b="1"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Phân tích được một số căn cứ để xác định chủ đề.</a:t>
            </a:r>
            <a:endParaRPr lang="en-US" sz="2000" b="1"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b="1" u="sng">
                <a:solidFill>
                  <a:srgbClr val="FFC000"/>
                </a:solidFill>
                <a:latin typeface="Times New Roman" panose="02020603050405020304" pitchFamily="18" charset="0"/>
                <a:ea typeface="Calibri" panose="020F0502020204030204" pitchFamily="34" charset="0"/>
                <a:cs typeface="Times New Roman" panose="02020603050405020304" pitchFamily="18" charset="0"/>
              </a:rPr>
              <a:t>Vận dụng: </a:t>
            </a:r>
            <a:endParaRPr lang="en-US" sz="2000" b="1" u="sng" smtClean="0">
              <a:solidFill>
                <a:srgbClr val="FFC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Rút ra được bài học từ nội dung văn bản. Thể hiện thái độ đồng tình/không đồng tình/đồng tình một phần với những vấn đề đặt ra trong văn bản.</a:t>
            </a:r>
            <a:endParaRPr lang="en-US" sz="2000" b="1"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Nêu được những thay đổi trong suy nghĩ, tình cảm, lối sống và cách thưởng thức nghệ thuật sau khi đọc hiểu văn bản.</a:t>
            </a:r>
            <a:endParaRPr lang="en-US" sz="2000" b="1"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b="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Vận dụng những hiểu biết về lịch sử văn học để đọc hiểu văn bản. </a:t>
            </a:r>
            <a:endParaRPr lang="en-US" sz="20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0" y="0"/>
            <a:ext cx="7072770" cy="530594"/>
          </a:xfrm>
          <a:prstGeom prst="rect">
            <a:avLst/>
          </a:prstGeom>
        </p:spPr>
        <p:txBody>
          <a:bodyPr wrap="none">
            <a:spAutoFit/>
          </a:bodyPr>
          <a:lstStyle/>
          <a:p>
            <a:pPr>
              <a:lnSpc>
                <a:spcPct val="107000"/>
              </a:lnSpc>
              <a:spcAft>
                <a:spcPts val="0"/>
              </a:spcAft>
            </a:pPr>
            <a:r>
              <a:rPr lang="en-US" sz="2800" b="1">
                <a:solidFill>
                  <a:srgbClr val="FFFF00"/>
                </a:solidFill>
                <a:latin typeface="Times New Roman" panose="02020603050405020304" pitchFamily="18" charset="0"/>
                <a:ea typeface="Calibri" panose="020F0502020204030204" pitchFamily="34" charset="0"/>
                <a:cs typeface="Times New Roman" panose="02020603050405020304" pitchFamily="18" charset="0"/>
              </a:rPr>
              <a:t>2. Kĩ năng đọc hiểu văn bản truyện truyền kì</a:t>
            </a:r>
            <a:endParaRPr lang="en-US" sz="280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283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66249338"/>
              </p:ext>
            </p:extLst>
          </p:nvPr>
        </p:nvGraphicFramePr>
        <p:xfrm>
          <a:off x="159397" y="766250"/>
          <a:ext cx="11857702" cy="5860651"/>
        </p:xfrm>
        <a:graphic>
          <a:graphicData uri="http://schemas.openxmlformats.org/drawingml/2006/table">
            <a:tbl>
              <a:tblPr firstRow="1" firstCol="1" bandRow="1">
                <a:tableStyleId>{5C22544A-7EE6-4342-B048-85BDC9FD1C3A}</a:tableStyleId>
              </a:tblPr>
              <a:tblGrid>
                <a:gridCol w="2267220">
                  <a:extLst>
                    <a:ext uri="{9D8B030D-6E8A-4147-A177-3AD203B41FA5}">
                      <a16:colId xmlns:a16="http://schemas.microsoft.com/office/drawing/2014/main" val="3257315063"/>
                    </a:ext>
                  </a:extLst>
                </a:gridCol>
                <a:gridCol w="9590482">
                  <a:extLst>
                    <a:ext uri="{9D8B030D-6E8A-4147-A177-3AD203B41FA5}">
                      <a16:colId xmlns:a16="http://schemas.microsoft.com/office/drawing/2014/main" val="1268008932"/>
                    </a:ext>
                  </a:extLst>
                </a:gridCol>
              </a:tblGrid>
              <a:tr h="721356">
                <a:tc gridSpan="2">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lang="en-US" sz="3200" b="1"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1. Đặc điểm truyện thơ Nôm</a:t>
                      </a:r>
                      <a:endParaRPr lang="en-US" sz="320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hMerge="1">
                  <a:txBody>
                    <a:bodyPr/>
                    <a:lstStyle/>
                    <a:p>
                      <a:endParaRPr lang="en-US"/>
                    </a:p>
                  </a:txBody>
                  <a:tcPr/>
                </a:tc>
                <a:extLst>
                  <a:ext uri="{0D108BD9-81ED-4DB2-BD59-A6C34878D82A}">
                    <a16:rowId xmlns:a16="http://schemas.microsoft.com/office/drawing/2014/main" val="4209677255"/>
                  </a:ext>
                </a:extLst>
              </a:tr>
              <a:tr h="695017">
                <a:tc>
                  <a:txBody>
                    <a:bodyPr/>
                    <a:lstStyle/>
                    <a:p>
                      <a:pPr>
                        <a:lnSpc>
                          <a:spcPct val="130000"/>
                        </a:lnSpc>
                        <a:spcAft>
                          <a:spcPts val="0"/>
                        </a:spcAft>
                      </a:pPr>
                      <a:r>
                        <a:rPr lang="en-US" sz="2800">
                          <a:solidFill>
                            <a:srgbClr val="FF0000"/>
                          </a:solidFill>
                          <a:effectLst/>
                          <a:latin typeface="Times New Roman" panose="02020603050405020304" pitchFamily="18" charset="0"/>
                          <a:cs typeface="Times New Roman" panose="02020603050405020304" pitchFamily="18" charset="0"/>
                        </a:rPr>
                        <a:t>1. Văn tự</a:t>
                      </a:r>
                      <a:endPar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a:lnSpc>
                          <a:spcPct val="130000"/>
                        </a:lnSpc>
                        <a:spcAft>
                          <a:spcPts val="0"/>
                        </a:spcAft>
                      </a:pPr>
                      <a:r>
                        <a:rPr lang="en-US" sz="2800">
                          <a:solidFill>
                            <a:srgbClr val="0000FF"/>
                          </a:solidFill>
                          <a:effectLst/>
                          <a:latin typeface="Times New Roman" panose="02020603050405020304" pitchFamily="18" charset="0"/>
                          <a:cs typeface="Times New Roman" panose="02020603050405020304" pitchFamily="18" charset="0"/>
                        </a:rPr>
                        <a:t>Chữ Nôm</a:t>
                      </a:r>
                      <a:endParaRPr lang="en-US" sz="280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761522877"/>
                  </a:ext>
                </a:extLst>
              </a:tr>
              <a:tr h="1390036">
                <a:tc>
                  <a:txBody>
                    <a:bodyPr/>
                    <a:lstStyle/>
                    <a:p>
                      <a:pPr>
                        <a:lnSpc>
                          <a:spcPct val="130000"/>
                        </a:lnSpc>
                        <a:spcAft>
                          <a:spcPts val="0"/>
                        </a:spcAft>
                      </a:pPr>
                      <a:r>
                        <a:rPr lang="en-US" sz="2800">
                          <a:solidFill>
                            <a:srgbClr val="FF0000"/>
                          </a:solidFill>
                          <a:effectLst/>
                          <a:latin typeface="Times New Roman" panose="02020603050405020304" pitchFamily="18" charset="0"/>
                          <a:cs typeface="Times New Roman" panose="02020603050405020304" pitchFamily="18" charset="0"/>
                        </a:rPr>
                        <a:t>2. Thời kì hình thành và phát triển</a:t>
                      </a:r>
                      <a:endPar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a:lnSpc>
                          <a:spcPct val="130000"/>
                        </a:lnSpc>
                        <a:spcAft>
                          <a:spcPts val="0"/>
                        </a:spcAft>
                      </a:pPr>
                      <a:r>
                        <a:rPr lang="en-US" sz="2800">
                          <a:solidFill>
                            <a:srgbClr val="0000FF"/>
                          </a:solidFill>
                          <a:effectLst/>
                          <a:latin typeface="Times New Roman" panose="02020603050405020304" pitchFamily="18" charset="0"/>
                          <a:cs typeface="Times New Roman" panose="02020603050405020304" pitchFamily="18" charset="0"/>
                        </a:rPr>
                        <a:t>- Hình thành vào khoảng thế kỉ XVI – XVII.</a:t>
                      </a:r>
                    </a:p>
                    <a:p>
                      <a:pPr>
                        <a:lnSpc>
                          <a:spcPct val="130000"/>
                        </a:lnSpc>
                        <a:spcAft>
                          <a:spcPts val="0"/>
                        </a:spcAft>
                      </a:pPr>
                      <a:r>
                        <a:rPr lang="en-US" sz="2800">
                          <a:solidFill>
                            <a:srgbClr val="0000FF"/>
                          </a:solidFill>
                          <a:effectLst/>
                          <a:latin typeface="Times New Roman" panose="02020603050405020304" pitchFamily="18" charset="0"/>
                          <a:cs typeface="Times New Roman" panose="02020603050405020304" pitchFamily="18" charset="0"/>
                        </a:rPr>
                        <a:t>- Phát triển mạnh và đạt được nhiều thành tựu ở cuối thế kỉ XVIII và nửa đầu thế kỉ XIX.</a:t>
                      </a:r>
                      <a:endParaRPr lang="en-US" sz="280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129986007"/>
                  </a:ext>
                </a:extLst>
              </a:tr>
              <a:tr h="695017">
                <a:tc>
                  <a:txBody>
                    <a:bodyPr/>
                    <a:lstStyle/>
                    <a:p>
                      <a:pPr>
                        <a:lnSpc>
                          <a:spcPct val="130000"/>
                        </a:lnSpc>
                        <a:spcAft>
                          <a:spcPts val="0"/>
                        </a:spcAft>
                      </a:pPr>
                      <a:r>
                        <a:rPr lang="en-US" sz="2800">
                          <a:solidFill>
                            <a:srgbClr val="FF0000"/>
                          </a:solidFill>
                          <a:effectLst/>
                          <a:latin typeface="Times New Roman" panose="02020603050405020304" pitchFamily="18" charset="0"/>
                          <a:cs typeface="Times New Roman" panose="02020603050405020304" pitchFamily="18" charset="0"/>
                        </a:rPr>
                        <a:t>3. Thể thơ</a:t>
                      </a:r>
                      <a:endPar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a:lnSpc>
                          <a:spcPct val="130000"/>
                        </a:lnSpc>
                        <a:spcAft>
                          <a:spcPts val="0"/>
                        </a:spcAft>
                      </a:pPr>
                      <a:r>
                        <a:rPr lang="en-US" sz="2800">
                          <a:solidFill>
                            <a:srgbClr val="0000FF"/>
                          </a:solidFill>
                          <a:effectLst/>
                          <a:latin typeface="Times New Roman" panose="02020603050405020304" pitchFamily="18" charset="0"/>
                          <a:cs typeface="Times New Roman" panose="02020603050405020304" pitchFamily="18" charset="0"/>
                        </a:rPr>
                        <a:t>Phần lớn là thể lục bát</a:t>
                      </a:r>
                      <a:endParaRPr lang="en-US" sz="280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231727305"/>
                  </a:ext>
                </a:extLst>
              </a:tr>
              <a:tr h="2085053">
                <a:tc>
                  <a:txBody>
                    <a:bodyPr/>
                    <a:lstStyle/>
                    <a:p>
                      <a:pPr>
                        <a:lnSpc>
                          <a:spcPct val="130000"/>
                        </a:lnSpc>
                        <a:spcAft>
                          <a:spcPts val="0"/>
                        </a:spcAft>
                      </a:pPr>
                      <a:r>
                        <a:rPr lang="en-US" sz="2800">
                          <a:solidFill>
                            <a:srgbClr val="FF0000"/>
                          </a:solidFill>
                          <a:effectLst/>
                          <a:latin typeface="Times New Roman" panose="02020603050405020304" pitchFamily="18" charset="0"/>
                          <a:cs typeface="Times New Roman" panose="02020603050405020304" pitchFamily="18" charset="0"/>
                        </a:rPr>
                        <a:t>4. Đặc điểm nội dung</a:t>
                      </a:r>
                      <a:endPar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a:lnSpc>
                          <a:spcPct val="130000"/>
                        </a:lnSpc>
                        <a:spcAft>
                          <a:spcPts val="0"/>
                        </a:spcAft>
                      </a:pPr>
                      <a:r>
                        <a:rPr lang="en-US" sz="2800">
                          <a:solidFill>
                            <a:srgbClr val="0000FF"/>
                          </a:solidFill>
                          <a:effectLst/>
                          <a:latin typeface="Times New Roman" panose="02020603050405020304" pitchFamily="18" charset="0"/>
                          <a:cs typeface="Times New Roman" panose="02020603050405020304" pitchFamily="18" charset="0"/>
                        </a:rPr>
                        <a:t>- Phản ánh cuộc sống, xã hội; </a:t>
                      </a:r>
                    </a:p>
                    <a:p>
                      <a:pPr>
                        <a:lnSpc>
                          <a:spcPct val="130000"/>
                        </a:lnSpc>
                        <a:spcAft>
                          <a:spcPts val="0"/>
                        </a:spcAft>
                      </a:pPr>
                      <a:r>
                        <a:rPr lang="en-US" sz="2800">
                          <a:solidFill>
                            <a:srgbClr val="0000FF"/>
                          </a:solidFill>
                          <a:effectLst/>
                          <a:latin typeface="Times New Roman" panose="02020603050405020304" pitchFamily="18" charset="0"/>
                          <a:cs typeface="Times New Roman" panose="02020603050405020304" pitchFamily="18" charset="0"/>
                        </a:rPr>
                        <a:t>- Bộc lộ thái độ, cảm xúc, tâm trạng của nhân vật, tác giả.</a:t>
                      </a:r>
                    </a:p>
                    <a:p>
                      <a:pPr>
                        <a:lnSpc>
                          <a:spcPct val="130000"/>
                        </a:lnSpc>
                        <a:spcAft>
                          <a:spcPts val="0"/>
                        </a:spcAft>
                      </a:pPr>
                      <a:r>
                        <a:rPr lang="en-US" sz="2800">
                          <a:solidFill>
                            <a:srgbClr val="0000FF"/>
                          </a:solidFill>
                          <a:effectLst/>
                          <a:latin typeface="Times New Roman" panose="02020603050405020304" pitchFamily="18" charset="0"/>
                          <a:cs typeface="Times New Roman" panose="02020603050405020304" pitchFamily="18" charset="0"/>
                        </a:rPr>
                        <a:t>- Giàu cảm hứng nhân đạo và có giá trị hiện thực sâu sắc.</a:t>
                      </a:r>
                      <a:endParaRPr lang="en-US" sz="280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43774821"/>
                  </a:ext>
                </a:extLst>
              </a:tr>
            </a:tbl>
          </a:graphicData>
        </a:graphic>
      </p:graphicFrame>
      <p:sp>
        <p:nvSpPr>
          <p:cNvPr id="2" name="Rectangle 1"/>
          <p:cNvSpPr/>
          <p:nvPr/>
        </p:nvSpPr>
        <p:spPr>
          <a:xfrm>
            <a:off x="3440805" y="0"/>
            <a:ext cx="4448205" cy="584775"/>
          </a:xfrm>
          <a:prstGeom prst="rect">
            <a:avLst/>
          </a:prstGeom>
        </p:spPr>
        <p:txBody>
          <a:bodyPr wrap="none">
            <a:spAutoFit/>
          </a:bodyPr>
          <a:lstStyle/>
          <a:p>
            <a:r>
              <a:rPr lang="en-US" sz="3200" b="1">
                <a:solidFill>
                  <a:srgbClr val="FFFF00"/>
                </a:solidFill>
              </a:rPr>
              <a:t>II</a:t>
            </a:r>
            <a:r>
              <a:rPr lang="en-US" sz="3200" b="1">
                <a:solidFill>
                  <a:srgbClr val="FFFF00"/>
                </a:solidFill>
                <a:latin typeface="Times New Roman" panose="02020603050405020304" pitchFamily="18" charset="0"/>
                <a:cs typeface="Times New Roman" panose="02020603050405020304" pitchFamily="18" charset="0"/>
              </a:rPr>
              <a:t>. TRUYỆN THƠ NÔM</a:t>
            </a:r>
          </a:p>
        </p:txBody>
      </p:sp>
    </p:spTree>
    <p:extLst>
      <p:ext uri="{BB962C8B-B14F-4D97-AF65-F5344CB8AC3E}">
        <p14:creationId xmlns:p14="http://schemas.microsoft.com/office/powerpoint/2010/main" val="90379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54599370"/>
              </p:ext>
            </p:extLst>
          </p:nvPr>
        </p:nvGraphicFramePr>
        <p:xfrm>
          <a:off x="235975" y="121920"/>
          <a:ext cx="11724968" cy="6736080"/>
        </p:xfrm>
        <a:graphic>
          <a:graphicData uri="http://schemas.openxmlformats.org/drawingml/2006/table">
            <a:tbl>
              <a:tblPr firstRow="1" firstCol="1" bandRow="1">
                <a:tableStyleId>{5C22544A-7EE6-4342-B048-85BDC9FD1C3A}</a:tableStyleId>
              </a:tblPr>
              <a:tblGrid>
                <a:gridCol w="2264954">
                  <a:extLst>
                    <a:ext uri="{9D8B030D-6E8A-4147-A177-3AD203B41FA5}">
                      <a16:colId xmlns:a16="http://schemas.microsoft.com/office/drawing/2014/main" val="827215576"/>
                    </a:ext>
                  </a:extLst>
                </a:gridCol>
                <a:gridCol w="9460014">
                  <a:extLst>
                    <a:ext uri="{9D8B030D-6E8A-4147-A177-3AD203B41FA5}">
                      <a16:colId xmlns:a16="http://schemas.microsoft.com/office/drawing/2014/main" val="3064738933"/>
                    </a:ext>
                  </a:extLst>
                </a:gridCol>
              </a:tblGrid>
              <a:tr h="5068837">
                <a:tc>
                  <a:txBody>
                    <a:bodyPr/>
                    <a:lstStyle/>
                    <a:p>
                      <a:pPr>
                        <a:lnSpc>
                          <a:spcPct val="130000"/>
                        </a:lnSpc>
                        <a:spcAft>
                          <a:spcPts val="0"/>
                        </a:spcAft>
                      </a:pPr>
                      <a:r>
                        <a:rPr lang="en-US" sz="2800" dirty="0">
                          <a:solidFill>
                            <a:srgbClr val="FF0000"/>
                          </a:solidFill>
                          <a:effectLst/>
                          <a:latin typeface="Times New Roman" panose="02020603050405020304" pitchFamily="18" charset="0"/>
                          <a:cs typeface="Times New Roman" panose="02020603050405020304" pitchFamily="18" charset="0"/>
                        </a:rPr>
                        <a:t>5. </a:t>
                      </a:r>
                      <a:r>
                        <a:rPr lang="en-US" sz="2800" dirty="0" err="1">
                          <a:solidFill>
                            <a:srgbClr val="FF0000"/>
                          </a:solidFill>
                          <a:effectLst/>
                          <a:latin typeface="Times New Roman" panose="02020603050405020304" pitchFamily="18" charset="0"/>
                          <a:cs typeface="Times New Roman" panose="02020603050405020304" pitchFamily="18" charset="0"/>
                        </a:rPr>
                        <a:t>Đặc</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điểm</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hình</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thức</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nghệ</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thuật</a:t>
                      </a:r>
                      <a:endParaRPr lang="en-US" sz="2800" dirty="0">
                        <a:solidFill>
                          <a:srgbClr val="FF0000"/>
                        </a:solidFill>
                        <a:effectLst/>
                        <a:latin typeface="Times New Roman" panose="02020603050405020304" pitchFamily="18" charset="0"/>
                        <a:cs typeface="Times New Roman" panose="02020603050405020304" pitchFamily="18" charset="0"/>
                      </a:endParaRPr>
                    </a:p>
                    <a:p>
                      <a:pPr>
                        <a:lnSpc>
                          <a:spcPct val="130000"/>
                        </a:lnSpc>
                        <a:spcAft>
                          <a:spcPts val="0"/>
                        </a:spcAft>
                      </a:pPr>
                      <a:r>
                        <a:rPr lang="en-US" sz="2800" dirty="0">
                          <a:solidFill>
                            <a:srgbClr val="FF0000"/>
                          </a:solidFill>
                          <a:effectLst/>
                          <a:latin typeface="Times New Roman" panose="02020603050405020304" pitchFamily="18" charset="0"/>
                          <a:cs typeface="Times New Roman" panose="02020603050405020304" pitchFamily="18" charset="0"/>
                        </a:rPr>
                        <a:t>(</a:t>
                      </a:r>
                      <a:r>
                        <a:rPr lang="en-US" sz="2800" dirty="0" err="1">
                          <a:solidFill>
                            <a:srgbClr val="FF0000"/>
                          </a:solidFill>
                          <a:effectLst/>
                          <a:latin typeface="Times New Roman" panose="02020603050405020304" pitchFamily="18" charset="0"/>
                          <a:cs typeface="Times New Roman" panose="02020603050405020304" pitchFamily="18" charset="0"/>
                        </a:rPr>
                        <a:t>cốt</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truyện</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nhân</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vật</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ngôi</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kể</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ngôn</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ngữ</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thể</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thơ</a:t>
                      </a:r>
                      <a:r>
                        <a:rPr lang="en-US" sz="2800" dirty="0">
                          <a:solidFill>
                            <a:srgbClr val="FF0000"/>
                          </a:solidFill>
                          <a:effectLst/>
                          <a:latin typeface="Times New Roman" panose="02020603050405020304" pitchFamily="18" charset="0"/>
                          <a:cs typeface="Times New Roman" panose="02020603050405020304" pitchFamily="18" charset="0"/>
                        </a:rPr>
                        <a:t>)</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7375" marR="37375" marT="0" marB="0">
                    <a:solidFill>
                      <a:schemeClr val="accent1">
                        <a:lumMod val="40000"/>
                        <a:lumOff val="60000"/>
                      </a:schemeClr>
                    </a:solidFill>
                  </a:tcPr>
                </a:tc>
                <a:tc>
                  <a:txBody>
                    <a:bodyPr/>
                    <a:lstStyle/>
                    <a:p>
                      <a:pPr>
                        <a:lnSpc>
                          <a:spcPct val="130000"/>
                        </a:lnSpc>
                        <a:spcAft>
                          <a:spcPts val="0"/>
                        </a:spcAft>
                      </a:pP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Kết</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hợp</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giữa</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tự</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sự</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và</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trữ</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tình</a:t>
                      </a:r>
                      <a:r>
                        <a:rPr lang="en-US" sz="2000" b="0" dirty="0">
                          <a:solidFill>
                            <a:srgbClr val="0000FF"/>
                          </a:solidFill>
                          <a:effectLst/>
                          <a:latin typeface="Times New Roman" panose="02020603050405020304" pitchFamily="18" charset="0"/>
                          <a:cs typeface="Times New Roman" panose="02020603050405020304" pitchFamily="18" charset="0"/>
                        </a:rPr>
                        <a:t>.</a:t>
                      </a:r>
                    </a:p>
                    <a:p>
                      <a:pPr>
                        <a:lnSpc>
                          <a:spcPct val="130000"/>
                        </a:lnSpc>
                        <a:spcAft>
                          <a:spcPts val="0"/>
                        </a:spcAft>
                      </a:pPr>
                      <a:r>
                        <a:rPr lang="en-US" sz="2000" b="1" u="none" dirty="0">
                          <a:solidFill>
                            <a:srgbClr val="C00000"/>
                          </a:solidFill>
                          <a:effectLst/>
                          <a:latin typeface="Times New Roman" panose="02020603050405020304" pitchFamily="18" charset="0"/>
                          <a:cs typeface="Times New Roman" panose="02020603050405020304" pitchFamily="18" charset="0"/>
                        </a:rPr>
                        <a:t>- </a:t>
                      </a:r>
                      <a:r>
                        <a:rPr lang="en-US" sz="2000" b="1" u="none" dirty="0" err="1">
                          <a:solidFill>
                            <a:srgbClr val="C00000"/>
                          </a:solidFill>
                          <a:effectLst/>
                          <a:latin typeface="Times New Roman" panose="02020603050405020304" pitchFamily="18" charset="0"/>
                          <a:cs typeface="Times New Roman" panose="02020603050405020304" pitchFamily="18" charset="0"/>
                        </a:rPr>
                        <a:t>Cốt</a:t>
                      </a:r>
                      <a:r>
                        <a:rPr lang="en-US" sz="2000" b="1" u="none" dirty="0">
                          <a:solidFill>
                            <a:srgbClr val="C00000"/>
                          </a:solidFill>
                          <a:effectLst/>
                          <a:latin typeface="Times New Roman" panose="02020603050405020304" pitchFamily="18" charset="0"/>
                          <a:cs typeface="Times New Roman" panose="02020603050405020304" pitchFamily="18" charset="0"/>
                        </a:rPr>
                        <a:t> </a:t>
                      </a:r>
                      <a:r>
                        <a:rPr lang="en-US" sz="2000" b="1" u="none" dirty="0" err="1">
                          <a:solidFill>
                            <a:srgbClr val="C00000"/>
                          </a:solidFill>
                          <a:effectLst/>
                          <a:latin typeface="Times New Roman" panose="02020603050405020304" pitchFamily="18" charset="0"/>
                          <a:cs typeface="Times New Roman" panose="02020603050405020304" pitchFamily="18" charset="0"/>
                        </a:rPr>
                        <a:t>truyện</a:t>
                      </a:r>
                      <a:r>
                        <a:rPr lang="en-US" sz="2000" b="1" u="none" dirty="0">
                          <a:solidFill>
                            <a:srgbClr val="C00000"/>
                          </a:solidFill>
                          <a:effectLst/>
                          <a:latin typeface="Times New Roman" panose="02020603050405020304" pitchFamily="18" charset="0"/>
                          <a:cs typeface="Times New Roman" panose="02020603050405020304" pitchFamily="18" charset="0"/>
                        </a:rPr>
                        <a:t>: </a:t>
                      </a:r>
                    </a:p>
                    <a:p>
                      <a:pPr>
                        <a:lnSpc>
                          <a:spcPct val="130000"/>
                        </a:lnSpc>
                        <a:spcAft>
                          <a:spcPts val="0"/>
                        </a:spcAft>
                      </a:pP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Thường</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xây</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dựng</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theo</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mô</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hình</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với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ba</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phần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cơ</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bản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Gặp</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gỡ</a:t>
                      </a:r>
                      <a:r>
                        <a:rPr lang="en-US" sz="2000" b="0" dirty="0">
                          <a:solidFill>
                            <a:srgbClr val="0000FF"/>
                          </a:solidFill>
                          <a:effectLst/>
                          <a:latin typeface="Times New Roman" panose="02020603050405020304" pitchFamily="18" charset="0"/>
                          <a:cs typeface="Times New Roman" panose="02020603050405020304" pitchFamily="18" charset="0"/>
                        </a:rPr>
                        <a:t> - Chia li – </a:t>
                      </a:r>
                      <a:r>
                        <a:rPr lang="en-US" sz="2000" b="0" dirty="0" err="1">
                          <a:solidFill>
                            <a:srgbClr val="0000FF"/>
                          </a:solidFill>
                          <a:effectLst/>
                          <a:latin typeface="Times New Roman" panose="02020603050405020304" pitchFamily="18" charset="0"/>
                          <a:cs typeface="Times New Roman" panose="02020603050405020304" pitchFamily="18" charset="0"/>
                        </a:rPr>
                        <a:t>Đoàn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tụ</a:t>
                      </a:r>
                      <a:r>
                        <a:rPr lang="en-US" sz="2000" b="0" dirty="0">
                          <a:solidFill>
                            <a:srgbClr val="0000FF"/>
                          </a:solidFill>
                          <a:effectLst/>
                          <a:latin typeface="Times New Roman" panose="02020603050405020304" pitchFamily="18" charset="0"/>
                          <a:cs typeface="Times New Roman" panose="02020603050405020304" pitchFamily="18" charset="0"/>
                        </a:rPr>
                        <a:t>.</a:t>
                      </a:r>
                    </a:p>
                    <a:p>
                      <a:pPr>
                        <a:lnSpc>
                          <a:spcPct val="130000"/>
                        </a:lnSpc>
                        <a:spcAft>
                          <a:spcPts val="0"/>
                        </a:spcAft>
                      </a:pPr>
                      <a:r>
                        <a:rPr lang="en-US" sz="2000" b="0" dirty="0">
                          <a:solidFill>
                            <a:srgbClr val="0000FF"/>
                          </a:solidFill>
                          <a:effectLst/>
                          <a:latin typeface="Times New Roman" panose="02020603050405020304" pitchFamily="18" charset="0"/>
                          <a:cs typeface="Times New Roman" panose="02020603050405020304" pitchFamily="18" charset="0"/>
                        </a:rPr>
                        <a:t> + </a:t>
                      </a:r>
                      <a:r>
                        <a:rPr lang="en-US" sz="2000" b="0" dirty="0" err="1">
                          <a:solidFill>
                            <a:srgbClr val="0000FF"/>
                          </a:solidFill>
                          <a:effectLst/>
                          <a:latin typeface="Times New Roman" panose="02020603050405020304" pitchFamily="18" charset="0"/>
                          <a:cs typeface="Times New Roman" panose="02020603050405020304" pitchFamily="18" charset="0"/>
                        </a:rPr>
                        <a:t>Tiếp</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thu</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nguồn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cốt</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truyện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dân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gian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hoặc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văn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học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Trung</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Quốc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hoặc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lấy</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đề</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tài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từ</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đời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sống</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thực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tế</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với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cốt</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truyện</a:t>
                      </a:r>
                      <a:r>
                        <a:rPr lang="en-US" sz="2000" b="0" dirty="0">
                          <a:solidFill>
                            <a:srgbClr val="0000FF"/>
                          </a:solidFill>
                          <a:effectLst/>
                          <a:latin typeface="Times New Roman" panose="02020603050405020304" pitchFamily="18" charset="0"/>
                          <a:cs typeface="Times New Roman" panose="02020603050405020304" pitchFamily="18" charset="0"/>
                        </a:rPr>
                        <a:t> do </a:t>
                      </a:r>
                      <a:r>
                        <a:rPr lang="en-US" sz="2000" b="0" dirty="0" err="1">
                          <a:solidFill>
                            <a:srgbClr val="0000FF"/>
                          </a:solidFill>
                          <a:effectLst/>
                          <a:latin typeface="Times New Roman" panose="02020603050405020304" pitchFamily="18" charset="0"/>
                          <a:cs typeface="Times New Roman" panose="02020603050405020304" pitchFamily="18" charset="0"/>
                        </a:rPr>
                        <a:t>tác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giả</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tự</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sáng</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tạo</a:t>
                      </a:r>
                      <a:r>
                        <a:rPr lang="en-US" sz="2000" b="0" dirty="0">
                          <a:solidFill>
                            <a:srgbClr val="0000FF"/>
                          </a:solidFill>
                          <a:effectLst/>
                          <a:latin typeface="Times New Roman" panose="02020603050405020304" pitchFamily="18" charset="0"/>
                          <a:cs typeface="Times New Roman" panose="02020603050405020304" pitchFamily="18" charset="0"/>
                        </a:rPr>
                        <a:t>.</a:t>
                      </a:r>
                    </a:p>
                    <a:p>
                      <a:pPr>
                        <a:lnSpc>
                          <a:spcPct val="130000"/>
                        </a:lnSpc>
                        <a:spcAft>
                          <a:spcPts val="0"/>
                        </a:spcAft>
                      </a:pPr>
                      <a:r>
                        <a:rPr lang="en-US" sz="2000" b="1" u="none" dirty="0">
                          <a:solidFill>
                            <a:srgbClr val="C00000"/>
                          </a:solidFill>
                          <a:effectLst/>
                          <a:latin typeface="Times New Roman" panose="02020603050405020304" pitchFamily="18" charset="0"/>
                          <a:cs typeface="Times New Roman" panose="02020603050405020304" pitchFamily="18" charset="0"/>
                        </a:rPr>
                        <a:t>- </a:t>
                      </a:r>
                      <a:r>
                        <a:rPr lang="en-US" sz="2000" b="1" u="none" dirty="0" err="1">
                          <a:solidFill>
                            <a:srgbClr val="C00000"/>
                          </a:solidFill>
                          <a:effectLst/>
                          <a:latin typeface="Times New Roman" panose="02020603050405020304" pitchFamily="18" charset="0"/>
                          <a:cs typeface="Times New Roman" panose="02020603050405020304" pitchFamily="18" charset="0"/>
                        </a:rPr>
                        <a:t>Nhân</a:t>
                      </a:r>
                      <a:r>
                        <a:rPr lang="en-US" sz="2000" b="1" u="none" dirty="0">
                          <a:solidFill>
                            <a:srgbClr val="C00000"/>
                          </a:solidFill>
                          <a:effectLst/>
                          <a:latin typeface="Times New Roman" panose="02020603050405020304" pitchFamily="18" charset="0"/>
                          <a:cs typeface="Times New Roman" panose="02020603050405020304" pitchFamily="18" charset="0"/>
                        </a:rPr>
                        <a:t> </a:t>
                      </a:r>
                      <a:r>
                        <a:rPr lang="en-US" sz="2000" b="1" u="none" dirty="0" err="1">
                          <a:solidFill>
                            <a:srgbClr val="C00000"/>
                          </a:solidFill>
                          <a:effectLst/>
                          <a:latin typeface="Times New Roman" panose="02020603050405020304" pitchFamily="18" charset="0"/>
                          <a:cs typeface="Times New Roman" panose="02020603050405020304" pitchFamily="18" charset="0"/>
                        </a:rPr>
                        <a:t>vật</a:t>
                      </a:r>
                      <a:r>
                        <a:rPr lang="en-US" sz="2000" b="1" u="none" dirty="0">
                          <a:solidFill>
                            <a:srgbClr val="C00000"/>
                          </a:solidFill>
                          <a:effectLst/>
                          <a:latin typeface="Times New Roman" panose="02020603050405020304" pitchFamily="18" charset="0"/>
                          <a:cs typeface="Times New Roman" panose="02020603050405020304" pitchFamily="18" charset="0"/>
                        </a:rPr>
                        <a:t>: </a:t>
                      </a:r>
                    </a:p>
                    <a:p>
                      <a:pPr>
                        <a:lnSpc>
                          <a:spcPct val="130000"/>
                        </a:lnSpc>
                        <a:spcAft>
                          <a:spcPts val="0"/>
                        </a:spcAft>
                      </a:pP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Nhân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vật</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chính</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thường</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là</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những</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chàng</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trai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cô</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gái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có</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vẻ</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đẹp</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toàn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diện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nhưng</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cuộc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sống</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thường</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gặp</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nhiều</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trắc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trở</a:t>
                      </a:r>
                      <a:r>
                        <a:rPr lang="en-US" sz="2000" b="0" dirty="0">
                          <a:solidFill>
                            <a:srgbClr val="0000FF"/>
                          </a:solidFill>
                          <a:effectLst/>
                          <a:latin typeface="Times New Roman" panose="02020603050405020304" pitchFamily="18" charset="0"/>
                          <a:cs typeface="Times New Roman" panose="02020603050405020304" pitchFamily="18" charset="0"/>
                        </a:rPr>
                        <a:t>.</a:t>
                      </a:r>
                    </a:p>
                    <a:p>
                      <a:pPr>
                        <a:lnSpc>
                          <a:spcPct val="130000"/>
                        </a:lnSpc>
                        <a:spcAft>
                          <a:spcPts val="0"/>
                        </a:spcAft>
                      </a:pP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Được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khắc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họa</a:t>
                      </a:r>
                      <a:r>
                        <a:rPr lang="en-US" sz="2000" b="0" dirty="0">
                          <a:solidFill>
                            <a:srgbClr val="0000FF"/>
                          </a:solidFill>
                          <a:effectLst/>
                          <a:latin typeface="Times New Roman" panose="02020603050405020304" pitchFamily="18" charset="0"/>
                          <a:cs typeface="Times New Roman" panose="02020603050405020304" pitchFamily="18" charset="0"/>
                        </a:rPr>
                        <a:t> ở </a:t>
                      </a:r>
                      <a:r>
                        <a:rPr lang="en-US" sz="2000" b="0" dirty="0" err="1">
                          <a:solidFill>
                            <a:srgbClr val="0000FF"/>
                          </a:solidFill>
                          <a:effectLst/>
                          <a:latin typeface="Times New Roman" panose="02020603050405020304" pitchFamily="18" charset="0"/>
                          <a:cs typeface="Times New Roman" panose="02020603050405020304" pitchFamily="18" charset="0"/>
                        </a:rPr>
                        <a:t>cả</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hai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phương</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diện</a:t>
                      </a:r>
                      <a:r>
                        <a:rPr lang="en-US" sz="2000" b="0" dirty="0">
                          <a:solidFill>
                            <a:srgbClr val="0000FF"/>
                          </a:solidFill>
                          <a:effectLst/>
                          <a:latin typeface="Times New Roman" panose="02020603050405020304" pitchFamily="18" charset="0"/>
                          <a:cs typeface="Times New Roman" panose="02020603050405020304" pitchFamily="18" charset="0"/>
                        </a:rPr>
                        <a:t>: con </a:t>
                      </a:r>
                      <a:r>
                        <a:rPr lang="en-US" sz="2000" b="0" dirty="0" err="1">
                          <a:solidFill>
                            <a:srgbClr val="0000FF"/>
                          </a:solidFill>
                          <a:effectLst/>
                          <a:latin typeface="Times New Roman" panose="02020603050405020304" pitchFamily="18" charset="0"/>
                          <a:cs typeface="Times New Roman" panose="02020603050405020304" pitchFamily="18" charset="0"/>
                        </a:rPr>
                        <a:t>người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bên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ngoài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ngoại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hình</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lời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nói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hành</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động</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cử</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chỉ</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và</a:t>
                      </a:r>
                      <a:r>
                        <a:rPr lang="en-US" sz="2000" b="0" dirty="0">
                          <a:solidFill>
                            <a:srgbClr val="0000FF"/>
                          </a:solidFill>
                          <a:effectLst/>
                          <a:latin typeface="Times New Roman" panose="02020603050405020304" pitchFamily="18" charset="0"/>
                          <a:cs typeface="Times New Roman" panose="02020603050405020304" pitchFamily="18" charset="0"/>
                        </a:rPr>
                        <a:t> con </a:t>
                      </a:r>
                      <a:r>
                        <a:rPr lang="en-US" sz="2000" b="0" dirty="0" err="1">
                          <a:solidFill>
                            <a:srgbClr val="0000FF"/>
                          </a:solidFill>
                          <a:effectLst/>
                          <a:latin typeface="Times New Roman" panose="02020603050405020304" pitchFamily="18" charset="0"/>
                          <a:cs typeface="Times New Roman" panose="02020603050405020304" pitchFamily="18" charset="0"/>
                        </a:rPr>
                        <a:t>người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bên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trong</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suy</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nghĩ</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cảm</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xúc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diễn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biến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tâm</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lí</a:t>
                      </a:r>
                      <a:r>
                        <a:rPr lang="en-US" sz="2000" b="0" dirty="0">
                          <a:solidFill>
                            <a:srgbClr val="0000FF"/>
                          </a:solidFill>
                          <a:effectLst/>
                          <a:latin typeface="Times New Roman" panose="02020603050405020304" pitchFamily="18" charset="0"/>
                          <a:cs typeface="Times New Roman" panose="02020603050405020304" pitchFamily="18" charset="0"/>
                        </a:rPr>
                        <a:t>).</a:t>
                      </a:r>
                    </a:p>
                    <a:p>
                      <a:pPr>
                        <a:lnSpc>
                          <a:spcPct val="130000"/>
                        </a:lnSpc>
                        <a:spcAft>
                          <a:spcPts val="0"/>
                        </a:spcAft>
                      </a:pP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Lời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thoại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nhân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vật</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đã</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được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chú</a:t>
                      </a:r>
                      <a:r>
                        <a:rPr lang="en-US" sz="2000" b="0" dirty="0">
                          <a:solidFill>
                            <a:srgbClr val="0000FF"/>
                          </a:solidFill>
                          <a:effectLst/>
                          <a:latin typeface="Times New Roman" panose="02020603050405020304" pitchFamily="18" charset="0"/>
                          <a:cs typeface="Times New Roman" panose="02020603050405020304" pitchFamily="18" charset="0"/>
                        </a:rPr>
                        <a:t> ý ở </a:t>
                      </a:r>
                      <a:r>
                        <a:rPr lang="en-US" sz="2000" b="0" dirty="0" err="1">
                          <a:solidFill>
                            <a:srgbClr val="0000FF"/>
                          </a:solidFill>
                          <a:effectLst/>
                          <a:latin typeface="Times New Roman" panose="02020603050405020304" pitchFamily="18" charset="0"/>
                          <a:cs typeface="Times New Roman" panose="02020603050405020304" pitchFamily="18" charset="0"/>
                        </a:rPr>
                        <a:t>cả</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hai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hình</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thức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đối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thoại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và</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độc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thoại</a:t>
                      </a:r>
                      <a:r>
                        <a:rPr lang="en-US" sz="2000" b="0" dirty="0">
                          <a:solidFill>
                            <a:srgbClr val="0000FF"/>
                          </a:solidFill>
                          <a:effectLst/>
                          <a:latin typeface="Times New Roman" panose="02020603050405020304" pitchFamily="18" charset="0"/>
                          <a:cs typeface="Times New Roman" panose="02020603050405020304" pitchFamily="18" charset="0"/>
                        </a:rPr>
                        <a:t>.</a:t>
                      </a:r>
                    </a:p>
                    <a:p>
                      <a:pPr>
                        <a:lnSpc>
                          <a:spcPct val="130000"/>
                        </a:lnSpc>
                        <a:spcAft>
                          <a:spcPts val="0"/>
                        </a:spcAft>
                      </a:pPr>
                      <a:r>
                        <a:rPr lang="en-US" sz="2000" b="1" u="none" dirty="0">
                          <a:solidFill>
                            <a:srgbClr val="C00000"/>
                          </a:solidFill>
                          <a:effectLst/>
                          <a:latin typeface="Times New Roman" panose="02020603050405020304" pitchFamily="18" charset="0"/>
                          <a:cs typeface="Times New Roman" panose="02020603050405020304" pitchFamily="18" charset="0"/>
                        </a:rPr>
                        <a:t>- </a:t>
                      </a:r>
                      <a:r>
                        <a:rPr lang="en-US" sz="2000" b="1" u="none" dirty="0" err="1">
                          <a:solidFill>
                            <a:srgbClr val="C00000"/>
                          </a:solidFill>
                          <a:effectLst/>
                          <a:latin typeface="Times New Roman" panose="02020603050405020304" pitchFamily="18" charset="0"/>
                          <a:cs typeface="Times New Roman" panose="02020603050405020304" pitchFamily="18" charset="0"/>
                        </a:rPr>
                        <a:t>Ngôi</a:t>
                      </a:r>
                      <a:r>
                        <a:rPr lang="en-US" sz="2000" b="1" u="none" dirty="0">
                          <a:solidFill>
                            <a:srgbClr val="C00000"/>
                          </a:solidFill>
                          <a:effectLst/>
                          <a:latin typeface="Times New Roman" panose="02020603050405020304" pitchFamily="18" charset="0"/>
                          <a:cs typeface="Times New Roman" panose="02020603050405020304" pitchFamily="18" charset="0"/>
                        </a:rPr>
                        <a:t> </a:t>
                      </a:r>
                      <a:r>
                        <a:rPr lang="en-US" sz="2000" b="1" u="none" dirty="0" err="1">
                          <a:solidFill>
                            <a:srgbClr val="C00000"/>
                          </a:solidFill>
                          <a:effectLst/>
                          <a:latin typeface="Times New Roman" panose="02020603050405020304" pitchFamily="18" charset="0"/>
                          <a:cs typeface="Times New Roman" panose="02020603050405020304" pitchFamily="18" charset="0"/>
                        </a:rPr>
                        <a:t>kể</a:t>
                      </a:r>
                      <a:r>
                        <a:rPr lang="en-US" sz="2000" b="1" u="none" dirty="0">
                          <a:solidFill>
                            <a:srgbClr val="C00000"/>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thường</a:t>
                      </a:r>
                      <a:r>
                        <a:rPr lang="en-US" sz="2000" b="0" dirty="0">
                          <a:solidFill>
                            <a:srgbClr val="0000FF"/>
                          </a:solidFill>
                          <a:effectLst/>
                          <a:latin typeface="Times New Roman" panose="02020603050405020304" pitchFamily="18" charset="0"/>
                          <a:cs typeface="Times New Roman" panose="02020603050405020304" pitchFamily="18" charset="0"/>
                        </a:rPr>
                        <a:t> ở </a:t>
                      </a:r>
                      <a:r>
                        <a:rPr lang="en-US" sz="2000" b="0" dirty="0" err="1">
                          <a:solidFill>
                            <a:srgbClr val="0000FF"/>
                          </a:solidFill>
                          <a:effectLst/>
                          <a:latin typeface="Times New Roman" panose="02020603050405020304" pitchFamily="18" charset="0"/>
                          <a:cs typeface="Times New Roman" panose="02020603050405020304" pitchFamily="18" charset="0"/>
                        </a:rPr>
                        <a:t>ngôi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thứ</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ba</a:t>
                      </a:r>
                      <a:endParaRPr lang="en-US" sz="2000" b="0" dirty="0">
                        <a:solidFill>
                          <a:srgbClr val="0000FF"/>
                        </a:solidFill>
                        <a:effectLst/>
                        <a:latin typeface="Times New Roman" panose="02020603050405020304" pitchFamily="18" charset="0"/>
                        <a:cs typeface="Times New Roman" panose="02020603050405020304" pitchFamily="18" charset="0"/>
                      </a:endParaRPr>
                    </a:p>
                    <a:p>
                      <a:pPr>
                        <a:lnSpc>
                          <a:spcPct val="130000"/>
                        </a:lnSpc>
                        <a:spcAft>
                          <a:spcPts val="0"/>
                        </a:spcAft>
                      </a:pPr>
                      <a:r>
                        <a:rPr lang="en-US" sz="2000" b="1" u="none" dirty="0">
                          <a:solidFill>
                            <a:srgbClr val="C00000"/>
                          </a:solidFill>
                          <a:effectLst/>
                          <a:latin typeface="Times New Roman" panose="02020603050405020304" pitchFamily="18" charset="0"/>
                          <a:cs typeface="Times New Roman" panose="02020603050405020304" pitchFamily="18" charset="0"/>
                        </a:rPr>
                        <a:t>- </a:t>
                      </a:r>
                      <a:r>
                        <a:rPr lang="en-US" sz="2000" b="1" u="none" dirty="0" err="1">
                          <a:solidFill>
                            <a:srgbClr val="C00000"/>
                          </a:solidFill>
                          <a:effectLst/>
                          <a:latin typeface="Times New Roman" panose="02020603050405020304" pitchFamily="18" charset="0"/>
                          <a:cs typeface="Times New Roman" panose="02020603050405020304" pitchFamily="18" charset="0"/>
                        </a:rPr>
                        <a:t>Ngôn</a:t>
                      </a:r>
                      <a:r>
                        <a:rPr lang="en-US" sz="2000" b="1" u="none" dirty="0">
                          <a:solidFill>
                            <a:srgbClr val="C00000"/>
                          </a:solidFill>
                          <a:effectLst/>
                          <a:latin typeface="Times New Roman" panose="02020603050405020304" pitchFamily="18" charset="0"/>
                          <a:cs typeface="Times New Roman" panose="02020603050405020304" pitchFamily="18" charset="0"/>
                        </a:rPr>
                        <a:t> </a:t>
                      </a:r>
                      <a:r>
                        <a:rPr lang="en-US" sz="2000" b="1" u="none" dirty="0" err="1">
                          <a:solidFill>
                            <a:srgbClr val="C00000"/>
                          </a:solidFill>
                          <a:effectLst/>
                          <a:latin typeface="Times New Roman" panose="02020603050405020304" pitchFamily="18" charset="0"/>
                          <a:cs typeface="Times New Roman" panose="02020603050405020304" pitchFamily="18" charset="0"/>
                        </a:rPr>
                        <a:t>ngữ</a:t>
                      </a:r>
                      <a:r>
                        <a:rPr lang="en-US" sz="2000" b="1" u="none" dirty="0">
                          <a:solidFill>
                            <a:srgbClr val="C00000"/>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Ngôn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ngữ</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giản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dị</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gần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với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lời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ăn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tiếng</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nói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của</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nhân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dân</a:t>
                      </a:r>
                      <a:r>
                        <a:rPr lang="en-US" sz="2000" b="0" dirty="0">
                          <a:solidFill>
                            <a:srgbClr val="0000FF"/>
                          </a:solidFill>
                          <a:effectLst/>
                          <a:latin typeface="Times New Roman" panose="02020603050405020304" pitchFamily="18" charset="0"/>
                          <a:cs typeface="Times New Roman" panose="02020603050405020304" pitchFamily="18" charset="0"/>
                        </a:rPr>
                        <a:t>.</a:t>
                      </a:r>
                    </a:p>
                    <a:p>
                      <a:pPr>
                        <a:lnSpc>
                          <a:spcPct val="130000"/>
                        </a:lnSpc>
                        <a:spcAft>
                          <a:spcPts val="0"/>
                        </a:spcAft>
                      </a:pPr>
                      <a:r>
                        <a:rPr lang="en-US" sz="2000" b="1" dirty="0">
                          <a:solidFill>
                            <a:srgbClr val="C00000"/>
                          </a:solidFill>
                          <a:effectLst/>
                          <a:latin typeface="Times New Roman" panose="02020603050405020304" pitchFamily="18" charset="0"/>
                          <a:cs typeface="Times New Roman" panose="02020603050405020304" pitchFamily="18" charset="0"/>
                        </a:rPr>
                        <a:t>- </a:t>
                      </a:r>
                      <a:r>
                        <a:rPr lang="en-US" sz="2000" b="1" dirty="0" err="1">
                          <a:solidFill>
                            <a:srgbClr val="C00000"/>
                          </a:solidFill>
                          <a:effectLst/>
                          <a:latin typeface="Times New Roman" panose="02020603050405020304" pitchFamily="18" charset="0"/>
                          <a:cs typeface="Times New Roman" panose="02020603050405020304" pitchFamily="18" charset="0"/>
                        </a:rPr>
                        <a:t>Thể</a:t>
                      </a:r>
                      <a:r>
                        <a:rPr lang="en-US" sz="2000" b="1" dirty="0">
                          <a:solidFill>
                            <a:srgbClr val="C00000"/>
                          </a:solidFill>
                          <a:effectLst/>
                          <a:latin typeface="Times New Roman" panose="02020603050405020304" pitchFamily="18" charset="0"/>
                          <a:cs typeface="Times New Roman" panose="02020603050405020304" pitchFamily="18" charset="0"/>
                        </a:rPr>
                        <a:t> </a:t>
                      </a:r>
                      <a:r>
                        <a:rPr lang="en-US" sz="2000" b="1" dirty="0" err="1">
                          <a:solidFill>
                            <a:srgbClr val="C00000"/>
                          </a:solidFill>
                          <a:effectLst/>
                          <a:latin typeface="Times New Roman" panose="02020603050405020304" pitchFamily="18" charset="0"/>
                          <a:cs typeface="Times New Roman" panose="02020603050405020304" pitchFamily="18" charset="0"/>
                        </a:rPr>
                        <a:t>thơ</a:t>
                      </a:r>
                      <a:r>
                        <a:rPr lang="en-US" sz="2000" b="1" dirty="0">
                          <a:solidFill>
                            <a:srgbClr val="C00000"/>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lục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bát</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được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hoàn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thiện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đạt</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tới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mức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nhuần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nhuyễn</a:t>
                      </a:r>
                      <a:r>
                        <a:rPr lang="en-US" sz="2000" b="0" dirty="0">
                          <a:solidFill>
                            <a:srgbClr val="0000FF"/>
                          </a:solidFill>
                          <a:effectLst/>
                          <a:latin typeface="Times New Roman" panose="02020603050405020304" pitchFamily="18" charset="0"/>
                          <a:cs typeface="Times New Roman" panose="02020603050405020304" pitchFamily="18" charset="0"/>
                        </a:rPr>
                        <a:t>.</a:t>
                      </a:r>
                      <a:endParaRPr lang="en-US" sz="2000" b="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7375" marR="37375" marT="0" marB="0">
                    <a:solidFill>
                      <a:schemeClr val="bg1">
                        <a:lumMod val="95000"/>
                      </a:schemeClr>
                    </a:solidFill>
                  </a:tcPr>
                </a:tc>
                <a:extLst>
                  <a:ext uri="{0D108BD9-81ED-4DB2-BD59-A6C34878D82A}">
                    <a16:rowId xmlns:a16="http://schemas.microsoft.com/office/drawing/2014/main" val="103450857"/>
                  </a:ext>
                </a:extLst>
              </a:tr>
              <a:tr h="1169732">
                <a:tc>
                  <a:txBody>
                    <a:bodyPr/>
                    <a:lstStyle/>
                    <a:p>
                      <a:pPr marL="5080">
                        <a:lnSpc>
                          <a:spcPct val="130000"/>
                        </a:lnSpc>
                        <a:spcAft>
                          <a:spcPts val="0"/>
                        </a:spcAft>
                      </a:pPr>
                      <a:r>
                        <a:rPr lang="en-US" sz="2800" dirty="0">
                          <a:solidFill>
                            <a:srgbClr val="FF0000"/>
                          </a:solidFill>
                          <a:effectLst/>
                          <a:latin typeface="Times New Roman" panose="02020603050405020304" pitchFamily="18" charset="0"/>
                          <a:cs typeface="Times New Roman" panose="02020603050405020304" pitchFamily="18" charset="0"/>
                        </a:rPr>
                        <a:t>6. </a:t>
                      </a:r>
                      <a:r>
                        <a:rPr lang="en-US" sz="2800" dirty="0" err="1">
                          <a:solidFill>
                            <a:srgbClr val="FF0000"/>
                          </a:solidFill>
                          <a:effectLst/>
                          <a:latin typeface="Times New Roman" panose="02020603050405020304" pitchFamily="18" charset="0"/>
                          <a:cs typeface="Times New Roman" panose="02020603050405020304" pitchFamily="18" charset="0"/>
                        </a:rPr>
                        <a:t>Tác</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phẩm</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tiêu</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biểu</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7375" marR="37375" marT="0" marB="0">
                    <a:solidFill>
                      <a:schemeClr val="accent1">
                        <a:lumMod val="40000"/>
                        <a:lumOff val="60000"/>
                      </a:schemeClr>
                    </a:solidFill>
                  </a:tcPr>
                </a:tc>
                <a:tc>
                  <a:txBody>
                    <a:bodyPr/>
                    <a:lstStyle/>
                    <a:p>
                      <a:pPr>
                        <a:lnSpc>
                          <a:spcPct val="130000"/>
                        </a:lnSpc>
                        <a:spcAft>
                          <a:spcPts val="0"/>
                        </a:spcAft>
                      </a:pPr>
                      <a:r>
                        <a:rPr lang="en-US" sz="2000" b="1" dirty="0">
                          <a:solidFill>
                            <a:srgbClr val="C00000"/>
                          </a:solidFill>
                          <a:effectLst/>
                          <a:latin typeface="Times New Roman" panose="02020603050405020304" pitchFamily="18" charset="0"/>
                          <a:cs typeface="Times New Roman" panose="02020603050405020304" pitchFamily="18" charset="0"/>
                        </a:rPr>
                        <a:t>- </a:t>
                      </a:r>
                      <a:r>
                        <a:rPr lang="en-US" sz="2000" b="1" dirty="0" err="1">
                          <a:solidFill>
                            <a:srgbClr val="C00000"/>
                          </a:solidFill>
                          <a:effectLst/>
                          <a:latin typeface="Times New Roman" panose="02020603050405020304" pitchFamily="18" charset="0"/>
                          <a:cs typeface="Times New Roman" panose="02020603050405020304" pitchFamily="18" charset="0"/>
                        </a:rPr>
                        <a:t>Truyện</a:t>
                      </a:r>
                      <a:r>
                        <a:rPr lang="en-US" sz="2000" b="1" dirty="0">
                          <a:solidFill>
                            <a:srgbClr val="C00000"/>
                          </a:solidFill>
                          <a:effectLst/>
                          <a:latin typeface="Times New Roman" panose="02020603050405020304" pitchFamily="18" charset="0"/>
                          <a:cs typeface="Times New Roman" panose="02020603050405020304" pitchFamily="18" charset="0"/>
                        </a:rPr>
                        <a:t> </a:t>
                      </a:r>
                      <a:r>
                        <a:rPr lang="en-US" sz="2000" b="1" dirty="0" err="1">
                          <a:solidFill>
                            <a:srgbClr val="C00000"/>
                          </a:solidFill>
                          <a:effectLst/>
                          <a:latin typeface="Times New Roman" panose="02020603050405020304" pitchFamily="18" charset="0"/>
                          <a:cs typeface="Times New Roman" panose="02020603050405020304" pitchFamily="18" charset="0"/>
                        </a:rPr>
                        <a:t>thơ</a:t>
                      </a:r>
                      <a:r>
                        <a:rPr lang="en-US" sz="2000" b="1" dirty="0">
                          <a:solidFill>
                            <a:srgbClr val="C00000"/>
                          </a:solidFill>
                          <a:effectLst/>
                          <a:latin typeface="Times New Roman" panose="02020603050405020304" pitchFamily="18" charset="0"/>
                          <a:cs typeface="Times New Roman" panose="02020603050405020304" pitchFamily="18" charset="0"/>
                        </a:rPr>
                        <a:t> </a:t>
                      </a:r>
                      <a:r>
                        <a:rPr lang="en-US" sz="2000" b="1" dirty="0" err="1">
                          <a:solidFill>
                            <a:srgbClr val="C00000"/>
                          </a:solidFill>
                          <a:effectLst/>
                          <a:latin typeface="Times New Roman" panose="02020603050405020304" pitchFamily="18" charset="0"/>
                          <a:cs typeface="Times New Roman" panose="02020603050405020304" pitchFamily="18" charset="0"/>
                        </a:rPr>
                        <a:t>Nôm</a:t>
                      </a:r>
                      <a:r>
                        <a:rPr lang="en-US" sz="2000" b="1" dirty="0">
                          <a:solidFill>
                            <a:srgbClr val="C00000"/>
                          </a:solidFill>
                          <a:effectLst/>
                          <a:latin typeface="Times New Roman" panose="02020603050405020304" pitchFamily="18" charset="0"/>
                          <a:cs typeface="Times New Roman" panose="02020603050405020304" pitchFamily="18" charset="0"/>
                        </a:rPr>
                        <a:t> </a:t>
                      </a:r>
                      <a:r>
                        <a:rPr lang="en-US" sz="2000" b="1" dirty="0" err="1">
                          <a:solidFill>
                            <a:srgbClr val="C00000"/>
                          </a:solidFill>
                          <a:effectLst/>
                          <a:latin typeface="Times New Roman" panose="02020603050405020304" pitchFamily="18" charset="0"/>
                          <a:cs typeface="Times New Roman" panose="02020603050405020304" pitchFamily="18" charset="0"/>
                        </a:rPr>
                        <a:t>bình</a:t>
                      </a:r>
                      <a:r>
                        <a:rPr lang="en-US" sz="2000" b="1" dirty="0">
                          <a:solidFill>
                            <a:srgbClr val="C00000"/>
                          </a:solidFill>
                          <a:effectLst/>
                          <a:latin typeface="Times New Roman" panose="02020603050405020304" pitchFamily="18" charset="0"/>
                          <a:cs typeface="Times New Roman" panose="02020603050405020304" pitchFamily="18" charset="0"/>
                        </a:rPr>
                        <a:t> </a:t>
                      </a:r>
                      <a:r>
                        <a:rPr lang="en-US" sz="2000" b="1" dirty="0" err="1">
                          <a:solidFill>
                            <a:srgbClr val="C00000"/>
                          </a:solidFill>
                          <a:effectLst/>
                          <a:latin typeface="Times New Roman" panose="02020603050405020304" pitchFamily="18" charset="0"/>
                          <a:cs typeface="Times New Roman" panose="02020603050405020304" pitchFamily="18" charset="0"/>
                        </a:rPr>
                        <a:t>dân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Phạm</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Tải</a:t>
                      </a:r>
                      <a:r>
                        <a:rPr lang="en-US" sz="2000" b="0" dirty="0">
                          <a:solidFill>
                            <a:srgbClr val="0000FF"/>
                          </a:solidFill>
                          <a:effectLst/>
                          <a:latin typeface="Times New Roman" panose="02020603050405020304" pitchFamily="18" charset="0"/>
                          <a:cs typeface="Times New Roman" panose="02020603050405020304" pitchFamily="18" charset="0"/>
                        </a:rPr>
                        <a:t> – </a:t>
                      </a:r>
                      <a:r>
                        <a:rPr lang="en-US" sz="2000" b="0" dirty="0" err="1">
                          <a:solidFill>
                            <a:srgbClr val="0000FF"/>
                          </a:solidFill>
                          <a:effectLst/>
                          <a:latin typeface="Times New Roman" panose="02020603050405020304" pitchFamily="18" charset="0"/>
                          <a:cs typeface="Times New Roman" panose="02020603050405020304" pitchFamily="18" charset="0"/>
                        </a:rPr>
                        <a:t>Ngọc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Hoa</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Tống</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Trân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Cúc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Hoa</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Thạch</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Sanh</a:t>
                      </a:r>
                      <a:r>
                        <a:rPr lang="en-US" sz="2000" b="0" dirty="0">
                          <a:solidFill>
                            <a:srgbClr val="0000FF"/>
                          </a:solidFill>
                          <a:effectLst/>
                          <a:latin typeface="Times New Roman" panose="02020603050405020304" pitchFamily="18" charset="0"/>
                          <a:cs typeface="Times New Roman" panose="02020603050405020304" pitchFamily="18" charset="0"/>
                        </a:rPr>
                        <a:t>;…</a:t>
                      </a:r>
                    </a:p>
                    <a:p>
                      <a:pPr>
                        <a:lnSpc>
                          <a:spcPct val="130000"/>
                        </a:lnSpc>
                        <a:spcAft>
                          <a:spcPts val="0"/>
                        </a:spcAft>
                      </a:pPr>
                      <a:r>
                        <a:rPr lang="en-US" sz="2000" b="1" dirty="0">
                          <a:solidFill>
                            <a:srgbClr val="C00000"/>
                          </a:solidFill>
                          <a:effectLst/>
                          <a:latin typeface="Times New Roman" panose="02020603050405020304" pitchFamily="18" charset="0"/>
                          <a:cs typeface="Times New Roman" panose="02020603050405020304" pitchFamily="18" charset="0"/>
                        </a:rPr>
                        <a:t>- </a:t>
                      </a:r>
                      <a:r>
                        <a:rPr lang="en-US" sz="2000" b="1" dirty="0" err="1">
                          <a:solidFill>
                            <a:srgbClr val="C00000"/>
                          </a:solidFill>
                          <a:effectLst/>
                          <a:latin typeface="Times New Roman" panose="02020603050405020304" pitchFamily="18" charset="0"/>
                          <a:cs typeface="Times New Roman" panose="02020603050405020304" pitchFamily="18" charset="0"/>
                        </a:rPr>
                        <a:t>Truyện</a:t>
                      </a:r>
                      <a:r>
                        <a:rPr lang="en-US" sz="2000" b="1" dirty="0">
                          <a:solidFill>
                            <a:srgbClr val="C00000"/>
                          </a:solidFill>
                          <a:effectLst/>
                          <a:latin typeface="Times New Roman" panose="02020603050405020304" pitchFamily="18" charset="0"/>
                          <a:cs typeface="Times New Roman" panose="02020603050405020304" pitchFamily="18" charset="0"/>
                        </a:rPr>
                        <a:t> </a:t>
                      </a:r>
                      <a:r>
                        <a:rPr lang="en-US" sz="2000" b="1" dirty="0" err="1">
                          <a:solidFill>
                            <a:srgbClr val="C00000"/>
                          </a:solidFill>
                          <a:effectLst/>
                          <a:latin typeface="Times New Roman" panose="02020603050405020304" pitchFamily="18" charset="0"/>
                          <a:cs typeface="Times New Roman" panose="02020603050405020304" pitchFamily="18" charset="0"/>
                        </a:rPr>
                        <a:t>thơ</a:t>
                      </a:r>
                      <a:r>
                        <a:rPr lang="en-US" sz="2000" b="1" dirty="0">
                          <a:solidFill>
                            <a:srgbClr val="C00000"/>
                          </a:solidFill>
                          <a:effectLst/>
                          <a:latin typeface="Times New Roman" panose="02020603050405020304" pitchFamily="18" charset="0"/>
                          <a:cs typeface="Times New Roman" panose="02020603050405020304" pitchFamily="18" charset="0"/>
                        </a:rPr>
                        <a:t> </a:t>
                      </a:r>
                      <a:r>
                        <a:rPr lang="en-US" sz="2000" b="1" dirty="0" err="1">
                          <a:solidFill>
                            <a:srgbClr val="C00000"/>
                          </a:solidFill>
                          <a:effectLst/>
                          <a:latin typeface="Times New Roman" panose="02020603050405020304" pitchFamily="18" charset="0"/>
                          <a:cs typeface="Times New Roman" panose="02020603050405020304" pitchFamily="18" charset="0"/>
                        </a:rPr>
                        <a:t>Nôm</a:t>
                      </a:r>
                      <a:r>
                        <a:rPr lang="en-US" sz="2000" b="1" dirty="0">
                          <a:solidFill>
                            <a:srgbClr val="C00000"/>
                          </a:solidFill>
                          <a:effectLst/>
                          <a:latin typeface="Times New Roman" panose="02020603050405020304" pitchFamily="18" charset="0"/>
                          <a:cs typeface="Times New Roman" panose="02020603050405020304" pitchFamily="18" charset="0"/>
                        </a:rPr>
                        <a:t> </a:t>
                      </a:r>
                      <a:r>
                        <a:rPr lang="en-US" sz="2000" b="1" dirty="0" err="1">
                          <a:solidFill>
                            <a:srgbClr val="C00000"/>
                          </a:solidFill>
                          <a:effectLst/>
                          <a:latin typeface="Times New Roman" panose="02020603050405020304" pitchFamily="18" charset="0"/>
                          <a:cs typeface="Times New Roman" panose="02020603050405020304" pitchFamily="18" charset="0"/>
                        </a:rPr>
                        <a:t>bác</a:t>
                      </a:r>
                      <a:r>
                        <a:rPr lang="en-US" sz="2000" b="1" dirty="0">
                          <a:solidFill>
                            <a:srgbClr val="C00000"/>
                          </a:solidFill>
                          <a:effectLst/>
                          <a:latin typeface="Times New Roman" panose="02020603050405020304" pitchFamily="18" charset="0"/>
                          <a:cs typeface="Times New Roman" panose="02020603050405020304" pitchFamily="18" charset="0"/>
                        </a:rPr>
                        <a:t> </a:t>
                      </a:r>
                      <a:r>
                        <a:rPr lang="en-US" sz="2000" b="1" dirty="0" err="1">
                          <a:solidFill>
                            <a:srgbClr val="C00000"/>
                          </a:solidFill>
                          <a:effectLst/>
                          <a:latin typeface="Times New Roman" panose="02020603050405020304" pitchFamily="18" charset="0"/>
                          <a:cs typeface="Times New Roman" panose="02020603050405020304" pitchFamily="18" charset="0"/>
                        </a:rPr>
                        <a:t>học</a:t>
                      </a:r>
                      <a:r>
                        <a:rPr lang="en-US" sz="2000" b="1" dirty="0">
                          <a:solidFill>
                            <a:srgbClr val="C00000"/>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Truyện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Kiều</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Nguyễn</a:t>
                      </a:r>
                      <a:r>
                        <a:rPr lang="en-US" sz="2000" b="0" dirty="0">
                          <a:solidFill>
                            <a:srgbClr val="0000FF"/>
                          </a:solidFill>
                          <a:effectLst/>
                          <a:latin typeface="Times New Roman" panose="02020603050405020304" pitchFamily="18" charset="0"/>
                          <a:cs typeface="Times New Roman" panose="02020603050405020304" pitchFamily="18" charset="0"/>
                        </a:rPr>
                        <a:t> Du); </a:t>
                      </a:r>
                      <a:r>
                        <a:rPr lang="en-US" sz="2000" b="0" dirty="0" err="1">
                          <a:solidFill>
                            <a:srgbClr val="0000FF"/>
                          </a:solidFill>
                          <a:effectLst/>
                          <a:latin typeface="Times New Roman" panose="02020603050405020304" pitchFamily="18" charset="0"/>
                          <a:cs typeface="Times New Roman" panose="02020603050405020304" pitchFamily="18" charset="0"/>
                        </a:rPr>
                        <a:t>Hoa</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Tiên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Nguyễn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Huy</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Tự</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Nhị</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độ</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mai</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Lục</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Vân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Tiên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Nguyễn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Đình</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Chiểu</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Sơ</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kính</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tân</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trang</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Phạm</a:t>
                      </a:r>
                      <a:r>
                        <a:rPr lang="en-US" sz="2000" b="0" dirty="0">
                          <a:solidFill>
                            <a:srgbClr val="0000FF"/>
                          </a:solidFill>
                          <a:effectLst/>
                          <a:latin typeface="Times New Roman" panose="02020603050405020304" pitchFamily="18" charset="0"/>
                          <a:cs typeface="Times New Roman" panose="02020603050405020304" pitchFamily="18" charset="0"/>
                        </a:rPr>
                        <a:t> </a:t>
                      </a:r>
                      <a:r>
                        <a:rPr lang="en-US" sz="2000" b="0" dirty="0" err="1">
                          <a:solidFill>
                            <a:srgbClr val="0000FF"/>
                          </a:solidFill>
                          <a:effectLst/>
                          <a:latin typeface="Times New Roman" panose="02020603050405020304" pitchFamily="18" charset="0"/>
                          <a:cs typeface="Times New Roman" panose="02020603050405020304" pitchFamily="18" charset="0"/>
                        </a:rPr>
                        <a:t>Thái</a:t>
                      </a:r>
                      <a:r>
                        <a:rPr lang="en-US" sz="2000" b="0" dirty="0">
                          <a:solidFill>
                            <a:srgbClr val="0000FF"/>
                          </a:solidFill>
                          <a:effectLst/>
                          <a:latin typeface="Times New Roman" panose="02020603050405020304" pitchFamily="18" charset="0"/>
                          <a:cs typeface="Times New Roman" panose="02020603050405020304" pitchFamily="18" charset="0"/>
                        </a:rPr>
                        <a:t>);…</a:t>
                      </a:r>
                      <a:endParaRPr lang="en-US" sz="2000" b="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7375" marR="37375" marT="0" marB="0">
                    <a:solidFill>
                      <a:schemeClr val="bg1">
                        <a:lumMod val="95000"/>
                      </a:schemeClr>
                    </a:solidFill>
                  </a:tcPr>
                </a:tc>
                <a:extLst>
                  <a:ext uri="{0D108BD9-81ED-4DB2-BD59-A6C34878D82A}">
                    <a16:rowId xmlns:a16="http://schemas.microsoft.com/office/drawing/2014/main" val="1879827309"/>
                  </a:ext>
                </a:extLst>
              </a:tr>
            </a:tbl>
          </a:graphicData>
        </a:graphic>
      </p:graphicFrame>
    </p:spTree>
    <p:extLst>
      <p:ext uri="{BB962C8B-B14F-4D97-AF65-F5344CB8AC3E}">
        <p14:creationId xmlns:p14="http://schemas.microsoft.com/office/powerpoint/2010/main" val="421739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2251</TotalTime>
  <Words>7212</Words>
  <Application>Microsoft Office PowerPoint</Application>
  <PresentationFormat>Widescreen</PresentationFormat>
  <Paragraphs>532</Paragraphs>
  <Slides>50</Slides>
  <Notes>5</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50</vt:i4>
      </vt:variant>
    </vt:vector>
  </HeadingPairs>
  <TitlesOfParts>
    <vt:vector size="64" baseType="lpstr">
      <vt:lpstr>Aptos</vt:lpstr>
      <vt:lpstr>Arial</vt:lpstr>
      <vt:lpstr>Arial Unicode MS</vt:lpstr>
      <vt:lpstr>Calibri</vt:lpstr>
      <vt:lpstr>Calibri Light</vt:lpstr>
      <vt:lpstr>Cambria</vt:lpstr>
      <vt:lpstr>Cambria Math</vt:lpstr>
      <vt:lpstr>Chelsea Market</vt:lpstr>
      <vt:lpstr>El Messiri</vt:lpstr>
      <vt:lpstr>Fira Sans Extra Condensed Medium</vt:lpstr>
      <vt:lpstr>Paytone One</vt:lpstr>
      <vt:lpstr>Times New Roman</vt:lpstr>
      <vt:lpstr>华康俪金黑W8(P)</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thanh trịnh tâm</dc:creator>
  <cp:lastModifiedBy>MHC</cp:lastModifiedBy>
  <cp:revision>146</cp:revision>
  <dcterms:created xsi:type="dcterms:W3CDTF">2021-12-18T04:07:02Z</dcterms:created>
  <dcterms:modified xsi:type="dcterms:W3CDTF">2024-10-31T11:10:22Z</dcterms:modified>
</cp:coreProperties>
</file>