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handoutMasterIdLst>
    <p:handoutMasterId r:id="rId19"/>
  </p:handoutMasterIdLst>
  <p:sldIdLst>
    <p:sldId id="264" r:id="rId2"/>
    <p:sldId id="276" r:id="rId3"/>
    <p:sldId id="284" r:id="rId4"/>
    <p:sldId id="285" r:id="rId5"/>
    <p:sldId id="296" r:id="rId6"/>
    <p:sldId id="299" r:id="rId7"/>
    <p:sldId id="300" r:id="rId8"/>
    <p:sldId id="307" r:id="rId9"/>
    <p:sldId id="286" r:id="rId10"/>
    <p:sldId id="288" r:id="rId11"/>
    <p:sldId id="289" r:id="rId12"/>
    <p:sldId id="291" r:id="rId13"/>
    <p:sldId id="308" r:id="rId14"/>
    <p:sldId id="309" r:id="rId15"/>
    <p:sldId id="310" r:id="rId16"/>
    <p:sldId id="266" r:id="rId17"/>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280" autoAdjust="0"/>
  </p:normalViewPr>
  <p:slideViewPr>
    <p:cSldViewPr showGuides="1">
      <p:cViewPr>
        <p:scale>
          <a:sx n="50" d="100"/>
          <a:sy n="50" d="100"/>
        </p:scale>
        <p:origin x="-1278" y="-180"/>
      </p:cViewPr>
      <p:guideLst>
        <p:guide orient="horz" pos="2160"/>
        <p:guide pos="3839"/>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1/22/2024</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1/22/2024</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16</a:t>
            </a:fld>
            <a:endParaRPr lang="en-US"/>
          </a:p>
        </p:txBody>
      </p:sp>
    </p:spTree>
    <p:extLst>
      <p:ext uri="{BB962C8B-B14F-4D97-AF65-F5344CB8AC3E}">
        <p14:creationId xmlns:p14="http://schemas.microsoft.com/office/powerpoint/2010/main" val="26466622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3298825"/>
          </a:xfrm>
        </p:spPr>
        <p:txBody>
          <a:bodyPr>
            <a:normAutofit/>
          </a:bodyPr>
          <a:lstStyle>
            <a:lvl1pPr>
              <a:lnSpc>
                <a:spcPct val="90000"/>
              </a:lnSpc>
              <a:defRPr sz="5400" cap="none" baseline="0"/>
            </a:lvl1pPr>
          </a:lstStyle>
          <a:p>
            <a:r>
              <a:rPr lang="en-US"/>
              <a:t>Click to edit Master title style</a:t>
            </a:r>
            <a:endParaRPr/>
          </a:p>
        </p:txBody>
      </p:sp>
      <p:sp>
        <p:nvSpPr>
          <p:cNvPr id="3" name="Subtitle 2"/>
          <p:cNvSpPr>
            <a:spLocks noGrp="1"/>
          </p:cNvSpPr>
          <p:nvPr>
            <p:ph type="subTitle" idx="1"/>
          </p:nvPr>
        </p:nvSpPr>
        <p:spPr>
          <a:xfrm>
            <a:off x="4672383" y="4927600"/>
            <a:ext cx="7008574"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1/22/2024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1/22/2024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B5A30F4-0B4E-4E4B-BC36-C30CD13F4E17}" type="datetimeFigureOut">
              <a:rPr lang="en-US"/>
              <a:t>1/22/2024</a:t>
            </a:fld>
            <a:endParaRPr dirty="0"/>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A60BA0E-20D0-4E7C-B286-26C960A6788F}" type="slidenum">
              <a:rPr/>
              <a:t>‹#›</a:t>
            </a:fld>
            <a:endParaRPr/>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589" y="4445000"/>
            <a:ext cx="7008574" cy="1930400"/>
          </a:xfrm>
        </p:spPr>
        <p:txBody>
          <a:bodyPr anchor="t">
            <a:normAutofit/>
          </a:bodyPr>
          <a:lstStyle>
            <a:lvl1pPr algn="l">
              <a:defRPr sz="5400" b="0" cap="none" baseline="0"/>
            </a:lvl1pPr>
          </a:lstStyle>
          <a:p>
            <a:r>
              <a:rPr lang="en-US"/>
              <a:t>Click to edit Master title style</a:t>
            </a:r>
            <a:endParaRPr dirty="0"/>
          </a:p>
        </p:txBody>
      </p:sp>
      <p:sp>
        <p:nvSpPr>
          <p:cNvPr id="3" name="Text Placeholder 2"/>
          <p:cNvSpPr>
            <a:spLocks noGrp="1"/>
          </p:cNvSpPr>
          <p:nvPr>
            <p:ph type="body" idx="1"/>
          </p:nvPr>
        </p:nvSpPr>
        <p:spPr>
          <a:xfrm>
            <a:off x="812589" y="3124200"/>
            <a:ext cx="7008574"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1706581" indent="0">
              <a:buNone/>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2DD204D1-F9BD-4643-8480-6EA41EB484F1}" type="datetimeFigureOut">
              <a:rPr lang="en-US"/>
              <a:t>1/22/2024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2DD204D1-F9BD-4643-8480-6EA41EB484F1}" type="datetimeFigureOut">
              <a:rPr lang="en-US"/>
              <a:t>1/22/2024</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2DD204D1-F9BD-4643-8480-6EA41EB484F1}" type="datetimeFigureOut">
              <a:rPr lang="en-US"/>
              <a:t>1/22/2024</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204D1-F9BD-4643-8480-6EA41EB484F1}" type="datetimeFigureOut">
              <a:rPr lang="en-US"/>
              <a:t>1/22/2024</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304721" y="1701800"/>
            <a:ext cx="3351927" cy="2844800"/>
          </a:xfrm>
        </p:spPr>
        <p:txBody>
          <a:bodyPr anchor="b">
            <a:normAutofit/>
          </a:bodyPr>
          <a:lstStyle>
            <a:lvl1pPr algn="l">
              <a:defRPr sz="2000" b="1"/>
            </a:lvl1pPr>
          </a:lstStyle>
          <a:p>
            <a:r>
              <a:rPr lang="en-US"/>
              <a:t>Click to edit Master title style</a:t>
            </a:r>
            <a:endParaRPr/>
          </a:p>
        </p:txBody>
      </p:sp>
      <p:sp>
        <p:nvSpPr>
          <p:cNvPr id="4" name="Text Placeholder 3"/>
          <p:cNvSpPr>
            <a:spLocks noGrp="1"/>
          </p:cNvSpPr>
          <p:nvPr>
            <p:ph type="body" sz="half" idx="2"/>
          </p:nvPr>
        </p:nvSpPr>
        <p:spPr>
          <a:xfrm>
            <a:off x="304721"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126BF754-515F-40B9-8D24-D54D5825B3D0}" type="datetimeFigureOut">
              <a:rPr lang="en-US"/>
              <a:t>1/22/2024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t>1/22/2024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baseline="0">
                <a:solidFill>
                  <a:schemeClr val="tx2">
                    <a:lumMod val="65000"/>
                    <a:lumOff val="35000"/>
                  </a:schemeClr>
                </a:solidFill>
              </a:defRPr>
            </a:lvl1pPr>
          </a:lstStyle>
          <a:p>
            <a:fld id="{2DD204D1-F9BD-4643-8480-6EA41EB484F1}" type="datetimeFigureOut">
              <a:rPr lang="en-US" smtClean="0"/>
              <a:pPr/>
              <a:t>1/22/2024</a:t>
            </a:fld>
            <a:endParaRPr lang="en-US"/>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baseline="0">
                <a:solidFill>
                  <a:schemeClr val="tx2">
                    <a:lumMod val="65000"/>
                    <a:lumOff val="35000"/>
                  </a:schemeClr>
                </a:solidFill>
              </a:defRPr>
            </a:lvl1pPr>
          </a:lstStyle>
          <a:p>
            <a:endParaRPr lang="en-US"/>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baseline="0">
                <a:solidFill>
                  <a:schemeClr val="tx2">
                    <a:lumMod val="65000"/>
                    <a:lumOff val="35000"/>
                  </a:schemeClr>
                </a:solidFill>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34172" y="2852936"/>
            <a:ext cx="7008574" cy="1441251"/>
          </a:xfrm>
        </p:spPr>
        <p:txBody>
          <a:bodyPr>
            <a:normAutofit/>
          </a:bodyPr>
          <a:lstStyle/>
          <a:p>
            <a:pPr algn="ctr"/>
            <a:r>
              <a:rPr lang="en-US" sz="8800" b="1" dirty="0" smtClean="0">
                <a:latin typeface="Times New Roman" panose="02020603050405020304" pitchFamily="18" charset="0"/>
                <a:cs typeface="Times New Roman" panose="02020603050405020304" pitchFamily="18" charset="0"/>
              </a:rPr>
              <a:t>TỪ</a:t>
            </a:r>
            <a:endParaRPr lang="en-US" sz="8800"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4294212" y="1752352"/>
            <a:ext cx="7386745" cy="1244600"/>
          </a:xfrm>
        </p:spPr>
        <p:txBody>
          <a:bodyPr>
            <a:normAutofit fontScale="85000" lnSpcReduction="10000"/>
          </a:bodyPr>
          <a:lstStyle/>
          <a:p>
            <a:r>
              <a:rPr lang="en-US" sz="5400" dirty="0" err="1" smtClean="0">
                <a:latin typeface="Times New Roman" pitchFamily="18" charset="0"/>
                <a:cs typeface="Times New Roman" pitchFamily="18" charset="0"/>
              </a:rPr>
              <a:t>Tiết</a:t>
            </a:r>
            <a:r>
              <a:rPr lang="en-US" sz="5400" dirty="0" smtClean="0">
                <a:latin typeface="Times New Roman" pitchFamily="18" charset="0"/>
                <a:cs typeface="Times New Roman" pitchFamily="18" charset="0"/>
              </a:rPr>
              <a:t> </a:t>
            </a:r>
            <a:r>
              <a:rPr lang="en-US" sz="5400" dirty="0" smtClean="0">
                <a:latin typeface="Times New Roman" pitchFamily="18" charset="0"/>
                <a:cs typeface="Times New Roman" pitchFamily="18" charset="0"/>
              </a:rPr>
              <a:t>81: </a:t>
            </a:r>
            <a:r>
              <a:rPr lang="en-US" sz="5400" dirty="0" smtClean="0">
                <a:latin typeface="Times New Roman" pitchFamily="18" charset="0"/>
                <a:cs typeface="Times New Roman" pitchFamily="18" charset="0"/>
              </a:rPr>
              <a:t>ÔN </a:t>
            </a:r>
            <a:r>
              <a:rPr lang="en-US" sz="5400" dirty="0">
                <a:latin typeface="Times New Roman" pitchFamily="18" charset="0"/>
                <a:cs typeface="Times New Roman" pitchFamily="18" charset="0"/>
              </a:rPr>
              <a:t>TẬP CHỦ ĐỀ </a:t>
            </a:r>
            <a:r>
              <a:rPr lang="en-US" sz="5400" dirty="0" smtClean="0">
                <a:latin typeface="Times New Roman" pitchFamily="18" charset="0"/>
                <a:cs typeface="Times New Roman" pitchFamily="18" charset="0"/>
              </a:rPr>
              <a:t>6</a:t>
            </a:r>
            <a:endParaRPr lang="en-US" sz="5400" dirty="0">
              <a:latin typeface="Times New Roman" pitchFamily="18" charset="0"/>
              <a:cs typeface="Times New Roman" pitchFamily="18" charset="0"/>
            </a:endParaRPr>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765820" y="76200"/>
            <a:ext cx="10508843" cy="904528"/>
          </a:xfrm>
        </p:spPr>
        <p:txBody>
          <a:bodyPr/>
          <a:lstStyle/>
          <a:p>
            <a:r>
              <a:rPr lang="en-US" dirty="0">
                <a:latin typeface="Bahnschrift" panose="020B0502040204020203" pitchFamily="34" charset="0"/>
              </a:rPr>
              <a:t>B. </a:t>
            </a:r>
            <a:r>
              <a:rPr lang="en-US" dirty="0" err="1">
                <a:latin typeface="Bahnschrift" panose="020B0502040204020203" pitchFamily="34" charset="0"/>
              </a:rPr>
              <a:t>Bài</a:t>
            </a:r>
            <a:r>
              <a:rPr lang="en-US" dirty="0">
                <a:latin typeface="Bahnschrift" panose="020B0502040204020203" pitchFamily="34" charset="0"/>
              </a:rPr>
              <a:t> </a:t>
            </a:r>
            <a:r>
              <a:rPr lang="en-US" dirty="0" err="1">
                <a:latin typeface="Bahnschrift" panose="020B0502040204020203" pitchFamily="34" charset="0"/>
              </a:rPr>
              <a:t>tập</a:t>
            </a:r>
            <a:endParaRPr lang="en-US" dirty="0">
              <a:latin typeface="Bahnschrift" panose="020B0502040204020203" pitchFamily="34" charset="0"/>
            </a:endParaRPr>
          </a:p>
        </p:txBody>
      </p:sp>
      <p:sp>
        <p:nvSpPr>
          <p:cNvPr id="14" name="Content Placeholder 13"/>
          <p:cNvSpPr>
            <a:spLocks noGrp="1"/>
          </p:cNvSpPr>
          <p:nvPr>
            <p:ph idx="1"/>
          </p:nvPr>
        </p:nvSpPr>
        <p:spPr>
          <a:xfrm>
            <a:off x="477788" y="1124744"/>
            <a:ext cx="11449271" cy="5047456"/>
          </a:xfrm>
        </p:spPr>
        <p:txBody>
          <a:bodyPr>
            <a:normAutofit/>
          </a:bodyPr>
          <a:lstStyle/>
          <a:p>
            <a:pPr marL="0" indent="0">
              <a:buNone/>
            </a:pPr>
            <a:r>
              <a:rPr lang="vi-VN" sz="2800" b="1" dirty="0">
                <a:solidFill>
                  <a:srgbClr val="FF0000"/>
                </a:solidFill>
                <a:latin typeface="Times New Roman" panose="02020603050405020304" pitchFamily="18" charset="0"/>
                <a:cs typeface="Times New Roman" panose="02020603050405020304" pitchFamily="18" charset="0"/>
              </a:rPr>
              <a:t>Câu </a:t>
            </a:r>
            <a:r>
              <a:rPr lang="en-US" sz="2800" b="1" dirty="0" smtClean="0">
                <a:solidFill>
                  <a:srgbClr val="FF0000"/>
                </a:solidFill>
                <a:latin typeface="Times New Roman" panose="02020603050405020304" pitchFamily="18" charset="0"/>
                <a:cs typeface="Times New Roman" panose="02020603050405020304" pitchFamily="18" charset="0"/>
              </a:rPr>
              <a:t>11</a:t>
            </a:r>
            <a:r>
              <a:rPr lang="vi-VN" sz="2800" b="1" dirty="0" smtClean="0">
                <a:solidFill>
                  <a:srgbClr val="FF0000"/>
                </a:solidFill>
                <a:latin typeface="Times New Roman" panose="02020603050405020304" pitchFamily="18" charset="0"/>
                <a:cs typeface="Times New Roman" panose="02020603050405020304" pitchFamily="18" charset="0"/>
              </a:rPr>
              <a:t>: </a:t>
            </a:r>
            <a:r>
              <a:rPr lang="en-US" sz="2800" dirty="0">
                <a:latin typeface="Times New Roman" pitchFamily="18" charset="0"/>
                <a:cs typeface="Times New Roman" pitchFamily="18" charset="0"/>
              </a:rPr>
              <a:t>Nam </a:t>
            </a:r>
            <a:r>
              <a:rPr lang="en-US" sz="2800" dirty="0" err="1">
                <a:latin typeface="Times New Roman" pitchFamily="18" charset="0"/>
                <a:cs typeface="Times New Roman" pitchFamily="18" charset="0"/>
              </a:rPr>
              <a:t>châm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cấu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gồm</a:t>
            </a:r>
            <a:r>
              <a:rPr lang="en-US" sz="2800" dirty="0">
                <a:latin typeface="Times New Roman" pitchFamily="18" charset="0"/>
                <a:cs typeface="Times New Roman" pitchFamily="18" charset="0"/>
              </a:rPr>
              <a:t>:</a:t>
            </a:r>
          </a:p>
          <a:p>
            <a:pPr marL="0" indent="0">
              <a:buNone/>
            </a:pPr>
            <a:r>
              <a:rPr lang="en-US" sz="2800" dirty="0">
                <a:latin typeface="Times New Roman" pitchFamily="18" charset="0"/>
                <a:cs typeface="Times New Roman" pitchFamily="18" charset="0"/>
              </a:rPr>
              <a:t>A. Nam </a:t>
            </a:r>
            <a:r>
              <a:rPr lang="en-US" sz="2800" dirty="0" err="1">
                <a:latin typeface="Times New Roman" pitchFamily="18" charset="0"/>
                <a:cs typeface="Times New Roman" pitchFamily="18" charset="0"/>
              </a:rPr>
              <a:t>châm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vĩnh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cửu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lõi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sắt</a:t>
            </a:r>
            <a:r>
              <a:rPr lang="en-US" sz="2800" dirty="0">
                <a:latin typeface="Times New Roman" pitchFamily="18" charset="0"/>
                <a:cs typeface="Times New Roman" pitchFamily="18" charset="0"/>
              </a:rPr>
              <a:t> non.</a:t>
            </a:r>
          </a:p>
          <a:p>
            <a:pPr marL="0" indent="0">
              <a:buNone/>
            </a:pPr>
            <a:r>
              <a:rPr lang="en-US" sz="2800" dirty="0">
                <a:latin typeface="Times New Roman" pitchFamily="18" charset="0"/>
                <a:cs typeface="Times New Roman" pitchFamily="18" charset="0"/>
              </a:rPr>
              <a:t>B. </a:t>
            </a:r>
            <a:r>
              <a:rPr lang="en-US" sz="2800" dirty="0" err="1">
                <a:latin typeface="Times New Roman" pitchFamily="18" charset="0"/>
                <a:cs typeface="Times New Roman" pitchFamily="18" charset="0"/>
              </a:rPr>
              <a:t>Cuộn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dẫn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lõi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sắt</a:t>
            </a:r>
            <a:r>
              <a:rPr lang="en-US" sz="2800" dirty="0">
                <a:latin typeface="Times New Roman" pitchFamily="18" charset="0"/>
                <a:cs typeface="Times New Roman" pitchFamily="18" charset="0"/>
              </a:rPr>
              <a:t> non.</a:t>
            </a:r>
          </a:p>
          <a:p>
            <a:pPr marL="0" indent="0">
              <a:buNone/>
            </a:pPr>
            <a:r>
              <a:rPr lang="en-US" sz="2800" dirty="0">
                <a:latin typeface="Times New Roman" pitchFamily="18" charset="0"/>
                <a:cs typeface="Times New Roman" pitchFamily="18" charset="0"/>
              </a:rPr>
              <a:t>C. </a:t>
            </a:r>
            <a:r>
              <a:rPr lang="en-US" sz="2800" dirty="0" err="1">
                <a:latin typeface="Times New Roman" pitchFamily="18" charset="0"/>
                <a:cs typeface="Times New Roman" pitchFamily="18" charset="0"/>
              </a:rPr>
              <a:t>Cuộn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dẫn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nam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châm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vĩnh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cửu</a:t>
            </a:r>
            <a:r>
              <a:rPr lang="en-US" sz="2800" dirty="0">
                <a:latin typeface="Times New Roman" pitchFamily="18" charset="0"/>
                <a:cs typeface="Times New Roman" pitchFamily="18" charset="0"/>
              </a:rPr>
              <a:t>.</a:t>
            </a:r>
          </a:p>
          <a:p>
            <a:pPr marL="0" indent="0">
              <a:buNone/>
            </a:pPr>
            <a:r>
              <a:rPr lang="en-US" sz="2800" dirty="0">
                <a:latin typeface="Times New Roman" pitchFamily="18" charset="0"/>
                <a:cs typeface="Times New Roman" pitchFamily="18" charset="0"/>
              </a:rPr>
              <a:t>D. Nam </a:t>
            </a:r>
            <a:r>
              <a:rPr lang="en-US" sz="2800" dirty="0" err="1">
                <a:latin typeface="Times New Roman" pitchFamily="18" charset="0"/>
                <a:cs typeface="Times New Roman" pitchFamily="18" charset="0"/>
              </a:rPr>
              <a:t>châm</a:t>
            </a:r>
            <a:r>
              <a:rPr lang="en-US" sz="2800" dirty="0">
                <a:latin typeface="Times New Roman" pitchFamily="18" charset="0"/>
                <a:cs typeface="Times New Roman" pitchFamily="18" charset="0"/>
              </a:rPr>
              <a:t>.</a:t>
            </a:r>
          </a:p>
        </p:txBody>
      </p:sp>
      <p:sp>
        <p:nvSpPr>
          <p:cNvPr id="4" name="Oval 3"/>
          <p:cNvSpPr/>
          <p:nvPr/>
        </p:nvSpPr>
        <p:spPr>
          <a:xfrm>
            <a:off x="403862" y="2398498"/>
            <a:ext cx="648072" cy="6208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7490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circle(in)">
                                      <p:cBhvr>
                                        <p:cTn id="7" dur="10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circle(in)">
                                      <p:cBhvr>
                                        <p:cTn id="12" dur="10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circle(in)">
                                      <p:cBhvr>
                                        <p:cTn id="17" dur="10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circle(in)">
                                      <p:cBhvr>
                                        <p:cTn id="22" dur="1000"/>
                                        <p:tgtEl>
                                          <p:spTgt spid="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Effect transition="in" filter="circle(in)">
                                      <p:cBhvr>
                                        <p:cTn id="27" dur="1000"/>
                                        <p:tgtEl>
                                          <p:spTgt spid="1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fill="hold"/>
                                        <p:tgtEl>
                                          <p:spTgt spid="4"/>
                                        </p:tgtEl>
                                        <p:attrNameLst>
                                          <p:attrName>ppt_x</p:attrName>
                                        </p:attrNameLst>
                                      </p:cBhvr>
                                      <p:tavLst>
                                        <p:tav tm="0">
                                          <p:val>
                                            <p:strVal val="#ppt_x"/>
                                          </p:val>
                                        </p:tav>
                                        <p:tav tm="100000">
                                          <p:val>
                                            <p:strVal val="#ppt_x"/>
                                          </p:val>
                                        </p:tav>
                                      </p:tavLst>
                                    </p:anim>
                                    <p:anim calcmode="lin" valueType="num">
                                      <p:cBhvr additive="base">
                                        <p:cTn id="3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765820" y="76200"/>
            <a:ext cx="10508843" cy="904528"/>
          </a:xfrm>
        </p:spPr>
        <p:txBody>
          <a:bodyPr/>
          <a:lstStyle/>
          <a:p>
            <a:r>
              <a:rPr lang="en-US" dirty="0">
                <a:latin typeface="Bahnschrift" panose="020B0502040204020203" pitchFamily="34" charset="0"/>
              </a:rPr>
              <a:t>B. </a:t>
            </a:r>
            <a:r>
              <a:rPr lang="en-US" dirty="0" err="1">
                <a:latin typeface="Bahnschrift" panose="020B0502040204020203" pitchFamily="34" charset="0"/>
              </a:rPr>
              <a:t>Bài</a:t>
            </a:r>
            <a:r>
              <a:rPr lang="en-US" dirty="0">
                <a:latin typeface="Bahnschrift" panose="020B0502040204020203" pitchFamily="34" charset="0"/>
              </a:rPr>
              <a:t> </a:t>
            </a:r>
            <a:r>
              <a:rPr lang="en-US" dirty="0" err="1">
                <a:latin typeface="Bahnschrift" panose="020B0502040204020203" pitchFamily="34" charset="0"/>
              </a:rPr>
              <a:t>tập</a:t>
            </a:r>
            <a:endParaRPr lang="en-US" dirty="0">
              <a:latin typeface="Bahnschrift" panose="020B0502040204020203" pitchFamily="34" charset="0"/>
            </a:endParaRPr>
          </a:p>
        </p:txBody>
      </p:sp>
      <p:sp>
        <p:nvSpPr>
          <p:cNvPr id="14" name="Content Placeholder 13"/>
          <p:cNvSpPr>
            <a:spLocks noGrp="1"/>
          </p:cNvSpPr>
          <p:nvPr>
            <p:ph idx="1"/>
          </p:nvPr>
        </p:nvSpPr>
        <p:spPr>
          <a:xfrm>
            <a:off x="0" y="980728"/>
            <a:ext cx="12188825" cy="5657056"/>
          </a:xfrm>
        </p:spPr>
        <p:txBody>
          <a:bodyPr>
            <a:noAutofit/>
          </a:bodyPr>
          <a:lstStyle/>
          <a:p>
            <a:pPr marL="0" indent="0">
              <a:buNone/>
            </a:pPr>
            <a:r>
              <a:rPr lang="vi-VN" b="1" dirty="0">
                <a:solidFill>
                  <a:schemeClr val="tx2"/>
                </a:solidFill>
                <a:latin typeface="Times New Roman" panose="02020603050405020304" pitchFamily="18" charset="0"/>
                <a:cs typeface="Times New Roman" panose="02020603050405020304" pitchFamily="18" charset="0"/>
              </a:rPr>
              <a:t>Câu </a:t>
            </a:r>
            <a:r>
              <a:rPr lang="en-US" b="1" dirty="0" smtClean="0">
                <a:solidFill>
                  <a:schemeClr val="tx2"/>
                </a:solidFill>
                <a:latin typeface="Times New Roman" panose="02020603050405020304" pitchFamily="18" charset="0"/>
                <a:cs typeface="Times New Roman" panose="02020603050405020304" pitchFamily="18" charset="0"/>
              </a:rPr>
              <a:t>12</a:t>
            </a:r>
            <a:r>
              <a:rPr lang="vi-VN" b="1" dirty="0" smtClean="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itchFamily="18" charset="0"/>
                <a:cs typeface="Times New Roman" pitchFamily="18" charset="0"/>
              </a:rPr>
              <a:t>Vì</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sao</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lõi</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của</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nam</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châm</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điện</a:t>
            </a:r>
            <a:r>
              <a:rPr lang="en-US" dirty="0">
                <a:solidFill>
                  <a:schemeClr val="tx2"/>
                </a:solidFill>
                <a:latin typeface="Times New Roman" pitchFamily="18" charset="0"/>
                <a:cs typeface="Times New Roman" pitchFamily="18" charset="0"/>
              </a:rPr>
              <a:t> </a:t>
            </a:r>
            <a:r>
              <a:rPr lang="en-US" u="sng" dirty="0" err="1">
                <a:solidFill>
                  <a:schemeClr val="tx2"/>
                </a:solidFill>
                <a:latin typeface="Times New Roman" pitchFamily="18" charset="0"/>
                <a:cs typeface="Times New Roman" pitchFamily="18" charset="0"/>
              </a:rPr>
              <a:t>không</a:t>
            </a:r>
            <a:r>
              <a:rPr lang="en-US" u="sng"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làm</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bằng</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thép</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mà</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lại</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làm</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bằng</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sắt</a:t>
            </a:r>
            <a:r>
              <a:rPr lang="en-US" dirty="0">
                <a:solidFill>
                  <a:schemeClr val="tx2"/>
                </a:solidFill>
                <a:latin typeface="Times New Roman" pitchFamily="18" charset="0"/>
                <a:cs typeface="Times New Roman" pitchFamily="18" charset="0"/>
              </a:rPr>
              <a:t> non?</a:t>
            </a:r>
          </a:p>
          <a:p>
            <a:pPr marL="0" indent="0">
              <a:buNone/>
            </a:pPr>
            <a:r>
              <a:rPr lang="en-US" dirty="0">
                <a:solidFill>
                  <a:schemeClr val="tx2"/>
                </a:solidFill>
                <a:latin typeface="Times New Roman" pitchFamily="18" charset="0"/>
                <a:cs typeface="Times New Roman" pitchFamily="18" charset="0"/>
              </a:rPr>
              <a:t>A. </a:t>
            </a:r>
            <a:r>
              <a:rPr lang="en-US" dirty="0" err="1">
                <a:solidFill>
                  <a:schemeClr val="tx2"/>
                </a:solidFill>
                <a:latin typeface="Times New Roman" pitchFamily="18" charset="0"/>
                <a:cs typeface="Times New Roman" pitchFamily="18" charset="0"/>
              </a:rPr>
              <a:t>Vì</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lõi</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thép</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nhiễm</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từ</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yếu</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hơn</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lõi</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sắt</a:t>
            </a:r>
            <a:r>
              <a:rPr lang="en-US" dirty="0">
                <a:solidFill>
                  <a:schemeClr val="tx2"/>
                </a:solidFill>
                <a:latin typeface="Times New Roman" pitchFamily="18" charset="0"/>
                <a:cs typeface="Times New Roman" pitchFamily="18" charset="0"/>
              </a:rPr>
              <a:t> non.</a:t>
            </a:r>
          </a:p>
          <a:p>
            <a:pPr marL="0" indent="0">
              <a:buNone/>
            </a:pPr>
            <a:r>
              <a:rPr lang="en-US" dirty="0">
                <a:solidFill>
                  <a:schemeClr val="tx2"/>
                </a:solidFill>
                <a:latin typeface="Times New Roman" pitchFamily="18" charset="0"/>
                <a:cs typeface="Times New Roman" pitchFamily="18" charset="0"/>
              </a:rPr>
              <a:t>B. </a:t>
            </a:r>
            <a:r>
              <a:rPr lang="en-US" dirty="0" err="1">
                <a:solidFill>
                  <a:schemeClr val="tx2"/>
                </a:solidFill>
                <a:latin typeface="Times New Roman" pitchFamily="18" charset="0"/>
                <a:cs typeface="Times New Roman" pitchFamily="18" charset="0"/>
              </a:rPr>
              <a:t>Vì</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dùng</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lõi</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thép</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thì</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sau</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khi</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nhiễm</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từ</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sẽ</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biến</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thành</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một</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nam</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châm</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vĩnh</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cửu</a:t>
            </a:r>
            <a:r>
              <a:rPr lang="en-US" dirty="0">
                <a:solidFill>
                  <a:schemeClr val="tx2"/>
                </a:solidFill>
                <a:latin typeface="Times New Roman" pitchFamily="18" charset="0"/>
                <a:cs typeface="Times New Roman" pitchFamily="18" charset="0"/>
              </a:rPr>
              <a:t>.</a:t>
            </a:r>
          </a:p>
          <a:p>
            <a:pPr marL="0" indent="0">
              <a:buNone/>
            </a:pPr>
            <a:r>
              <a:rPr lang="en-US" dirty="0">
                <a:solidFill>
                  <a:schemeClr val="tx2"/>
                </a:solidFill>
                <a:latin typeface="Times New Roman" pitchFamily="18" charset="0"/>
                <a:cs typeface="Times New Roman" pitchFamily="18" charset="0"/>
              </a:rPr>
              <a:t>C. </a:t>
            </a:r>
            <a:r>
              <a:rPr lang="en-US" dirty="0" err="1">
                <a:solidFill>
                  <a:schemeClr val="tx2"/>
                </a:solidFill>
                <a:latin typeface="Times New Roman" pitchFamily="18" charset="0"/>
                <a:cs typeface="Times New Roman" pitchFamily="18" charset="0"/>
              </a:rPr>
              <a:t>Vì</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dùng</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lõi</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thép</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thì</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không</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thể</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làm</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thay</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đổi</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cường</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độ</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lực</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từ</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của</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nam</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châm</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điện</a:t>
            </a:r>
            <a:r>
              <a:rPr lang="en-US" dirty="0">
                <a:solidFill>
                  <a:schemeClr val="tx2"/>
                </a:solidFill>
                <a:latin typeface="Times New Roman" pitchFamily="18" charset="0"/>
                <a:cs typeface="Times New Roman" pitchFamily="18" charset="0"/>
              </a:rPr>
              <a:t>.</a:t>
            </a:r>
          </a:p>
          <a:p>
            <a:pPr marL="0" indent="0">
              <a:buNone/>
            </a:pPr>
            <a:r>
              <a:rPr lang="en-US" dirty="0">
                <a:solidFill>
                  <a:schemeClr val="tx2"/>
                </a:solidFill>
                <a:latin typeface="Times New Roman" pitchFamily="18" charset="0"/>
                <a:cs typeface="Times New Roman" pitchFamily="18" charset="0"/>
              </a:rPr>
              <a:t>D. </a:t>
            </a:r>
            <a:r>
              <a:rPr lang="en-US" dirty="0" err="1">
                <a:solidFill>
                  <a:schemeClr val="tx2"/>
                </a:solidFill>
                <a:latin typeface="Times New Roman" pitchFamily="18" charset="0"/>
                <a:cs typeface="Times New Roman" pitchFamily="18" charset="0"/>
              </a:rPr>
              <a:t>Vì</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dùng</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lõi</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thép</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thì</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lực</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từ</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bị</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giảm</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đi</a:t>
            </a:r>
            <a:r>
              <a:rPr lang="en-US" dirty="0">
                <a:solidFill>
                  <a:schemeClr val="tx2"/>
                </a:solidFill>
                <a:latin typeface="Times New Roman" pitchFamily="18" charset="0"/>
                <a:cs typeface="Times New Roman" pitchFamily="18" charset="0"/>
              </a:rPr>
              <a:t> so </a:t>
            </a:r>
            <a:r>
              <a:rPr lang="en-US" dirty="0" err="1">
                <a:solidFill>
                  <a:schemeClr val="tx2"/>
                </a:solidFill>
                <a:latin typeface="Times New Roman" pitchFamily="18" charset="0"/>
                <a:cs typeface="Times New Roman" pitchFamily="18" charset="0"/>
              </a:rPr>
              <a:t>với</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khi</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chưa</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có</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lõi</a:t>
            </a:r>
            <a:r>
              <a:rPr lang="en-US" dirty="0">
                <a:solidFill>
                  <a:schemeClr val="tx2"/>
                </a:solidFill>
                <a:latin typeface="Times New Roman" pitchFamily="18" charset="0"/>
                <a:cs typeface="Times New Roman" pitchFamily="18" charset="0"/>
              </a:rPr>
              <a:t>.</a:t>
            </a:r>
          </a:p>
          <a:p>
            <a:pPr marL="0" indent="0">
              <a:buNone/>
            </a:pPr>
            <a:r>
              <a:rPr lang="en-US" b="1" dirty="0" err="1" smtClean="0">
                <a:solidFill>
                  <a:schemeClr val="tx2"/>
                </a:solidFill>
                <a:latin typeface="Times New Roman" pitchFamily="18" charset="0"/>
                <a:cs typeface="Times New Roman" pitchFamily="18" charset="0"/>
              </a:rPr>
              <a:t>Câu</a:t>
            </a:r>
            <a:r>
              <a:rPr lang="en-US" b="1" dirty="0" smtClean="0">
                <a:solidFill>
                  <a:schemeClr val="tx2"/>
                </a:solidFill>
                <a:latin typeface="Times New Roman" pitchFamily="18" charset="0"/>
                <a:cs typeface="Times New Roman" pitchFamily="18" charset="0"/>
              </a:rPr>
              <a:t> 13: </a:t>
            </a:r>
            <a:r>
              <a:rPr lang="en-US" dirty="0" err="1" smtClean="0">
                <a:solidFill>
                  <a:schemeClr val="tx2"/>
                </a:solidFill>
                <a:latin typeface="Times New Roman" pitchFamily="18" charset="0"/>
                <a:cs typeface="Times New Roman" pitchFamily="18" charset="0"/>
              </a:rPr>
              <a:t>Lõi</a:t>
            </a:r>
            <a:r>
              <a:rPr lang="en-US" dirty="0" smtClean="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sắt</a:t>
            </a:r>
            <a:r>
              <a:rPr lang="en-US" dirty="0">
                <a:solidFill>
                  <a:schemeClr val="tx2"/>
                </a:solidFill>
                <a:latin typeface="Times New Roman" pitchFamily="18" charset="0"/>
                <a:cs typeface="Times New Roman" pitchFamily="18" charset="0"/>
              </a:rPr>
              <a:t> non </a:t>
            </a:r>
            <a:r>
              <a:rPr lang="en-US" dirty="0" err="1">
                <a:solidFill>
                  <a:schemeClr val="tx2"/>
                </a:solidFill>
                <a:latin typeface="Times New Roman" pitchFamily="18" charset="0"/>
                <a:cs typeface="Times New Roman" pitchFamily="18" charset="0"/>
              </a:rPr>
              <a:t>trong</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ống</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dây</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có</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tác</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dụng</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gì</a:t>
            </a:r>
            <a:r>
              <a:rPr lang="en-US" dirty="0">
                <a:solidFill>
                  <a:schemeClr val="tx2"/>
                </a:solidFill>
                <a:latin typeface="Times New Roman" pitchFamily="18" charset="0"/>
                <a:cs typeface="Times New Roman" pitchFamily="18" charset="0"/>
              </a:rPr>
              <a:t>?</a:t>
            </a:r>
          </a:p>
          <a:p>
            <a:pPr marL="0" indent="0">
              <a:buNone/>
            </a:pPr>
            <a:r>
              <a:rPr lang="en-US" dirty="0">
                <a:solidFill>
                  <a:schemeClr val="tx2"/>
                </a:solidFill>
                <a:latin typeface="Times New Roman" pitchFamily="18" charset="0"/>
                <a:cs typeface="Times New Roman" pitchFamily="18" charset="0"/>
              </a:rPr>
              <a:t>A. </a:t>
            </a:r>
            <a:r>
              <a:rPr lang="en-US" dirty="0" err="1">
                <a:solidFill>
                  <a:schemeClr val="tx2"/>
                </a:solidFill>
                <a:latin typeface="Times New Roman" pitchFamily="18" charset="0"/>
                <a:cs typeface="Times New Roman" pitchFamily="18" charset="0"/>
              </a:rPr>
              <a:t>Làm</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tăng</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từ</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trường</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của</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nam</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châm</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điện</a:t>
            </a:r>
            <a:r>
              <a:rPr lang="en-US" dirty="0">
                <a:solidFill>
                  <a:schemeClr val="tx2"/>
                </a:solidFill>
                <a:latin typeface="Times New Roman" pitchFamily="18" charset="0"/>
                <a:cs typeface="Times New Roman" pitchFamily="18" charset="0"/>
              </a:rPr>
              <a:t>.</a:t>
            </a:r>
          </a:p>
          <a:p>
            <a:pPr marL="0" indent="0">
              <a:buNone/>
            </a:pPr>
            <a:r>
              <a:rPr lang="en-US" dirty="0">
                <a:solidFill>
                  <a:schemeClr val="tx2"/>
                </a:solidFill>
                <a:latin typeface="Times New Roman" pitchFamily="18" charset="0"/>
                <a:cs typeface="Times New Roman" pitchFamily="18" charset="0"/>
              </a:rPr>
              <a:t>B. </a:t>
            </a:r>
            <a:r>
              <a:rPr lang="en-US" dirty="0" err="1">
                <a:solidFill>
                  <a:schemeClr val="tx2"/>
                </a:solidFill>
                <a:latin typeface="Times New Roman" pitchFamily="18" charset="0"/>
                <a:cs typeface="Times New Roman" pitchFamily="18" charset="0"/>
              </a:rPr>
              <a:t>Làm</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tăng</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thời</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gian</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tồn</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tại</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từ</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trường</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của</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nam</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châm</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điện</a:t>
            </a:r>
            <a:r>
              <a:rPr lang="en-US" dirty="0">
                <a:solidFill>
                  <a:schemeClr val="tx2"/>
                </a:solidFill>
                <a:latin typeface="Times New Roman" pitchFamily="18" charset="0"/>
                <a:cs typeface="Times New Roman" pitchFamily="18" charset="0"/>
              </a:rPr>
              <a:t>.</a:t>
            </a:r>
          </a:p>
          <a:p>
            <a:pPr marL="0" indent="0">
              <a:buNone/>
            </a:pPr>
            <a:r>
              <a:rPr lang="en-US" dirty="0">
                <a:solidFill>
                  <a:schemeClr val="tx2"/>
                </a:solidFill>
                <a:latin typeface="Times New Roman" pitchFamily="18" charset="0"/>
                <a:cs typeface="Times New Roman" pitchFamily="18" charset="0"/>
              </a:rPr>
              <a:t>C. </a:t>
            </a:r>
            <a:r>
              <a:rPr lang="en-US" dirty="0" err="1">
                <a:solidFill>
                  <a:schemeClr val="tx2"/>
                </a:solidFill>
                <a:latin typeface="Times New Roman" pitchFamily="18" charset="0"/>
                <a:cs typeface="Times New Roman" pitchFamily="18" charset="0"/>
              </a:rPr>
              <a:t>Làm</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giảm</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thời</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gian</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tồn</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tại</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từ</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trường</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của</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nam</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châm</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điện</a:t>
            </a:r>
            <a:r>
              <a:rPr lang="en-US" dirty="0">
                <a:solidFill>
                  <a:schemeClr val="tx2"/>
                </a:solidFill>
                <a:latin typeface="Times New Roman" pitchFamily="18" charset="0"/>
                <a:cs typeface="Times New Roman" pitchFamily="18" charset="0"/>
              </a:rPr>
              <a:t>.</a:t>
            </a:r>
          </a:p>
          <a:p>
            <a:pPr marL="0" indent="0">
              <a:buNone/>
            </a:pPr>
            <a:r>
              <a:rPr lang="en-US" dirty="0">
                <a:solidFill>
                  <a:schemeClr val="tx2"/>
                </a:solidFill>
                <a:latin typeface="Times New Roman" pitchFamily="18" charset="0"/>
                <a:cs typeface="Times New Roman" pitchFamily="18" charset="0"/>
              </a:rPr>
              <a:t>D. </a:t>
            </a:r>
            <a:r>
              <a:rPr lang="en-US" dirty="0" err="1">
                <a:solidFill>
                  <a:schemeClr val="tx2"/>
                </a:solidFill>
                <a:latin typeface="Times New Roman" pitchFamily="18" charset="0"/>
                <a:cs typeface="Times New Roman" pitchFamily="18" charset="0"/>
              </a:rPr>
              <a:t>Làm</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giảm</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từ</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tính</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của</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ống</a:t>
            </a:r>
            <a:r>
              <a:rPr lang="en-US" dirty="0">
                <a:solidFill>
                  <a:schemeClr val="tx2"/>
                </a:solidFill>
                <a:latin typeface="Times New Roman" pitchFamily="18" charset="0"/>
                <a:cs typeface="Times New Roman" pitchFamily="18" charset="0"/>
              </a:rPr>
              <a:t> </a:t>
            </a:r>
            <a:r>
              <a:rPr lang="en-US" dirty="0" err="1">
                <a:solidFill>
                  <a:schemeClr val="tx2"/>
                </a:solidFill>
                <a:latin typeface="Times New Roman" pitchFamily="18" charset="0"/>
                <a:cs typeface="Times New Roman" pitchFamily="18" charset="0"/>
              </a:rPr>
              <a:t>dây</a:t>
            </a:r>
            <a:r>
              <a:rPr lang="en-US" dirty="0">
                <a:solidFill>
                  <a:schemeClr val="tx2"/>
                </a:solidFill>
                <a:latin typeface="Times New Roman" pitchFamily="18" charset="0"/>
                <a:cs typeface="Times New Roman" pitchFamily="18" charset="0"/>
              </a:rPr>
              <a:t>.</a:t>
            </a:r>
          </a:p>
        </p:txBody>
      </p:sp>
      <p:sp>
        <p:nvSpPr>
          <p:cNvPr id="4" name="Oval 3"/>
          <p:cNvSpPr/>
          <p:nvPr/>
        </p:nvSpPr>
        <p:spPr>
          <a:xfrm>
            <a:off x="0" y="2060848"/>
            <a:ext cx="477788" cy="6208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9736" y="4437112"/>
            <a:ext cx="468052" cy="6208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4255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fade">
                                      <p:cBhvr>
                                        <p:cTn id="17" dur="5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fade">
                                      <p:cBhvr>
                                        <p:cTn id="22" dur="500"/>
                                        <p:tgtEl>
                                          <p:spTgt spid="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Effect transition="in" filter="fade">
                                      <p:cBhvr>
                                        <p:cTn id="27" dur="500"/>
                                        <p:tgtEl>
                                          <p:spTgt spid="1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xEl>
                                              <p:pRg st="6" end="6"/>
                                            </p:txEl>
                                          </p:spTgt>
                                        </p:tgtEl>
                                        <p:attrNameLst>
                                          <p:attrName>style.visibility</p:attrName>
                                        </p:attrNameLst>
                                      </p:cBhvr>
                                      <p:to>
                                        <p:strVal val="visible"/>
                                      </p:to>
                                    </p:set>
                                    <p:animEffect transition="in" filter="fade">
                                      <p:cBhvr>
                                        <p:cTn id="37" dur="500"/>
                                        <p:tgtEl>
                                          <p:spTgt spid="1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
                                            <p:txEl>
                                              <p:pRg st="7" end="7"/>
                                            </p:txEl>
                                          </p:spTgt>
                                        </p:tgtEl>
                                        <p:attrNameLst>
                                          <p:attrName>style.visibility</p:attrName>
                                        </p:attrNameLst>
                                      </p:cBhvr>
                                      <p:to>
                                        <p:strVal val="visible"/>
                                      </p:to>
                                    </p:set>
                                    <p:animEffect transition="in" filter="fade">
                                      <p:cBhvr>
                                        <p:cTn id="42" dur="500"/>
                                        <p:tgtEl>
                                          <p:spTgt spid="1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4">
                                            <p:txEl>
                                              <p:pRg st="8" end="8"/>
                                            </p:txEl>
                                          </p:spTgt>
                                        </p:tgtEl>
                                        <p:attrNameLst>
                                          <p:attrName>style.visibility</p:attrName>
                                        </p:attrNameLst>
                                      </p:cBhvr>
                                      <p:to>
                                        <p:strVal val="visible"/>
                                      </p:to>
                                    </p:set>
                                    <p:animEffect transition="in" filter="fade">
                                      <p:cBhvr>
                                        <p:cTn id="47" dur="500"/>
                                        <p:tgtEl>
                                          <p:spTgt spid="1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4">
                                            <p:txEl>
                                              <p:pRg st="9" end="9"/>
                                            </p:txEl>
                                          </p:spTgt>
                                        </p:tgtEl>
                                        <p:attrNameLst>
                                          <p:attrName>style.visibility</p:attrName>
                                        </p:attrNameLst>
                                      </p:cBhvr>
                                      <p:to>
                                        <p:strVal val="visible"/>
                                      </p:to>
                                    </p:set>
                                    <p:animEffect transition="in" filter="fade">
                                      <p:cBhvr>
                                        <p:cTn id="52" dur="500"/>
                                        <p:tgtEl>
                                          <p:spTgt spid="14">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4"/>
                                        </p:tgtEl>
                                        <p:attrNameLst>
                                          <p:attrName>style.visibility</p:attrName>
                                        </p:attrNameLst>
                                      </p:cBhvr>
                                      <p:to>
                                        <p:strVal val="visible"/>
                                      </p:to>
                                    </p:set>
                                    <p:anim calcmode="lin" valueType="num">
                                      <p:cBhvr additive="base">
                                        <p:cTn id="57" dur="500" fill="hold"/>
                                        <p:tgtEl>
                                          <p:spTgt spid="4"/>
                                        </p:tgtEl>
                                        <p:attrNameLst>
                                          <p:attrName>ppt_x</p:attrName>
                                        </p:attrNameLst>
                                      </p:cBhvr>
                                      <p:tavLst>
                                        <p:tav tm="0">
                                          <p:val>
                                            <p:strVal val="#ppt_x"/>
                                          </p:val>
                                        </p:tav>
                                        <p:tav tm="100000">
                                          <p:val>
                                            <p:strVal val="#ppt_x"/>
                                          </p:val>
                                        </p:tav>
                                      </p:tavLst>
                                    </p:anim>
                                    <p:anim calcmode="lin" valueType="num">
                                      <p:cBhvr additive="base">
                                        <p:cTn id="5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additive="base">
                                        <p:cTn id="63" dur="500" fill="hold"/>
                                        <p:tgtEl>
                                          <p:spTgt spid="5"/>
                                        </p:tgtEl>
                                        <p:attrNameLst>
                                          <p:attrName>ppt_x</p:attrName>
                                        </p:attrNameLst>
                                      </p:cBhvr>
                                      <p:tavLst>
                                        <p:tav tm="0">
                                          <p:val>
                                            <p:strVal val="#ppt_x"/>
                                          </p:val>
                                        </p:tav>
                                        <p:tav tm="100000">
                                          <p:val>
                                            <p:strVal val="#ppt_x"/>
                                          </p:val>
                                        </p:tav>
                                      </p:tavLst>
                                    </p:anim>
                                    <p:anim calcmode="lin" valueType="num">
                                      <p:cBhvr additive="base">
                                        <p:cTn id="6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765820" y="76200"/>
            <a:ext cx="10508843" cy="904528"/>
          </a:xfrm>
        </p:spPr>
        <p:txBody>
          <a:bodyPr/>
          <a:lstStyle/>
          <a:p>
            <a:r>
              <a:rPr lang="en-US" dirty="0">
                <a:latin typeface="Bahnschrift" panose="020B0502040204020203" pitchFamily="34" charset="0"/>
              </a:rPr>
              <a:t>B. </a:t>
            </a:r>
            <a:r>
              <a:rPr lang="en-US" dirty="0" err="1">
                <a:latin typeface="Bahnschrift" panose="020B0502040204020203" pitchFamily="34" charset="0"/>
              </a:rPr>
              <a:t>Bài</a:t>
            </a:r>
            <a:r>
              <a:rPr lang="en-US" dirty="0">
                <a:latin typeface="Bahnschrift" panose="020B0502040204020203" pitchFamily="34" charset="0"/>
              </a:rPr>
              <a:t> </a:t>
            </a:r>
            <a:r>
              <a:rPr lang="en-US" dirty="0" err="1">
                <a:latin typeface="Bahnschrift" panose="020B0502040204020203" pitchFamily="34" charset="0"/>
              </a:rPr>
              <a:t>tập</a:t>
            </a:r>
            <a:endParaRPr lang="en-US" dirty="0">
              <a:latin typeface="Bahnschrift" panose="020B0502040204020203" pitchFamily="34" charset="0"/>
            </a:endParaRPr>
          </a:p>
        </p:txBody>
      </p:sp>
      <p:sp>
        <p:nvSpPr>
          <p:cNvPr id="3" name="Rectangle 2"/>
          <p:cNvSpPr>
            <a:spLocks noChangeArrowheads="1"/>
          </p:cNvSpPr>
          <p:nvPr/>
        </p:nvSpPr>
        <p:spPr bwMode="auto">
          <a:xfrm>
            <a:off x="0" y="833177"/>
            <a:ext cx="6670416"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Câu</a:t>
            </a:r>
            <a:r>
              <a:rPr kumimoji="0" lang="en-US" sz="3200" b="1"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14: </a:t>
            </a:r>
            <a:r>
              <a:rPr kumimoji="0" lang="en-US" sz="3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Quan</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sát</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thí</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nghiệm</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và</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trả</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lời</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3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4097" name="Picture 1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8068" y="1484784"/>
            <a:ext cx="4392487" cy="21602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125502" y="3717032"/>
            <a:ext cx="9065302"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 </a:t>
            </a:r>
            <a:r>
              <a:rPr kumimoji="0" lang="en-US" sz="3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Khi</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đóng</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công</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tắc</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điều</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gì</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sẽ</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xảy</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ra</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Vì</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sao</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3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 </a:t>
            </a:r>
            <a:r>
              <a:rPr kumimoji="0" lang="en-US" sz="3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Mô</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tả</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hiện</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tượng</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xảy</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ra</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trong</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mỗi</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trường</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hợp</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sau</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sz="3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Đổi</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chiều</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dòng</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điện</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chạy</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qua </a:t>
            </a:r>
            <a:r>
              <a:rPr kumimoji="0" lang="en-US" sz="3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cuộn</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dây</a:t>
            </a:r>
            <a:endParaRPr kumimoji="0" lang="en-US" sz="3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Tăng</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dòng</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điện</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chạy</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trong</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cuộn</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dây</a:t>
            </a:r>
            <a:endParaRPr kumimoji="0" lang="en-US" sz="3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Giảm</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số</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vòng</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dây</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trên</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cuộn</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dây</a:t>
            </a:r>
            <a:endParaRPr kumimoji="0" lang="en-US" sz="3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005406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66843"/>
            <a:ext cx="12188825" cy="5078313"/>
          </a:xfrm>
          <a:prstGeom prst="rect">
            <a:avLst/>
          </a:prstGeom>
        </p:spPr>
        <p:txBody>
          <a:bodyPr wrap="square">
            <a:spAutoFit/>
          </a:bodyPr>
          <a:lstStyle/>
          <a:p>
            <a:pPr lvl="0"/>
            <a:r>
              <a:rPr lang="en-US" sz="3600" dirty="0" smtClean="0">
                <a:latin typeface="Times New Roman" pitchFamily="18" charset="0"/>
                <a:cs typeface="Times New Roman" pitchFamily="18" charset="0"/>
              </a:rPr>
              <a:t>a. </a:t>
            </a:r>
            <a:r>
              <a:rPr lang="en-US" sz="3600" dirty="0" err="1" smtClean="0">
                <a:latin typeface="Times New Roman" pitchFamily="18" charset="0"/>
                <a:cs typeface="Times New Roman" pitchFamily="18" charset="0"/>
              </a:rPr>
              <a:t>Khi</a:t>
            </a:r>
            <a:r>
              <a:rPr lang="en-US" sz="3600" dirty="0" smtClean="0">
                <a:latin typeface="Times New Roman" pitchFamily="18" charset="0"/>
                <a:cs typeface="Times New Roman" pitchFamily="18" charset="0"/>
              </a:rPr>
              <a:t> </a:t>
            </a:r>
            <a:r>
              <a:rPr lang="en-US" sz="3600" dirty="0" err="1">
                <a:latin typeface="Times New Roman" pitchFamily="18" charset="0"/>
                <a:cs typeface="Times New Roman" pitchFamily="18" charset="0"/>
              </a:rPr>
              <a:t>đóng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công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tắc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cuộn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dây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có</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dòng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điện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chạy</a:t>
            </a:r>
            <a:r>
              <a:rPr lang="en-US" sz="3600" dirty="0">
                <a:latin typeface="Times New Roman" pitchFamily="18" charset="0"/>
                <a:cs typeface="Times New Roman" pitchFamily="18" charset="0"/>
              </a:rPr>
              <a:t> qua </a:t>
            </a:r>
            <a:r>
              <a:rPr lang="en-US" sz="3600" dirty="0" err="1">
                <a:latin typeface="Times New Roman" pitchFamily="18" charset="0"/>
                <a:cs typeface="Times New Roman" pitchFamily="18" charset="0"/>
              </a:rPr>
              <a:t>trở</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thành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nam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châm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điện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nên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hút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thanh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nam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châm</a:t>
            </a:r>
            <a:r>
              <a:rPr lang="en-US" sz="3600" dirty="0">
                <a:latin typeface="Times New Roman" pitchFamily="18" charset="0"/>
                <a:cs typeface="Times New Roman" pitchFamily="18" charset="0"/>
              </a:rPr>
              <a:t>.</a:t>
            </a:r>
          </a:p>
          <a:p>
            <a:pPr lvl="0"/>
            <a:r>
              <a:rPr lang="en-US" sz="3600" dirty="0" smtClean="0">
                <a:latin typeface="Times New Roman" pitchFamily="18" charset="0"/>
                <a:cs typeface="Times New Roman" pitchFamily="18" charset="0"/>
              </a:rPr>
              <a:t>b. </a:t>
            </a:r>
          </a:p>
          <a:p>
            <a:pPr lvl="0"/>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Khi</a:t>
            </a:r>
            <a:r>
              <a:rPr lang="en-US" sz="3600" dirty="0" smtClean="0">
                <a:latin typeface="Times New Roman" pitchFamily="18" charset="0"/>
                <a:cs typeface="Times New Roman" pitchFamily="18" charset="0"/>
              </a:rPr>
              <a:t> </a:t>
            </a:r>
            <a:r>
              <a:rPr lang="en-US" sz="3600" dirty="0" err="1">
                <a:latin typeface="Times New Roman" pitchFamily="18" charset="0"/>
                <a:cs typeface="Times New Roman" pitchFamily="18" charset="0"/>
              </a:rPr>
              <a:t>đổi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chiều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dòng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điện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từ</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trường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nam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châm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điện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thay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đổi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làm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thanh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nam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châm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xoay</a:t>
            </a:r>
            <a:r>
              <a:rPr lang="en-US" sz="3600" dirty="0">
                <a:latin typeface="Times New Roman" pitchFamily="18" charset="0"/>
                <a:cs typeface="Times New Roman" pitchFamily="18" charset="0"/>
              </a:rPr>
              <a:t> 180 </a:t>
            </a:r>
            <a:r>
              <a:rPr lang="en-US" sz="3600" baseline="30000" dirty="0">
                <a:latin typeface="Times New Roman" pitchFamily="18" charset="0"/>
                <a:cs typeface="Times New Roman" pitchFamily="18" charset="0"/>
              </a:rPr>
              <a:t>0</a:t>
            </a:r>
            <a:r>
              <a:rPr lang="en-US" sz="3600" dirty="0">
                <a:latin typeface="Times New Roman" pitchFamily="18" charset="0"/>
                <a:cs typeface="Times New Roman" pitchFamily="18" charset="0"/>
              </a:rPr>
              <a:t> so </a:t>
            </a:r>
            <a:r>
              <a:rPr lang="en-US" sz="3600" dirty="0" err="1">
                <a:latin typeface="Times New Roman" pitchFamily="18" charset="0"/>
                <a:cs typeface="Times New Roman" pitchFamily="18" charset="0"/>
              </a:rPr>
              <a:t>với</a:t>
            </a:r>
            <a:r>
              <a:rPr lang="en-US" sz="3600" dirty="0">
                <a:latin typeface="Times New Roman" pitchFamily="18" charset="0"/>
                <a:cs typeface="Times New Roman" pitchFamily="18" charset="0"/>
              </a:rPr>
              <a:t> ban </a:t>
            </a:r>
            <a:r>
              <a:rPr lang="en-US" sz="3600" dirty="0" err="1">
                <a:latin typeface="Times New Roman" pitchFamily="18" charset="0"/>
                <a:cs typeface="Times New Roman" pitchFamily="18" charset="0"/>
              </a:rPr>
              <a:t>đầu</a:t>
            </a:r>
            <a:r>
              <a:rPr lang="en-US" sz="3600" dirty="0">
                <a:latin typeface="Times New Roman" pitchFamily="18" charset="0"/>
                <a:cs typeface="Times New Roman" pitchFamily="18" charset="0"/>
              </a:rPr>
              <a:t>.</a:t>
            </a:r>
          </a:p>
          <a:p>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Khi</a:t>
            </a:r>
            <a:r>
              <a:rPr lang="en-US" sz="3600" dirty="0" smtClean="0">
                <a:latin typeface="Times New Roman" pitchFamily="18" charset="0"/>
                <a:cs typeface="Times New Roman" pitchFamily="18" charset="0"/>
              </a:rPr>
              <a:t> </a:t>
            </a:r>
            <a:r>
              <a:rPr lang="en-US" sz="3600" dirty="0" err="1">
                <a:latin typeface="Times New Roman" pitchFamily="18" charset="0"/>
                <a:cs typeface="Times New Roman" pitchFamily="18" charset="0"/>
              </a:rPr>
              <a:t>tăng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dòng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điện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từ</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trường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nam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châm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điện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mạnh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hơn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hút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thanh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nam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châm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mạnh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hơn</a:t>
            </a:r>
            <a:r>
              <a:rPr lang="en-US" sz="3600" dirty="0">
                <a:latin typeface="Times New Roman" pitchFamily="18" charset="0"/>
                <a:cs typeface="Times New Roman" pitchFamily="18" charset="0"/>
              </a:rPr>
              <a:t>.</a:t>
            </a:r>
          </a:p>
          <a:p>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Khi</a:t>
            </a:r>
            <a:r>
              <a:rPr lang="en-US" sz="3600" dirty="0" smtClean="0">
                <a:latin typeface="Times New Roman" pitchFamily="18" charset="0"/>
                <a:cs typeface="Times New Roman" pitchFamily="18" charset="0"/>
              </a:rPr>
              <a:t> </a:t>
            </a:r>
            <a:r>
              <a:rPr lang="en-US" sz="3600" dirty="0" err="1">
                <a:latin typeface="Times New Roman" pitchFamily="18" charset="0"/>
                <a:cs typeface="Times New Roman" pitchFamily="18" charset="0"/>
              </a:rPr>
              <a:t>giảm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số</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vòng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dây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từ</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trường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nam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châm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điện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yếu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hút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thanh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nam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châm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với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lực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yếu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hơn</a:t>
            </a:r>
            <a:r>
              <a:rPr lang="en-US" sz="3600" dirty="0">
                <a:latin typeface="Times New Roman" pitchFamily="18" charset="0"/>
                <a:cs typeface="Times New Roman" pitchFamily="18" charset="0"/>
              </a:rPr>
              <a:t>.</a:t>
            </a:r>
          </a:p>
        </p:txBody>
      </p:sp>
    </p:spTree>
    <p:extLst>
      <p:ext uri="{BB962C8B-B14F-4D97-AF65-F5344CB8AC3E}">
        <p14:creationId xmlns:p14="http://schemas.microsoft.com/office/powerpoint/2010/main" val="3309653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anim calcmode="lin" valueType="num">
                                      <p:cBhvr>
                                        <p:cTn id="2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1000"/>
                                        <p:tgtEl>
                                          <p:spTgt spid="2">
                                            <p:txEl>
                                              <p:pRg st="4" end="4"/>
                                            </p:txEl>
                                          </p:spTgt>
                                        </p:tgtEl>
                                      </p:cBhvr>
                                    </p:animEffect>
                                    <p:anim calcmode="lin" valueType="num">
                                      <p:cBhvr>
                                        <p:cTn id="2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Xác định chiều đường sức từ của một nam châm thẳng trong Hình 19.5. (ảnh 1)"/>
          <p:cNvSpPr>
            <a:spLocks noChangeAspect="1" noChangeArrowheads="1"/>
          </p:cNvSpPr>
          <p:nvPr/>
        </p:nvSpPr>
        <p:spPr bwMode="auto">
          <a:xfrm>
            <a:off x="0" y="0"/>
            <a:ext cx="300990" cy="300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pic>
        <p:nvPicPr>
          <p:cNvPr id="9217" name="Picture 14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58825"/>
            <a:ext cx="12071075" cy="288619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0" y="-310008"/>
            <a:ext cx="12188825" cy="107721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Câu</a:t>
            </a:r>
            <a:r>
              <a:rPr kumimoji="0" lang="en-US" sz="3200" b="1"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15: </a:t>
            </a:r>
            <a:r>
              <a:rPr kumimoji="0" lang="en-US" sz="3200" b="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Xác</a:t>
            </a:r>
            <a:r>
              <a:rPr kumimoji="0" lang="en-US" sz="3200" b="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định</a:t>
            </a:r>
            <a:r>
              <a:rPr kumimoji="0" lang="en-US" sz="3200" b="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chiều</a:t>
            </a:r>
            <a:r>
              <a:rPr kumimoji="0" lang="en-US" sz="3200" b="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đường</a:t>
            </a:r>
            <a:r>
              <a:rPr kumimoji="0" lang="en-US" sz="3200" b="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sức</a:t>
            </a:r>
            <a:r>
              <a:rPr kumimoji="0" lang="en-US" sz="3200" b="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từ</a:t>
            </a:r>
            <a:r>
              <a:rPr kumimoji="0" lang="en-US" sz="3200" b="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của</a:t>
            </a:r>
            <a:r>
              <a:rPr kumimoji="0" lang="en-US" sz="3200" b="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một</a:t>
            </a:r>
            <a:r>
              <a:rPr kumimoji="0" lang="en-US" sz="3200" b="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nam</a:t>
            </a:r>
            <a:r>
              <a:rPr kumimoji="0" lang="en-US" sz="3200" b="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châm</a:t>
            </a:r>
            <a:r>
              <a:rPr kumimoji="0" lang="en-US" sz="3200" b="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thẳng</a:t>
            </a:r>
            <a:r>
              <a:rPr kumimoji="0" lang="en-US" sz="3200" b="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trong</a:t>
            </a:r>
            <a:r>
              <a:rPr kumimoji="0" lang="en-US" sz="3200" b="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Hình</a:t>
            </a:r>
            <a:r>
              <a:rPr kumimoji="0" lang="en-US" sz="3200" b="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19.5.</a:t>
            </a:r>
            <a:endParaRPr kumimoji="0" lang="en-US" sz="3200" b="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 name="Rectangle 4"/>
          <p:cNvSpPr>
            <a:spLocks noChangeArrowheads="1"/>
          </p:cNvSpPr>
          <p:nvPr/>
        </p:nvSpPr>
        <p:spPr bwMode="auto">
          <a:xfrm>
            <a:off x="0" y="758825"/>
            <a:ext cx="12188825"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5"/>
          <p:cNvSpPr>
            <a:spLocks noChangeArrowheads="1"/>
          </p:cNvSpPr>
          <p:nvPr/>
        </p:nvSpPr>
        <p:spPr bwMode="auto">
          <a:xfrm>
            <a:off x="0" y="2406650"/>
            <a:ext cx="12188825"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922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2044" y="3645024"/>
            <a:ext cx="6768752" cy="3212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7340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223"/>
                                        </p:tgtEl>
                                        <p:attrNameLst>
                                          <p:attrName>style.visibility</p:attrName>
                                        </p:attrNameLst>
                                      </p:cBhvr>
                                      <p:to>
                                        <p:strVal val="visible"/>
                                      </p:to>
                                    </p:set>
                                    <p:animEffect transition="in" filter="fade">
                                      <p:cBhvr>
                                        <p:cTn id="7" dur="1000"/>
                                        <p:tgtEl>
                                          <p:spTgt spid="9223"/>
                                        </p:tgtEl>
                                      </p:cBhvr>
                                    </p:animEffect>
                                    <p:anim calcmode="lin" valueType="num">
                                      <p:cBhvr>
                                        <p:cTn id="8" dur="1000" fill="hold"/>
                                        <p:tgtEl>
                                          <p:spTgt spid="9223"/>
                                        </p:tgtEl>
                                        <p:attrNameLst>
                                          <p:attrName>ppt_x</p:attrName>
                                        </p:attrNameLst>
                                      </p:cBhvr>
                                      <p:tavLst>
                                        <p:tav tm="0">
                                          <p:val>
                                            <p:strVal val="#ppt_x"/>
                                          </p:val>
                                        </p:tav>
                                        <p:tav tm="100000">
                                          <p:val>
                                            <p:strVal val="#ppt_x"/>
                                          </p:val>
                                        </p:tav>
                                      </p:tavLst>
                                    </p:anim>
                                    <p:anim calcmode="lin" valueType="num">
                                      <p:cBhvr>
                                        <p:cTn id="9" dur="1000" fill="hold"/>
                                        <p:tgtEl>
                                          <p:spTgt spid="92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7" y="0"/>
            <a:ext cx="12187238" cy="3416320"/>
          </a:xfrm>
          <a:prstGeom prst="rect">
            <a:avLst/>
          </a:prstGeom>
        </p:spPr>
        <p:txBody>
          <a:bodyPr wrap="square">
            <a:spAutoFit/>
          </a:bodyPr>
          <a:lstStyle/>
          <a:p>
            <a:r>
              <a:rPr lang="pt-BR" sz="3200" b="1" dirty="0" smtClean="0">
                <a:latin typeface="Times New Roman" pitchFamily="18" charset="0"/>
                <a:cs typeface="Times New Roman" pitchFamily="18" charset="0"/>
              </a:rPr>
              <a:t>Câu 16: </a:t>
            </a:r>
          </a:p>
          <a:p>
            <a:pPr marL="457200" indent="-457200">
              <a:buAutoNum type="alphaLcPeriod"/>
            </a:pPr>
            <a:r>
              <a:rPr lang="pt-BR" sz="3200" dirty="0" smtClean="0">
                <a:latin typeface="Times New Roman" pitchFamily="18" charset="0"/>
                <a:cs typeface="Times New Roman" pitchFamily="18" charset="0"/>
              </a:rPr>
              <a:t>Có </a:t>
            </a:r>
            <a:r>
              <a:rPr lang="pt-BR" sz="3200" dirty="0">
                <a:latin typeface="Times New Roman" pitchFamily="18" charset="0"/>
                <a:cs typeface="Times New Roman" pitchFamily="18" charset="0"/>
              </a:rPr>
              <a:t>một chiếc kim </a:t>
            </a:r>
            <a:r>
              <a:rPr lang="pt-BR" sz="3200" dirty="0" smtClean="0">
                <a:latin typeface="Times New Roman" pitchFamily="18" charset="0"/>
                <a:cs typeface="Times New Roman" pitchFamily="18" charset="0"/>
              </a:rPr>
              <a:t>khâu bằng thép </a:t>
            </a:r>
            <a:r>
              <a:rPr lang="pt-BR" sz="3200" dirty="0">
                <a:latin typeface="Times New Roman" pitchFamily="18" charset="0"/>
                <a:cs typeface="Times New Roman" pitchFamily="18" charset="0"/>
              </a:rPr>
              <a:t>rơi trên thảm khó nhìn được bằng mắt thường. Em hãy nêu một cách để nhanh chóng tìm ra chiếc kim đó</a:t>
            </a:r>
            <a:r>
              <a:rPr lang="pt-BR" sz="3200" dirty="0" smtClean="0">
                <a:latin typeface="Times New Roman" pitchFamily="18" charset="0"/>
                <a:cs typeface="Times New Roman" pitchFamily="18" charset="0"/>
              </a:rPr>
              <a:t>?</a:t>
            </a:r>
          </a:p>
          <a:p>
            <a:pPr marL="457200" indent="-457200">
              <a:buFontTx/>
              <a:buAutoNum type="alphaLcPeriod"/>
            </a:pPr>
            <a:r>
              <a:rPr lang="pt-BR" sz="3200" dirty="0">
                <a:latin typeface="Times New Roman" pitchFamily="18" charset="0"/>
                <a:cs typeface="Times New Roman" pitchFamily="18" charset="0"/>
              </a:rPr>
              <a:t>Vì sao người ta lại chế tạo các đầu của vặn đinh ốc (tournevis) có từ tính?</a:t>
            </a:r>
            <a:endParaRPr lang="en-US" sz="3200" dirty="0">
              <a:latin typeface="Times New Roman" pitchFamily="18" charset="0"/>
              <a:cs typeface="Times New Roman" pitchFamily="18" charset="0"/>
            </a:endParaRPr>
          </a:p>
          <a:p>
            <a:pPr marL="457200" indent="-457200">
              <a:buAutoNum type="alphaLcPeriod"/>
            </a:pPr>
            <a:endParaRPr lang="en-US" dirty="0"/>
          </a:p>
        </p:txBody>
      </p:sp>
      <p:sp>
        <p:nvSpPr>
          <p:cNvPr id="3" name="Rectangle 2"/>
          <p:cNvSpPr/>
          <p:nvPr/>
        </p:nvSpPr>
        <p:spPr>
          <a:xfrm>
            <a:off x="0" y="3059668"/>
            <a:ext cx="12152957" cy="1569660"/>
          </a:xfrm>
          <a:prstGeom prst="rect">
            <a:avLst/>
          </a:prstGeom>
        </p:spPr>
        <p:txBody>
          <a:bodyPr wrap="square">
            <a:spAutoFit/>
          </a:bodyPr>
          <a:lstStyle/>
          <a:p>
            <a:r>
              <a:rPr lang="pt-BR" sz="3200" dirty="0" smtClean="0">
                <a:latin typeface="Times New Roman" pitchFamily="18" charset="0"/>
                <a:cs typeface="Times New Roman" pitchFamily="18" charset="0"/>
              </a:rPr>
              <a:t>a. Cách </a:t>
            </a:r>
            <a:r>
              <a:rPr lang="pt-BR" sz="3200" dirty="0">
                <a:latin typeface="Times New Roman" pitchFamily="18" charset="0"/>
                <a:cs typeface="Times New Roman" pitchFamily="18" charset="0"/>
              </a:rPr>
              <a:t>tìm chiếc kim khâu bị rơi trên </a:t>
            </a:r>
            <a:r>
              <a:rPr lang="pt-BR" sz="3200" dirty="0" smtClean="0">
                <a:latin typeface="Times New Roman" pitchFamily="18" charset="0"/>
                <a:cs typeface="Times New Roman" pitchFamily="18" charset="0"/>
              </a:rPr>
              <a:t>thảm: dùng </a:t>
            </a:r>
            <a:r>
              <a:rPr lang="pt-BR" sz="3200" dirty="0">
                <a:latin typeface="Times New Roman" pitchFamily="18" charset="0"/>
                <a:cs typeface="Times New Roman" pitchFamily="18" charset="0"/>
              </a:rPr>
              <a:t>một nam châm di chuyển qua lại trên thảm. Vì kim khâu làm bằng thép nên khi nam châm di chuyển qua, nó sẽ bị nam châm hút lại.</a:t>
            </a:r>
            <a:endParaRPr lang="en-US" sz="3200" dirty="0">
              <a:latin typeface="Times New Roman" pitchFamily="18" charset="0"/>
              <a:cs typeface="Times New Roman" pitchFamily="18" charset="0"/>
            </a:endParaRPr>
          </a:p>
        </p:txBody>
      </p:sp>
      <p:sp>
        <p:nvSpPr>
          <p:cNvPr id="4" name="Rectangle 3"/>
          <p:cNvSpPr/>
          <p:nvPr/>
        </p:nvSpPr>
        <p:spPr>
          <a:xfrm>
            <a:off x="-19472" y="4674274"/>
            <a:ext cx="12188825" cy="1569660"/>
          </a:xfrm>
          <a:prstGeom prst="rect">
            <a:avLst/>
          </a:prstGeom>
        </p:spPr>
        <p:txBody>
          <a:bodyPr wrap="square">
            <a:spAutoFit/>
          </a:bodyPr>
          <a:lstStyle/>
          <a:p>
            <a:r>
              <a:rPr lang="pt-BR" sz="3200" dirty="0" smtClean="0">
                <a:latin typeface="Times New Roman" pitchFamily="18" charset="0"/>
                <a:cs typeface="Times New Roman" pitchFamily="18" charset="0"/>
              </a:rPr>
              <a:t>b. Người </a:t>
            </a:r>
            <a:r>
              <a:rPr lang="pt-BR" sz="3200" dirty="0">
                <a:latin typeface="Times New Roman" pitchFamily="18" charset="0"/>
                <a:cs typeface="Times New Roman" pitchFamily="18" charset="0"/>
              </a:rPr>
              <a:t>ta chế tạo các đầu của vặn đinh ốc có từ tính để dễ dàng thao tác với các ốc vít nhỏ, siêu nhỏ. Sau khi vặn lỏng các ốc vít này, chúng ta có thể trực tiếp dùng đầu của vặn đinh ốc để hút chúng ra.</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939965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7116CF24-941A-E80C-B710-42B3C0A3D0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276" y="1124744"/>
            <a:ext cx="9217023" cy="5220889"/>
          </a:xfrm>
          <a:prstGeom prst="rect">
            <a:avLst/>
          </a:prstGeom>
        </p:spPr>
      </p:pic>
    </p:spTree>
    <p:extLst>
      <p:ext uri="{BB962C8B-B14F-4D97-AF65-F5344CB8AC3E}">
        <p14:creationId xmlns:p14="http://schemas.microsoft.com/office/powerpoint/2010/main" val="199769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latin typeface="Bahnschrift" panose="020B0502040204020203" pitchFamily="34" charset="0"/>
              </a:rPr>
              <a:t>MỤC TIÊU BÀI HỌC</a:t>
            </a:r>
          </a:p>
        </p:txBody>
      </p:sp>
      <p:sp>
        <p:nvSpPr>
          <p:cNvPr id="14" name="Content Placeholder 13"/>
          <p:cNvSpPr>
            <a:spLocks noGrp="1"/>
          </p:cNvSpPr>
          <p:nvPr>
            <p:ph idx="1"/>
          </p:nvPr>
        </p:nvSpPr>
        <p:spPr>
          <a:xfrm>
            <a:off x="1117308" y="1701800"/>
            <a:ext cx="10737743" cy="4470400"/>
          </a:xfrm>
        </p:spPr>
        <p:txBody>
          <a:bodyPr>
            <a:normAutofit/>
          </a:bodyPr>
          <a:lstStyle/>
          <a:p>
            <a:r>
              <a:rPr lang="en-US" sz="4400" dirty="0" err="1">
                <a:latin typeface="Times New Roman" panose="02020603050405020304" pitchFamily="18" charset="0"/>
                <a:cs typeface="Times New Roman" panose="02020603050405020304" pitchFamily="18" charset="0"/>
              </a:rPr>
              <a:t>Hệ</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thống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hóa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kiến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thức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nội</a:t>
            </a:r>
            <a:r>
              <a:rPr lang="en-US" sz="4400" dirty="0">
                <a:latin typeface="Times New Roman" panose="02020603050405020304" pitchFamily="18" charset="0"/>
                <a:cs typeface="Times New Roman" panose="02020603050405020304" pitchFamily="18" charset="0"/>
              </a:rPr>
              <a:t> dung </a:t>
            </a:r>
            <a:r>
              <a:rPr lang="en-US" sz="4400" dirty="0" err="1">
                <a:latin typeface="Times New Roman" panose="02020603050405020304" pitchFamily="18" charset="0"/>
                <a:cs typeface="Times New Roman" panose="02020603050405020304" pitchFamily="18" charset="0"/>
              </a:rPr>
              <a:t>chủ</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đề</a:t>
            </a:r>
            <a:r>
              <a:rPr lang="en-US" sz="4400" dirty="0">
                <a:latin typeface="Times New Roman" panose="02020603050405020304" pitchFamily="18" charset="0"/>
                <a:cs typeface="Times New Roman" panose="02020603050405020304" pitchFamily="18" charset="0"/>
              </a:rPr>
              <a:t> </a:t>
            </a:r>
            <a:r>
              <a:rPr lang="en-US" sz="4400" dirty="0" smtClean="0">
                <a:latin typeface="Times New Roman" panose="02020603050405020304" pitchFamily="18" charset="0"/>
                <a:cs typeface="Times New Roman" panose="02020603050405020304" pitchFamily="18" charset="0"/>
              </a:rPr>
              <a:t>6: “</a:t>
            </a:r>
            <a:r>
              <a:rPr lang="en-US" sz="4400" dirty="0" err="1" smtClean="0">
                <a:latin typeface="Times New Roman" panose="02020603050405020304" pitchFamily="18" charset="0"/>
                <a:cs typeface="Times New Roman" panose="02020603050405020304" pitchFamily="18" charset="0"/>
              </a:rPr>
              <a:t>Từ</a:t>
            </a:r>
            <a:r>
              <a:rPr lang="en-US" sz="4400" dirty="0" smtClean="0">
                <a:latin typeface="Times New Roman" panose="02020603050405020304" pitchFamily="18" charset="0"/>
                <a:cs typeface="Times New Roman" panose="02020603050405020304" pitchFamily="18" charset="0"/>
              </a:rPr>
              <a:t>”</a:t>
            </a:r>
            <a:endParaRPr lang="en-US" sz="4400" dirty="0">
              <a:latin typeface="Times New Roman" panose="02020603050405020304" pitchFamily="18" charset="0"/>
              <a:cs typeface="Times New Roman" panose="02020603050405020304" pitchFamily="18" charset="0"/>
            </a:endParaRPr>
          </a:p>
          <a:p>
            <a:r>
              <a:rPr lang="vi-VN" sz="4400" u="none" strike="noStrike" spc="0" dirty="0" err="1">
                <a:effectLst/>
                <a:latin typeface="Times New Roman" panose="02020603050405020304" pitchFamily="18" charset="0"/>
                <a:ea typeface="Segoe UI" panose="020B0502040204020203" pitchFamily="34" charset="0"/>
                <a:cs typeface="Times New Roman" panose="02020603050405020304" pitchFamily="18" charset="0"/>
              </a:rPr>
              <a:t>Vận</a:t>
            </a:r>
            <a:r>
              <a:rPr lang="vi-VN" sz="4400" u="none" strike="noStrike" spc="0" dirty="0">
                <a:effectLst/>
                <a:latin typeface="Times New Roman" panose="02020603050405020304" pitchFamily="18" charset="0"/>
                <a:ea typeface="Segoe UI" panose="020B0502040204020203" pitchFamily="34" charset="0"/>
                <a:cs typeface="Times New Roman" panose="02020603050405020304" pitchFamily="18" charset="0"/>
              </a:rPr>
              <a:t> </a:t>
            </a:r>
            <a:r>
              <a:rPr lang="vi-VN" sz="4400" u="none" strike="noStrike" spc="0" dirty="0" err="1">
                <a:effectLst/>
                <a:latin typeface="Times New Roman" panose="02020603050405020304" pitchFamily="18" charset="0"/>
                <a:ea typeface="Segoe UI" panose="020B0502040204020203" pitchFamily="34" charset="0"/>
                <a:cs typeface="Times New Roman" panose="02020603050405020304" pitchFamily="18" charset="0"/>
              </a:rPr>
              <a:t>dụng</a:t>
            </a:r>
            <a:r>
              <a:rPr lang="vi-VN" sz="4400" u="none" strike="noStrike" spc="0" dirty="0">
                <a:effectLst/>
                <a:latin typeface="Times New Roman" panose="02020603050405020304" pitchFamily="18" charset="0"/>
                <a:ea typeface="Segoe UI" panose="020B0502040204020203" pitchFamily="34" charset="0"/>
                <a:cs typeface="Times New Roman" panose="02020603050405020304" pitchFamily="18" charset="0"/>
              </a:rPr>
              <a:t> </a:t>
            </a:r>
            <a:r>
              <a:rPr lang="vi-VN" sz="4400" u="none" strike="noStrike" spc="0" dirty="0" err="1">
                <a:effectLst/>
                <a:latin typeface="Times New Roman" panose="02020603050405020304" pitchFamily="18" charset="0"/>
                <a:ea typeface="Segoe UI" panose="020B0502040204020203" pitchFamily="34" charset="0"/>
                <a:cs typeface="Times New Roman" panose="02020603050405020304" pitchFamily="18" charset="0"/>
              </a:rPr>
              <a:t>được</a:t>
            </a:r>
            <a:r>
              <a:rPr lang="vi-VN" sz="4400" u="none" strike="noStrike" spc="0" dirty="0">
                <a:effectLst/>
                <a:latin typeface="Times New Roman" panose="02020603050405020304" pitchFamily="18" charset="0"/>
                <a:ea typeface="Segoe UI" panose="020B0502040204020203" pitchFamily="34" charset="0"/>
                <a:cs typeface="Times New Roman" panose="02020603050405020304" pitchFamily="18" charset="0"/>
              </a:rPr>
              <a:t> </a:t>
            </a:r>
            <a:r>
              <a:rPr lang="vi-VN" sz="4400" u="none" strike="noStrike" spc="0" dirty="0" err="1">
                <a:effectLst/>
                <a:latin typeface="Times New Roman" panose="02020603050405020304" pitchFamily="18" charset="0"/>
                <a:ea typeface="Segoe UI" panose="020B0502040204020203" pitchFamily="34" charset="0"/>
                <a:cs typeface="Times New Roman" panose="02020603050405020304" pitchFamily="18" charset="0"/>
              </a:rPr>
              <a:t>kiến</a:t>
            </a:r>
            <a:r>
              <a:rPr lang="vi-VN" sz="4400" u="none" strike="noStrike" spc="0" dirty="0">
                <a:effectLst/>
                <a:latin typeface="Times New Roman" panose="02020603050405020304" pitchFamily="18" charset="0"/>
                <a:ea typeface="Segoe UI" panose="020B0502040204020203" pitchFamily="34" charset="0"/>
                <a:cs typeface="Times New Roman" panose="02020603050405020304" pitchFamily="18" charset="0"/>
              </a:rPr>
              <a:t> </a:t>
            </a:r>
            <a:r>
              <a:rPr lang="vi-VN" sz="4400" u="none" strike="noStrike" spc="0" dirty="0" err="1">
                <a:effectLst/>
                <a:latin typeface="Times New Roman" panose="02020603050405020304" pitchFamily="18" charset="0"/>
                <a:ea typeface="Segoe UI" panose="020B0502040204020203" pitchFamily="34" charset="0"/>
                <a:cs typeface="Times New Roman" panose="02020603050405020304" pitchFamily="18" charset="0"/>
              </a:rPr>
              <a:t>thức</a:t>
            </a:r>
            <a:r>
              <a:rPr lang="vi-VN" sz="4400" u="none" strike="noStrike" spc="0" dirty="0">
                <a:effectLst/>
                <a:latin typeface="Times New Roman" panose="02020603050405020304" pitchFamily="18" charset="0"/>
                <a:ea typeface="Segoe UI" panose="020B0502040204020203" pitchFamily="34" charset="0"/>
                <a:cs typeface="Times New Roman" panose="02020603050405020304" pitchFamily="18" charset="0"/>
              </a:rPr>
              <a:t> </a:t>
            </a:r>
            <a:r>
              <a:rPr lang="vi-VN" sz="4400" u="none" strike="noStrike" spc="0" dirty="0" err="1">
                <a:effectLst/>
                <a:latin typeface="Times New Roman" panose="02020603050405020304" pitchFamily="18" charset="0"/>
                <a:ea typeface="Segoe UI" panose="020B0502040204020203" pitchFamily="34" charset="0"/>
                <a:cs typeface="Times New Roman" panose="02020603050405020304" pitchFamily="18" charset="0"/>
              </a:rPr>
              <a:t>và</a:t>
            </a:r>
            <a:r>
              <a:rPr lang="vi-VN" sz="4400" u="none" strike="noStrike" spc="0" dirty="0">
                <a:effectLst/>
                <a:latin typeface="Times New Roman" panose="02020603050405020304" pitchFamily="18" charset="0"/>
                <a:ea typeface="Segoe UI" panose="020B0502040204020203" pitchFamily="34" charset="0"/>
                <a:cs typeface="Times New Roman" panose="02020603050405020304" pitchFamily="18" charset="0"/>
              </a:rPr>
              <a:t> </a:t>
            </a:r>
            <a:r>
              <a:rPr lang="vi-VN" sz="4400" u="none" strike="noStrike" spc="0" dirty="0" err="1">
                <a:effectLst/>
                <a:latin typeface="Times New Roman" panose="02020603050405020304" pitchFamily="18" charset="0"/>
                <a:ea typeface="Segoe UI" panose="020B0502040204020203" pitchFamily="34" charset="0"/>
                <a:cs typeface="Times New Roman" panose="02020603050405020304" pitchFamily="18" charset="0"/>
              </a:rPr>
              <a:t>kĩ</a:t>
            </a:r>
            <a:r>
              <a:rPr lang="vi-VN" sz="4400" u="none" strike="noStrike" spc="0" dirty="0">
                <a:effectLst/>
                <a:latin typeface="Times New Roman" panose="02020603050405020304" pitchFamily="18" charset="0"/>
                <a:ea typeface="Segoe UI" panose="020B0502040204020203" pitchFamily="34" charset="0"/>
                <a:cs typeface="Times New Roman" panose="02020603050405020304" pitchFamily="18" charset="0"/>
              </a:rPr>
              <a:t> năng </a:t>
            </a:r>
            <a:r>
              <a:rPr lang="vi-VN" sz="4400" u="none" strike="noStrike" spc="0" dirty="0" err="1">
                <a:effectLst/>
                <a:latin typeface="Times New Roman" panose="02020603050405020304" pitchFamily="18" charset="0"/>
                <a:ea typeface="Segoe UI" panose="020B0502040204020203" pitchFamily="34" charset="0"/>
                <a:cs typeface="Times New Roman" panose="02020603050405020304" pitchFamily="18" charset="0"/>
              </a:rPr>
              <a:t>đã</a:t>
            </a:r>
            <a:r>
              <a:rPr lang="vi-VN" sz="4400" u="none" strike="noStrike" spc="0" dirty="0">
                <a:effectLst/>
                <a:latin typeface="Times New Roman" panose="02020603050405020304" pitchFamily="18" charset="0"/>
                <a:ea typeface="Segoe UI" panose="020B0502040204020203" pitchFamily="34" charset="0"/>
                <a:cs typeface="Times New Roman" panose="02020603050405020304" pitchFamily="18" charset="0"/>
              </a:rPr>
              <a:t> </a:t>
            </a:r>
            <a:r>
              <a:rPr lang="vi-VN" sz="4400" u="none" strike="noStrike" spc="0" dirty="0" err="1">
                <a:effectLst/>
                <a:latin typeface="Times New Roman" panose="02020603050405020304" pitchFamily="18" charset="0"/>
                <a:ea typeface="Segoe UI" panose="020B0502040204020203" pitchFamily="34" charset="0"/>
                <a:cs typeface="Times New Roman" panose="02020603050405020304" pitchFamily="18" charset="0"/>
              </a:rPr>
              <a:t>học</a:t>
            </a:r>
            <a:r>
              <a:rPr lang="vi-VN" sz="4400" u="none" strike="noStrike" spc="0" dirty="0">
                <a:effectLst/>
                <a:latin typeface="Times New Roman" panose="02020603050405020304" pitchFamily="18" charset="0"/>
                <a:ea typeface="Segoe UI" panose="020B0502040204020203" pitchFamily="34" charset="0"/>
                <a:cs typeface="Times New Roman" panose="02020603050405020304" pitchFamily="18" charset="0"/>
              </a:rPr>
              <a:t> </a:t>
            </a:r>
            <a:r>
              <a:rPr lang="vi-VN" sz="4400" u="none" strike="noStrike" spc="0" dirty="0" err="1">
                <a:effectLst/>
                <a:latin typeface="Times New Roman" panose="02020603050405020304" pitchFamily="18" charset="0"/>
                <a:ea typeface="Segoe UI" panose="020B0502040204020203" pitchFamily="34" charset="0"/>
                <a:cs typeface="Times New Roman" panose="02020603050405020304" pitchFamily="18" charset="0"/>
              </a:rPr>
              <a:t>vào</a:t>
            </a:r>
            <a:r>
              <a:rPr lang="vi-VN" sz="4400" u="none" strike="noStrike" spc="0" dirty="0">
                <a:effectLst/>
                <a:latin typeface="Times New Roman" panose="02020603050405020304" pitchFamily="18" charset="0"/>
                <a:ea typeface="Segoe UI" panose="020B0502040204020203" pitchFamily="34" charset="0"/>
                <a:cs typeface="Times New Roman" panose="02020603050405020304" pitchFamily="18" charset="0"/>
              </a:rPr>
              <a:t> </a:t>
            </a:r>
            <a:r>
              <a:rPr lang="vi-VN" sz="4400" u="none" strike="noStrike" spc="0" dirty="0" err="1">
                <a:effectLst/>
                <a:latin typeface="Times New Roman" panose="02020603050405020304" pitchFamily="18" charset="0"/>
                <a:ea typeface="Segoe UI" panose="020B0502040204020203" pitchFamily="34" charset="0"/>
                <a:cs typeface="Times New Roman" panose="02020603050405020304" pitchFamily="18" charset="0"/>
              </a:rPr>
              <a:t>việc</a:t>
            </a:r>
            <a:r>
              <a:rPr lang="vi-VN" sz="4400" u="none" strike="noStrike" spc="0" dirty="0">
                <a:effectLst/>
                <a:latin typeface="Times New Roman" panose="02020603050405020304" pitchFamily="18" charset="0"/>
                <a:ea typeface="Segoe UI" panose="020B0502040204020203" pitchFamily="34" charset="0"/>
                <a:cs typeface="Times New Roman" panose="02020603050405020304" pitchFamily="18" charset="0"/>
              </a:rPr>
              <a:t> </a:t>
            </a:r>
            <a:r>
              <a:rPr lang="vi-VN" sz="4400" u="none" strike="noStrike" spc="0" dirty="0" err="1">
                <a:effectLst/>
                <a:latin typeface="Times New Roman" panose="02020603050405020304" pitchFamily="18" charset="0"/>
                <a:ea typeface="Segoe UI" panose="020B0502040204020203" pitchFamily="34" charset="0"/>
                <a:cs typeface="Times New Roman" panose="02020603050405020304" pitchFamily="18" charset="0"/>
              </a:rPr>
              <a:t>giải</a:t>
            </a:r>
            <a:r>
              <a:rPr lang="vi-VN" sz="4400" u="none" strike="noStrike" spc="0" dirty="0">
                <a:effectLst/>
                <a:latin typeface="Times New Roman" panose="02020603050405020304" pitchFamily="18" charset="0"/>
                <a:ea typeface="Segoe UI" panose="020B0502040204020203" pitchFamily="34" charset="0"/>
                <a:cs typeface="Times New Roman" panose="02020603050405020304" pitchFamily="18" charset="0"/>
              </a:rPr>
              <a:t> </a:t>
            </a:r>
            <a:r>
              <a:rPr lang="vi-VN" sz="4400" u="none" strike="noStrike" spc="0" dirty="0" err="1">
                <a:effectLst/>
                <a:latin typeface="Times New Roman" panose="02020603050405020304" pitchFamily="18" charset="0"/>
                <a:ea typeface="Segoe UI" panose="020B0502040204020203" pitchFamily="34" charset="0"/>
                <a:cs typeface="Times New Roman" panose="02020603050405020304" pitchFamily="18" charset="0"/>
              </a:rPr>
              <a:t>các</a:t>
            </a:r>
            <a:r>
              <a:rPr lang="vi-VN" sz="4400" u="none" strike="noStrike" spc="0" dirty="0">
                <a:effectLst/>
                <a:latin typeface="Times New Roman" panose="02020603050405020304" pitchFamily="18" charset="0"/>
                <a:ea typeface="Segoe UI" panose="020B0502040204020203" pitchFamily="34" charset="0"/>
                <a:cs typeface="Times New Roman" panose="02020603050405020304" pitchFamily="18" charset="0"/>
              </a:rPr>
              <a:t> </a:t>
            </a:r>
            <a:r>
              <a:rPr lang="vi-VN" sz="4400" u="none" strike="noStrike" spc="0" dirty="0" err="1">
                <a:effectLst/>
                <a:latin typeface="Times New Roman" panose="02020603050405020304" pitchFamily="18" charset="0"/>
                <a:ea typeface="Segoe UI" panose="020B0502040204020203" pitchFamily="34" charset="0"/>
                <a:cs typeface="Times New Roman" panose="02020603050405020304" pitchFamily="18" charset="0"/>
              </a:rPr>
              <a:t>bài</a:t>
            </a:r>
            <a:r>
              <a:rPr lang="vi-VN" sz="4400" u="none" strike="noStrike" spc="0" dirty="0">
                <a:effectLst/>
                <a:latin typeface="Times New Roman" panose="02020603050405020304" pitchFamily="18" charset="0"/>
                <a:ea typeface="Segoe UI" panose="020B0502040204020203" pitchFamily="34" charset="0"/>
                <a:cs typeface="Times New Roman" panose="02020603050405020304" pitchFamily="18" charset="0"/>
              </a:rPr>
              <a:t> </a:t>
            </a:r>
            <a:r>
              <a:rPr lang="vi-VN" sz="4400" u="none" strike="noStrike" spc="0" dirty="0" err="1">
                <a:effectLst/>
                <a:latin typeface="Times New Roman" panose="02020603050405020304" pitchFamily="18" charset="0"/>
                <a:ea typeface="Segoe UI" panose="020B0502040204020203" pitchFamily="34" charset="0"/>
                <a:cs typeface="Times New Roman" panose="02020603050405020304" pitchFamily="18" charset="0"/>
              </a:rPr>
              <a:t>tập</a:t>
            </a:r>
            <a:r>
              <a:rPr lang="vi-VN" sz="4400" u="none" strike="noStrike" spc="0" dirty="0">
                <a:effectLst/>
                <a:latin typeface="Times New Roman" panose="02020603050405020304" pitchFamily="18" charset="0"/>
                <a:ea typeface="Segoe UI" panose="020B0502040204020203" pitchFamily="34" charset="0"/>
                <a:cs typeface="Times New Roman" panose="02020603050405020304" pitchFamily="18" charset="0"/>
              </a:rPr>
              <a:t>.</a:t>
            </a:r>
          </a:p>
        </p:txBody>
      </p:sp>
    </p:spTree>
    <p:extLst>
      <p:ext uri="{BB962C8B-B14F-4D97-AF65-F5344CB8AC3E}">
        <p14:creationId xmlns:p14="http://schemas.microsoft.com/office/powerpoint/2010/main" val="71118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randombar(horizontal)">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randombar(horizontal)">
                                      <p:cBhvr>
                                        <p:cTn id="17"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765820" y="76200"/>
            <a:ext cx="10508843" cy="904528"/>
          </a:xfrm>
        </p:spPr>
        <p:txBody>
          <a:bodyPr/>
          <a:lstStyle/>
          <a:p>
            <a:r>
              <a:rPr lang="en-US" dirty="0">
                <a:latin typeface="Bahnschrift" panose="020B0502040204020203" pitchFamily="34" charset="0"/>
              </a:rPr>
              <a:t>A. </a:t>
            </a:r>
            <a:r>
              <a:rPr lang="en-US" dirty="0" err="1">
                <a:latin typeface="Bahnschrift" panose="020B0502040204020203" pitchFamily="34" charset="0"/>
              </a:rPr>
              <a:t>Hệ</a:t>
            </a:r>
            <a:r>
              <a:rPr lang="en-US" dirty="0">
                <a:latin typeface="Bahnschrift" panose="020B0502040204020203" pitchFamily="34" charset="0"/>
              </a:rPr>
              <a:t> </a:t>
            </a:r>
            <a:r>
              <a:rPr lang="en-US" dirty="0" err="1">
                <a:latin typeface="Bahnschrift" panose="020B0502040204020203" pitchFamily="34" charset="0"/>
              </a:rPr>
              <a:t>thống</a:t>
            </a:r>
            <a:r>
              <a:rPr lang="en-US" dirty="0">
                <a:latin typeface="Bahnschrift" panose="020B0502040204020203" pitchFamily="34" charset="0"/>
              </a:rPr>
              <a:t> </a:t>
            </a:r>
            <a:r>
              <a:rPr lang="en-US" dirty="0" err="1">
                <a:latin typeface="Bahnschrift" panose="020B0502040204020203" pitchFamily="34" charset="0"/>
              </a:rPr>
              <a:t>kiến</a:t>
            </a:r>
            <a:r>
              <a:rPr lang="en-US" dirty="0">
                <a:latin typeface="Bahnschrift" panose="020B0502040204020203" pitchFamily="34" charset="0"/>
              </a:rPr>
              <a:t> </a:t>
            </a:r>
            <a:r>
              <a:rPr lang="en-US" dirty="0" err="1">
                <a:latin typeface="Bahnschrift" panose="020B0502040204020203" pitchFamily="34" charset="0"/>
              </a:rPr>
              <a:t>thức</a:t>
            </a:r>
            <a:endParaRPr lang="en-US" dirty="0">
              <a:latin typeface="Bahnschrift" panose="020B0502040204020203" pitchFamily="34" charset="0"/>
            </a:endParaRPr>
          </a:p>
        </p:txBody>
      </p:sp>
      <p:sp>
        <p:nvSpPr>
          <p:cNvPr id="2" name="Rectangle 2">
            <a:extLst>
              <a:ext uri="{FF2B5EF4-FFF2-40B4-BE49-F238E27FC236}">
                <a16:creationId xmlns="" xmlns:a16="http://schemas.microsoft.com/office/drawing/2014/main" id="{DB67B195-6B07-2F93-404F-F4BD034C3C8F}"/>
              </a:ext>
            </a:extLst>
          </p:cNvPr>
          <p:cNvSpPr>
            <a:spLocks noChangeArrowheads="1"/>
          </p:cNvSpPr>
          <p:nvPr/>
        </p:nvSpPr>
        <p:spPr bwMode="auto">
          <a:xfrm>
            <a:off x="-170284" y="188640"/>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0" y="1268760"/>
            <a:ext cx="12188825" cy="5589240"/>
          </a:xfrm>
          <a:prstGeom prst="rect">
            <a:avLst/>
          </a:prstGeom>
        </p:spPr>
      </p:pic>
    </p:spTree>
    <p:extLst>
      <p:ext uri="{BB962C8B-B14F-4D97-AF65-F5344CB8AC3E}">
        <p14:creationId xmlns:p14="http://schemas.microsoft.com/office/powerpoint/2010/main" val="102407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765820" y="76200"/>
            <a:ext cx="10508843" cy="904528"/>
          </a:xfrm>
        </p:spPr>
        <p:txBody>
          <a:bodyPr/>
          <a:lstStyle/>
          <a:p>
            <a:r>
              <a:rPr lang="en-US" dirty="0">
                <a:latin typeface="Bahnschrift" panose="020B0502040204020203" pitchFamily="34" charset="0"/>
              </a:rPr>
              <a:t>B. </a:t>
            </a:r>
            <a:r>
              <a:rPr lang="en-US" dirty="0" err="1">
                <a:latin typeface="Bahnschrift" panose="020B0502040204020203" pitchFamily="34" charset="0"/>
              </a:rPr>
              <a:t>Bài</a:t>
            </a:r>
            <a:r>
              <a:rPr lang="en-US" dirty="0">
                <a:latin typeface="Bahnschrift" panose="020B0502040204020203" pitchFamily="34" charset="0"/>
              </a:rPr>
              <a:t> </a:t>
            </a:r>
            <a:r>
              <a:rPr lang="en-US" dirty="0" err="1">
                <a:latin typeface="Bahnschrift" panose="020B0502040204020203" pitchFamily="34" charset="0"/>
              </a:rPr>
              <a:t>tập</a:t>
            </a:r>
            <a:endParaRPr lang="en-US" dirty="0">
              <a:latin typeface="Bahnschrift" panose="020B0502040204020203" pitchFamily="34" charset="0"/>
            </a:endParaRPr>
          </a:p>
        </p:txBody>
      </p:sp>
      <p:sp>
        <p:nvSpPr>
          <p:cNvPr id="14" name="Content Placeholder 13"/>
          <p:cNvSpPr>
            <a:spLocks noGrp="1"/>
          </p:cNvSpPr>
          <p:nvPr>
            <p:ph idx="1"/>
          </p:nvPr>
        </p:nvSpPr>
        <p:spPr>
          <a:xfrm>
            <a:off x="477788" y="1124744"/>
            <a:ext cx="11449271" cy="5047456"/>
          </a:xfrm>
        </p:spPr>
        <p:txBody>
          <a:bodyPr>
            <a:normAutofit fontScale="92500"/>
          </a:bodyPr>
          <a:lstStyle/>
          <a:p>
            <a:pPr marL="0" indent="0">
              <a:lnSpc>
                <a:spcPct val="107000"/>
              </a:lnSpc>
              <a:spcAft>
                <a:spcPts val="800"/>
              </a:spcAft>
              <a:buNone/>
            </a:pPr>
            <a:r>
              <a:rPr lang="vi-VN" sz="3600" b="1" dirty="0">
                <a:latin typeface="Times New Roman"/>
                <a:ea typeface="Arial"/>
              </a:rPr>
              <a:t>Câu 1</a:t>
            </a:r>
            <a:r>
              <a:rPr lang="vi-VN" sz="3600" dirty="0">
                <a:latin typeface="Times New Roman"/>
                <a:ea typeface="Arial"/>
              </a:rPr>
              <a:t>: Ta có thể quan sát từ phổ của một nam châm bằng cách rải các </a:t>
            </a:r>
            <a:endParaRPr lang="en-US" sz="3600" dirty="0">
              <a:latin typeface="Times New Roman"/>
              <a:ea typeface="Times New Roman"/>
            </a:endParaRPr>
          </a:p>
          <a:p>
            <a:pPr marL="0" indent="0">
              <a:lnSpc>
                <a:spcPct val="107000"/>
              </a:lnSpc>
              <a:spcAft>
                <a:spcPts val="800"/>
              </a:spcAft>
              <a:buNone/>
            </a:pPr>
            <a:r>
              <a:rPr lang="vi-VN" sz="3600" dirty="0">
                <a:latin typeface="Times New Roman"/>
                <a:ea typeface="Arial"/>
              </a:rPr>
              <a:t>A. vụn nhôm vào trong từ trường của nam châm.</a:t>
            </a:r>
            <a:endParaRPr lang="en-US" sz="3600" dirty="0">
              <a:latin typeface="Times New Roman"/>
              <a:ea typeface="Times New Roman"/>
            </a:endParaRPr>
          </a:p>
          <a:p>
            <a:pPr marL="0" indent="0">
              <a:lnSpc>
                <a:spcPct val="107000"/>
              </a:lnSpc>
              <a:spcAft>
                <a:spcPts val="800"/>
              </a:spcAft>
              <a:buNone/>
            </a:pPr>
            <a:r>
              <a:rPr lang="vi-VN" sz="3600" dirty="0">
                <a:latin typeface="Times New Roman"/>
                <a:ea typeface="Arial"/>
              </a:rPr>
              <a:t>B. vụn sắt vào trong từ trường của nam châm.</a:t>
            </a:r>
            <a:endParaRPr lang="en-US" sz="3600" dirty="0">
              <a:latin typeface="Times New Roman"/>
              <a:ea typeface="Times New Roman"/>
            </a:endParaRPr>
          </a:p>
          <a:p>
            <a:pPr marL="0" indent="0">
              <a:lnSpc>
                <a:spcPct val="107000"/>
              </a:lnSpc>
              <a:spcAft>
                <a:spcPts val="800"/>
              </a:spcAft>
              <a:buNone/>
            </a:pPr>
            <a:r>
              <a:rPr lang="vi-VN" sz="3600" dirty="0">
                <a:latin typeface="Times New Roman"/>
                <a:ea typeface="Arial"/>
              </a:rPr>
              <a:t>C. vụn nhựa vào trong từ trường của nam châm.</a:t>
            </a:r>
            <a:endParaRPr lang="en-US" sz="3600" dirty="0">
              <a:latin typeface="Times New Roman"/>
              <a:ea typeface="Times New Roman"/>
            </a:endParaRPr>
          </a:p>
          <a:p>
            <a:pPr marL="0" indent="0">
              <a:lnSpc>
                <a:spcPct val="107000"/>
              </a:lnSpc>
              <a:spcAft>
                <a:spcPts val="800"/>
              </a:spcAft>
              <a:buNone/>
            </a:pPr>
            <a:r>
              <a:rPr lang="vi-VN" sz="3600" dirty="0">
                <a:latin typeface="Times New Roman"/>
                <a:ea typeface="Arial"/>
              </a:rPr>
              <a:t>D. vụn của bất kì vật liệu nào vào trong từ trường của nam châm.</a:t>
            </a:r>
            <a:endParaRPr lang="en-US" sz="3600" dirty="0">
              <a:latin typeface="Times New Roman"/>
              <a:ea typeface="Times New Roman"/>
            </a:endParaRPr>
          </a:p>
          <a:p>
            <a:pPr marL="0" indent="0">
              <a:buNone/>
            </a:pPr>
            <a:endParaRPr lang="en-US" sz="3600" dirty="0">
              <a:latin typeface="Times New Roman" panose="02020603050405020304" pitchFamily="18" charset="0"/>
              <a:cs typeface="Times New Roman" panose="02020603050405020304" pitchFamily="18" charset="0"/>
            </a:endParaRPr>
          </a:p>
        </p:txBody>
      </p:sp>
      <p:sp>
        <p:nvSpPr>
          <p:cNvPr id="4" name="Oval 3"/>
          <p:cNvSpPr/>
          <p:nvPr/>
        </p:nvSpPr>
        <p:spPr>
          <a:xfrm>
            <a:off x="477788" y="3501008"/>
            <a:ext cx="548878" cy="4770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3195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fade">
                                      <p:cBhvr>
                                        <p:cTn id="17" dur="500"/>
                                        <p:tgtEl>
                                          <p:spTgt spid="1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2" end="2"/>
                                            </p:txEl>
                                          </p:spTgt>
                                        </p:tgtEl>
                                        <p:attrNameLst>
                                          <p:attrName>style.visibility</p:attrName>
                                        </p:attrNameLst>
                                      </p:cBhvr>
                                      <p:to>
                                        <p:strVal val="visible"/>
                                      </p:to>
                                    </p:set>
                                    <p:animEffect transition="in" filter="fade">
                                      <p:cBhvr>
                                        <p:cTn id="22" dur="500"/>
                                        <p:tgtEl>
                                          <p:spTgt spid="1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xEl>
                                              <p:pRg st="3" end="3"/>
                                            </p:txEl>
                                          </p:spTgt>
                                        </p:tgtEl>
                                        <p:attrNameLst>
                                          <p:attrName>style.visibility</p:attrName>
                                        </p:attrNameLst>
                                      </p:cBhvr>
                                      <p:to>
                                        <p:strVal val="visible"/>
                                      </p:to>
                                    </p:set>
                                    <p:animEffect transition="in" filter="fade">
                                      <p:cBhvr>
                                        <p:cTn id="27" dur="500"/>
                                        <p:tgtEl>
                                          <p:spTgt spid="1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xEl>
                                              <p:pRg st="4" end="4"/>
                                            </p:txEl>
                                          </p:spTgt>
                                        </p:tgtEl>
                                        <p:attrNameLst>
                                          <p:attrName>style.visibility</p:attrName>
                                        </p:attrNameLst>
                                      </p:cBhvr>
                                      <p:to>
                                        <p:strVal val="visible"/>
                                      </p:to>
                                    </p:set>
                                    <p:animEffect transition="in" filter="fade">
                                      <p:cBhvr>
                                        <p:cTn id="32" dur="500"/>
                                        <p:tgtEl>
                                          <p:spTgt spid="1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765820" y="76200"/>
            <a:ext cx="10508843" cy="904528"/>
          </a:xfrm>
        </p:spPr>
        <p:txBody>
          <a:bodyPr/>
          <a:lstStyle/>
          <a:p>
            <a:r>
              <a:rPr lang="en-US" dirty="0">
                <a:latin typeface="Bahnschrift" panose="020B0502040204020203" pitchFamily="34" charset="0"/>
              </a:rPr>
              <a:t>B. </a:t>
            </a:r>
            <a:r>
              <a:rPr lang="en-US" dirty="0" err="1">
                <a:latin typeface="Bahnschrift" panose="020B0502040204020203" pitchFamily="34" charset="0"/>
              </a:rPr>
              <a:t>Bài</a:t>
            </a:r>
            <a:r>
              <a:rPr lang="en-US" dirty="0">
                <a:latin typeface="Bahnschrift" panose="020B0502040204020203" pitchFamily="34" charset="0"/>
              </a:rPr>
              <a:t> </a:t>
            </a:r>
            <a:r>
              <a:rPr lang="en-US" dirty="0" err="1">
                <a:latin typeface="Bahnschrift" panose="020B0502040204020203" pitchFamily="34" charset="0"/>
              </a:rPr>
              <a:t>tập</a:t>
            </a:r>
            <a:endParaRPr lang="en-US" dirty="0">
              <a:latin typeface="Bahnschrift" panose="020B0502040204020203" pitchFamily="34" charset="0"/>
            </a:endParaRPr>
          </a:p>
        </p:txBody>
      </p:sp>
      <p:sp>
        <p:nvSpPr>
          <p:cNvPr id="3" name="Rectangle 2"/>
          <p:cNvSpPr/>
          <p:nvPr/>
        </p:nvSpPr>
        <p:spPr>
          <a:xfrm>
            <a:off x="307187" y="980728"/>
            <a:ext cx="11017224" cy="3046988"/>
          </a:xfrm>
          <a:prstGeom prst="rect">
            <a:avLst/>
          </a:prstGeom>
        </p:spPr>
        <p:txBody>
          <a:bodyPr wrap="square">
            <a:spAutoFit/>
          </a:bodyPr>
          <a:lstStyle/>
          <a:p>
            <a:r>
              <a:rPr lang="vi-VN" sz="3200" b="1" dirty="0" smtClean="0">
                <a:latin typeface="Times New Roman" pitchFamily="18" charset="0"/>
                <a:cs typeface="Times New Roman" pitchFamily="18" charset="0"/>
              </a:rPr>
              <a:t>Câu </a:t>
            </a:r>
            <a:r>
              <a:rPr lang="vi-VN" sz="3200" b="1" dirty="0">
                <a:latin typeface="Times New Roman" pitchFamily="18" charset="0"/>
                <a:cs typeface="Times New Roman" pitchFamily="18" charset="0"/>
              </a:rPr>
              <a:t>2.</a:t>
            </a:r>
            <a:r>
              <a:rPr lang="vi-VN" sz="3200" dirty="0">
                <a:latin typeface="Times New Roman" pitchFamily="18" charset="0"/>
                <a:cs typeface="Times New Roman" pitchFamily="18" charset="0"/>
              </a:rPr>
              <a:t> Người ta dùng dụng cụ nào để nhận biết sự tồn tại của từ trường?</a:t>
            </a:r>
            <a:endParaRPr lang="en-US" sz="3200" dirty="0">
              <a:latin typeface="Times New Roman" pitchFamily="18" charset="0"/>
              <a:cs typeface="Times New Roman" pitchFamily="18" charset="0"/>
            </a:endParaRPr>
          </a:p>
          <a:p>
            <a:r>
              <a:rPr lang="vi-VN" sz="3200" dirty="0">
                <a:latin typeface="Times New Roman" pitchFamily="18" charset="0"/>
                <a:cs typeface="Times New Roman" pitchFamily="18" charset="0"/>
              </a:rPr>
              <a:t>A. Nhiệt kế.	</a:t>
            </a:r>
            <a:endParaRPr lang="en-US" sz="3200" dirty="0">
              <a:latin typeface="Times New Roman" pitchFamily="18" charset="0"/>
              <a:cs typeface="Times New Roman" pitchFamily="18" charset="0"/>
            </a:endParaRPr>
          </a:p>
          <a:p>
            <a:r>
              <a:rPr lang="vi-VN" sz="3200" dirty="0">
                <a:latin typeface="Times New Roman" pitchFamily="18" charset="0"/>
                <a:cs typeface="Times New Roman" pitchFamily="18" charset="0"/>
              </a:rPr>
              <a:t>B. Đồng hồ.</a:t>
            </a:r>
            <a:endParaRPr lang="en-US" sz="3200" dirty="0">
              <a:latin typeface="Times New Roman" pitchFamily="18" charset="0"/>
              <a:cs typeface="Times New Roman" pitchFamily="18" charset="0"/>
            </a:endParaRPr>
          </a:p>
          <a:p>
            <a:r>
              <a:rPr lang="vi-VN" sz="3200" dirty="0">
                <a:latin typeface="Times New Roman" pitchFamily="18" charset="0"/>
                <a:cs typeface="Times New Roman" pitchFamily="18" charset="0"/>
              </a:rPr>
              <a:t>C. Kim nam châm có trục quay.</a:t>
            </a:r>
            <a:endParaRPr lang="en-US" sz="3200" dirty="0">
              <a:latin typeface="Times New Roman" pitchFamily="18" charset="0"/>
              <a:cs typeface="Times New Roman" pitchFamily="18" charset="0"/>
            </a:endParaRPr>
          </a:p>
          <a:p>
            <a:r>
              <a:rPr lang="vi-VN" sz="3200" dirty="0">
                <a:latin typeface="Times New Roman" pitchFamily="18" charset="0"/>
                <a:cs typeface="Times New Roman" pitchFamily="18" charset="0"/>
              </a:rPr>
              <a:t>D. Cân.</a:t>
            </a:r>
            <a:endParaRPr lang="en-US" sz="3200" dirty="0">
              <a:latin typeface="Times New Roman" pitchFamily="18" charset="0"/>
              <a:cs typeface="Times New Roman" pitchFamily="18" charset="0"/>
            </a:endParaRPr>
          </a:p>
        </p:txBody>
      </p:sp>
      <p:sp>
        <p:nvSpPr>
          <p:cNvPr id="10" name="Oval 9"/>
          <p:cNvSpPr/>
          <p:nvPr/>
        </p:nvSpPr>
        <p:spPr>
          <a:xfrm>
            <a:off x="208402" y="2924944"/>
            <a:ext cx="648072" cy="6208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07187" y="4070265"/>
            <a:ext cx="12069489" cy="2554545"/>
          </a:xfrm>
          <a:prstGeom prst="rect">
            <a:avLst/>
          </a:prstGeom>
        </p:spPr>
        <p:txBody>
          <a:bodyPr wrap="square">
            <a:spAutoFit/>
          </a:bodyPr>
          <a:lstStyle/>
          <a:p>
            <a:r>
              <a:rPr lang="vi-VN" sz="3200" b="1" dirty="0">
                <a:latin typeface="Times New Roman" pitchFamily="18" charset="0"/>
                <a:cs typeface="Times New Roman" pitchFamily="18" charset="0"/>
              </a:rPr>
              <a:t>Câu 3.</a:t>
            </a:r>
            <a:r>
              <a:rPr lang="vi-VN" sz="3200" dirty="0">
                <a:latin typeface="Times New Roman" pitchFamily="18" charset="0"/>
                <a:cs typeface="Times New Roman" pitchFamily="18" charset="0"/>
              </a:rPr>
              <a:t> Chiều của đường sức từ của một thanh nam châm cho ta biết </a:t>
            </a:r>
            <a:endParaRPr lang="en-US" sz="3200" dirty="0">
              <a:latin typeface="Times New Roman" pitchFamily="18" charset="0"/>
              <a:cs typeface="Times New Roman" pitchFamily="18" charset="0"/>
            </a:endParaRPr>
          </a:p>
          <a:p>
            <a:r>
              <a:rPr lang="vi-VN" sz="3200" dirty="0">
                <a:latin typeface="Times New Roman" pitchFamily="18" charset="0"/>
                <a:cs typeface="Times New Roman" pitchFamily="18" charset="0"/>
              </a:rPr>
              <a:t>A. chiều chuyển động của thanh nam châm.</a:t>
            </a:r>
            <a:endParaRPr lang="en-US" sz="3200" dirty="0">
              <a:latin typeface="Times New Roman" pitchFamily="18" charset="0"/>
              <a:cs typeface="Times New Roman" pitchFamily="18" charset="0"/>
            </a:endParaRPr>
          </a:p>
          <a:p>
            <a:r>
              <a:rPr lang="vi-VN" sz="3200" dirty="0">
                <a:latin typeface="Times New Roman" pitchFamily="18" charset="0"/>
                <a:cs typeface="Times New Roman" pitchFamily="18" charset="0"/>
              </a:rPr>
              <a:t>B. chiều của từ trường Trái Đất.</a:t>
            </a:r>
            <a:endParaRPr lang="en-US" sz="3200" dirty="0">
              <a:latin typeface="Times New Roman" pitchFamily="18" charset="0"/>
              <a:cs typeface="Times New Roman" pitchFamily="18" charset="0"/>
            </a:endParaRPr>
          </a:p>
          <a:p>
            <a:r>
              <a:rPr lang="vi-VN" sz="3200" dirty="0">
                <a:latin typeface="Times New Roman" pitchFamily="18" charset="0"/>
                <a:cs typeface="Times New Roman" pitchFamily="18" charset="0"/>
              </a:rPr>
              <a:t>C. chiều quay của thanh nam châm khi treo vào sợi dây.</a:t>
            </a:r>
            <a:endParaRPr lang="en-US" sz="3200" dirty="0">
              <a:latin typeface="Times New Roman" pitchFamily="18" charset="0"/>
              <a:cs typeface="Times New Roman" pitchFamily="18" charset="0"/>
            </a:endParaRPr>
          </a:p>
          <a:p>
            <a:r>
              <a:rPr lang="vi-VN" sz="3200" dirty="0">
                <a:latin typeface="Times New Roman" pitchFamily="18" charset="0"/>
                <a:cs typeface="Times New Roman" pitchFamily="18" charset="0"/>
              </a:rPr>
              <a:t>D. tên các từ cực của nam châm.</a:t>
            </a:r>
            <a:endParaRPr lang="en-US" sz="3200" dirty="0">
              <a:latin typeface="Times New Roman" pitchFamily="18" charset="0"/>
              <a:cs typeface="Times New Roman" pitchFamily="18" charset="0"/>
            </a:endParaRPr>
          </a:p>
        </p:txBody>
      </p:sp>
      <p:sp>
        <p:nvSpPr>
          <p:cNvPr id="18" name="Oval 17"/>
          <p:cNvSpPr/>
          <p:nvPr/>
        </p:nvSpPr>
        <p:spPr>
          <a:xfrm>
            <a:off x="147337" y="6009864"/>
            <a:ext cx="648072" cy="6208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2784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inVertical)">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1000"/>
                                        <p:tgtEl>
                                          <p:spTgt spid="18"/>
                                        </p:tgtEl>
                                      </p:cBhvr>
                                    </p:animEffect>
                                    <p:anim calcmode="lin" valueType="num">
                                      <p:cBhvr>
                                        <p:cTn id="31" dur="1000" fill="hold"/>
                                        <p:tgtEl>
                                          <p:spTgt spid="18"/>
                                        </p:tgtEl>
                                        <p:attrNameLst>
                                          <p:attrName>ppt_x</p:attrName>
                                        </p:attrNameLst>
                                      </p:cBhvr>
                                      <p:tavLst>
                                        <p:tav tm="0">
                                          <p:val>
                                            <p:strVal val="#ppt_x"/>
                                          </p:val>
                                        </p:tav>
                                        <p:tav tm="100000">
                                          <p:val>
                                            <p:strVal val="#ppt_x"/>
                                          </p:val>
                                        </p:tav>
                                      </p:tavLst>
                                    </p:anim>
                                    <p:anim calcmode="lin" valueType="num">
                                      <p:cBhvr>
                                        <p:cTn id="3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 grpId="0"/>
      <p:bldP spid="10" grpId="0" animBg="1"/>
      <p:bldP spid="2" grpId="0"/>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765820" y="76200"/>
            <a:ext cx="10508843" cy="904528"/>
          </a:xfrm>
        </p:spPr>
        <p:txBody>
          <a:bodyPr/>
          <a:lstStyle/>
          <a:p>
            <a:r>
              <a:rPr lang="en-US" dirty="0">
                <a:latin typeface="Times New Roman" pitchFamily="18" charset="0"/>
                <a:cs typeface="Times New Roman" pitchFamily="18" charset="0"/>
              </a:rPr>
              <a:t>B. </a:t>
            </a:r>
            <a:r>
              <a:rPr lang="en-US" dirty="0" err="1">
                <a:latin typeface="Times New Roman" pitchFamily="18" charset="0"/>
                <a:cs typeface="Times New Roman" pitchFamily="18" charset="0"/>
              </a:rPr>
              <a:t>Bài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tập</a:t>
            </a:r>
            <a:endParaRPr lang="en-US" dirty="0">
              <a:latin typeface="Times New Roman" pitchFamily="18" charset="0"/>
              <a:cs typeface="Times New Roman" pitchFamily="18" charset="0"/>
            </a:endParaRPr>
          </a:p>
        </p:txBody>
      </p:sp>
      <p:sp>
        <p:nvSpPr>
          <p:cNvPr id="3" name="Rectangle 2"/>
          <p:cNvSpPr/>
          <p:nvPr/>
        </p:nvSpPr>
        <p:spPr>
          <a:xfrm>
            <a:off x="0" y="908720"/>
            <a:ext cx="12188825" cy="954107"/>
          </a:xfrm>
          <a:prstGeom prst="rect">
            <a:avLst/>
          </a:prstGeom>
        </p:spPr>
        <p:txBody>
          <a:bodyPr wrap="square">
            <a:spAutoFit/>
          </a:bodyPr>
          <a:lstStyle/>
          <a:p>
            <a:r>
              <a:rPr lang="en-US" sz="2800" b="1" dirty="0" err="1" smtClean="0">
                <a:latin typeface="Times New Roman" pitchFamily="18" charset="0"/>
                <a:cs typeface="Times New Roman" pitchFamily="18" charset="0"/>
              </a:rPr>
              <a:t>Câu</a:t>
            </a:r>
            <a:r>
              <a:rPr lang="en-US" sz="2800" b="1" dirty="0" smtClean="0">
                <a:latin typeface="Times New Roman" pitchFamily="18" charset="0"/>
                <a:cs typeface="Times New Roman" pitchFamily="18" charset="0"/>
              </a:rPr>
              <a:t> 4: </a:t>
            </a:r>
            <a:r>
              <a:rPr lang="en-US" sz="2800" dirty="0" err="1" smtClean="0">
                <a:latin typeface="Times New Roman" pitchFamily="18" charset="0"/>
                <a:cs typeface="Times New Roman" pitchFamily="18" charset="0"/>
              </a:rPr>
              <a:t>Vật</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liệu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nam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châm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hút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gọi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gì</a:t>
            </a:r>
            <a:r>
              <a:rPr lang="en-US" sz="2800" dirty="0">
                <a:latin typeface="Times New Roman" pitchFamily="18" charset="0"/>
                <a:cs typeface="Times New Roman" pitchFamily="18" charset="0"/>
              </a:rPr>
              <a:t>? </a:t>
            </a:r>
            <a:endParaRPr lang="en-US" sz="2800" dirty="0">
              <a:latin typeface="Times New Roman" pitchFamily="18" charset="0"/>
              <a:cs typeface="Times New Roman" pitchFamily="18" charset="0"/>
            </a:endParaRPr>
          </a:p>
          <a:p>
            <a:r>
              <a:rPr lang="pt-BR" sz="2800" b="1" dirty="0">
                <a:latin typeface="Times New Roman" pitchFamily="18" charset="0"/>
                <a:cs typeface="Times New Roman" pitchFamily="18" charset="0"/>
              </a:rPr>
              <a:t>A</a:t>
            </a:r>
            <a:r>
              <a:rPr lang="vi-VN" sz="2800" b="1" dirty="0">
                <a:latin typeface="Times New Roman" pitchFamily="18" charset="0"/>
                <a:cs typeface="Times New Roman" pitchFamily="18" charset="0"/>
              </a:rPr>
              <a:t>. </a:t>
            </a:r>
            <a:r>
              <a:rPr lang="pt-BR" sz="2800" dirty="0">
                <a:latin typeface="Times New Roman" pitchFamily="18" charset="0"/>
                <a:cs typeface="Times New Roman" pitchFamily="18" charset="0"/>
              </a:rPr>
              <a:t>La bàn            </a:t>
            </a:r>
            <a:r>
              <a:rPr lang="pt-BR" sz="2800" b="1" dirty="0">
                <a:latin typeface="Times New Roman" pitchFamily="18" charset="0"/>
                <a:cs typeface="Times New Roman" pitchFamily="18" charset="0"/>
              </a:rPr>
              <a:t>B.</a:t>
            </a:r>
            <a:r>
              <a:rPr lang="pt-BR" sz="2800" dirty="0">
                <a:latin typeface="Times New Roman" pitchFamily="18" charset="0"/>
                <a:cs typeface="Times New Roman" pitchFamily="18" charset="0"/>
              </a:rPr>
              <a:t> Nam châm         </a:t>
            </a:r>
            <a:r>
              <a:rPr lang="vi-VN" sz="2800" b="1" dirty="0">
                <a:latin typeface="Times New Roman" pitchFamily="18" charset="0"/>
                <a:cs typeface="Times New Roman" pitchFamily="18" charset="0"/>
              </a:rPr>
              <a:t>C.</a:t>
            </a:r>
            <a:r>
              <a:rPr lang="pt-BR" sz="2800" dirty="0">
                <a:latin typeface="Times New Roman" pitchFamily="18" charset="0"/>
                <a:cs typeface="Times New Roman" pitchFamily="18" charset="0"/>
              </a:rPr>
              <a:t> Kim nam châm                </a:t>
            </a:r>
            <a:r>
              <a:rPr lang="vi-VN" sz="2800" b="1" dirty="0">
                <a:latin typeface="Times New Roman" pitchFamily="18" charset="0"/>
                <a:cs typeface="Times New Roman" pitchFamily="18" charset="0"/>
              </a:rPr>
              <a:t>D.</a:t>
            </a:r>
            <a:r>
              <a:rPr lang="pt-BR" sz="2800" dirty="0">
                <a:latin typeface="Times New Roman" pitchFamily="18" charset="0"/>
                <a:cs typeface="Times New Roman" pitchFamily="18" charset="0"/>
              </a:rPr>
              <a:t> Vật liệu từ</a:t>
            </a:r>
            <a:endParaRPr lang="en-US" sz="2800" dirty="0">
              <a:latin typeface="Times New Roman" pitchFamily="18" charset="0"/>
              <a:cs typeface="Times New Roman" pitchFamily="18" charset="0"/>
            </a:endParaRPr>
          </a:p>
        </p:txBody>
      </p:sp>
      <p:sp>
        <p:nvSpPr>
          <p:cNvPr id="7" name="Oval 6"/>
          <p:cNvSpPr/>
          <p:nvPr/>
        </p:nvSpPr>
        <p:spPr>
          <a:xfrm>
            <a:off x="9126819" y="1297034"/>
            <a:ext cx="648072" cy="6208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a:spLocks noChangeArrowheads="1"/>
          </p:cNvSpPr>
          <p:nvPr/>
        </p:nvSpPr>
        <p:spPr bwMode="auto">
          <a:xfrm>
            <a:off x="-18066" y="1858842"/>
            <a:ext cx="683071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2800" b="1" i="0" u="none" strike="noStrike" cap="none" normalizeH="0" baseline="0" dirty="0" smtClean="0">
                <a:ln>
                  <a:noFill/>
                </a:ln>
                <a:solidFill>
                  <a:schemeClr val="tx1"/>
                </a:solidFill>
                <a:effectLst/>
                <a:latin typeface="Times New Roman" pitchFamily="18" charset="0"/>
                <a:ea typeface="Segoe UI" pitchFamily="34" charset="0"/>
                <a:cs typeface="Times New Roman" pitchFamily="18" charset="0"/>
              </a:rPr>
              <a:t>Câu</a:t>
            </a:r>
            <a:r>
              <a:rPr kumimoji="0" lang="pt-BR" sz="2800" b="1" i="0" u="none" strike="noStrike" cap="none" normalizeH="0" dirty="0" smtClean="0">
                <a:ln>
                  <a:noFill/>
                </a:ln>
                <a:solidFill>
                  <a:schemeClr val="tx1"/>
                </a:solidFill>
                <a:effectLst/>
                <a:latin typeface="Times New Roman" pitchFamily="18" charset="0"/>
                <a:ea typeface="Segoe UI" pitchFamily="34" charset="0"/>
                <a:cs typeface="Times New Roman" pitchFamily="18" charset="0"/>
              </a:rPr>
              <a:t> 5:</a:t>
            </a:r>
            <a:r>
              <a:rPr kumimoji="0" lang="pt-BR" sz="2800" b="0" i="0" u="none" strike="noStrike" cap="none" normalizeH="0" dirty="0" smtClean="0">
                <a:ln>
                  <a:noFill/>
                </a:ln>
                <a:solidFill>
                  <a:schemeClr val="tx1"/>
                </a:solidFill>
                <a:effectLst/>
                <a:latin typeface="Times New Roman" pitchFamily="18" charset="0"/>
                <a:ea typeface="Segoe UI" pitchFamily="34" charset="0"/>
                <a:cs typeface="Times New Roman" pitchFamily="18" charset="0"/>
              </a:rPr>
              <a:t> </a:t>
            </a:r>
            <a:r>
              <a:rPr kumimoji="0" lang="pt-BR" sz="2800" b="0" i="0" u="none" strike="noStrike" cap="none" normalizeH="0" baseline="0" dirty="0" smtClean="0">
                <a:ln>
                  <a:noFill/>
                </a:ln>
                <a:solidFill>
                  <a:schemeClr val="tx1"/>
                </a:solidFill>
                <a:effectLst/>
                <a:latin typeface="Times New Roman" pitchFamily="18" charset="0"/>
                <a:ea typeface="Segoe UI" pitchFamily="34" charset="0"/>
                <a:cs typeface="Times New Roman" pitchFamily="18" charset="0"/>
              </a:rPr>
              <a:t>Nam châm hút mạnh nhất ở vị trí nào</a:t>
            </a:r>
            <a:r>
              <a:rPr kumimoji="0" lang="vi-VN" sz="2800" b="0" i="0" u="none" strike="noStrike" cap="none" normalizeH="0" baseline="0" dirty="0" smtClean="0">
                <a:ln>
                  <a:noFill/>
                </a:ln>
                <a:solidFill>
                  <a:schemeClr val="tx1"/>
                </a:solidFill>
                <a:effectLst/>
                <a:latin typeface="Times New Roman" pitchFamily="18" charset="0"/>
                <a:ea typeface="Segoe UI" pitchFamily="34" charset="0"/>
                <a:cs typeface="Times New Roman" pitchFamily="18" charset="0"/>
              </a:rPr>
              <a:t>?</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2052" name="Picture 143" descr="Description: https://video.vietjack.com/upload2/images/1655720400/1655720619-imag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1924" y="2335896"/>
            <a:ext cx="4171950" cy="5715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6"/>
          <p:cNvSpPr>
            <a:spLocks noChangeArrowheads="1"/>
          </p:cNvSpPr>
          <p:nvPr/>
        </p:nvSpPr>
        <p:spPr bwMode="auto">
          <a:xfrm>
            <a:off x="117748" y="3006234"/>
            <a:ext cx="1128417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179388" algn="l" defTabSz="914400" rtl="0" eaLnBrk="1" fontAlgn="base" latinLnBrk="0" hangingPunct="1">
              <a:lnSpc>
                <a:spcPct val="100000"/>
              </a:lnSpc>
              <a:spcBef>
                <a:spcPct val="0"/>
              </a:spcBef>
              <a:spcAft>
                <a:spcPct val="0"/>
              </a:spcAft>
              <a:buClrTx/>
              <a:buSzTx/>
              <a:buFontTx/>
              <a:buNone/>
              <a:tabLst>
                <a:tab pos="179388" algn="l"/>
                <a:tab pos="3419475" algn="l"/>
                <a:tab pos="5040313" algn="l"/>
              </a:tabLst>
            </a:pPr>
            <a:r>
              <a:rPr kumimoji="0" lang="en-US" sz="2800" b="1" i="0" u="none" strike="noStrike" cap="none" normalizeH="0" baseline="0" dirty="0" smtClean="0">
                <a:ln>
                  <a:noFill/>
                </a:ln>
                <a:solidFill>
                  <a:schemeClr val="tx1"/>
                </a:solidFill>
                <a:effectLst/>
                <a:latin typeface="Times New Roman" pitchFamily="18" charset="0"/>
                <a:ea typeface="Yu Gothic UI Light" charset="-128"/>
                <a:cs typeface="Times New Roman" pitchFamily="18" charset="0"/>
              </a:rPr>
              <a:t>A</a:t>
            </a:r>
            <a:r>
              <a:rPr kumimoji="0" lang="vi-VN" sz="2800" b="1" i="0" u="none" strike="noStrike" cap="none" normalizeH="0" baseline="0" dirty="0" smtClean="0">
                <a:ln>
                  <a:noFill/>
                </a:ln>
                <a:solidFill>
                  <a:schemeClr val="tx1"/>
                </a:solidFill>
                <a:effectLst/>
                <a:latin typeface="Times New Roman" pitchFamily="18" charset="0"/>
                <a:ea typeface="Yu Gothic UI Light" charset="-128"/>
                <a:cs typeface="Times New Roman" pitchFamily="18" charset="0"/>
              </a:rPr>
              <a:t>. </a:t>
            </a:r>
            <a:r>
              <a:rPr kumimoji="0" lang="en-US" sz="2800" b="0" i="0" u="none" strike="noStrike" cap="none" normalizeH="0" baseline="0" dirty="0" smtClean="0">
                <a:ln>
                  <a:noFill/>
                </a:ln>
                <a:solidFill>
                  <a:schemeClr val="tx1"/>
                </a:solidFill>
                <a:effectLst/>
                <a:latin typeface="Times New Roman" pitchFamily="18" charset="0"/>
                <a:ea typeface="Segoe UI" pitchFamily="34" charset="0"/>
                <a:cs typeface="Times New Roman" pitchFamily="18" charset="0"/>
              </a:rPr>
              <a:t>1</a:t>
            </a:r>
            <a:r>
              <a:rPr kumimoji="0" lang="en-US" sz="2800" b="1" i="0" u="none" strike="noStrike" cap="none" normalizeH="0" baseline="0" dirty="0" smtClean="0">
                <a:ln>
                  <a:noFill/>
                </a:ln>
                <a:solidFill>
                  <a:schemeClr val="tx1"/>
                </a:solidFill>
                <a:effectLst/>
                <a:latin typeface="Times New Roman" pitchFamily="18" charset="0"/>
                <a:ea typeface="Segoe UI" pitchFamily="34" charset="0"/>
                <a:cs typeface="Times New Roman" pitchFamily="18" charset="0"/>
              </a:rPr>
              <a:t>                      </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a:t>
            </a:r>
            <a:r>
              <a:rPr kumimoji="0" lang="en-US" sz="2800" b="0" i="0" u="none" strike="noStrike" cap="none" normalizeH="0" baseline="0" dirty="0" smtClean="0">
                <a:ln>
                  <a:noFill/>
                </a:ln>
                <a:solidFill>
                  <a:schemeClr val="tx1"/>
                </a:solidFill>
                <a:effectLst/>
                <a:latin typeface="Times New Roman" pitchFamily="18" charset="0"/>
                <a:ea typeface="Segoe UI" pitchFamily="34" charset="0"/>
                <a:cs typeface="Times New Roman" pitchFamily="18" charset="0"/>
              </a:rPr>
              <a:t> 2</a:t>
            </a:r>
            <a:r>
              <a:rPr kumimoji="0" lang="en-US" sz="2800" b="1" i="0" u="none" strike="noStrike" cap="none" normalizeH="0" baseline="0" dirty="0" smtClean="0">
                <a:ln>
                  <a:noFill/>
                </a:ln>
                <a:solidFill>
                  <a:schemeClr val="tx1"/>
                </a:solidFill>
                <a:effectLst/>
                <a:latin typeface="Times New Roman" pitchFamily="18" charset="0"/>
                <a:ea typeface="Segoe UI" pitchFamily="34" charset="0"/>
                <a:cs typeface="Times New Roman" pitchFamily="18" charset="0"/>
              </a:rPr>
              <a:t>                       </a:t>
            </a:r>
            <a:r>
              <a:rPr kumimoji="0" lang="vi-VN" sz="2800" b="1" i="0" u="none" strike="noStrike" cap="none" normalizeH="0" baseline="0" dirty="0" smtClean="0">
                <a:ln>
                  <a:noFill/>
                </a:ln>
                <a:solidFill>
                  <a:schemeClr val="tx1"/>
                </a:solidFill>
                <a:effectLst/>
                <a:latin typeface="Times New Roman" pitchFamily="18" charset="0"/>
                <a:ea typeface="MS Gothic" pitchFamily="49" charset="-128"/>
                <a:cs typeface="Times New Roman" pitchFamily="18" charset="0"/>
              </a:rPr>
              <a:t>C</a:t>
            </a:r>
            <a:r>
              <a:rPr kumimoji="0" lang="vi-VN" sz="2800" b="1" i="0" u="none" strike="noStrike" cap="none" normalizeH="0" baseline="0" dirty="0" smtClean="0">
                <a:ln>
                  <a:noFill/>
                </a:ln>
                <a:solidFill>
                  <a:schemeClr val="tx1"/>
                </a:solidFill>
                <a:effectLst/>
                <a:latin typeface="Times New Roman" pitchFamily="18" charset="0"/>
                <a:ea typeface="Yu Gothic UI Light" charset="-128"/>
                <a:cs typeface="Times New Roman" pitchFamily="18" charset="0"/>
              </a:rPr>
              <a:t>.</a:t>
            </a:r>
            <a:r>
              <a:rPr kumimoji="0" lang="en-US" sz="2800" b="0" i="0" u="none" strike="noStrike" cap="none" normalizeH="0" baseline="0" dirty="0" smtClean="0">
                <a:ln>
                  <a:noFill/>
                </a:ln>
                <a:solidFill>
                  <a:schemeClr val="tx1"/>
                </a:solidFill>
                <a:effectLst/>
                <a:latin typeface="Times New Roman" pitchFamily="18" charset="0"/>
                <a:ea typeface="Segoe UI" pitchFamily="34" charset="0"/>
                <a:cs typeface="Times New Roman" pitchFamily="18" charset="0"/>
              </a:rPr>
              <a:t> 3</a:t>
            </a:r>
            <a:r>
              <a:rPr kumimoji="0" lang="en-US" sz="2800" b="1" i="0" u="none" strike="noStrike" cap="none" normalizeH="0" baseline="0" dirty="0" smtClean="0">
                <a:ln>
                  <a:noFill/>
                </a:ln>
                <a:solidFill>
                  <a:schemeClr val="tx1"/>
                </a:solidFill>
                <a:effectLst/>
                <a:latin typeface="Times New Roman" pitchFamily="18" charset="0"/>
                <a:ea typeface="Segoe UI" pitchFamily="34" charset="0"/>
                <a:cs typeface="Times New Roman" pitchFamily="18" charset="0"/>
              </a:rPr>
              <a:t>                   </a:t>
            </a:r>
            <a:r>
              <a:rPr kumimoji="0" lang="vi-VN" sz="2800" b="1" i="0" u="none" strike="noStrike" cap="none" normalizeH="0" baseline="0" dirty="0" smtClean="0">
                <a:ln>
                  <a:noFill/>
                </a:ln>
                <a:solidFill>
                  <a:schemeClr val="tx1"/>
                </a:solidFill>
                <a:effectLst/>
                <a:latin typeface="Times New Roman" pitchFamily="18" charset="0"/>
                <a:ea typeface="MS Gothic" pitchFamily="49" charset="-128"/>
                <a:cs typeface="Times New Roman" pitchFamily="18" charset="0"/>
              </a:rPr>
              <a:t>D</a:t>
            </a:r>
            <a:r>
              <a:rPr kumimoji="0" lang="vi-VN" sz="2800" b="1" i="0" u="none" strike="noStrike" cap="none" normalizeH="0" baseline="0" dirty="0" smtClean="0">
                <a:ln>
                  <a:noFill/>
                </a:ln>
                <a:solidFill>
                  <a:schemeClr val="tx1"/>
                </a:solidFill>
                <a:effectLst/>
                <a:latin typeface="Times New Roman" pitchFamily="18" charset="0"/>
                <a:ea typeface="Yu Gothic UI Light" charset="-128"/>
                <a:cs typeface="Times New Roman" pitchFamily="18" charset="0"/>
              </a:rPr>
              <a:t>.</a:t>
            </a:r>
            <a:r>
              <a:rPr kumimoji="0" lang="en-US" sz="2800" b="0" i="0" u="none" strike="noStrike" cap="none" normalizeH="0" baseline="0" dirty="0" smtClean="0">
                <a:ln>
                  <a:noFill/>
                </a:ln>
                <a:solidFill>
                  <a:schemeClr val="tx1"/>
                </a:solidFill>
                <a:effectLst/>
                <a:latin typeface="Times New Roman" pitchFamily="18" charset="0"/>
                <a:ea typeface="Segoe U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Segoe UI" pitchFamily="34" charset="0"/>
                <a:cs typeface="Times New Roman" pitchFamily="18" charset="0"/>
              </a:rPr>
              <a:t>Cả</a:t>
            </a:r>
            <a:r>
              <a:rPr kumimoji="0" lang="en-US" sz="2800" b="0" i="0" u="none" strike="noStrike" cap="none" normalizeH="0" baseline="0" dirty="0" smtClean="0">
                <a:ln>
                  <a:noFill/>
                </a:ln>
                <a:solidFill>
                  <a:schemeClr val="tx1"/>
                </a:solidFill>
                <a:effectLst/>
                <a:latin typeface="Times New Roman" pitchFamily="18" charset="0"/>
                <a:ea typeface="Segoe UI" pitchFamily="34" charset="0"/>
                <a:cs typeface="Times New Roman" pitchFamily="18" charset="0"/>
              </a:rPr>
              <a:t> B </a:t>
            </a:r>
            <a:r>
              <a:rPr kumimoji="0" lang="en-US" sz="2800" b="0" i="0" u="none" strike="noStrike" cap="none" normalizeH="0" baseline="0" dirty="0" err="1" smtClean="0">
                <a:ln>
                  <a:noFill/>
                </a:ln>
                <a:solidFill>
                  <a:schemeClr val="tx1"/>
                </a:solidFill>
                <a:effectLst/>
                <a:latin typeface="Times New Roman" pitchFamily="18" charset="0"/>
                <a:ea typeface="Segoe UI" pitchFamily="34" charset="0"/>
                <a:cs typeface="Times New Roman" pitchFamily="18" charset="0"/>
              </a:rPr>
              <a:t>và</a:t>
            </a:r>
            <a:r>
              <a:rPr kumimoji="0" lang="en-US" sz="2800" b="0" i="0" u="none" strike="noStrike" cap="none" normalizeH="0" baseline="0" dirty="0" smtClean="0">
                <a:ln>
                  <a:noFill/>
                </a:ln>
                <a:solidFill>
                  <a:schemeClr val="tx1"/>
                </a:solidFill>
                <a:effectLst/>
                <a:latin typeface="Times New Roman" pitchFamily="18" charset="0"/>
                <a:ea typeface="Segoe UI" pitchFamily="34" charset="0"/>
                <a:cs typeface="Times New Roman" pitchFamily="18" charset="0"/>
              </a:rPr>
              <a:t> C </a:t>
            </a:r>
            <a:r>
              <a:rPr kumimoji="0" lang="en-US" sz="2800" b="0" i="0" u="none" strike="noStrike" cap="none" normalizeH="0" baseline="0" dirty="0" err="1" smtClean="0">
                <a:ln>
                  <a:noFill/>
                </a:ln>
                <a:solidFill>
                  <a:schemeClr val="tx1"/>
                </a:solidFill>
                <a:effectLst/>
                <a:latin typeface="Times New Roman" pitchFamily="18" charset="0"/>
                <a:ea typeface="Segoe UI" pitchFamily="34" charset="0"/>
                <a:cs typeface="Times New Roman" pitchFamily="18" charset="0"/>
              </a:rPr>
              <a:t>đều</a:t>
            </a:r>
            <a:r>
              <a:rPr kumimoji="0" lang="en-US" sz="2800" b="0" i="0" u="none" strike="noStrike" cap="none" normalizeH="0" baseline="0" dirty="0" smtClean="0">
                <a:ln>
                  <a:noFill/>
                </a:ln>
                <a:solidFill>
                  <a:schemeClr val="tx1"/>
                </a:solidFill>
                <a:effectLst/>
                <a:latin typeface="Times New Roman" pitchFamily="18" charset="0"/>
                <a:ea typeface="Segoe U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Segoe UI" pitchFamily="34" charset="0"/>
                <a:cs typeface="Times New Roman" pitchFamily="18" charset="0"/>
              </a:rPr>
              <a:t>đúng</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2" name="Oval 11"/>
          <p:cNvSpPr/>
          <p:nvPr/>
        </p:nvSpPr>
        <p:spPr>
          <a:xfrm>
            <a:off x="117748" y="2957422"/>
            <a:ext cx="648072" cy="6208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9070" y="3971507"/>
            <a:ext cx="12223422" cy="2246769"/>
          </a:xfrm>
          <a:prstGeom prst="rect">
            <a:avLst/>
          </a:prstGeom>
        </p:spPr>
        <p:txBody>
          <a:bodyPr wrap="square">
            <a:spAutoFit/>
          </a:bodyPr>
          <a:lstStyle/>
          <a:p>
            <a:r>
              <a:rPr lang="en-US" sz="2800" b="1" dirty="0" err="1" smtClean="0">
                <a:latin typeface="Times New Roman" pitchFamily="18" charset="0"/>
                <a:cs typeface="Times New Roman" pitchFamily="18" charset="0"/>
              </a:rPr>
              <a:t>Câu</a:t>
            </a:r>
            <a:r>
              <a:rPr lang="en-US" sz="2800" b="1" dirty="0" smtClean="0">
                <a:latin typeface="Times New Roman" pitchFamily="18" charset="0"/>
                <a:cs typeface="Times New Roman" pitchFamily="18" charset="0"/>
              </a:rPr>
              <a:t> 6: </a:t>
            </a:r>
            <a:r>
              <a:rPr lang="en-US" sz="2800" dirty="0" err="1" smtClean="0">
                <a:latin typeface="Times New Roman" pitchFamily="18" charset="0"/>
                <a:cs typeface="Times New Roman" pitchFamily="18" charset="0"/>
              </a:rPr>
              <a:t>Từ</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trường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tồn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tại</a:t>
            </a:r>
            <a:r>
              <a:rPr lang="en-US" sz="2800" dirty="0">
                <a:latin typeface="Times New Roman" pitchFamily="18" charset="0"/>
                <a:cs typeface="Times New Roman" pitchFamily="18" charset="0"/>
              </a:rPr>
              <a:t> ở </a:t>
            </a:r>
            <a:r>
              <a:rPr lang="en-US" sz="2800" dirty="0" err="1">
                <a:latin typeface="Times New Roman" pitchFamily="18" charset="0"/>
                <a:cs typeface="Times New Roman" pitchFamily="18" charset="0"/>
              </a:rPr>
              <a:t>đâu</a:t>
            </a:r>
            <a:r>
              <a:rPr lang="en-US" sz="2800" dirty="0">
                <a:latin typeface="Times New Roman" pitchFamily="18" charset="0"/>
                <a:cs typeface="Times New Roman" pitchFamily="18" charset="0"/>
              </a:rPr>
              <a:t>?</a:t>
            </a:r>
          </a:p>
          <a:p>
            <a:r>
              <a:rPr lang="en-US" sz="2800" dirty="0">
                <a:latin typeface="Times New Roman" pitchFamily="18" charset="0"/>
                <a:cs typeface="Times New Roman" pitchFamily="18" charset="0"/>
              </a:rPr>
              <a:t>A. </a:t>
            </a:r>
            <a:r>
              <a:rPr lang="en-US" sz="2800" dirty="0" err="1">
                <a:latin typeface="Times New Roman" pitchFamily="18" charset="0"/>
                <a:cs typeface="Times New Roman" pitchFamily="18" charset="0"/>
              </a:rPr>
              <a:t>Xung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quanh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tích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đứng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yên</a:t>
            </a:r>
            <a:r>
              <a:rPr lang="en-US" sz="2800" dirty="0">
                <a:latin typeface="Times New Roman" pitchFamily="18" charset="0"/>
                <a:cs typeface="Times New Roman" pitchFamily="18" charset="0"/>
              </a:rPr>
              <a:t>.</a:t>
            </a:r>
          </a:p>
          <a:p>
            <a:r>
              <a:rPr lang="en-US" sz="2800" dirty="0">
                <a:latin typeface="Times New Roman" pitchFamily="18" charset="0"/>
                <a:cs typeface="Times New Roman" pitchFamily="18" charset="0"/>
              </a:rPr>
              <a:t>B. </a:t>
            </a:r>
            <a:r>
              <a:rPr lang="en-US" sz="2800" dirty="0" err="1">
                <a:latin typeface="Times New Roman" pitchFamily="18" charset="0"/>
                <a:cs typeface="Times New Roman" pitchFamily="18" charset="0"/>
              </a:rPr>
              <a:t>Xung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quanh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nam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châm</a:t>
            </a:r>
            <a:r>
              <a:rPr lang="en-US" sz="2800" dirty="0">
                <a:latin typeface="Times New Roman" pitchFamily="18" charset="0"/>
                <a:cs typeface="Times New Roman" pitchFamily="18" charset="0"/>
              </a:rPr>
              <a:t>.</a:t>
            </a:r>
          </a:p>
          <a:p>
            <a:r>
              <a:rPr lang="en-US" sz="2800" dirty="0">
                <a:latin typeface="Times New Roman" pitchFamily="18" charset="0"/>
                <a:cs typeface="Times New Roman" pitchFamily="18" charset="0"/>
              </a:rPr>
              <a:t>C. </a:t>
            </a:r>
            <a:r>
              <a:rPr lang="en-US" sz="2800" dirty="0" err="1">
                <a:latin typeface="Times New Roman" pitchFamily="18" charset="0"/>
                <a:cs typeface="Times New Roman" pitchFamily="18" charset="0"/>
              </a:rPr>
              <a:t>Xung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quanh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dẫn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mang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dòng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điện</a:t>
            </a:r>
            <a:r>
              <a:rPr lang="en-US" sz="2800" dirty="0">
                <a:latin typeface="Times New Roman" pitchFamily="18" charset="0"/>
                <a:cs typeface="Times New Roman" pitchFamily="18" charset="0"/>
              </a:rPr>
              <a:t>.</a:t>
            </a:r>
          </a:p>
          <a:p>
            <a:r>
              <a:rPr lang="en-US" sz="2800" dirty="0">
                <a:latin typeface="Times New Roman" pitchFamily="18" charset="0"/>
                <a:cs typeface="Times New Roman" pitchFamily="18" charset="0"/>
              </a:rPr>
              <a:t>D. </a:t>
            </a:r>
            <a:r>
              <a:rPr lang="en-US" sz="2800" dirty="0" err="1">
                <a:latin typeface="Times New Roman" pitchFamily="18" charset="0"/>
                <a:cs typeface="Times New Roman" pitchFamily="18" charset="0"/>
              </a:rPr>
              <a:t>Cả</a:t>
            </a:r>
            <a:r>
              <a:rPr lang="en-US" sz="2800" dirty="0">
                <a:latin typeface="Times New Roman" pitchFamily="18" charset="0"/>
                <a:cs typeface="Times New Roman" pitchFamily="18" charset="0"/>
              </a:rPr>
              <a:t> B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C.</a:t>
            </a:r>
          </a:p>
        </p:txBody>
      </p:sp>
      <p:sp>
        <p:nvSpPr>
          <p:cNvPr id="14" name="Oval 13"/>
          <p:cNvSpPr/>
          <p:nvPr/>
        </p:nvSpPr>
        <p:spPr>
          <a:xfrm>
            <a:off x="-18066" y="5721768"/>
            <a:ext cx="648072" cy="6208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170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par>
                                <p:cTn id="23" presetID="16" presetClass="entr" presetSubtype="21" fill="hold" nodeType="withEffect">
                                  <p:stCondLst>
                                    <p:cond delay="0"/>
                                  </p:stCondLst>
                                  <p:childTnLst>
                                    <p:set>
                                      <p:cBhvr>
                                        <p:cTn id="24" dur="1" fill="hold">
                                          <p:stCondLst>
                                            <p:cond delay="0"/>
                                          </p:stCondLst>
                                        </p:cTn>
                                        <p:tgtEl>
                                          <p:spTgt spid="2052"/>
                                        </p:tgtEl>
                                        <p:attrNameLst>
                                          <p:attrName>style.visibility</p:attrName>
                                        </p:attrNameLst>
                                      </p:cBhvr>
                                      <p:to>
                                        <p:strVal val="visible"/>
                                      </p:to>
                                    </p:set>
                                    <p:animEffect transition="in" filter="barn(inVertical)">
                                      <p:cBhvr>
                                        <p:cTn id="25" dur="500"/>
                                        <p:tgtEl>
                                          <p:spTgt spid="2052"/>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inVertic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down)">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additive="base">
                                        <p:cTn id="44" dur="500" fill="hold"/>
                                        <p:tgtEl>
                                          <p:spTgt spid="14"/>
                                        </p:tgtEl>
                                        <p:attrNameLst>
                                          <p:attrName>ppt_x</p:attrName>
                                        </p:attrNameLst>
                                      </p:cBhvr>
                                      <p:tavLst>
                                        <p:tav tm="0">
                                          <p:val>
                                            <p:strVal val="#ppt_x"/>
                                          </p:val>
                                        </p:tav>
                                        <p:tav tm="100000">
                                          <p:val>
                                            <p:strVal val="#ppt_x"/>
                                          </p:val>
                                        </p:tav>
                                      </p:tavLst>
                                    </p:anim>
                                    <p:anim calcmode="lin" valueType="num">
                                      <p:cBhvr additive="base">
                                        <p:cTn id="4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 grpId="0"/>
      <p:bldP spid="7" grpId="0" animBg="1"/>
      <p:bldP spid="6" grpId="0"/>
      <p:bldP spid="8" grpId="0"/>
      <p:bldP spid="12" grpId="0" animBg="1"/>
      <p:bldP spid="9" grpId="0"/>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765820" y="76200"/>
            <a:ext cx="10508843" cy="904528"/>
          </a:xfrm>
        </p:spPr>
        <p:txBody>
          <a:bodyPr/>
          <a:lstStyle/>
          <a:p>
            <a:r>
              <a:rPr lang="en-US" dirty="0">
                <a:latin typeface="Bahnschrift" panose="020B0502040204020203" pitchFamily="34" charset="0"/>
              </a:rPr>
              <a:t>B. </a:t>
            </a:r>
            <a:r>
              <a:rPr lang="en-US" dirty="0" err="1">
                <a:latin typeface="Bahnschrift" panose="020B0502040204020203" pitchFamily="34" charset="0"/>
              </a:rPr>
              <a:t>Bài</a:t>
            </a:r>
            <a:r>
              <a:rPr lang="en-US" dirty="0">
                <a:latin typeface="Bahnschrift" panose="020B0502040204020203" pitchFamily="34" charset="0"/>
              </a:rPr>
              <a:t> </a:t>
            </a:r>
            <a:r>
              <a:rPr lang="en-US" dirty="0" err="1">
                <a:latin typeface="Bahnschrift" panose="020B0502040204020203" pitchFamily="34" charset="0"/>
              </a:rPr>
              <a:t>tập</a:t>
            </a:r>
            <a:endParaRPr lang="en-US" dirty="0">
              <a:latin typeface="Bahnschrift" panose="020B0502040204020203" pitchFamily="34" charset="0"/>
            </a:endParaRPr>
          </a:p>
        </p:txBody>
      </p:sp>
      <p:sp>
        <p:nvSpPr>
          <p:cNvPr id="3" name="Rectangle 2"/>
          <p:cNvSpPr/>
          <p:nvPr/>
        </p:nvSpPr>
        <p:spPr>
          <a:xfrm>
            <a:off x="815249" y="908720"/>
            <a:ext cx="10873208" cy="2677656"/>
          </a:xfrm>
          <a:prstGeom prst="rect">
            <a:avLst/>
          </a:prstGeom>
        </p:spPr>
        <p:txBody>
          <a:bodyPr wrap="square">
            <a:spAutoFit/>
          </a:bodyPr>
          <a:lstStyle/>
          <a:p>
            <a:r>
              <a:rPr lang="vi-VN" sz="2800" b="1" dirty="0">
                <a:latin typeface="Times New Roman" pitchFamily="18" charset="0"/>
                <a:cs typeface="Times New Roman" pitchFamily="18" charset="0"/>
              </a:rPr>
              <a:t>Câu </a:t>
            </a:r>
            <a:r>
              <a:rPr lang="en-US" sz="2800" b="1" dirty="0">
                <a:latin typeface="Times New Roman" pitchFamily="18" charset="0"/>
                <a:cs typeface="Times New Roman" pitchFamily="18" charset="0"/>
              </a:rPr>
              <a:t>6</a:t>
            </a:r>
            <a:r>
              <a:rPr lang="en-US" sz="2800" b="1"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Dưới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ảnh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về</a:t>
            </a:r>
            <a:endParaRPr lang="en-US" sz="2800" dirty="0">
              <a:latin typeface="Times New Roman" pitchFamily="18" charset="0"/>
              <a:cs typeface="Times New Roman" pitchFamily="18" charset="0"/>
            </a:endParaRPr>
          </a:p>
          <a:p>
            <a:endParaRPr lang="en-US" sz="2800" dirty="0" smtClean="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a:p>
            <a:r>
              <a:rPr lang="en-US" sz="2800" dirty="0" smtClean="0">
                <a:latin typeface="Times New Roman" pitchFamily="18" charset="0"/>
                <a:cs typeface="Times New Roman" pitchFamily="18" charset="0"/>
              </a:rPr>
              <a:t>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trường</a:t>
            </a:r>
            <a:r>
              <a:rPr lang="en-US" sz="2800" dirty="0">
                <a:latin typeface="Times New Roman" pitchFamily="18" charset="0"/>
                <a:cs typeface="Times New Roman" pitchFamily="18" charset="0"/>
              </a:rPr>
              <a:t>.                                             B. </a:t>
            </a:r>
            <a:r>
              <a:rPr lang="en-US" sz="2800" dirty="0" err="1">
                <a:latin typeface="Times New Roman" pitchFamily="18" charset="0"/>
                <a:cs typeface="Times New Roman" pitchFamily="18" charset="0"/>
              </a:rPr>
              <a:t>Đường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a:t>
            </a:r>
          </a:p>
          <a:p>
            <a:r>
              <a:rPr lang="en-US" sz="2800" dirty="0">
                <a:latin typeface="Times New Roman" pitchFamily="18" charset="0"/>
                <a:cs typeface="Times New Roman" pitchFamily="18" charset="0"/>
              </a:rPr>
              <a:t>C.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phổ</a:t>
            </a:r>
            <a:r>
              <a:rPr lang="en-US" sz="2800" dirty="0">
                <a:latin typeface="Times New Roman" pitchFamily="18" charset="0"/>
                <a:cs typeface="Times New Roman" pitchFamily="18" charset="0"/>
              </a:rPr>
              <a:t>.                                                  D. </a:t>
            </a:r>
            <a:r>
              <a:rPr lang="en-US" sz="2800" dirty="0" err="1">
                <a:latin typeface="Times New Roman" pitchFamily="18" charset="0"/>
                <a:cs typeface="Times New Roman" pitchFamily="18" charset="0"/>
              </a:rPr>
              <a:t>Cả</a:t>
            </a:r>
            <a:r>
              <a:rPr lang="en-US" sz="2800" dirty="0">
                <a:latin typeface="Times New Roman" pitchFamily="18" charset="0"/>
                <a:cs typeface="Times New Roman" pitchFamily="18" charset="0"/>
              </a:rPr>
              <a:t> A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B.</a:t>
            </a:r>
          </a:p>
        </p:txBody>
      </p:sp>
      <p:sp>
        <p:nvSpPr>
          <p:cNvPr id="7" name="Oval 6"/>
          <p:cNvSpPr/>
          <p:nvPr/>
        </p:nvSpPr>
        <p:spPr>
          <a:xfrm>
            <a:off x="693812" y="3019342"/>
            <a:ext cx="648072" cy="6208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7521" y="5373216"/>
            <a:ext cx="648072"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0448" y="1484783"/>
            <a:ext cx="2322513" cy="122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98117" y="4077072"/>
            <a:ext cx="11495013" cy="2246769"/>
          </a:xfrm>
          <a:prstGeom prst="rect">
            <a:avLst/>
          </a:prstGeom>
        </p:spPr>
        <p:txBody>
          <a:bodyPr wrap="square">
            <a:spAutoFit/>
          </a:bodyPr>
          <a:lstStyle/>
          <a:p>
            <a:r>
              <a:rPr lang="en-US" sz="2800" b="1" dirty="0" err="1" smtClean="0">
                <a:latin typeface="Times New Roman" pitchFamily="18" charset="0"/>
                <a:cs typeface="Times New Roman" pitchFamily="18" charset="0"/>
              </a:rPr>
              <a:t>Câu</a:t>
            </a:r>
            <a:r>
              <a:rPr lang="en-US" sz="2800" b="1" dirty="0" smtClean="0">
                <a:latin typeface="Times New Roman" pitchFamily="18" charset="0"/>
                <a:cs typeface="Times New Roman" pitchFamily="18" charset="0"/>
              </a:rPr>
              <a:t> 7: </a:t>
            </a:r>
            <a:r>
              <a:rPr lang="en-US" sz="2800" dirty="0" err="1" smtClean="0">
                <a:latin typeface="Times New Roman" pitchFamily="18" charset="0"/>
                <a:cs typeface="Times New Roman" pitchFamily="18" charset="0"/>
              </a:rPr>
              <a:t>Chọn</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đáp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sai</a:t>
            </a:r>
            <a:r>
              <a:rPr lang="en-US" sz="2800" dirty="0">
                <a:latin typeface="Times New Roman" pitchFamily="18" charset="0"/>
                <a:cs typeface="Times New Roman" pitchFamily="18" charset="0"/>
              </a:rPr>
              <a:t>.</a:t>
            </a:r>
          </a:p>
          <a:p>
            <a:r>
              <a:rPr lang="en-US" sz="2800" dirty="0">
                <a:latin typeface="Times New Roman" pitchFamily="18" charset="0"/>
                <a:cs typeface="Times New Roman" pitchFamily="18" charset="0"/>
              </a:rPr>
              <a:t>A.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phổ</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ta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ảnh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trường</a:t>
            </a:r>
            <a:r>
              <a:rPr lang="en-US" sz="2800" dirty="0">
                <a:latin typeface="Times New Roman" pitchFamily="18" charset="0"/>
                <a:cs typeface="Times New Roman" pitchFamily="18" charset="0"/>
              </a:rPr>
              <a:t>.</a:t>
            </a:r>
          </a:p>
          <a:p>
            <a:r>
              <a:rPr lang="en-US" sz="2800" dirty="0">
                <a:latin typeface="Times New Roman" pitchFamily="18" charset="0"/>
                <a:cs typeface="Times New Roman" pitchFamily="18" charset="0"/>
              </a:rPr>
              <a:t>B. </a:t>
            </a:r>
            <a:r>
              <a:rPr lang="en-US" sz="2800" dirty="0" err="1">
                <a:latin typeface="Times New Roman" pitchFamily="18" charset="0"/>
                <a:cs typeface="Times New Roman" pitchFamily="18" charset="0"/>
              </a:rPr>
              <a:t>Đường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ảnh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cụ</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trường</a:t>
            </a:r>
            <a:r>
              <a:rPr lang="en-US" sz="2800" dirty="0">
                <a:latin typeface="Times New Roman" pitchFamily="18" charset="0"/>
                <a:cs typeface="Times New Roman" pitchFamily="18" charset="0"/>
              </a:rPr>
              <a:t>.</a:t>
            </a:r>
          </a:p>
          <a:p>
            <a:r>
              <a:rPr lang="en-US" sz="2800" dirty="0">
                <a:latin typeface="Times New Roman" pitchFamily="18" charset="0"/>
                <a:cs typeface="Times New Roman" pitchFamily="18" charset="0"/>
              </a:rPr>
              <a:t>C. </a:t>
            </a:r>
            <a:r>
              <a:rPr lang="en-US" sz="2800" dirty="0" err="1">
                <a:latin typeface="Times New Roman" pitchFamily="18" charset="0"/>
                <a:cs typeface="Times New Roman" pitchFamily="18" charset="0"/>
              </a:rPr>
              <a:t>Vùng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sắt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sắp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xếp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mau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trường</a:t>
            </a:r>
            <a:r>
              <a:rPr lang="en-US" sz="2800" dirty="0">
                <a:latin typeface="Times New Roman" pitchFamily="18" charset="0"/>
                <a:cs typeface="Times New Roman" pitchFamily="18" charset="0"/>
              </a:rPr>
              <a:t> ở </a:t>
            </a:r>
            <a:r>
              <a:rPr lang="en-US" sz="2800" dirty="0" err="1">
                <a:latin typeface="Times New Roman" pitchFamily="18" charset="0"/>
                <a:cs typeface="Times New Roman" pitchFamily="18" charset="0"/>
              </a:rPr>
              <a:t>đó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yếu</a:t>
            </a:r>
            <a:r>
              <a:rPr lang="en-US" sz="2800" dirty="0">
                <a:latin typeface="Times New Roman" pitchFamily="18" charset="0"/>
                <a:cs typeface="Times New Roman" pitchFamily="18" charset="0"/>
              </a:rPr>
              <a:t>.</a:t>
            </a:r>
          </a:p>
          <a:p>
            <a:r>
              <a:rPr lang="en-US" sz="2800" dirty="0">
                <a:latin typeface="Times New Roman" pitchFamily="18" charset="0"/>
                <a:cs typeface="Times New Roman" pitchFamily="18" charset="0"/>
              </a:rPr>
              <a:t>D. </a:t>
            </a:r>
            <a:r>
              <a:rPr lang="en-US" sz="2800" dirty="0" err="1">
                <a:latin typeface="Times New Roman" pitchFamily="18" charset="0"/>
                <a:cs typeface="Times New Roman" pitchFamily="18" charset="0"/>
              </a:rPr>
              <a:t>Cả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đáp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đều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sai</a:t>
            </a:r>
            <a:r>
              <a:rPr lang="en-US" sz="2800" dirty="0">
                <a:latin typeface="Times New Roman" pitchFamily="18" charset="0"/>
                <a:cs typeface="Times New Roman" pitchFamily="18" charset="0"/>
              </a:rPr>
              <a:t>.</a:t>
            </a:r>
          </a:p>
        </p:txBody>
      </p:sp>
    </p:spTree>
    <p:extLst>
      <p:ext uri="{BB962C8B-B14F-4D97-AF65-F5344CB8AC3E}">
        <p14:creationId xmlns:p14="http://schemas.microsoft.com/office/powerpoint/2010/main" val="1383785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P spid="9" grpId="0" animBg="1"/>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765820" y="76200"/>
            <a:ext cx="10508843" cy="904528"/>
          </a:xfrm>
        </p:spPr>
        <p:txBody>
          <a:bodyPr/>
          <a:lstStyle/>
          <a:p>
            <a:r>
              <a:rPr lang="en-US" dirty="0">
                <a:latin typeface="Bahnschrift" panose="020B0502040204020203" pitchFamily="34" charset="0"/>
              </a:rPr>
              <a:t>B. </a:t>
            </a:r>
            <a:r>
              <a:rPr lang="en-US" dirty="0" err="1">
                <a:latin typeface="Bahnschrift" panose="020B0502040204020203" pitchFamily="34" charset="0"/>
              </a:rPr>
              <a:t>Bài</a:t>
            </a:r>
            <a:r>
              <a:rPr lang="en-US" dirty="0">
                <a:latin typeface="Bahnschrift" panose="020B0502040204020203" pitchFamily="34" charset="0"/>
              </a:rPr>
              <a:t> </a:t>
            </a:r>
            <a:r>
              <a:rPr lang="en-US" dirty="0" err="1">
                <a:latin typeface="Bahnschrift" panose="020B0502040204020203" pitchFamily="34" charset="0"/>
              </a:rPr>
              <a:t>tập</a:t>
            </a:r>
            <a:endParaRPr lang="en-US" dirty="0">
              <a:latin typeface="Bahnschrift" panose="020B0502040204020203" pitchFamily="34" charset="0"/>
            </a:endParaRPr>
          </a:p>
        </p:txBody>
      </p:sp>
      <p:sp>
        <p:nvSpPr>
          <p:cNvPr id="14" name="Content Placeholder 13"/>
          <p:cNvSpPr>
            <a:spLocks noGrp="1"/>
          </p:cNvSpPr>
          <p:nvPr>
            <p:ph idx="1"/>
          </p:nvPr>
        </p:nvSpPr>
        <p:spPr>
          <a:xfrm>
            <a:off x="477788" y="1124744"/>
            <a:ext cx="11449271" cy="5733256"/>
          </a:xfrm>
        </p:spPr>
        <p:txBody>
          <a:bodyPr>
            <a:normAutofit/>
          </a:bodyPr>
          <a:lstStyle/>
          <a:p>
            <a:pPr marL="0" indent="0">
              <a:buNone/>
            </a:pPr>
            <a:r>
              <a:rPr lang="en-US" sz="2800" b="1" dirty="0" err="1" smtClean="0">
                <a:latin typeface="Times New Roman" pitchFamily="18" charset="0"/>
                <a:cs typeface="Times New Roman" pitchFamily="18" charset="0"/>
              </a:rPr>
              <a:t>Câu</a:t>
            </a:r>
            <a:r>
              <a:rPr lang="en-US" sz="2800" b="1" dirty="0" smtClean="0">
                <a:latin typeface="Times New Roman" pitchFamily="18" charset="0"/>
                <a:cs typeface="Times New Roman" pitchFamily="18" charset="0"/>
              </a:rPr>
              <a:t> 8: </a:t>
            </a:r>
            <a:r>
              <a:rPr lang="en-US" sz="2800" dirty="0" smtClean="0">
                <a:latin typeface="Times New Roman" pitchFamily="18" charset="0"/>
                <a:cs typeface="Times New Roman" pitchFamily="18" charset="0"/>
              </a:rPr>
              <a:t>Ở </a:t>
            </a:r>
            <a:r>
              <a:rPr lang="en-US" sz="2800" dirty="0" err="1">
                <a:latin typeface="Times New Roman" pitchFamily="18" charset="0"/>
                <a:cs typeface="Times New Roman" pitchFamily="18" charset="0"/>
              </a:rPr>
              <a:t>bên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ngoài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thanh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nam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châm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endParaRPr lang="en-US" sz="2800" dirty="0">
              <a:latin typeface="Times New Roman" pitchFamily="18" charset="0"/>
              <a:cs typeface="Times New Roman" pitchFamily="18" charset="0"/>
            </a:endParaRPr>
          </a:p>
          <a:p>
            <a:pPr marL="0" indent="0">
              <a:buNone/>
            </a:pPr>
            <a:r>
              <a:rPr lang="en-US" sz="2800" dirty="0">
                <a:latin typeface="Times New Roman" pitchFamily="18" charset="0"/>
                <a:cs typeface="Times New Roman" pitchFamily="18" charset="0"/>
              </a:rPr>
              <a:t>A. </a:t>
            </a:r>
            <a:r>
              <a:rPr lang="en-US" sz="2800" dirty="0" err="1">
                <a:latin typeface="Times New Roman" pitchFamily="18" charset="0"/>
                <a:cs typeface="Times New Roman" pitchFamily="18" charset="0"/>
              </a:rPr>
              <a:t>những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thẳng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Bắc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vào</a:t>
            </a:r>
            <a:r>
              <a:rPr lang="en-US" sz="2800" dirty="0">
                <a:latin typeface="Times New Roman" pitchFamily="18" charset="0"/>
                <a:cs typeface="Times New Roman" pitchFamily="18" charset="0"/>
              </a:rPr>
              <a:t> ở </a:t>
            </a:r>
            <a:r>
              <a:rPr lang="en-US" sz="2800" dirty="0" err="1">
                <a:latin typeface="Times New Roman" pitchFamily="18" charset="0"/>
                <a:cs typeface="Times New Roman" pitchFamily="18" charset="0"/>
              </a:rPr>
              <a:t>cực</a:t>
            </a:r>
            <a:r>
              <a:rPr lang="en-US" sz="2800" dirty="0">
                <a:latin typeface="Times New Roman" pitchFamily="18" charset="0"/>
                <a:cs typeface="Times New Roman" pitchFamily="18" charset="0"/>
              </a:rPr>
              <a:t> Nam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nam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châm</a:t>
            </a:r>
            <a:r>
              <a:rPr lang="en-US" sz="2800" dirty="0">
                <a:latin typeface="Times New Roman" pitchFamily="18" charset="0"/>
                <a:cs typeface="Times New Roman" pitchFamily="18" charset="0"/>
              </a:rPr>
              <a:t>.</a:t>
            </a:r>
          </a:p>
          <a:p>
            <a:pPr marL="0" indent="0">
              <a:buNone/>
            </a:pPr>
            <a:r>
              <a:rPr lang="en-US" sz="2800" dirty="0">
                <a:latin typeface="Times New Roman" pitchFamily="18" charset="0"/>
                <a:cs typeface="Times New Roman" pitchFamily="18" charset="0"/>
              </a:rPr>
              <a:t>B. </a:t>
            </a:r>
            <a:r>
              <a:rPr lang="en-US" sz="2800" dirty="0" err="1">
                <a:latin typeface="Times New Roman" pitchFamily="18" charset="0"/>
                <a:cs typeface="Times New Roman" pitchFamily="18" charset="0"/>
              </a:rPr>
              <a:t>những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thẳng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cực</a:t>
            </a:r>
            <a:r>
              <a:rPr lang="en-US" sz="2800" dirty="0">
                <a:latin typeface="Times New Roman" pitchFamily="18" charset="0"/>
                <a:cs typeface="Times New Roman" pitchFamily="18" charset="0"/>
              </a:rPr>
              <a:t> Nam, </a:t>
            </a:r>
            <a:r>
              <a:rPr lang="en-US" sz="2800" dirty="0" err="1">
                <a:latin typeface="Times New Roman" pitchFamily="18" charset="0"/>
                <a:cs typeface="Times New Roman" pitchFamily="18" charset="0"/>
              </a:rPr>
              <a:t>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vào</a:t>
            </a:r>
            <a:r>
              <a:rPr lang="en-US" sz="2800" dirty="0">
                <a:latin typeface="Times New Roman" pitchFamily="18" charset="0"/>
                <a:cs typeface="Times New Roman" pitchFamily="18" charset="0"/>
              </a:rPr>
              <a:t> ở </a:t>
            </a:r>
            <a:r>
              <a:rPr lang="en-US" sz="2800" dirty="0" err="1">
                <a:latin typeface="Times New Roman" pitchFamily="18" charset="0"/>
                <a:cs typeface="Times New Roman" pitchFamily="18" charset="0"/>
              </a:rPr>
              <a:t>cực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Bắc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nam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châm</a:t>
            </a:r>
            <a:r>
              <a:rPr lang="en-US" sz="2800" dirty="0">
                <a:latin typeface="Times New Roman" pitchFamily="18" charset="0"/>
                <a:cs typeface="Times New Roman" pitchFamily="18" charset="0"/>
              </a:rPr>
              <a:t>.</a:t>
            </a:r>
          </a:p>
          <a:p>
            <a:pPr marL="0" indent="0">
              <a:buNone/>
            </a:pPr>
            <a:r>
              <a:rPr lang="en-US" sz="2800" dirty="0">
                <a:latin typeface="Times New Roman" pitchFamily="18" charset="0"/>
                <a:cs typeface="Times New Roman" pitchFamily="18" charset="0"/>
              </a:rPr>
              <a:t>C. </a:t>
            </a:r>
            <a:r>
              <a:rPr lang="en-US" sz="2800" dirty="0" err="1">
                <a:latin typeface="Times New Roman" pitchFamily="18" charset="0"/>
                <a:cs typeface="Times New Roman" pitchFamily="18" charset="0"/>
              </a:rPr>
              <a:t>những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Bắc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vào</a:t>
            </a:r>
            <a:r>
              <a:rPr lang="en-US" sz="2800" dirty="0">
                <a:latin typeface="Times New Roman" pitchFamily="18" charset="0"/>
                <a:cs typeface="Times New Roman" pitchFamily="18" charset="0"/>
              </a:rPr>
              <a:t> ở </a:t>
            </a:r>
            <a:r>
              <a:rPr lang="en-US" sz="2800" dirty="0" err="1">
                <a:latin typeface="Times New Roman" pitchFamily="18" charset="0"/>
                <a:cs typeface="Times New Roman" pitchFamily="18" charset="0"/>
              </a:rPr>
              <a:t>cực</a:t>
            </a:r>
            <a:r>
              <a:rPr lang="en-US" sz="2800" dirty="0">
                <a:latin typeface="Times New Roman" pitchFamily="18" charset="0"/>
                <a:cs typeface="Times New Roman" pitchFamily="18" charset="0"/>
              </a:rPr>
              <a:t> Nam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nam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châm</a:t>
            </a:r>
            <a:r>
              <a:rPr lang="en-US" sz="2800" dirty="0">
                <a:latin typeface="Times New Roman" pitchFamily="18" charset="0"/>
                <a:cs typeface="Times New Roman" pitchFamily="18" charset="0"/>
              </a:rPr>
              <a:t>.</a:t>
            </a:r>
          </a:p>
          <a:p>
            <a:pPr marL="0" indent="0">
              <a:buNone/>
            </a:pPr>
            <a:r>
              <a:rPr lang="en-US" sz="2800" dirty="0">
                <a:latin typeface="Times New Roman" pitchFamily="18" charset="0"/>
                <a:cs typeface="Times New Roman" pitchFamily="18" charset="0"/>
              </a:rPr>
              <a:t>D. </a:t>
            </a:r>
            <a:r>
              <a:rPr lang="en-US" sz="2800" dirty="0" err="1">
                <a:latin typeface="Times New Roman" pitchFamily="18" charset="0"/>
                <a:cs typeface="Times New Roman" pitchFamily="18" charset="0"/>
              </a:rPr>
              <a:t>những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cực</a:t>
            </a:r>
            <a:r>
              <a:rPr lang="en-US" sz="2800" dirty="0">
                <a:latin typeface="Times New Roman" pitchFamily="18" charset="0"/>
                <a:cs typeface="Times New Roman" pitchFamily="18" charset="0"/>
              </a:rPr>
              <a:t> Nam, </a:t>
            </a:r>
            <a:r>
              <a:rPr lang="en-US" sz="2800" dirty="0" err="1">
                <a:latin typeface="Times New Roman" pitchFamily="18" charset="0"/>
                <a:cs typeface="Times New Roman" pitchFamily="18" charset="0"/>
              </a:rPr>
              <a:t>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vào</a:t>
            </a:r>
            <a:r>
              <a:rPr lang="en-US" sz="2800" dirty="0">
                <a:latin typeface="Times New Roman" pitchFamily="18" charset="0"/>
                <a:cs typeface="Times New Roman" pitchFamily="18" charset="0"/>
              </a:rPr>
              <a:t> ở </a:t>
            </a:r>
            <a:r>
              <a:rPr lang="en-US" sz="2800" dirty="0" err="1">
                <a:latin typeface="Times New Roman" pitchFamily="18" charset="0"/>
                <a:cs typeface="Times New Roman" pitchFamily="18" charset="0"/>
              </a:rPr>
              <a:t>cực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Bắc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nam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châm</a:t>
            </a:r>
            <a:r>
              <a:rPr lang="en-US" sz="2800" dirty="0">
                <a:latin typeface="Times New Roman" pitchFamily="18" charset="0"/>
                <a:cs typeface="Times New Roman" pitchFamily="18" charset="0"/>
              </a:rPr>
              <a:t>.</a:t>
            </a:r>
          </a:p>
          <a:p>
            <a:pPr marL="0" indent="0" algn="just">
              <a:lnSpc>
                <a:spcPct val="100000"/>
              </a:lnSpc>
              <a:buNone/>
            </a:pPr>
            <a:endParaRPr lang="en-US" sz="3600" dirty="0">
              <a:solidFill>
                <a:schemeClr val="tx2"/>
              </a:solidFill>
              <a:latin typeface="Times New Roman" panose="02020603050405020304" pitchFamily="18" charset="0"/>
              <a:cs typeface="Times New Roman" panose="02020603050405020304" pitchFamily="18" charset="0"/>
            </a:endParaRPr>
          </a:p>
        </p:txBody>
      </p:sp>
      <p:sp>
        <p:nvSpPr>
          <p:cNvPr id="4" name="Oval 3"/>
          <p:cNvSpPr/>
          <p:nvPr/>
        </p:nvSpPr>
        <p:spPr>
          <a:xfrm>
            <a:off x="403862" y="3019342"/>
            <a:ext cx="648072" cy="6208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4287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fade">
                                      <p:cBhvr>
                                        <p:cTn id="17" dur="5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fade">
                                      <p:cBhvr>
                                        <p:cTn id="22" dur="500"/>
                                        <p:tgtEl>
                                          <p:spTgt spid="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Effect transition="in" filter="fade">
                                      <p:cBhvr>
                                        <p:cTn id="27" dur="500"/>
                                        <p:tgtEl>
                                          <p:spTgt spid="1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fill="hold"/>
                                        <p:tgtEl>
                                          <p:spTgt spid="4"/>
                                        </p:tgtEl>
                                        <p:attrNameLst>
                                          <p:attrName>ppt_x</p:attrName>
                                        </p:attrNameLst>
                                      </p:cBhvr>
                                      <p:tavLst>
                                        <p:tav tm="0">
                                          <p:val>
                                            <p:strVal val="#ppt_x"/>
                                          </p:val>
                                        </p:tav>
                                        <p:tav tm="100000">
                                          <p:val>
                                            <p:strVal val="#ppt_x"/>
                                          </p:val>
                                        </p:tav>
                                      </p:tavLst>
                                    </p:anim>
                                    <p:anim calcmode="lin" valueType="num">
                                      <p:cBhvr additive="base">
                                        <p:cTn id="3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765820" y="76200"/>
            <a:ext cx="10508843" cy="904528"/>
          </a:xfrm>
        </p:spPr>
        <p:txBody>
          <a:bodyPr/>
          <a:lstStyle/>
          <a:p>
            <a:r>
              <a:rPr lang="en-US" dirty="0">
                <a:latin typeface="Bahnschrift" panose="020B0502040204020203" pitchFamily="34" charset="0"/>
              </a:rPr>
              <a:t>B. </a:t>
            </a:r>
            <a:r>
              <a:rPr lang="en-US" dirty="0" err="1">
                <a:latin typeface="Bahnschrift" panose="020B0502040204020203" pitchFamily="34" charset="0"/>
              </a:rPr>
              <a:t>Bài</a:t>
            </a:r>
            <a:r>
              <a:rPr lang="en-US" dirty="0">
                <a:latin typeface="Bahnschrift" panose="020B0502040204020203" pitchFamily="34" charset="0"/>
              </a:rPr>
              <a:t> </a:t>
            </a:r>
            <a:r>
              <a:rPr lang="en-US" dirty="0" err="1">
                <a:latin typeface="Bahnschrift" panose="020B0502040204020203" pitchFamily="34" charset="0"/>
              </a:rPr>
              <a:t>tập</a:t>
            </a:r>
            <a:endParaRPr lang="en-US" dirty="0">
              <a:latin typeface="Bahnschrift" panose="020B0502040204020203" pitchFamily="34" charset="0"/>
            </a:endParaRPr>
          </a:p>
        </p:txBody>
      </p:sp>
      <p:sp>
        <p:nvSpPr>
          <p:cNvPr id="2" name="Content Placeholder 1"/>
          <p:cNvSpPr>
            <a:spLocks noGrp="1"/>
          </p:cNvSpPr>
          <p:nvPr>
            <p:ph idx="1"/>
          </p:nvPr>
        </p:nvSpPr>
        <p:spPr>
          <a:xfrm>
            <a:off x="-23614" y="1094564"/>
            <a:ext cx="12188825" cy="4470400"/>
          </a:xfrm>
        </p:spPr>
        <p:txBody>
          <a:bodyPr>
            <a:normAutofit fontScale="92500" lnSpcReduction="20000"/>
          </a:bodyPr>
          <a:lstStyle/>
          <a:p>
            <a:pPr marL="0" indent="0">
              <a:buNone/>
            </a:pPr>
            <a:r>
              <a:rPr lang="en-US" sz="2800" b="1" dirty="0" err="1" smtClean="0">
                <a:latin typeface="Times New Roman" pitchFamily="18" charset="0"/>
                <a:cs typeface="Times New Roman" pitchFamily="18" charset="0"/>
              </a:rPr>
              <a:t>Câu</a:t>
            </a:r>
            <a:r>
              <a:rPr lang="en-US" sz="2800" b="1" dirty="0" smtClean="0">
                <a:latin typeface="Times New Roman" pitchFamily="18" charset="0"/>
                <a:cs typeface="Times New Roman" pitchFamily="18" charset="0"/>
              </a:rPr>
              <a:t> 9: </a:t>
            </a:r>
            <a:r>
              <a:rPr lang="en-US" sz="2800" dirty="0" smtClean="0">
                <a:latin typeface="Times New Roman" pitchFamily="18" charset="0"/>
                <a:cs typeface="Times New Roman" pitchFamily="18" charset="0"/>
              </a:rPr>
              <a:t>La </a:t>
            </a:r>
            <a:r>
              <a:rPr lang="en-US" sz="2800" dirty="0" err="1">
                <a:latin typeface="Times New Roman" pitchFamily="18" charset="0"/>
                <a:cs typeface="Times New Roman" pitchFamily="18" charset="0"/>
              </a:rPr>
              <a:t>bàn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cụ</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dùng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gì</a:t>
            </a:r>
            <a:r>
              <a:rPr lang="en-US" sz="2800" dirty="0">
                <a:latin typeface="Times New Roman" pitchFamily="18" charset="0"/>
                <a:cs typeface="Times New Roman" pitchFamily="18" charset="0"/>
              </a:rPr>
              <a:t>?</a:t>
            </a:r>
          </a:p>
          <a:p>
            <a:pPr marL="0" indent="0">
              <a:buNone/>
            </a:pPr>
            <a:r>
              <a:rPr lang="en-US" sz="2800" dirty="0">
                <a:latin typeface="Times New Roman" pitchFamily="18" charset="0"/>
                <a:cs typeface="Times New Roman" pitchFamily="18" charset="0"/>
              </a:rPr>
              <a:t>A.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cụ</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tốc</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độ</a:t>
            </a:r>
            <a:r>
              <a:rPr lang="en-US" sz="2800" dirty="0" smtClean="0">
                <a:latin typeface="Times New Roman" pitchFamily="18" charset="0"/>
                <a:cs typeface="Times New Roman" pitchFamily="18" charset="0"/>
              </a:rPr>
              <a:t>.                             B</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cụ</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nhiệt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a:t>
            </a:r>
            <a:r>
              <a:rPr lang="en-US" sz="2800" dirty="0">
                <a:latin typeface="Times New Roman" pitchFamily="18" charset="0"/>
                <a:cs typeface="Times New Roman" pitchFamily="18" charset="0"/>
              </a:rPr>
              <a:t>.</a:t>
            </a:r>
          </a:p>
          <a:p>
            <a:pPr marL="0" indent="0">
              <a:buNone/>
            </a:pPr>
            <a:r>
              <a:rPr lang="en-US" sz="2800" dirty="0">
                <a:latin typeface="Times New Roman" pitchFamily="18" charset="0"/>
                <a:cs typeface="Times New Roman" pitchFamily="18" charset="0"/>
              </a:rPr>
              <a:t>C.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cụ</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định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lớn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lực</a:t>
            </a:r>
            <a:r>
              <a:rPr lang="en-US" sz="2800" dirty="0" smtClean="0">
                <a:latin typeface="Times New Roman" pitchFamily="18" charset="0"/>
                <a:cs typeface="Times New Roman" pitchFamily="18" charset="0"/>
              </a:rPr>
              <a:t>.     D</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cụ</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định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hướng</a:t>
            </a:r>
            <a:r>
              <a:rPr lang="en-US" sz="2800" dirty="0">
                <a:latin typeface="Times New Roman" pitchFamily="18" charset="0"/>
                <a:cs typeface="Times New Roman" pitchFamily="18" charset="0"/>
              </a:rPr>
              <a:t>.</a:t>
            </a:r>
          </a:p>
          <a:p>
            <a:pPr marL="0" indent="0">
              <a:buNone/>
            </a:pPr>
            <a:r>
              <a:rPr lang="en-US" sz="2800" b="1" dirty="0" err="1" smtClean="0">
                <a:latin typeface="Times New Roman" pitchFamily="18" charset="0"/>
                <a:cs typeface="Times New Roman" pitchFamily="18" charset="0"/>
              </a:rPr>
              <a:t>Câu</a:t>
            </a:r>
            <a:r>
              <a:rPr lang="en-US" sz="2800" b="1" dirty="0" smtClean="0">
                <a:latin typeface="Times New Roman" pitchFamily="18" charset="0"/>
                <a:cs typeface="Times New Roman" pitchFamily="18" charset="0"/>
              </a:rPr>
              <a:t> 10: </a:t>
            </a:r>
            <a:r>
              <a:rPr lang="en-US" sz="2800" dirty="0" err="1" smtClean="0">
                <a:latin typeface="Times New Roman" pitchFamily="18" charset="0"/>
                <a:cs typeface="Times New Roman" pitchFamily="18" charset="0"/>
              </a:rPr>
              <a:t>Cấu</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tạo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la </a:t>
            </a:r>
            <a:r>
              <a:rPr lang="en-US" sz="2800" dirty="0" err="1">
                <a:latin typeface="Times New Roman" pitchFamily="18" charset="0"/>
                <a:cs typeface="Times New Roman" pitchFamily="18" charset="0"/>
              </a:rPr>
              <a:t>bàn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gồm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nào</a:t>
            </a:r>
            <a:r>
              <a:rPr lang="en-US" sz="2800" dirty="0">
                <a:latin typeface="Times New Roman" pitchFamily="18" charset="0"/>
                <a:cs typeface="Times New Roman" pitchFamily="18" charset="0"/>
              </a:rPr>
              <a:t>?</a:t>
            </a:r>
          </a:p>
          <a:p>
            <a:pPr marL="0" indent="0">
              <a:buNone/>
            </a:pPr>
            <a:r>
              <a:rPr lang="en-US" sz="2800" dirty="0">
                <a:latin typeface="Times New Roman" pitchFamily="18" charset="0"/>
                <a:cs typeface="Times New Roman" pitchFamily="18" charset="0"/>
              </a:rPr>
              <a:t>A. Kim la </a:t>
            </a:r>
            <a:r>
              <a:rPr lang="en-US" sz="2800" dirty="0" err="1">
                <a:latin typeface="Times New Roman" pitchFamily="18" charset="0"/>
                <a:cs typeface="Times New Roman" pitchFamily="18" charset="0"/>
              </a:rPr>
              <a:t>bàn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vỏ</a:t>
            </a:r>
            <a:r>
              <a:rPr lang="en-US" sz="2800" dirty="0">
                <a:latin typeface="Times New Roman" pitchFamily="18" charset="0"/>
                <a:cs typeface="Times New Roman" pitchFamily="18" charset="0"/>
              </a:rPr>
              <a:t> la </a:t>
            </a:r>
            <a:r>
              <a:rPr lang="en-US" sz="2800" dirty="0" err="1">
                <a:latin typeface="Times New Roman" pitchFamily="18" charset="0"/>
                <a:cs typeface="Times New Roman" pitchFamily="18" charset="0"/>
              </a:rPr>
              <a:t>bàn</a:t>
            </a:r>
            <a:r>
              <a:rPr lang="en-US" sz="2800" dirty="0">
                <a:latin typeface="Times New Roman" pitchFamily="18" charset="0"/>
                <a:cs typeface="Times New Roman" pitchFamily="18" charset="0"/>
              </a:rPr>
              <a:t>.</a:t>
            </a:r>
          </a:p>
          <a:p>
            <a:pPr marL="0" indent="0">
              <a:buNone/>
            </a:pPr>
            <a:r>
              <a:rPr lang="en-US" sz="2800" dirty="0">
                <a:latin typeface="Times New Roman" pitchFamily="18" charset="0"/>
                <a:cs typeface="Times New Roman" pitchFamily="18" charset="0"/>
              </a:rPr>
              <a:t>B. Kim la </a:t>
            </a:r>
            <a:r>
              <a:rPr lang="en-US" sz="2800" dirty="0" err="1">
                <a:latin typeface="Times New Roman" pitchFamily="18" charset="0"/>
                <a:cs typeface="Times New Roman" pitchFamily="18" charset="0"/>
              </a:rPr>
              <a:t>bàn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vỏ</a:t>
            </a:r>
            <a:r>
              <a:rPr lang="en-US" sz="2800" dirty="0">
                <a:latin typeface="Times New Roman" pitchFamily="18" charset="0"/>
                <a:cs typeface="Times New Roman" pitchFamily="18" charset="0"/>
              </a:rPr>
              <a:t> la </a:t>
            </a:r>
            <a:r>
              <a:rPr lang="en-US" sz="2800" dirty="0" err="1">
                <a:latin typeface="Times New Roman" pitchFamily="18" charset="0"/>
                <a:cs typeface="Times New Roman" pitchFamily="18" charset="0"/>
              </a:rPr>
              <a:t>bàn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mặt</a:t>
            </a:r>
            <a:r>
              <a:rPr lang="en-US" sz="2800" dirty="0">
                <a:latin typeface="Times New Roman" pitchFamily="18" charset="0"/>
                <a:cs typeface="Times New Roman" pitchFamily="18" charset="0"/>
              </a:rPr>
              <a:t> la </a:t>
            </a:r>
            <a:r>
              <a:rPr lang="en-US" sz="2800" dirty="0" err="1">
                <a:latin typeface="Times New Roman" pitchFamily="18" charset="0"/>
                <a:cs typeface="Times New Roman" pitchFamily="18" charset="0"/>
              </a:rPr>
              <a:t>bàn</a:t>
            </a:r>
            <a:r>
              <a:rPr lang="en-US" sz="2800" dirty="0">
                <a:latin typeface="Times New Roman" pitchFamily="18" charset="0"/>
                <a:cs typeface="Times New Roman" pitchFamily="18" charset="0"/>
              </a:rPr>
              <a:t>.</a:t>
            </a:r>
          </a:p>
          <a:p>
            <a:pPr marL="0" indent="0">
              <a:buNone/>
            </a:pPr>
            <a:r>
              <a:rPr lang="en-US" sz="2800" dirty="0">
                <a:latin typeface="Times New Roman" pitchFamily="18" charset="0"/>
                <a:cs typeface="Times New Roman" pitchFamily="18" charset="0"/>
              </a:rPr>
              <a:t>C. Kim la </a:t>
            </a:r>
            <a:r>
              <a:rPr lang="en-US" sz="2800" dirty="0" err="1">
                <a:latin typeface="Times New Roman" pitchFamily="18" charset="0"/>
                <a:cs typeface="Times New Roman" pitchFamily="18" charset="0"/>
              </a:rPr>
              <a:t>bàn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mặt</a:t>
            </a:r>
            <a:r>
              <a:rPr lang="en-US" sz="2800" dirty="0">
                <a:latin typeface="Times New Roman" pitchFamily="18" charset="0"/>
                <a:cs typeface="Times New Roman" pitchFamily="18" charset="0"/>
              </a:rPr>
              <a:t> la </a:t>
            </a:r>
            <a:r>
              <a:rPr lang="en-US" sz="2800" dirty="0" err="1">
                <a:latin typeface="Times New Roman" pitchFamily="18" charset="0"/>
                <a:cs typeface="Times New Roman" pitchFamily="18" charset="0"/>
              </a:rPr>
              <a:t>bàn</a:t>
            </a:r>
            <a:r>
              <a:rPr lang="en-US" sz="2800" dirty="0">
                <a:latin typeface="Times New Roman" pitchFamily="18" charset="0"/>
                <a:cs typeface="Times New Roman" pitchFamily="18" charset="0"/>
              </a:rPr>
              <a:t>.</a:t>
            </a:r>
          </a:p>
          <a:p>
            <a:pPr marL="0" indent="0">
              <a:buNone/>
            </a:pPr>
            <a:r>
              <a:rPr lang="en-US" sz="2800" dirty="0">
                <a:latin typeface="Times New Roman" pitchFamily="18" charset="0"/>
                <a:cs typeface="Times New Roman" pitchFamily="18" charset="0"/>
              </a:rPr>
              <a:t>D. </a:t>
            </a:r>
            <a:r>
              <a:rPr lang="en-US" sz="2800" dirty="0" err="1">
                <a:latin typeface="Times New Roman" pitchFamily="18" charset="0"/>
                <a:cs typeface="Times New Roman" pitchFamily="18" charset="0"/>
              </a:rPr>
              <a:t>Vỏ</a:t>
            </a:r>
            <a:r>
              <a:rPr lang="en-US" sz="2800" dirty="0">
                <a:latin typeface="Times New Roman" pitchFamily="18" charset="0"/>
                <a:cs typeface="Times New Roman" pitchFamily="18" charset="0"/>
              </a:rPr>
              <a:t> la </a:t>
            </a:r>
            <a:r>
              <a:rPr lang="en-US" sz="2800" dirty="0" err="1">
                <a:latin typeface="Times New Roman" pitchFamily="18" charset="0"/>
                <a:cs typeface="Times New Roman" pitchFamily="18" charset="0"/>
              </a:rPr>
              <a:t>bàn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mặt</a:t>
            </a:r>
            <a:r>
              <a:rPr lang="en-US" sz="2800" dirty="0">
                <a:latin typeface="Times New Roman" pitchFamily="18" charset="0"/>
                <a:cs typeface="Times New Roman" pitchFamily="18" charset="0"/>
              </a:rPr>
              <a:t> la </a:t>
            </a:r>
            <a:r>
              <a:rPr lang="en-US" sz="2800" dirty="0" err="1">
                <a:latin typeface="Times New Roman" pitchFamily="18" charset="0"/>
                <a:cs typeface="Times New Roman" pitchFamily="18" charset="0"/>
              </a:rPr>
              <a:t>bàn</a:t>
            </a:r>
            <a:r>
              <a:rPr lang="en-US" sz="2800" dirty="0">
                <a:latin typeface="Times New Roman" pitchFamily="18" charset="0"/>
                <a:cs typeface="Times New Roman" pitchFamily="18" charset="0"/>
              </a:rPr>
              <a:t>.</a:t>
            </a:r>
          </a:p>
          <a:p>
            <a:endParaRPr lang="en-US" dirty="0"/>
          </a:p>
        </p:txBody>
      </p:sp>
      <p:sp>
        <p:nvSpPr>
          <p:cNvPr id="8" name="Oval 7"/>
          <p:cNvSpPr/>
          <p:nvPr/>
        </p:nvSpPr>
        <p:spPr>
          <a:xfrm>
            <a:off x="5840796" y="2088076"/>
            <a:ext cx="648072" cy="6208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0" y="3600244"/>
            <a:ext cx="648072" cy="6208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9920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theme/theme1.xml><?xml version="1.0" encoding="utf-8"?>
<a:theme xmlns:a="http://schemas.openxmlformats.org/drawingml/2006/main" name="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 xmlns:thm15="http://schemas.microsoft.com/office/thememl/2012/main" name="TF02787940.potx" id="{9A4E33EC-D715-440E-9062-8AFA4CC9E341}" vid="{0DFBCB81-4ACA-49F1-BA1C-2B43B27F1FC4}"/>
    </a:ext>
  </a:ext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 bookstack presentation (widescreen)</Template>
  <TotalTime>400</TotalTime>
  <Words>990</Words>
  <Application>Microsoft Office PowerPoint</Application>
  <PresentationFormat>Custom</PresentationFormat>
  <Paragraphs>96</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Books 16x9</vt:lpstr>
      <vt:lpstr>TỪ</vt:lpstr>
      <vt:lpstr>MỤC TIÊU BÀI HỌC</vt:lpstr>
      <vt:lpstr>A. Hệ thống kiến thức</vt:lpstr>
      <vt:lpstr>B. Bài tập</vt:lpstr>
      <vt:lpstr>B. Bài tập</vt:lpstr>
      <vt:lpstr>B. Bài tập</vt:lpstr>
      <vt:lpstr>B. Bài tập</vt:lpstr>
      <vt:lpstr>B. Bài tập</vt:lpstr>
      <vt:lpstr>B. Bài tập</vt:lpstr>
      <vt:lpstr>B. Bài tập</vt:lpstr>
      <vt:lpstr>B. Bài tập</vt:lpstr>
      <vt:lpstr>B. Bài tập</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TỐC ĐỘ</dc:title>
  <dc:creator>Quách Anh Tuấn</dc:creator>
  <cp:lastModifiedBy>ADMIN</cp:lastModifiedBy>
  <cp:revision>48</cp:revision>
  <dcterms:created xsi:type="dcterms:W3CDTF">2022-07-15T09:47:24Z</dcterms:created>
  <dcterms:modified xsi:type="dcterms:W3CDTF">2024-01-22T14:21:20Z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