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37" r:id="rId6"/>
    <p:sldMasterId id="2147483754" r:id="rId7"/>
    <p:sldMasterId id="2147483771" r:id="rId8"/>
    <p:sldMasterId id="2147483788" r:id="rId9"/>
  </p:sldMasterIdLst>
  <p:sldIdLst>
    <p:sldId id="256" r:id="rId10"/>
    <p:sldId id="257" r:id="rId11"/>
    <p:sldId id="262" r:id="rId12"/>
    <p:sldId id="261" r:id="rId13"/>
    <p:sldId id="258" r:id="rId14"/>
    <p:sldId id="263" r:id="rId15"/>
    <p:sldId id="264" r:id="rId16"/>
    <p:sldId id="265" r:id="rId17"/>
    <p:sldId id="266" r:id="rId18"/>
    <p:sldId id="267" r:id="rId19"/>
    <p:sldId id="268" r:id="rId20"/>
    <p:sldId id="270" r:id="rId21"/>
    <p:sldId id="269" r:id="rId22"/>
    <p:sldId id="273" r:id="rId23"/>
    <p:sldId id="274" r:id="rId24"/>
    <p:sldId id="275" r:id="rId25"/>
    <p:sldId id="276" r:id="rId26"/>
    <p:sldId id="277" r:id="rId27"/>
    <p:sldId id="288" r:id="rId28"/>
    <p:sldId id="289" r:id="rId29"/>
    <p:sldId id="278" r:id="rId30"/>
    <p:sldId id="279" r:id="rId31"/>
    <p:sldId id="280" r:id="rId32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409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511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751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474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52034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935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77067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68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487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367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44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692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037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43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283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58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19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915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229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133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5086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858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637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72119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276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710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62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78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71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19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8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1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1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3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12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89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85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78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71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19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77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11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3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12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89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85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78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71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19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2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8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11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3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12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89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622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19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540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87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1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49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51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49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96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48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487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8768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53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83312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06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1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490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17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74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317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84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940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93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55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243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050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573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423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20091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914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2902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088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414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019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48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5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186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73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559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6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22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254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47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035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3748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422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817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377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26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182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168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70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917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215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628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227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988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4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4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9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9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9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defTabSz="342900"/>
            <a:fld id="{B82812D4-6A96-4654-8B2D-F048F3FFF9C3}" type="slidenum">
              <a:rPr lang="en-US" smtClean="0"/>
              <a:pPr defTabSz="3429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1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defTabSz="342900"/>
            <a:fld id="{B82812D4-6A96-4654-8B2D-F048F3FFF9C3}" type="slidenum">
              <a:rPr lang="en-US" smtClean="0"/>
              <a:pPr defTabSz="3429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4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defTabSz="342900"/>
            <a:fld id="{B82812D4-6A96-4654-8B2D-F048F3FFF9C3}" type="slidenum">
              <a:rPr lang="en-US" smtClean="0"/>
              <a:pPr defTabSz="3429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2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defTabSz="342900"/>
            <a:fld id="{B82812D4-6A96-4654-8B2D-F048F3FFF9C3}" type="slidenum">
              <a:rPr lang="en-US" smtClean="0"/>
              <a:pPr defTabSz="3429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9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DE83C722-9654-47F8-9E40-1C72E94B41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defTabSz="342900"/>
            <a:fld id="{B82812D4-6A96-4654-8B2D-F048F3FFF9C3}" type="slidenum">
              <a:rPr lang="en-US" smtClean="0"/>
              <a:pPr defTabSz="3429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5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981200"/>
            <a:ext cx="868680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Chú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gắng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nhặt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hạt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dẻ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̉.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  ĐÚNG TÊN CÁC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 CỤ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 CÁC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ẢNH.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1066800"/>
            <a:ext cx="2667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2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1854" y="4836678"/>
            <a:ext cx="2202874" cy="1927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59F74D7-5130-4AFF-8529-C6AEEE9400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1" y="-21609"/>
            <a:ext cx="4800600" cy="304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4225C3F-D064-4FD5-AAC4-DBEC54584285}"/>
              </a:ext>
            </a:extLst>
          </p:cNvPr>
          <p:cNvSpPr/>
          <p:nvPr/>
        </p:nvSpPr>
        <p:spPr>
          <a:xfrm>
            <a:off x="4305300" y="4114800"/>
            <a:ext cx="1813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48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800" y="4226882"/>
            <a:ext cx="138918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Phễu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1854" y="4836678"/>
            <a:ext cx="2202874" cy="1927869"/>
          </a:xfrm>
          <a:prstGeom prst="rect">
            <a:avLst/>
          </a:prstGeom>
        </p:spPr>
      </p:pic>
      <p:pic>
        <p:nvPicPr>
          <p:cNvPr id="8194" name="Picture 2" descr="Phễu nhựa HDPE 80mm Scilabw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6" y="0"/>
            <a:ext cx="453072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0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1" y="772713"/>
            <a:ext cx="233529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EB066B-BFA5-4CBE-8E8A-5073082A7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0813"/>
            <a:ext cx="2092170" cy="2092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7CCBCA-3B88-4258-A600-157743FFC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450813"/>
            <a:ext cx="2859596" cy="2144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919" y="1408749"/>
            <a:ext cx="2380692" cy="20202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1" y="29570"/>
            <a:ext cx="887334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6861" y="3567077"/>
            <a:ext cx="1103187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322493-05CA-4C38-B0DC-69E8FA374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089835"/>
            <a:ext cx="3585352" cy="2082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B203AF7-5308-45CE-B8B2-26144F8D7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3854276"/>
            <a:ext cx="3072921" cy="23454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81668" y="6199709"/>
            <a:ext cx="1412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2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31396" y="6196865"/>
            <a:ext cx="2505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Rong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endParaRPr lang="en-US" sz="280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5245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0"/>
            <a:ext cx="90678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88 + 89,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24: THỰC HÀNH CHỨNG MINH QUANG HỢP Ở CÂY XANH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676400"/>
            <a:ext cx="8686800" cy="2642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sự tạo thành tinh bột trong quá trình quang hợp ở cây xanh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sự tạo thành khí oxygen trong quá trình quang 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hiểu và tự phân tích thí nghiệm để tự rút ra kết luận: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tinh bột và nhả ra khí oxygen.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1214735"/>
            <a:ext cx="16764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312285"/>
            <a:ext cx="18288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953352"/>
            <a:ext cx="10767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61932"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có sự tạo thành tinh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quá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761932">
              <a:defRPr/>
            </a:pP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hợp </a:t>
            </a:r>
            <a:endParaRPr lang="zh-CN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5784349"/>
            <a:ext cx="8820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sự tạo thành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quá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85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3" name="Picture 33" descr="dia i o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1" y="3600450"/>
            <a:ext cx="26765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chau cay copy"/>
          <p:cNvPicPr>
            <a:picLocks noChangeAspect="1" noChangeArrowheads="1"/>
          </p:cNvPicPr>
          <p:nvPr/>
        </p:nvPicPr>
        <p:blipFill>
          <a:blip r:embed="rId3">
            <a:lum contrast="42000"/>
          </a:blip>
          <a:srcRect/>
          <a:stretch>
            <a:fillRect/>
          </a:stretch>
        </p:blipFill>
        <p:spPr bwMode="auto">
          <a:xfrm>
            <a:off x="138426" y="1656160"/>
            <a:ext cx="2819400" cy="154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la xanh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457450"/>
            <a:ext cx="1143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0" y="3257551"/>
            <a:ext cx="4267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Cho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cây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vào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chỗ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tối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2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ngày</a:t>
            </a:r>
            <a:endParaRPr lang="en-US" sz="2100" dirty="0">
              <a:solidFill>
                <a:srgbClr val="CC0099"/>
              </a:solidFill>
              <a:latin typeface=".VnTime" pitchFamily="34" charset="0"/>
            </a:endParaRPr>
          </a:p>
        </p:txBody>
      </p:sp>
      <p:pic>
        <p:nvPicPr>
          <p:cNvPr id="40968" name="Picture 8" descr="la bang den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2527698"/>
            <a:ext cx="990600" cy="55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1676400" y="2400300"/>
            <a:ext cx="990600" cy="742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342900"/>
            <a:endParaRPr lang="en-US" sz="675">
              <a:solidFill>
                <a:srgbClr val="FF0066"/>
              </a:solidFill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4495800" y="3268266"/>
            <a:ext cx="1600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Ngắt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lá</a:t>
            </a:r>
            <a:endParaRPr lang="en-US" sz="2100" dirty="0">
              <a:solidFill>
                <a:srgbClr val="CC0099"/>
              </a:solidFill>
              <a:latin typeface=".VnTime" pitchFamily="34" charset="0"/>
            </a:endParaRPr>
          </a:p>
        </p:txBody>
      </p:sp>
      <p:pic>
        <p:nvPicPr>
          <p:cNvPr id="40971" name="Picture 11" descr="lbang  la xanh bo bang den cop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1885950"/>
            <a:ext cx="2590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12" descr="la bang den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1870473"/>
            <a:ext cx="2667000" cy="150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5486400" y="3268266"/>
            <a:ext cx="2743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-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bỏ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băng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dính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đen</a:t>
            </a:r>
            <a:endParaRPr lang="en-US" sz="2100" dirty="0">
              <a:solidFill>
                <a:srgbClr val="CC0099"/>
              </a:solidFill>
              <a:latin typeface=".VnTime" pitchFamily="34" charset="0"/>
            </a:endParaRPr>
          </a:p>
        </p:txBody>
      </p:sp>
      <p:pic>
        <p:nvPicPr>
          <p:cNvPr id="40974" name="Picture 14" descr="cach thuy1 copy"/>
          <p:cNvPicPr>
            <a:picLocks noChangeAspect="1" noChangeArrowheads="1"/>
          </p:cNvPicPr>
          <p:nvPr/>
        </p:nvPicPr>
        <p:blipFill>
          <a:blip r:embed="rId8">
            <a:lum contrast="24000"/>
          </a:blip>
          <a:srcRect/>
          <a:stretch>
            <a:fillRect/>
          </a:stretch>
        </p:blipFill>
        <p:spPr bwMode="auto">
          <a:xfrm>
            <a:off x="228601" y="3257551"/>
            <a:ext cx="2490788" cy="248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381000" y="5486401"/>
            <a:ext cx="2514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Đun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cách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thủy</a:t>
            </a:r>
            <a:endParaRPr lang="en-US" sz="2100" dirty="0">
              <a:solidFill>
                <a:srgbClr val="CC0099"/>
              </a:solidFill>
              <a:latin typeface=".VnTime" pitchFamily="34" charset="0"/>
            </a:endParaRPr>
          </a:p>
        </p:txBody>
      </p:sp>
      <p:pic>
        <p:nvPicPr>
          <p:cNvPr id="40976" name="Picture 16" descr="ngon lua cop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400" y="4400550"/>
            <a:ext cx="914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1676400" y="4514850"/>
            <a:ext cx="228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342900"/>
            <a:endParaRPr lang="vi-VN" sz="675">
              <a:solidFill>
                <a:prstClr val="black"/>
              </a:solidFill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1524000" y="3600450"/>
            <a:ext cx="1066800" cy="800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342900"/>
            <a:endParaRPr lang="vi-VN" sz="675">
              <a:solidFill>
                <a:prstClr val="black"/>
              </a:solidFill>
            </a:endParaRPr>
          </a:p>
        </p:txBody>
      </p:sp>
      <p:pic>
        <p:nvPicPr>
          <p:cNvPr id="40979" name="Picture 19" descr="coc khong cop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73936" y="3557681"/>
            <a:ext cx="3694113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4038600" y="5486401"/>
            <a:ext cx="2362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Rửa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lá</a:t>
            </a:r>
            <a:endParaRPr lang="en-US" sz="2100" dirty="0">
              <a:solidFill>
                <a:srgbClr val="CC0099"/>
              </a:solidFill>
              <a:latin typeface=".VnTime" pitchFamily="34" charset="0"/>
            </a:endParaRPr>
          </a:p>
        </p:txBody>
      </p:sp>
      <p:pic>
        <p:nvPicPr>
          <p:cNvPr id="40981" name="Picture 21" descr="la vang copy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86200" y="440055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2" name="Picture 22" descr="la vang copy"/>
          <p:cNvPicPr>
            <a:picLocks noChangeAspect="1" noChangeArrowheads="1"/>
          </p:cNvPicPr>
          <p:nvPr/>
        </p:nvPicPr>
        <p:blipFill>
          <a:blip r:embed="rId12">
            <a:lum contrast="18000"/>
          </a:blip>
          <a:srcRect/>
          <a:stretch>
            <a:fillRect/>
          </a:stretch>
        </p:blipFill>
        <p:spPr bwMode="auto">
          <a:xfrm rot="2024610">
            <a:off x="5050722" y="3694661"/>
            <a:ext cx="2057426" cy="174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0" name="Line 30"/>
          <p:cNvSpPr>
            <a:spLocks noChangeShapeType="1"/>
          </p:cNvSpPr>
          <p:nvPr/>
        </p:nvSpPr>
        <p:spPr bwMode="auto">
          <a:xfrm>
            <a:off x="2971800" y="2457450"/>
            <a:ext cx="6096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stealth" w="lg" len="med"/>
          </a:ln>
        </p:spPr>
        <p:txBody>
          <a:bodyPr/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0991" name="Text Box 31"/>
          <p:cNvSpPr txBox="1">
            <a:spLocks noChangeArrowheads="1"/>
          </p:cNvSpPr>
          <p:nvPr/>
        </p:nvSpPr>
        <p:spPr bwMode="auto">
          <a:xfrm>
            <a:off x="3657600" y="2171700"/>
            <a:ext cx="2133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100" b="1" dirty="0" err="1" smtClean="0">
                <a:solidFill>
                  <a:srgbClr val="CC0099"/>
                </a:solidFill>
                <a:latin typeface=".VnTime" pitchFamily="34" charset="0"/>
              </a:rPr>
              <a:t>Để</a:t>
            </a:r>
            <a:r>
              <a:rPr lang="en-US" sz="2100" b="1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b="1" dirty="0" err="1" smtClean="0">
                <a:solidFill>
                  <a:srgbClr val="CC0099"/>
                </a:solidFill>
                <a:latin typeface=".VnTime" pitchFamily="34" charset="0"/>
              </a:rPr>
              <a:t>ngoài</a:t>
            </a:r>
            <a:r>
              <a:rPr lang="en-US" sz="2100" b="1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b="1" dirty="0" err="1" smtClean="0">
                <a:solidFill>
                  <a:srgbClr val="CC0099"/>
                </a:solidFill>
                <a:latin typeface=".VnTime" pitchFamily="34" charset="0"/>
              </a:rPr>
              <a:t>nắng</a:t>
            </a:r>
            <a:r>
              <a:rPr lang="en-US" sz="2100" b="1" dirty="0" smtClean="0">
                <a:solidFill>
                  <a:srgbClr val="CC0099"/>
                </a:solidFill>
                <a:latin typeface=".VnTime" pitchFamily="34" charset="0"/>
              </a:rPr>
              <a:t> 6 </a:t>
            </a:r>
            <a:r>
              <a:rPr lang="en-US" sz="2100" b="1" dirty="0" err="1" smtClean="0">
                <a:solidFill>
                  <a:srgbClr val="CC0099"/>
                </a:solidFill>
                <a:latin typeface=".VnTime" pitchFamily="34" charset="0"/>
              </a:rPr>
              <a:t>giờ</a:t>
            </a:r>
            <a:endParaRPr lang="en-US" sz="2100" b="1" dirty="0">
              <a:solidFill>
                <a:srgbClr val="CC0099"/>
              </a:solidFill>
              <a:latin typeface=".VnTime" pitchFamily="34" charset="0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5410200" y="5600700"/>
            <a:ext cx="3657600" cy="400050"/>
          </a:xfrm>
          <a:prstGeom prst="rect">
            <a:avLst/>
          </a:prstGeom>
          <a:solidFill>
            <a:srgbClr val="CF9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342900"/>
            <a:r>
              <a:rPr lang="en-US" dirty="0" err="1" smtClean="0">
                <a:solidFill>
                  <a:srgbClr val="FF0000"/>
                </a:solidFill>
                <a:latin typeface=".VnTime" pitchFamily="34" charset="0"/>
              </a:rPr>
              <a:t>Nhúng</a:t>
            </a:r>
            <a:r>
              <a:rPr lang="en-US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Time" pitchFamily="34" charset="0"/>
              </a:rPr>
              <a:t>vào</a:t>
            </a:r>
            <a:r>
              <a:rPr lang="en-US" dirty="0" smtClean="0">
                <a:solidFill>
                  <a:srgbClr val="FF0000"/>
                </a:solidFill>
                <a:latin typeface=".VnTime" pitchFamily="34" charset="0"/>
              </a:rPr>
              <a:t> dung </a:t>
            </a:r>
            <a:r>
              <a:rPr lang="en-US" dirty="0" err="1" smtClean="0">
                <a:solidFill>
                  <a:srgbClr val="FF0000"/>
                </a:solidFill>
                <a:latin typeface=".VnTime" pitchFamily="34" charset="0"/>
              </a:rPr>
              <a:t>dịch</a:t>
            </a:r>
            <a:r>
              <a:rPr lang="en-US" dirty="0" smtClean="0">
                <a:solidFill>
                  <a:srgbClr val="FF0000"/>
                </a:solidFill>
                <a:latin typeface=".VnTime" pitchFamily="34" charset="0"/>
              </a:rPr>
              <a:t> iodine</a:t>
            </a:r>
            <a:endParaRPr lang="en-US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40996" name="Picture 36" descr="la cuoi copy"/>
          <p:cNvPicPr>
            <a:picLocks noChangeAspect="1" noChangeArrowheads="1"/>
          </p:cNvPicPr>
          <p:nvPr/>
        </p:nvPicPr>
        <p:blipFill>
          <a:blip r:embed="rId13">
            <a:lum bright="6000" contrast="36000"/>
          </a:blip>
          <a:srcRect/>
          <a:stretch>
            <a:fillRect/>
          </a:stretch>
        </p:blipFill>
        <p:spPr bwMode="auto">
          <a:xfrm rot="1812643">
            <a:off x="6831192" y="3524249"/>
            <a:ext cx="23431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7" name="Text Box 37"/>
          <p:cNvSpPr txBox="1">
            <a:spLocks noChangeArrowheads="1"/>
          </p:cNvSpPr>
          <p:nvPr/>
        </p:nvSpPr>
        <p:spPr bwMode="auto">
          <a:xfrm>
            <a:off x="3276600" y="1508523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CCD3CE7-3727-44B4-81E4-12D7C895735B}"/>
              </a:ext>
            </a:extLst>
          </p:cNvPr>
          <p:cNvSpPr/>
          <p:nvPr/>
        </p:nvSpPr>
        <p:spPr>
          <a:xfrm>
            <a:off x="609600" y="0"/>
            <a:ext cx="8303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2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THỰC HÀNH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MINH QUANG HỢP Ở CÂY XANH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文本框 30"/>
          <p:cNvSpPr txBox="1"/>
          <p:nvPr/>
        </p:nvSpPr>
        <p:spPr>
          <a:xfrm>
            <a:off x="1165721" y="725061"/>
            <a:ext cx="4831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1932">
              <a:defRPr/>
            </a:pPr>
            <a:r>
              <a:rPr lang="en-US" altLang="zh-CN" sz="240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240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240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zh-CN" sz="240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zh-CN" altLang="en-US" sz="2400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16877" y="1049565"/>
            <a:ext cx="10767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61932">
              <a:defRPr/>
            </a:pP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có sự tạo thành tinh </a:t>
            </a:r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quá </a:t>
            </a:r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hợp 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6382" y="6166844"/>
            <a:ext cx="10767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61932">
              <a:defRPr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defTabSz="761932"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-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Dùng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panh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gắp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lá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đun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sôi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lá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đun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thủy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tránh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bỏng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 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366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" presetClass="entr" presetSubtype="3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139 L 0.5 -8.09249E-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500" fill="hold"/>
                                        <p:tgtEl>
                                          <p:spTgt spid="409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6" dur="5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64" presetClass="path" presetSubtype="0" repeatCount="4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2774 L 1.66667E-6 -2.94798E-6 " pathEditMode="relative" rAng="0" ptsTypes="AA">
                                      <p:cBhvr>
                                        <p:cTn id="129" dur="5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21387E-6 L -0.00521 -0.20532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20537 L 0.18646 -0.1054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0" dur="500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500"/>
                            </p:stCondLst>
                            <p:childTnLst>
                              <p:par>
                                <p:cTn id="142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3" dur="5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0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0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0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0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2535E-8 L 0.16667 0.055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1" dur="500"/>
                                        <p:tgtEl>
                                          <p:spTgt spid="40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3" dur="500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7" dur="500"/>
                                        <p:tgtEl>
                                          <p:spTgt spid="40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1" dur="500"/>
                                        <p:tgtEl>
                                          <p:spTgt spid="40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/>
      <p:bldP spid="40969" grpId="0" animBg="1"/>
      <p:bldP spid="40970" grpId="0"/>
      <p:bldP spid="40973" grpId="0"/>
      <p:bldP spid="40975" grpId="0"/>
      <p:bldP spid="40977" grpId="0" animBg="1"/>
      <p:bldP spid="40978" grpId="0" animBg="1"/>
      <p:bldP spid="40980" grpId="0"/>
      <p:bldP spid="40990" grpId="0" animBg="1"/>
      <p:bldP spid="40991" grpId="0"/>
      <p:bldP spid="40995" grpId="0" animBg="1"/>
      <p:bldP spid="40995" grpId="1" animBg="1"/>
      <p:bldP spid="40997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28600" y="348615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.VnTime" pitchFamily="34" charset="0"/>
              </a:rPr>
              <a:t>b) </a:t>
            </a:r>
            <a:r>
              <a:rPr lang="en-US" b="1" u="sng" dirty="0" err="1" smtClean="0">
                <a:solidFill>
                  <a:srgbClr val="FF0000"/>
                </a:solidFill>
                <a:latin typeface=".VnTime" pitchFamily="34" charset="0"/>
              </a:rPr>
              <a:t>Kết</a:t>
            </a:r>
            <a:r>
              <a:rPr lang="en-US" b="1" u="sng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.VnTime" pitchFamily="34" charset="0"/>
              </a:rPr>
              <a:t>luận</a:t>
            </a:r>
            <a:r>
              <a:rPr lang="en-US" b="1" u="sng" dirty="0">
                <a:solidFill>
                  <a:srgbClr val="FF0000"/>
                </a:solidFill>
                <a:latin typeface=".VnTime" pitchFamily="34" charset="0"/>
              </a:rPr>
              <a:t>: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304800" y="3943350"/>
            <a:ext cx="5867400" cy="800100"/>
          </a:xfrm>
          <a:prstGeom prst="rect">
            <a:avLst/>
          </a:prstGeom>
          <a:solidFill>
            <a:srgbClr val="F8BEE1"/>
          </a:solidFill>
          <a:ln w="57150" cmpd="thickThin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342900"/>
            <a:r>
              <a:rPr lang="en-US" sz="2100" b="1" i="1" dirty="0" err="1" smtClean="0">
                <a:solidFill>
                  <a:srgbClr val="FF0000"/>
                </a:solidFill>
                <a:latin typeface=".VnTime" pitchFamily="34" charset="0"/>
              </a:rPr>
              <a:t>Lá</a:t>
            </a:r>
            <a:r>
              <a:rPr lang="en-US" sz="2100" b="1" i="1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  <a:latin typeface=".VnTime" pitchFamily="34" charset="0"/>
              </a:rPr>
              <a:t>cây</a:t>
            </a:r>
            <a:r>
              <a:rPr lang="en-US" sz="2100" b="1" i="1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  <a:latin typeface=".VnTime" pitchFamily="34" charset="0"/>
              </a:rPr>
              <a:t>chế</a:t>
            </a:r>
            <a:r>
              <a:rPr lang="en-US" sz="2100" b="1" i="1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  <a:latin typeface=".VnTime" pitchFamily="34" charset="0"/>
              </a:rPr>
              <a:t>tạo</a:t>
            </a:r>
            <a:r>
              <a:rPr lang="en-US" sz="2100" b="1" i="1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  <a:latin typeface=".VnTime" pitchFamily="34" charset="0"/>
              </a:rPr>
              <a:t>tinh</a:t>
            </a:r>
            <a:r>
              <a:rPr lang="en-US" sz="2100" b="1" i="1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  <a:latin typeface=".VnTime" pitchFamily="34" charset="0"/>
              </a:rPr>
              <a:t>bột</a:t>
            </a:r>
            <a:r>
              <a:rPr lang="en-US" sz="2100" b="1" i="1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  <a:latin typeface=".VnTime" pitchFamily="34" charset="0"/>
              </a:rPr>
              <a:t>khi</a:t>
            </a:r>
            <a:r>
              <a:rPr lang="en-US" sz="2100" b="1" i="1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  <a:latin typeface=".VnTime" pitchFamily="34" charset="0"/>
              </a:rPr>
              <a:t>có</a:t>
            </a:r>
            <a:r>
              <a:rPr lang="en-US" sz="2100" b="1" i="1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  <a:latin typeface=".VnTime" pitchFamily="34" charset="0"/>
              </a:rPr>
              <a:t>ánh</a:t>
            </a:r>
            <a:r>
              <a:rPr lang="en-US" sz="2100" b="1" i="1" dirty="0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FF0000"/>
                </a:solidFill>
                <a:latin typeface=".VnTime" pitchFamily="34" charset="0"/>
              </a:rPr>
              <a:t>sáng</a:t>
            </a:r>
            <a:endParaRPr lang="en-US" sz="2100" b="1" i="1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8205" name="Picture 13" descr="la cuoi copy"/>
          <p:cNvPicPr>
            <a:picLocks noChangeAspect="1" noChangeArrowheads="1"/>
          </p:cNvPicPr>
          <p:nvPr/>
        </p:nvPicPr>
        <p:blipFill>
          <a:blip r:embed="rId2">
            <a:lum bright="18000" contrast="48000"/>
          </a:blip>
          <a:srcRect/>
          <a:stretch>
            <a:fillRect/>
          </a:stretch>
        </p:blipFill>
        <p:spPr bwMode="auto">
          <a:xfrm rot="2879252">
            <a:off x="5644570" y="1103690"/>
            <a:ext cx="2063354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1600200" y="543418"/>
            <a:ext cx="22329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328808" y="1143000"/>
            <a:ext cx="652384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100" b="1" i="1" dirty="0">
                <a:solidFill>
                  <a:srgbClr val="0000FF"/>
                </a:solidFill>
                <a:latin typeface=".VnTime" pitchFamily="34" charset="0"/>
              </a:rPr>
              <a:t>-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Phần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lá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không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bịt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băng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dính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đen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chuyển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sang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màu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xanh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tím</a:t>
            </a:r>
            <a:endParaRPr lang="en-US" sz="2100" b="1" i="1" dirty="0">
              <a:solidFill>
                <a:srgbClr val="0000FF"/>
              </a:solidFill>
              <a:latin typeface=".VnTime" pitchFamily="34" charset="0"/>
            </a:endParaRPr>
          </a:p>
          <a:p>
            <a:pPr defTabSz="342900">
              <a:spcBef>
                <a:spcPct val="50000"/>
              </a:spcBef>
            </a:pPr>
            <a:r>
              <a:rPr lang="en-US" sz="2100" b="1" i="1" dirty="0">
                <a:solidFill>
                  <a:srgbClr val="0000FF"/>
                </a:solidFill>
                <a:latin typeface=".VnTime" pitchFamily="34" charset="0"/>
              </a:rPr>
              <a:t>-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Phần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lá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không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bị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bịt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không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chuyển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màu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xanh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100" b="1" i="1" dirty="0" err="1" smtClean="0">
                <a:solidFill>
                  <a:srgbClr val="0000FF"/>
                </a:solidFill>
                <a:latin typeface=".VnTime" pitchFamily="34" charset="0"/>
              </a:rPr>
              <a:t>tím</a:t>
            </a:r>
            <a:r>
              <a:rPr lang="en-US" sz="2100" b="1" i="1" dirty="0" smtClean="0">
                <a:solidFill>
                  <a:srgbClr val="0000FF"/>
                </a:solidFill>
                <a:latin typeface=".VnTime" pitchFamily="34" charset="0"/>
              </a:rPr>
              <a:t>.</a:t>
            </a:r>
            <a:endParaRPr lang="en-US" sz="2100" b="1" i="1" dirty="0">
              <a:solidFill>
                <a:srgbClr val="0000FF"/>
              </a:solidFill>
              <a:latin typeface=".VnTime" pitchFamily="34" charset="0"/>
            </a:endParaRPr>
          </a:p>
          <a:p>
            <a:pPr defTabSz="342900">
              <a:spcBef>
                <a:spcPct val="50000"/>
              </a:spcBef>
            </a:pPr>
            <a:endParaRPr lang="en-US" sz="2100" b="1" i="1" dirty="0">
              <a:solidFill>
                <a:srgbClr val="0000FF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66475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8201" grpId="0" animBg="1"/>
      <p:bldP spid="8208" grpId="0"/>
      <p:bldP spid="82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082453-98CA-4709-9EC2-C1FF633FF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264" t="28927" r="11196" b="34872"/>
          <a:stretch/>
        </p:blipFill>
        <p:spPr>
          <a:xfrm>
            <a:off x="1212574" y="2094987"/>
            <a:ext cx="6351104" cy="38540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CCD3CE7-3727-44B4-81E4-12D7C895735B}"/>
              </a:ext>
            </a:extLst>
          </p:cNvPr>
          <p:cNvSpPr/>
          <p:nvPr/>
        </p:nvSpPr>
        <p:spPr>
          <a:xfrm>
            <a:off x="609600" y="0"/>
            <a:ext cx="8303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2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THỰC HÀNH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MINH QUANG HỢP Ở CÂY XANH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929549"/>
            <a:ext cx="8820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sự tạo thành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quá </a:t>
            </a:r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8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733800" y="2457450"/>
            <a:ext cx="1524000" cy="1314450"/>
            <a:chOff x="3696" y="240"/>
            <a:chExt cx="960" cy="1104"/>
          </a:xfrm>
        </p:grpSpPr>
        <p:pic>
          <p:nvPicPr>
            <p:cNvPr id="21539" name="Picture 3" descr="Sunshine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240"/>
              <a:ext cx="900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40" name="Rectangle 4"/>
            <p:cNvSpPr>
              <a:spLocks noChangeArrowheads="1"/>
            </p:cNvSpPr>
            <p:nvPr/>
          </p:nvSpPr>
          <p:spPr bwMode="auto">
            <a:xfrm>
              <a:off x="3696" y="816"/>
              <a:ext cx="960" cy="5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342900"/>
              <a:endParaRPr lang="vi-VN" sz="675">
                <a:solidFill>
                  <a:prstClr val="black"/>
                </a:solidFill>
              </a:endParaRPr>
            </a:p>
          </p:txBody>
        </p:sp>
      </p:grpSp>
      <p:pic>
        <p:nvPicPr>
          <p:cNvPr id="51205" name="Picture 5" descr="coc rong"/>
          <p:cNvPicPr>
            <a:picLocks noChangeAspect="1" noChangeArrowheads="1"/>
          </p:cNvPicPr>
          <p:nvPr/>
        </p:nvPicPr>
        <p:blipFill>
          <a:blip r:embed="rId3">
            <a:lum bright="-6000" contrast="30000"/>
          </a:blip>
          <a:srcRect/>
          <a:stretch>
            <a:fillRect/>
          </a:stretch>
        </p:blipFill>
        <p:spPr bwMode="auto">
          <a:xfrm>
            <a:off x="2590800" y="314325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 descr="coc b2 sua2"/>
          <p:cNvPicPr>
            <a:picLocks noChangeAspect="1" noChangeArrowheads="1"/>
          </p:cNvPicPr>
          <p:nvPr/>
        </p:nvPicPr>
        <p:blipFill>
          <a:blip r:embed="rId4">
            <a:lum bright="-6000" contrast="30000"/>
          </a:blip>
          <a:srcRect/>
          <a:stretch>
            <a:fillRect/>
          </a:stretch>
        </p:blipFill>
        <p:spPr bwMode="auto">
          <a:xfrm>
            <a:off x="2590800" y="314325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8" descr="coc a"/>
          <p:cNvPicPr>
            <a:picLocks noChangeAspect="1" noChangeArrowheads="1"/>
          </p:cNvPicPr>
          <p:nvPr/>
        </p:nvPicPr>
        <p:blipFill>
          <a:blip r:embed="rId5">
            <a:lum contrast="24000"/>
          </a:blip>
          <a:srcRect/>
          <a:stretch>
            <a:fillRect/>
          </a:stretch>
        </p:blipFill>
        <p:spPr bwMode="auto">
          <a:xfrm>
            <a:off x="0" y="2908697"/>
            <a:ext cx="24765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304800" y="5314951"/>
            <a:ext cx="5029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dirty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Để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trong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tối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            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Để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ngoài</a:t>
            </a:r>
            <a:r>
              <a:rPr lang="en-US" sz="2100" dirty="0" smtClean="0">
                <a:solidFill>
                  <a:srgbClr val="CC0099"/>
                </a:solidFill>
                <a:latin typeface=".VnTime" pitchFamily="34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.VnTime" pitchFamily="34" charset="0"/>
              </a:rPr>
              <a:t>nắng</a:t>
            </a:r>
            <a:endParaRPr lang="en-US" sz="2100" dirty="0">
              <a:solidFill>
                <a:srgbClr val="CC0099"/>
              </a:solidFill>
              <a:latin typeface=".VnTime" pitchFamily="34" charset="0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1676400" y="3161110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b="1">
                <a:solidFill>
                  <a:prstClr val="white"/>
                </a:solidFill>
                <a:latin typeface="Arial" charset="0"/>
              </a:rPr>
              <a:t>A</a:t>
            </a: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6324600" y="2457450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5638800" y="5372101"/>
            <a:ext cx="304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1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1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1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1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21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5644486" y="5399231"/>
            <a:ext cx="2667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1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1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1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đóm</a:t>
            </a:r>
            <a:r>
              <a:rPr lang="en-US" sz="21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1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5" name="Text Box 14"/>
          <p:cNvSpPr txBox="1">
            <a:spLocks noChangeArrowheads="1"/>
          </p:cNvSpPr>
          <p:nvPr/>
        </p:nvSpPr>
        <p:spPr bwMode="auto">
          <a:xfrm>
            <a:off x="381000" y="1919288"/>
            <a:ext cx="38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latin typeface="Arial" charset="0"/>
              </a:rPr>
              <a:t> .</a:t>
            </a:r>
          </a:p>
        </p:txBody>
      </p:sp>
      <p:sp>
        <p:nvSpPr>
          <p:cNvPr id="21516" name="Text Box 15"/>
          <p:cNvSpPr txBox="1">
            <a:spLocks noChangeArrowheads="1"/>
          </p:cNvSpPr>
          <p:nvPr/>
        </p:nvSpPr>
        <p:spPr bwMode="auto">
          <a:xfrm>
            <a:off x="1828800" y="1919288"/>
            <a:ext cx="38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latin typeface="Arial" charset="0"/>
              </a:rPr>
              <a:t> .</a:t>
            </a:r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1271498" y="642294"/>
            <a:ext cx="243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u="sng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7" name="Picture 17" descr="coc b2 sua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2971800"/>
            <a:ext cx="1524000" cy="144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8" name="Picture 18" descr="coc b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59708" y="3036575"/>
            <a:ext cx="2362200" cy="283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2667000" y="3103960"/>
            <a:ext cx="762000" cy="342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342900"/>
            <a:r>
              <a:rPr lang="en-US" sz="2700" b="1">
                <a:solidFill>
                  <a:srgbClr val="0000FF"/>
                </a:solidFill>
                <a:latin typeface="Arial" charset="0"/>
              </a:rPr>
              <a:t>B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 rot="-669280">
            <a:off x="4113214" y="3473054"/>
            <a:ext cx="455612" cy="342900"/>
            <a:chOff x="3696" y="2256"/>
            <a:chExt cx="288" cy="288"/>
          </a:xfrm>
        </p:grpSpPr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3696" y="2400"/>
              <a:ext cx="96" cy="144"/>
              <a:chOff x="3696" y="2400"/>
              <a:chExt cx="96" cy="144"/>
            </a:xfrm>
          </p:grpSpPr>
          <p:sp>
            <p:nvSpPr>
              <p:cNvPr id="21537" name="Oval 22"/>
              <p:cNvSpPr>
                <a:spLocks noChangeArrowheads="1"/>
              </p:cNvSpPr>
              <p:nvPr/>
            </p:nvSpPr>
            <p:spPr bwMode="auto">
              <a:xfrm>
                <a:off x="3744" y="240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342900"/>
                <a:endParaRPr lang="vi-VN" sz="675">
                  <a:solidFill>
                    <a:prstClr val="black"/>
                  </a:solidFill>
                </a:endParaRPr>
              </a:p>
            </p:txBody>
          </p:sp>
          <p:sp>
            <p:nvSpPr>
              <p:cNvPr id="21538" name="Oval 23"/>
              <p:cNvSpPr>
                <a:spLocks noChangeArrowheads="1"/>
              </p:cNvSpPr>
              <p:nvPr/>
            </p:nvSpPr>
            <p:spPr bwMode="auto">
              <a:xfrm>
                <a:off x="3696" y="24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342900"/>
                <a:endParaRPr lang="vi-VN" sz="675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3792" y="2304"/>
              <a:ext cx="96" cy="144"/>
              <a:chOff x="3696" y="2400"/>
              <a:chExt cx="96" cy="144"/>
            </a:xfrm>
          </p:grpSpPr>
          <p:sp>
            <p:nvSpPr>
              <p:cNvPr id="21535" name="Oval 25"/>
              <p:cNvSpPr>
                <a:spLocks noChangeArrowheads="1"/>
              </p:cNvSpPr>
              <p:nvPr/>
            </p:nvSpPr>
            <p:spPr bwMode="auto">
              <a:xfrm>
                <a:off x="3744" y="240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342900"/>
                <a:endParaRPr lang="vi-VN" sz="675">
                  <a:solidFill>
                    <a:prstClr val="black"/>
                  </a:solidFill>
                </a:endParaRPr>
              </a:p>
            </p:txBody>
          </p:sp>
          <p:sp>
            <p:nvSpPr>
              <p:cNvPr id="21536" name="Oval 26"/>
              <p:cNvSpPr>
                <a:spLocks noChangeArrowheads="1"/>
              </p:cNvSpPr>
              <p:nvPr/>
            </p:nvSpPr>
            <p:spPr bwMode="auto">
              <a:xfrm>
                <a:off x="3696" y="24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342900"/>
                <a:endParaRPr lang="vi-VN" sz="675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3888" y="2256"/>
              <a:ext cx="96" cy="144"/>
              <a:chOff x="3696" y="2400"/>
              <a:chExt cx="96" cy="144"/>
            </a:xfrm>
          </p:grpSpPr>
          <p:sp>
            <p:nvSpPr>
              <p:cNvPr id="21533" name="Oval 28"/>
              <p:cNvSpPr>
                <a:spLocks noChangeArrowheads="1"/>
              </p:cNvSpPr>
              <p:nvPr/>
            </p:nvSpPr>
            <p:spPr bwMode="auto">
              <a:xfrm>
                <a:off x="3744" y="240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342900"/>
                <a:endParaRPr lang="vi-VN" sz="675">
                  <a:solidFill>
                    <a:prstClr val="black"/>
                  </a:solidFill>
                </a:endParaRPr>
              </a:p>
            </p:txBody>
          </p:sp>
          <p:sp>
            <p:nvSpPr>
              <p:cNvPr id="21534" name="Oval 29"/>
              <p:cNvSpPr>
                <a:spLocks noChangeArrowheads="1"/>
              </p:cNvSpPr>
              <p:nvPr/>
            </p:nvSpPr>
            <p:spPr bwMode="auto">
              <a:xfrm>
                <a:off x="3696" y="24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342900"/>
                <a:endParaRPr lang="vi-VN" sz="675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1230" name="Picture 30" descr="78=234523=530 copygbsti76"/>
          <p:cNvPicPr>
            <a:picLocks noChangeAspect="1" noChangeArrowheads="1"/>
          </p:cNvPicPr>
          <p:nvPr/>
        </p:nvPicPr>
        <p:blipFill>
          <a:blip r:embed="rId8">
            <a:lum contrast="12000"/>
          </a:blip>
          <a:srcRect/>
          <a:stretch>
            <a:fillRect/>
          </a:stretch>
        </p:blipFill>
        <p:spPr bwMode="auto">
          <a:xfrm rot="-205577">
            <a:off x="2885364" y="2514600"/>
            <a:ext cx="2268538" cy="22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1" name="Picture 31" descr="78=234523=530 copy124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86400" y="2646761"/>
            <a:ext cx="2497138" cy="249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2" name="Picture 32" descr="tay trai"/>
          <p:cNvPicPr>
            <a:picLocks noChangeAspect="1" noChangeArrowheads="1"/>
          </p:cNvPicPr>
          <p:nvPr/>
        </p:nvPicPr>
        <p:blipFill>
          <a:blip r:embed="rId10">
            <a:lum contrast="6000"/>
          </a:blip>
          <a:srcRect/>
          <a:stretch>
            <a:fillRect/>
          </a:stretch>
        </p:blipFill>
        <p:spPr bwMode="auto">
          <a:xfrm>
            <a:off x="5257800" y="2631506"/>
            <a:ext cx="2971800" cy="256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6714698" y="1475664"/>
            <a:ext cx="3193577" cy="3239691"/>
            <a:chOff x="3504" y="912"/>
            <a:chExt cx="1584" cy="2721"/>
          </a:xfrm>
        </p:grpSpPr>
        <p:pic>
          <p:nvPicPr>
            <p:cNvPr id="21528" name="Picture 34" descr="tay phai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504" y="912"/>
              <a:ext cx="1584" cy="2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9" name="Line 35"/>
            <p:cNvSpPr>
              <a:spLocks noChangeShapeType="1"/>
            </p:cNvSpPr>
            <p:nvPr/>
          </p:nvSpPr>
          <p:spPr bwMode="auto">
            <a:xfrm rot="488510" flipH="1">
              <a:off x="3984" y="1728"/>
              <a:ext cx="96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342900"/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51236" name="Picture 36" descr="ngon 2 copy"/>
          <p:cNvPicPr>
            <a:picLocks noChangeAspect="1" noChangeArrowheads="1"/>
          </p:cNvPicPr>
          <p:nvPr/>
        </p:nvPicPr>
        <p:blipFill>
          <a:blip r:embed="rId12">
            <a:lum contrast="18000"/>
          </a:blip>
          <a:srcRect/>
          <a:stretch>
            <a:fillRect/>
          </a:stretch>
        </p:blipFill>
        <p:spPr bwMode="auto">
          <a:xfrm>
            <a:off x="3657600" y="584738"/>
            <a:ext cx="3657600" cy="464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7" name="Text Box 37"/>
          <p:cNvSpPr txBox="1">
            <a:spLocks noChangeArrowheads="1"/>
          </p:cNvSpPr>
          <p:nvPr/>
        </p:nvSpPr>
        <p:spPr bwMode="auto">
          <a:xfrm>
            <a:off x="457200" y="1543050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8303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84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5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51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936E-6 L 0.05104 -0.15356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1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-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04 -0.15356 L 0.26771 0.03515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51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2000000">
                                      <p:cBhvr>
                                        <p:cTn id="127" dur="1000" fill="hold"/>
                                        <p:tgtEl>
                                          <p:spTgt spid="51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6"/>
                                            </p:cond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4746E-6 L -0.11041 0.09621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480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41 0.09621 L -0.16041 0.1406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0"/>
                            </p:stCondLst>
                            <p:childTnLst>
                              <p:par>
                                <p:cTn id="156" presetID="22" presetClass="entr" presetSubtype="4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9" grpId="0"/>
      <p:bldP spid="51210" grpId="0"/>
      <p:bldP spid="51211" grpId="0"/>
      <p:bldP spid="51211" grpId="1"/>
      <p:bldP spid="51212" grpId="0"/>
      <p:bldP spid="51212" grpId="1"/>
      <p:bldP spid="51213" grpId="0"/>
      <p:bldP spid="51216" grpId="0"/>
      <p:bldP spid="51219" grpId="0" animBg="1"/>
      <p:bldP spid="512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28600" y="4057651"/>
            <a:ext cx="27432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</a:pPr>
            <a:r>
              <a:rPr lang="en-US" sz="2250" b="1" u="sng" dirty="0">
                <a:solidFill>
                  <a:srgbClr val="FF6600"/>
                </a:solidFill>
                <a:latin typeface=".VnTime" pitchFamily="34" charset="0"/>
              </a:rPr>
              <a:t>b) </a:t>
            </a:r>
            <a:r>
              <a:rPr lang="en-US" sz="2250" b="1" u="sng" dirty="0" err="1" smtClean="0">
                <a:solidFill>
                  <a:srgbClr val="FF6600"/>
                </a:solidFill>
                <a:latin typeface=".VnTime" pitchFamily="34" charset="0"/>
              </a:rPr>
              <a:t>Kết</a:t>
            </a:r>
            <a:r>
              <a:rPr lang="en-US" sz="2250" b="1" u="sng" dirty="0" smtClean="0">
                <a:solidFill>
                  <a:srgbClr val="FF6600"/>
                </a:solidFill>
                <a:latin typeface=".VnTime" pitchFamily="34" charset="0"/>
              </a:rPr>
              <a:t> </a:t>
            </a:r>
            <a:r>
              <a:rPr lang="en-US" sz="2250" b="1" u="sng" dirty="0" err="1" smtClean="0">
                <a:solidFill>
                  <a:srgbClr val="FF6600"/>
                </a:solidFill>
                <a:latin typeface=".VnTime" pitchFamily="34" charset="0"/>
              </a:rPr>
              <a:t>luận</a:t>
            </a:r>
            <a:r>
              <a:rPr lang="en-US" sz="2250" b="1" u="sng" dirty="0" smtClean="0">
                <a:solidFill>
                  <a:srgbClr val="FF6600"/>
                </a:solidFill>
                <a:latin typeface=".VnTime" pitchFamily="34" charset="0"/>
              </a:rPr>
              <a:t>:</a:t>
            </a:r>
            <a:endParaRPr lang="en-US" sz="2250" b="1" u="sng" dirty="0">
              <a:solidFill>
                <a:srgbClr val="FF6600"/>
              </a:solidFill>
              <a:latin typeface=".VnTime" pitchFamily="34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609600" y="4514850"/>
            <a:ext cx="7772400" cy="97155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9D3B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342900"/>
            <a:r>
              <a:rPr lang="en-US" sz="1350" b="1" dirty="0">
                <a:solidFill>
                  <a:srgbClr val="0000FF"/>
                </a:solidFill>
                <a:latin typeface=".VnTime" pitchFamily="34" charset="0"/>
              </a:rPr>
              <a:t>    </a:t>
            </a:r>
            <a:r>
              <a:rPr lang="en-US" sz="2000" b="1" dirty="0" err="1" smtClean="0">
                <a:solidFill>
                  <a:srgbClr val="0000FF"/>
                </a:solidFill>
                <a:latin typeface=".VnTime" pitchFamily="34" charset="0"/>
              </a:rPr>
              <a:t>Trong</a:t>
            </a:r>
            <a:r>
              <a:rPr lang="en-US" sz="20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.VnTime" pitchFamily="34" charset="0"/>
              </a:rPr>
              <a:t>quá</a:t>
            </a:r>
            <a:r>
              <a:rPr lang="en-US" sz="20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.VnTime" pitchFamily="34" charset="0"/>
              </a:rPr>
              <a:t>trình</a:t>
            </a:r>
            <a:r>
              <a:rPr lang="en-US" sz="20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.VnTime" pitchFamily="34" charset="0"/>
              </a:rPr>
              <a:t>tạo</a:t>
            </a:r>
            <a:r>
              <a:rPr lang="en-US" sz="20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.VnTime" pitchFamily="34" charset="0"/>
              </a:rPr>
              <a:t>tinh</a:t>
            </a:r>
            <a:r>
              <a:rPr lang="en-US" sz="20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.VnTime" pitchFamily="34" charset="0"/>
              </a:rPr>
              <a:t>bột</a:t>
            </a:r>
            <a:r>
              <a:rPr lang="en-US" sz="2000" b="1" dirty="0" smtClean="0">
                <a:solidFill>
                  <a:srgbClr val="0000FF"/>
                </a:solidFill>
                <a:latin typeface=".VnTime" pitchFamily="34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.VnTime" pitchFamily="34" charset="0"/>
              </a:rPr>
              <a:t>lá</a:t>
            </a:r>
            <a:r>
              <a:rPr lang="en-US" sz="20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.VnTime" pitchFamily="34" charset="0"/>
              </a:rPr>
              <a:t>nhả</a:t>
            </a:r>
            <a:r>
              <a:rPr lang="en-US" sz="20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.VnTime" pitchFamily="34" charset="0"/>
              </a:rPr>
              <a:t>khí</a:t>
            </a:r>
            <a:r>
              <a:rPr lang="en-US" sz="2000" b="1" dirty="0" smtClean="0">
                <a:solidFill>
                  <a:srgbClr val="0000FF"/>
                </a:solidFill>
                <a:latin typeface=".VnTime" pitchFamily="34" charset="0"/>
              </a:rPr>
              <a:t> oxygen </a:t>
            </a:r>
            <a:r>
              <a:rPr lang="en-US" sz="2000" b="1" dirty="0" err="1" smtClean="0">
                <a:solidFill>
                  <a:srgbClr val="0000FF"/>
                </a:solidFill>
                <a:latin typeface=".VnTime" pitchFamily="34" charset="0"/>
              </a:rPr>
              <a:t>ra</a:t>
            </a:r>
            <a:r>
              <a:rPr lang="en-US" sz="20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.VnTime" pitchFamily="34" charset="0"/>
              </a:rPr>
              <a:t>môi</a:t>
            </a:r>
            <a:r>
              <a:rPr lang="en-US" sz="20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.VnTime" pitchFamily="34" charset="0"/>
              </a:rPr>
              <a:t>trường</a:t>
            </a:r>
            <a:r>
              <a:rPr lang="en-US" sz="2000" b="1" dirty="0" smtClean="0">
                <a:solidFill>
                  <a:srgbClr val="0000FF"/>
                </a:solidFill>
                <a:latin typeface=".VnTime" pitchFamily="34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53253" name="Picture 5" descr="tay tr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771650"/>
            <a:ext cx="2554288" cy="255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tay pha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380" y="170853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ngon 2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514350"/>
            <a:ext cx="3200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4800" y="2857502"/>
            <a:ext cx="6172200" cy="1238251"/>
            <a:chOff x="192" y="1958"/>
            <a:chExt cx="3888" cy="1040"/>
          </a:xfrm>
        </p:grpSpPr>
        <p:sp>
          <p:nvSpPr>
            <p:cNvPr id="23572" name="Text Box 11"/>
            <p:cNvSpPr txBox="1">
              <a:spLocks noChangeArrowheads="1"/>
            </p:cNvSpPr>
            <p:nvPr/>
          </p:nvSpPr>
          <p:spPr bwMode="auto">
            <a:xfrm>
              <a:off x="192" y="1958"/>
              <a:ext cx="177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342900"/>
              <a:r>
                <a:rPr lang="en-US" sz="2250" b="1" dirty="0" smtClean="0">
                  <a:solidFill>
                    <a:prstClr val="black"/>
                  </a:solidFill>
                  <a:latin typeface=".VnTime" pitchFamily="34" charset="0"/>
                </a:rPr>
                <a:t>*</a:t>
              </a:r>
              <a:r>
                <a:rPr lang="en-US" sz="2250" b="1" dirty="0" err="1" smtClean="0">
                  <a:solidFill>
                    <a:prstClr val="black"/>
                  </a:solidFill>
                  <a:latin typeface=".VnTime" pitchFamily="34" charset="0"/>
                </a:rPr>
                <a:t>Hiện</a:t>
              </a:r>
              <a:r>
                <a:rPr lang="en-US" sz="2250" b="1" dirty="0" smtClean="0">
                  <a:solidFill>
                    <a:prstClr val="black"/>
                  </a:solidFill>
                  <a:latin typeface=".VnTime" pitchFamily="34" charset="0"/>
                </a:rPr>
                <a:t> </a:t>
              </a:r>
              <a:r>
                <a:rPr lang="en-US" sz="2250" b="1" dirty="0" err="1" smtClean="0">
                  <a:solidFill>
                    <a:prstClr val="black"/>
                  </a:solidFill>
                  <a:latin typeface=".VnTime" pitchFamily="34" charset="0"/>
                </a:rPr>
                <a:t>tượng</a:t>
              </a:r>
              <a:endParaRPr lang="en-US" sz="2250" b="1" dirty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23573" name="Text Box 12"/>
            <p:cNvSpPr txBox="1">
              <a:spLocks noChangeArrowheads="1"/>
            </p:cNvSpPr>
            <p:nvPr/>
          </p:nvSpPr>
          <p:spPr bwMode="auto">
            <a:xfrm>
              <a:off x="384" y="2294"/>
              <a:ext cx="369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342900"/>
              <a:r>
                <a:rPr lang="en-US" sz="2250" b="1" i="1" dirty="0">
                  <a:solidFill>
                    <a:srgbClr val="0000FF"/>
                  </a:solidFill>
                  <a:latin typeface=".VnTime" pitchFamily="34" charset="0"/>
                </a:rPr>
                <a:t>- </a:t>
              </a:r>
              <a:r>
                <a:rPr lang="en-US" sz="2250" b="1" i="1" dirty="0" err="1" smtClean="0">
                  <a:solidFill>
                    <a:srgbClr val="0000FF"/>
                  </a:solidFill>
                  <a:latin typeface=".VnTime" pitchFamily="34" charset="0"/>
                </a:rPr>
                <a:t>Bọt</a:t>
              </a:r>
              <a:r>
                <a:rPr lang="en-US" sz="2250" b="1" i="1" dirty="0" smtClean="0">
                  <a:solidFill>
                    <a:srgbClr val="0000FF"/>
                  </a:solidFill>
                  <a:latin typeface=".VnTime" pitchFamily="34" charset="0"/>
                </a:rPr>
                <a:t> </a:t>
              </a:r>
              <a:r>
                <a:rPr lang="en-US" sz="2250" b="1" i="1" dirty="0" err="1" smtClean="0">
                  <a:solidFill>
                    <a:srgbClr val="0000FF"/>
                  </a:solidFill>
                  <a:latin typeface=".VnTime" pitchFamily="34" charset="0"/>
                </a:rPr>
                <a:t>khí</a:t>
              </a:r>
              <a:r>
                <a:rPr lang="en-US" sz="2250" b="1" i="1" dirty="0" smtClean="0">
                  <a:solidFill>
                    <a:srgbClr val="0000FF"/>
                  </a:solidFill>
                  <a:latin typeface=".VnTime" pitchFamily="34" charset="0"/>
                </a:rPr>
                <a:t> </a:t>
              </a:r>
              <a:r>
                <a:rPr lang="en-US" sz="2250" b="1" i="1" dirty="0" err="1" smtClean="0">
                  <a:solidFill>
                    <a:srgbClr val="0000FF"/>
                  </a:solidFill>
                  <a:latin typeface=".VnTime" pitchFamily="34" charset="0"/>
                </a:rPr>
                <a:t>nổi</a:t>
              </a:r>
              <a:r>
                <a:rPr lang="en-US" sz="2250" b="1" i="1" dirty="0" smtClean="0">
                  <a:solidFill>
                    <a:srgbClr val="0000FF"/>
                  </a:solidFill>
                  <a:latin typeface=".VnTime" pitchFamily="34" charset="0"/>
                </a:rPr>
                <a:t> </a:t>
              </a:r>
              <a:r>
                <a:rPr lang="en-US" sz="2250" b="1" i="1" dirty="0" err="1" smtClean="0">
                  <a:solidFill>
                    <a:srgbClr val="0000FF"/>
                  </a:solidFill>
                  <a:latin typeface=".VnTime" pitchFamily="34" charset="0"/>
                </a:rPr>
                <a:t>lên</a:t>
              </a:r>
              <a:r>
                <a:rPr lang="en-US" sz="2250" b="1" i="1" dirty="0" smtClean="0">
                  <a:solidFill>
                    <a:srgbClr val="0000FF"/>
                  </a:solidFill>
                  <a:latin typeface=".VnTime" pitchFamily="34" charset="0"/>
                </a:rPr>
                <a:t>, </a:t>
              </a:r>
              <a:r>
                <a:rPr lang="en-US" sz="2250" b="1" i="1" dirty="0" err="1" smtClean="0">
                  <a:solidFill>
                    <a:srgbClr val="0000FF"/>
                  </a:solidFill>
                  <a:latin typeface=".VnTime" pitchFamily="34" charset="0"/>
                </a:rPr>
                <a:t>nước</a:t>
              </a:r>
              <a:r>
                <a:rPr lang="en-US" sz="2250" b="1" i="1" dirty="0" smtClean="0">
                  <a:solidFill>
                    <a:srgbClr val="0000FF"/>
                  </a:solidFill>
                  <a:latin typeface=".VnTime" pitchFamily="34" charset="0"/>
                </a:rPr>
                <a:t> </a:t>
              </a:r>
              <a:r>
                <a:rPr lang="en-US" sz="2250" b="1" i="1" dirty="0" err="1" smtClean="0">
                  <a:solidFill>
                    <a:srgbClr val="0000FF"/>
                  </a:solidFill>
                  <a:latin typeface=".VnTime" pitchFamily="34" charset="0"/>
                </a:rPr>
                <a:t>rút</a:t>
              </a:r>
              <a:r>
                <a:rPr lang="en-US" sz="2250" b="1" i="1" dirty="0" smtClean="0">
                  <a:solidFill>
                    <a:srgbClr val="0000FF"/>
                  </a:solidFill>
                  <a:latin typeface=".VnTime" pitchFamily="34" charset="0"/>
                </a:rPr>
                <a:t> </a:t>
              </a:r>
              <a:r>
                <a:rPr lang="en-US" sz="2250" b="1" i="1" dirty="0" err="1" smtClean="0">
                  <a:solidFill>
                    <a:srgbClr val="0000FF"/>
                  </a:solidFill>
                  <a:latin typeface=".VnTime" pitchFamily="34" charset="0"/>
                </a:rPr>
                <a:t>xuống</a:t>
              </a:r>
              <a:r>
                <a:rPr lang="en-US" sz="2250" b="1" i="1" dirty="0" smtClean="0">
                  <a:solidFill>
                    <a:srgbClr val="0000FF"/>
                  </a:solidFill>
                  <a:latin typeface=".VnTime" pitchFamily="34" charset="0"/>
                </a:rPr>
                <a:t>.</a:t>
              </a:r>
              <a:endParaRPr lang="en-US" sz="2250" b="1" i="1" dirty="0">
                <a:solidFill>
                  <a:srgbClr val="0000FF"/>
                </a:solidFill>
                <a:latin typeface=".VnTime" pitchFamily="34" charset="0"/>
              </a:endParaRPr>
            </a:p>
          </p:txBody>
        </p:sp>
        <p:sp>
          <p:nvSpPr>
            <p:cNvPr id="23574" name="Text Box 13"/>
            <p:cNvSpPr txBox="1">
              <a:spLocks noChangeArrowheads="1"/>
            </p:cNvSpPr>
            <p:nvPr/>
          </p:nvSpPr>
          <p:spPr bwMode="auto">
            <a:xfrm>
              <a:off x="384" y="2630"/>
              <a:ext cx="369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342900"/>
              <a:r>
                <a:rPr lang="en-US" sz="2250" b="1" i="1" dirty="0">
                  <a:solidFill>
                    <a:srgbClr val="0000FF"/>
                  </a:solidFill>
                  <a:latin typeface=".VnTime" pitchFamily="34" charset="0"/>
                </a:rPr>
                <a:t>- </a:t>
              </a:r>
              <a:r>
                <a:rPr lang="en-US" sz="2250" b="1" i="1" dirty="0" err="1" smtClean="0">
                  <a:solidFill>
                    <a:srgbClr val="0000FF"/>
                  </a:solidFill>
                  <a:latin typeface=".VnTime" pitchFamily="34" charset="0"/>
                </a:rPr>
                <a:t>Tàn</a:t>
              </a:r>
              <a:r>
                <a:rPr lang="en-US" sz="2250" b="1" i="1" dirty="0" smtClean="0">
                  <a:solidFill>
                    <a:srgbClr val="0000FF"/>
                  </a:solidFill>
                  <a:latin typeface=".VnTime" pitchFamily="34" charset="0"/>
                </a:rPr>
                <a:t> </a:t>
              </a:r>
              <a:r>
                <a:rPr lang="en-US" sz="2250" b="1" i="1" dirty="0" err="1" smtClean="0">
                  <a:solidFill>
                    <a:srgbClr val="0000FF"/>
                  </a:solidFill>
                  <a:latin typeface=".VnTime" pitchFamily="34" charset="0"/>
                </a:rPr>
                <a:t>đóm</a:t>
              </a:r>
              <a:r>
                <a:rPr lang="en-US" sz="2250" b="1" i="1" dirty="0" smtClean="0">
                  <a:solidFill>
                    <a:srgbClr val="0000FF"/>
                  </a:solidFill>
                  <a:latin typeface=".VnTime" pitchFamily="34" charset="0"/>
                </a:rPr>
                <a:t> </a:t>
              </a:r>
              <a:r>
                <a:rPr lang="en-US" sz="2250" b="1" i="1" dirty="0" err="1" smtClean="0">
                  <a:solidFill>
                    <a:srgbClr val="0000FF"/>
                  </a:solidFill>
                  <a:latin typeface=".VnTime" pitchFamily="34" charset="0"/>
                </a:rPr>
                <a:t>đỏ</a:t>
              </a:r>
              <a:r>
                <a:rPr lang="en-US" sz="2250" b="1" i="1" dirty="0" smtClean="0">
                  <a:solidFill>
                    <a:srgbClr val="0000FF"/>
                  </a:solidFill>
                  <a:latin typeface=".VnTime" pitchFamily="34" charset="0"/>
                </a:rPr>
                <a:t> </a:t>
              </a:r>
              <a:r>
                <a:rPr lang="en-US" sz="2250" b="1" i="1" dirty="0" err="1" smtClean="0">
                  <a:solidFill>
                    <a:srgbClr val="0000FF"/>
                  </a:solidFill>
                  <a:latin typeface=".VnTime" pitchFamily="34" charset="0"/>
                </a:rPr>
                <a:t>bùng</a:t>
              </a:r>
              <a:r>
                <a:rPr lang="en-US" sz="2250" b="1" i="1" dirty="0" smtClean="0">
                  <a:solidFill>
                    <a:srgbClr val="0000FF"/>
                  </a:solidFill>
                  <a:latin typeface=".VnTime" pitchFamily="34" charset="0"/>
                </a:rPr>
                <a:t> </a:t>
              </a:r>
              <a:r>
                <a:rPr lang="en-US" sz="2250" b="1" i="1" dirty="0" err="1" smtClean="0">
                  <a:solidFill>
                    <a:srgbClr val="0000FF"/>
                  </a:solidFill>
                  <a:latin typeface=".VnTime" pitchFamily="34" charset="0"/>
                </a:rPr>
                <a:t>cháy</a:t>
              </a:r>
              <a:r>
                <a:rPr lang="en-US" sz="2250" b="1" i="1" dirty="0" smtClean="0">
                  <a:solidFill>
                    <a:srgbClr val="0000FF"/>
                  </a:solidFill>
                  <a:latin typeface=".VnTime" pitchFamily="34" charset="0"/>
                </a:rPr>
                <a:t>.</a:t>
              </a:r>
              <a:endParaRPr lang="en-US" sz="2250" b="1" i="1" dirty="0">
                <a:solidFill>
                  <a:srgbClr val="0000FF"/>
                </a:solidFill>
                <a:latin typeface=".VnTime" pitchFamily="34" charset="0"/>
              </a:endParaRPr>
            </a:p>
          </p:txBody>
        </p:sp>
      </p:grpSp>
      <p:pic>
        <p:nvPicPr>
          <p:cNvPr id="53262" name="Picture 14" descr="coc b2 sua"/>
          <p:cNvPicPr>
            <a:picLocks noChangeAspect="1" noChangeArrowheads="1"/>
          </p:cNvPicPr>
          <p:nvPr/>
        </p:nvPicPr>
        <p:blipFill>
          <a:blip r:embed="rId5">
            <a:lum contrast="12000"/>
          </a:blip>
          <a:srcRect/>
          <a:stretch>
            <a:fillRect/>
          </a:stretch>
        </p:blipFill>
        <p:spPr bwMode="auto">
          <a:xfrm>
            <a:off x="3505200" y="857250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 rot="-669280">
            <a:off x="4953000" y="2000250"/>
            <a:ext cx="381000" cy="342900"/>
            <a:chOff x="3696" y="2256"/>
            <a:chExt cx="288" cy="288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696" y="2400"/>
              <a:ext cx="96" cy="144"/>
              <a:chOff x="3696" y="2400"/>
              <a:chExt cx="96" cy="144"/>
            </a:xfrm>
          </p:grpSpPr>
          <p:sp>
            <p:nvSpPr>
              <p:cNvPr id="23570" name="Oval 17"/>
              <p:cNvSpPr>
                <a:spLocks noChangeArrowheads="1"/>
              </p:cNvSpPr>
              <p:nvPr/>
            </p:nvSpPr>
            <p:spPr bwMode="auto">
              <a:xfrm>
                <a:off x="3744" y="240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342900"/>
                <a:endParaRPr lang="vi-VN" sz="675">
                  <a:solidFill>
                    <a:prstClr val="black"/>
                  </a:solidFill>
                </a:endParaRPr>
              </a:p>
            </p:txBody>
          </p:sp>
          <p:sp>
            <p:nvSpPr>
              <p:cNvPr id="23571" name="Oval 18"/>
              <p:cNvSpPr>
                <a:spLocks noChangeArrowheads="1"/>
              </p:cNvSpPr>
              <p:nvPr/>
            </p:nvSpPr>
            <p:spPr bwMode="auto">
              <a:xfrm>
                <a:off x="3696" y="24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342900"/>
                <a:endParaRPr lang="vi-VN" sz="675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3792" y="2304"/>
              <a:ext cx="96" cy="144"/>
              <a:chOff x="3696" y="2400"/>
              <a:chExt cx="96" cy="144"/>
            </a:xfrm>
          </p:grpSpPr>
          <p:sp>
            <p:nvSpPr>
              <p:cNvPr id="23568" name="Oval 20"/>
              <p:cNvSpPr>
                <a:spLocks noChangeArrowheads="1"/>
              </p:cNvSpPr>
              <p:nvPr/>
            </p:nvSpPr>
            <p:spPr bwMode="auto">
              <a:xfrm>
                <a:off x="3744" y="240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342900"/>
                <a:endParaRPr lang="vi-VN" sz="675">
                  <a:solidFill>
                    <a:prstClr val="black"/>
                  </a:solidFill>
                </a:endParaRPr>
              </a:p>
            </p:txBody>
          </p:sp>
          <p:sp>
            <p:nvSpPr>
              <p:cNvPr id="23569" name="Oval 21"/>
              <p:cNvSpPr>
                <a:spLocks noChangeArrowheads="1"/>
              </p:cNvSpPr>
              <p:nvPr/>
            </p:nvSpPr>
            <p:spPr bwMode="auto">
              <a:xfrm>
                <a:off x="3696" y="24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342900"/>
                <a:endParaRPr lang="vi-VN" sz="675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3888" y="2256"/>
              <a:ext cx="96" cy="144"/>
              <a:chOff x="3696" y="2400"/>
              <a:chExt cx="96" cy="144"/>
            </a:xfrm>
          </p:grpSpPr>
          <p:sp>
            <p:nvSpPr>
              <p:cNvPr id="23566" name="Oval 23"/>
              <p:cNvSpPr>
                <a:spLocks noChangeArrowheads="1"/>
              </p:cNvSpPr>
              <p:nvPr/>
            </p:nvSpPr>
            <p:spPr bwMode="auto">
              <a:xfrm>
                <a:off x="3744" y="240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342900"/>
                <a:endParaRPr lang="vi-VN" sz="675">
                  <a:solidFill>
                    <a:prstClr val="black"/>
                  </a:solidFill>
                </a:endParaRPr>
              </a:p>
            </p:txBody>
          </p:sp>
          <p:sp>
            <p:nvSpPr>
              <p:cNvPr id="23567" name="Oval 24"/>
              <p:cNvSpPr>
                <a:spLocks noChangeArrowheads="1"/>
              </p:cNvSpPr>
              <p:nvPr/>
            </p:nvSpPr>
            <p:spPr bwMode="auto">
              <a:xfrm>
                <a:off x="3696" y="24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342900"/>
                <a:endParaRPr lang="vi-VN" sz="675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4" name="Picture 7" descr="ngon 2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2252" y="969846"/>
            <a:ext cx="3200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9719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  <p:bldP spid="532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9099"/>
            <a:ext cx="22098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文本框 48"/>
          <p:cNvSpPr txBox="1"/>
          <p:nvPr/>
        </p:nvSpPr>
        <p:spPr>
          <a:xfrm>
            <a:off x="1027467" y="544829"/>
            <a:ext cx="9070265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it-IT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và trình bày báo cáo theo mẫu quy định.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044966"/>
            <a:ext cx="8305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CÁO THỰC HÀNH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QUANG HỢP Ở CÂY XANH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thực hành: Chứng minh quang hợp ở cây xanh</a:t>
            </a: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lớp: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Trường: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</a:t>
            </a:r>
            <a:endParaRPr lang="vi-VN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819400"/>
            <a:ext cx="746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oxygen.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552" y="5648515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latin typeface="+mj-lt"/>
              </a:rPr>
              <a:t>3.1. Tiến hành thí nghiệm 1:</a:t>
            </a:r>
            <a:r>
              <a:rPr lang="vi-VN" dirty="0">
                <a:latin typeface="+mj-lt"/>
              </a:rPr>
              <a:t> </a:t>
            </a:r>
            <a:r>
              <a:rPr lang="vi-VN" dirty="0" smtClean="0">
                <a:latin typeface="+mj-lt"/>
              </a:rPr>
              <a:t>Xác định có sự tạo thành tinh bột trong quá trình quang hợp ở cây xanh</a:t>
            </a:r>
          </a:p>
          <a:p>
            <a:pPr algn="just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59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0" y="3581400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CỒN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6490" y="4864387"/>
            <a:ext cx="2202874" cy="19278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43DED82-E937-4D94-B76A-15B857E954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96" b="10108"/>
          <a:stretch/>
        </p:blipFill>
        <p:spPr>
          <a:xfrm>
            <a:off x="3124201" y="152400"/>
            <a:ext cx="5029200" cy="272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Tiến hành thí nghiệm 2: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Phát hiện có sự tạo thành khí oxygen trong quá trình quang hợp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428928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OpenSansBold"/>
              </a:rPr>
              <a:t>4. </a:t>
            </a:r>
            <a:r>
              <a:rPr lang="en-US" b="1" dirty="0" err="1">
                <a:solidFill>
                  <a:srgbClr val="000000"/>
                </a:solidFill>
                <a:latin typeface="OpenSansBold"/>
              </a:rPr>
              <a:t>Kết</a:t>
            </a:r>
            <a:r>
              <a:rPr lang="en-US" b="1" dirty="0">
                <a:solidFill>
                  <a:srgbClr val="000000"/>
                </a:solidFill>
                <a:latin typeface="OpenSans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OpenSansBold"/>
              </a:rPr>
              <a:t>quả</a:t>
            </a:r>
            <a:r>
              <a:rPr lang="en-US" b="1" dirty="0">
                <a:solidFill>
                  <a:srgbClr val="000000"/>
                </a:solidFill>
                <a:latin typeface="OpenSans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OpenSansBold"/>
              </a:rPr>
              <a:t>thực</a:t>
            </a:r>
            <a:r>
              <a:rPr lang="en-US" b="1" dirty="0">
                <a:solidFill>
                  <a:srgbClr val="000000"/>
                </a:solidFill>
                <a:latin typeface="OpenSans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OpenSansBold"/>
              </a:rPr>
              <a:t>hiện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3081" y="1798260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OpenSansBold"/>
              </a:rPr>
              <a:t>Thí</a:t>
            </a:r>
            <a:r>
              <a:rPr lang="en-US" b="1" dirty="0">
                <a:solidFill>
                  <a:srgbClr val="000000"/>
                </a:solidFill>
                <a:latin typeface="OpenSans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OpenSansBold"/>
              </a:rPr>
              <a:t>nghiệm</a:t>
            </a:r>
            <a:r>
              <a:rPr lang="en-US" b="1" dirty="0">
                <a:solidFill>
                  <a:srgbClr val="000000"/>
                </a:solidFill>
                <a:latin typeface="OpenSansBold"/>
              </a:rPr>
              <a:t> 1: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59970" y="1825556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OpenSans"/>
              </a:rPr>
              <a:t>  Tác dụng của các bước trong thí nghiệm: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36924"/>
            <a:ext cx="8153400" cy="394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1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381000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Sans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6705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0" y="22860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219200"/>
            <a:ext cx="8001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latin typeface="+mj-lt"/>
              </a:rPr>
              <a:t>Mục đích của việc thiết kế cốc A ở chỗ tối, cốc B ở chỗ có ánh sáng là: ạo ra điều kiện quang hợp khác nhau để so sánh kết quả thí nghiệm: Để cốc A ở chỗ tối để cây ở cốc A không nhận được ánh sáng → không tiến hành quang hợp được; để cốc B ở chỗ có ánh sáng để cây ở cốc B nhận được ánh sáng → tiến hành quang hợp bình thường.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latin typeface="+mj-lt"/>
              </a:rPr>
              <a:t>Hiện tượng giúp nhận biết có khí tạo ra là: xuất hiện bọt khí ở ống nghiệm và nước ở ống nghiệm rút xuống một phần hoặc hết.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latin typeface="+mj-lt"/>
              </a:rPr>
              <a:t>Khi đưa que diêm còn tàn đỏ vào miệng ống nghiệm ở cốc B, que diêm cháy thành ngọn lửa: Ở ống nghiệm B, do nhận được ánh sáng đầy đủ nên cành rong ở ống nghiệm B tiến hành quá trình quang hợp thải khí oxygen (oxygen nhẹ hơn nước tạo thành bọt khí đẩy lên trên trong ống nghiệm B) → Khi đưa tàn diêm vào thì tàn diêm bùng cháy do oxygen là loại khí duy trì sự cháy.</a:t>
            </a:r>
            <a:endParaRPr lang="vi-VN" sz="20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82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685800"/>
            <a:ext cx="723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oxygen.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0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5765" y="4867270"/>
            <a:ext cx="2202874" cy="19278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7831D9A-5B75-4C1F-A279-47E37C87C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-29570"/>
            <a:ext cx="5410200" cy="31451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62200" y="3886200"/>
            <a:ext cx="44958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28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43400" y="3962400"/>
            <a:ext cx="143900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PANH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6490" y="4864387"/>
            <a:ext cx="2202874" cy="19278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/>
          <a:srcRect l="26741" b="-121"/>
          <a:stretch/>
        </p:blipFill>
        <p:spPr>
          <a:xfrm>
            <a:off x="2209800" y="-26158"/>
            <a:ext cx="514696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8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29001" y="4251903"/>
            <a:ext cx="2133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PETRI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1854" y="4836678"/>
            <a:ext cx="2202874" cy="1927869"/>
          </a:xfrm>
          <a:prstGeom prst="rect">
            <a:avLst/>
          </a:prstGeom>
        </p:spPr>
      </p:pic>
      <p:pic>
        <p:nvPicPr>
          <p:cNvPr id="4098" name="Picture 2" descr="Đĩa petr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2" b="21818"/>
          <a:stretch/>
        </p:blipFill>
        <p:spPr bwMode="auto">
          <a:xfrm>
            <a:off x="2057400" y="-152400"/>
            <a:ext cx="525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28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1854" y="4836678"/>
            <a:ext cx="2202874" cy="1927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10EC41-F620-4A9F-9A38-59BDBB643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2510"/>
            <a:ext cx="5334000" cy="37974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0400" y="4225604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6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1854" y="4836678"/>
            <a:ext cx="2202874" cy="1927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56D2A9-4432-4DB6-BCA4-B739133BFB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13648"/>
            <a:ext cx="4841631" cy="26147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902B6A3-C118-4462-A881-E0997B3E1A17}"/>
              </a:ext>
            </a:extLst>
          </p:cNvPr>
          <p:cNvSpPr/>
          <p:nvPr/>
        </p:nvSpPr>
        <p:spPr>
          <a:xfrm>
            <a:off x="4419600" y="3733800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1854" y="4836678"/>
            <a:ext cx="2202874" cy="1927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F12D58C-A3BD-48FA-921E-FF9E6F1C3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0"/>
            <a:ext cx="4648200" cy="3124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4F0852-FFC7-4233-91E9-DCDB67FA06E5}"/>
              </a:ext>
            </a:extLst>
          </p:cNvPr>
          <p:cNvSpPr/>
          <p:nvPr/>
        </p:nvSpPr>
        <p:spPr>
          <a:xfrm>
            <a:off x="5105400" y="3962400"/>
            <a:ext cx="1236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1854" y="4836678"/>
            <a:ext cx="2202874" cy="1927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16935BA-8C58-4217-83BA-1781E8081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0"/>
            <a:ext cx="4419600" cy="3200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F80D765-0410-4A32-8E74-831A29B11EEA}"/>
              </a:ext>
            </a:extLst>
          </p:cNvPr>
          <p:cNvSpPr/>
          <p:nvPr/>
        </p:nvSpPr>
        <p:spPr>
          <a:xfrm>
            <a:off x="3818944" y="4190347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62&quot;/&gt;&lt;/object&gt;&lt;object type=&quot;3&quot; unique_id=&quot;10006&quot;&gt;&lt;property id=&quot;20148&quot; value=&quot;5&quot;/&gt;&lt;property id=&quot;20300&quot; value=&quot;Slide 4&quot;/&gt;&lt;property id=&quot;20307&quot; value=&quot;261&quot;/&gt;&lt;/object&gt;&lt;object type=&quot;3&quot; unique_id=&quot;10007&quot;&gt;&lt;property id=&quot;20148&quot; value=&quot;5&quot;/&gt;&lt;property id=&quot;20300&quot; value=&quot;Slide 5&quot;/&gt;&lt;property id=&quot;20307&quot; value=&quot;258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7.xml><?xml version="1.0" encoding="utf-8"?>
<a:theme xmlns:a="http://schemas.openxmlformats.org/drawingml/2006/main" name="2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8.xml><?xml version="1.0" encoding="utf-8"?>
<a:theme xmlns:a="http://schemas.openxmlformats.org/drawingml/2006/main" name="3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4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797</Words>
  <Application>Microsoft Office PowerPoint</Application>
  <PresentationFormat>On-screen Show (4:3)</PresentationFormat>
  <Paragraphs>94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Office Theme</vt:lpstr>
      <vt:lpstr>1_Office Theme</vt:lpstr>
      <vt:lpstr>4_Office Theme</vt:lpstr>
      <vt:lpstr>5_Office Theme</vt:lpstr>
      <vt:lpstr>Wisp</vt:lpstr>
      <vt:lpstr>1_Wisp</vt:lpstr>
      <vt:lpstr>2_Wisp</vt:lpstr>
      <vt:lpstr>3_Wisp</vt:lpstr>
      <vt:lpstr>4_Wisp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2021-08-13T05:13:07Z</dcterms:created>
  <dcterms:modified xsi:type="dcterms:W3CDTF">2024-02-04T16:37:24Z</dcterms:modified>
</cp:coreProperties>
</file>