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0" r:id="rId2"/>
    <p:sldId id="272" r:id="rId3"/>
    <p:sldId id="271" r:id="rId4"/>
    <p:sldId id="283" r:id="rId5"/>
    <p:sldId id="284" r:id="rId6"/>
    <p:sldId id="274" r:id="rId7"/>
    <p:sldId id="278" r:id="rId8"/>
    <p:sldId id="275" r:id="rId9"/>
    <p:sldId id="276" r:id="rId10"/>
    <p:sldId id="293" r:id="rId11"/>
    <p:sldId id="277" r:id="rId12"/>
    <p:sldId id="279" r:id="rId13"/>
    <p:sldId id="280" r:id="rId14"/>
    <p:sldId id="282" r:id="rId15"/>
    <p:sldId id="288" r:id="rId16"/>
    <p:sldId id="289" r:id="rId17"/>
    <p:sldId id="290" r:id="rId18"/>
    <p:sldId id="291" r:id="rId19"/>
    <p:sldId id="292" r:id="rId20"/>
    <p:sldId id="264" r:id="rId21"/>
    <p:sldId id="26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8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642BA8-E52B-41B7-8CA3-284CCE00385D}" type="datetimeFigureOut">
              <a:rPr lang="en-US" smtClean="0"/>
              <a:t>1/19/2024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818407-21D8-4AC4-BBAB-E13B789510A7}" type="slidenum">
              <a:rPr lang="en-US" smtClean="0"/>
              <a:t>‹#›</a:t>
            </a:fld>
            <a:endParaRPr lang="en-US"/>
          </a:p>
        </p:txBody>
      </p:sp>
    </p:spTree>
    <p:extLst>
      <p:ext uri="{BB962C8B-B14F-4D97-AF65-F5344CB8AC3E}">
        <p14:creationId xmlns:p14="http://schemas.microsoft.com/office/powerpoint/2010/main" val="940020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2DE987-A235-43D0-B62D-4F8CB1B82119}" type="slidenum">
              <a:rPr lang="en-US" smtClean="0"/>
              <a:pPr/>
              <a:t>20</a:t>
            </a:fld>
            <a:endParaRPr lang="en-US"/>
          </a:p>
        </p:txBody>
      </p:sp>
    </p:spTree>
    <p:extLst>
      <p:ext uri="{BB962C8B-B14F-4D97-AF65-F5344CB8AC3E}">
        <p14:creationId xmlns:p14="http://schemas.microsoft.com/office/powerpoint/2010/main" val="1012640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24704E5-D9E0-449B-9AF9-07BB612A7B85}"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CD213-7D5D-49D9-A134-696E1658F45C}" type="slidenum">
              <a:rPr lang="en-US" smtClean="0"/>
              <a:t>‹#›</a:t>
            </a:fld>
            <a:endParaRPr lang="en-US"/>
          </a:p>
        </p:txBody>
      </p:sp>
    </p:spTree>
    <p:extLst>
      <p:ext uri="{BB962C8B-B14F-4D97-AF65-F5344CB8AC3E}">
        <p14:creationId xmlns:p14="http://schemas.microsoft.com/office/powerpoint/2010/main" val="13770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704E5-D9E0-449B-9AF9-07BB612A7B85}"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CD213-7D5D-49D9-A134-696E1658F45C}" type="slidenum">
              <a:rPr lang="en-US" smtClean="0"/>
              <a:t>‹#›</a:t>
            </a:fld>
            <a:endParaRPr lang="en-US"/>
          </a:p>
        </p:txBody>
      </p:sp>
    </p:spTree>
    <p:extLst>
      <p:ext uri="{BB962C8B-B14F-4D97-AF65-F5344CB8AC3E}">
        <p14:creationId xmlns:p14="http://schemas.microsoft.com/office/powerpoint/2010/main" val="3775279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704E5-D9E0-449B-9AF9-07BB612A7B85}"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CD213-7D5D-49D9-A134-696E1658F45C}" type="slidenum">
              <a:rPr lang="en-US" smtClean="0"/>
              <a:t>‹#›</a:t>
            </a:fld>
            <a:endParaRPr lang="en-US"/>
          </a:p>
        </p:txBody>
      </p:sp>
    </p:spTree>
    <p:extLst>
      <p:ext uri="{BB962C8B-B14F-4D97-AF65-F5344CB8AC3E}">
        <p14:creationId xmlns:p14="http://schemas.microsoft.com/office/powerpoint/2010/main" val="2003865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4704E5-D9E0-449B-9AF9-07BB612A7B85}"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CD213-7D5D-49D9-A134-696E1658F45C}" type="slidenum">
              <a:rPr lang="en-US" smtClean="0"/>
              <a:t>‹#›</a:t>
            </a:fld>
            <a:endParaRPr lang="en-US"/>
          </a:p>
        </p:txBody>
      </p:sp>
    </p:spTree>
    <p:extLst>
      <p:ext uri="{BB962C8B-B14F-4D97-AF65-F5344CB8AC3E}">
        <p14:creationId xmlns:p14="http://schemas.microsoft.com/office/powerpoint/2010/main" val="4196937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24704E5-D9E0-449B-9AF9-07BB612A7B85}" type="datetimeFigureOut">
              <a:rPr lang="en-US" smtClean="0"/>
              <a:t>1/19/2024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BCD213-7D5D-49D9-A134-696E1658F45C}" type="slidenum">
              <a:rPr lang="en-US" smtClean="0"/>
              <a:t>‹#›</a:t>
            </a:fld>
            <a:endParaRPr lang="en-US"/>
          </a:p>
        </p:txBody>
      </p:sp>
    </p:spTree>
    <p:extLst>
      <p:ext uri="{BB962C8B-B14F-4D97-AF65-F5344CB8AC3E}">
        <p14:creationId xmlns:p14="http://schemas.microsoft.com/office/powerpoint/2010/main" val="1105197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24704E5-D9E0-449B-9AF9-07BB612A7B85}"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CD213-7D5D-49D9-A134-696E1658F45C}" type="slidenum">
              <a:rPr lang="en-US" smtClean="0"/>
              <a:t>‹#›</a:t>
            </a:fld>
            <a:endParaRPr lang="en-US"/>
          </a:p>
        </p:txBody>
      </p:sp>
    </p:spTree>
    <p:extLst>
      <p:ext uri="{BB962C8B-B14F-4D97-AF65-F5344CB8AC3E}">
        <p14:creationId xmlns:p14="http://schemas.microsoft.com/office/powerpoint/2010/main" val="1511050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24704E5-D9E0-449B-9AF9-07BB612A7B85}" type="datetimeFigureOut">
              <a:rPr lang="en-US" smtClean="0"/>
              <a:t>1/19/2024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BCD213-7D5D-49D9-A134-696E1658F45C}" type="slidenum">
              <a:rPr lang="en-US" smtClean="0"/>
              <a:t>‹#›</a:t>
            </a:fld>
            <a:endParaRPr lang="en-US"/>
          </a:p>
        </p:txBody>
      </p:sp>
    </p:spTree>
    <p:extLst>
      <p:ext uri="{BB962C8B-B14F-4D97-AF65-F5344CB8AC3E}">
        <p14:creationId xmlns:p14="http://schemas.microsoft.com/office/powerpoint/2010/main" val="198729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24704E5-D9E0-449B-9AF9-07BB612A7B85}" type="datetimeFigureOut">
              <a:rPr lang="en-US" smtClean="0"/>
              <a:t>1/19/2024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BCD213-7D5D-49D9-A134-696E1658F45C}" type="slidenum">
              <a:rPr lang="en-US" smtClean="0"/>
              <a:t>‹#›</a:t>
            </a:fld>
            <a:endParaRPr lang="en-US"/>
          </a:p>
        </p:txBody>
      </p:sp>
    </p:spTree>
    <p:extLst>
      <p:ext uri="{BB962C8B-B14F-4D97-AF65-F5344CB8AC3E}">
        <p14:creationId xmlns:p14="http://schemas.microsoft.com/office/powerpoint/2010/main" val="55997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4704E5-D9E0-449B-9AF9-07BB612A7B85}" type="datetimeFigureOut">
              <a:rPr lang="en-US" smtClean="0"/>
              <a:t>1/19/2024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BCD213-7D5D-49D9-A134-696E1658F45C}" type="slidenum">
              <a:rPr lang="en-US" smtClean="0"/>
              <a:t>‹#›</a:t>
            </a:fld>
            <a:endParaRPr lang="en-US"/>
          </a:p>
        </p:txBody>
      </p:sp>
    </p:spTree>
    <p:extLst>
      <p:ext uri="{BB962C8B-B14F-4D97-AF65-F5344CB8AC3E}">
        <p14:creationId xmlns:p14="http://schemas.microsoft.com/office/powerpoint/2010/main" val="241144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704E5-D9E0-449B-9AF9-07BB612A7B85}"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CD213-7D5D-49D9-A134-696E1658F45C}" type="slidenum">
              <a:rPr lang="en-US" smtClean="0"/>
              <a:t>‹#›</a:t>
            </a:fld>
            <a:endParaRPr lang="en-US"/>
          </a:p>
        </p:txBody>
      </p:sp>
    </p:spTree>
    <p:extLst>
      <p:ext uri="{BB962C8B-B14F-4D97-AF65-F5344CB8AC3E}">
        <p14:creationId xmlns:p14="http://schemas.microsoft.com/office/powerpoint/2010/main" val="1231050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4704E5-D9E0-449B-9AF9-07BB612A7B85}" type="datetimeFigureOut">
              <a:rPr lang="en-US" smtClean="0"/>
              <a:t>1/19/2024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BCD213-7D5D-49D9-A134-696E1658F45C}" type="slidenum">
              <a:rPr lang="en-US" smtClean="0"/>
              <a:t>‹#›</a:t>
            </a:fld>
            <a:endParaRPr lang="en-US"/>
          </a:p>
        </p:txBody>
      </p:sp>
    </p:spTree>
    <p:extLst>
      <p:ext uri="{BB962C8B-B14F-4D97-AF65-F5344CB8AC3E}">
        <p14:creationId xmlns:p14="http://schemas.microsoft.com/office/powerpoint/2010/main" val="3217274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704E5-D9E0-449B-9AF9-07BB612A7B85}" type="datetimeFigureOut">
              <a:rPr lang="en-US" smtClean="0"/>
              <a:t>1/19/2024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CD213-7D5D-49D9-A134-696E1658F45C}" type="slidenum">
              <a:rPr lang="en-US" smtClean="0"/>
              <a:t>‹#›</a:t>
            </a:fld>
            <a:endParaRPr lang="en-US"/>
          </a:p>
        </p:txBody>
      </p:sp>
    </p:spTree>
    <p:extLst>
      <p:ext uri="{BB962C8B-B14F-4D97-AF65-F5344CB8AC3E}">
        <p14:creationId xmlns:p14="http://schemas.microsoft.com/office/powerpoint/2010/main" val="3946032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205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820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1"/>
          <p:cNvSpPr txBox="1">
            <a:spLocks/>
          </p:cNvSpPr>
          <p:nvPr/>
        </p:nvSpPr>
        <p:spPr>
          <a:xfrm>
            <a:off x="1447800" y="1066800"/>
            <a:ext cx="6096000" cy="1600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err="1" smtClean="0">
                <a:latin typeface="Times New Roman" pitchFamily="18" charset="0"/>
                <a:cs typeface="Times New Roman" pitchFamily="18" charset="0"/>
              </a:rPr>
              <a:t>Chúng</a:t>
            </a:r>
            <a:r>
              <a:rPr lang="en-US" sz="3200" dirty="0" smtClean="0">
                <a:latin typeface="Times New Roman" pitchFamily="18" charset="0"/>
                <a:cs typeface="Times New Roman" pitchFamily="18" charset="0"/>
              </a:rPr>
              <a:t> ta </a:t>
            </a:r>
            <a:r>
              <a:rPr lang="en-US" sz="3200" dirty="0" err="1" smtClean="0">
                <a:latin typeface="Times New Roman" pitchFamily="18" charset="0"/>
                <a:cs typeface="Times New Roman" pitchFamily="18" charset="0"/>
              </a:rPr>
              <a:t>cùng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một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hình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ảnh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sau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đây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hãy</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biết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bộ</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phận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nào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quan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trọng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nhất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cẩu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điện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nhé</a:t>
            </a:r>
            <a:r>
              <a:rPr lang="en-US" sz="3200" dirty="0" smtClean="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3750967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1295400" y="12192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2531" name="WordArt 3"/>
          <p:cNvSpPr>
            <a:spLocks noChangeArrowheads="1" noChangeShapeType="1" noTextEdit="1"/>
          </p:cNvSpPr>
          <p:nvPr/>
        </p:nvSpPr>
        <p:spPr bwMode="auto">
          <a:xfrm>
            <a:off x="990600" y="381000"/>
            <a:ext cx="7086600" cy="685800"/>
          </a:xfrm>
          <a:prstGeom prst="rect">
            <a:avLst/>
          </a:prstGeom>
        </p:spPr>
        <p:txBody>
          <a:bodyPr wrap="none" fromWordArt="1">
            <a:prstTxWarp prst="textPlain">
              <a:avLst>
                <a:gd name="adj" fmla="val 50000"/>
              </a:avLst>
            </a:prstTxWarp>
          </a:bodyPr>
          <a:lstStyle/>
          <a:p>
            <a:r>
              <a:rPr lang="vi-VN"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Cách chế tạo một nam châm </a:t>
            </a:r>
            <a:r>
              <a:rPr lang="vi-VN" sz="3600" b="1" kern="1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điện </a:t>
            </a:r>
            <a:r>
              <a:rPr lang="vi-VN" sz="3600" b="1" kern="1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đơn </a:t>
            </a:r>
            <a:r>
              <a:rPr lang="vi-VN"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giản</a:t>
            </a:r>
            <a:endPar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57348" name="WordArt 4"/>
          <p:cNvSpPr>
            <a:spLocks noChangeArrowheads="1" noChangeShapeType="1" noTextEdit="1"/>
          </p:cNvSpPr>
          <p:nvPr/>
        </p:nvSpPr>
        <p:spPr bwMode="auto">
          <a:xfrm>
            <a:off x="1371600" y="1371600"/>
            <a:ext cx="2057400" cy="457200"/>
          </a:xfrm>
          <a:prstGeom prst="rect">
            <a:avLst/>
          </a:prstGeom>
        </p:spPr>
        <p:txBody>
          <a:bodyPr wrap="none" fromWordArt="1">
            <a:prstTxWarp prst="textPlain">
              <a:avLst>
                <a:gd name="adj" fmla="val 50000"/>
              </a:avLst>
            </a:prstTxWarp>
          </a:bodyPr>
          <a:lstStyle/>
          <a:p>
            <a:r>
              <a:rPr lang="vi-VN" sz="3600" b="1" kern="10" dirty="0">
                <a:ln w="9525">
                  <a:solidFill>
                    <a:srgbClr val="FF3300"/>
                  </a:solidFill>
                  <a:round/>
                  <a:headEnd/>
                  <a:tailEnd/>
                </a:ln>
                <a:solidFill>
                  <a:srgbClr val="336699"/>
                </a:solidFill>
                <a:effectLst>
                  <a:outerShdw dist="45791" dir="2021404" algn="ctr" rotWithShape="0">
                    <a:srgbClr val="B2B2B2">
                      <a:alpha val="79999"/>
                    </a:srgbClr>
                  </a:outerShdw>
                </a:effectLst>
                <a:latin typeface="Times New Roman"/>
                <a:cs typeface="Times New Roman"/>
              </a:rPr>
              <a:t>*Nam châm điện</a:t>
            </a:r>
            <a:endParaRPr lang="en-US" sz="3600" b="1" kern="10" dirty="0">
              <a:ln w="9525">
                <a:solidFill>
                  <a:srgbClr val="FF3300"/>
                </a:solidFill>
                <a:round/>
                <a:headEnd/>
                <a:tailEnd/>
              </a:ln>
              <a:solidFill>
                <a:srgbClr val="336699"/>
              </a:solidFill>
              <a:effectLst>
                <a:outerShdw dist="45791" dir="2021404" algn="ctr" rotWithShape="0">
                  <a:srgbClr val="B2B2B2">
                    <a:alpha val="79999"/>
                  </a:srgbClr>
                </a:outerShdw>
              </a:effectLst>
              <a:latin typeface="Times New Roman"/>
              <a:cs typeface="Times New Roman"/>
            </a:endParaRPr>
          </a:p>
        </p:txBody>
      </p:sp>
      <p:sp>
        <p:nvSpPr>
          <p:cNvPr id="57349" name="Text Box 5"/>
          <p:cNvSpPr txBox="1">
            <a:spLocks noChangeArrowheads="1"/>
          </p:cNvSpPr>
          <p:nvPr/>
        </p:nvSpPr>
        <p:spPr bwMode="auto">
          <a:xfrm>
            <a:off x="609600" y="2014925"/>
            <a:ext cx="441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b="1" i="1" dirty="0">
                <a:solidFill>
                  <a:srgbClr val="104419"/>
                </a:solidFill>
              </a:rPr>
              <a:t>    </a:t>
            </a:r>
            <a:r>
              <a:rPr lang="en-US" sz="2800" b="1" i="1" dirty="0" err="1">
                <a:solidFill>
                  <a:srgbClr val="104419"/>
                </a:solidFill>
              </a:rPr>
              <a:t>Dùng</a:t>
            </a:r>
            <a:r>
              <a:rPr lang="en-US" sz="2800" b="1" i="1" dirty="0">
                <a:solidFill>
                  <a:srgbClr val="104419"/>
                </a:solidFill>
              </a:rPr>
              <a:t> </a:t>
            </a:r>
            <a:r>
              <a:rPr lang="en-US" sz="2800" b="1" i="1" dirty="0" err="1">
                <a:solidFill>
                  <a:srgbClr val="104419"/>
                </a:solidFill>
              </a:rPr>
              <a:t>dây</a:t>
            </a:r>
            <a:r>
              <a:rPr lang="en-US" sz="2800" b="1" i="1" dirty="0">
                <a:solidFill>
                  <a:srgbClr val="104419"/>
                </a:solidFill>
              </a:rPr>
              <a:t> </a:t>
            </a:r>
            <a:r>
              <a:rPr lang="en-US" sz="2800" b="1" i="1" dirty="0" err="1">
                <a:solidFill>
                  <a:srgbClr val="104419"/>
                </a:solidFill>
              </a:rPr>
              <a:t>dẫn</a:t>
            </a:r>
            <a:r>
              <a:rPr lang="en-US" sz="2800" b="1" i="1" dirty="0">
                <a:solidFill>
                  <a:srgbClr val="104419"/>
                </a:solidFill>
              </a:rPr>
              <a:t> </a:t>
            </a:r>
            <a:r>
              <a:rPr lang="en-US" sz="2800" b="1" i="1" dirty="0" err="1">
                <a:solidFill>
                  <a:srgbClr val="104419"/>
                </a:solidFill>
              </a:rPr>
              <a:t>có</a:t>
            </a:r>
            <a:r>
              <a:rPr lang="en-US" sz="2800" b="1" i="1" dirty="0">
                <a:solidFill>
                  <a:srgbClr val="104419"/>
                </a:solidFill>
              </a:rPr>
              <a:t> </a:t>
            </a:r>
            <a:r>
              <a:rPr lang="en-US" sz="2800" b="1" i="1" dirty="0" err="1">
                <a:solidFill>
                  <a:srgbClr val="104419"/>
                </a:solidFill>
              </a:rPr>
              <a:t>vỏ</a:t>
            </a:r>
            <a:r>
              <a:rPr lang="en-US" sz="2800" b="1" i="1" dirty="0">
                <a:solidFill>
                  <a:srgbClr val="104419"/>
                </a:solidFill>
              </a:rPr>
              <a:t> </a:t>
            </a:r>
            <a:r>
              <a:rPr lang="en-US" sz="2800" b="1" i="1" dirty="0" err="1">
                <a:solidFill>
                  <a:srgbClr val="104419"/>
                </a:solidFill>
              </a:rPr>
              <a:t>bọc</a:t>
            </a:r>
            <a:r>
              <a:rPr lang="en-US" sz="2800" b="1" i="1" dirty="0">
                <a:solidFill>
                  <a:srgbClr val="104419"/>
                </a:solidFill>
              </a:rPr>
              <a:t> </a:t>
            </a:r>
            <a:r>
              <a:rPr lang="en-US" sz="2800" b="1" i="1" dirty="0" err="1">
                <a:solidFill>
                  <a:srgbClr val="104419"/>
                </a:solidFill>
              </a:rPr>
              <a:t>cách</a:t>
            </a:r>
            <a:r>
              <a:rPr lang="en-US" sz="2800" b="1" i="1" dirty="0">
                <a:solidFill>
                  <a:srgbClr val="104419"/>
                </a:solidFill>
              </a:rPr>
              <a:t> </a:t>
            </a:r>
            <a:r>
              <a:rPr lang="en-US" sz="2800" b="1" i="1" dirty="0" err="1">
                <a:solidFill>
                  <a:srgbClr val="104419"/>
                </a:solidFill>
              </a:rPr>
              <a:t>điện</a:t>
            </a:r>
            <a:r>
              <a:rPr lang="en-US" sz="2800" b="1" i="1" dirty="0">
                <a:solidFill>
                  <a:srgbClr val="104419"/>
                </a:solidFill>
              </a:rPr>
              <a:t> </a:t>
            </a:r>
            <a:r>
              <a:rPr lang="en-US" sz="2800" b="1" i="1" dirty="0" err="1">
                <a:solidFill>
                  <a:srgbClr val="104419"/>
                </a:solidFill>
              </a:rPr>
              <a:t>quấn</a:t>
            </a:r>
            <a:r>
              <a:rPr lang="en-US" sz="2800" b="1" i="1" dirty="0">
                <a:solidFill>
                  <a:srgbClr val="104419"/>
                </a:solidFill>
              </a:rPr>
              <a:t> </a:t>
            </a:r>
            <a:r>
              <a:rPr lang="en-US" sz="2800" b="1" i="1" dirty="0" err="1">
                <a:solidFill>
                  <a:srgbClr val="104419"/>
                </a:solidFill>
              </a:rPr>
              <a:t>quanh</a:t>
            </a:r>
            <a:r>
              <a:rPr lang="en-US" sz="2800" b="1" i="1" dirty="0">
                <a:solidFill>
                  <a:srgbClr val="104419"/>
                </a:solidFill>
              </a:rPr>
              <a:t> </a:t>
            </a:r>
            <a:r>
              <a:rPr lang="en-US" sz="2800" b="1" i="1" dirty="0" err="1">
                <a:solidFill>
                  <a:srgbClr val="104419"/>
                </a:solidFill>
              </a:rPr>
              <a:t>một</a:t>
            </a:r>
            <a:r>
              <a:rPr lang="en-US" sz="2800" b="1" i="1" dirty="0">
                <a:solidFill>
                  <a:srgbClr val="104419"/>
                </a:solidFill>
              </a:rPr>
              <a:t> </a:t>
            </a:r>
            <a:r>
              <a:rPr lang="en-US" sz="2800" b="1" i="1" dirty="0" err="1">
                <a:solidFill>
                  <a:srgbClr val="104419"/>
                </a:solidFill>
              </a:rPr>
              <a:t>chiếc</a:t>
            </a:r>
            <a:r>
              <a:rPr lang="en-US" sz="2800" b="1" i="1" dirty="0">
                <a:solidFill>
                  <a:srgbClr val="104419"/>
                </a:solidFill>
              </a:rPr>
              <a:t> </a:t>
            </a:r>
            <a:r>
              <a:rPr lang="en-US" sz="2800" b="1" i="1" dirty="0" err="1">
                <a:solidFill>
                  <a:srgbClr val="104419"/>
                </a:solidFill>
              </a:rPr>
              <a:t>đinh</a:t>
            </a:r>
            <a:r>
              <a:rPr lang="en-US" sz="2800" b="1" i="1" dirty="0">
                <a:solidFill>
                  <a:srgbClr val="104419"/>
                </a:solidFill>
              </a:rPr>
              <a:t> </a:t>
            </a:r>
            <a:r>
              <a:rPr lang="en-US" sz="2800" b="1" i="1" dirty="0" err="1">
                <a:solidFill>
                  <a:srgbClr val="104419"/>
                </a:solidFill>
              </a:rPr>
              <a:t>sắt</a:t>
            </a:r>
            <a:r>
              <a:rPr lang="en-US" sz="2800" b="1" i="1" dirty="0">
                <a:solidFill>
                  <a:srgbClr val="104419"/>
                </a:solidFill>
              </a:rPr>
              <a:t>. </a:t>
            </a:r>
          </a:p>
        </p:txBody>
      </p:sp>
      <p:sp>
        <p:nvSpPr>
          <p:cNvPr id="57350" name="Text Box 6"/>
          <p:cNvSpPr txBox="1">
            <a:spLocks noChangeArrowheads="1"/>
          </p:cNvSpPr>
          <p:nvPr/>
        </p:nvSpPr>
        <p:spPr bwMode="auto">
          <a:xfrm>
            <a:off x="762000" y="5010452"/>
            <a:ext cx="7543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spcBef>
                <a:spcPct val="50000"/>
              </a:spcBef>
            </a:pPr>
            <a:r>
              <a:rPr lang="en-US" b="1" i="1" dirty="0">
                <a:solidFill>
                  <a:srgbClr val="93030D"/>
                </a:solidFill>
              </a:rPr>
              <a:t>    </a:t>
            </a:r>
            <a:r>
              <a:rPr lang="en-US" sz="2800" b="1" i="1" dirty="0" err="1">
                <a:solidFill>
                  <a:srgbClr val="93030D"/>
                </a:solidFill>
              </a:rPr>
              <a:t>Khi</a:t>
            </a:r>
            <a:r>
              <a:rPr lang="en-US" sz="2800" b="1" i="1" dirty="0">
                <a:solidFill>
                  <a:srgbClr val="93030D"/>
                </a:solidFill>
              </a:rPr>
              <a:t> </a:t>
            </a:r>
            <a:r>
              <a:rPr lang="en-US" sz="2800" b="1" i="1" dirty="0" err="1">
                <a:solidFill>
                  <a:srgbClr val="93030D"/>
                </a:solidFill>
              </a:rPr>
              <a:t>đó</a:t>
            </a:r>
            <a:r>
              <a:rPr lang="en-US" sz="2800" b="1" i="1" dirty="0">
                <a:solidFill>
                  <a:srgbClr val="93030D"/>
                </a:solidFill>
              </a:rPr>
              <a:t> </a:t>
            </a:r>
            <a:r>
              <a:rPr lang="en-US" sz="2800" b="1" i="1" dirty="0" err="1">
                <a:solidFill>
                  <a:srgbClr val="93030D"/>
                </a:solidFill>
              </a:rPr>
              <a:t>chiếc</a:t>
            </a:r>
            <a:r>
              <a:rPr lang="en-US" sz="2800" b="1" i="1" dirty="0">
                <a:solidFill>
                  <a:srgbClr val="93030D"/>
                </a:solidFill>
              </a:rPr>
              <a:t> </a:t>
            </a:r>
            <a:r>
              <a:rPr lang="en-US" sz="2800" b="1" i="1" dirty="0" err="1">
                <a:solidFill>
                  <a:srgbClr val="93030D"/>
                </a:solidFill>
              </a:rPr>
              <a:t>đinh</a:t>
            </a:r>
            <a:r>
              <a:rPr lang="en-US" sz="2800" b="1" i="1" dirty="0">
                <a:solidFill>
                  <a:srgbClr val="93030D"/>
                </a:solidFill>
              </a:rPr>
              <a:t> </a:t>
            </a:r>
            <a:r>
              <a:rPr lang="en-US" sz="2800" b="1" i="1" dirty="0" err="1">
                <a:solidFill>
                  <a:srgbClr val="93030D"/>
                </a:solidFill>
              </a:rPr>
              <a:t>có</a:t>
            </a:r>
            <a:r>
              <a:rPr lang="en-US" sz="2800" b="1" i="1" dirty="0">
                <a:solidFill>
                  <a:srgbClr val="93030D"/>
                </a:solidFill>
              </a:rPr>
              <a:t> </a:t>
            </a:r>
            <a:r>
              <a:rPr lang="en-US" sz="2800" b="1" i="1" dirty="0" err="1">
                <a:solidFill>
                  <a:srgbClr val="93030D"/>
                </a:solidFill>
              </a:rPr>
              <a:t>thể</a:t>
            </a:r>
            <a:r>
              <a:rPr lang="en-US" sz="2800" b="1" i="1" dirty="0">
                <a:solidFill>
                  <a:srgbClr val="93030D"/>
                </a:solidFill>
              </a:rPr>
              <a:t> </a:t>
            </a:r>
            <a:r>
              <a:rPr lang="en-US" sz="2800" b="1" i="1" dirty="0" err="1">
                <a:solidFill>
                  <a:srgbClr val="93030D"/>
                </a:solidFill>
              </a:rPr>
              <a:t>hút</a:t>
            </a:r>
            <a:r>
              <a:rPr lang="en-US" sz="2800" b="1" i="1" dirty="0">
                <a:solidFill>
                  <a:srgbClr val="93030D"/>
                </a:solidFill>
              </a:rPr>
              <a:t> </a:t>
            </a:r>
            <a:r>
              <a:rPr lang="en-US" sz="2800" b="1" i="1" dirty="0" err="1">
                <a:solidFill>
                  <a:srgbClr val="93030D"/>
                </a:solidFill>
              </a:rPr>
              <a:t>được</a:t>
            </a:r>
            <a:r>
              <a:rPr lang="en-US" sz="2800" b="1" i="1" dirty="0">
                <a:solidFill>
                  <a:srgbClr val="93030D"/>
                </a:solidFill>
              </a:rPr>
              <a:t> </a:t>
            </a:r>
            <a:r>
              <a:rPr lang="en-US" sz="2800" b="1" i="1" dirty="0" err="1">
                <a:solidFill>
                  <a:srgbClr val="93030D"/>
                </a:solidFill>
              </a:rPr>
              <a:t>sắt</a:t>
            </a:r>
            <a:r>
              <a:rPr lang="en-US" sz="2800" b="1" i="1" dirty="0">
                <a:solidFill>
                  <a:srgbClr val="93030D"/>
                </a:solidFill>
              </a:rPr>
              <a:t>, </a:t>
            </a:r>
            <a:r>
              <a:rPr lang="en-US" sz="2800" b="1" i="1" dirty="0" err="1">
                <a:solidFill>
                  <a:srgbClr val="93030D"/>
                </a:solidFill>
              </a:rPr>
              <a:t>thép</a:t>
            </a:r>
            <a:r>
              <a:rPr lang="en-US" sz="2800" b="1" i="1" dirty="0">
                <a:solidFill>
                  <a:srgbClr val="93030D"/>
                </a:solidFill>
              </a:rPr>
              <a:t> </a:t>
            </a:r>
            <a:r>
              <a:rPr lang="en-US" sz="2800" b="1" i="1" dirty="0" err="1">
                <a:solidFill>
                  <a:srgbClr val="93030D"/>
                </a:solidFill>
              </a:rPr>
              <a:t>và</a:t>
            </a:r>
            <a:r>
              <a:rPr lang="en-US" sz="2800" b="1" i="1" dirty="0">
                <a:solidFill>
                  <a:srgbClr val="93030D"/>
                </a:solidFill>
              </a:rPr>
              <a:t> </a:t>
            </a:r>
            <a:r>
              <a:rPr lang="en-US" sz="2800" b="1" i="1" dirty="0" err="1">
                <a:solidFill>
                  <a:srgbClr val="93030D"/>
                </a:solidFill>
              </a:rPr>
              <a:t>trở</a:t>
            </a:r>
            <a:r>
              <a:rPr lang="en-US" sz="2800" b="1" i="1" dirty="0">
                <a:solidFill>
                  <a:srgbClr val="93030D"/>
                </a:solidFill>
              </a:rPr>
              <a:t> </a:t>
            </a:r>
            <a:r>
              <a:rPr lang="en-US" sz="2800" b="1" i="1" dirty="0" err="1">
                <a:solidFill>
                  <a:srgbClr val="93030D"/>
                </a:solidFill>
              </a:rPr>
              <a:t>thành</a:t>
            </a:r>
            <a:r>
              <a:rPr lang="en-US" sz="2800" b="1" i="1" dirty="0">
                <a:solidFill>
                  <a:srgbClr val="93030D"/>
                </a:solidFill>
              </a:rPr>
              <a:t> </a:t>
            </a:r>
            <a:r>
              <a:rPr lang="en-US" sz="2800" b="1" i="1" dirty="0" err="1">
                <a:solidFill>
                  <a:srgbClr val="93030D"/>
                </a:solidFill>
              </a:rPr>
              <a:t>một</a:t>
            </a:r>
            <a:r>
              <a:rPr lang="en-US" sz="2800" b="1" i="1" dirty="0">
                <a:solidFill>
                  <a:srgbClr val="93030D"/>
                </a:solidFill>
              </a:rPr>
              <a:t> </a:t>
            </a:r>
            <a:r>
              <a:rPr lang="en-US" sz="2800" b="1" i="1" dirty="0" err="1">
                <a:solidFill>
                  <a:srgbClr val="93030D"/>
                </a:solidFill>
              </a:rPr>
              <a:t>nam</a:t>
            </a:r>
            <a:r>
              <a:rPr lang="en-US" sz="2800" b="1" i="1" dirty="0">
                <a:solidFill>
                  <a:srgbClr val="93030D"/>
                </a:solidFill>
              </a:rPr>
              <a:t> </a:t>
            </a:r>
            <a:r>
              <a:rPr lang="en-US" sz="2800" b="1" i="1" dirty="0" err="1">
                <a:solidFill>
                  <a:srgbClr val="93030D"/>
                </a:solidFill>
              </a:rPr>
              <a:t>châm</a:t>
            </a:r>
            <a:r>
              <a:rPr lang="en-US" sz="2800" b="1" i="1" dirty="0">
                <a:solidFill>
                  <a:srgbClr val="93030D"/>
                </a:solidFill>
              </a:rPr>
              <a:t> </a:t>
            </a:r>
            <a:r>
              <a:rPr lang="en-US" sz="2800" b="1" i="1" dirty="0" err="1">
                <a:solidFill>
                  <a:srgbClr val="93030D"/>
                </a:solidFill>
              </a:rPr>
              <a:t>điện</a:t>
            </a:r>
            <a:r>
              <a:rPr lang="en-US" sz="2800" b="1" i="1" dirty="0">
                <a:solidFill>
                  <a:srgbClr val="93030D"/>
                </a:solidFill>
              </a:rPr>
              <a:t>.</a:t>
            </a:r>
            <a:endParaRPr lang="en-US" sz="2800" b="1" dirty="0">
              <a:solidFill>
                <a:srgbClr val="93030D"/>
              </a:solidFill>
            </a:endParaRPr>
          </a:p>
        </p:txBody>
      </p:sp>
      <p:sp>
        <p:nvSpPr>
          <p:cNvPr id="57351" name="Text Box 7"/>
          <p:cNvSpPr txBox="1">
            <a:spLocks noChangeArrowheads="1"/>
          </p:cNvSpPr>
          <p:nvPr/>
        </p:nvSpPr>
        <p:spPr bwMode="auto">
          <a:xfrm>
            <a:off x="823912" y="3830807"/>
            <a:ext cx="700246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b="1" i="1" dirty="0">
                <a:solidFill>
                  <a:srgbClr val="104419"/>
                </a:solidFill>
              </a:rPr>
              <a:t>    </a:t>
            </a:r>
            <a:r>
              <a:rPr lang="en-US" sz="2800" b="1" i="1" dirty="0" err="1">
                <a:solidFill>
                  <a:srgbClr val="104419"/>
                </a:solidFill>
              </a:rPr>
              <a:t>Mắc</a:t>
            </a:r>
            <a:r>
              <a:rPr lang="en-US" sz="2800" b="1" i="1" dirty="0">
                <a:solidFill>
                  <a:srgbClr val="104419"/>
                </a:solidFill>
              </a:rPr>
              <a:t> </a:t>
            </a:r>
            <a:r>
              <a:rPr lang="en-US" sz="2800" b="1" i="1" dirty="0" err="1">
                <a:solidFill>
                  <a:srgbClr val="104419"/>
                </a:solidFill>
              </a:rPr>
              <a:t>hai</a:t>
            </a:r>
            <a:r>
              <a:rPr lang="en-US" sz="2800" b="1" i="1" dirty="0">
                <a:solidFill>
                  <a:srgbClr val="104419"/>
                </a:solidFill>
              </a:rPr>
              <a:t> </a:t>
            </a:r>
            <a:r>
              <a:rPr lang="en-US" sz="2800" b="1" i="1" dirty="0" err="1">
                <a:solidFill>
                  <a:srgbClr val="104419"/>
                </a:solidFill>
              </a:rPr>
              <a:t>đầu</a:t>
            </a:r>
            <a:r>
              <a:rPr lang="en-US" sz="2800" b="1" i="1" dirty="0">
                <a:solidFill>
                  <a:srgbClr val="104419"/>
                </a:solidFill>
              </a:rPr>
              <a:t> </a:t>
            </a:r>
            <a:r>
              <a:rPr lang="en-US" sz="2800" b="1" i="1" dirty="0" err="1">
                <a:solidFill>
                  <a:srgbClr val="104419"/>
                </a:solidFill>
              </a:rPr>
              <a:t>dây</a:t>
            </a:r>
            <a:r>
              <a:rPr lang="en-US" sz="2800" b="1" i="1" dirty="0">
                <a:solidFill>
                  <a:srgbClr val="104419"/>
                </a:solidFill>
              </a:rPr>
              <a:t> </a:t>
            </a:r>
            <a:r>
              <a:rPr lang="en-US" sz="2800" b="1" i="1" dirty="0" err="1">
                <a:solidFill>
                  <a:srgbClr val="104419"/>
                </a:solidFill>
              </a:rPr>
              <a:t>dẫn</a:t>
            </a:r>
            <a:r>
              <a:rPr lang="en-US" sz="2800" b="1" i="1" dirty="0">
                <a:solidFill>
                  <a:srgbClr val="104419"/>
                </a:solidFill>
              </a:rPr>
              <a:t> </a:t>
            </a:r>
            <a:r>
              <a:rPr lang="en-US" sz="2800" b="1" i="1" dirty="0" err="1">
                <a:solidFill>
                  <a:srgbClr val="104419"/>
                </a:solidFill>
              </a:rPr>
              <a:t>vào</a:t>
            </a:r>
            <a:r>
              <a:rPr lang="en-US" sz="2800" b="1" i="1" dirty="0">
                <a:solidFill>
                  <a:srgbClr val="104419"/>
                </a:solidFill>
              </a:rPr>
              <a:t> </a:t>
            </a:r>
            <a:r>
              <a:rPr lang="en-US" sz="2800" b="1" i="1" dirty="0" err="1">
                <a:solidFill>
                  <a:srgbClr val="104419"/>
                </a:solidFill>
              </a:rPr>
              <a:t>hai</a:t>
            </a:r>
            <a:r>
              <a:rPr lang="en-US" sz="2800" b="1" i="1" dirty="0">
                <a:solidFill>
                  <a:srgbClr val="104419"/>
                </a:solidFill>
              </a:rPr>
              <a:t> </a:t>
            </a:r>
            <a:r>
              <a:rPr lang="en-US" sz="2800" b="1" i="1" dirty="0" err="1">
                <a:solidFill>
                  <a:srgbClr val="104419"/>
                </a:solidFill>
              </a:rPr>
              <a:t>cực</a:t>
            </a:r>
            <a:r>
              <a:rPr lang="en-US" sz="2800" b="1" i="1" dirty="0">
                <a:solidFill>
                  <a:srgbClr val="104419"/>
                </a:solidFill>
              </a:rPr>
              <a:t> </a:t>
            </a:r>
            <a:r>
              <a:rPr lang="en-US" sz="2800" b="1" i="1" dirty="0" err="1">
                <a:solidFill>
                  <a:srgbClr val="104419"/>
                </a:solidFill>
              </a:rPr>
              <a:t>của</a:t>
            </a:r>
            <a:r>
              <a:rPr lang="en-US" sz="2800" b="1" i="1" dirty="0">
                <a:solidFill>
                  <a:srgbClr val="104419"/>
                </a:solidFill>
              </a:rPr>
              <a:t> </a:t>
            </a:r>
            <a:r>
              <a:rPr lang="en-US" sz="2800" b="1" i="1" dirty="0" err="1">
                <a:solidFill>
                  <a:srgbClr val="104419"/>
                </a:solidFill>
              </a:rPr>
              <a:t>một</a:t>
            </a:r>
            <a:r>
              <a:rPr lang="en-US" sz="2800" b="1" i="1" dirty="0">
                <a:solidFill>
                  <a:srgbClr val="104419"/>
                </a:solidFill>
              </a:rPr>
              <a:t> </a:t>
            </a:r>
            <a:r>
              <a:rPr lang="en-US" sz="2800" b="1" i="1" dirty="0" err="1" smtClean="0">
                <a:solidFill>
                  <a:srgbClr val="104419"/>
                </a:solidFill>
              </a:rPr>
              <a:t>cục</a:t>
            </a:r>
            <a:r>
              <a:rPr lang="en-US" sz="2800" b="1" i="1" dirty="0" smtClean="0">
                <a:solidFill>
                  <a:srgbClr val="104419"/>
                </a:solidFill>
              </a:rPr>
              <a:t> pin</a:t>
            </a:r>
            <a:r>
              <a:rPr lang="en-US" sz="2800" b="1" i="1" dirty="0">
                <a:solidFill>
                  <a:srgbClr val="104419"/>
                </a:solidFill>
              </a:rPr>
              <a:t>. </a:t>
            </a:r>
            <a:endParaRPr lang="en-US" sz="2800" b="1" dirty="0">
              <a:solidFill>
                <a:srgbClr val="104419"/>
              </a:solidFill>
            </a:endParaRPr>
          </a:p>
        </p:txBody>
      </p:sp>
      <p:sp>
        <p:nvSpPr>
          <p:cNvPr id="22536" name="Text Box 8"/>
          <p:cNvSpPr txBox="1">
            <a:spLocks noChangeArrowheads="1"/>
          </p:cNvSpPr>
          <p:nvPr/>
        </p:nvSpPr>
        <p:spPr bwMode="auto">
          <a:xfrm>
            <a:off x="304800" y="296863"/>
            <a:ext cx="76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pSp>
        <p:nvGrpSpPr>
          <p:cNvPr id="2" name="Group 9"/>
          <p:cNvGrpSpPr>
            <a:grpSpLocks/>
          </p:cNvGrpSpPr>
          <p:nvPr/>
        </p:nvGrpSpPr>
        <p:grpSpPr bwMode="auto">
          <a:xfrm>
            <a:off x="6521450" y="2724150"/>
            <a:ext cx="846138" cy="406400"/>
            <a:chOff x="4300" y="2016"/>
            <a:chExt cx="533" cy="256"/>
          </a:xfrm>
        </p:grpSpPr>
        <p:sp>
          <p:nvSpPr>
            <p:cNvPr id="22570" name="Rectangle 10"/>
            <p:cNvSpPr>
              <a:spLocks noChangeArrowheads="1"/>
            </p:cNvSpPr>
            <p:nvPr/>
          </p:nvSpPr>
          <p:spPr bwMode="auto">
            <a:xfrm>
              <a:off x="4300" y="2016"/>
              <a:ext cx="485" cy="256"/>
            </a:xfrm>
            <a:prstGeom prst="rect">
              <a:avLst/>
            </a:prstGeom>
            <a:gradFill rotWithShape="1">
              <a:gsLst>
                <a:gs pos="0">
                  <a:srgbClr val="008080"/>
                </a:gs>
                <a:gs pos="50000">
                  <a:srgbClr val="005959"/>
                </a:gs>
                <a:gs pos="100000">
                  <a:srgbClr val="008080"/>
                </a:gs>
              </a:gsLst>
              <a:lin ang="5400000" scaled="1"/>
            </a:gradFill>
            <a:ln w="9525">
              <a:solidFill>
                <a:schemeClr val="tx1"/>
              </a:solidFill>
              <a:miter lim="800000"/>
              <a:headEnd/>
              <a:tailEnd/>
            </a:ln>
          </p:spPr>
          <p:txBody>
            <a:bodyPr wrap="none" anchor="ctr"/>
            <a:lstStyle/>
            <a:p>
              <a:r>
                <a:rPr lang="en-US" b="1">
                  <a:solidFill>
                    <a:srgbClr val="FFFF66"/>
                  </a:solidFill>
                </a:rPr>
                <a:t>Pin</a:t>
              </a:r>
            </a:p>
          </p:txBody>
        </p:sp>
        <p:sp>
          <p:nvSpPr>
            <p:cNvPr id="22571" name="Rectangle 11"/>
            <p:cNvSpPr>
              <a:spLocks noChangeArrowheads="1"/>
            </p:cNvSpPr>
            <p:nvPr/>
          </p:nvSpPr>
          <p:spPr bwMode="auto">
            <a:xfrm>
              <a:off x="4785" y="2080"/>
              <a:ext cx="48" cy="144"/>
            </a:xfrm>
            <a:prstGeom prst="rect">
              <a:avLst/>
            </a:prstGeom>
            <a:solidFill>
              <a:srgbClr val="E20414"/>
            </a:solidFill>
            <a:ln w="9525">
              <a:solidFill>
                <a:schemeClr val="tx1"/>
              </a:solidFill>
              <a:miter lim="800000"/>
              <a:headEnd/>
              <a:tailEnd/>
            </a:ln>
          </p:spPr>
          <p:txBody>
            <a:bodyPr wrap="none" anchor="ctr"/>
            <a:lstStyle/>
            <a:p>
              <a:endParaRPr lang="en-US"/>
            </a:p>
          </p:txBody>
        </p:sp>
      </p:grpSp>
      <p:grpSp>
        <p:nvGrpSpPr>
          <p:cNvPr id="3" name="Group 12"/>
          <p:cNvGrpSpPr>
            <a:grpSpLocks/>
          </p:cNvGrpSpPr>
          <p:nvPr/>
        </p:nvGrpSpPr>
        <p:grpSpPr bwMode="auto">
          <a:xfrm>
            <a:off x="5105400" y="1524000"/>
            <a:ext cx="3048000" cy="1428750"/>
            <a:chOff x="3408" y="1260"/>
            <a:chExt cx="1920" cy="900"/>
          </a:xfrm>
        </p:grpSpPr>
        <p:sp>
          <p:nvSpPr>
            <p:cNvPr id="22539" name="Freeform 13"/>
            <p:cNvSpPr>
              <a:spLocks/>
            </p:cNvSpPr>
            <p:nvPr/>
          </p:nvSpPr>
          <p:spPr bwMode="auto">
            <a:xfrm>
              <a:off x="3830" y="1352"/>
              <a:ext cx="1" cy="804"/>
            </a:xfrm>
            <a:custGeom>
              <a:avLst/>
              <a:gdLst>
                <a:gd name="T0" fmla="*/ 0 w 1"/>
                <a:gd name="T1" fmla="*/ 0 h 804"/>
                <a:gd name="T2" fmla="*/ 0 w 1"/>
                <a:gd name="T3" fmla="*/ 804 h 804"/>
                <a:gd name="T4" fmla="*/ 0 60000 65536"/>
                <a:gd name="T5" fmla="*/ 0 60000 65536"/>
                <a:gd name="T6" fmla="*/ 0 w 1"/>
                <a:gd name="T7" fmla="*/ 0 h 804"/>
                <a:gd name="T8" fmla="*/ 1 w 1"/>
                <a:gd name="T9" fmla="*/ 804 h 804"/>
              </a:gdLst>
              <a:ahLst/>
              <a:cxnLst>
                <a:cxn ang="T4">
                  <a:pos x="T0" y="T1"/>
                </a:cxn>
                <a:cxn ang="T5">
                  <a:pos x="T2" y="T3"/>
                </a:cxn>
              </a:cxnLst>
              <a:rect l="T6" t="T7" r="T8" b="T9"/>
              <a:pathLst>
                <a:path w="1" h="804">
                  <a:moveTo>
                    <a:pt x="0" y="0"/>
                  </a:moveTo>
                  <a:lnTo>
                    <a:pt x="0" y="804"/>
                  </a:lnTo>
                </a:path>
              </a:pathLst>
            </a:custGeom>
            <a:noFill/>
            <a:ln w="38100" cap="flat" cmpd="sng">
              <a:solidFill>
                <a:srgbClr val="FF99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2540" name="Group 14"/>
            <p:cNvGrpSpPr>
              <a:grpSpLocks/>
            </p:cNvGrpSpPr>
            <p:nvPr/>
          </p:nvGrpSpPr>
          <p:grpSpPr bwMode="auto">
            <a:xfrm>
              <a:off x="3408" y="1260"/>
              <a:ext cx="1920" cy="411"/>
              <a:chOff x="2208" y="3646"/>
              <a:chExt cx="1339" cy="192"/>
            </a:xfrm>
          </p:grpSpPr>
          <p:sp>
            <p:nvSpPr>
              <p:cNvPr id="22568" name="AutoShape 15"/>
              <p:cNvSpPr>
                <a:spLocks noChangeArrowheads="1"/>
              </p:cNvSpPr>
              <p:nvPr/>
            </p:nvSpPr>
            <p:spPr bwMode="auto">
              <a:xfrm rot="10800000">
                <a:off x="2208" y="3696"/>
                <a:ext cx="1296" cy="96"/>
              </a:xfrm>
              <a:prstGeom prst="homePlate">
                <a:avLst>
                  <a:gd name="adj" fmla="val 247938"/>
                </a:avLst>
              </a:prstGeom>
              <a:gradFill rotWithShape="1">
                <a:gsLst>
                  <a:gs pos="0">
                    <a:srgbClr val="969696"/>
                  </a:gs>
                  <a:gs pos="50000">
                    <a:srgbClr val="454545"/>
                  </a:gs>
                  <a:gs pos="100000">
                    <a:srgbClr val="969696"/>
                  </a:gs>
                </a:gsLst>
                <a:lin ang="5400000" scaled="1"/>
              </a:gradFill>
              <a:ln w="9525" algn="ctr">
                <a:solidFill>
                  <a:schemeClr val="tx1"/>
                </a:solidFill>
                <a:miter lim="800000"/>
                <a:headEnd/>
                <a:tailEnd/>
              </a:ln>
            </p:spPr>
            <p:txBody>
              <a:bodyPr wrap="none" anchor="ctr"/>
              <a:lstStyle/>
              <a:p>
                <a:endParaRPr lang="en-US"/>
              </a:p>
            </p:txBody>
          </p:sp>
          <p:sp>
            <p:nvSpPr>
              <p:cNvPr id="22569" name="Rectangle 16"/>
              <p:cNvSpPr>
                <a:spLocks noChangeArrowheads="1"/>
              </p:cNvSpPr>
              <p:nvPr/>
            </p:nvSpPr>
            <p:spPr bwMode="auto">
              <a:xfrm>
                <a:off x="3499" y="3646"/>
                <a:ext cx="48" cy="192"/>
              </a:xfrm>
              <a:prstGeom prst="rect">
                <a:avLst/>
              </a:prstGeom>
              <a:gradFill rotWithShape="1">
                <a:gsLst>
                  <a:gs pos="0">
                    <a:srgbClr val="969696"/>
                  </a:gs>
                  <a:gs pos="50000">
                    <a:srgbClr val="454545"/>
                  </a:gs>
                  <a:gs pos="100000">
                    <a:srgbClr val="969696"/>
                  </a:gs>
                </a:gsLst>
                <a:lin ang="5400000" scaled="1"/>
              </a:gradFill>
              <a:ln w="9525" algn="ctr">
                <a:solidFill>
                  <a:schemeClr val="tx1"/>
                </a:solidFill>
                <a:miter lim="800000"/>
                <a:headEnd/>
                <a:tailEnd/>
              </a:ln>
            </p:spPr>
            <p:txBody>
              <a:bodyPr wrap="none" anchor="ctr"/>
              <a:lstStyle/>
              <a:p>
                <a:endParaRPr lang="en-US"/>
              </a:p>
            </p:txBody>
          </p:sp>
        </p:grpSp>
        <p:sp>
          <p:nvSpPr>
            <p:cNvPr id="22541" name="Freeform 17"/>
            <p:cNvSpPr>
              <a:spLocks/>
            </p:cNvSpPr>
            <p:nvPr/>
          </p:nvSpPr>
          <p:spPr bwMode="auto">
            <a:xfrm>
              <a:off x="4060" y="1296"/>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2" name="Freeform 18"/>
            <p:cNvSpPr>
              <a:spLocks/>
            </p:cNvSpPr>
            <p:nvPr/>
          </p:nvSpPr>
          <p:spPr bwMode="auto">
            <a:xfrm>
              <a:off x="4170" y="1298"/>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3" name="Freeform 19"/>
            <p:cNvSpPr>
              <a:spLocks/>
            </p:cNvSpPr>
            <p:nvPr/>
          </p:nvSpPr>
          <p:spPr bwMode="auto">
            <a:xfrm>
              <a:off x="4277" y="1298"/>
              <a:ext cx="109"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4" name="Freeform 20"/>
            <p:cNvSpPr>
              <a:spLocks/>
            </p:cNvSpPr>
            <p:nvPr/>
          </p:nvSpPr>
          <p:spPr bwMode="auto">
            <a:xfrm>
              <a:off x="4225" y="1298"/>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5" name="Freeform 21"/>
            <p:cNvSpPr>
              <a:spLocks/>
            </p:cNvSpPr>
            <p:nvPr/>
          </p:nvSpPr>
          <p:spPr bwMode="auto">
            <a:xfrm>
              <a:off x="4115" y="1298"/>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6" name="Freeform 22"/>
            <p:cNvSpPr>
              <a:spLocks/>
            </p:cNvSpPr>
            <p:nvPr/>
          </p:nvSpPr>
          <p:spPr bwMode="auto">
            <a:xfrm>
              <a:off x="4336" y="1298"/>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7" name="Freeform 23"/>
            <p:cNvSpPr>
              <a:spLocks/>
            </p:cNvSpPr>
            <p:nvPr/>
          </p:nvSpPr>
          <p:spPr bwMode="auto">
            <a:xfrm>
              <a:off x="4391" y="1298"/>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8" name="Freeform 24"/>
            <p:cNvSpPr>
              <a:spLocks/>
            </p:cNvSpPr>
            <p:nvPr/>
          </p:nvSpPr>
          <p:spPr bwMode="auto">
            <a:xfrm>
              <a:off x="4446" y="1298"/>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9" name="Freeform 25"/>
            <p:cNvSpPr>
              <a:spLocks/>
            </p:cNvSpPr>
            <p:nvPr/>
          </p:nvSpPr>
          <p:spPr bwMode="auto">
            <a:xfrm>
              <a:off x="4502" y="1298"/>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0" name="Freeform 26"/>
            <p:cNvSpPr>
              <a:spLocks/>
            </p:cNvSpPr>
            <p:nvPr/>
          </p:nvSpPr>
          <p:spPr bwMode="auto">
            <a:xfrm>
              <a:off x="4557" y="1298"/>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1" name="Freeform 27"/>
            <p:cNvSpPr>
              <a:spLocks/>
            </p:cNvSpPr>
            <p:nvPr/>
          </p:nvSpPr>
          <p:spPr bwMode="auto">
            <a:xfrm>
              <a:off x="4616" y="1299"/>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2" name="Freeform 28"/>
            <p:cNvSpPr>
              <a:spLocks/>
            </p:cNvSpPr>
            <p:nvPr/>
          </p:nvSpPr>
          <p:spPr bwMode="auto">
            <a:xfrm>
              <a:off x="4672" y="1299"/>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3" name="Freeform 29"/>
            <p:cNvSpPr>
              <a:spLocks/>
            </p:cNvSpPr>
            <p:nvPr/>
          </p:nvSpPr>
          <p:spPr bwMode="auto">
            <a:xfrm>
              <a:off x="4727" y="1299"/>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4" name="Freeform 30"/>
            <p:cNvSpPr>
              <a:spLocks/>
            </p:cNvSpPr>
            <p:nvPr/>
          </p:nvSpPr>
          <p:spPr bwMode="auto">
            <a:xfrm>
              <a:off x="3889" y="1299"/>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5" name="Freeform 31"/>
            <p:cNvSpPr>
              <a:spLocks/>
            </p:cNvSpPr>
            <p:nvPr/>
          </p:nvSpPr>
          <p:spPr bwMode="auto">
            <a:xfrm>
              <a:off x="3945" y="1299"/>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6" name="Freeform 32"/>
            <p:cNvSpPr>
              <a:spLocks/>
            </p:cNvSpPr>
            <p:nvPr/>
          </p:nvSpPr>
          <p:spPr bwMode="auto">
            <a:xfrm>
              <a:off x="4000" y="1299"/>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7" name="Freeform 33"/>
            <p:cNvSpPr>
              <a:spLocks/>
            </p:cNvSpPr>
            <p:nvPr/>
          </p:nvSpPr>
          <p:spPr bwMode="auto">
            <a:xfrm>
              <a:off x="3829" y="1296"/>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8" name="Freeform 34"/>
            <p:cNvSpPr>
              <a:spLocks/>
            </p:cNvSpPr>
            <p:nvPr/>
          </p:nvSpPr>
          <p:spPr bwMode="auto">
            <a:xfrm>
              <a:off x="3820" y="2144"/>
              <a:ext cx="480" cy="2"/>
            </a:xfrm>
            <a:custGeom>
              <a:avLst/>
              <a:gdLst>
                <a:gd name="T0" fmla="*/ 0 w 480"/>
                <a:gd name="T1" fmla="*/ 2 h 2"/>
                <a:gd name="T2" fmla="*/ 480 w 480"/>
                <a:gd name="T3" fmla="*/ 0 h 2"/>
                <a:gd name="T4" fmla="*/ 0 60000 65536"/>
                <a:gd name="T5" fmla="*/ 0 60000 65536"/>
                <a:gd name="T6" fmla="*/ 0 w 480"/>
                <a:gd name="T7" fmla="*/ 0 h 2"/>
                <a:gd name="T8" fmla="*/ 480 w 480"/>
                <a:gd name="T9" fmla="*/ 2 h 2"/>
              </a:gdLst>
              <a:ahLst/>
              <a:cxnLst>
                <a:cxn ang="T4">
                  <a:pos x="T0" y="T1"/>
                </a:cxn>
                <a:cxn ang="T5">
                  <a:pos x="T2" y="T3"/>
                </a:cxn>
              </a:cxnLst>
              <a:rect l="T6" t="T7" r="T8" b="T9"/>
              <a:pathLst>
                <a:path w="480" h="2">
                  <a:moveTo>
                    <a:pt x="0" y="2"/>
                  </a:moveTo>
                  <a:lnTo>
                    <a:pt x="480" y="0"/>
                  </a:lnTo>
                </a:path>
              </a:pathLst>
            </a:custGeom>
            <a:noFill/>
            <a:ln w="38100" cap="flat" cmpd="sng">
              <a:solidFill>
                <a:srgbClr val="FF99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59" name="Freeform 35"/>
            <p:cNvSpPr>
              <a:spLocks/>
            </p:cNvSpPr>
            <p:nvPr/>
          </p:nvSpPr>
          <p:spPr bwMode="auto">
            <a:xfrm>
              <a:off x="4786" y="1296"/>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0" name="Freeform 36"/>
            <p:cNvSpPr>
              <a:spLocks/>
            </p:cNvSpPr>
            <p:nvPr/>
          </p:nvSpPr>
          <p:spPr bwMode="auto">
            <a:xfrm>
              <a:off x="4842" y="1296"/>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1" name="Freeform 37"/>
            <p:cNvSpPr>
              <a:spLocks/>
            </p:cNvSpPr>
            <p:nvPr/>
          </p:nvSpPr>
          <p:spPr bwMode="auto">
            <a:xfrm>
              <a:off x="4897" y="1296"/>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2" name="Freeform 38"/>
            <p:cNvSpPr>
              <a:spLocks/>
            </p:cNvSpPr>
            <p:nvPr/>
          </p:nvSpPr>
          <p:spPr bwMode="auto">
            <a:xfrm>
              <a:off x="4956" y="1297"/>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3" name="Freeform 39"/>
            <p:cNvSpPr>
              <a:spLocks/>
            </p:cNvSpPr>
            <p:nvPr/>
          </p:nvSpPr>
          <p:spPr bwMode="auto">
            <a:xfrm>
              <a:off x="5012" y="1297"/>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4" name="Freeform 40"/>
            <p:cNvSpPr>
              <a:spLocks/>
            </p:cNvSpPr>
            <p:nvPr/>
          </p:nvSpPr>
          <p:spPr bwMode="auto">
            <a:xfrm>
              <a:off x="5067" y="1297"/>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5" name="Freeform 41"/>
            <p:cNvSpPr>
              <a:spLocks/>
            </p:cNvSpPr>
            <p:nvPr/>
          </p:nvSpPr>
          <p:spPr bwMode="auto">
            <a:xfrm>
              <a:off x="5229" y="1359"/>
              <a:ext cx="3" cy="798"/>
            </a:xfrm>
            <a:custGeom>
              <a:avLst/>
              <a:gdLst>
                <a:gd name="T0" fmla="*/ 0 w 3"/>
                <a:gd name="T1" fmla="*/ 0 h 798"/>
                <a:gd name="T2" fmla="*/ 3 w 3"/>
                <a:gd name="T3" fmla="*/ 798 h 798"/>
                <a:gd name="T4" fmla="*/ 0 60000 65536"/>
                <a:gd name="T5" fmla="*/ 0 60000 65536"/>
                <a:gd name="T6" fmla="*/ 0 w 3"/>
                <a:gd name="T7" fmla="*/ 0 h 798"/>
                <a:gd name="T8" fmla="*/ 3 w 3"/>
                <a:gd name="T9" fmla="*/ 798 h 798"/>
              </a:gdLst>
              <a:ahLst/>
              <a:cxnLst>
                <a:cxn ang="T4">
                  <a:pos x="T0" y="T1"/>
                </a:cxn>
                <a:cxn ang="T5">
                  <a:pos x="T2" y="T3"/>
                </a:cxn>
              </a:cxnLst>
              <a:rect l="T6" t="T7" r="T8" b="T9"/>
              <a:pathLst>
                <a:path w="3" h="798">
                  <a:moveTo>
                    <a:pt x="0" y="0"/>
                  </a:moveTo>
                  <a:lnTo>
                    <a:pt x="3" y="798"/>
                  </a:lnTo>
                </a:path>
              </a:pathLst>
            </a:custGeom>
            <a:noFill/>
            <a:ln w="38100" cap="flat" cmpd="sng">
              <a:solidFill>
                <a:srgbClr val="FF99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66" name="Line 42"/>
            <p:cNvSpPr>
              <a:spLocks noChangeShapeType="1"/>
            </p:cNvSpPr>
            <p:nvPr/>
          </p:nvSpPr>
          <p:spPr bwMode="auto">
            <a:xfrm>
              <a:off x="4838" y="2158"/>
              <a:ext cx="406" cy="2"/>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7" name="Freeform 43"/>
            <p:cNvSpPr>
              <a:spLocks/>
            </p:cNvSpPr>
            <p:nvPr/>
          </p:nvSpPr>
          <p:spPr bwMode="auto">
            <a:xfrm>
              <a:off x="5180" y="1315"/>
              <a:ext cx="47" cy="47"/>
            </a:xfrm>
            <a:custGeom>
              <a:avLst/>
              <a:gdLst>
                <a:gd name="T0" fmla="*/ 0 w 30"/>
                <a:gd name="T1" fmla="*/ 30 h 30"/>
                <a:gd name="T2" fmla="*/ 9 w 30"/>
                <a:gd name="T3" fmla="*/ 0 h 30"/>
                <a:gd name="T4" fmla="*/ 30 w 30"/>
                <a:gd name="T5" fmla="*/ 30 h 30"/>
                <a:gd name="T6" fmla="*/ 0 60000 65536"/>
                <a:gd name="T7" fmla="*/ 0 60000 65536"/>
                <a:gd name="T8" fmla="*/ 0 60000 65536"/>
                <a:gd name="T9" fmla="*/ 0 w 30"/>
                <a:gd name="T10" fmla="*/ 0 h 30"/>
                <a:gd name="T11" fmla="*/ 30 w 30"/>
                <a:gd name="T12" fmla="*/ 30 h 30"/>
              </a:gdLst>
              <a:ahLst/>
              <a:cxnLst>
                <a:cxn ang="T6">
                  <a:pos x="T0" y="T1"/>
                </a:cxn>
                <a:cxn ang="T7">
                  <a:pos x="T2" y="T3"/>
                </a:cxn>
                <a:cxn ang="T8">
                  <a:pos x="T4" y="T5"/>
                </a:cxn>
              </a:cxnLst>
              <a:rect l="T9" t="T10" r="T11" b="T12"/>
              <a:pathLst>
                <a:path w="30" h="30">
                  <a:moveTo>
                    <a:pt x="0" y="30"/>
                  </a:moveTo>
                  <a:cubicBezTo>
                    <a:pt x="2" y="15"/>
                    <a:pt x="4" y="0"/>
                    <a:pt x="9" y="0"/>
                  </a:cubicBezTo>
                  <a:cubicBezTo>
                    <a:pt x="14" y="0"/>
                    <a:pt x="22" y="15"/>
                    <a:pt x="30" y="30"/>
                  </a:cubicBezTo>
                </a:path>
              </a:pathLst>
            </a:custGeom>
            <a:noFill/>
            <a:ln w="38100" cap="flat"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2291842141"/>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7348"/>
                                        </p:tgtEl>
                                        <p:attrNameLst>
                                          <p:attrName>style.visibility</p:attrName>
                                        </p:attrNameLst>
                                      </p:cBhvr>
                                      <p:to>
                                        <p:strVal val="visible"/>
                                      </p:to>
                                    </p:set>
                                    <p:anim calcmode="lin" valueType="num">
                                      <p:cBhvr>
                                        <p:cTn id="7" dur="1000" fill="hold"/>
                                        <p:tgtEl>
                                          <p:spTgt spid="57348"/>
                                        </p:tgtEl>
                                        <p:attrNameLst>
                                          <p:attrName>ppt_x</p:attrName>
                                        </p:attrNameLst>
                                      </p:cBhvr>
                                      <p:tavLst>
                                        <p:tav tm="0">
                                          <p:val>
                                            <p:strVal val="#ppt_x-.2"/>
                                          </p:val>
                                        </p:tav>
                                        <p:tav tm="100000">
                                          <p:val>
                                            <p:strVal val="#ppt_x"/>
                                          </p:val>
                                        </p:tav>
                                      </p:tavLst>
                                    </p:anim>
                                    <p:anim calcmode="lin" valueType="num">
                                      <p:cBhvr>
                                        <p:cTn id="8" dur="1000" fill="hold"/>
                                        <p:tgtEl>
                                          <p:spTgt spid="57348"/>
                                        </p:tgtEl>
                                        <p:attrNameLst>
                                          <p:attrName>ppt_y</p:attrName>
                                        </p:attrNameLst>
                                      </p:cBhvr>
                                      <p:tavLst>
                                        <p:tav tm="0">
                                          <p:val>
                                            <p:strVal val="#ppt_y"/>
                                          </p:val>
                                        </p:tav>
                                        <p:tav tm="100000">
                                          <p:val>
                                            <p:strVal val="#ppt_y"/>
                                          </p:val>
                                        </p:tav>
                                      </p:tavLst>
                                    </p:anim>
                                    <p:animEffect transition="in" filter="wipe(right)" prLst="gradientSize: 0.1">
                                      <p:cBhvr>
                                        <p:cTn id="9" dur="1000"/>
                                        <p:tgtEl>
                                          <p:spTgt spid="5734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7349"/>
                                        </p:tgtEl>
                                        <p:attrNameLst>
                                          <p:attrName>style.visibility</p:attrName>
                                        </p:attrNameLst>
                                      </p:cBhvr>
                                      <p:to>
                                        <p:strVal val="visible"/>
                                      </p:to>
                                    </p:set>
                                    <p:anim calcmode="discrete" valueType="clr">
                                      <p:cBhvr override="childStyle">
                                        <p:cTn id="14" dur="80"/>
                                        <p:tgtEl>
                                          <p:spTgt spid="5734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7349"/>
                                        </p:tgtEl>
                                        <p:attrNameLst>
                                          <p:attrName>fillcolor</p:attrName>
                                        </p:attrNameLst>
                                      </p:cBhvr>
                                      <p:tavLst>
                                        <p:tav tm="0">
                                          <p:val>
                                            <p:clrVal>
                                              <a:schemeClr val="accent2"/>
                                            </p:clrVal>
                                          </p:val>
                                        </p:tav>
                                        <p:tav tm="50000">
                                          <p:val>
                                            <p:clrVal>
                                              <a:schemeClr val="hlink"/>
                                            </p:clrVal>
                                          </p:val>
                                        </p:tav>
                                      </p:tavLst>
                                    </p:anim>
                                    <p:set>
                                      <p:cBhvr>
                                        <p:cTn id="16" dur="80"/>
                                        <p:tgtEl>
                                          <p:spTgt spid="57349"/>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7"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57351"/>
                                        </p:tgtEl>
                                        <p:attrNameLst>
                                          <p:attrName>style.visibility</p:attrName>
                                        </p:attrNameLst>
                                      </p:cBhvr>
                                      <p:to>
                                        <p:strVal val="visible"/>
                                      </p:to>
                                    </p:set>
                                    <p:anim calcmode="discrete" valueType="clr">
                                      <p:cBhvr override="childStyle">
                                        <p:cTn id="28" dur="80"/>
                                        <p:tgtEl>
                                          <p:spTgt spid="5735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7351"/>
                                        </p:tgtEl>
                                        <p:attrNameLst>
                                          <p:attrName>fillcolor</p:attrName>
                                        </p:attrNameLst>
                                      </p:cBhvr>
                                      <p:tavLst>
                                        <p:tav tm="0">
                                          <p:val>
                                            <p:clrVal>
                                              <a:schemeClr val="accent2"/>
                                            </p:clrVal>
                                          </p:val>
                                        </p:tav>
                                        <p:tav tm="50000">
                                          <p:val>
                                            <p:clrVal>
                                              <a:schemeClr val="hlink"/>
                                            </p:clrVal>
                                          </p:val>
                                        </p:tav>
                                      </p:tavLst>
                                    </p:anim>
                                    <p:set>
                                      <p:cBhvr>
                                        <p:cTn id="30" dur="80"/>
                                        <p:tgtEl>
                                          <p:spTgt spid="57351"/>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57350"/>
                                        </p:tgtEl>
                                        <p:attrNameLst>
                                          <p:attrName>style.visibility</p:attrName>
                                        </p:attrNameLst>
                                      </p:cBhvr>
                                      <p:to>
                                        <p:strVal val="visible"/>
                                      </p:to>
                                    </p:set>
                                    <p:anim calcmode="discrete" valueType="clr">
                                      <p:cBhvr override="childStyle">
                                        <p:cTn id="42" dur="80"/>
                                        <p:tgtEl>
                                          <p:spTgt spid="57350"/>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57350"/>
                                        </p:tgtEl>
                                        <p:attrNameLst>
                                          <p:attrName>fillcolor</p:attrName>
                                        </p:attrNameLst>
                                      </p:cBhvr>
                                      <p:tavLst>
                                        <p:tav tm="0">
                                          <p:val>
                                            <p:clrVal>
                                              <a:schemeClr val="accent2"/>
                                            </p:clrVal>
                                          </p:val>
                                        </p:tav>
                                        <p:tav tm="50000">
                                          <p:val>
                                            <p:clrVal>
                                              <a:schemeClr val="hlink"/>
                                            </p:clrVal>
                                          </p:val>
                                        </p:tav>
                                      </p:tavLst>
                                    </p:anim>
                                    <p:set>
                                      <p:cBhvr>
                                        <p:cTn id="44" dur="80"/>
                                        <p:tgtEl>
                                          <p:spTgt spid="5735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animBg="1"/>
      <p:bldP spid="57349" grpId="0"/>
      <p:bldP spid="57350" grpId="0"/>
      <p:bldP spid="573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74773" y="685571"/>
            <a:ext cx="1970809" cy="369332"/>
          </a:xfrm>
          <a:prstGeom prst="rect">
            <a:avLst/>
          </a:prstGeom>
        </p:spPr>
        <p:txBody>
          <a:bodyPr wrap="square">
            <a:spAutoFit/>
          </a:bodyPr>
          <a:lstStyle/>
          <a:p>
            <a:pPr algn="ctr">
              <a:spcAft>
                <a:spcPts val="800"/>
              </a:spcAft>
            </a:pPr>
            <a:r>
              <a:rPr lang="en-US" dirty="0" smtClean="0">
                <a:latin typeface="Times New Roman" pitchFamily="18" charset="0"/>
                <a:cs typeface="Times New Roman" pitchFamily="18" charset="0"/>
              </a:rPr>
              <a:t>.</a:t>
            </a:r>
            <a:endParaRPr lang="en-US" dirty="0">
              <a:latin typeface="Times New Roman" pitchFamily="18" charset="0"/>
              <a:ea typeface="Times New Roman"/>
              <a:cs typeface="Times New Roman" pitchFamily="18" charset="0"/>
            </a:endParaRPr>
          </a:p>
        </p:txBody>
      </p:sp>
      <p:pic>
        <p:nvPicPr>
          <p:cNvPr id="3076" name="Picture 4" descr="Tải +999 Hình Nền Powerpoint Khoa Học Đẹp Nhất Năm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67800" cy="686767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789140" y="2052191"/>
            <a:ext cx="1842370" cy="584775"/>
          </a:xfrm>
          <a:prstGeom prst="rect">
            <a:avLst/>
          </a:prstGeom>
        </p:spPr>
        <p:txBody>
          <a:bodyPr wrap="square">
            <a:spAutoFit/>
          </a:bodyPr>
          <a:lstStyle/>
          <a:p>
            <a:pPr algn="ctr">
              <a:spcAft>
                <a:spcPts val="800"/>
              </a:spcAft>
            </a:pPr>
            <a:r>
              <a:rPr lang="en-US" sz="3200" dirty="0" err="1" smtClean="0">
                <a:solidFill>
                  <a:schemeClr val="bg1"/>
                </a:solidFill>
                <a:latin typeface="Times New Roman" pitchFamily="18" charset="0"/>
                <a:cs typeface="Times New Roman" pitchFamily="18" charset="0"/>
              </a:rPr>
              <a:t>Kết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luận</a:t>
            </a:r>
            <a:endParaRPr lang="en-US" sz="3200" dirty="0">
              <a:solidFill>
                <a:schemeClr val="bg1"/>
              </a:solidFill>
              <a:latin typeface="Times New Roman" pitchFamily="18" charset="0"/>
              <a:cs typeface="Times New Roman" pitchFamily="18" charset="0"/>
            </a:endParaRPr>
          </a:p>
        </p:txBody>
      </p:sp>
      <p:sp>
        <p:nvSpPr>
          <p:cNvPr id="11" name="Rectangle 10"/>
          <p:cNvSpPr/>
          <p:nvPr/>
        </p:nvSpPr>
        <p:spPr>
          <a:xfrm>
            <a:off x="2774373" y="2073587"/>
            <a:ext cx="5455227" cy="1590179"/>
          </a:xfrm>
          <a:prstGeom prst="rect">
            <a:avLst/>
          </a:prstGeom>
        </p:spPr>
        <p:txBody>
          <a:bodyPr wrap="square">
            <a:spAutoFit/>
          </a:bodyPr>
          <a:lstStyle/>
          <a:p>
            <a:pPr marL="457200" indent="-457200">
              <a:spcAft>
                <a:spcPts val="800"/>
              </a:spcAft>
              <a:buFont typeface="Wingdings" pitchFamily="2" charset="2"/>
              <a:buChar char="Ø"/>
            </a:pPr>
            <a:r>
              <a:rPr lang="en-US" sz="2800" dirty="0" err="1" smtClean="0">
                <a:solidFill>
                  <a:schemeClr val="bg1"/>
                </a:solidFill>
                <a:latin typeface="Times New Roman" pitchFamily="18" charset="0"/>
                <a:cs typeface="Times New Roman" pitchFamily="18" charset="0"/>
              </a:rPr>
              <a:t>Cấu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tạo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nam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châm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điện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gồm</a:t>
            </a:r>
            <a:r>
              <a:rPr lang="en-US" sz="2800" dirty="0" smtClean="0">
                <a:solidFill>
                  <a:schemeClr val="bg1"/>
                </a:solidFill>
                <a:latin typeface="Times New Roman" pitchFamily="18" charset="0"/>
                <a:cs typeface="Times New Roman" pitchFamily="18" charset="0"/>
              </a:rPr>
              <a:t>:</a:t>
            </a:r>
          </a:p>
          <a:p>
            <a:pPr>
              <a:spcAft>
                <a:spcPts val="800"/>
              </a:spcAft>
            </a:pP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Một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lõi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sắt</a:t>
            </a:r>
            <a:endParaRPr lang="en-US" sz="2800" dirty="0" smtClean="0">
              <a:solidFill>
                <a:schemeClr val="bg1"/>
              </a:solidFill>
              <a:latin typeface="Times New Roman" pitchFamily="18" charset="0"/>
              <a:cs typeface="Times New Roman" pitchFamily="18" charset="0"/>
            </a:endParaRPr>
          </a:p>
          <a:p>
            <a:pPr>
              <a:spcAft>
                <a:spcPts val="800"/>
              </a:spcAft>
            </a:pP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Dây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dẫn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quấn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quanh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lõi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sắt</a:t>
            </a:r>
            <a:endParaRPr lang="en-US" sz="3200" dirty="0">
              <a:solidFill>
                <a:schemeClr val="bg1"/>
              </a:solidFill>
              <a:latin typeface="Times New Roman" pitchFamily="18" charset="0"/>
              <a:cs typeface="Times New Roman" pitchFamily="18" charset="0"/>
            </a:endParaRPr>
          </a:p>
        </p:txBody>
      </p:sp>
      <p:sp>
        <p:nvSpPr>
          <p:cNvPr id="12" name="Rectangle 11"/>
          <p:cNvSpPr/>
          <p:nvPr/>
        </p:nvSpPr>
        <p:spPr>
          <a:xfrm>
            <a:off x="2797337" y="3762592"/>
            <a:ext cx="5455227" cy="1384995"/>
          </a:xfrm>
          <a:prstGeom prst="rect">
            <a:avLst/>
          </a:prstGeom>
        </p:spPr>
        <p:txBody>
          <a:bodyPr wrap="square">
            <a:spAutoFit/>
          </a:bodyPr>
          <a:lstStyle/>
          <a:p>
            <a:pPr marL="457200" indent="-457200">
              <a:spcAft>
                <a:spcPts val="800"/>
              </a:spcAft>
              <a:buFont typeface="Wingdings" pitchFamily="2" charset="2"/>
              <a:buChar char="Ø"/>
            </a:pPr>
            <a:r>
              <a:rPr lang="en-US" sz="2800" dirty="0" err="1" smtClean="0">
                <a:solidFill>
                  <a:schemeClr val="bg1"/>
                </a:solidFill>
                <a:latin typeface="Times New Roman" pitchFamily="18" charset="0"/>
                <a:cs typeface="Times New Roman" pitchFamily="18" charset="0"/>
              </a:rPr>
              <a:t>Khi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có</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dòng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điện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a:t>
            </a:r>
            <a:r>
              <a:rPr lang="en-US" sz="2800" dirty="0" smtClean="0">
                <a:solidFill>
                  <a:schemeClr val="bg1"/>
                </a:solidFill>
                <a:latin typeface="Times New Roman" pitchFamily="18" charset="0"/>
                <a:cs typeface="Times New Roman" pitchFamily="18" charset="0"/>
              </a:rPr>
              <a:t> qua, </a:t>
            </a:r>
            <a:r>
              <a:rPr lang="en-US" sz="2800" dirty="0" err="1" smtClean="0">
                <a:solidFill>
                  <a:schemeClr val="bg1"/>
                </a:solidFill>
                <a:latin typeface="Times New Roman" pitchFamily="18" charset="0"/>
                <a:cs typeface="Times New Roman" pitchFamily="18" charset="0"/>
              </a:rPr>
              <a:t>lõi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sắt</a:t>
            </a:r>
            <a:r>
              <a:rPr lang="en-US" sz="2800" dirty="0" smtClean="0">
                <a:solidFill>
                  <a:schemeClr val="bg1"/>
                </a:solidFill>
                <a:latin typeface="Times New Roman" pitchFamily="18" charset="0"/>
                <a:cs typeface="Times New Roman" pitchFamily="18" charset="0"/>
              </a:rPr>
              <a:t> non </a:t>
            </a:r>
            <a:r>
              <a:rPr lang="en-US" sz="2800" dirty="0" err="1" smtClean="0">
                <a:solidFill>
                  <a:schemeClr val="bg1"/>
                </a:solidFill>
                <a:latin typeface="Times New Roman" pitchFamily="18" charset="0"/>
                <a:cs typeface="Times New Roman" pitchFamily="18" charset="0"/>
              </a:rPr>
              <a:t>trở</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thành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nam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châm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có</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khả</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năng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hút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các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vật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bằng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sắt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thép</a:t>
            </a:r>
            <a:r>
              <a:rPr lang="en-US" sz="2800" dirty="0" smtClean="0">
                <a:solidFill>
                  <a:schemeClr val="bg1"/>
                </a:solidFill>
                <a:latin typeface="Times New Roman" pitchFamily="18" charset="0"/>
                <a:cs typeface="Times New Roman" pitchFamily="18" charset="0"/>
              </a:rPr>
              <a:t>.</a:t>
            </a:r>
            <a:endParaRPr lang="en-US" sz="3200" dirty="0">
              <a:solidFill>
                <a:schemeClr val="bg1"/>
              </a:solidFill>
              <a:latin typeface="Times New Roman" pitchFamily="18" charset="0"/>
              <a:cs typeface="Times New Roman" pitchFamily="18" charset="0"/>
            </a:endParaRPr>
          </a:p>
        </p:txBody>
      </p:sp>
      <p:sp>
        <p:nvSpPr>
          <p:cNvPr id="14" name="TextBox 13"/>
          <p:cNvSpPr txBox="1"/>
          <p:nvPr/>
        </p:nvSpPr>
        <p:spPr>
          <a:xfrm>
            <a:off x="2047360" y="417738"/>
            <a:ext cx="5647700" cy="646331"/>
          </a:xfrm>
          <a:prstGeom prst="rect">
            <a:avLst/>
          </a:prstGeom>
          <a:noFill/>
        </p:spPr>
        <p:txBody>
          <a:bodyPr wrap="none" rtlCol="0">
            <a:spAutoFit/>
          </a:bodyPr>
          <a:lstStyle/>
          <a:p>
            <a:r>
              <a:rPr lang="en-US" sz="3600" b="1" dirty="0" err="1" smtClean="0">
                <a:solidFill>
                  <a:schemeClr val="bg1"/>
                </a:solidFill>
                <a:latin typeface="Times New Roman" pitchFamily="18" charset="0"/>
                <a:cs typeface="Times New Roman" pitchFamily="18" charset="0"/>
              </a:rPr>
              <a:t>Bài</a:t>
            </a:r>
            <a:r>
              <a:rPr lang="en-US" sz="3600" b="1" dirty="0" smtClean="0">
                <a:solidFill>
                  <a:schemeClr val="bg1"/>
                </a:solidFill>
                <a:latin typeface="Times New Roman" pitchFamily="18" charset="0"/>
                <a:cs typeface="Times New Roman" pitchFamily="18" charset="0"/>
              </a:rPr>
              <a:t> 21: NAM CHÂM ĐIỆN</a:t>
            </a:r>
            <a:endParaRPr lang="en-US" sz="3600" b="1" dirty="0">
              <a:solidFill>
                <a:schemeClr val="bg1"/>
              </a:solidFill>
              <a:latin typeface="Times New Roman" pitchFamily="18" charset="0"/>
              <a:cs typeface="Times New Roman" pitchFamily="18" charset="0"/>
            </a:endParaRPr>
          </a:p>
        </p:txBody>
      </p:sp>
      <p:sp>
        <p:nvSpPr>
          <p:cNvPr id="15" name="TextBox 14"/>
          <p:cNvSpPr txBox="1"/>
          <p:nvPr/>
        </p:nvSpPr>
        <p:spPr>
          <a:xfrm>
            <a:off x="597699" y="1064069"/>
            <a:ext cx="2869696"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1.Nam </a:t>
            </a:r>
            <a:r>
              <a:rPr lang="en-US" sz="2800" b="1" dirty="0" err="1" smtClean="0">
                <a:solidFill>
                  <a:schemeClr val="bg1"/>
                </a:solidFill>
                <a:latin typeface="Times New Roman" pitchFamily="18" charset="0"/>
                <a:cs typeface="Times New Roman" pitchFamily="18" charset="0"/>
              </a:rPr>
              <a:t>châm</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điện</a:t>
            </a:r>
            <a:endParaRPr lang="en-US" sz="2800" b="1" dirty="0">
              <a:solidFill>
                <a:schemeClr val="bg1"/>
              </a:solidFill>
              <a:latin typeface="Times New Roman" pitchFamily="18" charset="0"/>
              <a:cs typeface="Times New Roman" pitchFamily="18" charset="0"/>
            </a:endParaRPr>
          </a:p>
        </p:txBody>
      </p:sp>
      <p:sp>
        <p:nvSpPr>
          <p:cNvPr id="16" name="TextBox 15"/>
          <p:cNvSpPr txBox="1"/>
          <p:nvPr/>
        </p:nvSpPr>
        <p:spPr>
          <a:xfrm>
            <a:off x="706630" y="1686610"/>
            <a:ext cx="1951175" cy="523220"/>
          </a:xfrm>
          <a:prstGeom prst="rect">
            <a:avLst/>
          </a:prstGeom>
          <a:noFill/>
        </p:spPr>
        <p:txBody>
          <a:bodyPr wrap="none" rtlCol="0">
            <a:spAutoFit/>
          </a:bodyPr>
          <a:lstStyle/>
          <a:p>
            <a:r>
              <a:rPr lang="en-US" sz="2800" b="1" dirty="0" err="1" smtClean="0">
                <a:solidFill>
                  <a:schemeClr val="bg1"/>
                </a:solidFill>
                <a:latin typeface="Times New Roman" pitchFamily="18" charset="0"/>
                <a:cs typeface="Times New Roman" pitchFamily="18" charset="0"/>
              </a:rPr>
              <a:t>Thí</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nghiệm</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145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10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16" presetClass="entr" presetSubtype="21"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barn(inVertical)">
                                      <p:cBhvr>
                                        <p:cTn id="30" dur="500"/>
                                        <p:tgtEl>
                                          <p:spTgt spid="28"/>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arn(inVertical)">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11">
                                            <p:txEl>
                                              <p:pRg st="0" end="0"/>
                                            </p:txEl>
                                          </p:spTgt>
                                        </p:tgtEl>
                                        <p:attrNameLst>
                                          <p:attrName>style.visibility</p:attrName>
                                        </p:attrNameLst>
                                      </p:cBhvr>
                                      <p:to>
                                        <p:strVal val="visible"/>
                                      </p:to>
                                    </p:set>
                                    <p:animEffect transition="in" filter="fade">
                                      <p:cBhvr>
                                        <p:cTn id="44" dur="1000"/>
                                        <p:tgtEl>
                                          <p:spTgt spid="11">
                                            <p:txEl>
                                              <p:pRg st="0" end="0"/>
                                            </p:txEl>
                                          </p:spTgt>
                                        </p:tgtEl>
                                      </p:cBhvr>
                                    </p:animEffect>
                                    <p:anim calcmode="lin" valueType="num">
                                      <p:cBhvr>
                                        <p:cTn id="4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1">
                                            <p:txEl>
                                              <p:pRg st="1" end="1"/>
                                            </p:txEl>
                                          </p:spTgt>
                                        </p:tgtEl>
                                        <p:attrNameLst>
                                          <p:attrName>style.visibility</p:attrName>
                                        </p:attrNameLst>
                                      </p:cBhvr>
                                      <p:to>
                                        <p:strVal val="visible"/>
                                      </p:to>
                                    </p:set>
                                    <p:animEffect transition="in" filter="barn(inVertical)">
                                      <p:cBhvr>
                                        <p:cTn id="51" dur="500"/>
                                        <p:tgtEl>
                                          <p:spTgt spid="11">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1">
                                            <p:txEl>
                                              <p:pRg st="2" end="2"/>
                                            </p:txEl>
                                          </p:spTgt>
                                        </p:tgtEl>
                                        <p:attrNameLst>
                                          <p:attrName>style.visibility</p:attrName>
                                        </p:attrNameLst>
                                      </p:cBhvr>
                                      <p:to>
                                        <p:strVal val="visible"/>
                                      </p:to>
                                    </p:set>
                                    <p:animEffect transition="in" filter="barn(inVertical)">
                                      <p:cBhvr>
                                        <p:cTn id="56" dur="500"/>
                                        <p:tgtEl>
                                          <p:spTgt spid="11">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2">
                                            <p:txEl>
                                              <p:pRg st="0" end="0"/>
                                            </p:txEl>
                                          </p:spTgt>
                                        </p:tgtEl>
                                        <p:attrNameLst>
                                          <p:attrName>style.visibility</p:attrName>
                                        </p:attrNameLst>
                                      </p:cBhvr>
                                      <p:to>
                                        <p:strVal val="visible"/>
                                      </p:to>
                                    </p:set>
                                    <p:animEffect transition="in" filter="wipe(down)">
                                      <p:cBhvr>
                                        <p:cTn id="61"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p:bldP spid="11" grpId="0"/>
      <p:bldP spid="12"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74773" y="685571"/>
            <a:ext cx="1970809" cy="369332"/>
          </a:xfrm>
          <a:prstGeom prst="rect">
            <a:avLst/>
          </a:prstGeom>
        </p:spPr>
        <p:txBody>
          <a:bodyPr wrap="square">
            <a:spAutoFit/>
          </a:bodyPr>
          <a:lstStyle/>
          <a:p>
            <a:pPr algn="ctr">
              <a:spcAft>
                <a:spcPts val="800"/>
              </a:spcAft>
            </a:pPr>
            <a:r>
              <a:rPr lang="en-US" dirty="0" smtClean="0">
                <a:latin typeface="Times New Roman" pitchFamily="18" charset="0"/>
                <a:cs typeface="Times New Roman" pitchFamily="18" charset="0"/>
              </a:rPr>
              <a:t>.</a:t>
            </a:r>
            <a:endParaRPr lang="en-US" dirty="0">
              <a:latin typeface="Times New Roman" pitchFamily="18" charset="0"/>
              <a:ea typeface="Times New Roman"/>
              <a:cs typeface="Times New Roman" pitchFamily="18" charset="0"/>
            </a:endParaRPr>
          </a:p>
        </p:txBody>
      </p:sp>
      <p:pic>
        <p:nvPicPr>
          <p:cNvPr id="3076" name="Picture 4" descr="Tải +999 Hình Nền Powerpoint Khoa Học Đẹp Nhất Năm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67800" cy="6867673"/>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24633" y="2752544"/>
            <a:ext cx="4794978" cy="1815882"/>
          </a:xfrm>
          <a:prstGeom prst="rect">
            <a:avLst/>
          </a:prstGeom>
        </p:spPr>
        <p:txBody>
          <a:bodyPr wrap="square">
            <a:spAutoFit/>
          </a:bodyPr>
          <a:lstStyle/>
          <a:p>
            <a:pPr marL="457200" indent="-457200">
              <a:spcAft>
                <a:spcPts val="800"/>
              </a:spcAft>
              <a:buFont typeface="Wingdings" pitchFamily="2" charset="2"/>
              <a:buChar char="Ø"/>
            </a:pPr>
            <a:r>
              <a:rPr lang="en-US" sz="2800" dirty="0" err="1" smtClean="0">
                <a:solidFill>
                  <a:schemeClr val="bg1"/>
                </a:solidFill>
                <a:latin typeface="Times New Roman" pitchFamily="18" charset="0"/>
                <a:cs typeface="Times New Roman" pitchFamily="18" charset="0"/>
              </a:rPr>
              <a:t>Mắc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thêm</a:t>
            </a:r>
            <a:r>
              <a:rPr lang="en-US" sz="2800" dirty="0" smtClean="0">
                <a:solidFill>
                  <a:schemeClr val="bg1"/>
                </a:solidFill>
                <a:latin typeface="Times New Roman" pitchFamily="18" charset="0"/>
                <a:cs typeface="Times New Roman" pitchFamily="18" charset="0"/>
              </a:rPr>
              <a:t> 1 </a:t>
            </a:r>
            <a:r>
              <a:rPr lang="en-US" sz="2800" dirty="0" err="1" smtClean="0">
                <a:solidFill>
                  <a:schemeClr val="bg1"/>
                </a:solidFill>
                <a:latin typeface="Times New Roman" pitchFamily="18" charset="0"/>
                <a:cs typeface="Times New Roman" pitchFamily="18" charset="0"/>
              </a:rPr>
              <a:t>viên</a:t>
            </a:r>
            <a:r>
              <a:rPr lang="en-US" sz="2800" dirty="0" smtClean="0">
                <a:solidFill>
                  <a:schemeClr val="bg1"/>
                </a:solidFill>
                <a:latin typeface="Times New Roman" pitchFamily="18" charset="0"/>
                <a:cs typeface="Times New Roman" pitchFamily="18" charset="0"/>
              </a:rPr>
              <a:t> pin </a:t>
            </a:r>
            <a:r>
              <a:rPr lang="en-US" sz="2800" dirty="0" err="1" smtClean="0">
                <a:solidFill>
                  <a:schemeClr val="bg1"/>
                </a:solidFill>
                <a:latin typeface="Times New Roman" pitchFamily="18" charset="0"/>
                <a:cs typeface="Times New Roman" pitchFamily="18" charset="0"/>
              </a:rPr>
              <a:t>nữa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đưa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vít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lại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gần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kẹp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giấy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quan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sát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số</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lượng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kẹp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giấy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bị</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hú</a:t>
            </a:r>
            <a:r>
              <a:rPr lang="en-US" sz="2800" dirty="0" err="1">
                <a:solidFill>
                  <a:schemeClr val="bg1"/>
                </a:solidFill>
                <a:latin typeface="Times New Roman" pitchFamily="18" charset="0"/>
                <a:cs typeface="Times New Roman" pitchFamily="18" charset="0"/>
              </a:rPr>
              <a:t>t</a:t>
            </a:r>
            <a:endParaRPr lang="en-US" sz="2800" dirty="0">
              <a:solidFill>
                <a:schemeClr val="bg1"/>
              </a:solidFill>
              <a:latin typeface="Times New Roman" pitchFamily="18" charset="0"/>
              <a:cs typeface="Times New Roman" pitchFamily="18" charset="0"/>
            </a:endParaRPr>
          </a:p>
        </p:txBody>
      </p:sp>
      <p:pic>
        <p:nvPicPr>
          <p:cNvPr id="2050" name="Picture 2" descr="https://img.loigiaihay.com/picture/2022/0322/2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5978" y="2752544"/>
            <a:ext cx="3829050" cy="369570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57200" y="2784512"/>
            <a:ext cx="4718778" cy="1815882"/>
          </a:xfrm>
          <a:prstGeom prst="rect">
            <a:avLst/>
          </a:prstGeom>
          <a:solidFill>
            <a:schemeClr val="tx2">
              <a:lumMod val="60000"/>
              <a:lumOff val="40000"/>
            </a:schemeClr>
          </a:solidFill>
        </p:spPr>
        <p:txBody>
          <a:bodyPr wrap="square">
            <a:spAutoFit/>
          </a:bodyPr>
          <a:lstStyle/>
          <a:p>
            <a:pPr marL="457200" indent="-457200">
              <a:spcAft>
                <a:spcPts val="800"/>
              </a:spcAft>
              <a:buFont typeface="Wingdings" pitchFamily="2" charset="2"/>
              <a:buChar char="Ø"/>
            </a:pPr>
            <a:r>
              <a:rPr lang="en-US" sz="2800" dirty="0" smtClean="0">
                <a:solidFill>
                  <a:schemeClr val="bg1"/>
                </a:solidFill>
                <a:latin typeface="Times New Roman" pitchFamily="18" charset="0"/>
                <a:cs typeface="Times New Roman" pitchFamily="18" charset="0"/>
              </a:rPr>
              <a:t>Ta </a:t>
            </a:r>
            <a:r>
              <a:rPr lang="en-US" sz="2800" dirty="0" err="1" smtClean="0">
                <a:solidFill>
                  <a:schemeClr val="bg1"/>
                </a:solidFill>
                <a:latin typeface="Times New Roman" pitchFamily="18" charset="0"/>
                <a:cs typeface="Times New Roman" pitchFamily="18" charset="0"/>
              </a:rPr>
              <a:t>có</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thể</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kết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luận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gì</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về</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lực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từ</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từ</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trường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nam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châm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điện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khi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sử</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dụng</a:t>
            </a:r>
            <a:r>
              <a:rPr lang="en-US" sz="2800" dirty="0" smtClean="0">
                <a:solidFill>
                  <a:schemeClr val="bg1"/>
                </a:solidFill>
                <a:latin typeface="Times New Roman" pitchFamily="18" charset="0"/>
                <a:cs typeface="Times New Roman" pitchFamily="18" charset="0"/>
              </a:rPr>
              <a:t> 2 </a:t>
            </a:r>
            <a:r>
              <a:rPr lang="en-US" sz="2800" dirty="0" err="1" smtClean="0">
                <a:solidFill>
                  <a:schemeClr val="bg1"/>
                </a:solidFill>
                <a:latin typeface="Times New Roman" pitchFamily="18" charset="0"/>
                <a:cs typeface="Times New Roman" pitchFamily="18" charset="0"/>
              </a:rPr>
              <a:t>viên</a:t>
            </a:r>
            <a:r>
              <a:rPr lang="en-US" sz="2800" dirty="0" smtClean="0">
                <a:solidFill>
                  <a:schemeClr val="bg1"/>
                </a:solidFill>
                <a:latin typeface="Times New Roman" pitchFamily="18" charset="0"/>
                <a:cs typeface="Times New Roman" pitchFamily="18" charset="0"/>
              </a:rPr>
              <a:t> pin?</a:t>
            </a:r>
            <a:endParaRPr lang="en-US" sz="2800" dirty="0">
              <a:solidFill>
                <a:schemeClr val="bg1"/>
              </a:solidFill>
              <a:latin typeface="Times New Roman" pitchFamily="18" charset="0"/>
              <a:cs typeface="Times New Roman" pitchFamily="18" charset="0"/>
            </a:endParaRPr>
          </a:p>
        </p:txBody>
      </p:sp>
      <p:sp>
        <p:nvSpPr>
          <p:cNvPr id="15" name="TextBox 14"/>
          <p:cNvSpPr txBox="1"/>
          <p:nvPr/>
        </p:nvSpPr>
        <p:spPr>
          <a:xfrm>
            <a:off x="2047360" y="417738"/>
            <a:ext cx="5647700" cy="646331"/>
          </a:xfrm>
          <a:prstGeom prst="rect">
            <a:avLst/>
          </a:prstGeom>
          <a:noFill/>
        </p:spPr>
        <p:txBody>
          <a:bodyPr wrap="none" rtlCol="0">
            <a:spAutoFit/>
          </a:bodyPr>
          <a:lstStyle/>
          <a:p>
            <a:r>
              <a:rPr lang="en-US" sz="3600" b="1" dirty="0" err="1" smtClean="0">
                <a:solidFill>
                  <a:schemeClr val="bg1"/>
                </a:solidFill>
                <a:latin typeface="Times New Roman" pitchFamily="18" charset="0"/>
                <a:cs typeface="Times New Roman" pitchFamily="18" charset="0"/>
              </a:rPr>
              <a:t>Bài</a:t>
            </a:r>
            <a:r>
              <a:rPr lang="en-US" sz="3600" b="1" dirty="0" smtClean="0">
                <a:solidFill>
                  <a:schemeClr val="bg1"/>
                </a:solidFill>
                <a:latin typeface="Times New Roman" pitchFamily="18" charset="0"/>
                <a:cs typeface="Times New Roman" pitchFamily="18" charset="0"/>
              </a:rPr>
              <a:t> 21: NAM CHÂM ĐIỆN</a:t>
            </a:r>
            <a:endParaRPr lang="en-US" sz="3600" b="1" dirty="0">
              <a:solidFill>
                <a:schemeClr val="bg1"/>
              </a:solidFill>
              <a:latin typeface="Times New Roman" pitchFamily="18" charset="0"/>
              <a:cs typeface="Times New Roman" pitchFamily="18" charset="0"/>
            </a:endParaRPr>
          </a:p>
        </p:txBody>
      </p:sp>
      <p:sp>
        <p:nvSpPr>
          <p:cNvPr id="10" name="TextBox 9"/>
          <p:cNvSpPr txBox="1"/>
          <p:nvPr/>
        </p:nvSpPr>
        <p:spPr>
          <a:xfrm>
            <a:off x="597699" y="1064069"/>
            <a:ext cx="2959465"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1. Nam </a:t>
            </a:r>
            <a:r>
              <a:rPr lang="en-US" sz="2800" b="1" dirty="0" err="1" smtClean="0">
                <a:solidFill>
                  <a:schemeClr val="bg1"/>
                </a:solidFill>
                <a:latin typeface="Times New Roman" pitchFamily="18" charset="0"/>
                <a:cs typeface="Times New Roman" pitchFamily="18" charset="0"/>
              </a:rPr>
              <a:t>châm</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điện</a:t>
            </a:r>
            <a:endParaRPr lang="en-US" sz="2800" b="1" dirty="0">
              <a:solidFill>
                <a:schemeClr val="bg1"/>
              </a:solidFill>
              <a:latin typeface="Times New Roman" pitchFamily="18" charset="0"/>
              <a:cs typeface="Times New Roman" pitchFamily="18" charset="0"/>
            </a:endParaRPr>
          </a:p>
        </p:txBody>
      </p:sp>
      <p:sp>
        <p:nvSpPr>
          <p:cNvPr id="11" name="TextBox 10"/>
          <p:cNvSpPr txBox="1"/>
          <p:nvPr/>
        </p:nvSpPr>
        <p:spPr>
          <a:xfrm>
            <a:off x="685800" y="1587289"/>
            <a:ext cx="8001000" cy="954107"/>
          </a:xfrm>
          <a:prstGeom prst="rect">
            <a:avLst/>
          </a:prstGeom>
          <a:noFill/>
        </p:spPr>
        <p:txBody>
          <a:bodyPr wrap="square" rtlCol="0">
            <a:spAutoFit/>
          </a:bodyPr>
          <a:lstStyle/>
          <a:p>
            <a:r>
              <a:rPr lang="en-US" sz="2800" b="1" dirty="0" smtClean="0">
                <a:solidFill>
                  <a:schemeClr val="bg1"/>
                </a:solidFill>
                <a:latin typeface="Times New Roman" pitchFamily="18" charset="0"/>
                <a:cs typeface="Times New Roman" pitchFamily="18" charset="0"/>
              </a:rPr>
              <a:t>2. </a:t>
            </a:r>
            <a:r>
              <a:rPr lang="en-US" sz="2800" b="1" dirty="0" err="1" smtClean="0">
                <a:solidFill>
                  <a:schemeClr val="bg1"/>
                </a:solidFill>
                <a:latin typeface="Times New Roman" pitchFamily="18" charset="0"/>
                <a:cs typeface="Times New Roman" pitchFamily="18" charset="0"/>
              </a:rPr>
              <a:t>Ảnh</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hưởng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của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dòng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điện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đến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từ</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trường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của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nam</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châm</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98633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1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050"/>
                                        </p:tgtEl>
                                        <p:attrNameLst>
                                          <p:attrName>style.visibility</p:attrName>
                                        </p:attrNameLst>
                                      </p:cBhvr>
                                      <p:to>
                                        <p:strVal val="visible"/>
                                      </p:to>
                                    </p:set>
                                    <p:animEffect transition="in" filter="wipe(down)">
                                      <p:cBhvr>
                                        <p:cTn id="28" dur="500"/>
                                        <p:tgtEl>
                                          <p:spTgt spid="205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750"/>
                                        <p:tgtEl>
                                          <p:spTgt spid="10"/>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arn(inVertical)">
                                      <p:cBhvr>
                                        <p:cTn id="3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4" grpId="0" animBg="1"/>
      <p:bldP spid="15"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74773" y="685571"/>
            <a:ext cx="1970809" cy="369332"/>
          </a:xfrm>
          <a:prstGeom prst="rect">
            <a:avLst/>
          </a:prstGeom>
        </p:spPr>
        <p:txBody>
          <a:bodyPr wrap="square">
            <a:spAutoFit/>
          </a:bodyPr>
          <a:lstStyle/>
          <a:p>
            <a:pPr algn="ctr">
              <a:spcAft>
                <a:spcPts val="800"/>
              </a:spcAft>
            </a:pPr>
            <a:r>
              <a:rPr lang="en-US" dirty="0" smtClean="0">
                <a:latin typeface="Times New Roman" pitchFamily="18" charset="0"/>
                <a:cs typeface="Times New Roman" pitchFamily="18" charset="0"/>
              </a:rPr>
              <a:t>.</a:t>
            </a:r>
            <a:endParaRPr lang="en-US" dirty="0">
              <a:latin typeface="Times New Roman" pitchFamily="18" charset="0"/>
              <a:ea typeface="Times New Roman"/>
              <a:cs typeface="Times New Roman" pitchFamily="18" charset="0"/>
            </a:endParaRPr>
          </a:p>
        </p:txBody>
      </p:sp>
      <p:pic>
        <p:nvPicPr>
          <p:cNvPr id="3076" name="Picture 4" descr="Tải +999 Hình Nền Powerpoint Khoa Học Đẹp Nhất Năm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67800" cy="68676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img.loigiaihay.com/picture/2022/0322/21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65" y="2541396"/>
            <a:ext cx="3829050" cy="2525038"/>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438730" y="5076872"/>
            <a:ext cx="7961738" cy="954107"/>
          </a:xfrm>
          <a:prstGeom prst="rect">
            <a:avLst/>
          </a:prstGeom>
          <a:solidFill>
            <a:schemeClr val="tx2">
              <a:lumMod val="60000"/>
              <a:lumOff val="40000"/>
            </a:schemeClr>
          </a:solidFill>
        </p:spPr>
        <p:txBody>
          <a:bodyPr wrap="square">
            <a:spAutoFit/>
          </a:bodyPr>
          <a:lstStyle/>
          <a:p>
            <a:pPr marL="457200" indent="-457200">
              <a:spcAft>
                <a:spcPts val="800"/>
              </a:spcAft>
              <a:buFont typeface="Wingdings" pitchFamily="2" charset="2"/>
              <a:buChar char="Ø"/>
            </a:pPr>
            <a:r>
              <a:rPr lang="en-US" sz="2800" dirty="0" err="1" smtClean="0">
                <a:solidFill>
                  <a:schemeClr val="bg1"/>
                </a:solidFill>
                <a:latin typeface="Times New Roman" pitchFamily="18" charset="0"/>
                <a:cs typeface="Times New Roman" pitchFamily="18" charset="0"/>
              </a:rPr>
              <a:t>Lực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từ</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từ</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trường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nam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châm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điện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khi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sử</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dụng</a:t>
            </a:r>
            <a:r>
              <a:rPr lang="en-US" sz="2800" dirty="0" smtClean="0">
                <a:solidFill>
                  <a:schemeClr val="bg1"/>
                </a:solidFill>
                <a:latin typeface="Times New Roman" pitchFamily="18" charset="0"/>
                <a:cs typeface="Times New Roman" pitchFamily="18" charset="0"/>
              </a:rPr>
              <a:t> 2 </a:t>
            </a:r>
            <a:r>
              <a:rPr lang="en-US" sz="2800" dirty="0" err="1" smtClean="0">
                <a:solidFill>
                  <a:schemeClr val="bg1"/>
                </a:solidFill>
                <a:latin typeface="Times New Roman" pitchFamily="18" charset="0"/>
                <a:cs typeface="Times New Roman" pitchFamily="18" charset="0"/>
              </a:rPr>
              <a:t>viên</a:t>
            </a:r>
            <a:r>
              <a:rPr lang="en-US" sz="2800" dirty="0" smtClean="0">
                <a:solidFill>
                  <a:schemeClr val="bg1"/>
                </a:solidFill>
                <a:latin typeface="Times New Roman" pitchFamily="18" charset="0"/>
                <a:cs typeface="Times New Roman" pitchFamily="18" charset="0"/>
              </a:rPr>
              <a:t> pin </a:t>
            </a:r>
            <a:r>
              <a:rPr lang="en-US" sz="2800" dirty="0" err="1" smtClean="0">
                <a:solidFill>
                  <a:schemeClr val="bg1"/>
                </a:solidFill>
                <a:latin typeface="Times New Roman" pitchFamily="18" charset="0"/>
                <a:cs typeface="Times New Roman" pitchFamily="18" charset="0"/>
              </a:rPr>
              <a:t>mạnh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hơn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khi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sử</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dụng</a:t>
            </a:r>
            <a:r>
              <a:rPr lang="en-US" sz="2800" dirty="0" smtClean="0">
                <a:solidFill>
                  <a:schemeClr val="bg1"/>
                </a:solidFill>
                <a:latin typeface="Times New Roman" pitchFamily="18" charset="0"/>
                <a:cs typeface="Times New Roman" pitchFamily="18" charset="0"/>
              </a:rPr>
              <a:t> 1 </a:t>
            </a:r>
            <a:r>
              <a:rPr lang="en-US" sz="2800" dirty="0" err="1" smtClean="0">
                <a:solidFill>
                  <a:schemeClr val="bg1"/>
                </a:solidFill>
                <a:latin typeface="Times New Roman" pitchFamily="18" charset="0"/>
                <a:cs typeface="Times New Roman" pitchFamily="18" charset="0"/>
              </a:rPr>
              <a:t>viên</a:t>
            </a:r>
            <a:r>
              <a:rPr lang="en-US" sz="2800" dirty="0" smtClean="0">
                <a:solidFill>
                  <a:schemeClr val="bg1"/>
                </a:solidFill>
                <a:latin typeface="Times New Roman" pitchFamily="18" charset="0"/>
                <a:cs typeface="Times New Roman" pitchFamily="18" charset="0"/>
              </a:rPr>
              <a:t> pin</a:t>
            </a:r>
            <a:endParaRPr lang="en-US" sz="2800" dirty="0">
              <a:solidFill>
                <a:schemeClr val="bg1"/>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599" y="2551834"/>
            <a:ext cx="4046951"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047360" y="417738"/>
            <a:ext cx="5647700" cy="646331"/>
          </a:xfrm>
          <a:prstGeom prst="rect">
            <a:avLst/>
          </a:prstGeom>
          <a:noFill/>
        </p:spPr>
        <p:txBody>
          <a:bodyPr wrap="none" rtlCol="0">
            <a:spAutoFit/>
          </a:bodyPr>
          <a:lstStyle/>
          <a:p>
            <a:r>
              <a:rPr lang="en-US" sz="3600" b="1" dirty="0" err="1" smtClean="0">
                <a:solidFill>
                  <a:schemeClr val="bg1"/>
                </a:solidFill>
                <a:latin typeface="Times New Roman" pitchFamily="18" charset="0"/>
                <a:cs typeface="Times New Roman" pitchFamily="18" charset="0"/>
              </a:rPr>
              <a:t>Bài</a:t>
            </a:r>
            <a:r>
              <a:rPr lang="en-US" sz="3600" b="1" dirty="0" smtClean="0">
                <a:solidFill>
                  <a:schemeClr val="bg1"/>
                </a:solidFill>
                <a:latin typeface="Times New Roman" pitchFamily="18" charset="0"/>
                <a:cs typeface="Times New Roman" pitchFamily="18" charset="0"/>
              </a:rPr>
              <a:t> 21: NAM CHÂM ĐIỆN</a:t>
            </a:r>
            <a:endParaRPr lang="en-US" sz="3600" b="1" dirty="0">
              <a:solidFill>
                <a:schemeClr val="bg1"/>
              </a:solidFill>
              <a:latin typeface="Times New Roman" pitchFamily="18" charset="0"/>
              <a:cs typeface="Times New Roman" pitchFamily="18" charset="0"/>
            </a:endParaRPr>
          </a:p>
        </p:txBody>
      </p:sp>
      <p:sp>
        <p:nvSpPr>
          <p:cNvPr id="12" name="TextBox 11"/>
          <p:cNvSpPr txBox="1"/>
          <p:nvPr/>
        </p:nvSpPr>
        <p:spPr>
          <a:xfrm>
            <a:off x="597699" y="1064069"/>
            <a:ext cx="2959465"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1. Nam </a:t>
            </a:r>
            <a:r>
              <a:rPr lang="en-US" sz="2800" b="1" dirty="0" err="1" smtClean="0">
                <a:solidFill>
                  <a:schemeClr val="bg1"/>
                </a:solidFill>
                <a:latin typeface="Times New Roman" pitchFamily="18" charset="0"/>
                <a:cs typeface="Times New Roman" pitchFamily="18" charset="0"/>
              </a:rPr>
              <a:t>châm</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điện</a:t>
            </a:r>
            <a:endParaRPr lang="en-US" sz="2800" b="1" dirty="0">
              <a:solidFill>
                <a:schemeClr val="bg1"/>
              </a:solidFill>
              <a:latin typeface="Times New Roman" pitchFamily="18" charset="0"/>
              <a:cs typeface="Times New Roman" pitchFamily="18" charset="0"/>
            </a:endParaRPr>
          </a:p>
        </p:txBody>
      </p:sp>
      <p:sp>
        <p:nvSpPr>
          <p:cNvPr id="15" name="TextBox 14"/>
          <p:cNvSpPr txBox="1"/>
          <p:nvPr/>
        </p:nvSpPr>
        <p:spPr>
          <a:xfrm>
            <a:off x="685800" y="1587289"/>
            <a:ext cx="8001000" cy="954107"/>
          </a:xfrm>
          <a:prstGeom prst="rect">
            <a:avLst/>
          </a:prstGeom>
          <a:noFill/>
        </p:spPr>
        <p:txBody>
          <a:bodyPr wrap="square" rtlCol="0">
            <a:spAutoFit/>
          </a:bodyPr>
          <a:lstStyle/>
          <a:p>
            <a:r>
              <a:rPr lang="en-US" sz="2800" b="1" dirty="0" smtClean="0">
                <a:solidFill>
                  <a:schemeClr val="bg1"/>
                </a:solidFill>
                <a:latin typeface="Times New Roman" pitchFamily="18" charset="0"/>
                <a:cs typeface="Times New Roman" pitchFamily="18" charset="0"/>
              </a:rPr>
              <a:t>2. </a:t>
            </a:r>
            <a:r>
              <a:rPr lang="en-US" sz="2800" b="1" dirty="0" err="1" smtClean="0">
                <a:solidFill>
                  <a:schemeClr val="bg1"/>
                </a:solidFill>
                <a:latin typeface="Times New Roman" pitchFamily="18" charset="0"/>
                <a:cs typeface="Times New Roman" pitchFamily="18" charset="0"/>
              </a:rPr>
              <a:t>Ảnh</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hưởng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của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dòng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điện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đến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từ</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trường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của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nam</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châm</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30812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circle(in)">
                                      <p:cBhvr>
                                        <p:cTn id="16" dur="10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75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1000"/>
                                        <p:tgtEl>
                                          <p:spTgt spid="2050"/>
                                        </p:tgtEl>
                                      </p:cBhvr>
                                    </p:animEffect>
                                    <p:anim calcmode="lin" valueType="num">
                                      <p:cBhvr>
                                        <p:cTn id="25" dur="1000" fill="hold"/>
                                        <p:tgtEl>
                                          <p:spTgt spid="2050"/>
                                        </p:tgtEl>
                                        <p:attrNameLst>
                                          <p:attrName>ppt_x</p:attrName>
                                        </p:attrNameLst>
                                      </p:cBhvr>
                                      <p:tavLst>
                                        <p:tav tm="0">
                                          <p:val>
                                            <p:strVal val="#ppt_x"/>
                                          </p:val>
                                        </p:tav>
                                        <p:tav tm="100000">
                                          <p:val>
                                            <p:strVal val="#ppt_x"/>
                                          </p:val>
                                        </p:tav>
                                      </p:tavLst>
                                    </p:anim>
                                    <p:anim calcmode="lin" valueType="num">
                                      <p:cBhvr>
                                        <p:cTn id="26" dur="1000" fill="hold"/>
                                        <p:tgtEl>
                                          <p:spTgt spid="205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16" presetClass="entr" presetSubtype="21"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75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1" grpId="0"/>
      <p:bldP spid="12"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74773" y="685571"/>
            <a:ext cx="1970809" cy="369332"/>
          </a:xfrm>
          <a:prstGeom prst="rect">
            <a:avLst/>
          </a:prstGeom>
        </p:spPr>
        <p:txBody>
          <a:bodyPr wrap="square">
            <a:spAutoFit/>
          </a:bodyPr>
          <a:lstStyle/>
          <a:p>
            <a:pPr algn="ctr">
              <a:spcAft>
                <a:spcPts val="800"/>
              </a:spcAft>
            </a:pPr>
            <a:r>
              <a:rPr lang="en-US" dirty="0" smtClean="0">
                <a:latin typeface="Times New Roman" pitchFamily="18" charset="0"/>
                <a:cs typeface="Times New Roman" pitchFamily="18" charset="0"/>
              </a:rPr>
              <a:t>.</a:t>
            </a:r>
            <a:endParaRPr lang="en-US" dirty="0">
              <a:latin typeface="Times New Roman" pitchFamily="18" charset="0"/>
              <a:ea typeface="Times New Roman"/>
              <a:cs typeface="Times New Roman" pitchFamily="18" charset="0"/>
            </a:endParaRPr>
          </a:p>
        </p:txBody>
      </p:sp>
      <p:pic>
        <p:nvPicPr>
          <p:cNvPr id="3076" name="Picture 4" descr="Tải +999 Hình Nền Powerpoint Khoa Học Đẹp Nhất Năm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101"/>
            <a:ext cx="9067800" cy="686767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2286000" y="2974180"/>
            <a:ext cx="6038269" cy="1384995"/>
          </a:xfrm>
          <a:prstGeom prst="rect">
            <a:avLst/>
          </a:prstGeom>
          <a:solidFill>
            <a:schemeClr val="tx2">
              <a:lumMod val="60000"/>
              <a:lumOff val="40000"/>
            </a:schemeClr>
          </a:solidFill>
        </p:spPr>
        <p:txBody>
          <a:bodyPr wrap="square">
            <a:spAutoFit/>
          </a:bodyPr>
          <a:lstStyle/>
          <a:p>
            <a:pPr>
              <a:spcAft>
                <a:spcPts val="800"/>
              </a:spcAft>
            </a:pPr>
            <a:r>
              <a:rPr lang="en-US" sz="2800" dirty="0" err="1" smtClean="0">
                <a:solidFill>
                  <a:schemeClr val="bg1"/>
                </a:solidFill>
                <a:latin typeface="Times New Roman" pitchFamily="18" charset="0"/>
                <a:cs typeface="Times New Roman" pitchFamily="18" charset="0"/>
              </a:rPr>
              <a:t>Làm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sao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cần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cẩu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điện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có</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thể</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tạo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ra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lực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từ</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mạnh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để</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nâng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những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thùng</a:t>
            </a:r>
            <a:r>
              <a:rPr lang="en-US" sz="2800" dirty="0" smtClean="0">
                <a:solidFill>
                  <a:schemeClr val="bg1"/>
                </a:solidFill>
                <a:latin typeface="Times New Roman" pitchFamily="18" charset="0"/>
                <a:cs typeface="Times New Roman" pitchFamily="18" charset="0"/>
              </a:rPr>
              <a:t> container </a:t>
            </a:r>
            <a:r>
              <a:rPr lang="en-US" sz="2800" dirty="0" err="1" smtClean="0">
                <a:solidFill>
                  <a:schemeClr val="bg1"/>
                </a:solidFill>
                <a:latin typeface="Times New Roman" pitchFamily="18" charset="0"/>
                <a:cs typeface="Times New Roman" pitchFamily="18" charset="0"/>
              </a:rPr>
              <a:t>nặng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hàng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tấn</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sp>
        <p:nvSpPr>
          <p:cNvPr id="11" name="Rectangle 10"/>
          <p:cNvSpPr/>
          <p:nvPr/>
        </p:nvSpPr>
        <p:spPr>
          <a:xfrm>
            <a:off x="2402957" y="4495800"/>
            <a:ext cx="5502959" cy="523220"/>
          </a:xfrm>
          <a:prstGeom prst="rect">
            <a:avLst/>
          </a:prstGeom>
          <a:solidFill>
            <a:schemeClr val="tx2">
              <a:lumMod val="60000"/>
              <a:lumOff val="40000"/>
            </a:schemeClr>
          </a:solidFill>
        </p:spPr>
        <p:txBody>
          <a:bodyPr wrap="square">
            <a:spAutoFit/>
          </a:bodyPr>
          <a:lstStyle/>
          <a:p>
            <a:pPr>
              <a:spcAft>
                <a:spcPts val="800"/>
              </a:spcAft>
            </a:pPr>
            <a:r>
              <a:rPr lang="en-US" sz="2800" dirty="0" smtClean="0">
                <a:solidFill>
                  <a:schemeClr val="bg1"/>
                </a:solidFill>
                <a:latin typeface="Times New Roman" pitchFamily="18" charset="0"/>
                <a:cs typeface="Times New Roman" pitchFamily="18" charset="0"/>
              </a:rPr>
              <a:t>Ta </a:t>
            </a:r>
            <a:r>
              <a:rPr lang="en-US" sz="2800" dirty="0" err="1" smtClean="0">
                <a:solidFill>
                  <a:schemeClr val="bg1"/>
                </a:solidFill>
                <a:latin typeface="Times New Roman" pitchFamily="18" charset="0"/>
                <a:cs typeface="Times New Roman" pitchFamily="18" charset="0"/>
              </a:rPr>
              <a:t>cần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tăng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độ</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mạnh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dòng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điện</a:t>
            </a:r>
            <a:endParaRPr lang="en-US" sz="2800" dirty="0">
              <a:solidFill>
                <a:schemeClr val="bg1"/>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4" y="2974180"/>
            <a:ext cx="171354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047360" y="417738"/>
            <a:ext cx="5647700" cy="646331"/>
          </a:xfrm>
          <a:prstGeom prst="rect">
            <a:avLst/>
          </a:prstGeom>
          <a:noFill/>
        </p:spPr>
        <p:txBody>
          <a:bodyPr wrap="none" rtlCol="0">
            <a:spAutoFit/>
          </a:bodyPr>
          <a:lstStyle/>
          <a:p>
            <a:r>
              <a:rPr lang="en-US" sz="3600" b="1" dirty="0" err="1" smtClean="0">
                <a:solidFill>
                  <a:schemeClr val="bg1"/>
                </a:solidFill>
                <a:latin typeface="Times New Roman" pitchFamily="18" charset="0"/>
                <a:cs typeface="Times New Roman" pitchFamily="18" charset="0"/>
              </a:rPr>
              <a:t>Bài</a:t>
            </a:r>
            <a:r>
              <a:rPr lang="en-US" sz="3600" b="1" dirty="0" smtClean="0">
                <a:solidFill>
                  <a:schemeClr val="bg1"/>
                </a:solidFill>
                <a:latin typeface="Times New Roman" pitchFamily="18" charset="0"/>
                <a:cs typeface="Times New Roman" pitchFamily="18" charset="0"/>
              </a:rPr>
              <a:t> 21: NAM CHÂM ĐIỆN</a:t>
            </a:r>
            <a:endParaRPr lang="en-US" sz="3600" b="1" dirty="0">
              <a:solidFill>
                <a:schemeClr val="bg1"/>
              </a:solidFill>
              <a:latin typeface="Times New Roman" pitchFamily="18" charset="0"/>
              <a:cs typeface="Times New Roman" pitchFamily="18" charset="0"/>
            </a:endParaRPr>
          </a:p>
        </p:txBody>
      </p:sp>
      <p:sp>
        <p:nvSpPr>
          <p:cNvPr id="10" name="Rectangle 9"/>
          <p:cNvSpPr/>
          <p:nvPr/>
        </p:nvSpPr>
        <p:spPr>
          <a:xfrm>
            <a:off x="603124" y="4491883"/>
            <a:ext cx="8229600" cy="954107"/>
          </a:xfrm>
          <a:prstGeom prst="rect">
            <a:avLst/>
          </a:prstGeom>
          <a:solidFill>
            <a:schemeClr val="tx2">
              <a:lumMod val="60000"/>
              <a:lumOff val="40000"/>
            </a:schemeClr>
          </a:solidFill>
        </p:spPr>
        <p:txBody>
          <a:bodyPr wrap="square">
            <a:spAutoFit/>
          </a:bodyPr>
          <a:lstStyle/>
          <a:p>
            <a:pPr marL="457200" indent="-457200">
              <a:spcAft>
                <a:spcPts val="800"/>
              </a:spcAft>
              <a:buFont typeface="Wingdings" pitchFamily="2" charset="2"/>
              <a:buChar char="Ø"/>
            </a:pPr>
            <a:r>
              <a:rPr lang="en-US" sz="2800" dirty="0" err="1" smtClean="0">
                <a:solidFill>
                  <a:schemeClr val="bg1"/>
                </a:solidFill>
                <a:latin typeface="Times New Roman" pitchFamily="18" charset="0"/>
                <a:cs typeface="Times New Roman" pitchFamily="18" charset="0"/>
              </a:rPr>
              <a:t>Khi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tăng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giảm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độ</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mạnh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dòng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điện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thì</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độ</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lớn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lực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từ</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nam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châm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điện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cũng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thay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đổi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theo</a:t>
            </a:r>
            <a:endParaRPr lang="en-US" sz="2800" dirty="0">
              <a:solidFill>
                <a:schemeClr val="bg1"/>
              </a:solidFill>
              <a:latin typeface="Times New Roman" pitchFamily="18" charset="0"/>
              <a:cs typeface="Times New Roman" pitchFamily="18" charset="0"/>
            </a:endParaRPr>
          </a:p>
        </p:txBody>
      </p:sp>
      <p:sp>
        <p:nvSpPr>
          <p:cNvPr id="15" name="TextBox 14"/>
          <p:cNvSpPr txBox="1"/>
          <p:nvPr/>
        </p:nvSpPr>
        <p:spPr>
          <a:xfrm>
            <a:off x="597699" y="1064069"/>
            <a:ext cx="2959465"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1. Nam </a:t>
            </a:r>
            <a:r>
              <a:rPr lang="en-US" sz="2800" b="1" dirty="0" err="1" smtClean="0">
                <a:solidFill>
                  <a:schemeClr val="bg1"/>
                </a:solidFill>
                <a:latin typeface="Times New Roman" pitchFamily="18" charset="0"/>
                <a:cs typeface="Times New Roman" pitchFamily="18" charset="0"/>
              </a:rPr>
              <a:t>châm</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điện</a:t>
            </a:r>
            <a:endParaRPr lang="en-US" sz="2800" b="1" dirty="0">
              <a:solidFill>
                <a:schemeClr val="bg1"/>
              </a:solidFill>
              <a:latin typeface="Times New Roman" pitchFamily="18" charset="0"/>
              <a:cs typeface="Times New Roman" pitchFamily="18" charset="0"/>
            </a:endParaRPr>
          </a:p>
        </p:txBody>
      </p:sp>
      <p:sp>
        <p:nvSpPr>
          <p:cNvPr id="16" name="TextBox 15"/>
          <p:cNvSpPr txBox="1"/>
          <p:nvPr/>
        </p:nvSpPr>
        <p:spPr>
          <a:xfrm>
            <a:off x="685800" y="1587289"/>
            <a:ext cx="8001000" cy="954107"/>
          </a:xfrm>
          <a:prstGeom prst="rect">
            <a:avLst/>
          </a:prstGeom>
          <a:noFill/>
        </p:spPr>
        <p:txBody>
          <a:bodyPr wrap="square" rtlCol="0">
            <a:spAutoFit/>
          </a:bodyPr>
          <a:lstStyle/>
          <a:p>
            <a:r>
              <a:rPr lang="en-US" sz="2800" b="1" dirty="0" smtClean="0">
                <a:solidFill>
                  <a:schemeClr val="bg1"/>
                </a:solidFill>
                <a:latin typeface="Times New Roman" pitchFamily="18" charset="0"/>
                <a:cs typeface="Times New Roman" pitchFamily="18" charset="0"/>
              </a:rPr>
              <a:t>2. </a:t>
            </a:r>
            <a:r>
              <a:rPr lang="en-US" sz="2800" b="1" dirty="0" err="1" smtClean="0">
                <a:solidFill>
                  <a:schemeClr val="bg1"/>
                </a:solidFill>
                <a:latin typeface="Times New Roman" pitchFamily="18" charset="0"/>
                <a:cs typeface="Times New Roman" pitchFamily="18" charset="0"/>
              </a:rPr>
              <a:t>Ảnh</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hưởng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của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dòng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điện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đến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từ</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trường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của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nam</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châm</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36920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arn(inVertical)">
                                      <p:cBhvr>
                                        <p:cTn id="14" dur="750"/>
                                        <p:tgtEl>
                                          <p:spTgt spid="15"/>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7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1" grpId="0" animBg="1"/>
      <p:bldP spid="12" grpId="0"/>
      <p:bldP spid="10" grpId="0" animBg="1"/>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74773" y="685571"/>
            <a:ext cx="1970809" cy="369332"/>
          </a:xfrm>
          <a:prstGeom prst="rect">
            <a:avLst/>
          </a:prstGeom>
        </p:spPr>
        <p:txBody>
          <a:bodyPr wrap="square">
            <a:spAutoFit/>
          </a:bodyPr>
          <a:lstStyle/>
          <a:p>
            <a:pPr algn="ctr">
              <a:spcAft>
                <a:spcPts val="800"/>
              </a:spcAft>
            </a:pPr>
            <a:r>
              <a:rPr lang="en-US" dirty="0" smtClean="0">
                <a:latin typeface="Times New Roman" pitchFamily="18" charset="0"/>
                <a:cs typeface="Times New Roman" pitchFamily="18" charset="0"/>
              </a:rPr>
              <a:t>.</a:t>
            </a:r>
            <a:endParaRPr lang="en-US" dirty="0">
              <a:latin typeface="Times New Roman" pitchFamily="18" charset="0"/>
              <a:ea typeface="Times New Roman"/>
              <a:cs typeface="Times New Roman" pitchFamily="18" charset="0"/>
            </a:endParaRPr>
          </a:p>
        </p:txBody>
      </p:sp>
      <p:pic>
        <p:nvPicPr>
          <p:cNvPr id="3076" name="Picture 4" descr="Tải +999 Hình Nền Powerpoint Khoa Học Đẹp Nhất Năm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84" y="-77174"/>
            <a:ext cx="9067800" cy="686767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623122" y="1600200"/>
            <a:ext cx="7696200" cy="1384995"/>
          </a:xfrm>
          <a:prstGeom prst="rect">
            <a:avLst/>
          </a:prstGeom>
          <a:solidFill>
            <a:schemeClr val="tx2">
              <a:lumMod val="60000"/>
              <a:lumOff val="40000"/>
            </a:schemeClr>
          </a:solidFill>
        </p:spPr>
        <p:txBody>
          <a:bodyPr wrap="square">
            <a:spAutoFit/>
          </a:bodyPr>
          <a:lstStyle/>
          <a:p>
            <a:pPr>
              <a:spcAft>
                <a:spcPts val="800"/>
              </a:spcAft>
            </a:pPr>
            <a:r>
              <a:rPr lang="en-US" sz="2800" dirty="0" err="1" smtClean="0">
                <a:solidFill>
                  <a:schemeClr val="bg1"/>
                </a:solidFill>
                <a:latin typeface="Times New Roman" pitchFamily="18" charset="0"/>
                <a:cs typeface="Times New Roman" pitchFamily="18" charset="0"/>
              </a:rPr>
              <a:t>Đảo</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ngược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cực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viên</a:t>
            </a:r>
            <a:r>
              <a:rPr lang="en-US" sz="2800" dirty="0" smtClean="0">
                <a:solidFill>
                  <a:schemeClr val="bg1"/>
                </a:solidFill>
                <a:latin typeface="Times New Roman" pitchFamily="18" charset="0"/>
                <a:cs typeface="Times New Roman" pitchFamily="18" charset="0"/>
              </a:rPr>
              <a:t> pin, </a:t>
            </a:r>
            <a:r>
              <a:rPr lang="en-US" sz="2800" dirty="0" err="1" smtClean="0">
                <a:solidFill>
                  <a:schemeClr val="bg1"/>
                </a:solidFill>
                <a:latin typeface="Times New Roman" pitchFamily="18" charset="0"/>
                <a:cs typeface="Times New Roman" pitchFamily="18" charset="0"/>
              </a:rPr>
              <a:t>quan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sát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số</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lượng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kẹp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giấy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bị</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hút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từ</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đó</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có</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kết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luận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gì</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về</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độ</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lớn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lực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từ</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khi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thay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đổi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chiều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dòng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điện</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853" y="3356662"/>
            <a:ext cx="4046951" cy="2766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9114" y="3356662"/>
            <a:ext cx="3411682" cy="276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327073" y="4114800"/>
            <a:ext cx="1295400" cy="307777"/>
          </a:xfrm>
          <a:prstGeom prst="rect">
            <a:avLst/>
          </a:prstGeom>
        </p:spPr>
        <p:txBody>
          <a:bodyPr wrap="square">
            <a:spAutoFit/>
          </a:bodyPr>
          <a:lstStyle/>
          <a:p>
            <a:r>
              <a:rPr lang="vi-VN" sz="1400" b="1" dirty="0"/>
              <a:t>Cực dương</a:t>
            </a:r>
            <a:endParaRPr lang="en-US" sz="1400" b="1" dirty="0"/>
          </a:p>
        </p:txBody>
      </p:sp>
      <p:sp>
        <p:nvSpPr>
          <p:cNvPr id="9" name="TextBox 8"/>
          <p:cNvSpPr txBox="1"/>
          <p:nvPr/>
        </p:nvSpPr>
        <p:spPr>
          <a:xfrm>
            <a:off x="470722" y="393183"/>
            <a:ext cx="8001000" cy="954107"/>
          </a:xfrm>
          <a:prstGeom prst="rect">
            <a:avLst/>
          </a:prstGeom>
          <a:noFill/>
        </p:spPr>
        <p:txBody>
          <a:bodyPr wrap="square" rtlCol="0">
            <a:spAutoFit/>
          </a:bodyPr>
          <a:lstStyle/>
          <a:p>
            <a:r>
              <a:rPr lang="en-US" sz="2800" b="1" dirty="0" smtClean="0">
                <a:solidFill>
                  <a:schemeClr val="bg1"/>
                </a:solidFill>
                <a:latin typeface="Times New Roman" pitchFamily="18" charset="0"/>
                <a:cs typeface="Times New Roman" pitchFamily="18" charset="0"/>
              </a:rPr>
              <a:t>2. </a:t>
            </a:r>
            <a:r>
              <a:rPr lang="en-US" sz="2800" b="1" dirty="0" err="1" smtClean="0">
                <a:solidFill>
                  <a:schemeClr val="bg1"/>
                </a:solidFill>
                <a:latin typeface="Times New Roman" pitchFamily="18" charset="0"/>
                <a:cs typeface="Times New Roman" pitchFamily="18" charset="0"/>
              </a:rPr>
              <a:t>Ảnh</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hưởng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của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dòng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điện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đến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từ</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trường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của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nam</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châm</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797426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1000"/>
                                        <p:tgtEl>
                                          <p:spTgt spid="13"/>
                                        </p:tgtEl>
                                      </p:cBhvr>
                                    </p:animEffect>
                                  </p:childTnLst>
                                </p:cTn>
                              </p:par>
                              <p:par>
                                <p:cTn id="24" presetID="42"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fade">
                                      <p:cBhvr>
                                        <p:cTn id="33" dur="1000"/>
                                        <p:tgtEl>
                                          <p:spTgt spid="1026"/>
                                        </p:tgtEl>
                                      </p:cBhvr>
                                    </p:animEffect>
                                    <p:anim calcmode="lin" valueType="num">
                                      <p:cBhvr>
                                        <p:cTn id="34" dur="1000" fill="hold"/>
                                        <p:tgtEl>
                                          <p:spTgt spid="1026"/>
                                        </p:tgtEl>
                                        <p:attrNameLst>
                                          <p:attrName>ppt_x</p:attrName>
                                        </p:attrNameLst>
                                      </p:cBhvr>
                                      <p:tavLst>
                                        <p:tav tm="0">
                                          <p:val>
                                            <p:strVal val="#ppt_x"/>
                                          </p:val>
                                        </p:tav>
                                        <p:tav tm="100000">
                                          <p:val>
                                            <p:strVal val="#ppt_x"/>
                                          </p:val>
                                        </p:tav>
                                      </p:tavLst>
                                    </p:anim>
                                    <p:anim calcmode="lin" valueType="num">
                                      <p:cBhvr>
                                        <p:cTn id="35"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74773" y="685571"/>
            <a:ext cx="1970809" cy="369332"/>
          </a:xfrm>
          <a:prstGeom prst="rect">
            <a:avLst/>
          </a:prstGeom>
        </p:spPr>
        <p:txBody>
          <a:bodyPr wrap="square">
            <a:spAutoFit/>
          </a:bodyPr>
          <a:lstStyle/>
          <a:p>
            <a:pPr algn="ctr">
              <a:spcAft>
                <a:spcPts val="800"/>
              </a:spcAft>
            </a:pPr>
            <a:r>
              <a:rPr lang="en-US" dirty="0" smtClean="0">
                <a:latin typeface="Times New Roman" pitchFamily="18" charset="0"/>
                <a:cs typeface="Times New Roman" pitchFamily="18" charset="0"/>
              </a:rPr>
              <a:t>.</a:t>
            </a:r>
            <a:endParaRPr lang="en-US" dirty="0">
              <a:latin typeface="Times New Roman" pitchFamily="18" charset="0"/>
              <a:ea typeface="Times New Roman"/>
              <a:cs typeface="Times New Roman" pitchFamily="18" charset="0"/>
            </a:endParaRPr>
          </a:p>
        </p:txBody>
      </p:sp>
      <p:pic>
        <p:nvPicPr>
          <p:cNvPr id="3076" name="Picture 4" descr="Tải +999 Hình Nền Powerpoint Khoa Học Đẹp Nhất Năm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9" y="-32104"/>
            <a:ext cx="9067800" cy="686767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0993" y="1556821"/>
            <a:ext cx="8402877" cy="1815882"/>
          </a:xfrm>
          <a:prstGeom prst="rect">
            <a:avLst/>
          </a:prstGeom>
          <a:solidFill>
            <a:schemeClr val="tx2">
              <a:lumMod val="60000"/>
              <a:lumOff val="40000"/>
            </a:schemeClr>
          </a:solidFill>
        </p:spPr>
        <p:txBody>
          <a:bodyPr wrap="square">
            <a:spAutoFit/>
          </a:bodyPr>
          <a:lstStyle/>
          <a:p>
            <a:pPr>
              <a:spcAft>
                <a:spcPts val="800"/>
              </a:spcAft>
            </a:pPr>
            <a:r>
              <a:rPr lang="en-US" sz="2800" dirty="0" err="1" smtClean="0">
                <a:solidFill>
                  <a:schemeClr val="bg1"/>
                </a:solidFill>
                <a:latin typeface="Times New Roman" pitchFamily="18" charset="0"/>
                <a:cs typeface="Times New Roman" pitchFamily="18" charset="0"/>
              </a:rPr>
              <a:t>Đưa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kim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nam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châm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thử</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lại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gần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vít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trong</a:t>
            </a:r>
            <a:r>
              <a:rPr lang="en-US" sz="2800" dirty="0" smtClean="0">
                <a:solidFill>
                  <a:schemeClr val="bg1"/>
                </a:solidFill>
                <a:latin typeface="Times New Roman" pitchFamily="18" charset="0"/>
                <a:cs typeface="Times New Roman" pitchFamily="18" charset="0"/>
              </a:rPr>
              <a:t> 2 </a:t>
            </a:r>
            <a:r>
              <a:rPr lang="en-US" sz="2800" dirty="0" err="1" smtClean="0">
                <a:solidFill>
                  <a:schemeClr val="bg1"/>
                </a:solidFill>
                <a:latin typeface="Times New Roman" pitchFamily="18" charset="0"/>
                <a:cs typeface="Times New Roman" pitchFamily="18" charset="0"/>
              </a:rPr>
              <a:t>trường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hợp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chưa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đổi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chiều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dòng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điện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đã</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đổi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chiều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dòng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điện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quan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sát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kim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nam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châm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thử</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nhận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xét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chiều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kim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nam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châm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thử</a:t>
            </a:r>
            <a:r>
              <a:rPr lang="en-US" sz="2800" dirty="0" smtClean="0">
                <a:solidFill>
                  <a:schemeClr val="bg1"/>
                </a:solidFill>
                <a:latin typeface="Times New Roman" pitchFamily="18" charset="0"/>
                <a:cs typeface="Times New Roman" pitchFamily="18" charset="0"/>
              </a:rPr>
              <a:t> </a:t>
            </a:r>
            <a:endParaRPr lang="en-US" sz="2800" dirty="0">
              <a:solidFill>
                <a:schemeClr val="bg1"/>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8" y="3505200"/>
            <a:ext cx="4046951" cy="292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855" y="3505200"/>
            <a:ext cx="3411682" cy="292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181600" y="4495800"/>
            <a:ext cx="1295400" cy="307777"/>
          </a:xfrm>
          <a:prstGeom prst="rect">
            <a:avLst/>
          </a:prstGeom>
        </p:spPr>
        <p:txBody>
          <a:bodyPr wrap="square">
            <a:spAutoFit/>
          </a:bodyPr>
          <a:lstStyle/>
          <a:p>
            <a:r>
              <a:rPr lang="vi-VN" sz="1400" b="1" dirty="0"/>
              <a:t>Cực dương</a:t>
            </a:r>
            <a:endParaRPr lang="en-US" sz="1400" b="1" dirty="0"/>
          </a:p>
        </p:txBody>
      </p:sp>
      <p:sp>
        <p:nvSpPr>
          <p:cNvPr id="9" name="TextBox 8"/>
          <p:cNvSpPr txBox="1"/>
          <p:nvPr/>
        </p:nvSpPr>
        <p:spPr>
          <a:xfrm>
            <a:off x="470722" y="393183"/>
            <a:ext cx="8001000" cy="954107"/>
          </a:xfrm>
          <a:prstGeom prst="rect">
            <a:avLst/>
          </a:prstGeom>
          <a:noFill/>
        </p:spPr>
        <p:txBody>
          <a:bodyPr wrap="square" rtlCol="0">
            <a:spAutoFit/>
          </a:bodyPr>
          <a:lstStyle/>
          <a:p>
            <a:r>
              <a:rPr lang="en-US" sz="2800" b="1" dirty="0" smtClean="0">
                <a:solidFill>
                  <a:schemeClr val="bg1"/>
                </a:solidFill>
                <a:latin typeface="Times New Roman" pitchFamily="18" charset="0"/>
                <a:cs typeface="Times New Roman" pitchFamily="18" charset="0"/>
              </a:rPr>
              <a:t>2. </a:t>
            </a:r>
            <a:r>
              <a:rPr lang="en-US" sz="2800" b="1" dirty="0" err="1" smtClean="0">
                <a:solidFill>
                  <a:schemeClr val="bg1"/>
                </a:solidFill>
                <a:latin typeface="Times New Roman" pitchFamily="18" charset="0"/>
                <a:cs typeface="Times New Roman" pitchFamily="18" charset="0"/>
              </a:rPr>
              <a:t>Ảnh</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hưởng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của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dòng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điện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đến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từ</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trường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của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nam</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châm</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41291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10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75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par>
                                <p:cTn id="22" presetID="42"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barn(inVertical)">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barn(inVertical)">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animBg="1"/>
      <p:bldP spid="4"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74773" y="685571"/>
            <a:ext cx="1970809" cy="369332"/>
          </a:xfrm>
          <a:prstGeom prst="rect">
            <a:avLst/>
          </a:prstGeom>
        </p:spPr>
        <p:txBody>
          <a:bodyPr wrap="square">
            <a:spAutoFit/>
          </a:bodyPr>
          <a:lstStyle/>
          <a:p>
            <a:pPr algn="ctr">
              <a:spcAft>
                <a:spcPts val="800"/>
              </a:spcAft>
            </a:pPr>
            <a:r>
              <a:rPr lang="en-US" dirty="0" smtClean="0">
                <a:latin typeface="Times New Roman" pitchFamily="18" charset="0"/>
                <a:cs typeface="Times New Roman" pitchFamily="18" charset="0"/>
              </a:rPr>
              <a:t>.</a:t>
            </a:r>
            <a:endParaRPr lang="en-US" dirty="0">
              <a:latin typeface="Times New Roman" pitchFamily="18" charset="0"/>
              <a:ea typeface="Times New Roman"/>
              <a:cs typeface="Times New Roman" pitchFamily="18" charset="0"/>
            </a:endParaRPr>
          </a:p>
        </p:txBody>
      </p:sp>
      <p:pic>
        <p:nvPicPr>
          <p:cNvPr id="3076" name="Picture 4" descr="Tải +999 Hình Nền Powerpoint Khoa Học Đẹp Nhất Năm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9" y="-32104"/>
            <a:ext cx="9067800" cy="686767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80470" y="1524000"/>
            <a:ext cx="8402877" cy="954107"/>
          </a:xfrm>
          <a:prstGeom prst="rect">
            <a:avLst/>
          </a:prstGeom>
          <a:solidFill>
            <a:schemeClr val="tx2">
              <a:lumMod val="60000"/>
              <a:lumOff val="40000"/>
            </a:schemeClr>
          </a:solidFill>
        </p:spPr>
        <p:txBody>
          <a:bodyPr wrap="square">
            <a:spAutoFit/>
          </a:bodyPr>
          <a:lstStyle/>
          <a:p>
            <a:pPr>
              <a:spcAft>
                <a:spcPts val="800"/>
              </a:spcAft>
            </a:pPr>
            <a:r>
              <a:rPr lang="en-US" sz="2800" dirty="0" err="1" smtClean="0">
                <a:solidFill>
                  <a:schemeClr val="bg1"/>
                </a:solidFill>
                <a:latin typeface="Times New Roman" pitchFamily="18" charset="0"/>
                <a:cs typeface="Times New Roman" pitchFamily="18" charset="0"/>
              </a:rPr>
              <a:t>Khi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đổi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chiều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dòng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điện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thì</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từ</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trường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nam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châm</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điện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cũng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thay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đổi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độ</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lớn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lực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từ</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không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thay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đổi</a:t>
            </a:r>
            <a:r>
              <a:rPr lang="en-US" sz="2800" dirty="0" smtClean="0">
                <a:solidFill>
                  <a:schemeClr val="bg1"/>
                </a:solidFill>
                <a:latin typeface="Times New Roman" pitchFamily="18" charset="0"/>
                <a:cs typeface="Times New Roman" pitchFamily="18" charset="0"/>
              </a:rPr>
              <a:t> </a:t>
            </a:r>
            <a:endParaRPr lang="en-US" sz="2800" dirty="0">
              <a:solidFill>
                <a:schemeClr val="bg1"/>
              </a:solidFill>
              <a:latin typeface="Times New Roman" pitchFamily="18" charset="0"/>
              <a:cs typeface="Times New Roman" pitchFamily="18" charset="0"/>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586" y="2819400"/>
            <a:ext cx="4046951" cy="2921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2767" y="2819400"/>
            <a:ext cx="3411682" cy="292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5181600" y="4495800"/>
            <a:ext cx="1295400" cy="307777"/>
          </a:xfrm>
          <a:prstGeom prst="rect">
            <a:avLst/>
          </a:prstGeom>
        </p:spPr>
        <p:txBody>
          <a:bodyPr wrap="square">
            <a:spAutoFit/>
          </a:bodyPr>
          <a:lstStyle/>
          <a:p>
            <a:r>
              <a:rPr lang="vi-VN" sz="1400" b="1" dirty="0"/>
              <a:t>Cực dương</a:t>
            </a:r>
            <a:endParaRPr lang="en-US" sz="1400" b="1" dirty="0"/>
          </a:p>
        </p:txBody>
      </p:sp>
      <p:sp>
        <p:nvSpPr>
          <p:cNvPr id="9" name="TextBox 8"/>
          <p:cNvSpPr txBox="1"/>
          <p:nvPr/>
        </p:nvSpPr>
        <p:spPr>
          <a:xfrm>
            <a:off x="470722" y="393183"/>
            <a:ext cx="8001000" cy="954107"/>
          </a:xfrm>
          <a:prstGeom prst="rect">
            <a:avLst/>
          </a:prstGeom>
          <a:noFill/>
        </p:spPr>
        <p:txBody>
          <a:bodyPr wrap="square" rtlCol="0">
            <a:spAutoFit/>
          </a:bodyPr>
          <a:lstStyle/>
          <a:p>
            <a:r>
              <a:rPr lang="en-US" sz="2800" b="1" dirty="0" smtClean="0">
                <a:solidFill>
                  <a:schemeClr val="bg1"/>
                </a:solidFill>
                <a:latin typeface="Times New Roman" pitchFamily="18" charset="0"/>
                <a:cs typeface="Times New Roman" pitchFamily="18" charset="0"/>
              </a:rPr>
              <a:t>2. </a:t>
            </a:r>
            <a:r>
              <a:rPr lang="en-US" sz="2800" b="1" dirty="0" err="1" smtClean="0">
                <a:solidFill>
                  <a:schemeClr val="bg1"/>
                </a:solidFill>
                <a:latin typeface="Times New Roman" pitchFamily="18" charset="0"/>
                <a:cs typeface="Times New Roman" pitchFamily="18" charset="0"/>
              </a:rPr>
              <a:t>Ảnh</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hưởng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của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dòng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điện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đến</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từ</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trường</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của</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nam</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châm</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71394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42"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16" presetClass="entr" presetSubtype="21"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75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barn(inVertical)">
                                      <p:cBhvr>
                                        <p:cTn id="31" dur="500"/>
                                        <p:tgtEl>
                                          <p:spTgt spid="1026"/>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animBg="1"/>
      <p:bldP spid="4"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74773" y="685571"/>
            <a:ext cx="1970809" cy="369332"/>
          </a:xfrm>
          <a:prstGeom prst="rect">
            <a:avLst/>
          </a:prstGeom>
        </p:spPr>
        <p:txBody>
          <a:bodyPr wrap="square">
            <a:spAutoFit/>
          </a:bodyPr>
          <a:lstStyle/>
          <a:p>
            <a:pPr algn="ctr">
              <a:spcAft>
                <a:spcPts val="800"/>
              </a:spcAft>
            </a:pPr>
            <a:r>
              <a:rPr lang="en-US" dirty="0" smtClean="0">
                <a:latin typeface="Times New Roman" pitchFamily="18" charset="0"/>
                <a:cs typeface="Times New Roman" pitchFamily="18" charset="0"/>
              </a:rPr>
              <a:t>.</a:t>
            </a:r>
            <a:endParaRPr lang="en-US" dirty="0">
              <a:latin typeface="Times New Roman" pitchFamily="18" charset="0"/>
              <a:ea typeface="Times New Roman"/>
              <a:cs typeface="Times New Roman" pitchFamily="18" charset="0"/>
            </a:endParaRPr>
          </a:p>
        </p:txBody>
      </p:sp>
      <p:pic>
        <p:nvPicPr>
          <p:cNvPr id="3076" name="Picture 4" descr="Tải +999 Hình Nền Powerpoint Khoa Học Đẹp Nhất Năm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4" y="76199"/>
            <a:ext cx="9067800" cy="68676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33400"/>
            <a:ext cx="5867400" cy="322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74464" y="3758110"/>
            <a:ext cx="7924800" cy="2246769"/>
          </a:xfrm>
          <a:prstGeom prst="rect">
            <a:avLst/>
          </a:prstGeom>
          <a:noFill/>
        </p:spPr>
        <p:txBody>
          <a:bodyPr wrap="square" rtlCol="0">
            <a:spAutoFit/>
          </a:bodyPr>
          <a:lstStyle/>
          <a:p>
            <a:r>
              <a:rPr lang="vi-VN" sz="2800" b="1" dirty="0">
                <a:solidFill>
                  <a:schemeClr val="bg1"/>
                </a:solidFill>
                <a:latin typeface="Times New Roman" pitchFamily="18" charset="0"/>
                <a:cs typeface="Times New Roman" pitchFamily="18" charset="0"/>
              </a:rPr>
              <a:t>Quan sát sơ </a:t>
            </a:r>
            <a:r>
              <a:rPr lang="vi-VN" sz="2800" b="1" dirty="0" smtClean="0">
                <a:solidFill>
                  <a:schemeClr val="bg1"/>
                </a:solidFill>
                <a:latin typeface="Times New Roman" pitchFamily="18" charset="0"/>
                <a:cs typeface="Times New Roman" pitchFamily="18" charset="0"/>
              </a:rPr>
              <a:t>đ</a:t>
            </a:r>
            <a:r>
              <a:rPr lang="en-US" sz="2800" b="1" dirty="0" smtClean="0">
                <a:solidFill>
                  <a:schemeClr val="bg1"/>
                </a:solidFill>
                <a:latin typeface="Times New Roman" pitchFamily="18" charset="0"/>
                <a:cs typeface="Times New Roman" pitchFamily="18" charset="0"/>
              </a:rPr>
              <a:t>ồ</a:t>
            </a:r>
            <a:r>
              <a:rPr lang="vi-VN" sz="2800" b="1" dirty="0" smtClean="0">
                <a:solidFill>
                  <a:schemeClr val="bg1"/>
                </a:solidFill>
                <a:latin typeface="Times New Roman" pitchFamily="18" charset="0"/>
                <a:cs typeface="Times New Roman" pitchFamily="18" charset="0"/>
              </a:rPr>
              <a:t> </a:t>
            </a:r>
            <a:r>
              <a:rPr lang="vi-VN" sz="2800" b="1" dirty="0">
                <a:solidFill>
                  <a:schemeClr val="bg1"/>
                </a:solidFill>
                <a:latin typeface="Times New Roman" pitchFamily="18" charset="0"/>
                <a:cs typeface="Times New Roman" pitchFamily="18" charset="0"/>
              </a:rPr>
              <a:t>cấu tạo của một chuông điện đơn giản. Hãy giải thích vì sao khi nhấn và giữ công tắc thì nghe tiếng chuông reo liên tục cho đến khi thả ra (loại công tắc trong hình chỉ đóng mạch điện khi nhấn và giữ </a:t>
            </a:r>
            <a:r>
              <a:rPr lang="vi-VN" sz="2800" b="1" dirty="0" smtClean="0">
                <a:solidFill>
                  <a:schemeClr val="bg1"/>
                </a:solidFill>
                <a:latin typeface="Times New Roman" pitchFamily="18" charset="0"/>
                <a:cs typeface="Times New Roman" pitchFamily="18" charset="0"/>
              </a:rPr>
              <a:t>nút</a:t>
            </a:r>
            <a:r>
              <a:rPr lang="en-US" sz="2800" b="1" dirty="0" smtClean="0">
                <a:solidFill>
                  <a:schemeClr val="bg1"/>
                </a:solidFill>
                <a:latin typeface="Times New Roman" pitchFamily="18" charset="0"/>
                <a:cs typeface="Times New Roman" pitchFamily="18" charset="0"/>
              </a:rPr>
              <a:t>)</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209475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1000"/>
                                        <p:tgtEl>
                                          <p:spTgt spid="2050"/>
                                        </p:tgtEl>
                                      </p:cBhvr>
                                    </p:animEffect>
                                    <p:anim calcmode="lin" valueType="num">
                                      <p:cBhvr>
                                        <p:cTn id="19" dur="1000" fill="hold"/>
                                        <p:tgtEl>
                                          <p:spTgt spid="2050"/>
                                        </p:tgtEl>
                                        <p:attrNameLst>
                                          <p:attrName>ppt_x</p:attrName>
                                        </p:attrNameLst>
                                      </p:cBhvr>
                                      <p:tavLst>
                                        <p:tav tm="0">
                                          <p:val>
                                            <p:strVal val="#ppt_x"/>
                                          </p:val>
                                        </p:tav>
                                        <p:tav tm="100000">
                                          <p:val>
                                            <p:strVal val="#ppt_x"/>
                                          </p:val>
                                        </p:tav>
                                      </p:tavLst>
                                    </p:anim>
                                    <p:anim calcmode="lin" valueType="num">
                                      <p:cBhvr>
                                        <p:cTn id="20" dur="1000" fill="hold"/>
                                        <p:tgtEl>
                                          <p:spTgt spid="2050"/>
                                        </p:tgtEl>
                                        <p:attrNameLst>
                                          <p:attrName>ppt_y</p:attrName>
                                        </p:attrNameLst>
                                      </p:cBhvr>
                                      <p:tavLst>
                                        <p:tav tm="0">
                                          <p:val>
                                            <p:strVal val="#ppt_y+.1"/>
                                          </p:val>
                                        </p:tav>
                                        <p:tav tm="100000">
                                          <p:val>
                                            <p:strVal val="#ppt_y"/>
                                          </p:val>
                                        </p:tav>
                                      </p:tavLst>
                                    </p:anim>
                                  </p:childTnLst>
                                </p:cTn>
                              </p:par>
                              <p:par>
                                <p:cTn id="21" presetID="16" presetClass="entr" presetSubtype="2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74773" y="685571"/>
            <a:ext cx="1970809" cy="369332"/>
          </a:xfrm>
          <a:prstGeom prst="rect">
            <a:avLst/>
          </a:prstGeom>
        </p:spPr>
        <p:txBody>
          <a:bodyPr wrap="square">
            <a:spAutoFit/>
          </a:bodyPr>
          <a:lstStyle/>
          <a:p>
            <a:pPr algn="ctr">
              <a:spcAft>
                <a:spcPts val="800"/>
              </a:spcAft>
            </a:pPr>
            <a:r>
              <a:rPr lang="en-US" dirty="0" smtClean="0">
                <a:latin typeface="Times New Roman" pitchFamily="18" charset="0"/>
                <a:cs typeface="Times New Roman" pitchFamily="18" charset="0"/>
              </a:rPr>
              <a:t>.</a:t>
            </a:r>
            <a:endParaRPr lang="en-US" dirty="0">
              <a:latin typeface="Times New Roman" pitchFamily="18" charset="0"/>
              <a:ea typeface="Times New Roman"/>
              <a:cs typeface="Times New Roman" pitchFamily="18" charset="0"/>
            </a:endParaRPr>
          </a:p>
        </p:txBody>
      </p:sp>
      <p:pic>
        <p:nvPicPr>
          <p:cNvPr id="3076" name="Picture 4" descr="Tải +999 Hình Nền Powerpoint Khoa Học Đẹp Nhất Năm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4" y="76199"/>
            <a:ext cx="9067800" cy="686767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533400"/>
            <a:ext cx="5867400" cy="3224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74464" y="3758110"/>
            <a:ext cx="8264736" cy="2677656"/>
          </a:xfrm>
          <a:prstGeom prst="rect">
            <a:avLst/>
          </a:prstGeom>
          <a:noFill/>
        </p:spPr>
        <p:txBody>
          <a:bodyPr wrap="square" rtlCol="0">
            <a:spAutoFit/>
          </a:bodyPr>
          <a:lstStyle/>
          <a:p>
            <a:r>
              <a:rPr lang="vi-VN" sz="2800" b="1" dirty="0">
                <a:solidFill>
                  <a:schemeClr val="bg1"/>
                </a:solidFill>
                <a:latin typeface="Times New Roman" pitchFamily="18" charset="0"/>
                <a:cs typeface="Times New Roman" pitchFamily="18" charset="0"/>
              </a:rPr>
              <a:t>Khi ấn và giữ công tắc, mạch điện đóng, nam châm điện hoạt động hút lá thép khiến búa đập vào chuông gây ra tiếng kêu. Cùng lúc đó, tiếp điểm bị hở, mạch điện ngắt, lá thép đàn </a:t>
            </a:r>
            <a:r>
              <a:rPr lang="vi-VN" sz="2800" b="1" dirty="0" smtClean="0">
                <a:solidFill>
                  <a:schemeClr val="bg1"/>
                </a:solidFill>
                <a:latin typeface="Times New Roman" pitchFamily="18" charset="0"/>
                <a:cs typeface="Times New Roman" pitchFamily="18" charset="0"/>
              </a:rPr>
              <a:t>h</a:t>
            </a:r>
            <a:r>
              <a:rPr lang="en-US" sz="2800" b="1" dirty="0" smtClean="0">
                <a:solidFill>
                  <a:schemeClr val="bg1"/>
                </a:solidFill>
                <a:latin typeface="Times New Roman" pitchFamily="18" charset="0"/>
                <a:cs typeface="Times New Roman" pitchFamily="18" charset="0"/>
              </a:rPr>
              <a:t>ồ</a:t>
            </a:r>
            <a:r>
              <a:rPr lang="vi-VN" sz="2800" b="1" dirty="0" smtClean="0">
                <a:solidFill>
                  <a:schemeClr val="bg1"/>
                </a:solidFill>
                <a:latin typeface="Times New Roman" pitchFamily="18" charset="0"/>
                <a:cs typeface="Times New Roman" pitchFamily="18" charset="0"/>
              </a:rPr>
              <a:t>i </a:t>
            </a:r>
            <a:r>
              <a:rPr lang="vi-VN" sz="2800" b="1" dirty="0">
                <a:solidFill>
                  <a:schemeClr val="bg1"/>
                </a:solidFill>
                <a:latin typeface="Times New Roman" pitchFamily="18" charset="0"/>
                <a:cs typeface="Times New Roman" pitchFamily="18" charset="0"/>
              </a:rPr>
              <a:t>quay về vị </a:t>
            </a:r>
            <a:r>
              <a:rPr lang="en-US" sz="2800" b="1" dirty="0" err="1" smtClean="0">
                <a:solidFill>
                  <a:schemeClr val="bg1"/>
                </a:solidFill>
                <a:latin typeface="Times New Roman" pitchFamily="18" charset="0"/>
                <a:cs typeface="Times New Roman" pitchFamily="18" charset="0"/>
              </a:rPr>
              <a:t>trí</a:t>
            </a:r>
            <a:r>
              <a:rPr lang="en-US" sz="2800" b="1" dirty="0" smtClean="0">
                <a:solidFill>
                  <a:schemeClr val="bg1"/>
                </a:solidFill>
                <a:latin typeface="Times New Roman" pitchFamily="18" charset="0"/>
                <a:cs typeface="Times New Roman" pitchFamily="18" charset="0"/>
              </a:rPr>
              <a:t> </a:t>
            </a:r>
            <a:r>
              <a:rPr lang="vi-VN" sz="2800" b="1" dirty="0" smtClean="0">
                <a:solidFill>
                  <a:schemeClr val="bg1"/>
                </a:solidFill>
                <a:latin typeface="Times New Roman" pitchFamily="18" charset="0"/>
                <a:cs typeface="Times New Roman" pitchFamily="18" charset="0"/>
              </a:rPr>
              <a:t>cũ </a:t>
            </a:r>
            <a:r>
              <a:rPr lang="vi-VN" sz="2800" b="1" dirty="0">
                <a:solidFill>
                  <a:schemeClr val="bg1"/>
                </a:solidFill>
                <a:latin typeface="Times New Roman" pitchFamily="18" charset="0"/>
                <a:cs typeface="Times New Roman" pitchFamily="18" charset="0"/>
              </a:rPr>
              <a:t>khiến tiếp điểm đóng lại, dòng điện lại chạy qua mạch, búa đập vào chuông, cứ như thế tiếp tục.</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96114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1000"/>
                                        <p:tgtEl>
                                          <p:spTgt spid="1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4846" y="367109"/>
            <a:ext cx="3882355" cy="3276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3581400"/>
            <a:ext cx="3962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69299"/>
            <a:ext cx="393382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AutoShape 48"/>
          <p:cNvSpPr>
            <a:spLocks noChangeArrowheads="1"/>
          </p:cNvSpPr>
          <p:nvPr/>
        </p:nvSpPr>
        <p:spPr bwMode="auto">
          <a:xfrm>
            <a:off x="954850" y="3886200"/>
            <a:ext cx="2628899" cy="1014809"/>
          </a:xfrm>
          <a:prstGeom prst="cloudCallout">
            <a:avLst>
              <a:gd name="adj1" fmla="val -45190"/>
              <a:gd name="adj2" fmla="val 103396"/>
            </a:avLst>
          </a:prstGeom>
          <a:gradFill rotWithShape="1">
            <a:gsLst>
              <a:gs pos="0">
                <a:srgbClr val="FFFFCC"/>
              </a:gs>
              <a:gs pos="100000">
                <a:srgbClr val="ABFFAB"/>
              </a:gs>
            </a:gsLst>
            <a:path path="rect">
              <a:fillToRect l="50000" t="50000" r="50000" b="50000"/>
            </a:path>
          </a:gradFill>
          <a:ln w="9525">
            <a:solidFill>
              <a:srgbClr val="A50021"/>
            </a:solidFill>
            <a:round/>
            <a:headEnd/>
            <a:tailEnd/>
          </a:ln>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algn="ctr"/>
            <a:r>
              <a:rPr lang="en-US" dirty="0" smtClean="0">
                <a:latin typeface="Arial" charset="0"/>
              </a:rPr>
              <a:t>Nam </a:t>
            </a:r>
            <a:r>
              <a:rPr lang="en-US" dirty="0" err="1" smtClean="0">
                <a:latin typeface="Arial" charset="0"/>
              </a:rPr>
              <a:t>châm</a:t>
            </a:r>
            <a:r>
              <a:rPr lang="en-US" dirty="0" smtClean="0">
                <a:latin typeface="Arial" charset="0"/>
              </a:rPr>
              <a:t> </a:t>
            </a:r>
            <a:r>
              <a:rPr lang="en-US" dirty="0" err="1" smtClean="0">
                <a:latin typeface="Arial" charset="0"/>
              </a:rPr>
              <a:t>điện</a:t>
            </a:r>
            <a:endParaRPr lang="en-US" dirty="0">
              <a:latin typeface="Arial" charset="0"/>
            </a:endParaRPr>
          </a:p>
        </p:txBody>
      </p:sp>
      <p:sp>
        <p:nvSpPr>
          <p:cNvPr id="11" name="AutoShape 48"/>
          <p:cNvSpPr>
            <a:spLocks noChangeArrowheads="1"/>
          </p:cNvSpPr>
          <p:nvPr/>
        </p:nvSpPr>
        <p:spPr bwMode="auto">
          <a:xfrm>
            <a:off x="6491093" y="1066800"/>
            <a:ext cx="2628899" cy="1014809"/>
          </a:xfrm>
          <a:prstGeom prst="cloudCallout">
            <a:avLst>
              <a:gd name="adj1" fmla="val -45190"/>
              <a:gd name="adj2" fmla="val 103396"/>
            </a:avLst>
          </a:prstGeom>
          <a:gradFill rotWithShape="1">
            <a:gsLst>
              <a:gs pos="0">
                <a:srgbClr val="FFFFCC"/>
              </a:gs>
              <a:gs pos="100000">
                <a:srgbClr val="ABFFAB"/>
              </a:gs>
            </a:gsLst>
            <a:path path="rect">
              <a:fillToRect l="50000" t="50000" r="50000" b="50000"/>
            </a:path>
          </a:gradFill>
          <a:ln w="9525">
            <a:solidFill>
              <a:srgbClr val="A50021"/>
            </a:solidFill>
            <a:round/>
            <a:headEnd/>
            <a:tailEnd/>
          </a:ln>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algn="ctr"/>
            <a:r>
              <a:rPr lang="en-US" dirty="0" smtClean="0">
                <a:latin typeface="Arial" charset="0"/>
              </a:rPr>
              <a:t>Nam </a:t>
            </a:r>
            <a:r>
              <a:rPr lang="en-US" dirty="0" err="1" smtClean="0">
                <a:latin typeface="Arial" charset="0"/>
              </a:rPr>
              <a:t>châm</a:t>
            </a:r>
            <a:r>
              <a:rPr lang="en-US" dirty="0" smtClean="0">
                <a:latin typeface="Arial" charset="0"/>
              </a:rPr>
              <a:t> </a:t>
            </a:r>
            <a:r>
              <a:rPr lang="en-US" dirty="0" err="1" smtClean="0">
                <a:latin typeface="Arial" charset="0"/>
              </a:rPr>
              <a:t>điện</a:t>
            </a:r>
            <a:endParaRPr lang="en-US" dirty="0">
              <a:latin typeface="Arial" charset="0"/>
            </a:endParaRPr>
          </a:p>
        </p:txBody>
      </p:sp>
      <p:sp>
        <p:nvSpPr>
          <p:cNvPr id="12" name="AutoShape 48"/>
          <p:cNvSpPr>
            <a:spLocks noChangeArrowheads="1"/>
          </p:cNvSpPr>
          <p:nvPr/>
        </p:nvSpPr>
        <p:spPr bwMode="auto">
          <a:xfrm>
            <a:off x="1295400" y="266179"/>
            <a:ext cx="3005204" cy="495822"/>
          </a:xfrm>
          <a:prstGeom prst="cloudCallout">
            <a:avLst>
              <a:gd name="adj1" fmla="val -45190"/>
              <a:gd name="adj2" fmla="val 103396"/>
            </a:avLst>
          </a:prstGeom>
          <a:gradFill rotWithShape="1">
            <a:gsLst>
              <a:gs pos="0">
                <a:srgbClr val="FFFFCC"/>
              </a:gs>
              <a:gs pos="100000">
                <a:srgbClr val="ABFFAB"/>
              </a:gs>
            </a:gsLst>
            <a:path path="rect">
              <a:fillToRect l="50000" t="50000" r="50000" b="50000"/>
            </a:path>
          </a:gradFill>
          <a:ln w="9525">
            <a:solidFill>
              <a:srgbClr val="A50021"/>
            </a:solidFill>
            <a:round/>
            <a:headEnd/>
            <a:tailEnd/>
          </a:ln>
        </p:spPr>
        <p:txBody>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a:lstStyle>
          <a:p>
            <a:pPr algn="ctr"/>
            <a:r>
              <a:rPr lang="en-US" dirty="0" smtClean="0">
                <a:latin typeface="Arial" charset="0"/>
              </a:rPr>
              <a:t>Nam </a:t>
            </a:r>
            <a:r>
              <a:rPr lang="en-US" dirty="0" err="1" smtClean="0">
                <a:latin typeface="Arial" charset="0"/>
              </a:rPr>
              <a:t>châm</a:t>
            </a:r>
            <a:r>
              <a:rPr lang="en-US" dirty="0" smtClean="0">
                <a:latin typeface="Arial" charset="0"/>
              </a:rPr>
              <a:t> </a:t>
            </a:r>
            <a:r>
              <a:rPr lang="en-US" dirty="0" err="1" smtClean="0">
                <a:latin typeface="Arial" charset="0"/>
              </a:rPr>
              <a:t>điện</a:t>
            </a:r>
            <a:endParaRPr lang="en-US" dirty="0">
              <a:latin typeface="Arial" charset="0"/>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28838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75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1000"/>
                                        <p:tgtEl>
                                          <p:spTgt spid="5122"/>
                                        </p:tgtEl>
                                      </p:cBhvr>
                                    </p:animEffect>
                                    <p:anim calcmode="lin" valueType="num">
                                      <p:cBhvr>
                                        <p:cTn id="13" dur="1000" fill="hold"/>
                                        <p:tgtEl>
                                          <p:spTgt spid="5122"/>
                                        </p:tgtEl>
                                        <p:attrNameLst>
                                          <p:attrName>ppt_x</p:attrName>
                                        </p:attrNameLst>
                                      </p:cBhvr>
                                      <p:tavLst>
                                        <p:tav tm="0">
                                          <p:val>
                                            <p:strVal val="#ppt_x"/>
                                          </p:val>
                                        </p:tav>
                                        <p:tav tm="100000">
                                          <p:val>
                                            <p:strVal val="#ppt_x"/>
                                          </p:val>
                                        </p:tav>
                                      </p:tavLst>
                                    </p:anim>
                                    <p:anim calcmode="lin" valueType="num">
                                      <p:cBhvr>
                                        <p:cTn id="14" dur="1000" fill="hold"/>
                                        <p:tgtEl>
                                          <p:spTgt spid="51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750"/>
                                  </p:stCondLst>
                                  <p:childTnLst>
                                    <p:set>
                                      <p:cBhvr>
                                        <p:cTn id="16" dur="1" fill="hold">
                                          <p:stCondLst>
                                            <p:cond delay="0"/>
                                          </p:stCondLst>
                                        </p:cTn>
                                        <p:tgtEl>
                                          <p:spTgt spid="5123"/>
                                        </p:tgtEl>
                                        <p:attrNameLst>
                                          <p:attrName>style.visibility</p:attrName>
                                        </p:attrNameLst>
                                      </p:cBhvr>
                                      <p:to>
                                        <p:strVal val="visible"/>
                                      </p:to>
                                    </p:set>
                                    <p:animEffect transition="in" filter="fade">
                                      <p:cBhvr>
                                        <p:cTn id="17" dur="1000"/>
                                        <p:tgtEl>
                                          <p:spTgt spid="5123"/>
                                        </p:tgtEl>
                                      </p:cBhvr>
                                    </p:animEffect>
                                    <p:anim calcmode="lin" valueType="num">
                                      <p:cBhvr>
                                        <p:cTn id="18" dur="1000" fill="hold"/>
                                        <p:tgtEl>
                                          <p:spTgt spid="5123"/>
                                        </p:tgtEl>
                                        <p:attrNameLst>
                                          <p:attrName>ppt_x</p:attrName>
                                        </p:attrNameLst>
                                      </p:cBhvr>
                                      <p:tavLst>
                                        <p:tav tm="0">
                                          <p:val>
                                            <p:strVal val="#ppt_x"/>
                                          </p:val>
                                        </p:tav>
                                        <p:tav tm="100000">
                                          <p:val>
                                            <p:strVal val="#ppt_x"/>
                                          </p:val>
                                        </p:tav>
                                      </p:tavLst>
                                    </p:anim>
                                    <p:anim calcmode="lin" valueType="num">
                                      <p:cBhvr>
                                        <p:cTn id="19" dur="1000" fill="hold"/>
                                        <p:tgtEl>
                                          <p:spTgt spid="512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ircle(in)">
                                      <p:cBhvr>
                                        <p:cTn id="24" dur="20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52" name="Picture 124" descr="44895277_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1000"/>
            <a:ext cx="9144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126"/>
          <p:cNvSpPr txBox="1">
            <a:spLocks noChangeArrowheads="1"/>
          </p:cNvSpPr>
          <p:nvPr/>
        </p:nvSpPr>
        <p:spPr bwMode="auto">
          <a:xfrm>
            <a:off x="5105400" y="6858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0066"/>
                </a:solidFill>
                <a:effectLst/>
                <a:latin typeface="Arial" pitchFamily="34" charset="0"/>
                <a:cs typeface="Arial" pitchFamily="34" charset="0"/>
              </a:rPr>
              <a:t> </a:t>
            </a:r>
            <a:r>
              <a:rPr lang="en-US" sz="2400" b="1" dirty="0" err="1">
                <a:solidFill>
                  <a:srgbClr val="FF0066"/>
                </a:solidFill>
                <a:latin typeface="Arial" pitchFamily="34" charset="0"/>
                <a:cs typeface="Arial" pitchFamily="34" charset="0"/>
              </a:rPr>
              <a:t>C</a:t>
            </a:r>
            <a:r>
              <a:rPr kumimoji="0" lang="en-US" sz="2400" b="1" i="0" u="none" strike="noStrike" cap="none" normalizeH="0" baseline="0" dirty="0" err="1" smtClean="0">
                <a:ln>
                  <a:noFill/>
                </a:ln>
                <a:solidFill>
                  <a:srgbClr val="FF0066"/>
                </a:solidFill>
                <a:effectLst/>
                <a:latin typeface="Arial" pitchFamily="34" charset="0"/>
                <a:cs typeface="Arial" pitchFamily="34" charset="0"/>
              </a:rPr>
              <a:t>ần</a:t>
            </a:r>
            <a:r>
              <a:rPr kumimoji="0" lang="en-US" sz="2400" b="1" i="0" u="none" strike="noStrike" cap="none" normalizeH="0" baseline="0" dirty="0" smtClean="0">
                <a:ln>
                  <a:noFill/>
                </a:ln>
                <a:solidFill>
                  <a:srgbClr val="FF0066"/>
                </a:solidFill>
                <a:effectLst/>
                <a:latin typeface="Arial" pitchFamily="34" charset="0"/>
                <a:cs typeface="Arial" pitchFamily="34" charset="0"/>
              </a:rPr>
              <a:t> </a:t>
            </a:r>
            <a:r>
              <a:rPr lang="en-US" sz="2400" b="1" dirty="0" err="1">
                <a:solidFill>
                  <a:srgbClr val="FF0066"/>
                </a:solidFill>
                <a:latin typeface="Arial" pitchFamily="34" charset="0"/>
                <a:cs typeface="Arial" pitchFamily="34" charset="0"/>
              </a:rPr>
              <a:t>c</a:t>
            </a:r>
            <a:r>
              <a:rPr kumimoji="0" lang="en-US" sz="2400" b="1" i="0" u="none" strike="noStrike" cap="none" normalizeH="0" baseline="0" dirty="0" err="1" smtClean="0">
                <a:ln>
                  <a:noFill/>
                </a:ln>
                <a:solidFill>
                  <a:srgbClr val="FF0066"/>
                </a:solidFill>
                <a:effectLst/>
                <a:latin typeface="Arial" pitchFamily="34" charset="0"/>
                <a:cs typeface="Arial" pitchFamily="34" charset="0"/>
              </a:rPr>
              <a:t>ẩu</a:t>
            </a:r>
            <a:r>
              <a:rPr kumimoji="0" lang="en-US" sz="2400" b="1" i="0" u="none" strike="noStrike" cap="none" normalizeH="0" baseline="0" dirty="0" smtClean="0">
                <a:ln>
                  <a:noFill/>
                </a:ln>
                <a:solidFill>
                  <a:srgbClr val="FF0066"/>
                </a:solidFill>
                <a:effectLst/>
                <a:latin typeface="Arial" pitchFamily="34" charset="0"/>
                <a:cs typeface="Arial" pitchFamily="34" charset="0"/>
              </a:rPr>
              <a:t> </a:t>
            </a:r>
            <a:r>
              <a:rPr kumimoji="0" lang="en-US" sz="2400" b="1" i="0" u="none" strike="noStrike" cap="none" normalizeH="0" baseline="0" dirty="0" err="1" smtClean="0">
                <a:ln>
                  <a:noFill/>
                </a:ln>
                <a:solidFill>
                  <a:srgbClr val="FF0066"/>
                </a:solidFill>
                <a:effectLst/>
                <a:latin typeface="Arial" pitchFamily="34" charset="0"/>
                <a:cs typeface="Arial" pitchFamily="34" charset="0"/>
              </a:rPr>
              <a:t>điện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60" name="Picture 54" descr="800px-Transrapid[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114800"/>
            <a:ext cx="4648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4114800"/>
            <a:ext cx="3200400" cy="830997"/>
          </a:xfrm>
          <a:prstGeom prst="rect">
            <a:avLst/>
          </a:prstGeom>
          <a:noFill/>
        </p:spPr>
        <p:txBody>
          <a:bodyPr wrap="square" rtlCol="0">
            <a:spAutoFit/>
          </a:bodyPr>
          <a:lstStyle/>
          <a:p>
            <a:r>
              <a:rPr lang="en-US" sz="2400" dirty="0" err="1" smtClean="0">
                <a:solidFill>
                  <a:srgbClr val="FF0000"/>
                </a:solidFill>
              </a:rPr>
              <a:t>Tàu</a:t>
            </a:r>
            <a:r>
              <a:rPr lang="en-US" sz="2400" dirty="0" smtClean="0">
                <a:solidFill>
                  <a:srgbClr val="FF0000"/>
                </a:solidFill>
              </a:rPr>
              <a:t> </a:t>
            </a:r>
            <a:r>
              <a:rPr lang="vi-VN" sz="2400" dirty="0" smtClean="0">
                <a:solidFill>
                  <a:srgbClr val="FF0000"/>
                </a:solidFill>
              </a:rPr>
              <a:t>đ</a:t>
            </a:r>
            <a:r>
              <a:rPr lang="en-US" sz="2400" dirty="0" err="1">
                <a:solidFill>
                  <a:srgbClr val="FF0000"/>
                </a:solidFill>
              </a:rPr>
              <a:t>iện</a:t>
            </a:r>
            <a:r>
              <a:rPr lang="en-US" sz="2400" dirty="0">
                <a:solidFill>
                  <a:srgbClr val="FF0000"/>
                </a:solidFill>
              </a:rPr>
              <a:t> </a:t>
            </a:r>
            <a:r>
              <a:rPr lang="en-US" sz="2400" dirty="0" err="1">
                <a:solidFill>
                  <a:srgbClr val="FF0000"/>
                </a:solidFill>
              </a:rPr>
              <a:t>chạy</a:t>
            </a:r>
            <a:r>
              <a:rPr lang="en-US" sz="2400" dirty="0">
                <a:solidFill>
                  <a:srgbClr val="FF0000"/>
                </a:solidFill>
              </a:rPr>
              <a:t> </a:t>
            </a:r>
            <a:r>
              <a:rPr lang="en-US" sz="2400" dirty="0" err="1" smtClean="0">
                <a:solidFill>
                  <a:srgbClr val="FF0000"/>
                </a:solidFill>
              </a:rPr>
              <a:t>trên</a:t>
            </a:r>
            <a:r>
              <a:rPr lang="en-US" sz="2400" dirty="0" smtClean="0">
                <a:solidFill>
                  <a:srgbClr val="FF0000"/>
                </a:solidFill>
              </a:rPr>
              <a:t> </a:t>
            </a:r>
            <a:r>
              <a:rPr lang="vi-VN" sz="2400" dirty="0" smtClean="0">
                <a:solidFill>
                  <a:srgbClr val="FF0000"/>
                </a:solidFill>
              </a:rPr>
              <a:t>đệm</a:t>
            </a:r>
            <a:r>
              <a:rPr lang="en-US" sz="2400" dirty="0">
                <a:solidFill>
                  <a:srgbClr val="FF0000"/>
                </a:solidFill>
              </a:rPr>
              <a:t> </a:t>
            </a:r>
            <a:r>
              <a:rPr lang="en-US" sz="2400" dirty="0" err="1">
                <a:solidFill>
                  <a:srgbClr val="FF0000"/>
                </a:solidFill>
              </a:rPr>
              <a:t>từ</a:t>
            </a:r>
            <a:endParaRPr lang="en-US" sz="2400" dirty="0">
              <a:solidFill>
                <a:srgbClr val="FF0000"/>
              </a:solidFill>
            </a:endParaRPr>
          </a:p>
        </p:txBody>
      </p:sp>
      <p:grpSp>
        <p:nvGrpSpPr>
          <p:cNvPr id="4" name="Group 5"/>
          <p:cNvGrpSpPr>
            <a:grpSpLocks/>
          </p:cNvGrpSpPr>
          <p:nvPr/>
        </p:nvGrpSpPr>
        <p:grpSpPr bwMode="auto">
          <a:xfrm>
            <a:off x="4953000" y="3821113"/>
            <a:ext cx="4343400" cy="3189287"/>
            <a:chOff x="2400" y="864"/>
            <a:chExt cx="2784" cy="3050"/>
          </a:xfrm>
        </p:grpSpPr>
        <p:sp>
          <p:nvSpPr>
            <p:cNvPr id="5" name="Text Box 6"/>
            <p:cNvSpPr txBox="1">
              <a:spLocks noChangeArrowheads="1"/>
            </p:cNvSpPr>
            <p:nvPr/>
          </p:nvSpPr>
          <p:spPr bwMode="auto">
            <a:xfrm>
              <a:off x="3360" y="3147"/>
              <a:ext cx="864" cy="556"/>
            </a:xfrm>
            <a:prstGeom prst="rect">
              <a:avLst/>
            </a:prstGeom>
            <a:solidFill>
              <a:schemeClr val="hlink"/>
            </a:solidFill>
            <a:ln>
              <a:noFill/>
            </a:ln>
            <a:effectLst/>
            <a:extLst>
              <a:ext uri="{91240B29-F687-4F45-9708-019B960494DF}">
                <a14:hiddenLine xmlns:a14="http://schemas.microsoft.com/office/drawing/2010/main" w="1905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mạch điện 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6" name="Group 7"/>
            <p:cNvGrpSpPr>
              <a:grpSpLocks/>
            </p:cNvGrpSpPr>
            <p:nvPr/>
          </p:nvGrpSpPr>
          <p:grpSpPr bwMode="auto">
            <a:xfrm>
              <a:off x="2400" y="864"/>
              <a:ext cx="2784" cy="3050"/>
              <a:chOff x="2496" y="1008"/>
              <a:chExt cx="2784" cy="3050"/>
            </a:xfrm>
          </p:grpSpPr>
          <p:sp>
            <p:nvSpPr>
              <p:cNvPr id="7" name="Line 8"/>
              <p:cNvSpPr>
                <a:spLocks noChangeShapeType="1"/>
              </p:cNvSpPr>
              <p:nvPr/>
            </p:nvSpPr>
            <p:spPr bwMode="auto">
              <a:xfrm>
                <a:off x="2496" y="3504"/>
                <a:ext cx="240"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8" name="Line 9"/>
              <p:cNvSpPr>
                <a:spLocks noChangeShapeType="1"/>
              </p:cNvSpPr>
              <p:nvPr/>
            </p:nvSpPr>
            <p:spPr bwMode="auto">
              <a:xfrm>
                <a:off x="2496" y="2688"/>
                <a:ext cx="240"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nvGrpSpPr>
              <p:cNvPr id="9" name="Group 10"/>
              <p:cNvGrpSpPr>
                <a:grpSpLocks/>
              </p:cNvGrpSpPr>
              <p:nvPr/>
            </p:nvGrpSpPr>
            <p:grpSpPr bwMode="auto">
              <a:xfrm>
                <a:off x="2496" y="1008"/>
                <a:ext cx="2784" cy="3050"/>
                <a:chOff x="2496" y="1008"/>
                <a:chExt cx="2784" cy="3050"/>
              </a:xfrm>
            </p:grpSpPr>
            <p:sp>
              <p:nvSpPr>
                <p:cNvPr id="10" name="Line 11"/>
                <p:cNvSpPr>
                  <a:spLocks noChangeShapeType="1"/>
                </p:cNvSpPr>
                <p:nvPr/>
              </p:nvSpPr>
              <p:spPr bwMode="auto">
                <a:xfrm flipH="1">
                  <a:off x="2496" y="2928"/>
                  <a:ext cx="2112"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1" name="Line 12"/>
                <p:cNvSpPr>
                  <a:spLocks noChangeShapeType="1"/>
                </p:cNvSpPr>
                <p:nvPr/>
              </p:nvSpPr>
              <p:spPr bwMode="auto">
                <a:xfrm flipH="1">
                  <a:off x="2496" y="2112"/>
                  <a:ext cx="1056"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grpSp>
              <p:nvGrpSpPr>
                <p:cNvPr id="12" name="Group 13"/>
                <p:cNvGrpSpPr>
                  <a:grpSpLocks/>
                </p:cNvGrpSpPr>
                <p:nvPr/>
              </p:nvGrpSpPr>
              <p:grpSpPr bwMode="auto">
                <a:xfrm>
                  <a:off x="2496" y="1008"/>
                  <a:ext cx="2784" cy="3050"/>
                  <a:chOff x="2496" y="1008"/>
                  <a:chExt cx="2784" cy="3050"/>
                </a:xfrm>
              </p:grpSpPr>
              <p:sp>
                <p:nvSpPr>
                  <p:cNvPr id="13" name="Text Box 14"/>
                  <p:cNvSpPr txBox="1">
                    <a:spLocks noChangeArrowheads="1"/>
                  </p:cNvSpPr>
                  <p:nvPr/>
                </p:nvSpPr>
                <p:spPr bwMode="auto">
                  <a:xfrm>
                    <a:off x="4272" y="2725"/>
                    <a:ext cx="336" cy="322"/>
                  </a:xfrm>
                  <a:prstGeom prst="rect">
                    <a:avLst/>
                  </a:prstGeom>
                  <a:solidFill>
                    <a:schemeClr val="hlink"/>
                  </a:solidFill>
                  <a:ln>
                    <a:noFill/>
                  </a:ln>
                  <a:effectLst/>
                  <a:extLst>
                    <a:ext uri="{91240B29-F687-4F45-9708-019B960494DF}">
                      <a14:hiddenLine xmlns:a14="http://schemas.microsoft.com/office/drawing/2010/main" w="1905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S</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9471" name="Picture 15" descr="chuongbaodongmo"/>
                  <p:cNvPicPr>
                    <a:picLocks noChangeAspect="1" noChangeArrowheads="1"/>
                  </p:cNvPicPr>
                  <p:nvPr/>
                </p:nvPicPr>
                <p:blipFill>
                  <a:blip r:embed="rId5" cstate="print">
                    <a:extLst>
                      <a:ext uri="{28A0092B-C50C-407E-A947-70E740481C1C}">
                        <a14:useLocalDpi xmlns:a14="http://schemas.microsoft.com/office/drawing/2010/main" val="0"/>
                      </a:ext>
                    </a:extLst>
                  </a:blip>
                  <a:srcRect l="28635" t="26511" r="28635" b="18275"/>
                  <a:stretch>
                    <a:fillRect/>
                  </a:stretch>
                </p:blipFill>
                <p:spPr bwMode="auto">
                  <a:xfrm>
                    <a:off x="4512" y="2352"/>
                    <a:ext cx="466" cy="549"/>
                  </a:xfrm>
                  <a:prstGeom prst="rect">
                    <a:avLst/>
                  </a:prstGeom>
                  <a:solidFill>
                    <a:schemeClr val="hlink"/>
                  </a:solidFill>
                </p:spPr>
              </p:pic>
              <p:pic>
                <p:nvPicPr>
                  <p:cNvPr id="19472" name="Picture 16" descr="khungngoaicuahongmo"/>
                  <p:cNvPicPr>
                    <a:picLocks noChangeAspect="1" noChangeArrowheads="1"/>
                  </p:cNvPicPr>
                  <p:nvPr/>
                </p:nvPicPr>
                <p:blipFill>
                  <a:blip r:embed="rId6">
                    <a:extLst>
                      <a:ext uri="{28A0092B-C50C-407E-A947-70E740481C1C}">
                        <a14:useLocalDpi xmlns:a14="http://schemas.microsoft.com/office/drawing/2010/main" val="0"/>
                      </a:ext>
                    </a:extLst>
                  </a:blip>
                  <a:srcRect l="33221" t="20856" r="44716" b="26109"/>
                  <a:stretch>
                    <a:fillRect/>
                  </a:stretch>
                </p:blipFill>
                <p:spPr bwMode="auto">
                  <a:xfrm>
                    <a:off x="3504" y="1008"/>
                    <a:ext cx="656" cy="1250"/>
                  </a:xfrm>
                  <a:prstGeom prst="rect">
                    <a:avLst/>
                  </a:prstGeom>
                  <a:solidFill>
                    <a:schemeClr val="hlink"/>
                  </a:solidFill>
                </p:spPr>
              </p:pic>
              <p:sp>
                <p:nvSpPr>
                  <p:cNvPr id="14" name="Rectangle 17"/>
                  <p:cNvSpPr>
                    <a:spLocks noChangeArrowheads="1"/>
                  </p:cNvSpPr>
                  <p:nvPr/>
                </p:nvSpPr>
                <p:spPr bwMode="auto">
                  <a:xfrm>
                    <a:off x="2736" y="2604"/>
                    <a:ext cx="336" cy="192"/>
                  </a:xfrm>
                  <a:prstGeom prst="rect">
                    <a:avLst/>
                  </a:prstGeom>
                  <a:solidFill>
                    <a:schemeClr val="hlink"/>
                  </a:solidFill>
                  <a:ln>
                    <a:noFill/>
                  </a:ln>
                  <a:effectLst/>
                  <a:scene3d>
                    <a:camera prst="legacyObliqueTopRight"/>
                    <a:lightRig rig="legacyFlat3" dir="b"/>
                  </a:scene3d>
                  <a:sp3d extrusionH="430200" prstMaterial="legacyMatte">
                    <a:bevelT w="13500" h="13500" prst="angle"/>
                    <a:bevelB w="13500" h="13500" prst="angle"/>
                    <a:extrusionClr>
                      <a:schemeClr val="hlink"/>
                    </a:extrusionClr>
                  </a:sp3d>
                  <a:extLst>
                    <a:ext uri="{91240B29-F687-4F45-9708-019B960494DF}">
                      <a14:hiddenLine xmlns:a14="http://schemas.microsoft.com/office/drawing/2010/main" w="38100"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flatTx/>
                  </a:bodyPr>
                  <a:lstStyle/>
                  <a:p>
                    <a:endParaRPr lang="en-US"/>
                  </a:p>
                </p:txBody>
              </p:sp>
              <p:sp>
                <p:nvSpPr>
                  <p:cNvPr id="15" name="Rectangle 18"/>
                  <p:cNvSpPr>
                    <a:spLocks noChangeArrowheads="1"/>
                  </p:cNvSpPr>
                  <p:nvPr/>
                </p:nvSpPr>
                <p:spPr bwMode="auto">
                  <a:xfrm>
                    <a:off x="2736" y="3456"/>
                    <a:ext cx="336" cy="192"/>
                  </a:xfrm>
                  <a:prstGeom prst="rect">
                    <a:avLst/>
                  </a:prstGeom>
                  <a:solidFill>
                    <a:schemeClr val="hlink"/>
                  </a:solidFill>
                  <a:ln>
                    <a:noFill/>
                  </a:ln>
                  <a:effectLst/>
                  <a:scene3d>
                    <a:camera prst="legacyObliqueTopRight"/>
                    <a:lightRig rig="legacyFlat3" dir="b"/>
                  </a:scene3d>
                  <a:sp3d extrusionH="430200" prstMaterial="legacyMatte">
                    <a:bevelT w="13500" h="13500" prst="angle"/>
                    <a:bevelB w="13500" h="13500" prst="angle"/>
                    <a:extrusionClr>
                      <a:schemeClr val="hlink"/>
                    </a:extrusionClr>
                  </a:sp3d>
                  <a:extLst>
                    <a:ext uri="{91240B29-F687-4F45-9708-019B960494DF}">
                      <a14:hiddenLine xmlns:a14="http://schemas.microsoft.com/office/drawing/2010/main" w="38100" algn="ctr">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flatTx/>
                  </a:bodyPr>
                  <a:lstStyle/>
                  <a:p>
                    <a:endParaRPr lang="en-US"/>
                  </a:p>
                </p:txBody>
              </p:sp>
              <p:pic>
                <p:nvPicPr>
                  <p:cNvPr id="19475" name="Picture 19" descr="chuongdien"/>
                  <p:cNvPicPr>
                    <a:picLocks noChangeAspect="1" noChangeArrowheads="1"/>
                  </p:cNvPicPr>
                  <p:nvPr/>
                </p:nvPicPr>
                <p:blipFill>
                  <a:blip r:embed="rId7" cstate="print">
                    <a:extLst>
                      <a:ext uri="{28A0092B-C50C-407E-A947-70E740481C1C}">
                        <a14:useLocalDpi xmlns:a14="http://schemas.microsoft.com/office/drawing/2010/main" val="0"/>
                      </a:ext>
                    </a:extLst>
                  </a:blip>
                  <a:srcRect l="30115" t="19875" r="27055" b="24895"/>
                  <a:stretch>
                    <a:fillRect/>
                  </a:stretch>
                </p:blipFill>
                <p:spPr bwMode="auto">
                  <a:xfrm>
                    <a:off x="4452" y="3462"/>
                    <a:ext cx="367" cy="432"/>
                  </a:xfrm>
                  <a:prstGeom prst="rect">
                    <a:avLst/>
                  </a:prstGeom>
                  <a:solidFill>
                    <a:schemeClr val="hlink"/>
                  </a:solidFill>
                </p:spPr>
              </p:pic>
              <p:sp>
                <p:nvSpPr>
                  <p:cNvPr id="16" name="Line 20"/>
                  <p:cNvSpPr>
                    <a:spLocks noChangeShapeType="1"/>
                  </p:cNvSpPr>
                  <p:nvPr/>
                </p:nvSpPr>
                <p:spPr bwMode="auto">
                  <a:xfrm>
                    <a:off x="3120" y="3504"/>
                    <a:ext cx="1392"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7" name="Line 21"/>
                  <p:cNvSpPr>
                    <a:spLocks noChangeShapeType="1"/>
                  </p:cNvSpPr>
                  <p:nvPr/>
                </p:nvSpPr>
                <p:spPr bwMode="auto">
                  <a:xfrm>
                    <a:off x="4704" y="3504"/>
                    <a:ext cx="576"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8" name="Line 22"/>
                  <p:cNvSpPr>
                    <a:spLocks noChangeShapeType="1"/>
                  </p:cNvSpPr>
                  <p:nvPr/>
                </p:nvSpPr>
                <p:spPr bwMode="auto">
                  <a:xfrm flipV="1">
                    <a:off x="5280" y="2928"/>
                    <a:ext cx="0" cy="576"/>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19" name="Line 23"/>
                  <p:cNvSpPr>
                    <a:spLocks noChangeShapeType="1"/>
                  </p:cNvSpPr>
                  <p:nvPr/>
                </p:nvSpPr>
                <p:spPr bwMode="auto">
                  <a:xfrm flipH="1">
                    <a:off x="4848" y="2928"/>
                    <a:ext cx="432"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 name="Line 24"/>
                  <p:cNvSpPr>
                    <a:spLocks noChangeShapeType="1"/>
                  </p:cNvSpPr>
                  <p:nvPr/>
                </p:nvSpPr>
                <p:spPr bwMode="auto">
                  <a:xfrm>
                    <a:off x="2496" y="2928"/>
                    <a:ext cx="0" cy="576"/>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1" name="Line 25"/>
                  <p:cNvSpPr>
                    <a:spLocks noChangeShapeType="1"/>
                  </p:cNvSpPr>
                  <p:nvPr/>
                </p:nvSpPr>
                <p:spPr bwMode="auto">
                  <a:xfrm>
                    <a:off x="3120" y="2700"/>
                    <a:ext cx="1392"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2" name="Line 26"/>
                  <p:cNvSpPr>
                    <a:spLocks noChangeShapeType="1"/>
                  </p:cNvSpPr>
                  <p:nvPr/>
                </p:nvSpPr>
                <p:spPr bwMode="auto">
                  <a:xfrm flipV="1">
                    <a:off x="5280" y="2118"/>
                    <a:ext cx="0" cy="576"/>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3" name="Line 27"/>
                  <p:cNvSpPr>
                    <a:spLocks noChangeShapeType="1"/>
                  </p:cNvSpPr>
                  <p:nvPr/>
                </p:nvSpPr>
                <p:spPr bwMode="auto">
                  <a:xfrm>
                    <a:off x="2496" y="2112"/>
                    <a:ext cx="0" cy="576"/>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4" name="Line 28"/>
                  <p:cNvSpPr>
                    <a:spLocks noChangeShapeType="1"/>
                  </p:cNvSpPr>
                  <p:nvPr/>
                </p:nvSpPr>
                <p:spPr bwMode="auto">
                  <a:xfrm>
                    <a:off x="4944" y="2700"/>
                    <a:ext cx="336"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5" name="Line 29"/>
                  <p:cNvSpPr>
                    <a:spLocks noChangeShapeType="1"/>
                  </p:cNvSpPr>
                  <p:nvPr/>
                </p:nvSpPr>
                <p:spPr bwMode="auto">
                  <a:xfrm>
                    <a:off x="3696" y="2112"/>
                    <a:ext cx="1584" cy="0"/>
                  </a:xfrm>
                  <a:prstGeom prst="line">
                    <a:avLst/>
                  </a:prstGeom>
                  <a:noFill/>
                  <a:ln w="381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6" name="Text Box 30"/>
                  <p:cNvSpPr txBox="1">
                    <a:spLocks noChangeArrowheads="1"/>
                  </p:cNvSpPr>
                  <p:nvPr/>
                </p:nvSpPr>
                <p:spPr bwMode="auto">
                  <a:xfrm>
                    <a:off x="2833" y="2303"/>
                    <a:ext cx="335" cy="322"/>
                  </a:xfrm>
                  <a:prstGeom prst="rect">
                    <a:avLst/>
                  </a:prstGeom>
                  <a:solidFill>
                    <a:schemeClr val="hlink"/>
                  </a:solidFill>
                  <a:ln>
                    <a:noFill/>
                  </a:ln>
                  <a:effectLst/>
                  <a:extLst>
                    <a:ext uri="{91240B29-F687-4F45-9708-019B960494DF}">
                      <a14:hiddenLine xmlns:a14="http://schemas.microsoft.com/office/drawing/2010/main" w="1905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Text Box 31"/>
                  <p:cNvSpPr txBox="1">
                    <a:spLocks noChangeArrowheads="1"/>
                  </p:cNvSpPr>
                  <p:nvPr/>
                </p:nvSpPr>
                <p:spPr bwMode="auto">
                  <a:xfrm>
                    <a:off x="2833" y="3168"/>
                    <a:ext cx="335" cy="322"/>
                  </a:xfrm>
                  <a:prstGeom prst="rect">
                    <a:avLst/>
                  </a:prstGeom>
                  <a:solidFill>
                    <a:schemeClr val="hlink"/>
                  </a:solidFill>
                  <a:ln>
                    <a:noFill/>
                  </a:ln>
                  <a:effectLst/>
                  <a:extLst>
                    <a:ext uri="{91240B29-F687-4F45-9708-019B960494DF}">
                      <a14:hiddenLine xmlns:a14="http://schemas.microsoft.com/office/drawing/2010/main" w="1905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pitchFamily="34" charset="0"/>
                        <a:cs typeface="Arial" pitchFamily="34" charset="0"/>
                      </a:rPr>
                      <a:t>P</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Text Box 32"/>
                  <p:cNvSpPr txBox="1">
                    <a:spLocks noChangeArrowheads="1"/>
                  </p:cNvSpPr>
                  <p:nvPr/>
                </p:nvSpPr>
                <p:spPr bwMode="auto">
                  <a:xfrm>
                    <a:off x="3841" y="3503"/>
                    <a:ext cx="671" cy="555"/>
                  </a:xfrm>
                  <a:prstGeom prst="rect">
                    <a:avLst/>
                  </a:prstGeom>
                  <a:solidFill>
                    <a:schemeClr val="hlink"/>
                  </a:solidFill>
                  <a:ln>
                    <a:noFill/>
                  </a:ln>
                  <a:effectLst/>
                  <a:extLst>
                    <a:ext uri="{91240B29-F687-4F45-9708-019B960494DF}">
                      <a14:hiddenLine xmlns:a14="http://schemas.microsoft.com/office/drawing/2010/main" w="1905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chuông điện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Text Box 33"/>
                  <p:cNvSpPr txBox="1">
                    <a:spLocks noChangeArrowheads="1"/>
                  </p:cNvSpPr>
                  <p:nvPr/>
                </p:nvSpPr>
                <p:spPr bwMode="auto">
                  <a:xfrm>
                    <a:off x="3360" y="2352"/>
                    <a:ext cx="863" cy="555"/>
                  </a:xfrm>
                  <a:prstGeom prst="rect">
                    <a:avLst/>
                  </a:prstGeom>
                  <a:solidFill>
                    <a:schemeClr val="hlink"/>
                  </a:solidFill>
                  <a:ln>
                    <a:noFill/>
                  </a:ln>
                  <a:effectLst/>
                  <a:extLst>
                    <a:ext uri="{91240B29-F687-4F45-9708-019B960494DF}">
                      <a14:hiddenLine xmlns:a14="http://schemas.microsoft.com/office/drawing/2010/main" w="1905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Arial" pitchFamily="34" charset="0"/>
                        <a:cs typeface="Arial" pitchFamily="34" charset="0"/>
                      </a:rPr>
                      <a:t>mạch điện 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 name="Text Box 34"/>
                  <p:cNvSpPr txBox="1">
                    <a:spLocks noChangeArrowheads="1"/>
                  </p:cNvSpPr>
                  <p:nvPr/>
                </p:nvSpPr>
                <p:spPr bwMode="auto">
                  <a:xfrm>
                    <a:off x="2543" y="1825"/>
                    <a:ext cx="816" cy="322"/>
                  </a:xfrm>
                  <a:prstGeom prst="rect">
                    <a:avLst/>
                  </a:prstGeom>
                  <a:solidFill>
                    <a:schemeClr val="hlink"/>
                  </a:solidFill>
                  <a:ln>
                    <a:noFill/>
                  </a:ln>
                  <a:effectLst/>
                  <a:extLst>
                    <a:ext uri="{91240B29-F687-4F45-9708-019B960494DF}">
                      <a14:hiddenLine xmlns:a14="http://schemas.microsoft.com/office/drawing/2010/main" w="19050"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smtClean="0">
                        <a:ln>
                          <a:noFill/>
                        </a:ln>
                        <a:solidFill>
                          <a:schemeClr val="tx1"/>
                        </a:solidFill>
                        <a:effectLst/>
                        <a:latin typeface="Arial" pitchFamily="34" charset="0"/>
                        <a:cs typeface="Arial" pitchFamily="34" charset="0"/>
                      </a:rPr>
                      <a:t>tiếp</a:t>
                    </a:r>
                    <a:r>
                      <a:rPr kumimoji="0" lang="en-US" sz="1600" b="1" i="0" u="none" strike="noStrike" cap="none" normalizeH="0" baseline="0" dirty="0" smtClean="0">
                        <a:ln>
                          <a:noFill/>
                        </a:ln>
                        <a:solidFill>
                          <a:schemeClr val="tx1"/>
                        </a:solidFill>
                        <a:effectLst/>
                        <a:latin typeface="Arial" pitchFamily="34" charset="0"/>
                        <a:cs typeface="Arial" pitchFamily="34" charset="0"/>
                      </a:rPr>
                      <a:t> </a:t>
                    </a:r>
                    <a:r>
                      <a:rPr kumimoji="0" lang="en-US" sz="1600" b="1" i="0" u="none" strike="noStrike" cap="none" normalizeH="0" baseline="0" dirty="0" err="1" smtClean="0">
                        <a:ln>
                          <a:noFill/>
                        </a:ln>
                        <a:solidFill>
                          <a:schemeClr val="tx1"/>
                        </a:solidFill>
                        <a:effectLst/>
                        <a:latin typeface="Arial" pitchFamily="34" charset="0"/>
                        <a:cs typeface="Arial" pitchFamily="34" charset="0"/>
                      </a:rPr>
                      <a:t>điểm</a:t>
                    </a:r>
                    <a:r>
                      <a:rPr kumimoji="0" lang="en-US" sz="1600" b="1" i="0" u="none" strike="noStrike" cap="none" normalizeH="0" baseline="0" dirty="0" smtClean="0">
                        <a:ln>
                          <a:noFill/>
                        </a:ln>
                        <a:solidFill>
                          <a:schemeClr val="tx1"/>
                        </a:solidFill>
                        <a:effectLst/>
                        <a:latin typeface="Arial" pitchFamily="34" charset="0"/>
                        <a:cs typeface="Arial" pitchFamily="34" charset="0"/>
                      </a:rPr>
                      <a:t> 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grpSp>
      <p:sp>
        <p:nvSpPr>
          <p:cNvPr id="31" name="Text Box 35"/>
          <p:cNvSpPr txBox="1">
            <a:spLocks noChangeArrowheads="1"/>
          </p:cNvSpPr>
          <p:nvPr/>
        </p:nvSpPr>
        <p:spPr bwMode="auto">
          <a:xfrm>
            <a:off x="5478764" y="4191000"/>
            <a:ext cx="36652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3300"/>
                </a:solidFill>
                <a:effectLst/>
                <a:latin typeface="Arial" pitchFamily="34" charset="0"/>
                <a:cs typeface="Arial" pitchFamily="34" charset="0"/>
              </a:rPr>
              <a:t>Chuông báo động</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7" name="Text Box 63"/>
          <p:cNvSpPr txBox="1">
            <a:spLocks noChangeArrowheads="1"/>
          </p:cNvSpPr>
          <p:nvPr/>
        </p:nvSpPr>
        <p:spPr bwMode="auto">
          <a:xfrm>
            <a:off x="304800" y="0"/>
            <a:ext cx="8382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smtClean="0">
                <a:ln>
                  <a:noFill/>
                </a:ln>
                <a:solidFill>
                  <a:schemeClr val="accent3"/>
                </a:solidFill>
                <a:effectLst/>
                <a:latin typeface="Arial" pitchFamily="34" charset="0"/>
                <a:cs typeface="Arial" pitchFamily="34" charset="0"/>
              </a:rPr>
              <a:t>Một số ứng dụng của nam châm  điện trong đời sống và kỹ thuật</a:t>
            </a:r>
            <a:endParaRPr kumimoji="0" lang="en-US" sz="1800" b="0" i="0" u="none" strike="noStrike" cap="none" normalizeH="0" baseline="0" smtClean="0">
              <a:ln>
                <a:noFill/>
              </a:ln>
              <a:solidFill>
                <a:schemeClr val="accent3"/>
              </a:solidFill>
              <a:effectLst/>
              <a:latin typeface="Arial" pitchFamily="34" charset="0"/>
              <a:cs typeface="Arial" pitchFamily="34" charset="0"/>
            </a:endParaRPr>
          </a:p>
        </p:txBody>
      </p:sp>
    </p:spTree>
    <p:extLst>
      <p:ext uri="{BB962C8B-B14F-4D97-AF65-F5344CB8AC3E}">
        <p14:creationId xmlns:p14="http://schemas.microsoft.com/office/powerpoint/2010/main" val="170679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6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9460"/>
                                        </p:tgtEl>
                                        <p:attrNameLst>
                                          <p:attrName>style.visibility</p:attrName>
                                        </p:attrNameLst>
                                      </p:cBhvr>
                                      <p:to>
                                        <p:strVal val="visible"/>
                                      </p:to>
                                    </p:set>
                                    <p:animEffect transition="in" filter="fade">
                                      <p:cBhvr>
                                        <p:cTn id="19" dur="500"/>
                                        <p:tgtEl>
                                          <p:spTgt spid="1946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1"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Freeform 2"/>
          <p:cNvSpPr>
            <a:spLocks/>
          </p:cNvSpPr>
          <p:nvPr/>
        </p:nvSpPr>
        <p:spPr bwMode="auto">
          <a:xfrm>
            <a:off x="5775325" y="1670050"/>
            <a:ext cx="1588" cy="1276350"/>
          </a:xfrm>
          <a:custGeom>
            <a:avLst/>
            <a:gdLst>
              <a:gd name="T0" fmla="*/ 0 w 1"/>
              <a:gd name="T1" fmla="*/ 0 h 804"/>
              <a:gd name="T2" fmla="*/ 0 w 1"/>
              <a:gd name="T3" fmla="*/ 804 h 804"/>
              <a:gd name="T4" fmla="*/ 0 60000 65536"/>
              <a:gd name="T5" fmla="*/ 0 60000 65536"/>
              <a:gd name="T6" fmla="*/ 0 w 1"/>
              <a:gd name="T7" fmla="*/ 0 h 804"/>
              <a:gd name="T8" fmla="*/ 1 w 1"/>
              <a:gd name="T9" fmla="*/ 804 h 804"/>
            </a:gdLst>
            <a:ahLst/>
            <a:cxnLst>
              <a:cxn ang="T4">
                <a:pos x="T0" y="T1"/>
              </a:cxn>
              <a:cxn ang="T5">
                <a:pos x="T2" y="T3"/>
              </a:cxn>
            </a:cxnLst>
            <a:rect l="T6" t="T7" r="T8" b="T9"/>
            <a:pathLst>
              <a:path w="1" h="804">
                <a:moveTo>
                  <a:pt x="0" y="0"/>
                </a:moveTo>
                <a:lnTo>
                  <a:pt x="0" y="804"/>
                </a:lnTo>
              </a:path>
            </a:pathLst>
          </a:custGeom>
          <a:noFill/>
          <a:ln w="38100" cap="flat" cmpd="sng">
            <a:solidFill>
              <a:srgbClr val="FF99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3"/>
          <p:cNvGrpSpPr>
            <a:grpSpLocks/>
          </p:cNvGrpSpPr>
          <p:nvPr/>
        </p:nvGrpSpPr>
        <p:grpSpPr bwMode="auto">
          <a:xfrm>
            <a:off x="5486400" y="3810000"/>
            <a:ext cx="2895600" cy="2209800"/>
            <a:chOff x="3456" y="2400"/>
            <a:chExt cx="1824" cy="1392"/>
          </a:xfrm>
        </p:grpSpPr>
        <p:sp>
          <p:nvSpPr>
            <p:cNvPr id="23604" name="Oval 4"/>
            <p:cNvSpPr>
              <a:spLocks noChangeArrowheads="1"/>
            </p:cNvSpPr>
            <p:nvPr/>
          </p:nvSpPr>
          <p:spPr bwMode="auto">
            <a:xfrm>
              <a:off x="3456" y="2400"/>
              <a:ext cx="1824" cy="792"/>
            </a:xfrm>
            <a:prstGeom prst="ellipse">
              <a:avLst/>
            </a:prstGeom>
            <a:solidFill>
              <a:schemeClr val="bg1"/>
            </a:solidFill>
            <a:ln w="25400">
              <a:solidFill>
                <a:schemeClr val="tx1"/>
              </a:solidFill>
              <a:round/>
              <a:headEnd/>
              <a:tailEnd/>
            </a:ln>
          </p:spPr>
          <p:txBody>
            <a:bodyPr wrap="none" anchor="ctr"/>
            <a:lstStyle/>
            <a:p>
              <a:endParaRPr lang="en-US"/>
            </a:p>
          </p:txBody>
        </p:sp>
        <p:sp>
          <p:nvSpPr>
            <p:cNvPr id="23605" name="Oval 5"/>
            <p:cNvSpPr>
              <a:spLocks noChangeArrowheads="1"/>
            </p:cNvSpPr>
            <p:nvPr/>
          </p:nvSpPr>
          <p:spPr bwMode="auto">
            <a:xfrm>
              <a:off x="3485" y="2544"/>
              <a:ext cx="1737" cy="648"/>
            </a:xfrm>
            <a:prstGeom prst="ellipse">
              <a:avLst/>
            </a:prstGeom>
            <a:gradFill rotWithShape="1">
              <a:gsLst>
                <a:gs pos="0">
                  <a:srgbClr val="99CCFF"/>
                </a:gs>
                <a:gs pos="100000">
                  <a:srgbClr val="475E76"/>
                </a:gs>
              </a:gsLst>
              <a:lin ang="5400000" scaled="1"/>
            </a:gradFill>
            <a:ln w="9525">
              <a:solidFill>
                <a:schemeClr val="tx1"/>
              </a:solidFill>
              <a:round/>
              <a:headEnd/>
              <a:tailEnd/>
            </a:ln>
          </p:spPr>
          <p:txBody>
            <a:bodyPr wrap="none" anchor="ctr"/>
            <a:lstStyle/>
            <a:p>
              <a:endParaRPr lang="en-US"/>
            </a:p>
          </p:txBody>
        </p:sp>
        <p:sp>
          <p:nvSpPr>
            <p:cNvPr id="58374" name="AutoShape 6"/>
            <p:cNvSpPr>
              <a:spLocks noChangeArrowheads="1"/>
            </p:cNvSpPr>
            <p:nvPr/>
          </p:nvSpPr>
          <p:spPr bwMode="auto">
            <a:xfrm>
              <a:off x="4176" y="2700"/>
              <a:ext cx="384" cy="192"/>
            </a:xfrm>
            <a:prstGeom prst="can">
              <a:avLst>
                <a:gd name="adj" fmla="val 50000"/>
              </a:avLst>
            </a:prstGeom>
            <a:gradFill rotWithShape="1">
              <a:gsLst>
                <a:gs pos="0">
                  <a:schemeClr val="accent1"/>
                </a:gs>
                <a:gs pos="100000">
                  <a:schemeClr val="accent1">
                    <a:gamma/>
                    <a:shade val="46275"/>
                    <a:invGamma/>
                  </a:schemeClr>
                </a:gs>
              </a:gsLst>
              <a:lin ang="5400000" scaled="1"/>
            </a:gradFill>
            <a:ln w="9525">
              <a:solidFill>
                <a:schemeClr val="tx1"/>
              </a:solidFill>
              <a:round/>
              <a:headEnd/>
              <a:tailEnd/>
            </a:ln>
            <a:effectLst/>
          </p:spPr>
          <p:txBody>
            <a:bodyPr wrap="none" anchor="ctr"/>
            <a:lstStyle/>
            <a:p>
              <a:pPr>
                <a:defRPr/>
              </a:pPr>
              <a:endParaRPr lang="en-US"/>
            </a:p>
          </p:txBody>
        </p:sp>
        <p:sp>
          <p:nvSpPr>
            <p:cNvPr id="23607" name="Oval 7"/>
            <p:cNvSpPr>
              <a:spLocks noChangeArrowheads="1"/>
            </p:cNvSpPr>
            <p:nvPr/>
          </p:nvSpPr>
          <p:spPr bwMode="auto">
            <a:xfrm>
              <a:off x="3864" y="3504"/>
              <a:ext cx="960" cy="288"/>
            </a:xfrm>
            <a:prstGeom prst="ellipse">
              <a:avLst/>
            </a:prstGeom>
            <a:solidFill>
              <a:schemeClr val="bg1"/>
            </a:solidFill>
            <a:ln w="25400" algn="ctr">
              <a:solidFill>
                <a:schemeClr val="tx1"/>
              </a:solidFill>
              <a:round/>
              <a:headEnd/>
              <a:tailEnd/>
            </a:ln>
          </p:spPr>
          <p:txBody>
            <a:bodyPr wrap="none" anchor="ctr"/>
            <a:lstStyle/>
            <a:p>
              <a:endParaRPr lang="en-US"/>
            </a:p>
          </p:txBody>
        </p:sp>
        <p:sp>
          <p:nvSpPr>
            <p:cNvPr id="23608" name="Line 8"/>
            <p:cNvSpPr>
              <a:spLocks noChangeShapeType="1"/>
            </p:cNvSpPr>
            <p:nvPr/>
          </p:nvSpPr>
          <p:spPr bwMode="auto">
            <a:xfrm>
              <a:off x="3468" y="2865"/>
              <a:ext cx="396" cy="79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09" name="Line 9"/>
            <p:cNvSpPr>
              <a:spLocks noChangeShapeType="1"/>
            </p:cNvSpPr>
            <p:nvPr/>
          </p:nvSpPr>
          <p:spPr bwMode="auto">
            <a:xfrm flipV="1">
              <a:off x="4824" y="2871"/>
              <a:ext cx="441" cy="789"/>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10" name="Freeform 10"/>
            <p:cNvSpPr>
              <a:spLocks/>
            </p:cNvSpPr>
            <p:nvPr/>
          </p:nvSpPr>
          <p:spPr bwMode="auto">
            <a:xfrm>
              <a:off x="3770" y="3387"/>
              <a:ext cx="1197" cy="282"/>
            </a:xfrm>
            <a:custGeom>
              <a:avLst/>
              <a:gdLst>
                <a:gd name="T0" fmla="*/ 0 w 1221"/>
                <a:gd name="T1" fmla="*/ 63 h 282"/>
                <a:gd name="T2" fmla="*/ 108 w 1221"/>
                <a:gd name="T3" fmla="*/ 282 h 282"/>
                <a:gd name="T4" fmla="*/ 1065 w 1221"/>
                <a:gd name="T5" fmla="*/ 282 h 282"/>
                <a:gd name="T6" fmla="*/ 1221 w 1221"/>
                <a:gd name="T7" fmla="*/ 0 h 282"/>
                <a:gd name="T8" fmla="*/ 0 w 1221"/>
                <a:gd name="T9" fmla="*/ 63 h 282"/>
                <a:gd name="T10" fmla="*/ 0 60000 65536"/>
                <a:gd name="T11" fmla="*/ 0 60000 65536"/>
                <a:gd name="T12" fmla="*/ 0 60000 65536"/>
                <a:gd name="T13" fmla="*/ 0 60000 65536"/>
                <a:gd name="T14" fmla="*/ 0 60000 65536"/>
                <a:gd name="T15" fmla="*/ 0 w 1221"/>
                <a:gd name="T16" fmla="*/ 0 h 282"/>
                <a:gd name="T17" fmla="*/ 1221 w 1221"/>
                <a:gd name="T18" fmla="*/ 282 h 282"/>
              </a:gdLst>
              <a:ahLst/>
              <a:cxnLst>
                <a:cxn ang="T10">
                  <a:pos x="T0" y="T1"/>
                </a:cxn>
                <a:cxn ang="T11">
                  <a:pos x="T2" y="T3"/>
                </a:cxn>
                <a:cxn ang="T12">
                  <a:pos x="T4" y="T5"/>
                </a:cxn>
                <a:cxn ang="T13">
                  <a:pos x="T6" y="T7"/>
                </a:cxn>
                <a:cxn ang="T14">
                  <a:pos x="T8" y="T9"/>
                </a:cxn>
              </a:cxnLst>
              <a:rect l="T15" t="T16" r="T17" b="T18"/>
              <a:pathLst>
                <a:path w="1221" h="282">
                  <a:moveTo>
                    <a:pt x="0" y="63"/>
                  </a:moveTo>
                  <a:lnTo>
                    <a:pt x="108" y="282"/>
                  </a:lnTo>
                  <a:lnTo>
                    <a:pt x="1065" y="282"/>
                  </a:lnTo>
                  <a:lnTo>
                    <a:pt x="1221" y="0"/>
                  </a:lnTo>
                  <a:lnTo>
                    <a:pt x="0" y="63"/>
                  </a:lnTo>
                  <a:close/>
                </a:path>
              </a:pathLst>
            </a:custGeom>
            <a:solidFill>
              <a:schemeClr val="bg1"/>
            </a:solidFill>
            <a:ln>
              <a:noFill/>
            </a:ln>
            <a:extLst>
              <a:ext uri="{91240B29-F687-4F45-9708-019B960494DF}">
                <a14:hiddenLine xmlns:a14="http://schemas.microsoft.com/office/drawing/2010/main" w="9525" cap="flat" cmpd="sng">
                  <a:solidFill>
                    <a:srgbClr val="000000"/>
                  </a:solidFill>
                  <a:prstDash val="solid"/>
                  <a:round/>
                  <a:headEnd/>
                  <a:tailEnd/>
                </a14:hiddenLine>
              </a:ext>
            </a:extLst>
          </p:spPr>
          <p:txBody>
            <a:bodyPr/>
            <a:lstStyle/>
            <a:p>
              <a:endParaRPr lang="en-US"/>
            </a:p>
          </p:txBody>
        </p:sp>
      </p:grpSp>
      <p:grpSp>
        <p:nvGrpSpPr>
          <p:cNvPr id="23556" name="Group 11"/>
          <p:cNvGrpSpPr>
            <a:grpSpLocks/>
          </p:cNvGrpSpPr>
          <p:nvPr/>
        </p:nvGrpSpPr>
        <p:grpSpPr bwMode="auto">
          <a:xfrm>
            <a:off x="5105400" y="1524000"/>
            <a:ext cx="3048000" cy="652463"/>
            <a:chOff x="2208" y="3646"/>
            <a:chExt cx="1339" cy="192"/>
          </a:xfrm>
        </p:grpSpPr>
        <p:sp>
          <p:nvSpPr>
            <p:cNvPr id="23602" name="AutoShape 12"/>
            <p:cNvSpPr>
              <a:spLocks noChangeArrowheads="1"/>
            </p:cNvSpPr>
            <p:nvPr/>
          </p:nvSpPr>
          <p:spPr bwMode="auto">
            <a:xfrm rot="10800000">
              <a:off x="2208" y="3696"/>
              <a:ext cx="1296" cy="96"/>
            </a:xfrm>
            <a:prstGeom prst="homePlate">
              <a:avLst>
                <a:gd name="adj" fmla="val 247938"/>
              </a:avLst>
            </a:prstGeom>
            <a:gradFill rotWithShape="1">
              <a:gsLst>
                <a:gs pos="0">
                  <a:srgbClr val="969696"/>
                </a:gs>
                <a:gs pos="50000">
                  <a:srgbClr val="454545"/>
                </a:gs>
                <a:gs pos="100000">
                  <a:srgbClr val="969696"/>
                </a:gs>
              </a:gsLst>
              <a:lin ang="5400000" scaled="1"/>
            </a:gradFill>
            <a:ln w="9525" algn="ctr">
              <a:solidFill>
                <a:schemeClr val="tx1"/>
              </a:solidFill>
              <a:miter lim="800000"/>
              <a:headEnd/>
              <a:tailEnd/>
            </a:ln>
          </p:spPr>
          <p:txBody>
            <a:bodyPr wrap="none" anchor="ctr"/>
            <a:lstStyle/>
            <a:p>
              <a:endParaRPr lang="en-US"/>
            </a:p>
          </p:txBody>
        </p:sp>
        <p:sp>
          <p:nvSpPr>
            <p:cNvPr id="23603" name="Rectangle 13"/>
            <p:cNvSpPr>
              <a:spLocks noChangeArrowheads="1"/>
            </p:cNvSpPr>
            <p:nvPr/>
          </p:nvSpPr>
          <p:spPr bwMode="auto">
            <a:xfrm>
              <a:off x="3499" y="3646"/>
              <a:ext cx="48" cy="192"/>
            </a:xfrm>
            <a:prstGeom prst="rect">
              <a:avLst/>
            </a:prstGeom>
            <a:gradFill rotWithShape="1">
              <a:gsLst>
                <a:gs pos="0">
                  <a:srgbClr val="969696"/>
                </a:gs>
                <a:gs pos="50000">
                  <a:srgbClr val="454545"/>
                </a:gs>
                <a:gs pos="100000">
                  <a:srgbClr val="969696"/>
                </a:gs>
              </a:gsLst>
              <a:lin ang="5400000" scaled="1"/>
            </a:gradFill>
            <a:ln w="9525" algn="ctr">
              <a:solidFill>
                <a:schemeClr val="tx1"/>
              </a:solidFill>
              <a:miter lim="800000"/>
              <a:headEnd/>
              <a:tailEnd/>
            </a:ln>
          </p:spPr>
          <p:txBody>
            <a:bodyPr wrap="none" anchor="ctr"/>
            <a:lstStyle/>
            <a:p>
              <a:endParaRPr lang="en-US"/>
            </a:p>
          </p:txBody>
        </p:sp>
      </p:grpSp>
      <p:grpSp>
        <p:nvGrpSpPr>
          <p:cNvPr id="4" name="Group 14"/>
          <p:cNvGrpSpPr>
            <a:grpSpLocks/>
          </p:cNvGrpSpPr>
          <p:nvPr/>
        </p:nvGrpSpPr>
        <p:grpSpPr bwMode="auto">
          <a:xfrm>
            <a:off x="5791200" y="3505200"/>
            <a:ext cx="1752600" cy="76200"/>
            <a:chOff x="3984" y="2160"/>
            <a:chExt cx="1104" cy="48"/>
          </a:xfrm>
        </p:grpSpPr>
        <p:sp>
          <p:nvSpPr>
            <p:cNvPr id="58383" name="AutoShape 15"/>
            <p:cNvSpPr>
              <a:spLocks noChangeArrowheads="1"/>
            </p:cNvSpPr>
            <p:nvPr/>
          </p:nvSpPr>
          <p:spPr bwMode="auto">
            <a:xfrm rot="10800000">
              <a:off x="3984" y="2160"/>
              <a:ext cx="1104" cy="48"/>
            </a:xfrm>
            <a:prstGeom prst="homePlate">
              <a:avLst>
                <a:gd name="adj" fmla="val 575000"/>
              </a:avLst>
            </a:prstGeom>
            <a:gradFill rotWithShape="1">
              <a:gsLst>
                <a:gs pos="0">
                  <a:schemeClr val="bg1">
                    <a:gamma/>
                    <a:shade val="46275"/>
                    <a:invGamma/>
                  </a:schemeClr>
                </a:gs>
                <a:gs pos="50000">
                  <a:schemeClr val="bg1"/>
                </a:gs>
                <a:gs pos="100000">
                  <a:schemeClr val="bg1">
                    <a:gamma/>
                    <a:shade val="46275"/>
                    <a:invGamma/>
                  </a:schemeClr>
                </a:gs>
              </a:gsLst>
              <a:lin ang="5400000" scaled="1"/>
            </a:gradFill>
            <a:ln w="9525" algn="ctr">
              <a:solidFill>
                <a:schemeClr val="tx1"/>
              </a:solidFill>
              <a:miter lim="800000"/>
              <a:headEnd/>
              <a:tailEnd/>
            </a:ln>
            <a:effectLst/>
          </p:spPr>
          <p:txBody>
            <a:bodyPr wrap="none" anchor="ctr"/>
            <a:lstStyle/>
            <a:p>
              <a:pPr>
                <a:defRPr/>
              </a:pPr>
              <a:endParaRPr lang="en-US"/>
            </a:p>
          </p:txBody>
        </p:sp>
        <p:sp>
          <p:nvSpPr>
            <p:cNvPr id="23601" name="Line 16"/>
            <p:cNvSpPr>
              <a:spLocks noChangeShapeType="1"/>
            </p:cNvSpPr>
            <p:nvPr/>
          </p:nvSpPr>
          <p:spPr bwMode="auto">
            <a:xfrm flipH="1">
              <a:off x="4984" y="2186"/>
              <a:ext cx="96" cy="0"/>
            </a:xfrm>
            <a:prstGeom prst="line">
              <a:avLst/>
            </a:prstGeom>
            <a:noFill/>
            <a:ln w="38100">
              <a:solidFill>
                <a:srgbClr val="4D4D4D"/>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8385" name="WordArt 17"/>
          <p:cNvSpPr>
            <a:spLocks noChangeArrowheads="1" noChangeShapeType="1" noTextEdit="1"/>
          </p:cNvSpPr>
          <p:nvPr/>
        </p:nvSpPr>
        <p:spPr bwMode="auto">
          <a:xfrm>
            <a:off x="1507624" y="1824625"/>
            <a:ext cx="1089025" cy="354013"/>
          </a:xfrm>
          <a:prstGeom prst="rect">
            <a:avLst/>
          </a:prstGeom>
        </p:spPr>
        <p:txBody>
          <a:bodyPr wrap="none" fromWordArt="1">
            <a:prstTxWarp prst="textPlain">
              <a:avLst>
                <a:gd name="adj" fmla="val 50000"/>
              </a:avLst>
            </a:prstTxWarp>
          </a:bodyPr>
          <a:lstStyle/>
          <a:p>
            <a:r>
              <a:rPr lang="en-US" sz="3600" b="1" kern="10" dirty="0">
                <a:ln w="9525">
                  <a:solidFill>
                    <a:srgbClr val="FF3300"/>
                  </a:solidFill>
                  <a:round/>
                  <a:headEnd/>
                  <a:tailEnd/>
                </a:ln>
                <a:solidFill>
                  <a:srgbClr val="336699"/>
                </a:solidFill>
                <a:effectLst>
                  <a:outerShdw dist="45791" dir="2021404" algn="ctr" rotWithShape="0">
                    <a:srgbClr val="B2B2B2">
                      <a:alpha val="79999"/>
                    </a:srgbClr>
                  </a:outerShdw>
                </a:effectLst>
                <a:latin typeface="Times New Roman"/>
                <a:cs typeface="Times New Roman"/>
              </a:rPr>
              <a:t>*La </a:t>
            </a:r>
            <a:r>
              <a:rPr lang="en-US" sz="3600" b="1" kern="10" dirty="0" err="1">
                <a:ln w="9525">
                  <a:solidFill>
                    <a:srgbClr val="FF3300"/>
                  </a:solidFill>
                  <a:round/>
                  <a:headEnd/>
                  <a:tailEnd/>
                </a:ln>
                <a:solidFill>
                  <a:srgbClr val="336699"/>
                </a:solidFill>
                <a:effectLst>
                  <a:outerShdw dist="45791" dir="2021404" algn="ctr" rotWithShape="0">
                    <a:srgbClr val="B2B2B2">
                      <a:alpha val="79999"/>
                    </a:srgbClr>
                  </a:outerShdw>
                </a:effectLst>
                <a:latin typeface="Times New Roman"/>
                <a:cs typeface="Times New Roman"/>
              </a:rPr>
              <a:t>bàn</a:t>
            </a:r>
            <a:endParaRPr lang="en-US" sz="3600" b="1" kern="10" dirty="0">
              <a:ln w="9525">
                <a:solidFill>
                  <a:srgbClr val="FF3300"/>
                </a:solidFill>
                <a:round/>
                <a:headEnd/>
                <a:tailEnd/>
              </a:ln>
              <a:solidFill>
                <a:srgbClr val="336699"/>
              </a:solidFill>
              <a:effectLst>
                <a:outerShdw dist="45791" dir="2021404" algn="ctr" rotWithShape="0">
                  <a:srgbClr val="B2B2B2">
                    <a:alpha val="79999"/>
                  </a:srgbClr>
                </a:outerShdw>
              </a:effectLst>
              <a:latin typeface="Times New Roman"/>
              <a:cs typeface="Times New Roman"/>
            </a:endParaRPr>
          </a:p>
        </p:txBody>
      </p:sp>
      <p:sp>
        <p:nvSpPr>
          <p:cNvPr id="58386" name="Text Box 18"/>
          <p:cNvSpPr txBox="1">
            <a:spLocks noChangeArrowheads="1"/>
          </p:cNvSpPr>
          <p:nvPr/>
        </p:nvSpPr>
        <p:spPr bwMode="auto">
          <a:xfrm>
            <a:off x="244475" y="2357110"/>
            <a:ext cx="4708525"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1" hangingPunct="1">
              <a:spcBef>
                <a:spcPct val="50000"/>
              </a:spcBef>
            </a:pPr>
            <a:r>
              <a:rPr lang="en-US" b="1" i="1" dirty="0">
                <a:solidFill>
                  <a:srgbClr val="004200"/>
                </a:solidFill>
              </a:rPr>
              <a:t>     </a:t>
            </a:r>
            <a:r>
              <a:rPr lang="en-US" sz="2800" b="1" i="1" dirty="0" err="1">
                <a:solidFill>
                  <a:srgbClr val="004200"/>
                </a:solidFill>
              </a:rPr>
              <a:t>Đặt</a:t>
            </a:r>
            <a:r>
              <a:rPr lang="en-US" sz="2800" b="1" i="1" dirty="0">
                <a:solidFill>
                  <a:srgbClr val="004200"/>
                </a:solidFill>
              </a:rPr>
              <a:t> </a:t>
            </a:r>
            <a:r>
              <a:rPr lang="en-US" sz="2800" b="1" i="1" dirty="0" err="1">
                <a:solidFill>
                  <a:srgbClr val="004200"/>
                </a:solidFill>
              </a:rPr>
              <a:t>chiếc</a:t>
            </a:r>
            <a:r>
              <a:rPr lang="en-US" sz="2800" b="1" i="1" dirty="0">
                <a:solidFill>
                  <a:srgbClr val="004200"/>
                </a:solidFill>
              </a:rPr>
              <a:t> </a:t>
            </a:r>
            <a:r>
              <a:rPr lang="en-US" sz="2800" b="1" i="1" dirty="0" err="1">
                <a:solidFill>
                  <a:srgbClr val="004200"/>
                </a:solidFill>
              </a:rPr>
              <a:t>kim</a:t>
            </a:r>
            <a:r>
              <a:rPr lang="en-US" sz="2800" b="1" i="1" dirty="0">
                <a:solidFill>
                  <a:srgbClr val="004200"/>
                </a:solidFill>
              </a:rPr>
              <a:t> </a:t>
            </a:r>
            <a:r>
              <a:rPr lang="en-US" sz="2800" b="1" i="1" dirty="0" err="1">
                <a:solidFill>
                  <a:srgbClr val="004200"/>
                </a:solidFill>
              </a:rPr>
              <a:t>khâu</a:t>
            </a:r>
            <a:r>
              <a:rPr lang="en-US" sz="2800" b="1" i="1" dirty="0">
                <a:solidFill>
                  <a:srgbClr val="004200"/>
                </a:solidFill>
              </a:rPr>
              <a:t> </a:t>
            </a:r>
            <a:r>
              <a:rPr lang="en-US" sz="2800" b="1" i="1" dirty="0" err="1">
                <a:solidFill>
                  <a:srgbClr val="004200"/>
                </a:solidFill>
              </a:rPr>
              <a:t>dọc</a:t>
            </a:r>
            <a:r>
              <a:rPr lang="en-US" sz="2800" b="1" i="1" dirty="0">
                <a:solidFill>
                  <a:srgbClr val="004200"/>
                </a:solidFill>
              </a:rPr>
              <a:t> </a:t>
            </a:r>
            <a:r>
              <a:rPr lang="en-US" sz="2800" b="1" i="1" dirty="0" err="1">
                <a:solidFill>
                  <a:srgbClr val="004200"/>
                </a:solidFill>
              </a:rPr>
              <a:t>theo</a:t>
            </a:r>
            <a:r>
              <a:rPr lang="en-US" sz="2800" b="1" i="1" dirty="0">
                <a:solidFill>
                  <a:srgbClr val="004200"/>
                </a:solidFill>
              </a:rPr>
              <a:t> </a:t>
            </a:r>
            <a:r>
              <a:rPr lang="en-US" sz="2800" b="1" i="1" dirty="0" err="1">
                <a:solidFill>
                  <a:srgbClr val="004200"/>
                </a:solidFill>
              </a:rPr>
              <a:t>chiếc</a:t>
            </a:r>
            <a:r>
              <a:rPr lang="en-US" sz="2800" b="1" i="1" dirty="0">
                <a:solidFill>
                  <a:srgbClr val="004200"/>
                </a:solidFill>
              </a:rPr>
              <a:t> </a:t>
            </a:r>
            <a:r>
              <a:rPr lang="en-US" sz="2800" b="1" i="1" dirty="0" err="1">
                <a:solidFill>
                  <a:srgbClr val="004200"/>
                </a:solidFill>
              </a:rPr>
              <a:t>đinh</a:t>
            </a:r>
            <a:r>
              <a:rPr lang="en-US" sz="2800" b="1" i="1" dirty="0">
                <a:solidFill>
                  <a:srgbClr val="004200"/>
                </a:solidFill>
              </a:rPr>
              <a:t> </a:t>
            </a:r>
            <a:r>
              <a:rPr lang="en-US" sz="2800" b="1" i="1" dirty="0" err="1">
                <a:solidFill>
                  <a:srgbClr val="004200"/>
                </a:solidFill>
              </a:rPr>
              <a:t>trên</a:t>
            </a:r>
            <a:r>
              <a:rPr lang="en-US" sz="2800" b="1" i="1" dirty="0">
                <a:solidFill>
                  <a:srgbClr val="004200"/>
                </a:solidFill>
              </a:rPr>
              <a:t>, </a:t>
            </a:r>
            <a:r>
              <a:rPr lang="en-US" sz="2800" b="1" i="1" dirty="0" err="1">
                <a:solidFill>
                  <a:srgbClr val="004200"/>
                </a:solidFill>
              </a:rPr>
              <a:t>sau</a:t>
            </a:r>
            <a:r>
              <a:rPr lang="en-US" sz="2800" b="1" i="1" dirty="0">
                <a:solidFill>
                  <a:srgbClr val="004200"/>
                </a:solidFill>
              </a:rPr>
              <a:t> </a:t>
            </a:r>
            <a:r>
              <a:rPr lang="en-US" sz="2800" b="1" i="1" dirty="0" err="1">
                <a:solidFill>
                  <a:srgbClr val="004200"/>
                </a:solidFill>
              </a:rPr>
              <a:t>vài</a:t>
            </a:r>
            <a:r>
              <a:rPr lang="en-US" sz="2800" b="1" i="1" dirty="0">
                <a:solidFill>
                  <a:srgbClr val="004200"/>
                </a:solidFill>
              </a:rPr>
              <a:t> </a:t>
            </a:r>
            <a:r>
              <a:rPr lang="en-US" sz="2800" b="1" i="1" dirty="0" err="1">
                <a:solidFill>
                  <a:srgbClr val="004200"/>
                </a:solidFill>
              </a:rPr>
              <a:t>phút</a:t>
            </a:r>
            <a:r>
              <a:rPr lang="en-US" sz="2800" b="1" i="1" dirty="0">
                <a:solidFill>
                  <a:srgbClr val="004200"/>
                </a:solidFill>
              </a:rPr>
              <a:t> </a:t>
            </a:r>
            <a:r>
              <a:rPr lang="en-US" sz="2800" b="1" i="1" dirty="0" err="1">
                <a:solidFill>
                  <a:srgbClr val="004200"/>
                </a:solidFill>
              </a:rPr>
              <a:t>kim</a:t>
            </a:r>
            <a:r>
              <a:rPr lang="en-US" sz="2800" b="1" i="1" dirty="0">
                <a:solidFill>
                  <a:srgbClr val="004200"/>
                </a:solidFill>
              </a:rPr>
              <a:t> </a:t>
            </a:r>
            <a:r>
              <a:rPr lang="en-US" sz="2800" b="1" i="1" dirty="0" err="1">
                <a:solidFill>
                  <a:srgbClr val="004200"/>
                </a:solidFill>
              </a:rPr>
              <a:t>cũng</a:t>
            </a:r>
            <a:r>
              <a:rPr lang="en-US" sz="2800" b="1" i="1" dirty="0">
                <a:solidFill>
                  <a:srgbClr val="004200"/>
                </a:solidFill>
              </a:rPr>
              <a:t> </a:t>
            </a:r>
            <a:r>
              <a:rPr lang="en-US" sz="2800" b="1" i="1" dirty="0" err="1">
                <a:solidFill>
                  <a:srgbClr val="004200"/>
                </a:solidFill>
              </a:rPr>
              <a:t>trở</a:t>
            </a:r>
            <a:r>
              <a:rPr lang="en-US" sz="2800" b="1" i="1" dirty="0">
                <a:solidFill>
                  <a:srgbClr val="004200"/>
                </a:solidFill>
              </a:rPr>
              <a:t> </a:t>
            </a:r>
            <a:r>
              <a:rPr lang="en-US" sz="2800" b="1" i="1" dirty="0" err="1">
                <a:solidFill>
                  <a:srgbClr val="004200"/>
                </a:solidFill>
              </a:rPr>
              <a:t>thành</a:t>
            </a:r>
            <a:r>
              <a:rPr lang="en-US" sz="2800" b="1" i="1" dirty="0">
                <a:solidFill>
                  <a:srgbClr val="004200"/>
                </a:solidFill>
              </a:rPr>
              <a:t> </a:t>
            </a:r>
            <a:r>
              <a:rPr lang="en-US" sz="2800" b="1" i="1" dirty="0" err="1">
                <a:solidFill>
                  <a:srgbClr val="004200"/>
                </a:solidFill>
              </a:rPr>
              <a:t>một</a:t>
            </a:r>
            <a:r>
              <a:rPr lang="en-US" sz="2800" b="1" i="1" dirty="0">
                <a:solidFill>
                  <a:srgbClr val="004200"/>
                </a:solidFill>
              </a:rPr>
              <a:t> </a:t>
            </a:r>
            <a:r>
              <a:rPr lang="en-US" sz="2800" b="1" i="1" dirty="0" err="1">
                <a:solidFill>
                  <a:srgbClr val="004200"/>
                </a:solidFill>
              </a:rPr>
              <a:t>nam</a:t>
            </a:r>
            <a:r>
              <a:rPr lang="en-US" sz="2800" b="1" i="1" dirty="0">
                <a:solidFill>
                  <a:srgbClr val="004200"/>
                </a:solidFill>
              </a:rPr>
              <a:t> </a:t>
            </a:r>
            <a:r>
              <a:rPr lang="en-US" sz="2800" b="1" i="1" dirty="0" err="1">
                <a:solidFill>
                  <a:srgbClr val="004200"/>
                </a:solidFill>
              </a:rPr>
              <a:t>châm</a:t>
            </a:r>
            <a:r>
              <a:rPr lang="en-US" sz="2800" b="1" i="1" dirty="0">
                <a:solidFill>
                  <a:srgbClr val="004200"/>
                </a:solidFill>
              </a:rPr>
              <a:t>. </a:t>
            </a:r>
          </a:p>
          <a:p>
            <a:pPr algn="just" eaLnBrk="1" hangingPunct="1">
              <a:spcBef>
                <a:spcPct val="50000"/>
              </a:spcBef>
            </a:pPr>
            <a:r>
              <a:rPr lang="en-US" sz="2800" b="1" i="1" dirty="0">
                <a:solidFill>
                  <a:srgbClr val="004200"/>
                </a:solidFill>
              </a:rPr>
              <a:t>     </a:t>
            </a:r>
            <a:r>
              <a:rPr lang="en-US" sz="2800" b="1" i="1" dirty="0" err="1">
                <a:solidFill>
                  <a:srgbClr val="004200"/>
                </a:solidFill>
              </a:rPr>
              <a:t>Đặt</a:t>
            </a:r>
            <a:r>
              <a:rPr lang="en-US" sz="2800" b="1" i="1" dirty="0">
                <a:solidFill>
                  <a:srgbClr val="004200"/>
                </a:solidFill>
              </a:rPr>
              <a:t> </a:t>
            </a:r>
            <a:r>
              <a:rPr lang="en-US" sz="2800" b="1" i="1" dirty="0" err="1">
                <a:solidFill>
                  <a:srgbClr val="004200"/>
                </a:solidFill>
              </a:rPr>
              <a:t>miếng</a:t>
            </a:r>
            <a:r>
              <a:rPr lang="en-US" sz="2800" b="1" i="1" dirty="0">
                <a:solidFill>
                  <a:srgbClr val="004200"/>
                </a:solidFill>
              </a:rPr>
              <a:t> </a:t>
            </a:r>
            <a:r>
              <a:rPr lang="en-US" sz="2800" b="1" i="1" dirty="0" err="1">
                <a:solidFill>
                  <a:srgbClr val="004200"/>
                </a:solidFill>
              </a:rPr>
              <a:t>xốp</a:t>
            </a:r>
            <a:r>
              <a:rPr lang="en-US" sz="2800" b="1" i="1" dirty="0">
                <a:solidFill>
                  <a:srgbClr val="004200"/>
                </a:solidFill>
              </a:rPr>
              <a:t> </a:t>
            </a:r>
            <a:r>
              <a:rPr lang="en-US" sz="2800" b="1" i="1" dirty="0" err="1">
                <a:solidFill>
                  <a:srgbClr val="004200"/>
                </a:solidFill>
              </a:rPr>
              <a:t>nhỏ</a:t>
            </a:r>
            <a:r>
              <a:rPr lang="en-US" sz="2800" b="1" i="1" dirty="0">
                <a:solidFill>
                  <a:srgbClr val="004200"/>
                </a:solidFill>
              </a:rPr>
              <a:t> </a:t>
            </a:r>
            <a:r>
              <a:rPr lang="en-US" sz="2800" b="1" i="1" dirty="0" err="1">
                <a:solidFill>
                  <a:srgbClr val="004200"/>
                </a:solidFill>
              </a:rPr>
              <a:t>trên</a:t>
            </a:r>
            <a:r>
              <a:rPr lang="en-US" sz="2800" b="1" i="1" dirty="0">
                <a:solidFill>
                  <a:srgbClr val="004200"/>
                </a:solidFill>
              </a:rPr>
              <a:t> </a:t>
            </a:r>
            <a:r>
              <a:rPr lang="en-US" sz="2800" b="1" i="1" dirty="0" err="1">
                <a:solidFill>
                  <a:srgbClr val="004200"/>
                </a:solidFill>
              </a:rPr>
              <a:t>mặt</a:t>
            </a:r>
            <a:r>
              <a:rPr lang="en-US" sz="2800" b="1" i="1" dirty="0">
                <a:solidFill>
                  <a:srgbClr val="004200"/>
                </a:solidFill>
              </a:rPr>
              <a:t> </a:t>
            </a:r>
            <a:r>
              <a:rPr lang="en-US" sz="2800" b="1" i="1" dirty="0" err="1">
                <a:solidFill>
                  <a:srgbClr val="004200"/>
                </a:solidFill>
              </a:rPr>
              <a:t>nước</a:t>
            </a:r>
            <a:r>
              <a:rPr lang="en-US" sz="2800" b="1" i="1" dirty="0">
                <a:solidFill>
                  <a:srgbClr val="004200"/>
                </a:solidFill>
              </a:rPr>
              <a:t> </a:t>
            </a:r>
            <a:r>
              <a:rPr lang="en-US" sz="2800" b="1" i="1" dirty="0" err="1">
                <a:solidFill>
                  <a:srgbClr val="004200"/>
                </a:solidFill>
              </a:rPr>
              <a:t>rồi</a:t>
            </a:r>
            <a:r>
              <a:rPr lang="en-US" sz="2800" b="1" i="1" dirty="0">
                <a:solidFill>
                  <a:srgbClr val="004200"/>
                </a:solidFill>
              </a:rPr>
              <a:t> </a:t>
            </a:r>
            <a:r>
              <a:rPr lang="en-US" sz="2800" b="1" i="1" dirty="0" err="1">
                <a:solidFill>
                  <a:srgbClr val="004200"/>
                </a:solidFill>
              </a:rPr>
              <a:t>đặt</a:t>
            </a:r>
            <a:r>
              <a:rPr lang="en-US" sz="2800" b="1" i="1" dirty="0">
                <a:solidFill>
                  <a:srgbClr val="004200"/>
                </a:solidFill>
              </a:rPr>
              <a:t> </a:t>
            </a:r>
            <a:r>
              <a:rPr lang="en-US" sz="2800" b="1" i="1" dirty="0" err="1">
                <a:solidFill>
                  <a:srgbClr val="004200"/>
                </a:solidFill>
              </a:rPr>
              <a:t>kim</a:t>
            </a:r>
            <a:r>
              <a:rPr lang="en-US" sz="2800" b="1" i="1" dirty="0">
                <a:solidFill>
                  <a:srgbClr val="004200"/>
                </a:solidFill>
              </a:rPr>
              <a:t> </a:t>
            </a:r>
            <a:r>
              <a:rPr lang="en-US" sz="2800" b="1" i="1" dirty="0" err="1">
                <a:solidFill>
                  <a:srgbClr val="004200"/>
                </a:solidFill>
              </a:rPr>
              <a:t>này</a:t>
            </a:r>
            <a:r>
              <a:rPr lang="en-US" sz="2800" b="1" i="1" dirty="0">
                <a:solidFill>
                  <a:srgbClr val="004200"/>
                </a:solidFill>
              </a:rPr>
              <a:t> </a:t>
            </a:r>
            <a:r>
              <a:rPr lang="en-US" sz="2800" b="1" i="1" dirty="0" err="1">
                <a:solidFill>
                  <a:srgbClr val="004200"/>
                </a:solidFill>
              </a:rPr>
              <a:t>lên</a:t>
            </a:r>
            <a:r>
              <a:rPr lang="en-US" sz="2800" b="1" i="1" dirty="0">
                <a:solidFill>
                  <a:srgbClr val="004200"/>
                </a:solidFill>
              </a:rPr>
              <a:t> </a:t>
            </a:r>
            <a:r>
              <a:rPr lang="en-US" sz="2800" b="1" i="1" dirty="0" err="1">
                <a:solidFill>
                  <a:srgbClr val="004200"/>
                </a:solidFill>
              </a:rPr>
              <a:t>miếng</a:t>
            </a:r>
            <a:r>
              <a:rPr lang="en-US" sz="2800" b="1" i="1" dirty="0">
                <a:solidFill>
                  <a:srgbClr val="004200"/>
                </a:solidFill>
              </a:rPr>
              <a:t> </a:t>
            </a:r>
            <a:r>
              <a:rPr lang="en-US" sz="2800" b="1" i="1" dirty="0" err="1">
                <a:solidFill>
                  <a:srgbClr val="004200"/>
                </a:solidFill>
              </a:rPr>
              <a:t>xốp</a:t>
            </a:r>
            <a:r>
              <a:rPr lang="en-US" sz="2800" b="1" i="1" dirty="0">
                <a:solidFill>
                  <a:srgbClr val="004200"/>
                </a:solidFill>
              </a:rPr>
              <a:t>.</a:t>
            </a:r>
          </a:p>
          <a:p>
            <a:pPr algn="just" eaLnBrk="1" hangingPunct="1">
              <a:spcBef>
                <a:spcPct val="50000"/>
              </a:spcBef>
            </a:pPr>
            <a:r>
              <a:rPr lang="en-US" sz="2800" b="1" i="1" dirty="0">
                <a:solidFill>
                  <a:srgbClr val="7C020B"/>
                </a:solidFill>
              </a:rPr>
              <a:t>     Kim </a:t>
            </a:r>
            <a:r>
              <a:rPr lang="en-US" sz="2800" b="1" i="1" dirty="0" err="1">
                <a:solidFill>
                  <a:srgbClr val="7C020B"/>
                </a:solidFill>
              </a:rPr>
              <a:t>luôn</a:t>
            </a:r>
            <a:r>
              <a:rPr lang="en-US" sz="2800" b="1" i="1" dirty="0">
                <a:solidFill>
                  <a:srgbClr val="7C020B"/>
                </a:solidFill>
              </a:rPr>
              <a:t> </a:t>
            </a:r>
            <a:r>
              <a:rPr lang="en-US" sz="2800" b="1" i="1" dirty="0" err="1">
                <a:solidFill>
                  <a:srgbClr val="7C020B"/>
                </a:solidFill>
              </a:rPr>
              <a:t>định</a:t>
            </a:r>
            <a:r>
              <a:rPr lang="en-US" sz="2800" b="1" i="1" dirty="0">
                <a:solidFill>
                  <a:srgbClr val="7C020B"/>
                </a:solidFill>
              </a:rPr>
              <a:t> </a:t>
            </a:r>
            <a:r>
              <a:rPr lang="en-US" sz="2800" b="1" i="1" dirty="0" err="1">
                <a:solidFill>
                  <a:srgbClr val="7C020B"/>
                </a:solidFill>
              </a:rPr>
              <a:t>hướng</a:t>
            </a:r>
            <a:r>
              <a:rPr lang="en-US" sz="2800" b="1" i="1" dirty="0">
                <a:solidFill>
                  <a:srgbClr val="7C020B"/>
                </a:solidFill>
              </a:rPr>
              <a:t> </a:t>
            </a:r>
            <a:r>
              <a:rPr lang="en-US" sz="2800" b="1" i="1" dirty="0" err="1">
                <a:solidFill>
                  <a:srgbClr val="7C020B"/>
                </a:solidFill>
              </a:rPr>
              <a:t>theo</a:t>
            </a:r>
            <a:r>
              <a:rPr lang="en-US" sz="2800" b="1" i="1" dirty="0">
                <a:solidFill>
                  <a:srgbClr val="7C020B"/>
                </a:solidFill>
              </a:rPr>
              <a:t> </a:t>
            </a:r>
            <a:r>
              <a:rPr lang="en-US" sz="2800" b="1" i="1" dirty="0" err="1">
                <a:solidFill>
                  <a:srgbClr val="7C020B"/>
                </a:solidFill>
              </a:rPr>
              <a:t>phương</a:t>
            </a:r>
            <a:r>
              <a:rPr lang="en-US" sz="2800" b="1" i="1" dirty="0">
                <a:solidFill>
                  <a:srgbClr val="7C020B"/>
                </a:solidFill>
              </a:rPr>
              <a:t> Nam –</a:t>
            </a:r>
            <a:r>
              <a:rPr lang="en-US" sz="2800" dirty="0"/>
              <a:t> </a:t>
            </a:r>
            <a:r>
              <a:rPr lang="en-US" sz="2800" b="1" i="1" dirty="0" err="1">
                <a:solidFill>
                  <a:srgbClr val="7C020B"/>
                </a:solidFill>
              </a:rPr>
              <a:t>Bắc</a:t>
            </a:r>
            <a:r>
              <a:rPr lang="en-US" sz="2800" b="1" i="1" dirty="0">
                <a:solidFill>
                  <a:srgbClr val="7C020B"/>
                </a:solidFill>
              </a:rPr>
              <a:t>.</a:t>
            </a:r>
          </a:p>
        </p:txBody>
      </p:sp>
      <p:sp>
        <p:nvSpPr>
          <p:cNvPr id="23560" name="Text Box 19"/>
          <p:cNvSpPr txBox="1">
            <a:spLocks noChangeArrowheads="1"/>
          </p:cNvSpPr>
          <p:nvPr/>
        </p:nvSpPr>
        <p:spPr bwMode="auto">
          <a:xfrm>
            <a:off x="708025" y="38020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sp>
        <p:nvSpPr>
          <p:cNvPr id="23561" name="Text Box 20"/>
          <p:cNvSpPr txBox="1">
            <a:spLocks noChangeArrowheads="1"/>
          </p:cNvSpPr>
          <p:nvPr/>
        </p:nvSpPr>
        <p:spPr bwMode="auto">
          <a:xfrm>
            <a:off x="7848600" y="61722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23562" name="Text Box 21"/>
          <p:cNvSpPr txBox="1">
            <a:spLocks noChangeArrowheads="1"/>
          </p:cNvSpPr>
          <p:nvPr/>
        </p:nvSpPr>
        <p:spPr bwMode="auto">
          <a:xfrm>
            <a:off x="60325" y="4303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endParaRPr lang="en-US"/>
          </a:p>
        </p:txBody>
      </p:sp>
      <p:sp>
        <p:nvSpPr>
          <p:cNvPr id="23563" name="Text Box 22"/>
          <p:cNvSpPr txBox="1">
            <a:spLocks noChangeArrowheads="1"/>
          </p:cNvSpPr>
          <p:nvPr/>
        </p:nvSpPr>
        <p:spPr bwMode="auto">
          <a:xfrm>
            <a:off x="0" y="228600"/>
            <a:ext cx="106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en-US"/>
          </a:p>
        </p:txBody>
      </p:sp>
      <p:grpSp>
        <p:nvGrpSpPr>
          <p:cNvPr id="23564" name="Group 23"/>
          <p:cNvGrpSpPr>
            <a:grpSpLocks/>
          </p:cNvGrpSpPr>
          <p:nvPr/>
        </p:nvGrpSpPr>
        <p:grpSpPr bwMode="auto">
          <a:xfrm>
            <a:off x="6521450" y="2724150"/>
            <a:ext cx="846138" cy="406400"/>
            <a:chOff x="4300" y="2016"/>
            <a:chExt cx="533" cy="256"/>
          </a:xfrm>
        </p:grpSpPr>
        <p:sp>
          <p:nvSpPr>
            <p:cNvPr id="23598" name="Rectangle 24"/>
            <p:cNvSpPr>
              <a:spLocks noChangeArrowheads="1"/>
            </p:cNvSpPr>
            <p:nvPr/>
          </p:nvSpPr>
          <p:spPr bwMode="auto">
            <a:xfrm>
              <a:off x="4300" y="2016"/>
              <a:ext cx="485" cy="256"/>
            </a:xfrm>
            <a:prstGeom prst="rect">
              <a:avLst/>
            </a:prstGeom>
            <a:gradFill rotWithShape="1">
              <a:gsLst>
                <a:gs pos="0">
                  <a:srgbClr val="008080"/>
                </a:gs>
                <a:gs pos="50000">
                  <a:srgbClr val="005959"/>
                </a:gs>
                <a:gs pos="100000">
                  <a:srgbClr val="008080"/>
                </a:gs>
              </a:gsLst>
              <a:lin ang="5400000" scaled="1"/>
            </a:gradFill>
            <a:ln w="9525">
              <a:solidFill>
                <a:schemeClr val="tx1"/>
              </a:solidFill>
              <a:miter lim="800000"/>
              <a:headEnd/>
              <a:tailEnd/>
            </a:ln>
          </p:spPr>
          <p:txBody>
            <a:bodyPr wrap="none" anchor="ctr"/>
            <a:lstStyle/>
            <a:p>
              <a:r>
                <a:rPr lang="en-US" b="1">
                  <a:solidFill>
                    <a:srgbClr val="FFFF66"/>
                  </a:solidFill>
                </a:rPr>
                <a:t>Pin</a:t>
              </a:r>
            </a:p>
          </p:txBody>
        </p:sp>
        <p:sp>
          <p:nvSpPr>
            <p:cNvPr id="23599" name="Rectangle 25"/>
            <p:cNvSpPr>
              <a:spLocks noChangeArrowheads="1"/>
            </p:cNvSpPr>
            <p:nvPr/>
          </p:nvSpPr>
          <p:spPr bwMode="auto">
            <a:xfrm>
              <a:off x="4785" y="2080"/>
              <a:ext cx="48" cy="144"/>
            </a:xfrm>
            <a:prstGeom prst="rect">
              <a:avLst/>
            </a:prstGeom>
            <a:solidFill>
              <a:srgbClr val="E20414"/>
            </a:solidFill>
            <a:ln w="9525">
              <a:solidFill>
                <a:schemeClr val="tx1"/>
              </a:solidFill>
              <a:miter lim="800000"/>
              <a:headEnd/>
              <a:tailEnd/>
            </a:ln>
          </p:spPr>
          <p:txBody>
            <a:bodyPr wrap="none" anchor="ctr"/>
            <a:lstStyle/>
            <a:p>
              <a:endParaRPr lang="en-US"/>
            </a:p>
          </p:txBody>
        </p:sp>
      </p:grpSp>
      <p:sp>
        <p:nvSpPr>
          <p:cNvPr id="23565" name="Freeform 26"/>
          <p:cNvSpPr>
            <a:spLocks/>
          </p:cNvSpPr>
          <p:nvPr/>
        </p:nvSpPr>
        <p:spPr bwMode="auto">
          <a:xfrm>
            <a:off x="5759450" y="2927350"/>
            <a:ext cx="762000" cy="3175"/>
          </a:xfrm>
          <a:custGeom>
            <a:avLst/>
            <a:gdLst>
              <a:gd name="T0" fmla="*/ 0 w 480"/>
              <a:gd name="T1" fmla="*/ 2 h 2"/>
              <a:gd name="T2" fmla="*/ 480 w 480"/>
              <a:gd name="T3" fmla="*/ 0 h 2"/>
              <a:gd name="T4" fmla="*/ 0 60000 65536"/>
              <a:gd name="T5" fmla="*/ 0 60000 65536"/>
              <a:gd name="T6" fmla="*/ 0 w 480"/>
              <a:gd name="T7" fmla="*/ 0 h 2"/>
              <a:gd name="T8" fmla="*/ 480 w 480"/>
              <a:gd name="T9" fmla="*/ 2 h 2"/>
            </a:gdLst>
            <a:ahLst/>
            <a:cxnLst>
              <a:cxn ang="T4">
                <a:pos x="T0" y="T1"/>
              </a:cxn>
              <a:cxn ang="T5">
                <a:pos x="T2" y="T3"/>
              </a:cxn>
            </a:cxnLst>
            <a:rect l="T6" t="T7" r="T8" b="T9"/>
            <a:pathLst>
              <a:path w="480" h="2">
                <a:moveTo>
                  <a:pt x="0" y="2"/>
                </a:moveTo>
                <a:lnTo>
                  <a:pt x="480" y="0"/>
                </a:lnTo>
              </a:path>
            </a:pathLst>
          </a:custGeom>
          <a:noFill/>
          <a:ln w="38100" cap="flat" cmpd="sng">
            <a:solidFill>
              <a:srgbClr val="FF99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3566" name="Group 27"/>
          <p:cNvGrpSpPr>
            <a:grpSpLocks/>
          </p:cNvGrpSpPr>
          <p:nvPr/>
        </p:nvGrpSpPr>
        <p:grpSpPr bwMode="auto">
          <a:xfrm>
            <a:off x="5795963" y="1600200"/>
            <a:ext cx="2139950" cy="538163"/>
            <a:chOff x="3637" y="996"/>
            <a:chExt cx="1348" cy="339"/>
          </a:xfrm>
        </p:grpSpPr>
        <p:sp>
          <p:nvSpPr>
            <p:cNvPr id="23575" name="Freeform 28"/>
            <p:cNvSpPr>
              <a:spLocks/>
            </p:cNvSpPr>
            <p:nvPr/>
          </p:nvSpPr>
          <p:spPr bwMode="auto">
            <a:xfrm>
              <a:off x="3868" y="996"/>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6" name="Freeform 29"/>
            <p:cNvSpPr>
              <a:spLocks/>
            </p:cNvSpPr>
            <p:nvPr/>
          </p:nvSpPr>
          <p:spPr bwMode="auto">
            <a:xfrm>
              <a:off x="3978" y="998"/>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7" name="Freeform 30"/>
            <p:cNvSpPr>
              <a:spLocks/>
            </p:cNvSpPr>
            <p:nvPr/>
          </p:nvSpPr>
          <p:spPr bwMode="auto">
            <a:xfrm>
              <a:off x="4085" y="998"/>
              <a:ext cx="109"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8" name="Freeform 31"/>
            <p:cNvSpPr>
              <a:spLocks/>
            </p:cNvSpPr>
            <p:nvPr/>
          </p:nvSpPr>
          <p:spPr bwMode="auto">
            <a:xfrm>
              <a:off x="4033" y="998"/>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79" name="Freeform 32"/>
            <p:cNvSpPr>
              <a:spLocks/>
            </p:cNvSpPr>
            <p:nvPr/>
          </p:nvSpPr>
          <p:spPr bwMode="auto">
            <a:xfrm>
              <a:off x="3923" y="998"/>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80" name="Freeform 33"/>
            <p:cNvSpPr>
              <a:spLocks/>
            </p:cNvSpPr>
            <p:nvPr/>
          </p:nvSpPr>
          <p:spPr bwMode="auto">
            <a:xfrm>
              <a:off x="4144" y="998"/>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81" name="Freeform 34"/>
            <p:cNvSpPr>
              <a:spLocks/>
            </p:cNvSpPr>
            <p:nvPr/>
          </p:nvSpPr>
          <p:spPr bwMode="auto">
            <a:xfrm>
              <a:off x="4199" y="998"/>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82" name="Freeform 35"/>
            <p:cNvSpPr>
              <a:spLocks/>
            </p:cNvSpPr>
            <p:nvPr/>
          </p:nvSpPr>
          <p:spPr bwMode="auto">
            <a:xfrm>
              <a:off x="4254" y="998"/>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83" name="Freeform 36"/>
            <p:cNvSpPr>
              <a:spLocks/>
            </p:cNvSpPr>
            <p:nvPr/>
          </p:nvSpPr>
          <p:spPr bwMode="auto">
            <a:xfrm>
              <a:off x="4310" y="998"/>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84" name="Freeform 37"/>
            <p:cNvSpPr>
              <a:spLocks/>
            </p:cNvSpPr>
            <p:nvPr/>
          </p:nvSpPr>
          <p:spPr bwMode="auto">
            <a:xfrm>
              <a:off x="4365" y="998"/>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85" name="Freeform 38"/>
            <p:cNvSpPr>
              <a:spLocks/>
            </p:cNvSpPr>
            <p:nvPr/>
          </p:nvSpPr>
          <p:spPr bwMode="auto">
            <a:xfrm>
              <a:off x="4424" y="999"/>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86" name="Freeform 39"/>
            <p:cNvSpPr>
              <a:spLocks/>
            </p:cNvSpPr>
            <p:nvPr/>
          </p:nvSpPr>
          <p:spPr bwMode="auto">
            <a:xfrm>
              <a:off x="4480" y="999"/>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87" name="Freeform 40"/>
            <p:cNvSpPr>
              <a:spLocks/>
            </p:cNvSpPr>
            <p:nvPr/>
          </p:nvSpPr>
          <p:spPr bwMode="auto">
            <a:xfrm>
              <a:off x="4535" y="999"/>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88" name="Freeform 41"/>
            <p:cNvSpPr>
              <a:spLocks/>
            </p:cNvSpPr>
            <p:nvPr/>
          </p:nvSpPr>
          <p:spPr bwMode="auto">
            <a:xfrm>
              <a:off x="3697" y="999"/>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89" name="Freeform 42"/>
            <p:cNvSpPr>
              <a:spLocks/>
            </p:cNvSpPr>
            <p:nvPr/>
          </p:nvSpPr>
          <p:spPr bwMode="auto">
            <a:xfrm>
              <a:off x="3753" y="999"/>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90" name="Freeform 43"/>
            <p:cNvSpPr>
              <a:spLocks/>
            </p:cNvSpPr>
            <p:nvPr/>
          </p:nvSpPr>
          <p:spPr bwMode="auto">
            <a:xfrm>
              <a:off x="3808" y="999"/>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91" name="Freeform 44"/>
            <p:cNvSpPr>
              <a:spLocks/>
            </p:cNvSpPr>
            <p:nvPr/>
          </p:nvSpPr>
          <p:spPr bwMode="auto">
            <a:xfrm>
              <a:off x="3637" y="996"/>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92" name="Freeform 45"/>
            <p:cNvSpPr>
              <a:spLocks/>
            </p:cNvSpPr>
            <p:nvPr/>
          </p:nvSpPr>
          <p:spPr bwMode="auto">
            <a:xfrm>
              <a:off x="4594" y="996"/>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93" name="Freeform 46"/>
            <p:cNvSpPr>
              <a:spLocks/>
            </p:cNvSpPr>
            <p:nvPr/>
          </p:nvSpPr>
          <p:spPr bwMode="auto">
            <a:xfrm>
              <a:off x="4650" y="996"/>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94" name="Freeform 47"/>
            <p:cNvSpPr>
              <a:spLocks/>
            </p:cNvSpPr>
            <p:nvPr/>
          </p:nvSpPr>
          <p:spPr bwMode="auto">
            <a:xfrm>
              <a:off x="4705" y="996"/>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95" name="Freeform 48"/>
            <p:cNvSpPr>
              <a:spLocks/>
            </p:cNvSpPr>
            <p:nvPr/>
          </p:nvSpPr>
          <p:spPr bwMode="auto">
            <a:xfrm>
              <a:off x="4764" y="997"/>
              <a:ext cx="111"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96" name="Freeform 49"/>
            <p:cNvSpPr>
              <a:spLocks/>
            </p:cNvSpPr>
            <p:nvPr/>
          </p:nvSpPr>
          <p:spPr bwMode="auto">
            <a:xfrm>
              <a:off x="4820" y="997"/>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97" name="Freeform 50"/>
            <p:cNvSpPr>
              <a:spLocks/>
            </p:cNvSpPr>
            <p:nvPr/>
          </p:nvSpPr>
          <p:spPr bwMode="auto">
            <a:xfrm>
              <a:off x="4875" y="997"/>
              <a:ext cx="110" cy="336"/>
            </a:xfrm>
            <a:custGeom>
              <a:avLst/>
              <a:gdLst>
                <a:gd name="T0" fmla="*/ 0 w 52"/>
                <a:gd name="T1" fmla="*/ 50 h 261"/>
                <a:gd name="T2" fmla="*/ 16 w 52"/>
                <a:gd name="T3" fmla="*/ 30 h 261"/>
                <a:gd name="T4" fmla="*/ 32 w 52"/>
                <a:gd name="T5" fmla="*/ 230 h 261"/>
                <a:gd name="T6" fmla="*/ 52 w 52"/>
                <a:gd name="T7" fmla="*/ 214 h 261"/>
                <a:gd name="T8" fmla="*/ 0 60000 65536"/>
                <a:gd name="T9" fmla="*/ 0 60000 65536"/>
                <a:gd name="T10" fmla="*/ 0 60000 65536"/>
                <a:gd name="T11" fmla="*/ 0 60000 65536"/>
                <a:gd name="T12" fmla="*/ 0 w 52"/>
                <a:gd name="T13" fmla="*/ 0 h 261"/>
                <a:gd name="T14" fmla="*/ 52 w 52"/>
                <a:gd name="T15" fmla="*/ 261 h 261"/>
              </a:gdLst>
              <a:ahLst/>
              <a:cxnLst>
                <a:cxn ang="T8">
                  <a:pos x="T0" y="T1"/>
                </a:cxn>
                <a:cxn ang="T9">
                  <a:pos x="T2" y="T3"/>
                </a:cxn>
                <a:cxn ang="T10">
                  <a:pos x="T4" y="T5"/>
                </a:cxn>
                <a:cxn ang="T11">
                  <a:pos x="T6" y="T7"/>
                </a:cxn>
              </a:cxnLst>
              <a:rect l="T12" t="T13" r="T14" b="T15"/>
              <a:pathLst>
                <a:path w="52" h="261">
                  <a:moveTo>
                    <a:pt x="0" y="50"/>
                  </a:moveTo>
                  <a:cubicBezTo>
                    <a:pt x="5" y="25"/>
                    <a:pt x="11" y="0"/>
                    <a:pt x="16" y="30"/>
                  </a:cubicBezTo>
                  <a:cubicBezTo>
                    <a:pt x="21" y="60"/>
                    <a:pt x="26" y="199"/>
                    <a:pt x="32" y="230"/>
                  </a:cubicBezTo>
                  <a:cubicBezTo>
                    <a:pt x="38" y="261"/>
                    <a:pt x="49" y="220"/>
                    <a:pt x="52" y="214"/>
                  </a:cubicBezTo>
                </a:path>
              </a:pathLst>
            </a:cu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3567" name="Freeform 51"/>
          <p:cNvSpPr>
            <a:spLocks/>
          </p:cNvSpPr>
          <p:nvPr/>
        </p:nvSpPr>
        <p:spPr bwMode="auto">
          <a:xfrm>
            <a:off x="7996238" y="1681163"/>
            <a:ext cx="4762" cy="1266825"/>
          </a:xfrm>
          <a:custGeom>
            <a:avLst/>
            <a:gdLst>
              <a:gd name="T0" fmla="*/ 0 w 3"/>
              <a:gd name="T1" fmla="*/ 0 h 798"/>
              <a:gd name="T2" fmla="*/ 3 w 3"/>
              <a:gd name="T3" fmla="*/ 798 h 798"/>
              <a:gd name="T4" fmla="*/ 0 60000 65536"/>
              <a:gd name="T5" fmla="*/ 0 60000 65536"/>
              <a:gd name="T6" fmla="*/ 0 w 3"/>
              <a:gd name="T7" fmla="*/ 0 h 798"/>
              <a:gd name="T8" fmla="*/ 3 w 3"/>
              <a:gd name="T9" fmla="*/ 798 h 798"/>
            </a:gdLst>
            <a:ahLst/>
            <a:cxnLst>
              <a:cxn ang="T4">
                <a:pos x="T0" y="T1"/>
              </a:cxn>
              <a:cxn ang="T5">
                <a:pos x="T2" y="T3"/>
              </a:cxn>
            </a:cxnLst>
            <a:rect l="T6" t="T7" r="T8" b="T9"/>
            <a:pathLst>
              <a:path w="3" h="798">
                <a:moveTo>
                  <a:pt x="0" y="0"/>
                </a:moveTo>
                <a:lnTo>
                  <a:pt x="3" y="798"/>
                </a:lnTo>
              </a:path>
            </a:pathLst>
          </a:custGeom>
          <a:noFill/>
          <a:ln w="38100" cap="flat" cmpd="sng">
            <a:solidFill>
              <a:srgbClr val="FF99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3568" name="Line 52"/>
          <p:cNvSpPr>
            <a:spLocks noChangeShapeType="1"/>
          </p:cNvSpPr>
          <p:nvPr/>
        </p:nvSpPr>
        <p:spPr bwMode="auto">
          <a:xfrm>
            <a:off x="7375525" y="2949575"/>
            <a:ext cx="644525" cy="3175"/>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9" name="Freeform 53"/>
          <p:cNvSpPr>
            <a:spLocks/>
          </p:cNvSpPr>
          <p:nvPr/>
        </p:nvSpPr>
        <p:spPr bwMode="auto">
          <a:xfrm>
            <a:off x="7918450" y="1611313"/>
            <a:ext cx="74613" cy="74612"/>
          </a:xfrm>
          <a:custGeom>
            <a:avLst/>
            <a:gdLst>
              <a:gd name="T0" fmla="*/ 0 w 30"/>
              <a:gd name="T1" fmla="*/ 30 h 30"/>
              <a:gd name="T2" fmla="*/ 9 w 30"/>
              <a:gd name="T3" fmla="*/ 0 h 30"/>
              <a:gd name="T4" fmla="*/ 30 w 30"/>
              <a:gd name="T5" fmla="*/ 30 h 30"/>
              <a:gd name="T6" fmla="*/ 0 60000 65536"/>
              <a:gd name="T7" fmla="*/ 0 60000 65536"/>
              <a:gd name="T8" fmla="*/ 0 60000 65536"/>
              <a:gd name="T9" fmla="*/ 0 w 30"/>
              <a:gd name="T10" fmla="*/ 0 h 30"/>
              <a:gd name="T11" fmla="*/ 30 w 30"/>
              <a:gd name="T12" fmla="*/ 30 h 30"/>
            </a:gdLst>
            <a:ahLst/>
            <a:cxnLst>
              <a:cxn ang="T6">
                <a:pos x="T0" y="T1"/>
              </a:cxn>
              <a:cxn ang="T7">
                <a:pos x="T2" y="T3"/>
              </a:cxn>
              <a:cxn ang="T8">
                <a:pos x="T4" y="T5"/>
              </a:cxn>
            </a:cxnLst>
            <a:rect l="T9" t="T10" r="T11" b="T12"/>
            <a:pathLst>
              <a:path w="30" h="30">
                <a:moveTo>
                  <a:pt x="0" y="30"/>
                </a:moveTo>
                <a:cubicBezTo>
                  <a:pt x="2" y="15"/>
                  <a:pt x="4" y="0"/>
                  <a:pt x="9" y="0"/>
                </a:cubicBezTo>
                <a:cubicBezTo>
                  <a:pt x="14" y="0"/>
                  <a:pt x="22" y="15"/>
                  <a:pt x="30" y="30"/>
                </a:cubicBezTo>
              </a:path>
            </a:pathLst>
          </a:custGeom>
          <a:noFill/>
          <a:ln w="38100" cap="flat" cmpd="sng">
            <a:solidFill>
              <a:srgbClr val="FF99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422" name="Line 54"/>
          <p:cNvSpPr>
            <a:spLocks noChangeShapeType="1"/>
          </p:cNvSpPr>
          <p:nvPr/>
        </p:nvSpPr>
        <p:spPr bwMode="auto">
          <a:xfrm flipV="1">
            <a:off x="5381625" y="3552825"/>
            <a:ext cx="2838450" cy="1666875"/>
          </a:xfrm>
          <a:prstGeom prst="line">
            <a:avLst/>
          </a:prstGeom>
          <a:noFill/>
          <a:ln w="952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58423" name="Text Box 55"/>
          <p:cNvSpPr txBox="1">
            <a:spLocks noChangeArrowheads="1"/>
          </p:cNvSpPr>
          <p:nvPr/>
        </p:nvSpPr>
        <p:spPr bwMode="auto">
          <a:xfrm>
            <a:off x="4848225" y="5191125"/>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solidFill>
                  <a:srgbClr val="FE3030"/>
                </a:solidFill>
              </a:rPr>
              <a:t>BẮC</a:t>
            </a:r>
          </a:p>
        </p:txBody>
      </p:sp>
      <p:sp>
        <p:nvSpPr>
          <p:cNvPr id="58424" name="Text Box 56"/>
          <p:cNvSpPr txBox="1">
            <a:spLocks noChangeArrowheads="1"/>
          </p:cNvSpPr>
          <p:nvPr/>
        </p:nvSpPr>
        <p:spPr bwMode="auto">
          <a:xfrm>
            <a:off x="7962900" y="3390900"/>
            <a:ext cx="762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600" b="1">
                <a:solidFill>
                  <a:schemeClr val="accent2"/>
                </a:solidFill>
              </a:rPr>
              <a:t>NAM</a:t>
            </a:r>
          </a:p>
        </p:txBody>
      </p:sp>
      <p:sp>
        <p:nvSpPr>
          <p:cNvPr id="23573" name="WordArt 57"/>
          <p:cNvSpPr>
            <a:spLocks noChangeArrowheads="1" noChangeShapeType="1" noTextEdit="1"/>
          </p:cNvSpPr>
          <p:nvPr/>
        </p:nvSpPr>
        <p:spPr bwMode="auto">
          <a:xfrm>
            <a:off x="1219200" y="1066800"/>
            <a:ext cx="2057400" cy="457200"/>
          </a:xfrm>
          <a:prstGeom prst="rect">
            <a:avLst/>
          </a:prstGeom>
        </p:spPr>
        <p:txBody>
          <a:bodyPr wrap="none" fromWordArt="1">
            <a:prstTxWarp prst="textPlain">
              <a:avLst>
                <a:gd name="adj" fmla="val 50000"/>
              </a:avLst>
            </a:prstTxWarp>
          </a:bodyPr>
          <a:lstStyle/>
          <a:p>
            <a:r>
              <a:rPr lang="vi-VN" sz="3600" b="1" kern="10" dirty="0">
                <a:ln w="9525">
                  <a:solidFill>
                    <a:srgbClr val="FF3300"/>
                  </a:solidFill>
                  <a:round/>
                  <a:headEnd/>
                  <a:tailEnd/>
                </a:ln>
                <a:solidFill>
                  <a:srgbClr val="336699"/>
                </a:solidFill>
                <a:effectLst>
                  <a:outerShdw dist="45791" dir="2021404" algn="ctr" rotWithShape="0">
                    <a:srgbClr val="B2B2B2">
                      <a:alpha val="79999"/>
                    </a:srgbClr>
                  </a:outerShdw>
                </a:effectLst>
                <a:latin typeface="Times New Roman"/>
                <a:cs typeface="Times New Roman"/>
              </a:rPr>
              <a:t>*Nam châm điện</a:t>
            </a:r>
            <a:endParaRPr lang="en-US" sz="3600" b="1" kern="10" dirty="0">
              <a:ln w="9525">
                <a:solidFill>
                  <a:srgbClr val="FF3300"/>
                </a:solidFill>
                <a:round/>
                <a:headEnd/>
                <a:tailEnd/>
              </a:ln>
              <a:solidFill>
                <a:srgbClr val="336699"/>
              </a:solidFill>
              <a:effectLst>
                <a:outerShdw dist="45791" dir="2021404" algn="ctr" rotWithShape="0">
                  <a:srgbClr val="B2B2B2">
                    <a:alpha val="79999"/>
                  </a:srgbClr>
                </a:outerShdw>
              </a:effectLst>
              <a:latin typeface="Times New Roman"/>
              <a:cs typeface="Times New Roman"/>
            </a:endParaRPr>
          </a:p>
        </p:txBody>
      </p:sp>
      <p:sp>
        <p:nvSpPr>
          <p:cNvPr id="23574" name="WordArt 58"/>
          <p:cNvSpPr>
            <a:spLocks noChangeArrowheads="1" noChangeShapeType="1" noTextEdit="1"/>
          </p:cNvSpPr>
          <p:nvPr/>
        </p:nvSpPr>
        <p:spPr bwMode="auto">
          <a:xfrm>
            <a:off x="990600" y="381000"/>
            <a:ext cx="7086600" cy="685800"/>
          </a:xfrm>
          <a:prstGeom prst="rect">
            <a:avLst/>
          </a:prstGeom>
        </p:spPr>
        <p:txBody>
          <a:bodyPr wrap="none" fromWordArt="1">
            <a:prstTxWarp prst="textPlain">
              <a:avLst>
                <a:gd name="adj" fmla="val 50000"/>
              </a:avLst>
            </a:prstTxWarp>
          </a:bodyPr>
          <a:lstStyle/>
          <a:p>
            <a:r>
              <a:rPr lang="vi-VN"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Cách chế tạo </a:t>
            </a:r>
            <a:r>
              <a:rPr lang="vi-VN" sz="3600" b="1" kern="10" dirty="0" smtClean="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một </a:t>
            </a:r>
            <a:r>
              <a:rPr lang="vi-VN"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la bàn đơn giản</a:t>
            </a:r>
            <a:endParaRPr lang="en-US" sz="3600" b="1" kern="10" dirty="0">
              <a:ln w="9525">
                <a:solidFill>
                  <a:srgbClr val="FF0000"/>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989451659"/>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8385"/>
                                        </p:tgtEl>
                                        <p:attrNameLst>
                                          <p:attrName>style.visibility</p:attrName>
                                        </p:attrNameLst>
                                      </p:cBhvr>
                                      <p:to>
                                        <p:strVal val="visible"/>
                                      </p:to>
                                    </p:set>
                                    <p:animEffect transition="in" filter="fade">
                                      <p:cBhvr>
                                        <p:cTn id="7" dur="800" decel="100000"/>
                                        <p:tgtEl>
                                          <p:spTgt spid="58385"/>
                                        </p:tgtEl>
                                      </p:cBhvr>
                                    </p:animEffect>
                                    <p:anim calcmode="lin" valueType="num">
                                      <p:cBhvr>
                                        <p:cTn id="8" dur="800" decel="100000" fill="hold"/>
                                        <p:tgtEl>
                                          <p:spTgt spid="58385"/>
                                        </p:tgtEl>
                                        <p:attrNameLst>
                                          <p:attrName>style.rotation</p:attrName>
                                        </p:attrNameLst>
                                      </p:cBhvr>
                                      <p:tavLst>
                                        <p:tav tm="0">
                                          <p:val>
                                            <p:fltVal val="-90"/>
                                          </p:val>
                                        </p:tav>
                                        <p:tav tm="100000">
                                          <p:val>
                                            <p:fltVal val="0"/>
                                          </p:val>
                                        </p:tav>
                                      </p:tavLst>
                                    </p:anim>
                                    <p:anim calcmode="lin" valueType="num">
                                      <p:cBhvr>
                                        <p:cTn id="9" dur="800" decel="100000" fill="hold"/>
                                        <p:tgtEl>
                                          <p:spTgt spid="58385"/>
                                        </p:tgtEl>
                                        <p:attrNameLst>
                                          <p:attrName>ppt_x</p:attrName>
                                        </p:attrNameLst>
                                      </p:cBhvr>
                                      <p:tavLst>
                                        <p:tav tm="0">
                                          <p:val>
                                            <p:strVal val="#ppt_x+0.4"/>
                                          </p:val>
                                        </p:tav>
                                        <p:tav tm="100000">
                                          <p:val>
                                            <p:strVal val="#ppt_x-0.05"/>
                                          </p:val>
                                        </p:tav>
                                      </p:tavLst>
                                    </p:anim>
                                    <p:anim calcmode="lin" valueType="num">
                                      <p:cBhvr>
                                        <p:cTn id="10" dur="800" decel="100000" fill="hold"/>
                                        <p:tgtEl>
                                          <p:spTgt spid="5838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838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8385"/>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58386">
                                            <p:txEl>
                                              <p:pRg st="0" end="0"/>
                                            </p:txEl>
                                          </p:spTgt>
                                        </p:tgtEl>
                                        <p:attrNameLst>
                                          <p:attrName>style.visibility</p:attrName>
                                        </p:attrNameLst>
                                      </p:cBhvr>
                                      <p:to>
                                        <p:strVal val="visible"/>
                                      </p:to>
                                    </p:set>
                                    <p:anim calcmode="discrete" valueType="clr">
                                      <p:cBhvr override="childStyle">
                                        <p:cTn id="17" dur="80"/>
                                        <p:tgtEl>
                                          <p:spTgt spid="583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8386">
                                            <p:txEl>
                                              <p:pRg st="0" end="0"/>
                                            </p:txEl>
                                          </p:spTgt>
                                        </p:tgtEl>
                                        <p:attrNameLst>
                                          <p:attrName>fillcolor</p:attrName>
                                        </p:attrNameLst>
                                      </p:cBhvr>
                                      <p:tavLst>
                                        <p:tav tm="0">
                                          <p:val>
                                            <p:clrVal>
                                              <a:schemeClr val="accent2"/>
                                            </p:clrVal>
                                          </p:val>
                                        </p:tav>
                                        <p:tav tm="50000">
                                          <p:val>
                                            <p:clrVal>
                                              <a:schemeClr val="hlink"/>
                                            </p:clrVal>
                                          </p:val>
                                        </p:tav>
                                      </p:tavLst>
                                    </p:anim>
                                    <p:set>
                                      <p:cBhvr>
                                        <p:cTn id="19" dur="80"/>
                                        <p:tgtEl>
                                          <p:spTgt spid="58386">
                                            <p:txEl>
                                              <p:pRg st="0" end="0"/>
                                            </p:txEl>
                                          </p:spTgt>
                                        </p:tgtEl>
                                        <p:attrNameLst>
                                          <p:attrName>fill.type</p:attrName>
                                        </p:attrNameLst>
                                      </p:cBhvr>
                                      <p:to>
                                        <p:strVal val="solid"/>
                                      </p:to>
                                    </p:set>
                                  </p:childTnLst>
                                </p:cTn>
                              </p:par>
                              <p:par>
                                <p:cTn id="20" presetID="1"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nodeType="clickEffect">
                                  <p:stCondLst>
                                    <p:cond delay="0"/>
                                  </p:stCondLst>
                                  <p:iterate type="lt">
                                    <p:tmPct val="50000"/>
                                  </p:iterate>
                                  <p:childTnLst>
                                    <p:set>
                                      <p:cBhvr>
                                        <p:cTn id="25" dur="1" fill="hold">
                                          <p:stCondLst>
                                            <p:cond delay="0"/>
                                          </p:stCondLst>
                                        </p:cTn>
                                        <p:tgtEl>
                                          <p:spTgt spid="58386">
                                            <p:txEl>
                                              <p:pRg st="1" end="1"/>
                                            </p:txEl>
                                          </p:spTgt>
                                        </p:tgtEl>
                                        <p:attrNameLst>
                                          <p:attrName>style.visibility</p:attrName>
                                        </p:attrNameLst>
                                      </p:cBhvr>
                                      <p:to>
                                        <p:strVal val="visible"/>
                                      </p:to>
                                    </p:set>
                                    <p:anim calcmode="discrete" valueType="clr">
                                      <p:cBhvr override="childStyle">
                                        <p:cTn id="26" dur="80"/>
                                        <p:tgtEl>
                                          <p:spTgt spid="58386">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8386">
                                            <p:txEl>
                                              <p:pRg st="1" end="1"/>
                                            </p:txEl>
                                          </p:spTgt>
                                        </p:tgtEl>
                                        <p:attrNameLst>
                                          <p:attrName>fillcolor</p:attrName>
                                        </p:attrNameLst>
                                      </p:cBhvr>
                                      <p:tavLst>
                                        <p:tav tm="0">
                                          <p:val>
                                            <p:clrVal>
                                              <a:schemeClr val="accent2"/>
                                            </p:clrVal>
                                          </p:val>
                                        </p:tav>
                                        <p:tav tm="50000">
                                          <p:val>
                                            <p:clrVal>
                                              <a:schemeClr val="hlink"/>
                                            </p:clrVal>
                                          </p:val>
                                        </p:tav>
                                      </p:tavLst>
                                    </p:anim>
                                    <p:set>
                                      <p:cBhvr>
                                        <p:cTn id="28" dur="80"/>
                                        <p:tgtEl>
                                          <p:spTgt spid="58386">
                                            <p:txEl>
                                              <p:pRg st="1" end="1"/>
                                            </p:txEl>
                                          </p:spTgt>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0" presetClass="path" presetSubtype="0" accel="50000" decel="50000" fill="hold" nodeType="clickEffect">
                                  <p:stCondLst>
                                    <p:cond delay="0"/>
                                  </p:stCondLst>
                                  <p:childTnLst>
                                    <p:animMotion origin="layout" path="M 0.00139 3.33333E-6 L -0.39167 -0.24815 L -0.05417 -0.24815 " pathEditMode="relative" rAng="0" ptsTypes="AAA">
                                      <p:cBhvr>
                                        <p:cTn id="32" dur="2000" fill="hold"/>
                                        <p:tgtEl>
                                          <p:spTgt spid="4"/>
                                        </p:tgtEl>
                                        <p:attrNameLst>
                                          <p:attrName>ppt_x</p:attrName>
                                          <p:attrName>ppt_y</p:attrName>
                                        </p:attrNameLst>
                                      </p:cBhvr>
                                      <p:rCtr x="-19653" y="-12407"/>
                                    </p:animMotion>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1000" fill="hold"/>
                                        <p:tgtEl>
                                          <p:spTgt spid="2"/>
                                        </p:tgtEl>
                                        <p:attrNameLst>
                                          <p:attrName>ppt_x</p:attrName>
                                        </p:attrNameLst>
                                      </p:cBhvr>
                                      <p:tavLst>
                                        <p:tav tm="0">
                                          <p:val>
                                            <p:strVal val="#ppt_x"/>
                                          </p:val>
                                        </p:tav>
                                        <p:tav tm="100000">
                                          <p:val>
                                            <p:strVal val="#ppt_x"/>
                                          </p:val>
                                        </p:tav>
                                      </p:tavLst>
                                    </p:anim>
                                    <p:anim calcmode="lin" valueType="num">
                                      <p:cBhvr additive="base">
                                        <p:cTn id="3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0" presetClass="path" presetSubtype="0" accel="50000" decel="50000" fill="hold" nodeType="clickEffect">
                                  <p:stCondLst>
                                    <p:cond delay="0"/>
                                  </p:stCondLst>
                                  <p:childTnLst>
                                    <p:animMotion origin="layout" path="M -0.05417 -0.24815 C -0.18924 -0.25186 -0.32431 -0.25487 -0.36025 -0.2294 C -0.39601 -0.20348 -0.33386 -0.15139 -0.27066 -0.09306 C -0.2073 -0.03426 -0.029 0.08657 0.01996 0.12268 " pathEditMode="relative" rAng="0" ptsTypes="aaaA">
                                      <p:cBhvr>
                                        <p:cTn id="42" dur="2000" fill="hold"/>
                                        <p:tgtEl>
                                          <p:spTgt spid="4"/>
                                        </p:tgtEl>
                                        <p:attrNameLst>
                                          <p:attrName>ppt_x</p:attrName>
                                          <p:attrName>ppt_y</p:attrName>
                                        </p:attrNameLst>
                                      </p:cBhvr>
                                      <p:rCtr x="-13385" y="18194"/>
                                    </p:animMotion>
                                  </p:childTnLst>
                                </p:cTn>
                              </p:par>
                            </p:childTnLst>
                          </p:cTn>
                        </p:par>
                        <p:par>
                          <p:cTn id="43" fill="hold" nodeType="afterGroup">
                            <p:stCondLst>
                              <p:cond delay="2000"/>
                            </p:stCondLst>
                            <p:childTnLst>
                              <p:par>
                                <p:cTn id="44" presetID="8" presetClass="emph" presetSubtype="0" fill="hold" nodeType="afterEffect">
                                  <p:stCondLst>
                                    <p:cond delay="500"/>
                                  </p:stCondLst>
                                  <p:childTnLst>
                                    <p:animRot by="-1800000">
                                      <p:cBhvr>
                                        <p:cTn id="45" dur="2000" fill="hold"/>
                                        <p:tgtEl>
                                          <p:spTgt spid="4"/>
                                        </p:tgtEl>
                                        <p:attrNameLst>
                                          <p:attrName>r</p:attrName>
                                        </p:attrNameLst>
                                      </p:cBhvr>
                                    </p:animRot>
                                  </p:childTnLst>
                                </p:cTn>
                              </p:par>
                            </p:childTnLst>
                          </p:cTn>
                        </p:par>
                        <p:par>
                          <p:cTn id="46" fill="hold" nodeType="afterGroup">
                            <p:stCondLst>
                              <p:cond delay="4500"/>
                            </p:stCondLst>
                            <p:childTnLst>
                              <p:par>
                                <p:cTn id="47" presetID="1" presetClass="entr" presetSubtype="0" fill="hold" grpId="0" nodeType="afterEffect">
                                  <p:stCondLst>
                                    <p:cond delay="0"/>
                                  </p:stCondLst>
                                  <p:childTnLst>
                                    <p:set>
                                      <p:cBhvr>
                                        <p:cTn id="48" dur="1" fill="hold">
                                          <p:stCondLst>
                                            <p:cond delay="0"/>
                                          </p:stCondLst>
                                        </p:cTn>
                                        <p:tgtEl>
                                          <p:spTgt spid="584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842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842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50" presetClass="entr" presetSubtype="0" decel="100000" fill="hold" nodeType="clickEffect">
                                  <p:stCondLst>
                                    <p:cond delay="0"/>
                                  </p:stCondLst>
                                  <p:childTnLst>
                                    <p:set>
                                      <p:cBhvr>
                                        <p:cTn id="56" dur="1" fill="hold">
                                          <p:stCondLst>
                                            <p:cond delay="0"/>
                                          </p:stCondLst>
                                        </p:cTn>
                                        <p:tgtEl>
                                          <p:spTgt spid="58386">
                                            <p:txEl>
                                              <p:pRg st="2" end="2"/>
                                            </p:txEl>
                                          </p:spTgt>
                                        </p:tgtEl>
                                        <p:attrNameLst>
                                          <p:attrName>style.visibility</p:attrName>
                                        </p:attrNameLst>
                                      </p:cBhvr>
                                      <p:to>
                                        <p:strVal val="visible"/>
                                      </p:to>
                                    </p:set>
                                    <p:anim calcmode="lin" valueType="num">
                                      <p:cBhvr>
                                        <p:cTn id="57" dur="1000" fill="hold"/>
                                        <p:tgtEl>
                                          <p:spTgt spid="58386">
                                            <p:txEl>
                                              <p:pRg st="2" end="2"/>
                                            </p:txEl>
                                          </p:spTgt>
                                        </p:tgtEl>
                                        <p:attrNameLst>
                                          <p:attrName>ppt_w</p:attrName>
                                        </p:attrNameLst>
                                      </p:cBhvr>
                                      <p:tavLst>
                                        <p:tav tm="0">
                                          <p:val>
                                            <p:strVal val="#ppt_w+.3"/>
                                          </p:val>
                                        </p:tav>
                                        <p:tav tm="100000">
                                          <p:val>
                                            <p:strVal val="#ppt_w"/>
                                          </p:val>
                                        </p:tav>
                                      </p:tavLst>
                                    </p:anim>
                                    <p:anim calcmode="lin" valueType="num">
                                      <p:cBhvr>
                                        <p:cTn id="58" dur="1000" fill="hold"/>
                                        <p:tgtEl>
                                          <p:spTgt spid="58386">
                                            <p:txEl>
                                              <p:pRg st="2" end="2"/>
                                            </p:txEl>
                                          </p:spTgt>
                                        </p:tgtEl>
                                        <p:attrNameLst>
                                          <p:attrName>ppt_h</p:attrName>
                                        </p:attrNameLst>
                                      </p:cBhvr>
                                      <p:tavLst>
                                        <p:tav tm="0">
                                          <p:val>
                                            <p:strVal val="#ppt_h"/>
                                          </p:val>
                                        </p:tav>
                                        <p:tav tm="100000">
                                          <p:val>
                                            <p:strVal val="#ppt_h"/>
                                          </p:val>
                                        </p:tav>
                                      </p:tavLst>
                                    </p:anim>
                                    <p:animEffect transition="in" filter="fade">
                                      <p:cBhvr>
                                        <p:cTn id="59" dur="1000"/>
                                        <p:tgtEl>
                                          <p:spTgt spid="5838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5" grpId="0" animBg="1"/>
      <p:bldP spid="58422" grpId="0" animBg="1"/>
      <p:bldP spid="58423" grpId="0"/>
      <p:bldP spid="584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2667000" y="685800"/>
            <a:ext cx="6019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vi-VN" dirty="0" smtClean="0">
                <a:latin typeface="+mj-lt"/>
              </a:rPr>
              <a:t>Cần cẩu điện có thể nâng thùng </a:t>
            </a:r>
            <a:r>
              <a:rPr lang="en-US" dirty="0" smtClean="0">
                <a:latin typeface="Times New Roman" pitchFamily="18" charset="0"/>
                <a:cs typeface="Times New Roman" pitchFamily="18" charset="0"/>
              </a:rPr>
              <a:t>container </a:t>
            </a:r>
            <a:r>
              <a:rPr lang="vi-VN" dirty="0" smtClean="0">
                <a:latin typeface="+mj-lt"/>
              </a:rPr>
              <a:t>nặng hàng tấn</a:t>
            </a:r>
            <a:endParaRPr lang="en-US" dirty="0" smtClean="0">
              <a:latin typeface="+mj-lt"/>
            </a:endParaRPr>
          </a:p>
          <a:p>
            <a:pPr>
              <a:buFont typeface="Wingdings" pitchFamily="2" charset="2"/>
              <a:buChar char="Ø"/>
            </a:pPr>
            <a:r>
              <a:rPr lang="vi-VN" dirty="0" smtClean="0">
                <a:latin typeface="+mj-lt"/>
              </a:rPr>
              <a:t>Bộ phận quan trọng nhất trong cần cẩu điện là nam châm điện. </a:t>
            </a:r>
            <a:endParaRPr lang="en-US" dirty="0" smtClean="0">
              <a:latin typeface="+mj-lt"/>
            </a:endParaRPr>
          </a:p>
          <a:p>
            <a:pPr>
              <a:buFont typeface="Wingdings" pitchFamily="2" charset="2"/>
              <a:buChar char="Ø"/>
            </a:pPr>
            <a:r>
              <a:rPr lang="vi-VN" dirty="0" smtClean="0">
                <a:latin typeface="+mj-lt"/>
              </a:rPr>
              <a:t>Vậy nam châm điện có cấu tạo như thế nào? có gì lợi hơn so với nam châm vĩnh cửu ?</a:t>
            </a:r>
            <a:endParaRPr lang="en-US" dirty="0">
              <a:latin typeface="+mj-lt"/>
            </a:endParaRPr>
          </a:p>
        </p:txBody>
      </p:sp>
      <p:pic>
        <p:nvPicPr>
          <p:cNvPr id="5122" name="Picture 2" descr="Hình ảnh Sinh Viên Chúc Giáo Viên Bài Giảng PNG , Giáo Viên, Dạy Học, Họa  PNG miễn phí tải tập tin PSDComment và Vecto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2458" b="94697" l="24250" r="90000">
                        <a14:foregroundMark x1="52167" y1="28620" x2="52167" y2="28620"/>
                        <a14:foregroundMark x1="77667" y1="44108" x2="77667" y2="44108"/>
                        <a14:foregroundMark x1="63333" y1="39731" x2="63333" y2="39731"/>
                        <a14:foregroundMark x1="54583" y1="29293" x2="54583" y2="29293"/>
                        <a14:foregroundMark x1="52333" y1="30135" x2="52333" y2="30135"/>
                        <a14:foregroundMark x1="76417" y1="46044" x2="76417" y2="46044"/>
                        <a14:foregroundMark x1="27833" y1="52357" x2="27833" y2="52357"/>
                        <a14:foregroundMark x1="56250" y1="43182" x2="56250" y2="43182"/>
                        <a14:foregroundMark x1="57333" y1="38552" x2="57333" y2="38552"/>
                        <a14:foregroundMark x1="55083" y1="49495" x2="55083" y2="49495"/>
                        <a14:foregroundMark x1="55917" y1="44949" x2="55917" y2="44949"/>
                        <a14:foregroundMark x1="56833" y1="41077" x2="56833" y2="41077"/>
                        <a14:foregroundMark x1="57000" y1="39815" x2="57000" y2="39815"/>
                        <a14:foregroundMark x1="57667" y1="37037" x2="57667" y2="37037"/>
                        <a14:foregroundMark x1="58000" y1="35269" x2="58000" y2="35269"/>
                        <a14:foregroundMark x1="56500" y1="42340" x2="56500" y2="42340"/>
                        <a14:backgroundMark x1="69750" y1="34091" x2="69750" y2="34091"/>
                        <a14:backgroundMark x1="62583" y1="30724" x2="62583" y2="30724"/>
                        <a14:backgroundMark x1="51750" y1="34764" x2="51750" y2="34764"/>
                        <a14:backgroundMark x1="51750" y1="34764" x2="51750" y2="34764"/>
                        <a14:backgroundMark x1="51750" y1="34764" x2="51750" y2="34764"/>
                        <a14:backgroundMark x1="50417" y1="18013" x2="50417" y2="18013"/>
                        <a14:backgroundMark x1="50417" y1="18013" x2="50417" y2="18013"/>
                        <a14:backgroundMark x1="18583" y1="19192" x2="18583" y2="19192"/>
                        <a14:backgroundMark x1="54083" y1="30387" x2="54083" y2="30387"/>
                        <a14:backgroundMark x1="64000" y1="40741" x2="64000" y2="40741"/>
                        <a14:backgroundMark x1="65083" y1="40067" x2="65083" y2="40067"/>
                        <a14:backgroundMark x1="78667" y1="47138" x2="78667" y2="47138"/>
                        <a14:backgroundMark x1="75917" y1="36027" x2="75917" y2="36027"/>
                        <a14:backgroundMark x1="77417" y1="23316" x2="77417" y2="23316"/>
                        <a14:backgroundMark x1="84083" y1="23485" x2="84083" y2="23485"/>
                        <a14:backgroundMark x1="75917" y1="34596" x2="75917" y2="34596"/>
                        <a14:backgroundMark x1="71667" y1="22391" x2="71667" y2="22391"/>
                        <a14:backgroundMark x1="69083" y1="22559" x2="69083" y2="22559"/>
                        <a14:backgroundMark x1="53000" y1="28030" x2="53000" y2="28030"/>
                        <a14:backgroundMark x1="73667" y1="45791" x2="73667" y2="45791"/>
                        <a14:backgroundMark x1="80083" y1="45791" x2="80083" y2="45791"/>
                        <a14:backgroundMark x1="76250" y1="43350" x2="76250" y2="43350"/>
                        <a14:backgroundMark x1="78000" y1="42088" x2="78000" y2="42088"/>
                        <a14:backgroundMark x1="74500" y1="46212" x2="74500" y2="46212"/>
                      </a14:backgroundRemoval>
                    </a14:imgEffect>
                  </a14:imgLayer>
                </a14:imgProps>
              </a:ext>
              <a:ext uri="{28A0092B-C50C-407E-A947-70E740481C1C}">
                <a14:useLocalDpi xmlns:a14="http://schemas.microsoft.com/office/drawing/2010/main" val="0"/>
              </a:ext>
            </a:extLst>
          </a:blip>
          <a:srcRect l="24857" t="12310" r="39517"/>
          <a:stretch/>
        </p:blipFill>
        <p:spPr bwMode="auto">
          <a:xfrm>
            <a:off x="311063" y="1066800"/>
            <a:ext cx="2555310" cy="6226784"/>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a:off x="2514600" y="2667000"/>
            <a:ext cx="152400" cy="76200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flipH="1">
            <a:off x="2362200" y="3657600"/>
            <a:ext cx="76200" cy="22860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8536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Effect transition="in" filter="fade">
                                      <p:cBhvr>
                                        <p:cTn id="13" dur="1000"/>
                                        <p:tgtEl>
                                          <p:spTgt spid="10">
                                            <p:txEl>
                                              <p:pRg st="1" end="1"/>
                                            </p:txEl>
                                          </p:spTgt>
                                        </p:tgtEl>
                                      </p:cBhvr>
                                    </p:animEffect>
                                    <p:anim calcmode="lin" valueType="num">
                                      <p:cBhvr>
                                        <p:cTn id="14"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1000"/>
                                        <p:tgtEl>
                                          <p:spTgt spid="10">
                                            <p:txEl>
                                              <p:pRg st="2" end="2"/>
                                            </p:txEl>
                                          </p:spTgt>
                                        </p:tgtEl>
                                      </p:cBhvr>
                                    </p:animEffect>
                                    <p:anim calcmode="lin" valueType="num">
                                      <p:cBhvr>
                                        <p:cTn id="21"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1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416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362995" y="2133600"/>
            <a:ext cx="6400800" cy="1754326"/>
          </a:xfrm>
          <a:prstGeom prst="rect">
            <a:avLst/>
          </a:prstGeom>
          <a:noFill/>
        </p:spPr>
        <p:txBody>
          <a:bodyPr wrap="square" rtlCol="0">
            <a:spAutoFit/>
          </a:bodyPr>
          <a:lstStyle/>
          <a:p>
            <a:pPr algn="ctr"/>
            <a:r>
              <a:rPr lang="en-US" sz="5400" dirty="0" err="1" smtClean="0">
                <a:solidFill>
                  <a:schemeClr val="bg1"/>
                </a:solidFill>
                <a:latin typeface="Times New Roman" pitchFamily="18" charset="0"/>
                <a:cs typeface="Times New Roman" pitchFamily="18" charset="0"/>
              </a:rPr>
              <a:t>Tiết</a:t>
            </a:r>
            <a:r>
              <a:rPr lang="en-US" sz="5400" dirty="0" smtClean="0">
                <a:solidFill>
                  <a:schemeClr val="bg1"/>
                </a:solidFill>
                <a:latin typeface="Times New Roman" pitchFamily="18" charset="0"/>
                <a:cs typeface="Times New Roman" pitchFamily="18" charset="0"/>
              </a:rPr>
              <a:t> </a:t>
            </a:r>
            <a:r>
              <a:rPr lang="en-US" sz="5400" dirty="0" smtClean="0">
                <a:solidFill>
                  <a:schemeClr val="bg1"/>
                </a:solidFill>
                <a:latin typeface="Times New Roman" pitchFamily="18" charset="0"/>
                <a:cs typeface="Times New Roman" pitchFamily="18" charset="0"/>
              </a:rPr>
              <a:t>79 + 80, </a:t>
            </a:r>
            <a:r>
              <a:rPr lang="en-US" sz="5400" dirty="0" err="1" smtClean="0">
                <a:solidFill>
                  <a:schemeClr val="bg1"/>
                </a:solidFill>
                <a:latin typeface="Times New Roman" pitchFamily="18" charset="0"/>
                <a:cs typeface="Times New Roman" pitchFamily="18" charset="0"/>
              </a:rPr>
              <a:t>Bài</a:t>
            </a:r>
            <a:r>
              <a:rPr lang="en-US" sz="5400" dirty="0" smtClean="0">
                <a:solidFill>
                  <a:schemeClr val="bg1"/>
                </a:solidFill>
                <a:latin typeface="Times New Roman" pitchFamily="18" charset="0"/>
                <a:cs typeface="Times New Roman" pitchFamily="18" charset="0"/>
              </a:rPr>
              <a:t> 21: NAM CHÂM ĐIỆN</a:t>
            </a:r>
            <a:endParaRPr lang="en-US" sz="5400" dirty="0">
              <a:solidFill>
                <a:schemeClr val="bg1"/>
              </a:solidFill>
              <a:latin typeface="Times New Roman" pitchFamily="18" charset="0"/>
              <a:cs typeface="Times New Roman" pitchFamily="18" charset="0"/>
            </a:endParaRPr>
          </a:p>
        </p:txBody>
      </p:sp>
      <p:pic>
        <p:nvPicPr>
          <p:cNvPr id="4105" name="Picture 9"/>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709" b="96602" l="0" r="89946"/>
                    </a14:imgEffect>
                  </a14:imgLayer>
                </a14:imgProps>
              </a:ext>
              <a:ext uri="{28A0092B-C50C-407E-A947-70E740481C1C}">
                <a14:useLocalDpi xmlns:a14="http://schemas.microsoft.com/office/drawing/2010/main" val="0"/>
              </a:ext>
            </a:extLst>
          </a:blip>
          <a:srcRect/>
          <a:stretch>
            <a:fillRect/>
          </a:stretch>
        </p:blipFill>
        <p:spPr bwMode="auto">
          <a:xfrm rot="293506">
            <a:off x="447048" y="4513354"/>
            <a:ext cx="408372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5">
            <a:extLst>
              <a:ext uri="{BEBA8EAE-BF5A-486C-A8C5-ECC9F3942E4B}">
                <a14:imgProps xmlns:a14="http://schemas.microsoft.com/office/drawing/2010/main">
                  <a14:imgLayer r:embed="rId4">
                    <a14:imgEffect>
                      <a14:backgroundRemoval t="2913" b="89806" l="9783" r="99457">
                        <a14:foregroundMark x1="75000" y1="25728" x2="75000" y2="25728"/>
                        <a14:foregroundMark x1="73370" y1="40291" x2="73370" y2="40291"/>
                        <a14:foregroundMark x1="57880" y1="23301" x2="57880" y2="23301"/>
                      </a14:backgroundRemoval>
                    </a14:imgEffect>
                  </a14:imgLayer>
                </a14:imgProps>
              </a:ext>
              <a:ext uri="{28A0092B-C50C-407E-A947-70E740481C1C}">
                <a14:useLocalDpi xmlns:a14="http://schemas.microsoft.com/office/drawing/2010/main" val="0"/>
              </a:ext>
            </a:extLst>
          </a:blip>
          <a:srcRect/>
          <a:stretch>
            <a:fillRect/>
          </a:stretch>
        </p:blipFill>
        <p:spPr bwMode="auto">
          <a:xfrm rot="169958">
            <a:off x="282591" y="4423076"/>
            <a:ext cx="4083728"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746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0" y="0"/>
            <a:ext cx="92416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984790" y="2463455"/>
            <a:ext cx="1842370" cy="584775"/>
          </a:xfrm>
          <a:prstGeom prst="rect">
            <a:avLst/>
          </a:prstGeom>
        </p:spPr>
        <p:txBody>
          <a:bodyPr wrap="square">
            <a:spAutoFit/>
          </a:bodyPr>
          <a:lstStyle/>
          <a:p>
            <a:pPr algn="ctr">
              <a:spcAft>
                <a:spcPts val="800"/>
              </a:spcAft>
            </a:pPr>
            <a:r>
              <a:rPr lang="en-US" sz="3200" dirty="0" err="1" smtClean="0">
                <a:solidFill>
                  <a:schemeClr val="bg1"/>
                </a:solidFill>
                <a:latin typeface="Times New Roman" pitchFamily="18" charset="0"/>
                <a:cs typeface="Times New Roman" pitchFamily="18" charset="0"/>
              </a:rPr>
              <a:t>Dụng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cụ</a:t>
            </a:r>
            <a:r>
              <a:rPr lang="en-US" sz="3200" dirty="0" smtClean="0">
                <a:solidFill>
                  <a:schemeClr val="bg1"/>
                </a:solidFill>
                <a:latin typeface="Times New Roman" pitchFamily="18" charset="0"/>
                <a:cs typeface="Times New Roman" pitchFamily="18" charset="0"/>
              </a:rPr>
              <a:t> : </a:t>
            </a:r>
            <a:endParaRPr lang="en-US" sz="3200" dirty="0">
              <a:solidFill>
                <a:schemeClr val="bg1"/>
              </a:solidFill>
              <a:latin typeface="Times New Roman" pitchFamily="18" charset="0"/>
              <a:cs typeface="Times New Roman" pitchFamily="18" charset="0"/>
            </a:endParaRPr>
          </a:p>
        </p:txBody>
      </p:sp>
      <p:sp>
        <p:nvSpPr>
          <p:cNvPr id="11" name="Rectangle 10"/>
          <p:cNvSpPr/>
          <p:nvPr/>
        </p:nvSpPr>
        <p:spPr>
          <a:xfrm>
            <a:off x="2796889" y="2500395"/>
            <a:ext cx="3352800" cy="3559949"/>
          </a:xfrm>
          <a:prstGeom prst="rect">
            <a:avLst/>
          </a:prstGeom>
        </p:spPr>
        <p:txBody>
          <a:bodyPr wrap="square">
            <a:spAutoFit/>
          </a:bodyPr>
          <a:lstStyle/>
          <a:p>
            <a:pPr marL="457200" indent="-457200">
              <a:spcAft>
                <a:spcPts val="800"/>
              </a:spcAft>
              <a:buFont typeface="Wingdings" pitchFamily="2" charset="2"/>
              <a:buChar char="Ø"/>
            </a:pPr>
            <a:r>
              <a:rPr lang="en-US" sz="3200" dirty="0" smtClean="0">
                <a:solidFill>
                  <a:schemeClr val="bg1"/>
                </a:solidFill>
                <a:latin typeface="Times New Roman" pitchFamily="18" charset="0"/>
                <a:cs typeface="Times New Roman" pitchFamily="18" charset="0"/>
              </a:rPr>
              <a:t>Pin</a:t>
            </a:r>
          </a:p>
          <a:p>
            <a:pPr marL="457200" indent="-457200">
              <a:spcAft>
                <a:spcPts val="800"/>
              </a:spcAft>
              <a:buFont typeface="Wingdings" pitchFamily="2" charset="2"/>
              <a:buChar char="Ø"/>
            </a:pPr>
            <a:r>
              <a:rPr lang="en-US" sz="3200" dirty="0" err="1" smtClean="0">
                <a:solidFill>
                  <a:schemeClr val="bg1"/>
                </a:solidFill>
                <a:latin typeface="Times New Roman" pitchFamily="18" charset="0"/>
                <a:cs typeface="Times New Roman" pitchFamily="18" charset="0"/>
              </a:rPr>
              <a:t>Đinh</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vít</a:t>
            </a:r>
            <a:endParaRPr lang="en-US" sz="3200" dirty="0" smtClean="0">
              <a:solidFill>
                <a:schemeClr val="bg1"/>
              </a:solidFill>
              <a:latin typeface="Times New Roman" pitchFamily="18" charset="0"/>
              <a:cs typeface="Times New Roman" pitchFamily="18" charset="0"/>
            </a:endParaRPr>
          </a:p>
          <a:p>
            <a:pPr marL="457200" indent="-457200">
              <a:spcAft>
                <a:spcPts val="800"/>
              </a:spcAft>
              <a:buFont typeface="Wingdings" pitchFamily="2" charset="2"/>
              <a:buChar char="Ø"/>
            </a:pPr>
            <a:r>
              <a:rPr lang="en-US" sz="3200" dirty="0" err="1" smtClean="0">
                <a:solidFill>
                  <a:schemeClr val="bg1"/>
                </a:solidFill>
                <a:latin typeface="Times New Roman" pitchFamily="18" charset="0"/>
                <a:cs typeface="Times New Roman" pitchFamily="18" charset="0"/>
              </a:rPr>
              <a:t>Dây</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dẫn</a:t>
            </a:r>
            <a:endParaRPr lang="en-US" sz="3200" dirty="0" smtClean="0">
              <a:solidFill>
                <a:schemeClr val="bg1"/>
              </a:solidFill>
              <a:latin typeface="Times New Roman" pitchFamily="18" charset="0"/>
              <a:cs typeface="Times New Roman" pitchFamily="18" charset="0"/>
            </a:endParaRPr>
          </a:p>
          <a:p>
            <a:pPr marL="457200" indent="-457200">
              <a:spcAft>
                <a:spcPts val="800"/>
              </a:spcAft>
              <a:buFont typeface="Wingdings" pitchFamily="2" charset="2"/>
              <a:buChar char="Ø"/>
            </a:pPr>
            <a:r>
              <a:rPr lang="en-US" sz="3200" dirty="0" err="1" smtClean="0">
                <a:solidFill>
                  <a:schemeClr val="bg1"/>
                </a:solidFill>
                <a:latin typeface="Times New Roman" pitchFamily="18" charset="0"/>
                <a:cs typeface="Times New Roman" pitchFamily="18" charset="0"/>
              </a:rPr>
              <a:t>Công</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tắc</a:t>
            </a:r>
            <a:endParaRPr lang="en-US" sz="3200" dirty="0" smtClean="0">
              <a:solidFill>
                <a:schemeClr val="bg1"/>
              </a:solidFill>
              <a:latin typeface="Times New Roman" pitchFamily="18" charset="0"/>
              <a:cs typeface="Times New Roman" pitchFamily="18" charset="0"/>
            </a:endParaRPr>
          </a:p>
          <a:p>
            <a:pPr marL="457200" indent="-457200">
              <a:spcAft>
                <a:spcPts val="800"/>
              </a:spcAft>
              <a:buFont typeface="Wingdings" pitchFamily="2" charset="2"/>
              <a:buChar char="Ø"/>
            </a:pPr>
            <a:r>
              <a:rPr lang="en-US" sz="3200" dirty="0" err="1" smtClean="0">
                <a:solidFill>
                  <a:schemeClr val="bg1"/>
                </a:solidFill>
                <a:latin typeface="Times New Roman" pitchFamily="18" charset="0"/>
                <a:cs typeface="Times New Roman" pitchFamily="18" charset="0"/>
              </a:rPr>
              <a:t>Kẹp</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giấy</a:t>
            </a:r>
            <a:endParaRPr lang="en-US" sz="3200" dirty="0" smtClean="0">
              <a:solidFill>
                <a:schemeClr val="bg1"/>
              </a:solidFill>
              <a:latin typeface="Times New Roman" pitchFamily="18" charset="0"/>
              <a:cs typeface="Times New Roman" pitchFamily="18" charset="0"/>
            </a:endParaRPr>
          </a:p>
          <a:p>
            <a:pPr marL="457200" indent="-457200">
              <a:spcAft>
                <a:spcPts val="800"/>
              </a:spcAft>
              <a:buFont typeface="Wingdings" pitchFamily="2" charset="2"/>
              <a:buChar char="Ø"/>
            </a:pPr>
            <a:endParaRPr lang="en-US" sz="3200" dirty="0">
              <a:solidFill>
                <a:schemeClr val="bg1"/>
              </a:solidFill>
              <a:latin typeface="Times New Roman" pitchFamily="18" charset="0"/>
              <a:cs typeface="Times New Roman" pitchFamily="18" charset="0"/>
            </a:endParaRPr>
          </a:p>
        </p:txBody>
      </p:sp>
      <p:sp>
        <p:nvSpPr>
          <p:cNvPr id="12" name="TextBox 11"/>
          <p:cNvSpPr txBox="1"/>
          <p:nvPr/>
        </p:nvSpPr>
        <p:spPr>
          <a:xfrm>
            <a:off x="2117750" y="558367"/>
            <a:ext cx="5647700" cy="646331"/>
          </a:xfrm>
          <a:prstGeom prst="rect">
            <a:avLst/>
          </a:prstGeom>
          <a:noFill/>
        </p:spPr>
        <p:txBody>
          <a:bodyPr wrap="none" rtlCol="0">
            <a:spAutoFit/>
          </a:bodyPr>
          <a:lstStyle/>
          <a:p>
            <a:r>
              <a:rPr lang="en-US" sz="3600" b="1" dirty="0" err="1" smtClean="0">
                <a:solidFill>
                  <a:schemeClr val="bg1"/>
                </a:solidFill>
                <a:latin typeface="Times New Roman" pitchFamily="18" charset="0"/>
                <a:cs typeface="Times New Roman" pitchFamily="18" charset="0"/>
              </a:rPr>
              <a:t>Bài</a:t>
            </a:r>
            <a:r>
              <a:rPr lang="en-US" sz="3600" b="1" dirty="0" smtClean="0">
                <a:solidFill>
                  <a:schemeClr val="bg1"/>
                </a:solidFill>
                <a:latin typeface="Times New Roman" pitchFamily="18" charset="0"/>
                <a:cs typeface="Times New Roman" pitchFamily="18" charset="0"/>
              </a:rPr>
              <a:t> 21: NAM CHÂM ĐIỆN</a:t>
            </a:r>
            <a:endParaRPr lang="en-US" sz="3600" b="1" dirty="0">
              <a:solidFill>
                <a:schemeClr val="bg1"/>
              </a:solidFill>
              <a:latin typeface="Times New Roman" pitchFamily="18" charset="0"/>
              <a:cs typeface="Times New Roman" pitchFamily="18" charset="0"/>
            </a:endParaRPr>
          </a:p>
        </p:txBody>
      </p:sp>
      <p:sp>
        <p:nvSpPr>
          <p:cNvPr id="13" name="TextBox 12"/>
          <p:cNvSpPr txBox="1"/>
          <p:nvPr/>
        </p:nvSpPr>
        <p:spPr>
          <a:xfrm>
            <a:off x="668089" y="1204698"/>
            <a:ext cx="2869696"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1.Nam </a:t>
            </a:r>
            <a:r>
              <a:rPr lang="en-US" sz="2800" b="1" dirty="0" err="1" smtClean="0">
                <a:solidFill>
                  <a:schemeClr val="bg1"/>
                </a:solidFill>
                <a:latin typeface="Times New Roman" pitchFamily="18" charset="0"/>
                <a:cs typeface="Times New Roman" pitchFamily="18" charset="0"/>
              </a:rPr>
              <a:t>châm</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điện</a:t>
            </a:r>
            <a:endParaRPr lang="en-US" sz="2800" b="1" dirty="0">
              <a:solidFill>
                <a:schemeClr val="bg1"/>
              </a:solidFill>
              <a:latin typeface="Times New Roman" pitchFamily="18" charset="0"/>
              <a:cs typeface="Times New Roman" pitchFamily="18" charset="0"/>
            </a:endParaRPr>
          </a:p>
        </p:txBody>
      </p:sp>
      <p:sp>
        <p:nvSpPr>
          <p:cNvPr id="14" name="TextBox 13"/>
          <p:cNvSpPr txBox="1"/>
          <p:nvPr/>
        </p:nvSpPr>
        <p:spPr>
          <a:xfrm>
            <a:off x="777020" y="1727918"/>
            <a:ext cx="1951175" cy="523220"/>
          </a:xfrm>
          <a:prstGeom prst="rect">
            <a:avLst/>
          </a:prstGeom>
          <a:noFill/>
        </p:spPr>
        <p:txBody>
          <a:bodyPr wrap="none" rtlCol="0">
            <a:spAutoFit/>
          </a:bodyPr>
          <a:lstStyle/>
          <a:p>
            <a:r>
              <a:rPr lang="en-US" sz="2800" b="1" dirty="0" err="1" smtClean="0">
                <a:solidFill>
                  <a:schemeClr val="bg1"/>
                </a:solidFill>
                <a:latin typeface="Times New Roman" pitchFamily="18" charset="0"/>
                <a:cs typeface="Times New Roman" pitchFamily="18" charset="0"/>
              </a:rPr>
              <a:t>Thí</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nghiệm</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5455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74773" y="685571"/>
            <a:ext cx="1970809" cy="369332"/>
          </a:xfrm>
          <a:prstGeom prst="rect">
            <a:avLst/>
          </a:prstGeom>
        </p:spPr>
        <p:txBody>
          <a:bodyPr wrap="square">
            <a:spAutoFit/>
          </a:bodyPr>
          <a:lstStyle/>
          <a:p>
            <a:pPr algn="ctr">
              <a:spcAft>
                <a:spcPts val="800"/>
              </a:spcAft>
            </a:pPr>
            <a:r>
              <a:rPr lang="en-US" dirty="0" smtClean="0">
                <a:latin typeface="Times New Roman" pitchFamily="18" charset="0"/>
                <a:cs typeface="Times New Roman" pitchFamily="18" charset="0"/>
              </a:rPr>
              <a:t>.</a:t>
            </a:r>
            <a:endParaRPr lang="en-US" dirty="0">
              <a:latin typeface="Times New Roman" pitchFamily="18" charset="0"/>
              <a:ea typeface="Times New Roman"/>
              <a:cs typeface="Times New Roman" pitchFamily="18" charset="0"/>
            </a:endParaRPr>
          </a:p>
        </p:txBody>
      </p:sp>
      <p:pic>
        <p:nvPicPr>
          <p:cNvPr id="3076" name="Picture 4" descr="Tải +999 Hình Nền Powerpoint Khoa Học Đẹp Nhất Năm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835268" y="2351782"/>
            <a:ext cx="1842370" cy="1077218"/>
          </a:xfrm>
          <a:prstGeom prst="rect">
            <a:avLst/>
          </a:prstGeom>
        </p:spPr>
        <p:txBody>
          <a:bodyPr wrap="square">
            <a:spAutoFit/>
          </a:bodyPr>
          <a:lstStyle/>
          <a:p>
            <a:pPr algn="ctr">
              <a:spcAft>
                <a:spcPts val="800"/>
              </a:spcAft>
            </a:pPr>
            <a:r>
              <a:rPr lang="en-US" sz="3200" dirty="0" err="1" smtClean="0">
                <a:solidFill>
                  <a:schemeClr val="bg1"/>
                </a:solidFill>
                <a:latin typeface="Times New Roman" pitchFamily="18" charset="0"/>
                <a:cs typeface="Times New Roman" pitchFamily="18" charset="0"/>
              </a:rPr>
              <a:t>Các</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bước</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tiến</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hành</a:t>
            </a:r>
            <a:r>
              <a:rPr lang="en-US" sz="3200" dirty="0" smtClean="0">
                <a:solidFill>
                  <a:schemeClr val="bg1"/>
                </a:solidFill>
                <a:latin typeface="Times New Roman" pitchFamily="18" charset="0"/>
                <a:cs typeface="Times New Roman" pitchFamily="18" charset="0"/>
              </a:rPr>
              <a:t>: </a:t>
            </a:r>
            <a:endParaRPr lang="en-US" sz="3200" dirty="0">
              <a:solidFill>
                <a:schemeClr val="bg1"/>
              </a:solidFill>
              <a:latin typeface="Times New Roman" pitchFamily="18" charset="0"/>
              <a:cs typeface="Times New Roman" pitchFamily="18" charset="0"/>
            </a:endParaRPr>
          </a:p>
        </p:txBody>
      </p:sp>
      <p:sp>
        <p:nvSpPr>
          <p:cNvPr id="29" name="Rectangle 28"/>
          <p:cNvSpPr/>
          <p:nvPr/>
        </p:nvSpPr>
        <p:spPr>
          <a:xfrm>
            <a:off x="2438400" y="1752600"/>
            <a:ext cx="6400800" cy="4339650"/>
          </a:xfrm>
          <a:prstGeom prst="rect">
            <a:avLst/>
          </a:prstGeom>
        </p:spPr>
        <p:txBody>
          <a:bodyPr wrap="square">
            <a:spAutoFit/>
          </a:bodyPr>
          <a:lstStyle/>
          <a:p>
            <a:pPr marL="457200" indent="-457200">
              <a:spcAft>
                <a:spcPts val="800"/>
              </a:spcAft>
              <a:buFont typeface="Wingdings" pitchFamily="2" charset="2"/>
              <a:buChar char="Ø"/>
            </a:pPr>
            <a:r>
              <a:rPr lang="en-US" sz="2800" dirty="0" err="1" smtClean="0">
                <a:solidFill>
                  <a:schemeClr val="bg1"/>
                </a:solidFill>
                <a:latin typeface="Times New Roman" pitchFamily="18" charset="0"/>
                <a:cs typeface="Times New Roman" pitchFamily="18" charset="0"/>
              </a:rPr>
              <a:t>Bước</a:t>
            </a:r>
            <a:r>
              <a:rPr lang="en-US" sz="2800" dirty="0" smtClean="0">
                <a:solidFill>
                  <a:schemeClr val="bg1"/>
                </a:solidFill>
                <a:latin typeface="Times New Roman" pitchFamily="18" charset="0"/>
                <a:cs typeface="Times New Roman" pitchFamily="18" charset="0"/>
              </a:rPr>
              <a:t> 1: </a:t>
            </a:r>
            <a:r>
              <a:rPr lang="en-US" sz="2800" dirty="0" err="1" smtClean="0">
                <a:solidFill>
                  <a:schemeClr val="bg1"/>
                </a:solidFill>
                <a:latin typeface="Times New Roman" pitchFamily="18" charset="0"/>
                <a:cs typeface="Times New Roman" pitchFamily="18" charset="0"/>
              </a:rPr>
              <a:t>quấn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dây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dẫn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điện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xung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quanh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vít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khoảng</a:t>
            </a:r>
            <a:r>
              <a:rPr lang="en-US" sz="2800" dirty="0" smtClean="0">
                <a:solidFill>
                  <a:schemeClr val="bg1"/>
                </a:solidFill>
                <a:latin typeface="Times New Roman" pitchFamily="18" charset="0"/>
                <a:cs typeface="Times New Roman" pitchFamily="18" charset="0"/>
              </a:rPr>
              <a:t> 40 </a:t>
            </a:r>
            <a:r>
              <a:rPr lang="en-US" sz="2800" dirty="0" err="1" smtClean="0">
                <a:solidFill>
                  <a:schemeClr val="bg1"/>
                </a:solidFill>
                <a:latin typeface="Times New Roman" pitchFamily="18" charset="0"/>
                <a:cs typeface="Times New Roman" pitchFamily="18" charset="0"/>
              </a:rPr>
              <a:t>đến</a:t>
            </a:r>
            <a:r>
              <a:rPr lang="en-US" sz="2800" dirty="0" smtClean="0">
                <a:solidFill>
                  <a:schemeClr val="bg1"/>
                </a:solidFill>
                <a:latin typeface="Times New Roman" pitchFamily="18" charset="0"/>
                <a:cs typeface="Times New Roman" pitchFamily="18" charset="0"/>
              </a:rPr>
              <a:t> 60 </a:t>
            </a:r>
            <a:r>
              <a:rPr lang="en-US" sz="2800" dirty="0" err="1" smtClean="0">
                <a:solidFill>
                  <a:schemeClr val="bg1"/>
                </a:solidFill>
                <a:latin typeface="Times New Roman" pitchFamily="18" charset="0"/>
                <a:cs typeface="Times New Roman" pitchFamily="18" charset="0"/>
              </a:rPr>
              <a:t>vòng</a:t>
            </a:r>
            <a:r>
              <a:rPr lang="en-US" sz="2800" dirty="0" smtClean="0">
                <a:solidFill>
                  <a:schemeClr val="bg1"/>
                </a:solidFill>
                <a:latin typeface="Times New Roman" pitchFamily="18" charset="0"/>
                <a:cs typeface="Times New Roman" pitchFamily="18" charset="0"/>
              </a:rPr>
              <a:t> .</a:t>
            </a:r>
          </a:p>
          <a:p>
            <a:pPr marL="457200" indent="-457200">
              <a:spcAft>
                <a:spcPts val="800"/>
              </a:spcAft>
              <a:buFont typeface="Wingdings" pitchFamily="2" charset="2"/>
              <a:buChar char="Ø"/>
            </a:pPr>
            <a:r>
              <a:rPr lang="en-US" sz="2800" dirty="0" err="1" smtClean="0">
                <a:solidFill>
                  <a:schemeClr val="bg1"/>
                </a:solidFill>
                <a:latin typeface="Times New Roman" pitchFamily="18" charset="0"/>
                <a:cs typeface="Times New Roman" pitchFamily="18" charset="0"/>
              </a:rPr>
              <a:t>Bước</a:t>
            </a:r>
            <a:r>
              <a:rPr lang="en-US" sz="2800" dirty="0" smtClean="0">
                <a:solidFill>
                  <a:schemeClr val="bg1"/>
                </a:solidFill>
                <a:latin typeface="Times New Roman" pitchFamily="18" charset="0"/>
                <a:cs typeface="Times New Roman" pitchFamily="18" charset="0"/>
              </a:rPr>
              <a:t> 2: </a:t>
            </a:r>
            <a:r>
              <a:rPr lang="en-US" sz="2800" dirty="0" err="1" smtClean="0">
                <a:solidFill>
                  <a:schemeClr val="bg1"/>
                </a:solidFill>
                <a:latin typeface="Times New Roman" pitchFamily="18" charset="0"/>
                <a:cs typeface="Times New Roman" pitchFamily="18" charset="0"/>
              </a:rPr>
              <a:t>Nối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hai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đầu</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dây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dẫn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với</a:t>
            </a:r>
            <a:r>
              <a:rPr lang="en-US" sz="2800" dirty="0" smtClean="0">
                <a:solidFill>
                  <a:schemeClr val="bg1"/>
                </a:solidFill>
                <a:latin typeface="Times New Roman" pitchFamily="18" charset="0"/>
                <a:cs typeface="Times New Roman" pitchFamily="18" charset="0"/>
              </a:rPr>
              <a:t> 2 </a:t>
            </a:r>
            <a:r>
              <a:rPr lang="en-US" sz="2800" dirty="0" err="1" smtClean="0">
                <a:solidFill>
                  <a:schemeClr val="bg1"/>
                </a:solidFill>
                <a:latin typeface="Times New Roman" pitchFamily="18" charset="0"/>
                <a:cs typeface="Times New Roman" pitchFamily="18" charset="0"/>
              </a:rPr>
              <a:t>cực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của</a:t>
            </a:r>
            <a:r>
              <a:rPr lang="en-US" sz="2800" dirty="0" smtClean="0">
                <a:solidFill>
                  <a:schemeClr val="bg1"/>
                </a:solidFill>
                <a:latin typeface="Times New Roman" pitchFamily="18" charset="0"/>
                <a:cs typeface="Times New Roman" pitchFamily="18" charset="0"/>
              </a:rPr>
              <a:t> pin, </a:t>
            </a:r>
            <a:r>
              <a:rPr lang="en-US" sz="2800" dirty="0" err="1" smtClean="0">
                <a:solidFill>
                  <a:schemeClr val="bg1"/>
                </a:solidFill>
                <a:latin typeface="Times New Roman" pitchFamily="18" charset="0"/>
                <a:cs typeface="Times New Roman" pitchFamily="18" charset="0"/>
              </a:rPr>
              <a:t>bật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công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tắc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và</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đưa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vít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đến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gần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kẹp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giấy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quan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sát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hiện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tượng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xảy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ra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với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kẹp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giấy</a:t>
            </a:r>
            <a:r>
              <a:rPr lang="en-US" sz="2800" dirty="0" smtClean="0">
                <a:solidFill>
                  <a:schemeClr val="bg1"/>
                </a:solidFill>
                <a:latin typeface="Times New Roman" pitchFamily="18" charset="0"/>
                <a:cs typeface="Times New Roman" pitchFamily="18" charset="0"/>
              </a:rPr>
              <a:t>.</a:t>
            </a:r>
          </a:p>
          <a:p>
            <a:pPr marL="457200" indent="-457200">
              <a:spcAft>
                <a:spcPts val="800"/>
              </a:spcAft>
              <a:buFont typeface="Wingdings" pitchFamily="2" charset="2"/>
              <a:buChar char="Ø"/>
            </a:pPr>
            <a:r>
              <a:rPr lang="en-US" sz="2800" dirty="0" err="1" smtClean="0">
                <a:solidFill>
                  <a:schemeClr val="bg1"/>
                </a:solidFill>
                <a:latin typeface="Times New Roman" pitchFamily="18" charset="0"/>
                <a:cs typeface="Times New Roman" pitchFamily="18" charset="0"/>
              </a:rPr>
              <a:t>Bước</a:t>
            </a:r>
            <a:r>
              <a:rPr lang="en-US" sz="2800" dirty="0" smtClean="0">
                <a:solidFill>
                  <a:schemeClr val="bg1"/>
                </a:solidFill>
                <a:latin typeface="Times New Roman" pitchFamily="18" charset="0"/>
                <a:cs typeface="Times New Roman" pitchFamily="18" charset="0"/>
              </a:rPr>
              <a:t> 3: </a:t>
            </a:r>
            <a:r>
              <a:rPr lang="en-US" sz="2800" dirty="0" err="1" smtClean="0">
                <a:solidFill>
                  <a:schemeClr val="bg1"/>
                </a:solidFill>
                <a:latin typeface="Times New Roman" pitchFamily="18" charset="0"/>
                <a:cs typeface="Times New Roman" pitchFamily="18" charset="0"/>
              </a:rPr>
              <a:t>Ngắt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công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tắc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quan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sát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hiện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tượng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xảy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ra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với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kẹp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giấy</a:t>
            </a:r>
            <a:r>
              <a:rPr lang="en-US" sz="2800" dirty="0" smtClean="0">
                <a:solidFill>
                  <a:schemeClr val="bg1"/>
                </a:solidFill>
                <a:latin typeface="Times New Roman" pitchFamily="18" charset="0"/>
                <a:cs typeface="Times New Roman" pitchFamily="18" charset="0"/>
              </a:rPr>
              <a:t>.</a:t>
            </a:r>
          </a:p>
          <a:p>
            <a:pPr marL="457200" indent="-457200">
              <a:spcAft>
                <a:spcPts val="800"/>
              </a:spcAft>
              <a:buFont typeface="Wingdings" pitchFamily="2" charset="2"/>
              <a:buChar char="Ø"/>
            </a:pPr>
            <a:endParaRPr lang="en-US" sz="3200" dirty="0">
              <a:solidFill>
                <a:schemeClr val="bg1"/>
              </a:solidFill>
              <a:latin typeface="Times New Roman" pitchFamily="18" charset="0"/>
              <a:cs typeface="Times New Roman" pitchFamily="18" charset="0"/>
            </a:endParaRPr>
          </a:p>
        </p:txBody>
      </p:sp>
      <p:sp>
        <p:nvSpPr>
          <p:cNvPr id="9" name="TextBox 8"/>
          <p:cNvSpPr txBox="1"/>
          <p:nvPr/>
        </p:nvSpPr>
        <p:spPr>
          <a:xfrm>
            <a:off x="2047360" y="457200"/>
            <a:ext cx="5647700" cy="646331"/>
          </a:xfrm>
          <a:prstGeom prst="rect">
            <a:avLst/>
          </a:prstGeom>
          <a:noFill/>
        </p:spPr>
        <p:txBody>
          <a:bodyPr wrap="none" rtlCol="0">
            <a:spAutoFit/>
          </a:bodyPr>
          <a:lstStyle/>
          <a:p>
            <a:r>
              <a:rPr lang="en-US" sz="3600" b="1" dirty="0" err="1" smtClean="0">
                <a:solidFill>
                  <a:schemeClr val="bg1"/>
                </a:solidFill>
                <a:latin typeface="Times New Roman" pitchFamily="18" charset="0"/>
                <a:cs typeface="Times New Roman" pitchFamily="18" charset="0"/>
              </a:rPr>
              <a:t>Bài</a:t>
            </a:r>
            <a:r>
              <a:rPr lang="en-US" sz="3600" b="1" dirty="0" smtClean="0">
                <a:solidFill>
                  <a:schemeClr val="bg1"/>
                </a:solidFill>
                <a:latin typeface="Times New Roman" pitchFamily="18" charset="0"/>
                <a:cs typeface="Times New Roman" pitchFamily="18" charset="0"/>
              </a:rPr>
              <a:t> 21: NAM CHÂM ĐIỆN</a:t>
            </a:r>
            <a:endParaRPr lang="en-US" sz="3600" b="1" dirty="0">
              <a:solidFill>
                <a:schemeClr val="bg1"/>
              </a:solidFill>
              <a:latin typeface="Times New Roman" pitchFamily="18" charset="0"/>
              <a:cs typeface="Times New Roman" pitchFamily="18" charset="0"/>
            </a:endParaRPr>
          </a:p>
        </p:txBody>
      </p:sp>
      <p:sp>
        <p:nvSpPr>
          <p:cNvPr id="10" name="TextBox 9"/>
          <p:cNvSpPr txBox="1"/>
          <p:nvPr/>
        </p:nvSpPr>
        <p:spPr>
          <a:xfrm>
            <a:off x="597699" y="1064069"/>
            <a:ext cx="2869696"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1.Nam </a:t>
            </a:r>
            <a:r>
              <a:rPr lang="en-US" sz="2800" b="1" dirty="0" err="1" smtClean="0">
                <a:solidFill>
                  <a:schemeClr val="bg1"/>
                </a:solidFill>
                <a:latin typeface="Times New Roman" pitchFamily="18" charset="0"/>
                <a:cs typeface="Times New Roman" pitchFamily="18" charset="0"/>
              </a:rPr>
              <a:t>châm</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điện</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1012237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heel(1)">
                                      <p:cBhvr>
                                        <p:cTn id="12" dur="1000"/>
                                        <p:tgtEl>
                                          <p:spTgt spid="2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75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10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Effect transition="in" filter="wipe(down)">
                                      <p:cBhvr>
                                        <p:cTn id="25" dur="500"/>
                                        <p:tgtEl>
                                          <p:spTgt spid="2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1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9">
                                            <p:txEl>
                                              <p:pRg st="1" end="1"/>
                                            </p:txEl>
                                          </p:spTgt>
                                        </p:tgtEl>
                                        <p:attrNameLst>
                                          <p:attrName>style.visibility</p:attrName>
                                        </p:attrNameLst>
                                      </p:cBhvr>
                                      <p:to>
                                        <p:strVal val="visible"/>
                                      </p:to>
                                    </p:set>
                                    <p:animEffect transition="in" filter="barn(inVertical)">
                                      <p:cBhvr>
                                        <p:cTn id="35" dur="500"/>
                                        <p:tgtEl>
                                          <p:spTgt spid="29">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9">
                                            <p:txEl>
                                              <p:pRg st="2" end="2"/>
                                            </p:txEl>
                                          </p:spTgt>
                                        </p:tgtEl>
                                        <p:attrNameLst>
                                          <p:attrName>style.visibility</p:attrName>
                                        </p:attrNameLst>
                                      </p:cBhvr>
                                      <p:to>
                                        <p:strVal val="visible"/>
                                      </p:to>
                                    </p:set>
                                    <p:animEffect transition="in" filter="barn(inVertical)">
                                      <p:cBhvr>
                                        <p:cTn id="40"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p:bldP spid="29"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74773" y="685571"/>
            <a:ext cx="1970809" cy="369332"/>
          </a:xfrm>
          <a:prstGeom prst="rect">
            <a:avLst/>
          </a:prstGeom>
        </p:spPr>
        <p:txBody>
          <a:bodyPr wrap="square">
            <a:spAutoFit/>
          </a:bodyPr>
          <a:lstStyle/>
          <a:p>
            <a:pPr algn="ctr">
              <a:spcAft>
                <a:spcPts val="800"/>
              </a:spcAft>
            </a:pPr>
            <a:r>
              <a:rPr lang="en-US" dirty="0" smtClean="0">
                <a:latin typeface="Times New Roman" pitchFamily="18" charset="0"/>
                <a:cs typeface="Times New Roman" pitchFamily="18" charset="0"/>
              </a:rPr>
              <a:t>.</a:t>
            </a:r>
            <a:endParaRPr lang="en-US" dirty="0">
              <a:latin typeface="Times New Roman" pitchFamily="18" charset="0"/>
              <a:ea typeface="Times New Roman"/>
              <a:cs typeface="Times New Roman" pitchFamily="18" charset="0"/>
            </a:endParaRPr>
          </a:p>
        </p:txBody>
      </p:sp>
      <p:pic>
        <p:nvPicPr>
          <p:cNvPr id="3076" name="Picture 4" descr="Tải +999 Hình Nền Powerpoint Khoa Học Đẹp Nhất Năm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86"/>
            <a:ext cx="9144000" cy="685031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133600"/>
            <a:ext cx="5638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47360" y="417738"/>
            <a:ext cx="5647700" cy="646331"/>
          </a:xfrm>
          <a:prstGeom prst="rect">
            <a:avLst/>
          </a:prstGeom>
          <a:noFill/>
        </p:spPr>
        <p:txBody>
          <a:bodyPr wrap="none" rtlCol="0">
            <a:spAutoFit/>
          </a:bodyPr>
          <a:lstStyle/>
          <a:p>
            <a:r>
              <a:rPr lang="en-US" sz="3600" b="1" dirty="0" err="1" smtClean="0">
                <a:solidFill>
                  <a:schemeClr val="bg1"/>
                </a:solidFill>
                <a:latin typeface="Times New Roman" pitchFamily="18" charset="0"/>
                <a:cs typeface="Times New Roman" pitchFamily="18" charset="0"/>
              </a:rPr>
              <a:t>Bài</a:t>
            </a:r>
            <a:r>
              <a:rPr lang="en-US" sz="3600" b="1" dirty="0" smtClean="0">
                <a:solidFill>
                  <a:schemeClr val="bg1"/>
                </a:solidFill>
                <a:latin typeface="Times New Roman" pitchFamily="18" charset="0"/>
                <a:cs typeface="Times New Roman" pitchFamily="18" charset="0"/>
              </a:rPr>
              <a:t> 21: NAM CHÂM ĐIỆN</a:t>
            </a:r>
            <a:endParaRPr lang="en-US" sz="3600" b="1" dirty="0">
              <a:solidFill>
                <a:schemeClr val="bg1"/>
              </a:solidFill>
              <a:latin typeface="Times New Roman" pitchFamily="18" charset="0"/>
              <a:cs typeface="Times New Roman" pitchFamily="18" charset="0"/>
            </a:endParaRPr>
          </a:p>
        </p:txBody>
      </p:sp>
      <p:sp>
        <p:nvSpPr>
          <p:cNvPr id="3" name="TextBox 2"/>
          <p:cNvSpPr txBox="1"/>
          <p:nvPr/>
        </p:nvSpPr>
        <p:spPr>
          <a:xfrm>
            <a:off x="597699" y="1064069"/>
            <a:ext cx="2869696"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1.Nam </a:t>
            </a:r>
            <a:r>
              <a:rPr lang="en-US" sz="2800" b="1" dirty="0" err="1" smtClean="0">
                <a:solidFill>
                  <a:schemeClr val="bg1"/>
                </a:solidFill>
                <a:latin typeface="Times New Roman" pitchFamily="18" charset="0"/>
                <a:cs typeface="Times New Roman" pitchFamily="18" charset="0"/>
              </a:rPr>
              <a:t>châm</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điện</a:t>
            </a:r>
            <a:endParaRPr lang="en-US" sz="2800" b="1" dirty="0">
              <a:solidFill>
                <a:schemeClr val="bg1"/>
              </a:solidFill>
              <a:latin typeface="Times New Roman" pitchFamily="18" charset="0"/>
              <a:cs typeface="Times New Roman" pitchFamily="18" charset="0"/>
            </a:endParaRPr>
          </a:p>
        </p:txBody>
      </p:sp>
      <p:sp>
        <p:nvSpPr>
          <p:cNvPr id="4" name="TextBox 3"/>
          <p:cNvSpPr txBox="1"/>
          <p:nvPr/>
        </p:nvSpPr>
        <p:spPr>
          <a:xfrm>
            <a:off x="706630" y="1686610"/>
            <a:ext cx="1951175" cy="523220"/>
          </a:xfrm>
          <a:prstGeom prst="rect">
            <a:avLst/>
          </a:prstGeom>
          <a:noFill/>
        </p:spPr>
        <p:txBody>
          <a:bodyPr wrap="none" rtlCol="0">
            <a:spAutoFit/>
          </a:bodyPr>
          <a:lstStyle/>
          <a:p>
            <a:r>
              <a:rPr lang="en-US" sz="2800" b="1" dirty="0" err="1" smtClean="0">
                <a:solidFill>
                  <a:schemeClr val="bg1"/>
                </a:solidFill>
                <a:latin typeface="Times New Roman" pitchFamily="18" charset="0"/>
                <a:cs typeface="Times New Roman" pitchFamily="18" charset="0"/>
              </a:rPr>
              <a:t>Thí</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nghiệm</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44399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0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75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74773" y="685571"/>
            <a:ext cx="1970809" cy="369332"/>
          </a:xfrm>
          <a:prstGeom prst="rect">
            <a:avLst/>
          </a:prstGeom>
        </p:spPr>
        <p:txBody>
          <a:bodyPr wrap="square">
            <a:spAutoFit/>
          </a:bodyPr>
          <a:lstStyle/>
          <a:p>
            <a:pPr algn="ctr">
              <a:spcAft>
                <a:spcPts val="800"/>
              </a:spcAft>
            </a:pPr>
            <a:r>
              <a:rPr lang="en-US" dirty="0" smtClean="0">
                <a:latin typeface="Times New Roman" pitchFamily="18" charset="0"/>
                <a:cs typeface="Times New Roman" pitchFamily="18" charset="0"/>
              </a:rPr>
              <a:t>.</a:t>
            </a:r>
            <a:endParaRPr lang="en-US" dirty="0">
              <a:latin typeface="Times New Roman" pitchFamily="18" charset="0"/>
              <a:ea typeface="Times New Roman"/>
              <a:cs typeface="Times New Roman" pitchFamily="18" charset="0"/>
            </a:endParaRPr>
          </a:p>
        </p:txBody>
      </p:sp>
      <p:pic>
        <p:nvPicPr>
          <p:cNvPr id="3076" name="Picture 4" descr="Tải +999 Hình Nền Powerpoint Khoa Học Đẹp Nhất Năm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67800" cy="686767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584429" y="577849"/>
            <a:ext cx="1842370" cy="584775"/>
          </a:xfrm>
          <a:prstGeom prst="rect">
            <a:avLst/>
          </a:prstGeom>
        </p:spPr>
        <p:txBody>
          <a:bodyPr wrap="square">
            <a:spAutoFit/>
          </a:bodyPr>
          <a:lstStyle/>
          <a:p>
            <a:pPr algn="ctr">
              <a:spcAft>
                <a:spcPts val="800"/>
              </a:spcAft>
            </a:pPr>
            <a:r>
              <a:rPr lang="en-US" sz="3200" dirty="0" err="1" smtClean="0">
                <a:solidFill>
                  <a:schemeClr val="bg1"/>
                </a:solidFill>
                <a:latin typeface="Times New Roman" pitchFamily="18" charset="0"/>
                <a:cs typeface="Times New Roman" pitchFamily="18" charset="0"/>
              </a:rPr>
              <a:t>Kết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quả</a:t>
            </a:r>
            <a:endParaRPr lang="en-US" sz="3200" dirty="0">
              <a:solidFill>
                <a:schemeClr val="bg1"/>
              </a:solidFill>
              <a:latin typeface="Times New Roman" pitchFamily="18" charset="0"/>
              <a:cs typeface="Times New Roman" pitchFamily="18" charset="0"/>
            </a:endParaRPr>
          </a:p>
        </p:txBody>
      </p:sp>
      <p:sp>
        <p:nvSpPr>
          <p:cNvPr id="29" name="Rectangle 28"/>
          <p:cNvSpPr/>
          <p:nvPr/>
        </p:nvSpPr>
        <p:spPr>
          <a:xfrm>
            <a:off x="1200671" y="1173040"/>
            <a:ext cx="6400800" cy="1384995"/>
          </a:xfrm>
          <a:prstGeom prst="rect">
            <a:avLst/>
          </a:prstGeom>
        </p:spPr>
        <p:txBody>
          <a:bodyPr wrap="square">
            <a:spAutoFit/>
          </a:bodyPr>
          <a:lstStyle/>
          <a:p>
            <a:pPr marL="457200" indent="-457200">
              <a:spcAft>
                <a:spcPts val="800"/>
              </a:spcAft>
              <a:buFont typeface="Wingdings" pitchFamily="2" charset="2"/>
              <a:buChar char="Ø"/>
            </a:pPr>
            <a:r>
              <a:rPr lang="en-US" sz="2800" dirty="0" err="1" smtClean="0">
                <a:solidFill>
                  <a:schemeClr val="bg1"/>
                </a:solidFill>
                <a:latin typeface="Times New Roman" pitchFamily="18" charset="0"/>
                <a:cs typeface="Times New Roman" pitchFamily="18" charset="0"/>
              </a:rPr>
              <a:t>Khi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bật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công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tắc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đưa</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vít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lại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gần</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kẹp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giấy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thì</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thấy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đinh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vít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hút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các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kẹp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giấy</a:t>
            </a:r>
            <a:endParaRPr lang="en-US" sz="3200" dirty="0">
              <a:solidFill>
                <a:schemeClr val="bg1"/>
              </a:solidFill>
              <a:latin typeface="Times New Roman" pitchFamily="18" charset="0"/>
              <a:cs typeface="Times New Roman" pitchFamily="18" charset="0"/>
            </a:endParaRPr>
          </a:p>
        </p:txBody>
      </p:sp>
      <p:sp>
        <p:nvSpPr>
          <p:cNvPr id="9" name="Rectangle 8"/>
          <p:cNvSpPr/>
          <p:nvPr/>
        </p:nvSpPr>
        <p:spPr>
          <a:xfrm>
            <a:off x="589648" y="4953000"/>
            <a:ext cx="8270831"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457200" indent="-457200">
              <a:spcAft>
                <a:spcPts val="800"/>
              </a:spcAft>
              <a:buFont typeface="Wingdings" pitchFamily="2" charset="2"/>
              <a:buChar char="Ø"/>
            </a:pPr>
            <a:r>
              <a:rPr lang="en-US" sz="2800" dirty="0" err="1" smtClean="0">
                <a:solidFill>
                  <a:srgbClr val="FF0000"/>
                </a:solidFill>
                <a:latin typeface="Times New Roman" pitchFamily="18" charset="0"/>
                <a:cs typeface="Times New Roman" pitchFamily="18" charset="0"/>
              </a:rPr>
              <a:t>Cuộn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dây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dòng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điện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chạy</a:t>
            </a:r>
            <a:r>
              <a:rPr lang="en-US" sz="2800" dirty="0" smtClean="0">
                <a:solidFill>
                  <a:srgbClr val="FF0000"/>
                </a:solidFill>
                <a:latin typeface="Times New Roman" pitchFamily="18" charset="0"/>
                <a:cs typeface="Times New Roman" pitchFamily="18" charset="0"/>
              </a:rPr>
              <a:t> qua </a:t>
            </a:r>
            <a:r>
              <a:rPr lang="en-US" sz="2800" dirty="0" err="1" smtClean="0">
                <a:solidFill>
                  <a:srgbClr val="FF0000"/>
                </a:solidFill>
                <a:latin typeface="Times New Roman" pitchFamily="18" charset="0"/>
                <a:cs typeface="Times New Roman" pitchFamily="18" charset="0"/>
              </a:rPr>
              <a:t>quấn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quanh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đinh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vít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được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xem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như</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là</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một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nam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châm</a:t>
            </a:r>
            <a:r>
              <a:rPr lang="en-US" sz="28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138435"/>
            <a:ext cx="44958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613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heel(1)">
                                      <p:cBhvr>
                                        <p:cTn id="7" dur="1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heel(1)">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xEl>
                                              <p:pRg st="0" end="0"/>
                                            </p:txEl>
                                          </p:spTgt>
                                        </p:tgtEl>
                                        <p:attrNameLst>
                                          <p:attrName>style.visibility</p:attrName>
                                        </p:attrNameLst>
                                      </p:cBhvr>
                                      <p:to>
                                        <p:strVal val="visible"/>
                                      </p:to>
                                    </p:set>
                                    <p:animEffect transition="in" filter="barn(inVertical)">
                                      <p:cBhvr>
                                        <p:cTn id="17" dur="500"/>
                                        <p:tgtEl>
                                          <p:spTgt spid="2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barn(inVertical)">
                                      <p:cBhvr>
                                        <p:cTn id="22" dur="5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circle(in)">
                                      <p:cBhvr>
                                        <p:cTn id="3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p:bldP spid="29"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974773" y="685571"/>
            <a:ext cx="1970809" cy="369332"/>
          </a:xfrm>
          <a:prstGeom prst="rect">
            <a:avLst/>
          </a:prstGeom>
        </p:spPr>
        <p:txBody>
          <a:bodyPr wrap="square">
            <a:spAutoFit/>
          </a:bodyPr>
          <a:lstStyle/>
          <a:p>
            <a:pPr algn="ctr">
              <a:spcAft>
                <a:spcPts val="800"/>
              </a:spcAft>
            </a:pPr>
            <a:r>
              <a:rPr lang="en-US" dirty="0" smtClean="0">
                <a:latin typeface="Times New Roman" pitchFamily="18" charset="0"/>
                <a:cs typeface="Times New Roman" pitchFamily="18" charset="0"/>
              </a:rPr>
              <a:t>.</a:t>
            </a:r>
            <a:endParaRPr lang="en-US" dirty="0">
              <a:latin typeface="Times New Roman" pitchFamily="18" charset="0"/>
              <a:ea typeface="Times New Roman"/>
              <a:cs typeface="Times New Roman" pitchFamily="18" charset="0"/>
            </a:endParaRPr>
          </a:p>
        </p:txBody>
      </p:sp>
      <p:pic>
        <p:nvPicPr>
          <p:cNvPr id="3076" name="Picture 4" descr="Tải +999 Hình Nền Powerpoint Khoa Học Đẹp Nhất Năm 20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67800" cy="686767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789140" y="2052191"/>
            <a:ext cx="1842370" cy="584775"/>
          </a:xfrm>
          <a:prstGeom prst="rect">
            <a:avLst/>
          </a:prstGeom>
        </p:spPr>
        <p:txBody>
          <a:bodyPr wrap="square">
            <a:spAutoFit/>
          </a:bodyPr>
          <a:lstStyle/>
          <a:p>
            <a:pPr algn="ctr">
              <a:spcAft>
                <a:spcPts val="800"/>
              </a:spcAft>
            </a:pPr>
            <a:r>
              <a:rPr lang="en-US" sz="3200" dirty="0" err="1" smtClean="0">
                <a:solidFill>
                  <a:schemeClr val="bg1"/>
                </a:solidFill>
                <a:latin typeface="Times New Roman" pitchFamily="18" charset="0"/>
                <a:cs typeface="Times New Roman" pitchFamily="18" charset="0"/>
              </a:rPr>
              <a:t>Kết</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quả</a:t>
            </a:r>
            <a:endParaRPr lang="en-US" sz="3200" dirty="0">
              <a:solidFill>
                <a:schemeClr val="bg1"/>
              </a:solidFill>
              <a:latin typeface="Times New Roman" pitchFamily="18" charset="0"/>
              <a:cs typeface="Times New Roman" pitchFamily="18" charset="0"/>
            </a:endParaRPr>
          </a:p>
        </p:txBody>
      </p:sp>
      <p:sp>
        <p:nvSpPr>
          <p:cNvPr id="9" name="Rectangle 8"/>
          <p:cNvSpPr/>
          <p:nvPr/>
        </p:nvSpPr>
        <p:spPr>
          <a:xfrm>
            <a:off x="2774373" y="2073587"/>
            <a:ext cx="6400800" cy="2082621"/>
          </a:xfrm>
          <a:prstGeom prst="rect">
            <a:avLst/>
          </a:prstGeom>
        </p:spPr>
        <p:txBody>
          <a:bodyPr wrap="square">
            <a:spAutoFit/>
          </a:bodyPr>
          <a:lstStyle/>
          <a:p>
            <a:pPr marL="457200" indent="-457200">
              <a:spcAft>
                <a:spcPts val="800"/>
              </a:spcAft>
              <a:buFont typeface="Wingdings" pitchFamily="2" charset="2"/>
              <a:buChar char="Ø"/>
            </a:pPr>
            <a:r>
              <a:rPr lang="en-US" sz="2800" dirty="0" err="1" smtClean="0">
                <a:solidFill>
                  <a:schemeClr val="bg1"/>
                </a:solidFill>
                <a:latin typeface="Times New Roman" pitchFamily="18" charset="0"/>
                <a:cs typeface="Times New Roman" pitchFamily="18" charset="0"/>
              </a:rPr>
              <a:t>Khi</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ngắt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công</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tắc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các</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kẹp</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giấy</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bị</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rớt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xuống</a:t>
            </a:r>
            <a:endParaRPr lang="en-US" sz="2800" dirty="0" smtClean="0">
              <a:solidFill>
                <a:schemeClr val="bg1"/>
              </a:solidFill>
              <a:latin typeface="Times New Roman" pitchFamily="18" charset="0"/>
              <a:cs typeface="Times New Roman" pitchFamily="18" charset="0"/>
            </a:endParaRPr>
          </a:p>
          <a:p>
            <a:pPr marL="457200" indent="-457200">
              <a:spcAft>
                <a:spcPts val="800"/>
              </a:spcAft>
              <a:buFont typeface="Wingdings" pitchFamily="2" charset="2"/>
              <a:buChar char="Ø"/>
            </a:pPr>
            <a:r>
              <a:rPr lang="en-US" sz="2800" dirty="0" err="1" smtClean="0">
                <a:solidFill>
                  <a:schemeClr val="bg1"/>
                </a:solidFill>
                <a:latin typeface="Times New Roman" pitchFamily="18" charset="0"/>
                <a:cs typeface="Times New Roman" pitchFamily="18" charset="0"/>
              </a:rPr>
              <a:t>Đinh</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vít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mất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hết</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từ</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tính</a:t>
            </a:r>
            <a:endParaRPr lang="en-US" sz="2800" dirty="0" smtClean="0">
              <a:solidFill>
                <a:schemeClr val="bg1"/>
              </a:solidFill>
              <a:latin typeface="Times New Roman" pitchFamily="18" charset="0"/>
              <a:cs typeface="Times New Roman" pitchFamily="18" charset="0"/>
            </a:endParaRPr>
          </a:p>
          <a:p>
            <a:pPr marL="457200" indent="-457200">
              <a:spcAft>
                <a:spcPts val="800"/>
              </a:spcAft>
              <a:buFont typeface="Wingdings" pitchFamily="2" charset="2"/>
              <a:buChar char="Ø"/>
            </a:pPr>
            <a:endParaRPr lang="en-US" sz="3200" dirty="0">
              <a:solidFill>
                <a:schemeClr val="bg1"/>
              </a:solidFill>
              <a:latin typeface="Times New Roman" pitchFamily="18" charset="0"/>
              <a:cs typeface="Times New Roman" pitchFamily="18" charset="0"/>
            </a:endParaRPr>
          </a:p>
        </p:txBody>
      </p:sp>
      <p:sp>
        <p:nvSpPr>
          <p:cNvPr id="10" name="TextBox 9"/>
          <p:cNvSpPr txBox="1"/>
          <p:nvPr/>
        </p:nvSpPr>
        <p:spPr>
          <a:xfrm>
            <a:off x="2047360" y="417738"/>
            <a:ext cx="5647700" cy="646331"/>
          </a:xfrm>
          <a:prstGeom prst="rect">
            <a:avLst/>
          </a:prstGeom>
          <a:noFill/>
        </p:spPr>
        <p:txBody>
          <a:bodyPr wrap="none" rtlCol="0">
            <a:spAutoFit/>
          </a:bodyPr>
          <a:lstStyle/>
          <a:p>
            <a:r>
              <a:rPr lang="en-US" sz="3600" b="1" dirty="0" err="1" smtClean="0">
                <a:solidFill>
                  <a:schemeClr val="bg1"/>
                </a:solidFill>
                <a:latin typeface="Times New Roman" pitchFamily="18" charset="0"/>
                <a:cs typeface="Times New Roman" pitchFamily="18" charset="0"/>
              </a:rPr>
              <a:t>Bài</a:t>
            </a:r>
            <a:r>
              <a:rPr lang="en-US" sz="3600" b="1" dirty="0" smtClean="0">
                <a:solidFill>
                  <a:schemeClr val="bg1"/>
                </a:solidFill>
                <a:latin typeface="Times New Roman" pitchFamily="18" charset="0"/>
                <a:cs typeface="Times New Roman" pitchFamily="18" charset="0"/>
              </a:rPr>
              <a:t> 21: NAM CHÂM ĐIỆN</a:t>
            </a:r>
            <a:endParaRPr lang="en-US" sz="3600" b="1" dirty="0">
              <a:solidFill>
                <a:schemeClr val="bg1"/>
              </a:solidFill>
              <a:latin typeface="Times New Roman" pitchFamily="18" charset="0"/>
              <a:cs typeface="Times New Roman" pitchFamily="18" charset="0"/>
            </a:endParaRPr>
          </a:p>
        </p:txBody>
      </p:sp>
      <p:sp>
        <p:nvSpPr>
          <p:cNvPr id="11" name="TextBox 10"/>
          <p:cNvSpPr txBox="1"/>
          <p:nvPr/>
        </p:nvSpPr>
        <p:spPr>
          <a:xfrm>
            <a:off x="597699" y="1064069"/>
            <a:ext cx="2869696" cy="523220"/>
          </a:xfrm>
          <a:prstGeom prst="rect">
            <a:avLst/>
          </a:prstGeom>
          <a:noFill/>
        </p:spPr>
        <p:txBody>
          <a:bodyPr wrap="none" rtlCol="0">
            <a:spAutoFit/>
          </a:bodyPr>
          <a:lstStyle/>
          <a:p>
            <a:r>
              <a:rPr lang="en-US" sz="2800" b="1" dirty="0" smtClean="0">
                <a:solidFill>
                  <a:schemeClr val="bg1"/>
                </a:solidFill>
                <a:latin typeface="Times New Roman" pitchFamily="18" charset="0"/>
                <a:cs typeface="Times New Roman" pitchFamily="18" charset="0"/>
              </a:rPr>
              <a:t>1.Nam </a:t>
            </a:r>
            <a:r>
              <a:rPr lang="en-US" sz="2800" b="1" dirty="0" err="1" smtClean="0">
                <a:solidFill>
                  <a:schemeClr val="bg1"/>
                </a:solidFill>
                <a:latin typeface="Times New Roman" pitchFamily="18" charset="0"/>
                <a:cs typeface="Times New Roman" pitchFamily="18" charset="0"/>
              </a:rPr>
              <a:t>châm</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điện</a:t>
            </a:r>
            <a:endParaRPr lang="en-US" sz="2800" b="1" dirty="0">
              <a:solidFill>
                <a:schemeClr val="bg1"/>
              </a:solidFill>
              <a:latin typeface="Times New Roman" pitchFamily="18" charset="0"/>
              <a:cs typeface="Times New Roman" pitchFamily="18" charset="0"/>
            </a:endParaRPr>
          </a:p>
        </p:txBody>
      </p:sp>
      <p:sp>
        <p:nvSpPr>
          <p:cNvPr id="12" name="TextBox 11"/>
          <p:cNvSpPr txBox="1"/>
          <p:nvPr/>
        </p:nvSpPr>
        <p:spPr>
          <a:xfrm>
            <a:off x="706630" y="1686610"/>
            <a:ext cx="1951175" cy="523220"/>
          </a:xfrm>
          <a:prstGeom prst="rect">
            <a:avLst/>
          </a:prstGeom>
          <a:noFill/>
        </p:spPr>
        <p:txBody>
          <a:bodyPr wrap="none" rtlCol="0">
            <a:spAutoFit/>
          </a:bodyPr>
          <a:lstStyle/>
          <a:p>
            <a:r>
              <a:rPr lang="en-US" sz="2800" b="1" dirty="0" err="1" smtClean="0">
                <a:solidFill>
                  <a:schemeClr val="bg1"/>
                </a:solidFill>
                <a:latin typeface="Times New Roman" pitchFamily="18" charset="0"/>
                <a:cs typeface="Times New Roman" pitchFamily="18" charset="0"/>
              </a:rPr>
              <a:t>Thí</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nghiệm</a:t>
            </a:r>
            <a:endParaRPr lang="en-US" sz="28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5460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75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10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1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heel(1)">
                                      <p:cBhvr>
                                        <p:cTn id="23" dur="1000"/>
                                        <p:tgtEl>
                                          <p:spTgt spid="28"/>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1)">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Effect transition="in" filter="barn(inVertical)">
                                      <p:cBhvr>
                                        <p:cTn id="33" dur="500"/>
                                        <p:tgtEl>
                                          <p:spTgt spid="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9">
                                            <p:txEl>
                                              <p:pRg st="1" end="1"/>
                                            </p:txEl>
                                          </p:spTgt>
                                        </p:tgtEl>
                                        <p:attrNameLst>
                                          <p:attrName>style.visibility</p:attrName>
                                        </p:attrNameLst>
                                      </p:cBhvr>
                                      <p:to>
                                        <p:strVal val="visible"/>
                                      </p:to>
                                    </p:set>
                                    <p:animEffect transition="in" filter="barn(inVertical)">
                                      <p:cBhvr>
                                        <p:cTn id="38"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p:bldP spid="9" grpId="0"/>
      <p:bldP spid="10" grpId="0"/>
      <p:bldP spid="1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790</TotalTime>
  <Words>995</Words>
  <Application>Microsoft Office PowerPoint</Application>
  <PresentationFormat>On-screen Show (4:3)</PresentationFormat>
  <Paragraphs>109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ADMIN</cp:lastModifiedBy>
  <cp:revision>73</cp:revision>
  <dcterms:created xsi:type="dcterms:W3CDTF">2017-11-15T08:02:49Z</dcterms:created>
  <dcterms:modified xsi:type="dcterms:W3CDTF">2024-01-19T10:29:08Z</dcterms:modified>
</cp:coreProperties>
</file>