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 id="2147483696" r:id="rId2"/>
    <p:sldMasterId id="2147483708" r:id="rId3"/>
  </p:sldMasterIdLst>
  <p:notesMasterIdLst>
    <p:notesMasterId r:id="rId36"/>
  </p:notesMasterIdLst>
  <p:sldIdLst>
    <p:sldId id="408" r:id="rId4"/>
    <p:sldId id="409" r:id="rId5"/>
    <p:sldId id="457" r:id="rId6"/>
    <p:sldId id="450" r:id="rId7"/>
    <p:sldId id="410" r:id="rId8"/>
    <p:sldId id="442" r:id="rId9"/>
    <p:sldId id="259" r:id="rId10"/>
    <p:sldId id="329" r:id="rId11"/>
    <p:sldId id="451" r:id="rId12"/>
    <p:sldId id="333" r:id="rId13"/>
    <p:sldId id="456" r:id="rId14"/>
    <p:sldId id="274" r:id="rId15"/>
    <p:sldId id="438" r:id="rId16"/>
    <p:sldId id="319" r:id="rId17"/>
    <p:sldId id="370" r:id="rId18"/>
    <p:sldId id="318" r:id="rId19"/>
    <p:sldId id="444" r:id="rId20"/>
    <p:sldId id="337" r:id="rId21"/>
    <p:sldId id="460" r:id="rId22"/>
    <p:sldId id="452" r:id="rId23"/>
    <p:sldId id="458" r:id="rId24"/>
    <p:sldId id="320" r:id="rId25"/>
    <p:sldId id="321" r:id="rId26"/>
    <p:sldId id="322" r:id="rId27"/>
    <p:sldId id="453" r:id="rId28"/>
    <p:sldId id="445" r:id="rId29"/>
    <p:sldId id="340" r:id="rId30"/>
    <p:sldId id="454" r:id="rId31"/>
    <p:sldId id="459" r:id="rId32"/>
    <p:sldId id="446" r:id="rId33"/>
    <p:sldId id="343" r:id="rId34"/>
    <p:sldId id="32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 na" initials="h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B3D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98" d="100"/>
          <a:sy n="98" d="100"/>
        </p:scale>
        <p:origin x="8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8C47B-22D8-4289-A392-4B7F2279CF8D}" type="datetimeFigureOut">
              <a:rPr lang="vi-VN" smtClean="0"/>
              <a:t>25/04/2024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7C094-2DB3-424D-9716-DB256694FF34}" type="slidenum">
              <a:rPr lang="vi-VN" smtClean="0"/>
              <a:t>‹#›</a:t>
            </a:fld>
            <a:endParaRPr lang="vi-VN"/>
          </a:p>
        </p:txBody>
      </p:sp>
    </p:spTree>
    <p:extLst>
      <p:ext uri="{BB962C8B-B14F-4D97-AF65-F5344CB8AC3E}">
        <p14:creationId xmlns:p14="http://schemas.microsoft.com/office/powerpoint/2010/main" val="245386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68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fld id="{63A1C593-65D0-4073-BCC9-577B9352EA97}"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9493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vi-VN"/>
              <a:t>Bấm để sửa kiểu tiêu đề Bản cái</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8617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895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vi-VN"/>
              <a:t>Bấm để sửa kiểu tiêu đề Bản cái</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025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vi-VN"/>
              <a:t>Bấm để chỉnh sửa kiểu văn bản của Bản cái</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87535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Đúng hoặc Sa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vi-VN"/>
              <a:t>Bấm để chỉnh sửa kiểu văn bản của Bản cái</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2237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4156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4160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0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4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nchor="ct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2038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384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715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587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470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129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5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359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463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37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23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vi-VN"/>
              <a:t>Bấm để sửa kiểu tiêu đề Bản cái</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95910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903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626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248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741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587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834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488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80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8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700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8245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7277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9463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vi-VN"/>
              <a:t>Bấm để sửa kiểu tiêu đề Bản cái</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3A1C593-65D0-4073-BCC9-577B9352EA97}"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8130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vi-VN"/>
              <a:t>Bấm để sửa kiểu tiêu đề Bản cái</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3A1C593-65D0-4073-BCC9-577B9352EA97}"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7701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3A1C593-65D0-4073-BCC9-577B9352EA97}" type="datetimeFigureOut">
              <a:rPr lang="en-US" smtClean="0"/>
              <a:t>4/25/2024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179680550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3A1C593-65D0-4073-BCC9-577B9352EA97}" type="datetimeFigureOut">
              <a:rPr lang="en-US" smtClean="0">
                <a:solidFill>
                  <a:prstClr val="black">
                    <a:tint val="75000"/>
                  </a:prstClr>
                </a:solidFill>
              </a:rPr>
              <a:pPr defTabSz="914400"/>
              <a:t>4/25/2024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B618960-8005-486C-9A75-10CB2AAC16F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082783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3A1C593-65D0-4073-BCC9-577B9352EA97}" type="datetimeFigureOut">
              <a:rPr lang="en-US" smtClean="0">
                <a:solidFill>
                  <a:prstClr val="black">
                    <a:tint val="75000"/>
                  </a:prstClr>
                </a:solidFill>
              </a:rPr>
              <a:pPr defTabSz="914400"/>
              <a:t>4/25/2024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B618960-8005-486C-9A75-10CB2AAC16F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821894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5.emf"/><Relationship Id="rId18" Type="http://schemas.openxmlformats.org/officeDocument/2006/relationships/oleObject" Target="../embeddings/oleObject12.bin"/><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9.bin"/><Relationship Id="rId17" Type="http://schemas.openxmlformats.org/officeDocument/2006/relationships/image" Target="../media/image37.wmf"/><Relationship Id="rId2" Type="http://schemas.openxmlformats.org/officeDocument/2006/relationships/oleObject" Target="../embeddings/oleObject4.bin"/><Relationship Id="rId16"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34.e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8.bin"/><Relationship Id="rId19" Type="http://schemas.openxmlformats.org/officeDocument/2006/relationships/image" Target="../media/image38.wmf"/><Relationship Id="rId4" Type="http://schemas.openxmlformats.org/officeDocument/2006/relationships/oleObject" Target="../embeddings/oleObject5.bin"/><Relationship Id="rId9" Type="http://schemas.openxmlformats.org/officeDocument/2006/relationships/image" Target="../media/image33.wmf"/><Relationship Id="rId1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21.png"/><Relationship Id="rId4" Type="http://schemas.openxmlformats.org/officeDocument/2006/relationships/slide" Target="slide8.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B2223BD-DA73-48D4-809F-D174775828DE}"/>
              </a:ext>
            </a:extLst>
          </p:cNvPr>
          <p:cNvSpPr>
            <a:spLocks noChangeArrowheads="1"/>
          </p:cNvSpPr>
          <p:nvPr/>
        </p:nvSpPr>
        <p:spPr bwMode="auto">
          <a:xfrm>
            <a:off x="0" y="0"/>
            <a:ext cx="12191999" cy="6858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dirty="0">
                <a:solidFill>
                  <a:srgbClr val="FF3300"/>
                </a:solidFill>
                <a:latin typeface="Times New Roman" panose="02020603050405020304" pitchFamily="18" charset="0"/>
              </a:rPr>
              <a:t>CHUYÊN ĐỀ TOÁN 9</a:t>
            </a:r>
            <a:br>
              <a:rPr lang="en-US" altLang="en-US" sz="4800" b="1" dirty="0">
                <a:latin typeface="Times New Roman" panose="02020603050405020304" pitchFamily="18" charset="0"/>
              </a:rPr>
            </a:br>
            <a:endParaRPr lang="en-US" altLang="en-US" sz="4800" b="1" dirty="0">
              <a:latin typeface="Times New Roman" panose="02020603050405020304" pitchFamily="18" charset="0"/>
            </a:endParaRPr>
          </a:p>
        </p:txBody>
      </p:sp>
      <p:grpSp>
        <p:nvGrpSpPr>
          <p:cNvPr id="5123" name="Group 3">
            <a:extLst>
              <a:ext uri="{FF2B5EF4-FFF2-40B4-BE49-F238E27FC236}">
                <a16:creationId xmlns:a16="http://schemas.microsoft.com/office/drawing/2014/main" id="{1647E7CB-CF39-41CE-B5EE-910CFBD53627}"/>
              </a:ext>
            </a:extLst>
          </p:cNvPr>
          <p:cNvGrpSpPr>
            <a:grpSpLocks/>
          </p:cNvGrpSpPr>
          <p:nvPr/>
        </p:nvGrpSpPr>
        <p:grpSpPr bwMode="auto">
          <a:xfrm>
            <a:off x="1809751" y="473077"/>
            <a:ext cx="1655763" cy="1114425"/>
            <a:chOff x="4748" y="31"/>
            <a:chExt cx="988" cy="640"/>
          </a:xfrm>
        </p:grpSpPr>
        <p:sp>
          <p:nvSpPr>
            <p:cNvPr id="5128" name="Rectangle 4">
              <a:extLst>
                <a:ext uri="{FF2B5EF4-FFF2-40B4-BE49-F238E27FC236}">
                  <a16:creationId xmlns:a16="http://schemas.microsoft.com/office/drawing/2014/main" id="{8D5F57BD-E874-4219-BFA4-1E544C72B3CB}"/>
                </a:ext>
              </a:extLst>
            </p:cNvPr>
            <p:cNvSpPr>
              <a:spLocks noChangeArrowheads="1"/>
            </p:cNvSpPr>
            <p:nvPr/>
          </p:nvSpPr>
          <p:spPr bwMode="auto">
            <a:xfrm rot="-10294917">
              <a:off x="5599" y="560"/>
              <a:ext cx="120"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29" name="Rectangle 5">
              <a:extLst>
                <a:ext uri="{FF2B5EF4-FFF2-40B4-BE49-F238E27FC236}">
                  <a16:creationId xmlns:a16="http://schemas.microsoft.com/office/drawing/2014/main" id="{F80E827D-A50C-499C-91D9-05D4B053C57C}"/>
                </a:ext>
              </a:extLst>
            </p:cNvPr>
            <p:cNvSpPr>
              <a:spLocks noChangeArrowheads="1"/>
            </p:cNvSpPr>
            <p:nvPr/>
          </p:nvSpPr>
          <p:spPr bwMode="auto">
            <a:xfrm rot="415476">
              <a:off x="4748" y="417"/>
              <a:ext cx="105" cy="1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0" name="Rectangle 6">
              <a:extLst>
                <a:ext uri="{FF2B5EF4-FFF2-40B4-BE49-F238E27FC236}">
                  <a16:creationId xmlns:a16="http://schemas.microsoft.com/office/drawing/2014/main" id="{77ACD8C1-E489-424B-A908-A4D0B60F4EE1}"/>
                </a:ext>
              </a:extLst>
            </p:cNvPr>
            <p:cNvSpPr>
              <a:spLocks noChangeArrowheads="1"/>
            </p:cNvSpPr>
            <p:nvPr/>
          </p:nvSpPr>
          <p:spPr bwMode="auto">
            <a:xfrm rot="671076">
              <a:off x="4781" y="309"/>
              <a:ext cx="105" cy="1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1" name="Rectangle 7">
              <a:extLst>
                <a:ext uri="{FF2B5EF4-FFF2-40B4-BE49-F238E27FC236}">
                  <a16:creationId xmlns:a16="http://schemas.microsoft.com/office/drawing/2014/main" id="{6B071A8C-DEA3-4480-9FED-C7A62AD670B6}"/>
                </a:ext>
              </a:extLst>
            </p:cNvPr>
            <p:cNvSpPr>
              <a:spLocks noChangeArrowheads="1"/>
            </p:cNvSpPr>
            <p:nvPr/>
          </p:nvSpPr>
          <p:spPr bwMode="auto">
            <a:xfrm rot="1240001">
              <a:off x="4824" y="222"/>
              <a:ext cx="104" cy="1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2" name="Rectangle 8">
              <a:extLst>
                <a:ext uri="{FF2B5EF4-FFF2-40B4-BE49-F238E27FC236}">
                  <a16:creationId xmlns:a16="http://schemas.microsoft.com/office/drawing/2014/main" id="{07CE0D2D-06E1-488D-872F-60689E38FABB}"/>
                </a:ext>
              </a:extLst>
            </p:cNvPr>
            <p:cNvSpPr>
              <a:spLocks noChangeArrowheads="1"/>
            </p:cNvSpPr>
            <p:nvPr/>
          </p:nvSpPr>
          <p:spPr bwMode="auto">
            <a:xfrm rot="2303395">
              <a:off x="4897" y="148"/>
              <a:ext cx="105" cy="1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3" name="Rectangle 9">
              <a:extLst>
                <a:ext uri="{FF2B5EF4-FFF2-40B4-BE49-F238E27FC236}">
                  <a16:creationId xmlns:a16="http://schemas.microsoft.com/office/drawing/2014/main" id="{DFC3A4A5-9FED-4754-AD35-8563B78C29EA}"/>
                </a:ext>
              </a:extLst>
            </p:cNvPr>
            <p:cNvSpPr>
              <a:spLocks noChangeArrowheads="1"/>
            </p:cNvSpPr>
            <p:nvPr/>
          </p:nvSpPr>
          <p:spPr bwMode="auto">
            <a:xfrm rot="3845945">
              <a:off x="4974" y="71"/>
              <a:ext cx="137"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4" name="Rectangle 10">
              <a:extLst>
                <a:ext uri="{FF2B5EF4-FFF2-40B4-BE49-F238E27FC236}">
                  <a16:creationId xmlns:a16="http://schemas.microsoft.com/office/drawing/2014/main" id="{7517E8BE-B5B7-4F2F-A50F-E1B8B8E4F34A}"/>
                </a:ext>
              </a:extLst>
            </p:cNvPr>
            <p:cNvSpPr>
              <a:spLocks noChangeArrowheads="1"/>
            </p:cNvSpPr>
            <p:nvPr/>
          </p:nvSpPr>
          <p:spPr bwMode="auto">
            <a:xfrm rot="5225268">
              <a:off x="5141" y="32"/>
              <a:ext cx="137"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5" name="Rectangle 11">
              <a:extLst>
                <a:ext uri="{FF2B5EF4-FFF2-40B4-BE49-F238E27FC236}">
                  <a16:creationId xmlns:a16="http://schemas.microsoft.com/office/drawing/2014/main" id="{C8D4D6C5-E77A-4F6C-873A-A94005959702}"/>
                </a:ext>
              </a:extLst>
            </p:cNvPr>
            <p:cNvSpPr>
              <a:spLocks noChangeArrowheads="1"/>
            </p:cNvSpPr>
            <p:nvPr/>
          </p:nvSpPr>
          <p:spPr bwMode="auto">
            <a:xfrm rot="6346509">
              <a:off x="5264" y="39"/>
              <a:ext cx="137" cy="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6" name="Rectangle 12">
              <a:extLst>
                <a:ext uri="{FF2B5EF4-FFF2-40B4-BE49-F238E27FC236}">
                  <a16:creationId xmlns:a16="http://schemas.microsoft.com/office/drawing/2014/main" id="{EB974CA5-468E-48A5-895A-B626F71BAD81}"/>
                </a:ext>
              </a:extLst>
            </p:cNvPr>
            <p:cNvSpPr>
              <a:spLocks noChangeArrowheads="1"/>
            </p:cNvSpPr>
            <p:nvPr/>
          </p:nvSpPr>
          <p:spPr bwMode="auto">
            <a:xfrm rot="7270242">
              <a:off x="5387" y="91"/>
              <a:ext cx="137"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7" name="Rectangle 13">
              <a:extLst>
                <a:ext uri="{FF2B5EF4-FFF2-40B4-BE49-F238E27FC236}">
                  <a16:creationId xmlns:a16="http://schemas.microsoft.com/office/drawing/2014/main" id="{6AF5952C-1ECA-4D62-A91C-FF8791CD3AC6}"/>
                </a:ext>
              </a:extLst>
            </p:cNvPr>
            <p:cNvSpPr>
              <a:spLocks noChangeArrowheads="1"/>
            </p:cNvSpPr>
            <p:nvPr/>
          </p:nvSpPr>
          <p:spPr bwMode="auto">
            <a:xfrm rot="8100684">
              <a:off x="5479" y="164"/>
              <a:ext cx="142" cy="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8" name="Rectangle 14">
              <a:extLst>
                <a:ext uri="{FF2B5EF4-FFF2-40B4-BE49-F238E27FC236}">
                  <a16:creationId xmlns:a16="http://schemas.microsoft.com/office/drawing/2014/main" id="{9E42134C-6EA8-4634-868D-945BDD7C499B}"/>
                </a:ext>
              </a:extLst>
            </p:cNvPr>
            <p:cNvSpPr>
              <a:spLocks noChangeArrowheads="1"/>
            </p:cNvSpPr>
            <p:nvPr/>
          </p:nvSpPr>
          <p:spPr bwMode="auto">
            <a:xfrm rot="9024417">
              <a:off x="5551" y="265"/>
              <a:ext cx="141" cy="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39" name="Rectangle 15">
              <a:extLst>
                <a:ext uri="{FF2B5EF4-FFF2-40B4-BE49-F238E27FC236}">
                  <a16:creationId xmlns:a16="http://schemas.microsoft.com/office/drawing/2014/main" id="{C67FE4DE-19A4-4552-9D5D-43D82A812B33}"/>
                </a:ext>
              </a:extLst>
            </p:cNvPr>
            <p:cNvSpPr>
              <a:spLocks noChangeArrowheads="1"/>
            </p:cNvSpPr>
            <p:nvPr/>
          </p:nvSpPr>
          <p:spPr bwMode="auto">
            <a:xfrm rot="9948150">
              <a:off x="5588" y="353"/>
              <a:ext cx="141" cy="1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40" name="Rectangle 16">
              <a:extLst>
                <a:ext uri="{FF2B5EF4-FFF2-40B4-BE49-F238E27FC236}">
                  <a16:creationId xmlns:a16="http://schemas.microsoft.com/office/drawing/2014/main" id="{0A336CC0-8E18-4013-AEA4-3CDBE07A5F87}"/>
                </a:ext>
              </a:extLst>
            </p:cNvPr>
            <p:cNvSpPr>
              <a:spLocks noChangeArrowheads="1"/>
            </p:cNvSpPr>
            <p:nvPr/>
          </p:nvSpPr>
          <p:spPr bwMode="auto">
            <a:xfrm rot="-594260">
              <a:off x="4764" y="534"/>
              <a:ext cx="105" cy="1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sp>
          <p:nvSpPr>
            <p:cNvPr id="5141" name="Rectangle 17">
              <a:extLst>
                <a:ext uri="{FF2B5EF4-FFF2-40B4-BE49-F238E27FC236}">
                  <a16:creationId xmlns:a16="http://schemas.microsoft.com/office/drawing/2014/main" id="{73422162-7BB9-4972-80CB-B286CDAE424F}"/>
                </a:ext>
              </a:extLst>
            </p:cNvPr>
            <p:cNvSpPr>
              <a:spLocks noChangeArrowheads="1"/>
            </p:cNvSpPr>
            <p:nvPr/>
          </p:nvSpPr>
          <p:spPr bwMode="auto">
            <a:xfrm rot="10800000">
              <a:off x="5616" y="474"/>
              <a:ext cx="120"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400">
                <a:latin typeface="Times New Roman" panose="02020603050405020304" pitchFamily="18" charset="0"/>
              </a:endParaRPr>
            </a:p>
          </p:txBody>
        </p:sp>
      </p:grpSp>
      <p:sp>
        <p:nvSpPr>
          <p:cNvPr id="5124" name="Text Box 19">
            <a:extLst>
              <a:ext uri="{FF2B5EF4-FFF2-40B4-BE49-F238E27FC236}">
                <a16:creationId xmlns:a16="http://schemas.microsoft.com/office/drawing/2014/main" id="{3F89DF5B-94AD-4B1E-B850-A9200E419584}"/>
              </a:ext>
            </a:extLst>
          </p:cNvPr>
          <p:cNvSpPr txBox="1">
            <a:spLocks noChangeArrowheads="1"/>
          </p:cNvSpPr>
          <p:nvPr/>
        </p:nvSpPr>
        <p:spPr bwMode="auto">
          <a:xfrm>
            <a:off x="1998828" y="3504434"/>
            <a:ext cx="79515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dirty="0">
                <a:solidFill>
                  <a:schemeClr val="bg1"/>
                </a:solidFill>
                <a:latin typeface=".VnTifani HeavyH" panose="020B7200000000000000" pitchFamily="34" charset="0"/>
                <a:cs typeface="Arial" panose="020B0604020202020204" pitchFamily="34" charset="0"/>
              </a:rPr>
              <a:t> </a:t>
            </a:r>
            <a:r>
              <a:rPr lang="en-US" altLang="en-US" sz="2400" b="1" dirty="0">
                <a:solidFill>
                  <a:schemeClr val="bg1"/>
                </a:solidFill>
                <a:latin typeface="Times New Roman" panose="02020603050405020304" pitchFamily="18" charset="0"/>
                <a:cs typeface="Arial" panose="020B0604020202020204" pitchFamily="34" charset="0"/>
              </a:rPr>
              <a:t>GIẢI BÀI TOÁN BẰNG CÁCH LẬP PHƯƠNG TRÌNH, LẬP HỆ PHƯƠNG TRÌNH</a:t>
            </a:r>
            <a:endParaRPr lang="en-US" altLang="en-US" sz="2400" b="1" i="1" dirty="0">
              <a:solidFill>
                <a:schemeClr val="bg1"/>
              </a:solidFill>
              <a:latin typeface="Times New Roman" panose="02020603050405020304" pitchFamily="18" charset="0"/>
              <a:cs typeface="Arial" panose="020B0604020202020204" pitchFamily="34" charset="0"/>
            </a:endParaRPr>
          </a:p>
        </p:txBody>
      </p:sp>
      <p:sp>
        <p:nvSpPr>
          <p:cNvPr id="5126" name="WordArt 21">
            <a:extLst>
              <a:ext uri="{FF2B5EF4-FFF2-40B4-BE49-F238E27FC236}">
                <a16:creationId xmlns:a16="http://schemas.microsoft.com/office/drawing/2014/main" id="{B203011D-9A80-4B04-977B-53CA15E13F6C}"/>
              </a:ext>
            </a:extLst>
          </p:cNvPr>
          <p:cNvSpPr>
            <a:spLocks noChangeArrowheads="1" noChangeShapeType="1" noTextEdit="1"/>
          </p:cNvSpPr>
          <p:nvPr/>
        </p:nvSpPr>
        <p:spPr bwMode="auto">
          <a:xfrm>
            <a:off x="3019425" y="5134395"/>
            <a:ext cx="67341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0033CC"/>
                </a:solidFill>
                <a:effectLst>
                  <a:outerShdw dist="35921" dir="2700000" algn="ctr" rotWithShape="0">
                    <a:srgbClr val="C0C0C0">
                      <a:alpha val="79999"/>
                    </a:srgbClr>
                  </a:outerShdw>
                </a:effectLst>
              </a:rPr>
              <a:t>Người thực hiện : Hoàng Thị Mai Thanh</a:t>
            </a:r>
          </a:p>
          <a:p>
            <a:pPr algn="ctr"/>
            <a:r>
              <a:rPr lang="vi-VN" sz="3600" b="1" kern="10" dirty="0">
                <a:solidFill>
                  <a:srgbClr val="0033CC"/>
                </a:solidFill>
                <a:effectLst>
                  <a:outerShdw dist="35921" dir="2700000" algn="ctr" rotWithShape="0">
                    <a:srgbClr val="C0C0C0">
                      <a:alpha val="79999"/>
                    </a:srgbClr>
                  </a:outerShdw>
                </a:effectLst>
              </a:rPr>
              <a:t>Trường THCS Tuyết Nghĩa</a:t>
            </a:r>
            <a:endParaRPr lang="en-US" sz="3600" b="1" kern="10" dirty="0">
              <a:solidFill>
                <a:srgbClr val="0033CC"/>
              </a:solidFill>
              <a:effectLst>
                <a:outerShdw dist="35921" dir="2700000" algn="ctr" rotWithShape="0">
                  <a:srgbClr val="C0C0C0">
                    <a:alpha val="79999"/>
                  </a:srgbClr>
                </a:outerShdw>
              </a:effectLst>
            </a:endParaRPr>
          </a:p>
        </p:txBody>
      </p:sp>
      <p:sp>
        <p:nvSpPr>
          <p:cNvPr id="5127" name="Text Box 22">
            <a:extLst>
              <a:ext uri="{FF2B5EF4-FFF2-40B4-BE49-F238E27FC236}">
                <a16:creationId xmlns:a16="http://schemas.microsoft.com/office/drawing/2014/main" id="{FBAD1525-5DF0-430B-B8F1-7FEC67BA8763}"/>
              </a:ext>
            </a:extLst>
          </p:cNvPr>
          <p:cNvSpPr txBox="1">
            <a:spLocks noChangeArrowheads="1"/>
          </p:cNvSpPr>
          <p:nvPr/>
        </p:nvSpPr>
        <p:spPr bwMode="auto">
          <a:xfrm>
            <a:off x="1434662" y="228601"/>
            <a:ext cx="83189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PHÒNG GD &amp; ĐT QUỐC OAI</a:t>
            </a:r>
            <a:br>
              <a:rPr lang="en-US" altLang="en-US" b="1" dirty="0">
                <a:solidFill>
                  <a:srgbClr val="FF3300"/>
                </a:solidFill>
                <a:latin typeface="Times New Roman" panose="02020603050405020304" pitchFamily="18" charset="0"/>
              </a:rPr>
            </a:br>
            <a:r>
              <a:rPr lang="en-US" altLang="en-US" b="1" dirty="0">
                <a:solidFill>
                  <a:srgbClr val="FF3300"/>
                </a:solidFill>
                <a:latin typeface="Times New Roman" panose="02020603050405020304" pitchFamily="18" charset="0"/>
              </a:rPr>
              <a:t>        SINH HOẠT CHUYÊN MÔN CỤM 4</a:t>
            </a:r>
          </a:p>
          <a:p>
            <a:pPr eaLnBrk="1" hangingPunct="1">
              <a:spcBef>
                <a:spcPct val="50000"/>
              </a:spcBef>
              <a:buFontTx/>
              <a:buNone/>
            </a:pPr>
            <a:r>
              <a:rPr lang="en-US" altLang="en-US" b="1" dirty="0">
                <a:solidFill>
                  <a:srgbClr val="FF3300"/>
                </a:solidFill>
                <a:latin typeface="Times New Roman" panose="02020603050405020304" pitchFamily="18" charset="0"/>
              </a:rPr>
              <a:t>                           MÔN TOÁN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0CF2BBD-3035-3C37-3BF9-4A4F7FE091A3}"/>
              </a:ext>
            </a:extLst>
          </p:cNvPr>
          <p:cNvSpPr>
            <a:spLocks noGrp="1"/>
          </p:cNvSpPr>
          <p:nvPr>
            <p:ph type="title"/>
          </p:nvPr>
        </p:nvSpPr>
        <p:spPr/>
        <p:txBody>
          <a:bodyPr/>
          <a:lstStyle/>
          <a:p>
            <a:endParaRPr lang="vi-VN" dirty="0"/>
          </a:p>
        </p:txBody>
      </p:sp>
      <p:pic>
        <p:nvPicPr>
          <p:cNvPr id="5" name="Chỗ dành sẵn cho Nội dung 4">
            <a:extLst>
              <a:ext uri="{FF2B5EF4-FFF2-40B4-BE49-F238E27FC236}">
                <a16:creationId xmlns:a16="http://schemas.microsoft.com/office/drawing/2014/main" id="{A40AED9B-5673-3426-C1C0-188D579F5AEF}"/>
              </a:ext>
            </a:extLst>
          </p:cNvPr>
          <p:cNvPicPr>
            <a:picLocks noGrp="1" noChangeAspect="1"/>
          </p:cNvPicPr>
          <p:nvPr>
            <p:ph idx="1"/>
          </p:nvPr>
        </p:nvPicPr>
        <p:blipFill>
          <a:blip r:embed="rId2"/>
          <a:stretch>
            <a:fillRect/>
          </a:stretch>
        </p:blipFill>
        <p:spPr>
          <a:xfrm>
            <a:off x="429846" y="336822"/>
            <a:ext cx="11077942" cy="6406093"/>
          </a:xfrm>
        </p:spPr>
      </p:pic>
    </p:spTree>
    <p:extLst>
      <p:ext uri="{BB962C8B-B14F-4D97-AF65-F5344CB8AC3E}">
        <p14:creationId xmlns:p14="http://schemas.microsoft.com/office/powerpoint/2010/main" val="195668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FDE866-B227-1C09-1BE1-6EEF65DCAF19}"/>
              </a:ext>
            </a:extLst>
          </p:cNvPr>
          <p:cNvSpPr>
            <a:spLocks noGrp="1"/>
          </p:cNvSpPr>
          <p:nvPr>
            <p:ph type="title"/>
          </p:nvPr>
        </p:nvSpPr>
        <p:spPr/>
        <p:txBody>
          <a:bodyPr/>
          <a:lstStyle/>
          <a:p>
            <a:endParaRPr lang="vi-VN"/>
          </a:p>
        </p:txBody>
      </p:sp>
      <p:graphicFrame>
        <p:nvGraphicFramePr>
          <p:cNvPr id="4" name="Chỗ dành sẵn cho Nội dung 3">
            <a:extLst>
              <a:ext uri="{FF2B5EF4-FFF2-40B4-BE49-F238E27FC236}">
                <a16:creationId xmlns:a16="http://schemas.microsoft.com/office/drawing/2014/main" id="{C885C650-090C-305C-8594-19B1EEE9715A}"/>
              </a:ext>
            </a:extLst>
          </p:cNvPr>
          <p:cNvGraphicFramePr>
            <a:graphicFrameLocks noGrp="1"/>
          </p:cNvGraphicFramePr>
          <p:nvPr>
            <p:ph idx="1"/>
            <p:extLst>
              <p:ext uri="{D42A27DB-BD31-4B8C-83A1-F6EECF244321}">
                <p14:modId xmlns:p14="http://schemas.microsoft.com/office/powerpoint/2010/main" val="1459741725"/>
              </p:ext>
            </p:extLst>
          </p:nvPr>
        </p:nvGraphicFramePr>
        <p:xfrm>
          <a:off x="46892" y="109416"/>
          <a:ext cx="12007517" cy="6650891"/>
        </p:xfrm>
        <a:graphic>
          <a:graphicData uri="http://schemas.openxmlformats.org/drawingml/2006/table">
            <a:tbl>
              <a:tblPr firstRow="1" bandRow="1">
                <a:tableStyleId>{5C22544A-7EE6-4342-B048-85BDC9FD1C3A}</a:tableStyleId>
              </a:tblPr>
              <a:tblGrid>
                <a:gridCol w="9313262">
                  <a:extLst>
                    <a:ext uri="{9D8B030D-6E8A-4147-A177-3AD203B41FA5}">
                      <a16:colId xmlns:a16="http://schemas.microsoft.com/office/drawing/2014/main" val="3194336101"/>
                    </a:ext>
                  </a:extLst>
                </a:gridCol>
                <a:gridCol w="2694255">
                  <a:extLst>
                    <a:ext uri="{9D8B030D-6E8A-4147-A177-3AD203B41FA5}">
                      <a16:colId xmlns:a16="http://schemas.microsoft.com/office/drawing/2014/main" val="3980909626"/>
                    </a:ext>
                  </a:extLst>
                </a:gridCol>
              </a:tblGrid>
              <a:tr h="622283">
                <a:tc>
                  <a:txBody>
                    <a:bodyPr/>
                    <a:lstStyle/>
                    <a:p>
                      <a:r>
                        <a:rPr lang="en-US" sz="3200" b="1" dirty="0">
                          <a:latin typeface="Times New Roman" panose="02020603050405020304" pitchFamily="18" charset="0"/>
                          <a:cs typeface="Times New Roman" panose="02020603050405020304" pitchFamily="18" charset="0"/>
                        </a:rPr>
                        <a:t>                              LỖI</a:t>
                      </a:r>
                      <a:endParaRPr lang="vi-VN" sz="3200" b="1" dirty="0">
                        <a:latin typeface="Times New Roman" panose="02020603050405020304" pitchFamily="18" charset="0"/>
                        <a:cs typeface="Times New Roman" panose="02020603050405020304" pitchFamily="18" charset="0"/>
                      </a:endParaRPr>
                    </a:p>
                  </a:txBody>
                  <a:tcPr/>
                </a:tc>
                <a:tc>
                  <a:txBody>
                    <a:bodyPr/>
                    <a:lstStyle/>
                    <a:p>
                      <a:r>
                        <a:rPr lang="en-US" sz="3200" b="1" dirty="0">
                          <a:latin typeface="Times New Roman" panose="02020603050405020304" pitchFamily="18" charset="0"/>
                          <a:cs typeface="Times New Roman" panose="02020603050405020304" pitchFamily="18" charset="0"/>
                        </a:rPr>
                        <a:t>ĐIỂM TRỪ</a:t>
                      </a:r>
                      <a:endParaRPr lang="vi-VN"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5367996"/>
                  </a:ext>
                </a:extLst>
              </a:tr>
              <a:tr h="1146311">
                <a:tc>
                  <a:txBody>
                    <a:bodyPr/>
                    <a:lstStyle/>
                    <a:p>
                      <a:r>
                        <a:rPr lang="en-US" sz="3200" b="1" dirty="0">
                          <a:solidFill>
                            <a:srgbClr val="0000FF"/>
                          </a:solidFill>
                          <a:latin typeface="Times New Roman" panose="02020603050405020304" pitchFamily="18" charset="0"/>
                          <a:cs typeface="Times New Roman" panose="02020603050405020304" pitchFamily="18" charset="0"/>
                        </a:rPr>
                        <a:t>Hs </a:t>
                      </a:r>
                      <a:r>
                        <a:rPr lang="en-US" sz="3200" b="1" dirty="0" err="1">
                          <a:solidFill>
                            <a:srgbClr val="0000FF"/>
                          </a:solidFill>
                          <a:latin typeface="Times New Roman" panose="02020603050405020304" pitchFamily="18" charset="0"/>
                          <a:cs typeface="Times New Roman" panose="02020603050405020304" pitchFamily="18" charset="0"/>
                        </a:rPr>
                        <a:t>biểu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diễn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lượng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tốc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a:t>
                      </a:r>
                      <a:r>
                        <a:rPr lang="en-US" sz="3200" b="1" dirty="0">
                          <a:solidFill>
                            <a:srgbClr val="0000FF"/>
                          </a:solidFill>
                          <a:latin typeface="Times New Roman" panose="02020603050405020304" pitchFamily="18" charset="0"/>
                          <a:cs typeface="Times New Roman" panose="02020603050405020304" pitchFamily="18" charset="0"/>
                        </a:rPr>
                        <a:t> 2 </a:t>
                      </a:r>
                      <a:r>
                        <a:rPr lang="en-US" sz="3200" b="1" dirty="0" err="1">
                          <a:solidFill>
                            <a:srgbClr val="0000FF"/>
                          </a:solidFill>
                          <a:latin typeface="Times New Roman" panose="02020603050405020304" pitchFamily="18" charset="0"/>
                          <a:cs typeface="Times New Roman" panose="02020603050405020304" pitchFamily="18" charset="0"/>
                        </a:rPr>
                        <a:t>đại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lượng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lên</a:t>
                      </a:r>
                      <a:r>
                        <a:rPr lang="en-US" sz="3200" b="1" dirty="0">
                          <a:solidFill>
                            <a:srgbClr val="0000FF"/>
                          </a:solidFill>
                          <a:latin typeface="Times New Roman" panose="02020603050405020304" pitchFamily="18" charset="0"/>
                          <a:cs typeface="Times New Roman" panose="02020603050405020304" pitchFamily="18" charset="0"/>
                        </a:rPr>
                        <a:t> </a:t>
                      </a:r>
                      <a:endParaRPr lang="vi-VN" sz="3200" b="1" dirty="0">
                        <a:solidFill>
                          <a:srgbClr val="0000FF"/>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00FF"/>
                          </a:solidFill>
                          <a:latin typeface="Times New Roman" panose="02020603050405020304" pitchFamily="18" charset="0"/>
                          <a:cs typeface="Times New Roman" panose="02020603050405020304" pitchFamily="18" charset="0"/>
                        </a:rPr>
                        <a:t>Trừ</a:t>
                      </a:r>
                      <a:r>
                        <a:rPr lang="en-US" sz="3200" b="1" dirty="0">
                          <a:solidFill>
                            <a:srgbClr val="0000FF"/>
                          </a:solidFill>
                          <a:latin typeface="Times New Roman" panose="02020603050405020304" pitchFamily="18" charset="0"/>
                          <a:cs typeface="Times New Roman" panose="02020603050405020304" pitchFamily="18" charset="0"/>
                        </a:rPr>
                        <a:t> 0,25 </a:t>
                      </a:r>
                      <a:r>
                        <a:rPr lang="en-US" sz="3200" b="1" dirty="0" err="1">
                          <a:solidFill>
                            <a:srgbClr val="0000FF"/>
                          </a:solidFill>
                          <a:latin typeface="Times New Roman" panose="02020603050405020304" pitchFamily="18" charset="0"/>
                          <a:cs typeface="Times New Roman" panose="02020603050405020304" pitchFamily="18" charset="0"/>
                        </a:rPr>
                        <a:t>điểm</a:t>
                      </a:r>
                      <a:r>
                        <a:rPr lang="en-US" sz="3200" b="1" dirty="0">
                          <a:solidFill>
                            <a:srgbClr val="0000FF"/>
                          </a:solidFill>
                          <a:latin typeface="Times New Roman" panose="02020603050405020304" pitchFamily="18" charset="0"/>
                          <a:cs typeface="Times New Roman" panose="02020603050405020304" pitchFamily="18" charset="0"/>
                        </a:rPr>
                        <a:t> </a:t>
                      </a:r>
                      <a:endParaRPr lang="vi-VN" sz="3200" b="1" dirty="0">
                        <a:solidFill>
                          <a:srgbClr val="0000FF"/>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91839"/>
                  </a:ext>
                </a:extLst>
              </a:tr>
              <a:tr h="1146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Hs </a:t>
                      </a:r>
                      <a:r>
                        <a:rPr lang="en-US" sz="3200" b="1" dirty="0" err="1">
                          <a:solidFill>
                            <a:srgbClr val="00B050"/>
                          </a:solidFill>
                          <a:latin typeface="Times New Roman" panose="02020603050405020304" pitchFamily="18" charset="0"/>
                          <a:cs typeface="Times New Roman" panose="02020603050405020304" pitchFamily="18" charset="0"/>
                        </a:rPr>
                        <a:t>biểu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diễn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thiếu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từ</a:t>
                      </a:r>
                      <a:r>
                        <a:rPr lang="en-US" sz="3200" b="1" dirty="0">
                          <a:solidFill>
                            <a:srgbClr val="00B050"/>
                          </a:solidFill>
                          <a:latin typeface="Times New Roman" panose="02020603050405020304" pitchFamily="18" charset="0"/>
                          <a:cs typeface="Times New Roman" panose="02020603050405020304" pitchFamily="18" charset="0"/>
                        </a:rPr>
                        <a:t> 2 </a:t>
                      </a:r>
                      <a:r>
                        <a:rPr lang="en-US" sz="3200" b="1" dirty="0" err="1">
                          <a:solidFill>
                            <a:srgbClr val="00B050"/>
                          </a:solidFill>
                          <a:latin typeface="Times New Roman" panose="02020603050405020304" pitchFamily="18" charset="0"/>
                          <a:cs typeface="Times New Roman" panose="02020603050405020304" pitchFamily="18" charset="0"/>
                        </a:rPr>
                        <a:t>đơn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vị</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trở</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lên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đối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với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đại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lượng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tốc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thời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gian</a:t>
                      </a:r>
                      <a:r>
                        <a:rPr lang="en-US" sz="3200" b="1" dirty="0">
                          <a:solidFill>
                            <a:srgbClr val="00B050"/>
                          </a:solidFill>
                          <a:latin typeface="Times New Roman" panose="02020603050405020304" pitchFamily="18" charset="0"/>
                          <a:cs typeface="Times New Roman" panose="02020603050405020304" pitchFamily="18" charset="0"/>
                        </a:rPr>
                        <a:t> </a:t>
                      </a:r>
                      <a:endParaRPr lang="vi-VN"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B050"/>
                          </a:solidFill>
                          <a:latin typeface="Times New Roman" panose="02020603050405020304" pitchFamily="18" charset="0"/>
                          <a:cs typeface="Times New Roman" panose="02020603050405020304" pitchFamily="18" charset="0"/>
                        </a:rPr>
                        <a:t>Trừ</a:t>
                      </a:r>
                      <a:r>
                        <a:rPr lang="en-US" sz="3200" b="1" dirty="0">
                          <a:solidFill>
                            <a:srgbClr val="00B050"/>
                          </a:solidFill>
                          <a:latin typeface="Times New Roman" panose="02020603050405020304" pitchFamily="18" charset="0"/>
                          <a:cs typeface="Times New Roman" panose="02020603050405020304" pitchFamily="18" charset="0"/>
                        </a:rPr>
                        <a:t> 0,25 </a:t>
                      </a:r>
                      <a:r>
                        <a:rPr lang="en-US" sz="3200" b="1" dirty="0" err="1">
                          <a:solidFill>
                            <a:srgbClr val="00B050"/>
                          </a:solidFill>
                          <a:latin typeface="Times New Roman" panose="02020603050405020304" pitchFamily="18" charset="0"/>
                          <a:cs typeface="Times New Roman" panose="02020603050405020304" pitchFamily="18" charset="0"/>
                        </a:rPr>
                        <a:t>điểm</a:t>
                      </a:r>
                      <a:r>
                        <a:rPr lang="en-US" sz="3200" b="1" dirty="0">
                          <a:solidFill>
                            <a:srgbClr val="00B050"/>
                          </a:solidFill>
                          <a:latin typeface="Times New Roman" panose="02020603050405020304" pitchFamily="18" charset="0"/>
                          <a:cs typeface="Times New Roman" panose="02020603050405020304" pitchFamily="18" charset="0"/>
                        </a:rPr>
                        <a:t> </a:t>
                      </a:r>
                      <a:endParaRPr lang="vi-VN" sz="32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5401119"/>
                  </a:ext>
                </a:extLst>
              </a:tr>
              <a:tr h="1146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Hs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diễn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thiếu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lần</a:t>
                      </a:r>
                      <a:endParaRPr lang="vi-VN"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lỗi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vi-VN"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9683138"/>
                  </a:ext>
                </a:extLst>
              </a:tr>
              <a:tr h="1015304">
                <a:tc>
                  <a:txBody>
                    <a:bodyPr/>
                    <a:lstStyle/>
                    <a:p>
                      <a:r>
                        <a:rPr lang="en-US" sz="2800" b="1" dirty="0">
                          <a:solidFill>
                            <a:srgbClr val="0070C0"/>
                          </a:solidFill>
                          <a:latin typeface="Times New Roman" panose="02020603050405020304" pitchFamily="18" charset="0"/>
                          <a:cs typeface="Times New Roman" panose="02020603050405020304" pitchFamily="18" charset="0"/>
                        </a:rPr>
                        <a:t>Hs </a:t>
                      </a:r>
                      <a:r>
                        <a:rPr lang="en-US" sz="2800" b="1" dirty="0" err="1">
                          <a:solidFill>
                            <a:srgbClr val="0070C0"/>
                          </a:solidFill>
                          <a:latin typeface="Times New Roman" panose="02020603050405020304" pitchFamily="18" charset="0"/>
                          <a:cs typeface="Times New Roman" panose="02020603050405020304" pitchFamily="18" charset="0"/>
                        </a:rPr>
                        <a:t>ghi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lượng</a:t>
                      </a:r>
                      <a:r>
                        <a:rPr lang="en-US" sz="2800" b="1" dirty="0">
                          <a:solidFill>
                            <a:srgbClr val="0070C0"/>
                          </a:solidFill>
                          <a:latin typeface="Times New Roman" panose="02020603050405020304" pitchFamily="18" charset="0"/>
                          <a:cs typeface="Times New Roman" panose="02020603050405020304" pitchFamily="18" charset="0"/>
                        </a:rPr>
                        <a:t> </a:t>
                      </a:r>
                      <a:endParaRPr lang="vi-VN" sz="28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800" b="1" dirty="0" err="1">
                          <a:solidFill>
                            <a:srgbClr val="0070C0"/>
                          </a:solidFill>
                          <a:latin typeface="Times New Roman" panose="02020603050405020304" pitchFamily="18" charset="0"/>
                          <a:cs typeface="Times New Roman" panose="02020603050405020304" pitchFamily="18" charset="0"/>
                        </a:rPr>
                        <a:t>Mỗi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loại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trừ</a:t>
                      </a:r>
                      <a:r>
                        <a:rPr lang="en-US" sz="2800" b="1" dirty="0">
                          <a:solidFill>
                            <a:srgbClr val="0070C0"/>
                          </a:solidFill>
                          <a:latin typeface="Times New Roman" panose="02020603050405020304" pitchFamily="18" charset="0"/>
                          <a:cs typeface="Times New Roman" panose="02020603050405020304" pitchFamily="18" charset="0"/>
                        </a:rPr>
                        <a:t> 0,25 đ</a:t>
                      </a:r>
                      <a:endParaRPr lang="vi-VN" sz="2800"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12863446"/>
                  </a:ext>
                </a:extLst>
              </a:tr>
              <a:tr h="1574371">
                <a:tc>
                  <a:txBody>
                    <a:bodyPr/>
                    <a:lstStyle/>
                    <a:p>
                      <a:r>
                        <a:rPr lang="en-US" sz="2800" b="1" dirty="0">
                          <a:solidFill>
                            <a:srgbClr val="FF00FF"/>
                          </a:solidFill>
                          <a:latin typeface="Times New Roman" panose="02020603050405020304" pitchFamily="18" charset="0"/>
                          <a:cs typeface="Times New Roman" panose="02020603050405020304" pitchFamily="18" charset="0"/>
                        </a:rPr>
                        <a:t>Hs </a:t>
                      </a:r>
                      <a:r>
                        <a:rPr lang="en-US" sz="2800" b="1" dirty="0" err="1">
                          <a:solidFill>
                            <a:srgbClr val="FF00FF"/>
                          </a:solidFill>
                          <a:latin typeface="Times New Roman" panose="02020603050405020304" pitchFamily="18" charset="0"/>
                          <a:cs typeface="Times New Roman" panose="02020603050405020304" pitchFamily="18" charset="0"/>
                        </a:rPr>
                        <a:t>không</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giải</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phương</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trình</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mà</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chỉ</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viết</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ra</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một</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nghiệm</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đúng</a:t>
                      </a:r>
                      <a:r>
                        <a:rPr lang="en-US" sz="2800" b="1" dirty="0">
                          <a:solidFill>
                            <a:srgbClr val="FF00FF"/>
                          </a:solidFill>
                          <a:latin typeface="Times New Roman" panose="02020603050405020304" pitchFamily="18" charset="0"/>
                          <a:cs typeface="Times New Roman" panose="02020603050405020304" pitchFamily="18" charset="0"/>
                        </a:rPr>
                        <a:t> ( </a:t>
                      </a:r>
                      <a:r>
                        <a:rPr lang="en-US" sz="2800" b="1" dirty="0" err="1">
                          <a:solidFill>
                            <a:srgbClr val="FF00FF"/>
                          </a:solidFill>
                          <a:latin typeface="Times New Roman" panose="02020603050405020304" pitchFamily="18" charset="0"/>
                          <a:cs typeface="Times New Roman" panose="02020603050405020304" pitchFamily="18" charset="0"/>
                        </a:rPr>
                        <a:t>không</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viết</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đủ</a:t>
                      </a:r>
                      <a:r>
                        <a:rPr lang="en-US" sz="2800" b="1" dirty="0">
                          <a:solidFill>
                            <a:srgbClr val="FF00FF"/>
                          </a:solidFill>
                          <a:latin typeface="Times New Roman" panose="02020603050405020304" pitchFamily="18" charset="0"/>
                          <a:cs typeface="Times New Roman" panose="02020603050405020304" pitchFamily="18" charset="0"/>
                        </a:rPr>
                        <a:t> 2 </a:t>
                      </a:r>
                      <a:r>
                        <a:rPr lang="en-US" sz="2800" b="1" dirty="0" err="1">
                          <a:solidFill>
                            <a:srgbClr val="FF00FF"/>
                          </a:solidFill>
                          <a:latin typeface="Times New Roman" panose="02020603050405020304" pitchFamily="18" charset="0"/>
                          <a:cs typeface="Times New Roman" panose="02020603050405020304" pitchFamily="18" charset="0"/>
                        </a:rPr>
                        <a:t>nghiệm</a:t>
                      </a:r>
                      <a:r>
                        <a:rPr lang="en-US" sz="2800" b="1" dirty="0">
                          <a:solidFill>
                            <a:srgbClr val="FF00FF"/>
                          </a:solidFill>
                          <a:latin typeface="Times New Roman" panose="02020603050405020304" pitchFamily="18" charset="0"/>
                          <a:cs typeface="Times New Roman" panose="02020603050405020304" pitchFamily="18" charset="0"/>
                        </a:rPr>
                        <a:t> ). </a:t>
                      </a:r>
                    </a:p>
                    <a:p>
                      <a:r>
                        <a:rPr lang="en-US" sz="2800" b="1" dirty="0">
                          <a:solidFill>
                            <a:srgbClr val="FF00FF"/>
                          </a:solidFill>
                          <a:latin typeface="Times New Roman" panose="02020603050405020304" pitchFamily="18" charset="0"/>
                          <a:cs typeface="Times New Roman" panose="02020603050405020304" pitchFamily="18" charset="0"/>
                        </a:rPr>
                        <a:t>Hs </a:t>
                      </a:r>
                      <a:r>
                        <a:rPr lang="en-US" sz="2800" b="1" dirty="0" err="1">
                          <a:solidFill>
                            <a:srgbClr val="FF00FF"/>
                          </a:solidFill>
                          <a:latin typeface="Times New Roman" panose="02020603050405020304" pitchFamily="18" charset="0"/>
                          <a:cs typeface="Times New Roman" panose="02020603050405020304" pitchFamily="18" charset="0"/>
                        </a:rPr>
                        <a:t>không</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đối</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chiếu</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điều</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kiện</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để</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kết</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luận</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err="1">
                          <a:solidFill>
                            <a:srgbClr val="FF00FF"/>
                          </a:solidFill>
                          <a:latin typeface="Times New Roman" panose="02020603050405020304" pitchFamily="18" charset="0"/>
                          <a:cs typeface="Times New Roman" panose="02020603050405020304" pitchFamily="18" charset="0"/>
                        </a:rPr>
                        <a:t>nghiệm</a:t>
                      </a:r>
                      <a:endParaRPr lang="vi-VN" sz="2800" b="1" dirty="0">
                        <a:solidFill>
                          <a:srgbClr val="FF00FF"/>
                        </a:solidFill>
                        <a:latin typeface="Times New Roman" panose="02020603050405020304" pitchFamily="18" charset="0"/>
                        <a:cs typeface="Times New Roman" panose="02020603050405020304" pitchFamily="18" charset="0"/>
                      </a:endParaRPr>
                    </a:p>
                  </a:txBody>
                  <a:tcPr/>
                </a:tc>
                <a:tc>
                  <a:txBody>
                    <a:bodyPr/>
                    <a:lstStyle/>
                    <a:p>
                      <a:r>
                        <a:rPr lang="en-US" sz="2800" b="1" dirty="0" err="1">
                          <a:solidFill>
                            <a:srgbClr val="FF00FF"/>
                          </a:solidFill>
                          <a:latin typeface="Times New Roman" panose="02020603050405020304" pitchFamily="18" charset="0"/>
                          <a:cs typeface="Times New Roman" panose="02020603050405020304" pitchFamily="18" charset="0"/>
                        </a:rPr>
                        <a:t>Trừ</a:t>
                      </a:r>
                      <a:r>
                        <a:rPr lang="en-US" sz="2800" b="1" dirty="0">
                          <a:solidFill>
                            <a:srgbClr val="FF00FF"/>
                          </a:solidFill>
                          <a:latin typeface="Times New Roman" panose="02020603050405020304" pitchFamily="18" charset="0"/>
                          <a:cs typeface="Times New Roman" panose="02020603050405020304" pitchFamily="18" charset="0"/>
                        </a:rPr>
                        <a:t> 0,25 </a:t>
                      </a:r>
                      <a:r>
                        <a:rPr lang="en-US" sz="2800" b="1" dirty="0" err="1">
                          <a:solidFill>
                            <a:srgbClr val="FF00FF"/>
                          </a:solidFill>
                          <a:latin typeface="Times New Roman" panose="02020603050405020304" pitchFamily="18" charset="0"/>
                          <a:cs typeface="Times New Roman" panose="02020603050405020304" pitchFamily="18" charset="0"/>
                        </a:rPr>
                        <a:t>điểm</a:t>
                      </a:r>
                      <a:endParaRPr lang="vi-VN" sz="2800" b="1" dirty="0">
                        <a:solidFill>
                          <a:srgbClr val="FF00FF"/>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5702825"/>
                  </a:ext>
                </a:extLst>
              </a:tr>
            </a:tbl>
          </a:graphicData>
        </a:graphic>
      </p:graphicFrame>
    </p:spTree>
    <p:extLst>
      <p:ext uri="{BB962C8B-B14F-4D97-AF65-F5344CB8AC3E}">
        <p14:creationId xmlns:p14="http://schemas.microsoft.com/office/powerpoint/2010/main" val="330418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3201" y="210787"/>
            <a:ext cx="11988800" cy="1354217"/>
          </a:xfrm>
          <a:prstGeom prst="rect">
            <a:avLst/>
          </a:prstGeom>
          <a:noFill/>
        </p:spPr>
        <p:txBody>
          <a:bodyPr wrap="square" rtlCol="0">
            <a:spAutoFit/>
          </a:bodyPr>
          <a:lstStyle/>
          <a:p>
            <a:r>
              <a:rPr lang="vi-VN"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PHẦN III.  MỘT  SỐ </a:t>
            </a:r>
            <a:r>
              <a:rPr lang="vi-VN"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LƯU Ý</a:t>
            </a:r>
            <a:r>
              <a:rPr lang="vi-VN"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KHI TRÌNH BÀY LỜI GIẢI BÀI TOÁN BẰNG CÁCH LẬP PT HOẶC HPT.</a:t>
            </a:r>
            <a:endParaRPr lang="vi-VN"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600" b="1" u="sng" dirty="0">
              <a:solidFill>
                <a:srgbClr val="FFFF00"/>
              </a:solidFill>
              <a:latin typeface="Arial" panose="020B0604020202020204" pitchFamily="34" charset="0"/>
              <a:cs typeface="Arial" panose="020B0604020202020204" pitchFamily="34" charset="0"/>
            </a:endParaRPr>
          </a:p>
        </p:txBody>
      </p:sp>
      <p:sp>
        <p:nvSpPr>
          <p:cNvPr id="38" name="TextBox 37"/>
          <p:cNvSpPr txBox="1"/>
          <p:nvPr/>
        </p:nvSpPr>
        <p:spPr>
          <a:xfrm>
            <a:off x="203201" y="1385444"/>
            <a:ext cx="4881178" cy="954107"/>
          </a:xfrm>
          <a:prstGeom prst="rect">
            <a:avLst/>
          </a:prstGeom>
          <a:noFill/>
        </p:spPr>
        <p:txBody>
          <a:bodyPr wrap="square" rtlCol="0">
            <a:spAutoFit/>
          </a:bodyPr>
          <a:lstStyle/>
          <a:p>
            <a:pPr algn="just"/>
            <a:r>
              <a:rPr lang="en-US" sz="2800" b="1" i="1" dirty="0">
                <a:latin typeface="Times New Roman" panose="02020603050405020304" pitchFamily="18" charset="0"/>
                <a:cs typeface="Times New Roman" panose="02020603050405020304" pitchFamily="18" charset="0"/>
              </a:rPr>
              <a:t>1) </a:t>
            </a:r>
            <a:r>
              <a:rPr lang="en-US" sz="2800" b="1" i="1" dirty="0" err="1">
                <a:latin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phạm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lầm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sót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nhỏ</a:t>
            </a:r>
            <a:r>
              <a:rPr lang="en-US" sz="2800" b="1" i="1" dirty="0">
                <a:latin typeface="Times New Roman" panose="02020603050405020304" pitchFamily="18" charset="0"/>
                <a:cs typeface="Times New Roman" panose="02020603050405020304" pitchFamily="18" charset="0"/>
              </a:rPr>
              <a:t> </a:t>
            </a:r>
          </a:p>
        </p:txBody>
      </p:sp>
      <p:cxnSp>
        <p:nvCxnSpPr>
          <p:cNvPr id="40" name="Curved Connector 39"/>
          <p:cNvCxnSpPr>
            <a:cxnSpLocks/>
          </p:cNvCxnSpPr>
          <p:nvPr/>
        </p:nvCxnSpPr>
        <p:spPr>
          <a:xfrm>
            <a:off x="5072831" y="1773935"/>
            <a:ext cx="3545306" cy="892916"/>
          </a:xfrm>
          <a:prstGeom prst="curvedConnector3">
            <a:avLst>
              <a:gd name="adj1" fmla="val 50000"/>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606589" y="2159991"/>
            <a:ext cx="3584743" cy="1384995"/>
          </a:xfrm>
          <a:prstGeom prst="rect">
            <a:avLst/>
          </a:prstGeom>
          <a:noFill/>
        </p:spPr>
        <p:txBody>
          <a:bodyPr wrap="square" rtlCol="0">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LỜI GIẢI BÀI TOÁN BẰNG CÁCH LẬP PT  ( LẬP HPT)</a:t>
            </a:r>
          </a:p>
        </p:txBody>
      </p:sp>
      <p:sp>
        <p:nvSpPr>
          <p:cNvPr id="61" name="TextBox 60"/>
          <p:cNvSpPr txBox="1"/>
          <p:nvPr/>
        </p:nvSpPr>
        <p:spPr>
          <a:xfrm>
            <a:off x="121920" y="2603553"/>
            <a:ext cx="4856775" cy="954107"/>
          </a:xfrm>
          <a:prstGeom prst="rect">
            <a:avLst/>
          </a:prstGeom>
          <a:noFill/>
        </p:spPr>
        <p:txBody>
          <a:bodyPr wrap="square" rtlCol="0">
            <a:spAutoFit/>
          </a:bodyPr>
          <a:lstStyle/>
          <a:p>
            <a:pPr algn="just"/>
            <a:r>
              <a:rPr lang="en-US" sz="2800" b="1" i="1" dirty="0">
                <a:latin typeface="Times New Roman" panose="02020603050405020304" pitchFamily="18" charset="0"/>
                <a:cs typeface="Times New Roman" panose="02020603050405020304" pitchFamily="18" charset="0"/>
              </a:rPr>
              <a:t>2) </a:t>
            </a:r>
            <a:r>
              <a:rPr lang="en-US" sz="2800" b="1" i="1" dirty="0" err="1">
                <a:latin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xác</a:t>
            </a:r>
            <a:endParaRPr lang="en-US" sz="2800" b="1" i="1" dirty="0">
              <a:latin typeface="Times New Roman" panose="02020603050405020304" pitchFamily="18" charset="0"/>
              <a:cs typeface="Times New Roman" panose="02020603050405020304" pitchFamily="18" charset="0"/>
            </a:endParaRPr>
          </a:p>
        </p:txBody>
      </p:sp>
      <p:cxnSp>
        <p:nvCxnSpPr>
          <p:cNvPr id="62" name="Curved Connector 61"/>
          <p:cNvCxnSpPr>
            <a:cxnSpLocks/>
          </p:cNvCxnSpPr>
          <p:nvPr/>
        </p:nvCxnSpPr>
        <p:spPr>
          <a:xfrm flipV="1">
            <a:off x="5084379" y="2833010"/>
            <a:ext cx="3522210" cy="209735"/>
          </a:xfrm>
          <a:prstGeom prst="curvedConnector3">
            <a:avLst>
              <a:gd name="adj1" fmla="val 50000"/>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21921" y="4518450"/>
            <a:ext cx="4632960" cy="954107"/>
          </a:xfrm>
          <a:prstGeom prst="rect">
            <a:avLst/>
          </a:prstGeom>
          <a:noFill/>
        </p:spPr>
        <p:txBody>
          <a:bodyPr wrap="square" rtlCol="0">
            <a:spAutoFit/>
          </a:bodyPr>
          <a:lstStyle/>
          <a:p>
            <a:pPr algn="just"/>
            <a:r>
              <a:rPr lang="en-US" sz="2800" b="1" i="1" dirty="0">
                <a:latin typeface="Times New Roman" panose="02020603050405020304" pitchFamily="18" charset="0"/>
                <a:cs typeface="Times New Roman" panose="02020603050405020304" pitchFamily="18" charset="0"/>
              </a:rPr>
              <a:t>3) </a:t>
            </a:r>
            <a:r>
              <a:rPr lang="en-US" sz="2800" b="1" i="1" dirty="0" err="1">
                <a:latin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đầy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đủ</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toàn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diện</a:t>
            </a:r>
            <a:endParaRPr lang="en-US" sz="2800" b="1" i="1" dirty="0">
              <a:latin typeface="Times New Roman" panose="02020603050405020304" pitchFamily="18" charset="0"/>
              <a:cs typeface="Times New Roman" panose="02020603050405020304" pitchFamily="18" charset="0"/>
            </a:endParaRPr>
          </a:p>
        </p:txBody>
      </p:sp>
      <p:cxnSp>
        <p:nvCxnSpPr>
          <p:cNvPr id="103" name="Curved Connector 102"/>
          <p:cNvCxnSpPr>
            <a:cxnSpLocks/>
            <a:stCxn id="90" idx="3"/>
          </p:cNvCxnSpPr>
          <p:nvPr/>
        </p:nvCxnSpPr>
        <p:spPr>
          <a:xfrm flipV="1">
            <a:off x="4754881" y="2967789"/>
            <a:ext cx="3851708" cy="2027715"/>
          </a:xfrm>
          <a:prstGeom prst="curvedConnector3">
            <a:avLst>
              <a:gd name="adj1" fmla="val 50000"/>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228080" y="5161663"/>
            <a:ext cx="5841999" cy="954107"/>
          </a:xfrm>
          <a:prstGeom prst="rect">
            <a:avLst/>
          </a:prstGeom>
          <a:noFill/>
        </p:spPr>
        <p:txBody>
          <a:bodyPr wrap="square" rtlCol="0">
            <a:spAutoFit/>
          </a:bodyPr>
          <a:lstStyle/>
          <a:p>
            <a:pPr algn="just"/>
            <a:r>
              <a:rPr lang="en-US" sz="2800" b="1" i="1" dirty="0">
                <a:latin typeface="Times New Roman" panose="02020603050405020304" pitchFamily="18" charset="0"/>
                <a:cs typeface="Times New Roman" panose="02020603050405020304" pitchFamily="18" charset="0"/>
              </a:rPr>
              <a:t>4) </a:t>
            </a:r>
            <a:r>
              <a:rPr lang="en-US" sz="2800" b="1" i="1" dirty="0" err="1">
                <a:latin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bày</a:t>
            </a:r>
            <a:r>
              <a:rPr lang="en-US" sz="2800" b="1" i="1" dirty="0">
                <a:latin typeface="Times New Roman" panose="02020603050405020304" pitchFamily="18" charset="0"/>
                <a:cs typeface="Times New Roman" panose="02020603050405020304" pitchFamily="18" charset="0"/>
              </a:rPr>
              <a:t> khoa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rõ</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ràng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đầy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đủ</a:t>
            </a:r>
            <a:r>
              <a:rPr lang="en-US" sz="2800" b="1" i="1" dirty="0">
                <a:latin typeface="Times New Roman" panose="02020603050405020304" pitchFamily="18" charset="0"/>
                <a:cs typeface="Times New Roman" panose="02020603050405020304" pitchFamily="18" charset="0"/>
              </a:rPr>
              <a:t>.</a:t>
            </a:r>
          </a:p>
        </p:txBody>
      </p:sp>
      <p:cxnSp>
        <p:nvCxnSpPr>
          <p:cNvPr id="154" name="Curved Connector 153"/>
          <p:cNvCxnSpPr>
            <a:cxnSpLocks/>
          </p:cNvCxnSpPr>
          <p:nvPr/>
        </p:nvCxnSpPr>
        <p:spPr>
          <a:xfrm rot="5400000" flipH="1" flipV="1">
            <a:off x="9274528" y="4133484"/>
            <a:ext cx="1699757" cy="356603"/>
          </a:xfrm>
          <a:prstGeom prst="curvedConnector3">
            <a:avLst>
              <a:gd name="adj1" fmla="val 50000"/>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3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500"/>
                                        <p:tgtEl>
                                          <p:spTgt spid="1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0" grpId="0"/>
      <p:bldP spid="61" grpId="0"/>
      <p:bldP spid="90"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90149-A128-4F05-9DAC-97E60CACFC84}"/>
              </a:ext>
            </a:extLst>
          </p:cNvPr>
          <p:cNvSpPr txBox="1"/>
          <p:nvPr/>
        </p:nvSpPr>
        <p:spPr>
          <a:xfrm>
            <a:off x="1727200" y="1600200"/>
            <a:ext cx="7721600" cy="1569660"/>
          </a:xfrm>
          <a:prstGeom prst="rect">
            <a:avLst/>
          </a:prstGeom>
          <a:noFill/>
        </p:spPr>
        <p:txBody>
          <a:bodyPr wrap="square" rtlCol="0">
            <a:spAutoFit/>
          </a:bodyPr>
          <a:lstStyle/>
          <a:p>
            <a:r>
              <a:rPr lang="en-US" sz="4800" b="1" dirty="0">
                <a:solidFill>
                  <a:srgbClr val="FFFF00"/>
                </a:solidFill>
                <a:latin typeface="Times New Roman" panose="02020603050405020304" pitchFamily="18" charset="0"/>
                <a:cs typeface="Times New Roman" panose="02020603050405020304" pitchFamily="18" charset="0"/>
              </a:rPr>
              <a:t>              PHẦN IV</a:t>
            </a:r>
          </a:p>
          <a:p>
            <a:r>
              <a:rPr lang="en-US" sz="4800" b="1" dirty="0">
                <a:solidFill>
                  <a:srgbClr val="FFFF00"/>
                </a:solidFill>
                <a:latin typeface="Times New Roman" panose="02020603050405020304" pitchFamily="18" charset="0"/>
                <a:cs typeface="Times New Roman" panose="02020603050405020304" pitchFamily="18" charset="0"/>
              </a:rPr>
              <a:t>LUYỆN TẬP - VẬN DỤNG</a:t>
            </a:r>
          </a:p>
        </p:txBody>
      </p:sp>
    </p:spTree>
    <p:extLst>
      <p:ext uri="{BB962C8B-B14F-4D97-AF65-F5344CB8AC3E}">
        <p14:creationId xmlns:p14="http://schemas.microsoft.com/office/powerpoint/2010/main" val="197352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064826" y="371650"/>
            <a:ext cx="8643814" cy="1228551"/>
          </a:xfrm>
          <a:prstGeom prst="rect">
            <a:avLst/>
          </a:prstGeom>
          <a:solidFill>
            <a:srgbClr val="FFFF00"/>
          </a:solidFill>
          <a:ln w="9525" cap="flat" cmpd="sng">
            <a:solidFill>
              <a:srgbClr val="FFFF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4000" b="1" dirty="0">
                <a:solidFill>
                  <a:srgbClr val="002060"/>
                </a:solidFill>
                <a:latin typeface="Times New Roman" panose="02020603050405020304" pitchFamily="18" charset="0"/>
                <a:cs typeface="Times New Roman" panose="02020603050405020304" pitchFamily="18" charset="0"/>
              </a:rPr>
              <a:t>BÀI TOÁN CHUYỂN ĐỘNG</a:t>
            </a:r>
            <a:endParaRPr lang="en-US" alt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itle 1"/>
          <p:cNvSpPr txBox="1"/>
          <p:nvPr/>
        </p:nvSpPr>
        <p:spPr>
          <a:xfrm>
            <a:off x="826844" y="2410620"/>
            <a:ext cx="5029200" cy="836612"/>
          </a:xfrm>
          <a:prstGeom prst="rect">
            <a:avLst/>
          </a:prstGeom>
          <a:noFill/>
          <a:ln w="9525" cap="flat" cmpd="sng">
            <a:solidFill>
              <a:srgbClr val="FFFF00"/>
            </a:solidFill>
            <a:prstDash val="solid"/>
            <a:miter/>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000" dirty="0">
                <a:solidFill>
                  <a:srgbClr val="FFFFFF"/>
                </a:solidFill>
                <a:latin typeface="Tahoma" panose="020B0604030504040204" pitchFamily="34" charset="0"/>
                <a:cs typeface="Tahoma" panose="020B0604030504040204" pitchFamily="34" charset="0"/>
              </a:rPr>
              <a:t>Quãng đ</a:t>
            </a:r>
            <a:r>
              <a:rPr lang="vi-VN" altLang="en-US" sz="2000" dirty="0">
                <a:solidFill>
                  <a:srgbClr val="FFFFFF"/>
                </a:solidFill>
                <a:latin typeface="Tahoma" panose="020B0604030504040204" pitchFamily="34" charset="0"/>
                <a:cs typeface="Tahoma" panose="020B0604030504040204" pitchFamily="34" charset="0"/>
              </a:rPr>
              <a:t>ư</a:t>
            </a:r>
            <a:r>
              <a:rPr lang="en-US" altLang="en-US" sz="2000" dirty="0">
                <a:solidFill>
                  <a:srgbClr val="FFFFFF"/>
                </a:solidFill>
                <a:latin typeface="Tahoma" panose="020B0604030504040204" pitchFamily="34" charset="0"/>
                <a:cs typeface="Tahoma" panose="020B0604030504040204" pitchFamily="34" charset="0"/>
              </a:rPr>
              <a:t>ờng = (Vận tốc). (Thời gian)</a:t>
            </a:r>
          </a:p>
          <a:p>
            <a:pPr marL="0" lvl="0" indent="0" defTabSz="457200" eaLnBrk="1" hangingPunct="1">
              <a:lnSpc>
                <a:spcPct val="150000"/>
              </a:lnSpc>
              <a:spcBef>
                <a:spcPct val="0"/>
              </a:spcBef>
              <a:buFontTx/>
              <a:buNone/>
            </a:pPr>
            <a:r>
              <a:rPr lang="en-US" altLang="en-US" sz="2000" dirty="0">
                <a:solidFill>
                  <a:srgbClr val="FFFFFF"/>
                </a:solidFill>
                <a:latin typeface="Tahoma" panose="020B0604030504040204" pitchFamily="34" charset="0"/>
                <a:cs typeface="Tahoma" panose="020B0604030504040204" pitchFamily="34" charset="0"/>
              </a:rPr>
              <a:t>      </a:t>
            </a:r>
            <a:r>
              <a:rPr lang="en-US" altLang="en-US" sz="2000" dirty="0">
                <a:solidFill>
                  <a:srgbClr val="FF6600"/>
                </a:solidFill>
                <a:latin typeface="Tahoma" panose="020B0604030504040204" pitchFamily="34" charset="0"/>
                <a:cs typeface="Tahoma" panose="020B0604030504040204" pitchFamily="34" charset="0"/>
              </a:rPr>
              <a:t>s  </a:t>
            </a:r>
            <a:r>
              <a:rPr lang="en-US" altLang="en-US" sz="2000" dirty="0">
                <a:solidFill>
                  <a:srgbClr val="FFFFFF"/>
                </a:solidFill>
                <a:latin typeface="Tahoma" panose="020B0604030504040204" pitchFamily="34" charset="0"/>
                <a:cs typeface="Tahoma" panose="020B0604030504040204" pitchFamily="34" charset="0"/>
              </a:rPr>
              <a:t>           =      </a:t>
            </a:r>
            <a:r>
              <a:rPr lang="en-US" altLang="en-US" sz="2000" dirty="0">
                <a:solidFill>
                  <a:srgbClr val="FF6600"/>
                </a:solidFill>
                <a:latin typeface="Tahoma" panose="020B0604030504040204" pitchFamily="34" charset="0"/>
                <a:cs typeface="Tahoma" panose="020B0604030504040204" pitchFamily="34" charset="0"/>
              </a:rPr>
              <a:t>v       .        t </a:t>
            </a:r>
            <a:endParaRPr lang="en-US" altLang="en-US" sz="2000" dirty="0">
              <a:solidFill>
                <a:srgbClr val="FF6600"/>
              </a:solidFill>
              <a:latin typeface="Tahoma" panose="020B0604030504040204" pitchFamily="34" charset="0"/>
              <a:ea typeface="Tahoma" panose="020B0604030504040204" pitchFamily="34" charset="0"/>
            </a:endParaRPr>
          </a:p>
        </p:txBody>
      </p:sp>
      <p:sp>
        <p:nvSpPr>
          <p:cNvPr id="8" name="Title 1"/>
          <p:cNvSpPr txBox="1"/>
          <p:nvPr/>
        </p:nvSpPr>
        <p:spPr>
          <a:xfrm>
            <a:off x="6386733" y="3036887"/>
            <a:ext cx="5805267" cy="1524000"/>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dirty="0">
                <a:solidFill>
                  <a:srgbClr val="FF6600"/>
                </a:solidFill>
                <a:latin typeface="Tahoma" panose="020B0604030504040204" pitchFamily="34" charset="0"/>
                <a:cs typeface="Tahoma" panose="020B0604030504040204" pitchFamily="34" charset="0"/>
              </a:rPr>
              <a:t>s</a:t>
            </a:r>
            <a:r>
              <a:rPr lang="en-US" altLang="en-US" dirty="0">
                <a:solidFill>
                  <a:srgbClr val="FFFFFF"/>
                </a:solidFill>
                <a:latin typeface="Tahoma" panose="020B0604030504040204" pitchFamily="34" charset="0"/>
                <a:cs typeface="Tahoma" panose="020B0604030504040204" pitchFamily="34" charset="0"/>
              </a:rPr>
              <a:t>: </a:t>
            </a:r>
            <a:r>
              <a:rPr lang="en-US" altLang="en-US" dirty="0" err="1">
                <a:solidFill>
                  <a:srgbClr val="FFFFFF"/>
                </a:solidFill>
                <a:latin typeface="Tahoma" panose="020B0604030504040204" pitchFamily="34" charset="0"/>
                <a:cs typeface="Tahoma" panose="020B0604030504040204" pitchFamily="34" charset="0"/>
              </a:rPr>
              <a:t>quãng</a:t>
            </a:r>
            <a:r>
              <a:rPr lang="en-US" altLang="en-US" dirty="0">
                <a:solidFill>
                  <a:srgbClr val="FFFFFF"/>
                </a:solidFill>
                <a:latin typeface="Tahoma" panose="020B0604030504040204" pitchFamily="34" charset="0"/>
                <a:cs typeface="Tahoma" panose="020B0604030504040204" pitchFamily="34" charset="0"/>
              </a:rPr>
              <a:t> </a:t>
            </a:r>
            <a:r>
              <a:rPr lang="en-US" altLang="en-US" dirty="0" err="1">
                <a:solidFill>
                  <a:srgbClr val="FFFFFF"/>
                </a:solidFill>
                <a:latin typeface="Tahoma" panose="020B0604030504040204" pitchFamily="34" charset="0"/>
                <a:cs typeface="Tahoma" panose="020B0604030504040204" pitchFamily="34" charset="0"/>
              </a:rPr>
              <a:t>đường</a:t>
            </a:r>
            <a:r>
              <a:rPr lang="en-US" altLang="en-US" dirty="0">
                <a:solidFill>
                  <a:srgbClr val="FFFFFF"/>
                </a:solidFill>
                <a:latin typeface="Tahoma" panose="020B0604030504040204" pitchFamily="34" charset="0"/>
                <a:cs typeface="Tahoma" panose="020B0604030504040204" pitchFamily="34" charset="0"/>
              </a:rPr>
              <a:t> ( đ</a:t>
            </a:r>
            <a:r>
              <a:rPr lang="vi-VN" altLang="en-US" dirty="0">
                <a:solidFill>
                  <a:srgbClr val="FFFFFF"/>
                </a:solidFill>
                <a:latin typeface="Tahoma" panose="020B0604030504040204" pitchFamily="34" charset="0"/>
                <a:cs typeface="Tahoma" panose="020B0604030504040204" pitchFamily="34" charset="0"/>
              </a:rPr>
              <a:t>ơ</a:t>
            </a:r>
            <a:r>
              <a:rPr lang="en-US" altLang="en-US" dirty="0">
                <a:solidFill>
                  <a:srgbClr val="FFFFFF"/>
                </a:solidFill>
                <a:latin typeface="Tahoma" panose="020B0604030504040204" pitchFamily="34" charset="0"/>
                <a:cs typeface="Tahoma" panose="020B0604030504040204" pitchFamily="34" charset="0"/>
              </a:rPr>
              <a:t>n vị: m, km )</a:t>
            </a:r>
          </a:p>
          <a:p>
            <a:pPr marL="0" lvl="0" indent="0" defTabSz="457200" eaLnBrk="1" hangingPunct="1">
              <a:lnSpc>
                <a:spcPct val="150000"/>
              </a:lnSpc>
              <a:spcBef>
                <a:spcPct val="0"/>
              </a:spcBef>
              <a:buFontTx/>
              <a:buNone/>
            </a:pPr>
            <a:r>
              <a:rPr lang="en-US" altLang="en-US" dirty="0">
                <a:solidFill>
                  <a:srgbClr val="FF6600"/>
                </a:solidFill>
                <a:latin typeface="Tahoma" panose="020B0604030504040204" pitchFamily="34" charset="0"/>
                <a:cs typeface="Tahoma" panose="020B0604030504040204" pitchFamily="34" charset="0"/>
              </a:rPr>
              <a:t>v</a:t>
            </a:r>
            <a:r>
              <a:rPr lang="en-US" altLang="en-US" dirty="0">
                <a:solidFill>
                  <a:srgbClr val="FFFFFF"/>
                </a:solidFill>
                <a:latin typeface="Tahoma" panose="020B0604030504040204" pitchFamily="34" charset="0"/>
                <a:cs typeface="Tahoma" panose="020B0604030504040204" pitchFamily="34" charset="0"/>
              </a:rPr>
              <a:t>: </a:t>
            </a:r>
            <a:r>
              <a:rPr lang="en-US" altLang="en-US" dirty="0" err="1">
                <a:solidFill>
                  <a:srgbClr val="FFFFFF"/>
                </a:solidFill>
                <a:latin typeface="Tahoma" panose="020B0604030504040204" pitchFamily="34" charset="0"/>
                <a:cs typeface="Tahoma" panose="020B0604030504040204" pitchFamily="34" charset="0"/>
              </a:rPr>
              <a:t>vận</a:t>
            </a:r>
            <a:r>
              <a:rPr lang="en-US" altLang="en-US" dirty="0">
                <a:solidFill>
                  <a:srgbClr val="FFFFFF"/>
                </a:solidFill>
                <a:latin typeface="Tahoma" panose="020B0604030504040204" pitchFamily="34" charset="0"/>
                <a:cs typeface="Tahoma" panose="020B0604030504040204" pitchFamily="34" charset="0"/>
              </a:rPr>
              <a:t> </a:t>
            </a:r>
            <a:r>
              <a:rPr lang="en-US" altLang="en-US" dirty="0" err="1">
                <a:solidFill>
                  <a:srgbClr val="FFFFFF"/>
                </a:solidFill>
                <a:latin typeface="Tahoma" panose="020B0604030504040204" pitchFamily="34" charset="0"/>
                <a:cs typeface="Tahoma" panose="020B0604030504040204" pitchFamily="34" charset="0"/>
              </a:rPr>
              <a:t>tốc</a:t>
            </a:r>
            <a:r>
              <a:rPr lang="en-US" altLang="en-US" dirty="0">
                <a:solidFill>
                  <a:srgbClr val="FFFFFF"/>
                </a:solidFill>
                <a:latin typeface="Tahoma" panose="020B0604030504040204" pitchFamily="34" charset="0"/>
                <a:cs typeface="Tahoma" panose="020B0604030504040204" pitchFamily="34" charset="0"/>
              </a:rPr>
              <a:t>  (đ</a:t>
            </a:r>
            <a:r>
              <a:rPr lang="vi-VN" altLang="en-US" dirty="0">
                <a:solidFill>
                  <a:srgbClr val="FFFFFF"/>
                </a:solidFill>
                <a:latin typeface="Tahoma" panose="020B0604030504040204" pitchFamily="34" charset="0"/>
                <a:cs typeface="Tahoma" panose="020B0604030504040204" pitchFamily="34" charset="0"/>
              </a:rPr>
              <a:t>ơ</a:t>
            </a:r>
            <a:r>
              <a:rPr lang="en-US" altLang="en-US" dirty="0">
                <a:solidFill>
                  <a:srgbClr val="FFFFFF"/>
                </a:solidFill>
                <a:latin typeface="Tahoma" panose="020B0604030504040204" pitchFamily="34" charset="0"/>
                <a:cs typeface="Tahoma" panose="020B0604030504040204" pitchFamily="34" charset="0"/>
              </a:rPr>
              <a:t>n vị: m/s, km/h</a:t>
            </a:r>
            <a:r>
              <a:rPr lang="en-US" altLang="en-US" dirty="0">
                <a:solidFill>
                  <a:srgbClr val="FFFFFF"/>
                </a:solidFill>
                <a:latin typeface="Tahoma" panose="020B0604030504040204" pitchFamily="34" charset="0"/>
                <a:ea typeface="Tahoma" panose="020B0604030504040204" pitchFamily="34" charset="0"/>
              </a:rPr>
              <a:t>…</a:t>
            </a:r>
            <a:r>
              <a:rPr lang="en-US" altLang="en-US" dirty="0">
                <a:solidFill>
                  <a:srgbClr val="FFFFFF"/>
                </a:solidFill>
                <a:latin typeface="Tahoma" panose="020B0604030504040204" pitchFamily="34" charset="0"/>
                <a:cs typeface="Tahoma" panose="020B0604030504040204" pitchFamily="34" charset="0"/>
              </a:rPr>
              <a:t>.)</a:t>
            </a:r>
          </a:p>
          <a:p>
            <a:pPr marL="0" lvl="0" indent="0" defTabSz="457200" eaLnBrk="1" hangingPunct="1">
              <a:lnSpc>
                <a:spcPct val="150000"/>
              </a:lnSpc>
              <a:spcBef>
                <a:spcPct val="0"/>
              </a:spcBef>
              <a:buFontTx/>
              <a:buNone/>
            </a:pPr>
            <a:r>
              <a:rPr lang="en-US" altLang="en-US" dirty="0">
                <a:solidFill>
                  <a:srgbClr val="FF6600"/>
                </a:solidFill>
                <a:latin typeface="Tahoma" panose="020B0604030504040204" pitchFamily="34" charset="0"/>
                <a:cs typeface="Tahoma" panose="020B0604030504040204" pitchFamily="34" charset="0"/>
              </a:rPr>
              <a:t>t</a:t>
            </a:r>
            <a:r>
              <a:rPr lang="en-US" altLang="en-US" dirty="0">
                <a:solidFill>
                  <a:srgbClr val="FFFFFF"/>
                </a:solidFill>
                <a:latin typeface="Tahoma" panose="020B0604030504040204" pitchFamily="34" charset="0"/>
                <a:cs typeface="Tahoma" panose="020B0604030504040204" pitchFamily="34" charset="0"/>
              </a:rPr>
              <a:t>: </a:t>
            </a:r>
            <a:r>
              <a:rPr lang="en-US" altLang="en-US" dirty="0" err="1">
                <a:solidFill>
                  <a:srgbClr val="FFFFFF"/>
                </a:solidFill>
                <a:latin typeface="Tahoma" panose="020B0604030504040204" pitchFamily="34" charset="0"/>
                <a:cs typeface="Tahoma" panose="020B0604030504040204" pitchFamily="34" charset="0"/>
              </a:rPr>
              <a:t>thời</a:t>
            </a:r>
            <a:r>
              <a:rPr lang="en-US" altLang="en-US" dirty="0">
                <a:solidFill>
                  <a:srgbClr val="FFFFFF"/>
                </a:solidFill>
                <a:latin typeface="Tahoma" panose="020B0604030504040204" pitchFamily="34" charset="0"/>
                <a:cs typeface="Tahoma" panose="020B0604030504040204" pitchFamily="34" charset="0"/>
              </a:rPr>
              <a:t> </a:t>
            </a:r>
            <a:r>
              <a:rPr lang="en-US" altLang="en-US" dirty="0" err="1">
                <a:solidFill>
                  <a:srgbClr val="FFFFFF"/>
                </a:solidFill>
                <a:latin typeface="Tahoma" panose="020B0604030504040204" pitchFamily="34" charset="0"/>
                <a:cs typeface="Tahoma" panose="020B0604030504040204" pitchFamily="34" charset="0"/>
              </a:rPr>
              <a:t>gian</a:t>
            </a:r>
            <a:r>
              <a:rPr lang="en-US" altLang="en-US" dirty="0">
                <a:solidFill>
                  <a:srgbClr val="FFFFFF"/>
                </a:solidFill>
                <a:latin typeface="Tahoma" panose="020B0604030504040204" pitchFamily="34" charset="0"/>
                <a:cs typeface="Tahoma" panose="020B0604030504040204" pitchFamily="34" charset="0"/>
              </a:rPr>
              <a:t> (đ</a:t>
            </a:r>
            <a:r>
              <a:rPr lang="vi-VN" altLang="en-US" dirty="0">
                <a:solidFill>
                  <a:srgbClr val="FFFFFF"/>
                </a:solidFill>
                <a:latin typeface="Tahoma" panose="020B0604030504040204" pitchFamily="34" charset="0"/>
                <a:cs typeface="Tahoma" panose="020B0604030504040204" pitchFamily="34" charset="0"/>
              </a:rPr>
              <a:t>ơ</a:t>
            </a:r>
            <a:r>
              <a:rPr lang="en-US" altLang="en-US" dirty="0">
                <a:solidFill>
                  <a:srgbClr val="FFFFFF"/>
                </a:solidFill>
                <a:latin typeface="Tahoma" panose="020B0604030504040204" pitchFamily="34" charset="0"/>
                <a:cs typeface="Tahoma" panose="020B0604030504040204" pitchFamily="34" charset="0"/>
              </a:rPr>
              <a:t>n vị: s, h</a:t>
            </a:r>
            <a:r>
              <a:rPr lang="en-US" altLang="en-US" dirty="0">
                <a:solidFill>
                  <a:srgbClr val="FFFFFF"/>
                </a:solidFill>
                <a:latin typeface="Tahoma" panose="020B0604030504040204" pitchFamily="34" charset="0"/>
                <a:ea typeface="Tahoma" panose="020B0604030504040204" pitchFamily="34" charset="0"/>
              </a:rPr>
              <a:t>…</a:t>
            </a:r>
            <a:r>
              <a:rPr lang="en-US" altLang="en-US" dirty="0">
                <a:solidFill>
                  <a:srgbClr val="FFFFFF"/>
                </a:solidFill>
                <a:latin typeface="Tahoma" panose="020B0604030504040204" pitchFamily="34" charset="0"/>
                <a:cs typeface="Tahoma" panose="020B0604030504040204" pitchFamily="34" charset="0"/>
              </a:rPr>
              <a:t>.  )</a:t>
            </a:r>
            <a:endParaRPr lang="en-US" altLang="en-US" dirty="0">
              <a:solidFill>
                <a:srgbClr val="FFFFFF"/>
              </a:solidFill>
              <a:latin typeface="Tahoma" panose="020B0604030504040204" pitchFamily="34" charset="0"/>
              <a:ea typeface="Tahoma" panose="020B0604030504040204" pitchFamily="34" charset="0"/>
            </a:endParaRPr>
          </a:p>
        </p:txBody>
      </p:sp>
      <p:sp>
        <p:nvSpPr>
          <p:cNvPr id="9" name="Title 1"/>
          <p:cNvSpPr txBox="1"/>
          <p:nvPr/>
        </p:nvSpPr>
        <p:spPr bwMode="auto">
          <a:xfrm>
            <a:off x="846138" y="4350543"/>
            <a:ext cx="2252663" cy="1052513"/>
          </a:xfrm>
          <a:prstGeom prst="rect">
            <a:avLst/>
          </a:prstGeom>
          <a:noFill/>
          <a:ln w="9525">
            <a:solidFill>
              <a:srgbClr val="FFFF00"/>
            </a:solidFill>
            <a:miter lim="800000"/>
          </a:ln>
          <a:effec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l" defTabSz="457200" rtl="0" eaLnBrk="1" fontAlgn="base" latinLnBrk="0" hangingPunct="1">
              <a:lnSpc>
                <a:spcPct val="150000"/>
              </a:lnSpc>
              <a:spcBef>
                <a:spcPct val="0"/>
              </a:spcBef>
              <a:spcAft>
                <a:spcPct val="0"/>
              </a:spcAft>
              <a:buClrTx/>
              <a:buSzTx/>
              <a:buFontTx/>
              <a:buNone/>
              <a:defRPr/>
            </a:pP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21208944"/>
              </p:ext>
            </p:extLst>
          </p:nvPr>
        </p:nvGraphicFramePr>
        <p:xfrm>
          <a:off x="1515269" y="4431506"/>
          <a:ext cx="914400" cy="930275"/>
        </p:xfrm>
        <a:graphic>
          <a:graphicData uri="http://schemas.openxmlformats.org/presentationml/2006/ole">
            <mc:AlternateContent xmlns:mc="http://schemas.openxmlformats.org/markup-compatibility/2006">
              <mc:Choice xmlns:v="urn:schemas-microsoft-com:vml" Requires="v">
                <p:oleObj r:id="rId2" imgW="405765" imgH="443865" progId="Equation.DSMT4">
                  <p:embed/>
                </p:oleObj>
              </mc:Choice>
              <mc:Fallback>
                <p:oleObj r:id="rId2" imgW="405765" imgH="443865" progId="Equation.DSMT4">
                  <p:embed/>
                  <p:pic>
                    <p:nvPicPr>
                      <p:cNvPr id="0" name="Picture 3076"/>
                      <p:cNvPicPr/>
                      <p:nvPr/>
                    </p:nvPicPr>
                    <p:blipFill>
                      <a:blip r:embed="rId3"/>
                      <a:stretch>
                        <a:fillRect/>
                      </a:stretch>
                    </p:blipFill>
                    <p:spPr>
                      <a:xfrm>
                        <a:off x="1515269" y="4431506"/>
                        <a:ext cx="914400" cy="930275"/>
                      </a:xfrm>
                      <a:prstGeom prst="rect">
                        <a:avLst/>
                      </a:prstGeom>
                      <a:noFill/>
                      <a:ln w="38100">
                        <a:noFill/>
                        <a:miter/>
                      </a:ln>
                    </p:spPr>
                  </p:pic>
                </p:oleObj>
              </mc:Fallback>
            </mc:AlternateContent>
          </a:graphicData>
        </a:graphic>
      </p:graphicFrame>
      <p:sp>
        <p:nvSpPr>
          <p:cNvPr id="11" name="Title 1"/>
          <p:cNvSpPr txBox="1"/>
          <p:nvPr/>
        </p:nvSpPr>
        <p:spPr bwMode="auto">
          <a:xfrm>
            <a:off x="3984687" y="4309268"/>
            <a:ext cx="2254250" cy="1052513"/>
          </a:xfrm>
          <a:prstGeom prst="rect">
            <a:avLst/>
          </a:prstGeom>
          <a:noFill/>
          <a:ln w="9525">
            <a:solidFill>
              <a:srgbClr val="FFFF00"/>
            </a:solidFill>
            <a:miter lim="800000"/>
          </a:ln>
          <a:effec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l" defTabSz="457200" rtl="0" eaLnBrk="1" fontAlgn="base" latinLnBrk="0" hangingPunct="1">
              <a:lnSpc>
                <a:spcPct val="150000"/>
              </a:lnSpc>
              <a:spcBef>
                <a:spcPct val="0"/>
              </a:spcBef>
              <a:spcAft>
                <a:spcPct val="0"/>
              </a:spcAft>
              <a:buClrTx/>
              <a:buSzTx/>
              <a:buFontTx/>
              <a:buNone/>
              <a:defRPr/>
            </a:pP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848780891"/>
              </p:ext>
            </p:extLst>
          </p:nvPr>
        </p:nvGraphicFramePr>
        <p:xfrm>
          <a:off x="4487070" y="4350543"/>
          <a:ext cx="885825" cy="930275"/>
        </p:xfrm>
        <a:graphic>
          <a:graphicData uri="http://schemas.openxmlformats.org/presentationml/2006/ole">
            <mc:AlternateContent xmlns:mc="http://schemas.openxmlformats.org/markup-compatibility/2006">
              <mc:Choice xmlns:v="urn:schemas-microsoft-com:vml" Requires="v">
                <p:oleObj r:id="rId4" imgW="393700" imgH="444500" progId="Equation.DSMT4">
                  <p:embed/>
                </p:oleObj>
              </mc:Choice>
              <mc:Fallback>
                <p:oleObj r:id="rId4" imgW="393700" imgH="444500" progId="Equation.DSMT4">
                  <p:embed/>
                  <p:pic>
                    <p:nvPicPr>
                      <p:cNvPr id="0" name="Picture 3077"/>
                      <p:cNvPicPr/>
                      <p:nvPr/>
                    </p:nvPicPr>
                    <p:blipFill>
                      <a:blip r:embed="rId5"/>
                      <a:stretch>
                        <a:fillRect/>
                      </a:stretch>
                    </p:blipFill>
                    <p:spPr>
                      <a:xfrm>
                        <a:off x="4487070" y="4350543"/>
                        <a:ext cx="885825" cy="930275"/>
                      </a:xfrm>
                      <a:prstGeom prst="rect">
                        <a:avLst/>
                      </a:prstGeom>
                      <a:noFill/>
                      <a:ln w="38100">
                        <a:noFill/>
                        <a:miter/>
                      </a:ln>
                    </p:spPr>
                  </p:pic>
                </p:oleObj>
              </mc:Fallback>
            </mc:AlternateContent>
          </a:graphicData>
        </a:graphic>
      </p:graphicFrame>
      <p:cxnSp>
        <p:nvCxnSpPr>
          <p:cNvPr id="14" name="Straight Arrow Connector 13"/>
          <p:cNvCxnSpPr>
            <a:stCxn id="7" idx="2"/>
            <a:endCxn id="9" idx="0"/>
          </p:cNvCxnSpPr>
          <p:nvPr/>
        </p:nvCxnSpPr>
        <p:spPr>
          <a:xfrm flipH="1">
            <a:off x="1972470" y="3247232"/>
            <a:ext cx="1368974" cy="1103311"/>
          </a:xfrm>
          <a:prstGeom prst="straightConnector1">
            <a:avLst/>
          </a:prstGeom>
          <a:ln w="9525" cap="flat" cmpd="sng">
            <a:solidFill>
              <a:srgbClr val="FFFF00"/>
            </a:solidFill>
            <a:prstDash val="solid"/>
            <a:headEnd type="triangle" w="med" len="med"/>
            <a:tailEnd type="triangle" w="med" len="med"/>
          </a:ln>
        </p:spPr>
      </p:cxnSp>
      <p:cxnSp>
        <p:nvCxnSpPr>
          <p:cNvPr id="15" name="Straight Arrow Connector 14"/>
          <p:cNvCxnSpPr>
            <a:cxnSpLocks/>
          </p:cNvCxnSpPr>
          <p:nvPr/>
        </p:nvCxnSpPr>
        <p:spPr>
          <a:xfrm>
            <a:off x="3984687" y="3202781"/>
            <a:ext cx="1227137" cy="1228725"/>
          </a:xfrm>
          <a:prstGeom prst="straightConnector1">
            <a:avLst/>
          </a:prstGeom>
          <a:ln w="9525" cap="flat" cmpd="sng">
            <a:solidFill>
              <a:srgbClr val="FFFF00"/>
            </a:solidFill>
            <a:prstDash val="solid"/>
            <a:headEnd type="triangle" w="med" len="med"/>
            <a:tailEnd type="triangle" w="med" len="med"/>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p:bldP spid="9" grpId="0" bldLvl="0" animBg="1"/>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6FED2F-2038-7057-0EF6-92909A6E9BBC}"/>
            </a:ext>
          </a:extLst>
        </p:cNvPr>
        <p:cNvGrpSpPr/>
        <p:nvPr/>
      </p:nvGrpSpPr>
      <p:grpSpPr>
        <a:xfrm>
          <a:off x="0" y="0"/>
          <a:ext cx="0" cy="0"/>
          <a:chOff x="0" y="0"/>
          <a:chExt cx="0" cy="0"/>
        </a:xfrm>
      </p:grpSpPr>
      <p:sp>
        <p:nvSpPr>
          <p:cNvPr id="17415" name="Title 10">
            <a:extLst>
              <a:ext uri="{FF2B5EF4-FFF2-40B4-BE49-F238E27FC236}">
                <a16:creationId xmlns:a16="http://schemas.microsoft.com/office/drawing/2014/main" id="{5F29F395-932A-3983-2206-241DB1FF8A4C}"/>
              </a:ext>
            </a:extLst>
          </p:cNvPr>
          <p:cNvSpPr>
            <a:spLocks noGrp="1"/>
          </p:cNvSpPr>
          <p:nvPr>
            <p:ph type="title"/>
          </p:nvPr>
        </p:nvSpPr>
        <p:spPr>
          <a:xfrm>
            <a:off x="838200" y="365126"/>
            <a:ext cx="10515600" cy="790575"/>
          </a:xfrm>
        </p:spPr>
        <p:txBody>
          <a:bodyPr/>
          <a:lstStyle/>
          <a:p>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BÀI TOÁN CHUYỂN ĐỘNG </a:t>
            </a:r>
          </a:p>
        </p:txBody>
      </p:sp>
      <p:sp>
        <p:nvSpPr>
          <p:cNvPr id="38915" name="Rectangle 3">
            <a:extLst>
              <a:ext uri="{FF2B5EF4-FFF2-40B4-BE49-F238E27FC236}">
                <a16:creationId xmlns:a16="http://schemas.microsoft.com/office/drawing/2014/main" id="{E780DD46-4B7E-0A74-9FED-15744B1FD849}"/>
              </a:ext>
            </a:extLst>
          </p:cNvPr>
          <p:cNvSpPr>
            <a:spLocks noGrp="1" noChangeArrowheads="1"/>
          </p:cNvSpPr>
          <p:nvPr>
            <p:ph idx="1"/>
          </p:nvPr>
        </p:nvSpPr>
        <p:spPr>
          <a:xfrm>
            <a:off x="2833077" y="1744718"/>
            <a:ext cx="8392510" cy="4892565"/>
          </a:xfrm>
        </p:spPr>
        <p:txBody>
          <a:bodyPr>
            <a:normAutofit fontScale="92500" lnSpcReduction="20000"/>
          </a:bodyPr>
          <a:lstStyle/>
          <a:p>
            <a:pPr>
              <a:buFontTx/>
              <a:buNone/>
            </a:pPr>
            <a:r>
              <a:rPr lang="en-US" altLang="en-US" sz="2600" b="1" dirty="0">
                <a:solidFill>
                  <a:schemeClr val="tx1"/>
                </a:solidFill>
                <a:latin typeface="Times New Roman" panose="02020603050405020304" pitchFamily="18" charset="0"/>
                <a:cs typeface="Times New Roman" panose="02020603050405020304" pitchFamily="18" charset="0"/>
              </a:rPr>
              <a:t>  </a:t>
            </a:r>
            <a:r>
              <a:rPr lang="en-US" altLang="en-US" sz="3200" b="1" dirty="0">
                <a:solidFill>
                  <a:schemeClr val="tx1"/>
                </a:solidFill>
                <a:latin typeface="Times New Roman" panose="02020603050405020304" pitchFamily="18" charset="0"/>
                <a:cs typeface="Times New Roman" panose="02020603050405020304" pitchFamily="18" charset="0"/>
              </a:rPr>
              <a:t>I. </a:t>
            </a:r>
            <a:r>
              <a:rPr lang="en-US" altLang="en-US" sz="3200" b="1" dirty="0" err="1">
                <a:solidFill>
                  <a:schemeClr val="tx1"/>
                </a:solidFill>
                <a:latin typeface="Times New Roman" panose="02020603050405020304" pitchFamily="18" charset="0"/>
                <a:cs typeface="Times New Roman" panose="02020603050405020304" pitchFamily="18" charset="0"/>
              </a:rPr>
              <a:t>Chuyển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động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một</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đối</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tượng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cả</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đi</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và</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về</a:t>
            </a:r>
            <a:r>
              <a:rPr lang="en-US" altLang="en-US" sz="3200" b="1" dirty="0">
                <a:solidFill>
                  <a:schemeClr val="tx1"/>
                </a:solidFill>
                <a:latin typeface="Times New Roman" panose="02020603050405020304" pitchFamily="18" charset="0"/>
                <a:cs typeface="Times New Roman" panose="02020603050405020304" pitchFamily="18" charset="0"/>
              </a:rPr>
              <a:t> </a:t>
            </a:r>
          </a:p>
          <a:p>
            <a:pPr>
              <a:buFontTx/>
              <a:buNone/>
            </a:pPr>
            <a:endParaRPr lang="en-US" altLang="en-US" sz="3200" b="1" dirty="0">
              <a:solidFill>
                <a:schemeClr val="tx1"/>
              </a:solidFill>
              <a:latin typeface="Times New Roman" panose="02020603050405020304" pitchFamily="18" charset="0"/>
              <a:cs typeface="Times New Roman" panose="02020603050405020304" pitchFamily="18" charset="0"/>
            </a:endParaRPr>
          </a:p>
          <a:p>
            <a:pPr>
              <a:buFontTx/>
              <a:buNone/>
            </a:pPr>
            <a:r>
              <a:rPr lang="en-US" altLang="en-US" sz="3200" b="1" dirty="0">
                <a:solidFill>
                  <a:schemeClr val="tx1"/>
                </a:solidFill>
                <a:latin typeface="Times New Roman" panose="02020603050405020304" pitchFamily="18" charset="0"/>
                <a:cs typeface="Times New Roman" panose="02020603050405020304" pitchFamily="18" charset="0"/>
              </a:rPr>
              <a:t> II.  </a:t>
            </a:r>
            <a:r>
              <a:rPr lang="en-US" altLang="en-US" sz="3200" b="1" dirty="0" err="1">
                <a:solidFill>
                  <a:schemeClr val="tx1"/>
                </a:solidFill>
                <a:latin typeface="Times New Roman" panose="02020603050405020304" pitchFamily="18" charset="0"/>
                <a:cs typeface="Times New Roman" panose="02020603050405020304" pitchFamily="18" charset="0"/>
              </a:rPr>
              <a:t>Chuyển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động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cùng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chiều</a:t>
            </a:r>
            <a:endParaRPr lang="en-US" altLang="en-US" sz="3200" b="1" dirty="0">
              <a:solidFill>
                <a:schemeClr val="tx1"/>
              </a:solidFill>
              <a:latin typeface="Times New Roman" panose="02020603050405020304" pitchFamily="18" charset="0"/>
              <a:cs typeface="Times New Roman" panose="02020603050405020304" pitchFamily="18" charset="0"/>
            </a:endParaRPr>
          </a:p>
          <a:p>
            <a:pPr>
              <a:buFontTx/>
              <a:buNone/>
            </a:pPr>
            <a:endParaRPr lang="en-US" altLang="en-US" sz="3200" b="1" i="1" dirty="0">
              <a:solidFill>
                <a:schemeClr val="tx1"/>
              </a:solidFill>
              <a:latin typeface="Times New Roman" panose="02020603050405020304" pitchFamily="18" charset="0"/>
              <a:cs typeface="Times New Roman" panose="02020603050405020304" pitchFamily="18" charset="0"/>
            </a:endParaRPr>
          </a:p>
          <a:p>
            <a:pPr marL="0" indent="0">
              <a:buNone/>
            </a:pPr>
            <a:r>
              <a:rPr lang="en-US" altLang="en-US" sz="3200" b="1" dirty="0">
                <a:solidFill>
                  <a:schemeClr val="tx1"/>
                </a:solidFill>
                <a:latin typeface="Times New Roman" panose="02020603050405020304" pitchFamily="18" charset="0"/>
                <a:cs typeface="Times New Roman" panose="02020603050405020304" pitchFamily="18" charset="0"/>
              </a:rPr>
              <a:t>III. </a:t>
            </a:r>
            <a:r>
              <a:rPr lang="en-US" altLang="en-US" sz="3200" b="1" dirty="0" err="1">
                <a:solidFill>
                  <a:schemeClr val="tx1"/>
                </a:solidFill>
                <a:latin typeface="Times New Roman" panose="02020603050405020304" pitchFamily="18" charset="0"/>
                <a:cs typeface="Times New Roman" panose="02020603050405020304" pitchFamily="18" charset="0"/>
              </a:rPr>
              <a:t>Chuyển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động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ngược</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chiều</a:t>
            </a:r>
            <a:r>
              <a:rPr lang="en-US" altLang="en-US" sz="3200" b="1" dirty="0">
                <a:solidFill>
                  <a:schemeClr val="tx1"/>
                </a:solidFill>
                <a:latin typeface="Times New Roman" panose="02020603050405020304" pitchFamily="18" charset="0"/>
                <a:cs typeface="Times New Roman" panose="02020603050405020304" pitchFamily="18" charset="0"/>
              </a:rPr>
              <a:t> </a:t>
            </a:r>
            <a:endParaRPr lang="vi-VN" i="1" dirty="0">
              <a:solidFill>
                <a:schemeClr val="tx1"/>
              </a:solidFill>
            </a:endParaRPr>
          </a:p>
          <a:p>
            <a:pPr>
              <a:buFontTx/>
              <a:buNone/>
            </a:pPr>
            <a:endParaRPr lang="en-US" altLang="en-US" sz="3200" b="1" dirty="0">
              <a:solidFill>
                <a:schemeClr val="tx1"/>
              </a:solidFill>
              <a:latin typeface="Times New Roman" panose="02020603050405020304" pitchFamily="18" charset="0"/>
              <a:cs typeface="Times New Roman" panose="02020603050405020304" pitchFamily="18" charset="0"/>
            </a:endParaRPr>
          </a:p>
          <a:p>
            <a:pPr>
              <a:buNone/>
            </a:pPr>
            <a:r>
              <a:rPr lang="en-US" altLang="en-US" sz="3200" b="1" dirty="0">
                <a:solidFill>
                  <a:schemeClr val="tx1"/>
                </a:solidFill>
                <a:latin typeface="Times New Roman" panose="02020603050405020304" pitchFamily="18" charset="0"/>
                <a:cs typeface="Times New Roman" panose="02020603050405020304" pitchFamily="18" charset="0"/>
              </a:rPr>
              <a:t>IV.</a:t>
            </a:r>
            <a:r>
              <a:rPr lang="en-US" altLang="en-US" sz="3200" b="1" dirty="0">
                <a:solidFill>
                  <a:schemeClr val="tx1"/>
                </a:solidFill>
              </a:rPr>
              <a:t> </a:t>
            </a:r>
            <a:r>
              <a:rPr lang="en-US" altLang="en-US" sz="3200" b="1" dirty="0" err="1">
                <a:solidFill>
                  <a:schemeClr val="tx1"/>
                </a:solidFill>
                <a:latin typeface="Times New Roman" panose="02020603050405020304" pitchFamily="18" charset="0"/>
                <a:cs typeface="Times New Roman" panose="02020603050405020304" pitchFamily="18" charset="0"/>
              </a:rPr>
              <a:t>Chuyển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động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ngược</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xuôi</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trên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dòng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nước</a:t>
            </a:r>
            <a:r>
              <a:rPr lang="en-US" altLang="en-US" sz="3200" b="1" i="1" dirty="0">
                <a:solidFill>
                  <a:schemeClr val="tx1"/>
                </a:solidFill>
                <a:latin typeface="Times New Roman" panose="02020603050405020304" pitchFamily="18" charset="0"/>
                <a:cs typeface="Times New Roman" panose="02020603050405020304" pitchFamily="18" charset="0"/>
              </a:rPr>
              <a:t> </a:t>
            </a:r>
          </a:p>
          <a:p>
            <a:pPr>
              <a:buFontTx/>
              <a:buNone/>
            </a:pPr>
            <a:r>
              <a:rPr lang="en-US" altLang="en-US" sz="3200" b="1" dirty="0">
                <a:solidFill>
                  <a:schemeClr val="tx1"/>
                </a:solidFill>
                <a:latin typeface="Times New Roman" panose="02020603050405020304" pitchFamily="18" charset="0"/>
                <a:cs typeface="Times New Roman" panose="02020603050405020304" pitchFamily="18" charset="0"/>
              </a:rPr>
              <a:t> </a:t>
            </a:r>
          </a:p>
          <a:p>
            <a:pPr>
              <a:buFontTx/>
              <a:buNone/>
            </a:pPr>
            <a:r>
              <a:rPr lang="en-US" altLang="en-US" sz="3200" b="1" dirty="0">
                <a:solidFill>
                  <a:schemeClr val="tx1"/>
                </a:solidFill>
                <a:latin typeface="Times New Roman" panose="02020603050405020304" pitchFamily="18" charset="0"/>
                <a:cs typeface="Times New Roman" panose="02020603050405020304" pitchFamily="18" charset="0"/>
              </a:rPr>
              <a:t>V. </a:t>
            </a:r>
            <a:r>
              <a:rPr lang="en-US" altLang="en-US" sz="3200" b="1" dirty="0" err="1">
                <a:solidFill>
                  <a:schemeClr val="tx1"/>
                </a:solidFill>
                <a:latin typeface="Times New Roman" panose="02020603050405020304" pitchFamily="18" charset="0"/>
                <a:cs typeface="Times New Roman" panose="02020603050405020304" pitchFamily="18" charset="0"/>
              </a:rPr>
              <a:t>Chuyển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động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vòng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tròn</a:t>
            </a:r>
            <a:endParaRPr lang="en-US" altLang="en-US" sz="2600" dirty="0">
              <a:solidFill>
                <a:schemeClr val="tx1"/>
              </a:solidFill>
            </a:endParaRPr>
          </a:p>
          <a:p>
            <a:pPr>
              <a:buFontTx/>
              <a:buNone/>
            </a:pPr>
            <a:endParaRPr lang="en-US" altLang="en-US" sz="2400" i="1" dirty="0">
              <a:solidFill>
                <a:schemeClr val="tx1"/>
              </a:solidFill>
            </a:endParaRPr>
          </a:p>
          <a:p>
            <a:pPr>
              <a:buFontTx/>
              <a:buNone/>
            </a:pPr>
            <a:endParaRPr lang="en-US" altLang="en-US" sz="2400" i="1" dirty="0">
              <a:solidFill>
                <a:schemeClr val="tx1"/>
              </a:solidFill>
            </a:endParaRPr>
          </a:p>
        </p:txBody>
      </p:sp>
      <p:pic>
        <p:nvPicPr>
          <p:cNvPr id="38917" name="Picture 5" descr="AG00092_">
            <a:extLst>
              <a:ext uri="{FF2B5EF4-FFF2-40B4-BE49-F238E27FC236}">
                <a16:creationId xmlns:a16="http://schemas.microsoft.com/office/drawing/2014/main" id="{0CB9E1D2-33C4-58D5-AB60-C14607E548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33626"/>
            <a:ext cx="762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AG00092_">
            <a:extLst>
              <a:ext uri="{FF2B5EF4-FFF2-40B4-BE49-F238E27FC236}">
                <a16:creationId xmlns:a16="http://schemas.microsoft.com/office/drawing/2014/main" id="{F2E37E47-BFB2-D1F6-C976-DA4972688A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AG00092_">
            <a:extLst>
              <a:ext uri="{FF2B5EF4-FFF2-40B4-BE49-F238E27FC236}">
                <a16:creationId xmlns:a16="http://schemas.microsoft.com/office/drawing/2014/main" id="{A7DEA024-FB58-52F9-9AA1-E25FEE09F1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00426"/>
            <a:ext cx="762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AG00092_">
            <a:extLst>
              <a:ext uri="{FF2B5EF4-FFF2-40B4-BE49-F238E27FC236}">
                <a16:creationId xmlns:a16="http://schemas.microsoft.com/office/drawing/2014/main" id="{A433CFF4-0EA0-665D-444A-04D5620A59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467226"/>
            <a:ext cx="762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AG00092_">
            <a:extLst>
              <a:ext uri="{FF2B5EF4-FFF2-40B4-BE49-F238E27FC236}">
                <a16:creationId xmlns:a16="http://schemas.microsoft.com/office/drawing/2014/main" id="{D1DFC558-E736-5DF0-A724-C419B91948E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428921"/>
            <a:ext cx="762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4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fltVal val="0"/>
                                          </p:val>
                                        </p:tav>
                                        <p:tav tm="100000">
                                          <p:val>
                                            <p:strVal val="#ppt_w"/>
                                          </p:val>
                                        </p:tav>
                                      </p:tavLst>
                                    </p:anim>
                                    <p:anim calcmode="lin" valueType="num">
                                      <p:cBhvr>
                                        <p:cTn id="8" dur="500" fill="hold"/>
                                        <p:tgtEl>
                                          <p:spTgt spid="38918"/>
                                        </p:tgtEl>
                                        <p:attrNameLst>
                                          <p:attrName>ppt_h</p:attrName>
                                        </p:attrNameLst>
                                      </p:cBhvr>
                                      <p:tavLst>
                                        <p:tav tm="0">
                                          <p:val>
                                            <p:fltVal val="0"/>
                                          </p:val>
                                        </p:tav>
                                        <p:tav tm="100000">
                                          <p:val>
                                            <p:strVal val="#ppt_h"/>
                                          </p:val>
                                        </p:tav>
                                      </p:tavLst>
                                    </p:anim>
                                  </p:childTnLst>
                                </p:cTn>
                              </p:par>
                              <p:par>
                                <p:cTn id="9" presetID="41" presetClass="entr" presetSubtype="0" fill="hold" nodeType="withEffect">
                                  <p:stCondLst>
                                    <p:cond delay="0"/>
                                  </p:stCondLst>
                                  <p:iterate type="lt">
                                    <p:tmPct val="10000"/>
                                  </p:iterate>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p:cTn id="11" dur="500" fill="hold"/>
                                        <p:tgtEl>
                                          <p:spTgt spid="389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891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89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89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89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8917"/>
                                        </p:tgtEl>
                                        <p:attrNameLst>
                                          <p:attrName>style.visibility</p:attrName>
                                        </p:attrNameLst>
                                      </p:cBhvr>
                                      <p:to>
                                        <p:strVal val="visible"/>
                                      </p:to>
                                    </p:set>
                                    <p:anim calcmode="lin" valueType="num">
                                      <p:cBhvr>
                                        <p:cTn id="20" dur="500" fill="hold"/>
                                        <p:tgtEl>
                                          <p:spTgt spid="38917"/>
                                        </p:tgtEl>
                                        <p:attrNameLst>
                                          <p:attrName>ppt_w</p:attrName>
                                        </p:attrNameLst>
                                      </p:cBhvr>
                                      <p:tavLst>
                                        <p:tav tm="0">
                                          <p:val>
                                            <p:fltVal val="0"/>
                                          </p:val>
                                        </p:tav>
                                        <p:tav tm="100000">
                                          <p:val>
                                            <p:strVal val="#ppt_w"/>
                                          </p:val>
                                        </p:tav>
                                      </p:tavLst>
                                    </p:anim>
                                    <p:anim calcmode="lin" valueType="num">
                                      <p:cBhvr>
                                        <p:cTn id="21" dur="500" fill="hold"/>
                                        <p:tgtEl>
                                          <p:spTgt spid="38917"/>
                                        </p:tgtEl>
                                        <p:attrNameLst>
                                          <p:attrName>ppt_h</p:attrName>
                                        </p:attrNameLst>
                                      </p:cBhvr>
                                      <p:tavLst>
                                        <p:tav tm="0">
                                          <p:val>
                                            <p:fltVal val="0"/>
                                          </p:val>
                                        </p:tav>
                                        <p:tav tm="100000">
                                          <p:val>
                                            <p:strVal val="#ppt_h"/>
                                          </p:val>
                                        </p:tav>
                                      </p:tavLst>
                                    </p:anim>
                                  </p:childTnLst>
                                </p:cTn>
                              </p:par>
                              <p:par>
                                <p:cTn id="22" presetID="41" presetClass="entr" presetSubtype="0" fill="hold" nodeType="withEffect">
                                  <p:stCondLst>
                                    <p:cond delay="0"/>
                                  </p:stCondLst>
                                  <p:iterate type="lt">
                                    <p:tmPct val="10000"/>
                                  </p:iterate>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p:cTn id="24" dur="500" fill="hold"/>
                                        <p:tgtEl>
                                          <p:spTgt spid="3891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8915">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891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891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89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8919"/>
                                        </p:tgtEl>
                                        <p:attrNameLst>
                                          <p:attrName>style.visibility</p:attrName>
                                        </p:attrNameLst>
                                      </p:cBhvr>
                                      <p:to>
                                        <p:strVal val="visible"/>
                                      </p:to>
                                    </p:set>
                                    <p:anim calcmode="lin" valueType="num">
                                      <p:cBhvr>
                                        <p:cTn id="33" dur="500" fill="hold"/>
                                        <p:tgtEl>
                                          <p:spTgt spid="38919"/>
                                        </p:tgtEl>
                                        <p:attrNameLst>
                                          <p:attrName>ppt_w</p:attrName>
                                        </p:attrNameLst>
                                      </p:cBhvr>
                                      <p:tavLst>
                                        <p:tav tm="0">
                                          <p:val>
                                            <p:fltVal val="0"/>
                                          </p:val>
                                        </p:tav>
                                        <p:tav tm="100000">
                                          <p:val>
                                            <p:strVal val="#ppt_w"/>
                                          </p:val>
                                        </p:tav>
                                      </p:tavLst>
                                    </p:anim>
                                    <p:anim calcmode="lin" valueType="num">
                                      <p:cBhvr>
                                        <p:cTn id="34" dur="500" fill="hold"/>
                                        <p:tgtEl>
                                          <p:spTgt spid="38919"/>
                                        </p:tgtEl>
                                        <p:attrNameLst>
                                          <p:attrName>ppt_h</p:attrName>
                                        </p:attrNameLst>
                                      </p:cBhvr>
                                      <p:tavLst>
                                        <p:tav tm="0">
                                          <p:val>
                                            <p:fltVal val="0"/>
                                          </p:val>
                                        </p:tav>
                                        <p:tav tm="100000">
                                          <p:val>
                                            <p:strVal val="#ppt_h"/>
                                          </p:val>
                                        </p:tav>
                                      </p:tavLst>
                                    </p:anim>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38915">
                                            <p:txEl>
                                              <p:pRg st="4" end="4"/>
                                            </p:txEl>
                                          </p:spTgt>
                                        </p:tgtEl>
                                        <p:attrNameLst>
                                          <p:attrName>style.visibility</p:attrName>
                                        </p:attrNameLst>
                                      </p:cBhvr>
                                      <p:to>
                                        <p:strVal val="visible"/>
                                      </p:to>
                                    </p:set>
                                    <p:anim calcmode="lin" valueType="num">
                                      <p:cBhvr>
                                        <p:cTn id="37" dur="500" fill="hold"/>
                                        <p:tgtEl>
                                          <p:spTgt spid="3891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8915">
                                            <p:txEl>
                                              <p:pRg st="4" end="4"/>
                                            </p:txEl>
                                          </p:spTgt>
                                        </p:tgtEl>
                                        <p:attrNameLst>
                                          <p:attrName>ppt_y</p:attrName>
                                        </p:attrNameLst>
                                      </p:cBhvr>
                                      <p:tavLst>
                                        <p:tav tm="0">
                                          <p:val>
                                            <p:strVal val="#ppt_y"/>
                                          </p:val>
                                        </p:tav>
                                        <p:tav tm="100000">
                                          <p:val>
                                            <p:strVal val="#ppt_y"/>
                                          </p:val>
                                        </p:tav>
                                      </p:tavLst>
                                    </p:anim>
                                    <p:anim calcmode="lin" valueType="num">
                                      <p:cBhvr>
                                        <p:cTn id="39" dur="500" fill="hold"/>
                                        <p:tgtEl>
                                          <p:spTgt spid="3891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891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89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38920"/>
                                        </p:tgtEl>
                                        <p:attrNameLst>
                                          <p:attrName>style.visibility</p:attrName>
                                        </p:attrNameLst>
                                      </p:cBhvr>
                                      <p:to>
                                        <p:strVal val="visible"/>
                                      </p:to>
                                    </p:set>
                                    <p:anim calcmode="lin" valueType="num">
                                      <p:cBhvr>
                                        <p:cTn id="46" dur="500" fill="hold"/>
                                        <p:tgtEl>
                                          <p:spTgt spid="38920"/>
                                        </p:tgtEl>
                                        <p:attrNameLst>
                                          <p:attrName>ppt_w</p:attrName>
                                        </p:attrNameLst>
                                      </p:cBhvr>
                                      <p:tavLst>
                                        <p:tav tm="0">
                                          <p:val>
                                            <p:fltVal val="0"/>
                                          </p:val>
                                        </p:tav>
                                        <p:tav tm="100000">
                                          <p:val>
                                            <p:strVal val="#ppt_w"/>
                                          </p:val>
                                        </p:tav>
                                      </p:tavLst>
                                    </p:anim>
                                    <p:anim calcmode="lin" valueType="num">
                                      <p:cBhvr>
                                        <p:cTn id="47" dur="500" fill="hold"/>
                                        <p:tgtEl>
                                          <p:spTgt spid="38920"/>
                                        </p:tgtEl>
                                        <p:attrNameLst>
                                          <p:attrName>ppt_h</p:attrName>
                                        </p:attrNameLst>
                                      </p:cBhvr>
                                      <p:tavLst>
                                        <p:tav tm="0">
                                          <p:val>
                                            <p:fltVal val="0"/>
                                          </p:val>
                                        </p:tav>
                                        <p:tav tm="100000">
                                          <p:val>
                                            <p:strVal val="#ppt_h"/>
                                          </p:val>
                                        </p:tav>
                                      </p:tavLst>
                                    </p:anim>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38915">
                                            <p:txEl>
                                              <p:pRg st="6" end="6"/>
                                            </p:txEl>
                                          </p:spTgt>
                                        </p:tgtEl>
                                        <p:attrNameLst>
                                          <p:attrName>style.visibility</p:attrName>
                                        </p:attrNameLst>
                                      </p:cBhvr>
                                      <p:to>
                                        <p:strVal val="visible"/>
                                      </p:to>
                                    </p:set>
                                    <p:anim calcmode="lin" valueType="num">
                                      <p:cBhvr>
                                        <p:cTn id="50" dur="500" fill="hold"/>
                                        <p:tgtEl>
                                          <p:spTgt spid="3891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8915">
                                            <p:txEl>
                                              <p:pRg st="6" end="6"/>
                                            </p:txEl>
                                          </p:spTgt>
                                        </p:tgtEl>
                                        <p:attrNameLst>
                                          <p:attrName>ppt_y</p:attrName>
                                        </p:attrNameLst>
                                      </p:cBhvr>
                                      <p:tavLst>
                                        <p:tav tm="0">
                                          <p:val>
                                            <p:strVal val="#ppt_y"/>
                                          </p:val>
                                        </p:tav>
                                        <p:tav tm="100000">
                                          <p:val>
                                            <p:strVal val="#ppt_y"/>
                                          </p:val>
                                        </p:tav>
                                      </p:tavLst>
                                    </p:anim>
                                    <p:anim calcmode="lin" valueType="num">
                                      <p:cBhvr>
                                        <p:cTn id="52" dur="500" fill="hold"/>
                                        <p:tgtEl>
                                          <p:spTgt spid="3891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891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8915">
                                            <p:txEl>
                                              <p:pRg st="6" end="6"/>
                                            </p:txEl>
                                          </p:spTgt>
                                        </p:tgtEl>
                                      </p:cBhvr>
                                    </p:animEffect>
                                  </p:childTnLst>
                                </p:cTn>
                              </p:par>
                              <p:par>
                                <p:cTn id="55" presetID="41" presetClass="entr" presetSubtype="0" fill="hold" nodeType="withEffect">
                                  <p:stCondLst>
                                    <p:cond delay="0"/>
                                  </p:stCondLst>
                                  <p:iterate type="lt">
                                    <p:tmPct val="10000"/>
                                  </p:iterate>
                                  <p:childTnLst>
                                    <p:set>
                                      <p:cBhvr>
                                        <p:cTn id="56" dur="1" fill="hold">
                                          <p:stCondLst>
                                            <p:cond delay="0"/>
                                          </p:stCondLst>
                                        </p:cTn>
                                        <p:tgtEl>
                                          <p:spTgt spid="38915">
                                            <p:txEl>
                                              <p:pRg st="7" end="7"/>
                                            </p:txEl>
                                          </p:spTgt>
                                        </p:tgtEl>
                                        <p:attrNameLst>
                                          <p:attrName>style.visibility</p:attrName>
                                        </p:attrNameLst>
                                      </p:cBhvr>
                                      <p:to>
                                        <p:strVal val="visible"/>
                                      </p:to>
                                    </p:set>
                                    <p:anim calcmode="lin" valueType="num">
                                      <p:cBhvr>
                                        <p:cTn id="57" dur="500" fill="hold"/>
                                        <p:tgtEl>
                                          <p:spTgt spid="3891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8915">
                                            <p:txEl>
                                              <p:pRg st="7" end="7"/>
                                            </p:txEl>
                                          </p:spTgt>
                                        </p:tgtEl>
                                        <p:attrNameLst>
                                          <p:attrName>ppt_y</p:attrName>
                                        </p:attrNameLst>
                                      </p:cBhvr>
                                      <p:tavLst>
                                        <p:tav tm="0">
                                          <p:val>
                                            <p:strVal val="#ppt_y"/>
                                          </p:val>
                                        </p:tav>
                                        <p:tav tm="100000">
                                          <p:val>
                                            <p:strVal val="#ppt_y"/>
                                          </p:val>
                                        </p:tav>
                                      </p:tavLst>
                                    </p:anim>
                                    <p:anim calcmode="lin" valueType="num">
                                      <p:cBhvr>
                                        <p:cTn id="59" dur="500" fill="hold"/>
                                        <p:tgtEl>
                                          <p:spTgt spid="3891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891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8915">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38915">
                                            <p:txEl>
                                              <p:pRg st="8" end="8"/>
                                            </p:txEl>
                                          </p:spTgt>
                                        </p:tgtEl>
                                        <p:attrNameLst>
                                          <p:attrName>style.visibility</p:attrName>
                                        </p:attrNameLst>
                                      </p:cBhvr>
                                      <p:to>
                                        <p:strVal val="visible"/>
                                      </p:to>
                                    </p:set>
                                    <p:anim calcmode="lin" valueType="num">
                                      <p:cBhvr>
                                        <p:cTn id="70" dur="500" fill="hold"/>
                                        <p:tgtEl>
                                          <p:spTgt spid="3891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8915">
                                            <p:txEl>
                                              <p:pRg st="8" end="8"/>
                                            </p:txEl>
                                          </p:spTgt>
                                        </p:tgtEl>
                                        <p:attrNameLst>
                                          <p:attrName>ppt_y</p:attrName>
                                        </p:attrNameLst>
                                      </p:cBhvr>
                                      <p:tavLst>
                                        <p:tav tm="0">
                                          <p:val>
                                            <p:strVal val="#ppt_y"/>
                                          </p:val>
                                        </p:tav>
                                        <p:tav tm="100000">
                                          <p:val>
                                            <p:strVal val="#ppt_y"/>
                                          </p:val>
                                        </p:tav>
                                      </p:tavLst>
                                    </p:anim>
                                    <p:anim calcmode="lin" valueType="num">
                                      <p:cBhvr>
                                        <p:cTn id="72" dur="500" fill="hold"/>
                                        <p:tgtEl>
                                          <p:spTgt spid="3891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891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8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8C5506B-1703-EF69-BF26-74675E550589}"/>
              </a:ext>
            </a:extLst>
          </p:cNvPr>
          <p:cNvGrpSpPr>
            <a:grpSpLocks/>
          </p:cNvGrpSpPr>
          <p:nvPr/>
        </p:nvGrpSpPr>
        <p:grpSpPr bwMode="auto">
          <a:xfrm>
            <a:off x="3891280" y="597910"/>
            <a:ext cx="7975153" cy="1617001"/>
            <a:chOff x="2103" y="1344"/>
            <a:chExt cx="4033" cy="719"/>
          </a:xfrm>
        </p:grpSpPr>
        <p:sp>
          <p:nvSpPr>
            <p:cNvPr id="40963" name="AutoShape 3">
              <a:extLst>
                <a:ext uri="{FF2B5EF4-FFF2-40B4-BE49-F238E27FC236}">
                  <a16:creationId xmlns:a16="http://schemas.microsoft.com/office/drawing/2014/main" id="{0026ADAB-2886-FECD-26A6-4127E19BF6E2}"/>
                </a:ext>
              </a:extLst>
            </p:cNvPr>
            <p:cNvSpPr>
              <a:spLocks noChangeArrowheads="1"/>
            </p:cNvSpPr>
            <p:nvPr/>
          </p:nvSpPr>
          <p:spPr bwMode="auto">
            <a:xfrm>
              <a:off x="2103" y="1344"/>
              <a:ext cx="4033" cy="703"/>
            </a:xfrm>
            <a:prstGeom prst="roundRect">
              <a:avLst>
                <a:gd name="adj" fmla="val 16667"/>
              </a:avLst>
            </a:prstGeom>
            <a:solidFill>
              <a:schemeClr val="accent1">
                <a:lumMod val="20000"/>
                <a:lumOff val="80000"/>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1800">
                <a:latin typeface="Arial" panose="020B0604020202020204" pitchFamily="34" charset="0"/>
              </a:endParaRPr>
            </a:p>
          </p:txBody>
        </p:sp>
        <p:sp>
          <p:nvSpPr>
            <p:cNvPr id="40964" name="Rectangle 4">
              <a:extLst>
                <a:ext uri="{FF2B5EF4-FFF2-40B4-BE49-F238E27FC236}">
                  <a16:creationId xmlns:a16="http://schemas.microsoft.com/office/drawing/2014/main" id="{1609E933-6834-6043-C9B6-0C620E286B81}"/>
                </a:ext>
              </a:extLst>
            </p:cNvPr>
            <p:cNvSpPr>
              <a:spLocks noChangeArrowheads="1"/>
            </p:cNvSpPr>
            <p:nvPr/>
          </p:nvSpPr>
          <p:spPr bwMode="auto">
            <a:xfrm>
              <a:off x="2196" y="1365"/>
              <a:ext cx="3940"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vi-VN" sz="3200" b="1" i="1" dirty="0" err="1">
                  <a:solidFill>
                    <a:srgbClr val="0000FF"/>
                  </a:solidFill>
                </a:rPr>
                <a:t>Chuyển</a:t>
              </a:r>
              <a:r>
                <a:rPr lang="en-US" altLang="vi-VN" sz="3200" b="1" i="1" dirty="0">
                  <a:solidFill>
                    <a:srgbClr val="0000FF"/>
                  </a:solidFill>
                </a:rPr>
                <a:t> </a:t>
              </a:r>
              <a:r>
                <a:rPr lang="en-US" altLang="vi-VN" sz="3200" b="1" i="1" dirty="0" err="1">
                  <a:solidFill>
                    <a:srgbClr val="0000FF"/>
                  </a:solidFill>
                </a:rPr>
                <a:t>động</a:t>
              </a:r>
              <a:r>
                <a:rPr lang="en-US" altLang="vi-VN" sz="3200" b="1" i="1" dirty="0">
                  <a:solidFill>
                    <a:srgbClr val="0000FF"/>
                  </a:solidFill>
                </a:rPr>
                <a:t> </a:t>
              </a:r>
              <a:r>
                <a:rPr lang="en-US" altLang="vi-VN" sz="3200" b="1" i="1" dirty="0" err="1">
                  <a:solidFill>
                    <a:srgbClr val="0000FF"/>
                  </a:solidFill>
                </a:rPr>
                <a:t>cả</a:t>
              </a:r>
              <a:r>
                <a:rPr lang="en-US" altLang="vi-VN" sz="3200" b="1" i="1" dirty="0">
                  <a:solidFill>
                    <a:srgbClr val="0000FF"/>
                  </a:solidFill>
                </a:rPr>
                <a:t> </a:t>
              </a:r>
              <a:r>
                <a:rPr lang="en-US" altLang="vi-VN" sz="3200" b="1" i="1" dirty="0" err="1">
                  <a:solidFill>
                    <a:srgbClr val="0000FF"/>
                  </a:solidFill>
                </a:rPr>
                <a:t>đi</a:t>
              </a:r>
              <a:r>
                <a:rPr lang="en-US" altLang="vi-VN" sz="3200" b="1" i="1" dirty="0">
                  <a:solidFill>
                    <a:srgbClr val="0000FF"/>
                  </a:solidFill>
                </a:rPr>
                <a:t> </a:t>
              </a:r>
              <a:r>
                <a:rPr lang="en-US" altLang="vi-VN" sz="3200" b="1" i="1" dirty="0" err="1">
                  <a:solidFill>
                    <a:srgbClr val="0000FF"/>
                  </a:solidFill>
                </a:rPr>
                <a:t>và</a:t>
              </a:r>
              <a:r>
                <a:rPr lang="en-US" altLang="vi-VN" sz="3200" b="1" i="1" dirty="0">
                  <a:solidFill>
                    <a:srgbClr val="0000FF"/>
                  </a:solidFill>
                </a:rPr>
                <a:t> </a:t>
              </a:r>
              <a:r>
                <a:rPr lang="en-US" altLang="vi-VN" sz="3200" b="1" i="1" dirty="0" err="1">
                  <a:solidFill>
                    <a:srgbClr val="0000FF"/>
                  </a:solidFill>
                </a:rPr>
                <a:t>về</a:t>
              </a:r>
              <a:r>
                <a:rPr lang="en-US" altLang="vi-VN" sz="3200" b="1" i="1" dirty="0">
                  <a:solidFill>
                    <a:srgbClr val="0000FF"/>
                  </a:solidFill>
                </a:rPr>
                <a:t> :   </a:t>
              </a:r>
              <a:r>
                <a:rPr lang="en-US" altLang="vi-VN" sz="3200" b="1" i="1" dirty="0" err="1">
                  <a:solidFill>
                    <a:srgbClr val="0000FF"/>
                  </a:solidFill>
                </a:rPr>
                <a:t>Quãng</a:t>
              </a:r>
              <a:r>
                <a:rPr lang="en-US" altLang="vi-VN" sz="3200" b="1" i="1" dirty="0">
                  <a:solidFill>
                    <a:srgbClr val="0000FF"/>
                  </a:solidFill>
                </a:rPr>
                <a:t> </a:t>
              </a:r>
              <a:r>
                <a:rPr lang="en-US" altLang="vi-VN" sz="3200" b="1" i="1" dirty="0" err="1">
                  <a:solidFill>
                    <a:srgbClr val="0000FF"/>
                  </a:solidFill>
                </a:rPr>
                <a:t>đường</a:t>
              </a:r>
              <a:r>
                <a:rPr lang="en-US" altLang="vi-VN" sz="3200" b="1" i="1" dirty="0">
                  <a:solidFill>
                    <a:srgbClr val="0000FF"/>
                  </a:solidFill>
                </a:rPr>
                <a:t> </a:t>
              </a:r>
              <a:r>
                <a:rPr lang="en-US" altLang="vi-VN" sz="3200" b="1" i="1" dirty="0" err="1">
                  <a:solidFill>
                    <a:srgbClr val="0000FF"/>
                  </a:solidFill>
                </a:rPr>
                <a:t>bằng</a:t>
              </a:r>
              <a:r>
                <a:rPr lang="en-US" altLang="vi-VN" sz="3200" b="1" i="1" dirty="0">
                  <a:solidFill>
                    <a:srgbClr val="0000FF"/>
                  </a:solidFill>
                </a:rPr>
                <a:t> </a:t>
              </a:r>
              <a:r>
                <a:rPr lang="en-US" altLang="vi-VN" sz="3200" b="1" i="1" dirty="0" err="1">
                  <a:solidFill>
                    <a:srgbClr val="0000FF"/>
                  </a:solidFill>
                </a:rPr>
                <a:t>nhau</a:t>
              </a:r>
              <a:r>
                <a:rPr lang="en-US" altLang="vi-VN" sz="3200" b="1" i="1" dirty="0">
                  <a:solidFill>
                    <a:srgbClr val="0000FF"/>
                  </a:solidFill>
                </a:rPr>
                <a:t>, </a:t>
              </a:r>
              <a:r>
                <a:rPr lang="en-US" altLang="vi-VN" sz="3200" b="1" i="1" dirty="0" err="1">
                  <a:solidFill>
                    <a:srgbClr val="0000FF"/>
                  </a:solidFill>
                </a:rPr>
                <a:t>chỉ</a:t>
              </a:r>
              <a:r>
                <a:rPr lang="en-US" altLang="vi-VN" sz="3200" b="1" i="1" dirty="0">
                  <a:solidFill>
                    <a:srgbClr val="0000FF"/>
                  </a:solidFill>
                </a:rPr>
                <a:t> </a:t>
              </a:r>
              <a:r>
                <a:rPr lang="en-US" altLang="vi-VN" sz="3200" b="1" i="1" dirty="0" err="1">
                  <a:solidFill>
                    <a:srgbClr val="0000FF"/>
                  </a:solidFill>
                </a:rPr>
                <a:t>chênh</a:t>
              </a:r>
              <a:r>
                <a:rPr lang="en-US" altLang="vi-VN" sz="3200" b="1" i="1" dirty="0">
                  <a:solidFill>
                    <a:srgbClr val="0000FF"/>
                  </a:solidFill>
                </a:rPr>
                <a:t> </a:t>
              </a:r>
              <a:r>
                <a:rPr lang="en-US" altLang="vi-VN" sz="3200" b="1" i="1" dirty="0" err="1">
                  <a:solidFill>
                    <a:srgbClr val="0000FF"/>
                  </a:solidFill>
                </a:rPr>
                <a:t>lệch</a:t>
              </a:r>
              <a:r>
                <a:rPr lang="en-US" altLang="vi-VN" sz="3200" b="1" i="1" dirty="0">
                  <a:solidFill>
                    <a:srgbClr val="0000FF"/>
                  </a:solidFill>
                </a:rPr>
                <a:t> </a:t>
              </a:r>
              <a:r>
                <a:rPr lang="en-US" altLang="vi-VN" sz="3200" b="1" i="1" dirty="0" err="1">
                  <a:solidFill>
                    <a:srgbClr val="0000FF"/>
                  </a:solidFill>
                </a:rPr>
                <a:t>về</a:t>
              </a:r>
              <a:r>
                <a:rPr lang="en-US" altLang="vi-VN" sz="3200" b="1" i="1" dirty="0">
                  <a:solidFill>
                    <a:srgbClr val="0000FF"/>
                  </a:solidFill>
                </a:rPr>
                <a:t> </a:t>
              </a:r>
              <a:r>
                <a:rPr lang="en-US" altLang="vi-VN" sz="3200" b="1" i="1" dirty="0" err="1">
                  <a:solidFill>
                    <a:srgbClr val="0000FF"/>
                  </a:solidFill>
                </a:rPr>
                <a:t>vận</a:t>
              </a:r>
              <a:r>
                <a:rPr lang="en-US" altLang="vi-VN" sz="3200" b="1" i="1" dirty="0">
                  <a:solidFill>
                    <a:srgbClr val="0000FF"/>
                  </a:solidFill>
                </a:rPr>
                <a:t> </a:t>
              </a:r>
              <a:r>
                <a:rPr lang="en-US" altLang="vi-VN" sz="3200" b="1" i="1" dirty="0" err="1">
                  <a:solidFill>
                    <a:srgbClr val="0000FF"/>
                  </a:solidFill>
                </a:rPr>
                <a:t>tốc</a:t>
              </a:r>
              <a:r>
                <a:rPr lang="en-US" altLang="vi-VN" sz="3200" b="1" i="1" dirty="0">
                  <a:solidFill>
                    <a:srgbClr val="0000FF"/>
                  </a:solidFill>
                </a:rPr>
                <a:t> </a:t>
              </a:r>
              <a:r>
                <a:rPr lang="en-US" altLang="vi-VN" sz="3200" b="1" i="1" dirty="0" err="1">
                  <a:solidFill>
                    <a:srgbClr val="0000FF"/>
                  </a:solidFill>
                </a:rPr>
                <a:t>nên</a:t>
              </a:r>
              <a:r>
                <a:rPr lang="en-US" altLang="vi-VN" sz="3200" b="1" i="1" dirty="0">
                  <a:solidFill>
                    <a:srgbClr val="0000FF"/>
                  </a:solidFill>
                </a:rPr>
                <a:t> </a:t>
              </a:r>
              <a:r>
                <a:rPr lang="en-US" altLang="vi-VN" sz="3200" b="1" i="1" dirty="0" err="1">
                  <a:solidFill>
                    <a:srgbClr val="0000FF"/>
                  </a:solidFill>
                </a:rPr>
                <a:t>chênh</a:t>
              </a:r>
              <a:r>
                <a:rPr lang="en-US" altLang="vi-VN" sz="3200" b="1" i="1" dirty="0">
                  <a:solidFill>
                    <a:srgbClr val="0000FF"/>
                  </a:solidFill>
                </a:rPr>
                <a:t> </a:t>
              </a:r>
              <a:r>
                <a:rPr lang="en-US" altLang="vi-VN" sz="3200" b="1" i="1" dirty="0" err="1">
                  <a:solidFill>
                    <a:srgbClr val="0000FF"/>
                  </a:solidFill>
                </a:rPr>
                <a:t>lệch</a:t>
              </a:r>
              <a:r>
                <a:rPr lang="en-US" altLang="vi-VN" sz="3200" b="1" i="1" dirty="0">
                  <a:solidFill>
                    <a:srgbClr val="0000FF"/>
                  </a:solidFill>
                </a:rPr>
                <a:t> </a:t>
              </a:r>
              <a:r>
                <a:rPr lang="en-US" altLang="vi-VN" sz="3200" b="1" i="1" dirty="0" err="1">
                  <a:solidFill>
                    <a:srgbClr val="0000FF"/>
                  </a:solidFill>
                </a:rPr>
                <a:t>về</a:t>
              </a:r>
              <a:r>
                <a:rPr lang="en-US" altLang="vi-VN" sz="3200" b="1" i="1" dirty="0">
                  <a:solidFill>
                    <a:srgbClr val="0000FF"/>
                  </a:solidFill>
                </a:rPr>
                <a:t> </a:t>
              </a:r>
              <a:r>
                <a:rPr lang="en-US" altLang="vi-VN" sz="3200" b="1" i="1" dirty="0" err="1">
                  <a:solidFill>
                    <a:srgbClr val="0000FF"/>
                  </a:solidFill>
                </a:rPr>
                <a:t>thời</a:t>
              </a:r>
              <a:r>
                <a:rPr lang="en-US" altLang="vi-VN" sz="3200" b="1" i="1" dirty="0">
                  <a:solidFill>
                    <a:srgbClr val="0000FF"/>
                  </a:solidFill>
                </a:rPr>
                <a:t> </a:t>
              </a:r>
              <a:r>
                <a:rPr lang="en-US" altLang="vi-VN" sz="3200" b="1" i="1" dirty="0" err="1">
                  <a:solidFill>
                    <a:srgbClr val="0000FF"/>
                  </a:solidFill>
                </a:rPr>
                <a:t>gian</a:t>
              </a:r>
              <a:r>
                <a:rPr lang="en-US" altLang="vi-VN" sz="3200" b="1" i="1" dirty="0">
                  <a:solidFill>
                    <a:srgbClr val="0000FF"/>
                  </a:solidFill>
                </a:rPr>
                <a:t> </a:t>
              </a:r>
            </a:p>
          </p:txBody>
        </p:sp>
      </p:grpSp>
      <p:grpSp>
        <p:nvGrpSpPr>
          <p:cNvPr id="3" name="Group 5">
            <a:extLst>
              <a:ext uri="{FF2B5EF4-FFF2-40B4-BE49-F238E27FC236}">
                <a16:creationId xmlns:a16="http://schemas.microsoft.com/office/drawing/2014/main" id="{A7B8E2CF-050E-351D-3535-A89E68344023}"/>
              </a:ext>
            </a:extLst>
          </p:cNvPr>
          <p:cNvGrpSpPr>
            <a:grpSpLocks/>
          </p:cNvGrpSpPr>
          <p:nvPr/>
        </p:nvGrpSpPr>
        <p:grpSpPr bwMode="auto">
          <a:xfrm>
            <a:off x="4020207" y="2575355"/>
            <a:ext cx="8153424" cy="1787174"/>
            <a:chOff x="2112" y="2168"/>
            <a:chExt cx="4232" cy="505"/>
          </a:xfrm>
        </p:grpSpPr>
        <p:sp>
          <p:nvSpPr>
            <p:cNvPr id="40966" name="AutoShape 6">
              <a:extLst>
                <a:ext uri="{FF2B5EF4-FFF2-40B4-BE49-F238E27FC236}">
                  <a16:creationId xmlns:a16="http://schemas.microsoft.com/office/drawing/2014/main" id="{F82EE545-B6DB-8315-53EB-13242A3B1E93}"/>
                </a:ext>
              </a:extLst>
            </p:cNvPr>
            <p:cNvSpPr>
              <a:spLocks noChangeArrowheads="1"/>
            </p:cNvSpPr>
            <p:nvPr/>
          </p:nvSpPr>
          <p:spPr bwMode="auto">
            <a:xfrm>
              <a:off x="2112" y="2168"/>
              <a:ext cx="4232" cy="505"/>
            </a:xfrm>
            <a:prstGeom prst="roundRect">
              <a:avLst>
                <a:gd name="adj" fmla="val 16667"/>
              </a:avLst>
            </a:prstGeom>
            <a:solidFill>
              <a:srgbClr val="CCFFFF"/>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1800" dirty="0">
                <a:latin typeface="Arial" panose="020B0604020202020204" pitchFamily="34" charset="0"/>
              </a:endParaRPr>
            </a:p>
          </p:txBody>
        </p:sp>
        <p:sp>
          <p:nvSpPr>
            <p:cNvPr id="40967" name="Rectangle 7">
              <a:extLst>
                <a:ext uri="{FF2B5EF4-FFF2-40B4-BE49-F238E27FC236}">
                  <a16:creationId xmlns:a16="http://schemas.microsoft.com/office/drawing/2014/main" id="{E3B7697D-51B6-E24F-2B33-478DB90FC2E5}"/>
                </a:ext>
              </a:extLst>
            </p:cNvPr>
            <p:cNvSpPr>
              <a:spLocks noChangeArrowheads="1"/>
            </p:cNvSpPr>
            <p:nvPr/>
          </p:nvSpPr>
          <p:spPr bwMode="auto">
            <a:xfrm>
              <a:off x="2125" y="2210"/>
              <a:ext cx="413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3200" b="1" i="1" dirty="0" err="1">
                  <a:solidFill>
                    <a:srgbClr val="0000FF"/>
                  </a:solidFill>
                </a:rPr>
                <a:t>Chuyển</a:t>
              </a:r>
              <a:r>
                <a:rPr lang="en-US" altLang="vi-VN" sz="3200" b="1" i="1" dirty="0">
                  <a:solidFill>
                    <a:srgbClr val="0000FF"/>
                  </a:solidFill>
                </a:rPr>
                <a:t> </a:t>
              </a:r>
              <a:r>
                <a:rPr lang="en-US" altLang="vi-VN" sz="3200" b="1" i="1" dirty="0" err="1">
                  <a:solidFill>
                    <a:srgbClr val="0000FF"/>
                  </a:solidFill>
                </a:rPr>
                <a:t>động</a:t>
              </a:r>
              <a:r>
                <a:rPr lang="en-US" altLang="vi-VN" sz="3200" b="1" i="1" dirty="0">
                  <a:solidFill>
                    <a:srgbClr val="0000FF"/>
                  </a:solidFill>
                </a:rPr>
                <a:t> </a:t>
              </a:r>
              <a:r>
                <a:rPr lang="en-US" altLang="vi-VN" sz="3200" b="1" i="1" dirty="0" err="1">
                  <a:solidFill>
                    <a:srgbClr val="0000FF"/>
                  </a:solidFill>
                </a:rPr>
                <a:t>ngược</a:t>
              </a:r>
              <a:r>
                <a:rPr lang="en-US" altLang="vi-VN" sz="3200" b="1" i="1" dirty="0">
                  <a:solidFill>
                    <a:srgbClr val="0000FF"/>
                  </a:solidFill>
                </a:rPr>
                <a:t> </a:t>
              </a:r>
              <a:r>
                <a:rPr lang="en-US" altLang="vi-VN" sz="3200" b="1" i="1" dirty="0" err="1">
                  <a:solidFill>
                    <a:srgbClr val="0000FF"/>
                  </a:solidFill>
                </a:rPr>
                <a:t>chiều</a:t>
              </a:r>
              <a:r>
                <a:rPr lang="en-US" altLang="vi-VN" sz="3200" b="1" i="1" dirty="0">
                  <a:solidFill>
                    <a:srgbClr val="0000FF"/>
                  </a:solidFill>
                </a:rPr>
                <a:t> : </a:t>
              </a:r>
              <a:r>
                <a:rPr lang="en-US" altLang="vi-VN" sz="3200" b="1" i="1" dirty="0" err="1">
                  <a:solidFill>
                    <a:srgbClr val="0000FF"/>
                  </a:solidFill>
                </a:rPr>
                <a:t>Tổng</a:t>
              </a:r>
              <a:r>
                <a:rPr lang="en-US" altLang="vi-VN" sz="3200" b="1" i="1" dirty="0">
                  <a:solidFill>
                    <a:srgbClr val="0000FF"/>
                  </a:solidFill>
                </a:rPr>
                <a:t> </a:t>
              </a:r>
              <a:r>
                <a:rPr lang="en-US" altLang="vi-VN" sz="3200" b="1" i="1" dirty="0" err="1">
                  <a:solidFill>
                    <a:srgbClr val="0000FF"/>
                  </a:solidFill>
                </a:rPr>
                <a:t>quãng</a:t>
              </a:r>
              <a:r>
                <a:rPr lang="en-US" altLang="vi-VN" sz="3200" b="1" i="1" dirty="0">
                  <a:solidFill>
                    <a:srgbClr val="0000FF"/>
                  </a:solidFill>
                </a:rPr>
                <a:t> </a:t>
              </a:r>
              <a:r>
                <a:rPr lang="en-US" altLang="vi-VN" sz="3200" b="1" i="1" dirty="0" err="1">
                  <a:solidFill>
                    <a:srgbClr val="0000FF"/>
                  </a:solidFill>
                </a:rPr>
                <a:t>đường</a:t>
              </a:r>
              <a:r>
                <a:rPr lang="en-US" altLang="vi-VN" sz="3200" b="1" i="1" dirty="0">
                  <a:solidFill>
                    <a:srgbClr val="0000FF"/>
                  </a:solidFill>
                </a:rPr>
                <a:t> </a:t>
              </a:r>
              <a:r>
                <a:rPr lang="en-US" altLang="vi-VN" sz="3200" b="1" i="1" dirty="0" err="1">
                  <a:solidFill>
                    <a:srgbClr val="0000FF"/>
                  </a:solidFill>
                </a:rPr>
                <a:t>hai</a:t>
              </a:r>
              <a:r>
                <a:rPr lang="en-US" altLang="vi-VN" sz="3200" b="1" i="1" dirty="0">
                  <a:solidFill>
                    <a:srgbClr val="0000FF"/>
                  </a:solidFill>
                </a:rPr>
                <a:t> </a:t>
              </a:r>
              <a:r>
                <a:rPr lang="en-US" altLang="vi-VN" sz="3200" b="1" i="1" dirty="0" err="1">
                  <a:solidFill>
                    <a:srgbClr val="0000FF"/>
                  </a:solidFill>
                </a:rPr>
                <a:t>vật</a:t>
              </a:r>
              <a:r>
                <a:rPr lang="en-US" altLang="vi-VN" sz="3200" b="1" i="1" dirty="0">
                  <a:solidFill>
                    <a:srgbClr val="0000FF"/>
                  </a:solidFill>
                </a:rPr>
                <a:t> </a:t>
              </a:r>
              <a:r>
                <a:rPr lang="en-US" altLang="vi-VN" sz="3200" b="1" i="1" dirty="0" err="1">
                  <a:solidFill>
                    <a:srgbClr val="0000FF"/>
                  </a:solidFill>
                </a:rPr>
                <a:t>đi</a:t>
              </a:r>
              <a:r>
                <a:rPr lang="en-US" altLang="vi-VN" sz="3200" b="1" i="1" dirty="0">
                  <a:solidFill>
                    <a:srgbClr val="0000FF"/>
                  </a:solidFill>
                </a:rPr>
                <a:t> </a:t>
              </a:r>
              <a:r>
                <a:rPr lang="en-US" altLang="vi-VN" sz="3200" b="1" i="1" dirty="0" err="1">
                  <a:solidFill>
                    <a:srgbClr val="0000FF"/>
                  </a:solidFill>
                </a:rPr>
                <a:t>được</a:t>
              </a:r>
              <a:r>
                <a:rPr lang="en-US" altLang="vi-VN" sz="3200" b="1" i="1" dirty="0">
                  <a:solidFill>
                    <a:srgbClr val="0000FF"/>
                  </a:solidFill>
                </a:rPr>
                <a:t> </a:t>
              </a:r>
              <a:r>
                <a:rPr lang="en-US" altLang="vi-VN" sz="3200" b="1" i="1" dirty="0" err="1">
                  <a:solidFill>
                    <a:srgbClr val="0000FF"/>
                  </a:solidFill>
                </a:rPr>
                <a:t>bằng</a:t>
              </a:r>
              <a:r>
                <a:rPr lang="en-US" altLang="vi-VN" sz="3200" b="1" i="1" dirty="0">
                  <a:solidFill>
                    <a:srgbClr val="0000FF"/>
                  </a:solidFill>
                </a:rPr>
                <a:t> </a:t>
              </a:r>
              <a:r>
                <a:rPr lang="en-US" altLang="vi-VN" sz="3200" b="1" i="1" dirty="0" err="1">
                  <a:solidFill>
                    <a:srgbClr val="0000FF"/>
                  </a:solidFill>
                </a:rPr>
                <a:t>khoảng</a:t>
              </a:r>
              <a:r>
                <a:rPr lang="en-US" altLang="vi-VN" sz="3200" b="1" i="1" dirty="0">
                  <a:solidFill>
                    <a:srgbClr val="0000FF"/>
                  </a:solidFill>
                </a:rPr>
                <a:t> </a:t>
              </a:r>
              <a:r>
                <a:rPr lang="en-US" altLang="vi-VN" sz="3200" b="1" i="1" dirty="0" err="1">
                  <a:solidFill>
                    <a:srgbClr val="0000FF"/>
                  </a:solidFill>
                </a:rPr>
                <a:t>cách</a:t>
              </a:r>
              <a:r>
                <a:rPr lang="en-US" altLang="vi-VN" sz="3200" b="1" i="1" dirty="0">
                  <a:solidFill>
                    <a:srgbClr val="0000FF"/>
                  </a:solidFill>
                </a:rPr>
                <a:t> </a:t>
              </a:r>
              <a:r>
                <a:rPr lang="en-US" altLang="vi-VN" sz="3200" b="1" i="1" dirty="0" err="1">
                  <a:solidFill>
                    <a:srgbClr val="0000FF"/>
                  </a:solidFill>
                </a:rPr>
                <a:t>giữa</a:t>
              </a:r>
              <a:r>
                <a:rPr lang="en-US" altLang="vi-VN" sz="3200" b="1" i="1" dirty="0">
                  <a:solidFill>
                    <a:srgbClr val="0000FF"/>
                  </a:solidFill>
                </a:rPr>
                <a:t> </a:t>
              </a:r>
              <a:r>
                <a:rPr lang="en-US" altLang="vi-VN" sz="3200" b="1" i="1" dirty="0" err="1">
                  <a:solidFill>
                    <a:srgbClr val="0000FF"/>
                  </a:solidFill>
                </a:rPr>
                <a:t>hai</a:t>
              </a:r>
              <a:r>
                <a:rPr lang="en-US" altLang="vi-VN" sz="3200" b="1" i="1" dirty="0">
                  <a:solidFill>
                    <a:srgbClr val="0000FF"/>
                  </a:solidFill>
                </a:rPr>
                <a:t> </a:t>
              </a:r>
              <a:r>
                <a:rPr lang="en-US" altLang="vi-VN" sz="3200" b="1" i="1" dirty="0" err="1">
                  <a:solidFill>
                    <a:srgbClr val="0000FF"/>
                  </a:solidFill>
                </a:rPr>
                <a:t>vật</a:t>
              </a:r>
              <a:r>
                <a:rPr lang="en-US" altLang="vi-VN" sz="3200" b="1" i="1" dirty="0">
                  <a:solidFill>
                    <a:srgbClr val="0000FF"/>
                  </a:solidFill>
                </a:rPr>
                <a:t> </a:t>
              </a:r>
              <a:r>
                <a:rPr lang="en-US" altLang="vi-VN" sz="3200" b="1" i="1" dirty="0" err="1">
                  <a:solidFill>
                    <a:srgbClr val="0000FF"/>
                  </a:solidFill>
                </a:rPr>
                <a:t>lúc</a:t>
              </a:r>
              <a:r>
                <a:rPr lang="en-US" altLang="vi-VN" sz="3200" b="1" i="1" dirty="0">
                  <a:solidFill>
                    <a:srgbClr val="0000FF"/>
                  </a:solidFill>
                </a:rPr>
                <a:t> </a:t>
              </a:r>
              <a:r>
                <a:rPr lang="en-US" altLang="vi-VN" sz="3200" b="1" i="1" dirty="0" err="1">
                  <a:solidFill>
                    <a:srgbClr val="0000FF"/>
                  </a:solidFill>
                </a:rPr>
                <a:t>đầu</a:t>
              </a:r>
              <a:r>
                <a:rPr lang="en-US" altLang="vi-VN" sz="3200" b="1" i="1" dirty="0">
                  <a:solidFill>
                    <a:srgbClr val="0000FF"/>
                  </a:solidFill>
                </a:rPr>
                <a:t>.</a:t>
              </a:r>
            </a:p>
          </p:txBody>
        </p:sp>
      </p:grpSp>
      <p:grpSp>
        <p:nvGrpSpPr>
          <p:cNvPr id="4" name="Group 8">
            <a:extLst>
              <a:ext uri="{FF2B5EF4-FFF2-40B4-BE49-F238E27FC236}">
                <a16:creationId xmlns:a16="http://schemas.microsoft.com/office/drawing/2014/main" id="{140933B3-1A84-60A9-3B22-3A03946C8B9B}"/>
              </a:ext>
            </a:extLst>
          </p:cNvPr>
          <p:cNvGrpSpPr>
            <a:grpSpLocks/>
          </p:cNvGrpSpPr>
          <p:nvPr/>
        </p:nvGrpSpPr>
        <p:grpSpPr bwMode="auto">
          <a:xfrm>
            <a:off x="3241041" y="4689951"/>
            <a:ext cx="9154066" cy="2246313"/>
            <a:chOff x="2031" y="3649"/>
            <a:chExt cx="4112" cy="1132"/>
          </a:xfrm>
        </p:grpSpPr>
        <p:sp>
          <p:nvSpPr>
            <p:cNvPr id="40969" name="AutoShape 9">
              <a:extLst>
                <a:ext uri="{FF2B5EF4-FFF2-40B4-BE49-F238E27FC236}">
                  <a16:creationId xmlns:a16="http://schemas.microsoft.com/office/drawing/2014/main" id="{2375A5E3-1FA6-EC11-F2B2-9A39DF8ED457}"/>
                </a:ext>
              </a:extLst>
            </p:cNvPr>
            <p:cNvSpPr>
              <a:spLocks noChangeArrowheads="1"/>
            </p:cNvSpPr>
            <p:nvPr/>
          </p:nvSpPr>
          <p:spPr bwMode="auto">
            <a:xfrm>
              <a:off x="2031" y="3657"/>
              <a:ext cx="3856" cy="951"/>
            </a:xfrm>
            <a:prstGeom prst="roundRect">
              <a:avLst>
                <a:gd name="adj" fmla="val 16667"/>
              </a:avLst>
            </a:prstGeom>
            <a:solidFill>
              <a:srgbClr val="CCECFF"/>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1800">
                <a:latin typeface="Arial" panose="020B0604020202020204" pitchFamily="34" charset="0"/>
              </a:endParaRPr>
            </a:p>
          </p:txBody>
        </p:sp>
        <p:sp>
          <p:nvSpPr>
            <p:cNvPr id="40970" name="Rectangle 10">
              <a:extLst>
                <a:ext uri="{FF2B5EF4-FFF2-40B4-BE49-F238E27FC236}">
                  <a16:creationId xmlns:a16="http://schemas.microsoft.com/office/drawing/2014/main" id="{E294BA37-659F-ADBD-0DB3-D35C8ED5F65B}"/>
                </a:ext>
              </a:extLst>
            </p:cNvPr>
            <p:cNvSpPr>
              <a:spLocks noChangeArrowheads="1"/>
            </p:cNvSpPr>
            <p:nvPr/>
          </p:nvSpPr>
          <p:spPr bwMode="auto">
            <a:xfrm>
              <a:off x="2084" y="3649"/>
              <a:ext cx="4059"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i="1" dirty="0" err="1">
                  <a:solidFill>
                    <a:srgbClr val="0000FF"/>
                  </a:solidFill>
                </a:rPr>
                <a:t>Chuyển</a:t>
              </a:r>
              <a:r>
                <a:rPr lang="en-US" altLang="vi-VN" sz="2800" b="1" i="1" dirty="0">
                  <a:solidFill>
                    <a:srgbClr val="0000FF"/>
                  </a:solidFill>
                </a:rPr>
                <a:t> </a:t>
              </a:r>
              <a:r>
                <a:rPr lang="en-US" altLang="vi-VN" sz="2800" b="1" i="1" dirty="0" err="1">
                  <a:solidFill>
                    <a:srgbClr val="0000FF"/>
                  </a:solidFill>
                </a:rPr>
                <a:t>động</a:t>
              </a:r>
              <a:r>
                <a:rPr lang="en-US" altLang="vi-VN" sz="2800" b="1" i="1" dirty="0">
                  <a:solidFill>
                    <a:srgbClr val="0000FF"/>
                  </a:solidFill>
                </a:rPr>
                <a:t> </a:t>
              </a:r>
              <a:r>
                <a:rPr lang="en-US" altLang="vi-VN" sz="2800" b="1" i="1" dirty="0" err="1">
                  <a:solidFill>
                    <a:srgbClr val="0000FF"/>
                  </a:solidFill>
                </a:rPr>
                <a:t>ngược</a:t>
              </a:r>
              <a:r>
                <a:rPr lang="en-US" altLang="vi-VN" sz="2800" b="1" i="1" dirty="0">
                  <a:solidFill>
                    <a:srgbClr val="0000FF"/>
                  </a:solidFill>
                </a:rPr>
                <a:t> </a:t>
              </a:r>
              <a:r>
                <a:rPr lang="en-US" altLang="vi-VN" sz="2800" b="1" i="1" dirty="0" err="1">
                  <a:solidFill>
                    <a:srgbClr val="0000FF"/>
                  </a:solidFill>
                </a:rPr>
                <a:t>xuôi</a:t>
              </a:r>
              <a:r>
                <a:rPr lang="en-US" altLang="vi-VN" sz="2800" b="1" i="1" dirty="0">
                  <a:solidFill>
                    <a:srgbClr val="0000FF"/>
                  </a:solidFill>
                </a:rPr>
                <a:t> </a:t>
              </a:r>
              <a:r>
                <a:rPr lang="en-US" altLang="vi-VN" sz="2800" b="1" i="1" dirty="0" err="1">
                  <a:solidFill>
                    <a:srgbClr val="0000FF"/>
                  </a:solidFill>
                </a:rPr>
                <a:t>trên</a:t>
              </a:r>
              <a:r>
                <a:rPr lang="en-US" altLang="vi-VN" sz="2800" b="1" i="1" dirty="0">
                  <a:solidFill>
                    <a:srgbClr val="0000FF"/>
                  </a:solidFill>
                </a:rPr>
                <a:t> </a:t>
              </a:r>
              <a:r>
                <a:rPr lang="en-US" altLang="vi-VN" sz="2800" b="1" i="1" dirty="0" err="1">
                  <a:solidFill>
                    <a:srgbClr val="0000FF"/>
                  </a:solidFill>
                </a:rPr>
                <a:t>dòng</a:t>
              </a:r>
              <a:r>
                <a:rPr lang="en-US" altLang="vi-VN" sz="2800" b="1" i="1" dirty="0">
                  <a:solidFill>
                    <a:srgbClr val="0000FF"/>
                  </a:solidFill>
                </a:rPr>
                <a:t> </a:t>
              </a:r>
              <a:r>
                <a:rPr lang="en-US" altLang="vi-VN" sz="2800" b="1" i="1" dirty="0" err="1">
                  <a:solidFill>
                    <a:srgbClr val="0000FF"/>
                  </a:solidFill>
                </a:rPr>
                <a:t>nước</a:t>
              </a:r>
              <a:r>
                <a:rPr lang="en-US" altLang="vi-VN" sz="2800" b="1" i="1" dirty="0">
                  <a:solidFill>
                    <a:srgbClr val="0000FF"/>
                  </a:solidFill>
                </a:rPr>
                <a:t> :</a:t>
              </a:r>
            </a:p>
            <a:p>
              <a:pPr eaLnBrk="1" hangingPunct="1">
                <a:spcBef>
                  <a:spcPct val="50000"/>
                </a:spcBef>
              </a:pPr>
              <a:r>
                <a:rPr lang="en-US" altLang="vi-VN" sz="2800" b="1" i="1" dirty="0" err="1">
                  <a:solidFill>
                    <a:srgbClr val="0000FF"/>
                  </a:solidFill>
                </a:rPr>
                <a:t>Vận</a:t>
              </a:r>
              <a:r>
                <a:rPr lang="en-US" altLang="vi-VN" sz="2800" b="1" i="1" dirty="0">
                  <a:solidFill>
                    <a:srgbClr val="0000FF"/>
                  </a:solidFill>
                </a:rPr>
                <a:t> </a:t>
              </a:r>
              <a:r>
                <a:rPr lang="en-US" altLang="vi-VN" sz="2800" b="1" i="1" dirty="0" err="1">
                  <a:solidFill>
                    <a:srgbClr val="0000FF"/>
                  </a:solidFill>
                </a:rPr>
                <a:t>tốc</a:t>
              </a:r>
              <a:r>
                <a:rPr lang="en-US" altLang="vi-VN" sz="2800" b="1" i="1" dirty="0">
                  <a:solidFill>
                    <a:srgbClr val="0000FF"/>
                  </a:solidFill>
                </a:rPr>
                <a:t> </a:t>
              </a:r>
              <a:r>
                <a:rPr lang="en-US" altLang="vi-VN" sz="2800" b="1" i="1" dirty="0" err="1">
                  <a:solidFill>
                    <a:srgbClr val="0000FF"/>
                  </a:solidFill>
                </a:rPr>
                <a:t>xuôi</a:t>
              </a:r>
              <a:r>
                <a:rPr lang="en-US" altLang="vi-VN" sz="2800" b="1" i="1" dirty="0">
                  <a:solidFill>
                    <a:srgbClr val="0000FF"/>
                  </a:solidFill>
                </a:rPr>
                <a:t> </a:t>
              </a:r>
              <a:r>
                <a:rPr lang="en-US" altLang="vi-VN" sz="2800" b="1" i="1" dirty="0" err="1">
                  <a:solidFill>
                    <a:srgbClr val="0000FF"/>
                  </a:solidFill>
                </a:rPr>
                <a:t>dòng</a:t>
              </a:r>
              <a:r>
                <a:rPr lang="en-US" altLang="vi-VN" sz="2800" b="1" i="1" dirty="0">
                  <a:solidFill>
                    <a:srgbClr val="0000FF"/>
                  </a:solidFill>
                </a:rPr>
                <a:t>= </a:t>
              </a:r>
              <a:r>
                <a:rPr lang="en-US" altLang="vi-VN" sz="2800" b="1" i="1" dirty="0" err="1">
                  <a:solidFill>
                    <a:srgbClr val="0000FF"/>
                  </a:solidFill>
                </a:rPr>
                <a:t>Vận</a:t>
              </a:r>
              <a:r>
                <a:rPr lang="en-US" altLang="vi-VN" sz="2800" b="1" i="1" dirty="0">
                  <a:solidFill>
                    <a:srgbClr val="0000FF"/>
                  </a:solidFill>
                </a:rPr>
                <a:t> </a:t>
              </a:r>
              <a:r>
                <a:rPr lang="en-US" altLang="vi-VN" sz="2800" b="1" i="1" dirty="0" err="1">
                  <a:solidFill>
                    <a:srgbClr val="0000FF"/>
                  </a:solidFill>
                </a:rPr>
                <a:t>tốc</a:t>
              </a:r>
              <a:r>
                <a:rPr lang="en-US" altLang="vi-VN" sz="2800" b="1" i="1" dirty="0">
                  <a:solidFill>
                    <a:srgbClr val="0000FF"/>
                  </a:solidFill>
                </a:rPr>
                <a:t> </a:t>
              </a:r>
              <a:r>
                <a:rPr lang="en-US" altLang="vi-VN" sz="2800" b="1" i="1" dirty="0" err="1">
                  <a:solidFill>
                    <a:srgbClr val="0000FF"/>
                  </a:solidFill>
                </a:rPr>
                <a:t>thực</a:t>
              </a:r>
              <a:r>
                <a:rPr lang="en-US" altLang="vi-VN" sz="2800" b="1" i="1" dirty="0">
                  <a:solidFill>
                    <a:srgbClr val="0000FF"/>
                  </a:solidFill>
                </a:rPr>
                <a:t> + </a:t>
              </a:r>
              <a:r>
                <a:rPr lang="en-US" altLang="vi-VN" sz="2800" b="1" i="1" dirty="0" err="1">
                  <a:solidFill>
                    <a:srgbClr val="0000FF"/>
                  </a:solidFill>
                </a:rPr>
                <a:t>vận</a:t>
              </a:r>
              <a:r>
                <a:rPr lang="en-US" altLang="vi-VN" sz="2800" b="1" i="1" dirty="0">
                  <a:solidFill>
                    <a:srgbClr val="0000FF"/>
                  </a:solidFill>
                </a:rPr>
                <a:t> </a:t>
              </a:r>
              <a:r>
                <a:rPr lang="en-US" altLang="vi-VN" sz="2800" b="1" i="1" dirty="0" err="1">
                  <a:solidFill>
                    <a:srgbClr val="0000FF"/>
                  </a:solidFill>
                </a:rPr>
                <a:t>tốc</a:t>
              </a:r>
              <a:r>
                <a:rPr lang="en-US" altLang="vi-VN" sz="2800" b="1" i="1" dirty="0">
                  <a:solidFill>
                    <a:srgbClr val="0000FF"/>
                  </a:solidFill>
                </a:rPr>
                <a:t> </a:t>
              </a:r>
              <a:r>
                <a:rPr lang="en-US" altLang="vi-VN" sz="2800" b="1" i="1" dirty="0" err="1">
                  <a:solidFill>
                    <a:srgbClr val="0000FF"/>
                  </a:solidFill>
                </a:rPr>
                <a:t>dòng</a:t>
              </a:r>
              <a:r>
                <a:rPr lang="en-US" altLang="vi-VN" sz="2800" b="1" i="1" dirty="0">
                  <a:solidFill>
                    <a:srgbClr val="0000FF"/>
                  </a:solidFill>
                </a:rPr>
                <a:t> </a:t>
              </a:r>
              <a:r>
                <a:rPr lang="en-US" altLang="vi-VN" sz="2800" b="1" i="1" dirty="0" err="1">
                  <a:solidFill>
                    <a:srgbClr val="0000FF"/>
                  </a:solidFill>
                </a:rPr>
                <a:t>nước</a:t>
              </a:r>
              <a:r>
                <a:rPr lang="en-US" altLang="vi-VN" sz="2800" b="1" i="1" dirty="0">
                  <a:solidFill>
                    <a:srgbClr val="0000FF"/>
                  </a:solidFill>
                </a:rPr>
                <a:t>.</a:t>
              </a:r>
            </a:p>
            <a:p>
              <a:pPr eaLnBrk="1" hangingPunct="1">
                <a:spcBef>
                  <a:spcPct val="50000"/>
                </a:spcBef>
              </a:pPr>
              <a:r>
                <a:rPr lang="en-US" altLang="vi-VN" sz="2800" b="1" i="1" dirty="0" err="1">
                  <a:solidFill>
                    <a:srgbClr val="0000FF"/>
                  </a:solidFill>
                </a:rPr>
                <a:t>Vận</a:t>
              </a:r>
              <a:r>
                <a:rPr lang="en-US" altLang="vi-VN" sz="2800" b="1" i="1" dirty="0">
                  <a:solidFill>
                    <a:srgbClr val="0000FF"/>
                  </a:solidFill>
                </a:rPr>
                <a:t> </a:t>
              </a:r>
              <a:r>
                <a:rPr lang="en-US" altLang="vi-VN" sz="2800" b="1" i="1" dirty="0" err="1">
                  <a:solidFill>
                    <a:srgbClr val="0000FF"/>
                  </a:solidFill>
                </a:rPr>
                <a:t>tốc</a:t>
              </a:r>
              <a:r>
                <a:rPr lang="en-US" altLang="vi-VN" sz="2800" b="1" i="1" dirty="0">
                  <a:solidFill>
                    <a:srgbClr val="0000FF"/>
                  </a:solidFill>
                </a:rPr>
                <a:t> </a:t>
              </a:r>
              <a:r>
                <a:rPr lang="en-US" altLang="vi-VN" sz="2800" b="1" i="1" dirty="0" err="1">
                  <a:solidFill>
                    <a:srgbClr val="0000FF"/>
                  </a:solidFill>
                </a:rPr>
                <a:t>ngược</a:t>
              </a:r>
              <a:r>
                <a:rPr lang="en-US" altLang="vi-VN" sz="2800" b="1" i="1" dirty="0">
                  <a:solidFill>
                    <a:srgbClr val="0000FF"/>
                  </a:solidFill>
                </a:rPr>
                <a:t> </a:t>
              </a:r>
              <a:r>
                <a:rPr lang="en-US" altLang="vi-VN" sz="2800" b="1" i="1" dirty="0" err="1">
                  <a:solidFill>
                    <a:srgbClr val="0000FF"/>
                  </a:solidFill>
                </a:rPr>
                <a:t>dòng</a:t>
              </a:r>
              <a:r>
                <a:rPr lang="en-US" altLang="vi-VN" sz="2800" b="1" i="1" dirty="0">
                  <a:solidFill>
                    <a:srgbClr val="0000FF"/>
                  </a:solidFill>
                </a:rPr>
                <a:t> = </a:t>
              </a:r>
              <a:r>
                <a:rPr lang="en-US" altLang="vi-VN" sz="2800" b="1" i="1" dirty="0" err="1">
                  <a:solidFill>
                    <a:srgbClr val="0000FF"/>
                  </a:solidFill>
                </a:rPr>
                <a:t>Vận</a:t>
              </a:r>
              <a:r>
                <a:rPr lang="en-US" altLang="vi-VN" sz="2800" b="1" i="1" dirty="0">
                  <a:solidFill>
                    <a:srgbClr val="0000FF"/>
                  </a:solidFill>
                </a:rPr>
                <a:t> </a:t>
              </a:r>
              <a:r>
                <a:rPr lang="en-US" altLang="vi-VN" sz="2800" b="1" i="1" dirty="0" err="1">
                  <a:solidFill>
                    <a:srgbClr val="0000FF"/>
                  </a:solidFill>
                </a:rPr>
                <a:t>tốc</a:t>
              </a:r>
              <a:r>
                <a:rPr lang="en-US" altLang="vi-VN" sz="2800" b="1" i="1" dirty="0">
                  <a:solidFill>
                    <a:srgbClr val="0000FF"/>
                  </a:solidFill>
                </a:rPr>
                <a:t> </a:t>
              </a:r>
              <a:r>
                <a:rPr lang="en-US" altLang="vi-VN" sz="2800" b="1" i="1" dirty="0" err="1">
                  <a:solidFill>
                    <a:srgbClr val="0000FF"/>
                  </a:solidFill>
                </a:rPr>
                <a:t>thực</a:t>
              </a:r>
              <a:r>
                <a:rPr lang="en-US" altLang="vi-VN" sz="2800" b="1" i="1" dirty="0">
                  <a:solidFill>
                    <a:srgbClr val="0000FF"/>
                  </a:solidFill>
                </a:rPr>
                <a:t>- </a:t>
              </a:r>
              <a:r>
                <a:rPr lang="en-US" altLang="vi-VN" sz="2800" b="1" i="1" dirty="0" err="1">
                  <a:solidFill>
                    <a:srgbClr val="0000FF"/>
                  </a:solidFill>
                </a:rPr>
                <a:t>vận</a:t>
              </a:r>
              <a:r>
                <a:rPr lang="en-US" altLang="vi-VN" sz="2800" b="1" i="1" dirty="0">
                  <a:solidFill>
                    <a:srgbClr val="0000FF"/>
                  </a:solidFill>
                </a:rPr>
                <a:t> </a:t>
              </a:r>
              <a:r>
                <a:rPr lang="en-US" altLang="vi-VN" sz="2800" b="1" i="1" dirty="0" err="1">
                  <a:solidFill>
                    <a:srgbClr val="0000FF"/>
                  </a:solidFill>
                </a:rPr>
                <a:t>tốc</a:t>
              </a:r>
              <a:r>
                <a:rPr lang="en-US" altLang="vi-VN" sz="2800" b="1" i="1" dirty="0">
                  <a:solidFill>
                    <a:srgbClr val="0000FF"/>
                  </a:solidFill>
                </a:rPr>
                <a:t> </a:t>
              </a:r>
              <a:r>
                <a:rPr lang="en-US" altLang="vi-VN" sz="2800" b="1" i="1" dirty="0" err="1">
                  <a:solidFill>
                    <a:srgbClr val="0000FF"/>
                  </a:solidFill>
                </a:rPr>
                <a:t>dòng</a:t>
              </a:r>
              <a:r>
                <a:rPr lang="en-US" altLang="vi-VN" sz="2800" b="1" i="1" dirty="0">
                  <a:solidFill>
                    <a:srgbClr val="0000FF"/>
                  </a:solidFill>
                </a:rPr>
                <a:t> </a:t>
              </a:r>
              <a:r>
                <a:rPr lang="en-US" altLang="vi-VN" sz="2800" b="1" i="1" dirty="0" err="1">
                  <a:solidFill>
                    <a:srgbClr val="0000FF"/>
                  </a:solidFill>
                </a:rPr>
                <a:t>nước</a:t>
              </a:r>
              <a:r>
                <a:rPr lang="en-US" altLang="vi-VN" b="1" i="1" dirty="0">
                  <a:solidFill>
                    <a:srgbClr val="0000FF"/>
                  </a:solidFill>
                </a:rPr>
                <a:t>.</a:t>
              </a:r>
            </a:p>
          </p:txBody>
        </p:sp>
      </p:grpSp>
      <p:sp>
        <p:nvSpPr>
          <p:cNvPr id="4116" name="Oval 20">
            <a:extLst>
              <a:ext uri="{FF2B5EF4-FFF2-40B4-BE49-F238E27FC236}">
                <a16:creationId xmlns:a16="http://schemas.microsoft.com/office/drawing/2014/main" id="{F58772C8-8A2E-2BFE-70E7-04D2908539AD}"/>
              </a:ext>
            </a:extLst>
          </p:cNvPr>
          <p:cNvSpPr>
            <a:spLocks noChangeArrowheads="1"/>
          </p:cNvSpPr>
          <p:nvPr/>
        </p:nvSpPr>
        <p:spPr bwMode="auto">
          <a:xfrm>
            <a:off x="172498" y="2178928"/>
            <a:ext cx="2033798" cy="1172597"/>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3600" b="1" dirty="0">
                <a:solidFill>
                  <a:srgbClr val="FF0000"/>
                </a:solidFill>
              </a:rPr>
              <a:t>LƯU Ý </a:t>
            </a:r>
          </a:p>
        </p:txBody>
      </p:sp>
      <p:sp>
        <p:nvSpPr>
          <p:cNvPr id="4117" name="Line 21">
            <a:extLst>
              <a:ext uri="{FF2B5EF4-FFF2-40B4-BE49-F238E27FC236}">
                <a16:creationId xmlns:a16="http://schemas.microsoft.com/office/drawing/2014/main" id="{31B04CEF-5AFB-8902-63B9-4072544E995A}"/>
              </a:ext>
            </a:extLst>
          </p:cNvPr>
          <p:cNvSpPr>
            <a:spLocks noChangeShapeType="1"/>
          </p:cNvSpPr>
          <p:nvPr/>
        </p:nvSpPr>
        <p:spPr bwMode="auto">
          <a:xfrm flipV="1">
            <a:off x="2206296" y="1193653"/>
            <a:ext cx="1684983" cy="163469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4119" name="Line 23">
            <a:extLst>
              <a:ext uri="{FF2B5EF4-FFF2-40B4-BE49-F238E27FC236}">
                <a16:creationId xmlns:a16="http://schemas.microsoft.com/office/drawing/2014/main" id="{5E112FB1-25CE-42C4-3886-21A2DAF73B18}"/>
              </a:ext>
            </a:extLst>
          </p:cNvPr>
          <p:cNvSpPr>
            <a:spLocks noChangeShapeType="1"/>
          </p:cNvSpPr>
          <p:nvPr/>
        </p:nvSpPr>
        <p:spPr bwMode="auto">
          <a:xfrm>
            <a:off x="2062485" y="3035974"/>
            <a:ext cx="1356525" cy="17176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4120" name="Line 24">
            <a:extLst>
              <a:ext uri="{FF2B5EF4-FFF2-40B4-BE49-F238E27FC236}">
                <a16:creationId xmlns:a16="http://schemas.microsoft.com/office/drawing/2014/main" id="{1EA2DEBE-8E89-FA83-1822-058DF4CE8AAA}"/>
              </a:ext>
            </a:extLst>
          </p:cNvPr>
          <p:cNvSpPr>
            <a:spLocks noChangeShapeType="1"/>
          </p:cNvSpPr>
          <p:nvPr/>
        </p:nvSpPr>
        <p:spPr bwMode="auto">
          <a:xfrm>
            <a:off x="2002504" y="2966721"/>
            <a:ext cx="2017704" cy="10115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16"/>
                                        </p:tgtEl>
                                        <p:attrNameLst>
                                          <p:attrName>style.visibility</p:attrName>
                                        </p:attrNameLst>
                                      </p:cBhvr>
                                      <p:to>
                                        <p:strVal val="visible"/>
                                      </p:to>
                                    </p:set>
                                    <p:animEffect transition="in" filter="circle(in)">
                                      <p:cBhvr>
                                        <p:cTn id="7" dur="2000"/>
                                        <p:tgtEl>
                                          <p:spTgt spid="4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4117"/>
                                        </p:tgtEl>
                                        <p:attrNameLst>
                                          <p:attrName>style.visibility</p:attrName>
                                        </p:attrNameLst>
                                      </p:cBhvr>
                                      <p:to>
                                        <p:strVal val="visible"/>
                                      </p:to>
                                    </p:set>
                                    <p:animEffect transition="in" filter="barn(inHorizontal)">
                                      <p:cBhvr>
                                        <p:cTn id="12" dur="500"/>
                                        <p:tgtEl>
                                          <p:spTgt spid="41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120"/>
                                        </p:tgtEl>
                                        <p:attrNameLst>
                                          <p:attrName>style.visibility</p:attrName>
                                        </p:attrNameLst>
                                      </p:cBhvr>
                                      <p:to>
                                        <p:strVal val="visible"/>
                                      </p:to>
                                    </p:set>
                                    <p:animEffect transition="in" filter="wipe(down)">
                                      <p:cBhvr>
                                        <p:cTn id="22" dur="500"/>
                                        <p:tgtEl>
                                          <p:spTgt spid="41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119"/>
                                        </p:tgtEl>
                                        <p:attrNameLst>
                                          <p:attrName>style.visibility</p:attrName>
                                        </p:attrNameLst>
                                      </p:cBhvr>
                                      <p:to>
                                        <p:strVal val="visible"/>
                                      </p:to>
                                    </p:set>
                                    <p:animEffect transition="in" filter="wipe(down)">
                                      <p:cBhvr>
                                        <p:cTn id="32" dur="500"/>
                                        <p:tgtEl>
                                          <p:spTgt spid="41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9ED056-2BE9-FCAD-0E40-7F6FC52CB7A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E1AB877-5D41-A553-1163-5DC56F994406}"/>
              </a:ext>
            </a:extLst>
          </p:cNvPr>
          <p:cNvSpPr/>
          <p:nvPr/>
        </p:nvSpPr>
        <p:spPr>
          <a:xfrm>
            <a:off x="381405" y="112292"/>
            <a:ext cx="10802410" cy="626921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514350" indent="-514350" defTabSz="457200" eaLnBrk="1" hangingPunct="1">
              <a:lnSpc>
                <a:spcPct val="150000"/>
              </a:lnSpc>
              <a:spcBef>
                <a:spcPct val="0"/>
              </a:spcBef>
              <a:buAutoNum type="romanUcPeriod"/>
            </a:pPr>
            <a:r>
              <a:rPr lang="vi-VN" sz="3200" b="1" i="1" u="sng"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MỘT ĐỐI TỰỢNG CHUYỂN ĐỘNG CẢ ĐI LẪN VỀ </a:t>
            </a:r>
            <a:br>
              <a:rPr lang="vi-VN" sz="4000" b="1" i="1" u="sng" dirty="0">
                <a:latin typeface="Times New Roman" panose="02020603050405020304" pitchFamily="18" charset="0"/>
                <a:ea typeface="Calibri" panose="020F0502020204030204" pitchFamily="34" charset="0"/>
                <a:cs typeface="Times New Roman" panose="02020603050405020304" pitchFamily="18" charset="0"/>
              </a:rPr>
            </a:br>
            <a:r>
              <a:rPr lang="vi-VN" sz="4000" b="1" i="1" u="sng"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Ví dụ : </a:t>
            </a:r>
            <a:r>
              <a:rPr lang="vi-VN" sz="40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defTabSz="457200" eaLnBrk="1" hangingPunct="1">
              <a:lnSpc>
                <a:spcPct val="150000"/>
              </a:lnSpc>
              <a:spcBef>
                <a:spcPct val="0"/>
              </a:spcBef>
              <a:buNone/>
            </a:pPr>
            <a:r>
              <a:rPr lang="vi-VN" sz="4000" b="1" i="1" dirty="0">
                <a:latin typeface="Times New Roman" panose="02020603050405020304" pitchFamily="18" charset="0"/>
                <a:ea typeface="Calibri" panose="020F0502020204030204" pitchFamily="34" charset="0"/>
                <a:cs typeface="Times New Roman" panose="02020603050405020304" pitchFamily="18" charset="0"/>
              </a:rPr>
              <a:t>Một người đi xe máy từ A đến B cách A  60 </a:t>
            </a:r>
            <a:r>
              <a:rPr lang="vi-VN" sz="4000" b="1" i="1" dirty="0" err="1">
                <a:latin typeface="Times New Roman" panose="02020603050405020304" pitchFamily="18" charset="0"/>
                <a:ea typeface="Calibri" panose="020F0502020204030204" pitchFamily="34" charset="0"/>
                <a:cs typeface="Times New Roman" panose="02020603050405020304" pitchFamily="18" charset="0"/>
              </a:rPr>
              <a:t>km</a:t>
            </a:r>
            <a:r>
              <a:rPr lang="vi-VN" sz="4000" b="1" i="1" dirty="0">
                <a:latin typeface="Times New Roman" panose="02020603050405020304" pitchFamily="18" charset="0"/>
                <a:ea typeface="Calibri" panose="020F0502020204030204" pitchFamily="34" charset="0"/>
                <a:cs typeface="Times New Roman" panose="02020603050405020304" pitchFamily="18" charset="0"/>
              </a:rPr>
              <a:t>. Khi từ B trở về A do trời mưa nên người đó  giảm vận tốc bé hơn vận tốc khi đi là 10 </a:t>
            </a:r>
            <a:r>
              <a:rPr lang="vi-VN" sz="4000" b="1" i="1" dirty="0" err="1">
                <a:latin typeface="Times New Roman" panose="02020603050405020304" pitchFamily="18" charset="0"/>
                <a:ea typeface="Calibri" panose="020F0502020204030204" pitchFamily="34" charset="0"/>
                <a:cs typeface="Times New Roman" panose="02020603050405020304" pitchFamily="18" charset="0"/>
              </a:rPr>
              <a:t>km</a:t>
            </a:r>
            <a:r>
              <a:rPr lang="vi-VN" sz="4000" b="1" i="1" dirty="0">
                <a:latin typeface="Times New Roman" panose="02020603050405020304" pitchFamily="18" charset="0"/>
                <a:ea typeface="Calibri" panose="020F0502020204030204" pitchFamily="34" charset="0"/>
                <a:cs typeface="Times New Roman" panose="02020603050405020304" pitchFamily="18" charset="0"/>
              </a:rPr>
              <a:t>/h. Do đó thời gian về nhiều hơn thời gian đi là 30 phút . Tính vận tốc của xe máy  khi đi từ A đến B</a:t>
            </a:r>
            <a:r>
              <a:rPr lang="vi-VN" sz="4000" dirty="0">
                <a:latin typeface="Tahoma" panose="020B0604030504040204" pitchFamily="34" charset="0"/>
                <a:ea typeface="Tahoma" panose="020B0604030504040204" pitchFamily="34" charset="0"/>
              </a:rPr>
              <a:t> ?</a:t>
            </a:r>
            <a:endParaRPr lang="vi-VN" sz="40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2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F834F5-5E81-51D6-7AEB-FC1BFC6F962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CA3D569-A9BA-B473-06CE-B6C3D0D9C783}"/>
              </a:ext>
            </a:extLst>
          </p:cNvPr>
          <p:cNvSpPr/>
          <p:nvPr/>
        </p:nvSpPr>
        <p:spPr>
          <a:xfrm>
            <a:off x="229946" y="-64747"/>
            <a:ext cx="11829191" cy="196008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defTabSz="457200" eaLnBrk="1" hangingPunct="1">
              <a:lnSpc>
                <a:spcPct val="150000"/>
              </a:lnSpc>
              <a:spcBef>
                <a:spcPct val="0"/>
              </a:spcBef>
              <a:buNone/>
            </a:pPr>
            <a:r>
              <a:rPr lang="vi-VN" b="1" i="1" u="sng"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Ví dụ :</a:t>
            </a:r>
            <a:r>
              <a:rPr lang="vi-VN"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vi-VN" b="1" i="1" dirty="0">
                <a:latin typeface="Times New Roman" panose="02020603050405020304" pitchFamily="18" charset="0"/>
                <a:ea typeface="Calibri" panose="020F0502020204030204" pitchFamily="34" charset="0"/>
                <a:cs typeface="Times New Roman" panose="02020603050405020304" pitchFamily="18" charset="0"/>
              </a:rPr>
              <a:t>Một người đi xe máy từ A đến B cách A 60 </a:t>
            </a:r>
            <a:r>
              <a:rPr lang="vi-VN" b="1" i="1" dirty="0" err="1">
                <a:latin typeface="Times New Roman" panose="02020603050405020304" pitchFamily="18" charset="0"/>
                <a:ea typeface="Calibri" panose="020F0502020204030204" pitchFamily="34" charset="0"/>
                <a:cs typeface="Times New Roman" panose="02020603050405020304" pitchFamily="18" charset="0"/>
              </a:rPr>
              <a:t>km</a:t>
            </a:r>
            <a:r>
              <a:rPr lang="vi-VN" b="1" i="1" dirty="0">
                <a:latin typeface="Times New Roman" panose="02020603050405020304" pitchFamily="18" charset="0"/>
                <a:ea typeface="Calibri" panose="020F0502020204030204" pitchFamily="34" charset="0"/>
                <a:cs typeface="Times New Roman" panose="02020603050405020304" pitchFamily="18" charset="0"/>
              </a:rPr>
              <a:t>. Khi từ B trở về A do trời mưa nên người đó giảm vận tốc bé hơn vận tốc lúc đi là 10 </a:t>
            </a:r>
            <a:r>
              <a:rPr lang="vi-VN" b="1" i="1" dirty="0" err="1">
                <a:latin typeface="Times New Roman" panose="02020603050405020304" pitchFamily="18" charset="0"/>
                <a:ea typeface="Calibri" panose="020F0502020204030204" pitchFamily="34" charset="0"/>
                <a:cs typeface="Times New Roman" panose="02020603050405020304" pitchFamily="18" charset="0"/>
              </a:rPr>
              <a:t>km</a:t>
            </a:r>
            <a:r>
              <a:rPr lang="vi-VN" b="1" i="1" dirty="0">
                <a:latin typeface="Times New Roman" panose="02020603050405020304" pitchFamily="18" charset="0"/>
                <a:ea typeface="Calibri" panose="020F0502020204030204" pitchFamily="34" charset="0"/>
                <a:cs typeface="Times New Roman" panose="02020603050405020304" pitchFamily="18" charset="0"/>
              </a:rPr>
              <a:t>/h. Do đó thời gian về nhiều hơn thời gian đi là 30 phút . Tính vận tốc lúc đi</a:t>
            </a:r>
            <a:r>
              <a:rPr lang="vi-VN" dirty="0">
                <a:latin typeface="Tahoma" panose="020B0604030504040204" pitchFamily="34" charset="0"/>
                <a:ea typeface="Tahoma" panose="020B0604030504040204" pitchFamily="34" charset="0"/>
              </a:rPr>
              <a:t> ?</a:t>
            </a:r>
            <a:endParaRPr lang="vi-VN"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8A90634-794E-50B0-B030-BCA50226EEDD}"/>
              </a:ext>
            </a:extLst>
          </p:cNvPr>
          <p:cNvSpPr/>
          <p:nvPr/>
        </p:nvSpPr>
        <p:spPr>
          <a:xfrm>
            <a:off x="164126" y="2029176"/>
            <a:ext cx="2101234" cy="57996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50000"/>
              </a:lnSpc>
              <a:spcBef>
                <a:spcPct val="0"/>
              </a:spcBef>
              <a:buFontTx/>
              <a:buNone/>
            </a:pPr>
            <a:r>
              <a:rPr lang="en-US" altLang="en-US" sz="2400" b="1" u="sng" dirty="0">
                <a:solidFill>
                  <a:srgbClr val="FFFF00"/>
                </a:solidFill>
                <a:latin typeface="Times New Roman" panose="02020603050405020304" pitchFamily="18" charset="0"/>
                <a:cs typeface="Times New Roman" panose="02020603050405020304" pitchFamily="18" charset="0"/>
              </a:rPr>
              <a:t>Hướng dẫn:</a:t>
            </a:r>
            <a:endParaRPr lang="en-US" altLang="en-US" sz="2400" b="1" u="sng"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Group 4">
            <a:extLst>
              <a:ext uri="{FF2B5EF4-FFF2-40B4-BE49-F238E27FC236}">
                <a16:creationId xmlns:a16="http://schemas.microsoft.com/office/drawing/2014/main" id="{A317EC9D-2C19-F6C7-6D77-187624C0A987}"/>
              </a:ext>
            </a:extLst>
          </p:cNvPr>
          <p:cNvGrpSpPr/>
          <p:nvPr/>
        </p:nvGrpSpPr>
        <p:grpSpPr>
          <a:xfrm>
            <a:off x="2570163" y="2809875"/>
            <a:ext cx="6096000" cy="304800"/>
            <a:chOff x="2947" y="2320"/>
            <a:chExt cx="2333" cy="152"/>
          </a:xfrm>
        </p:grpSpPr>
        <p:sp>
          <p:nvSpPr>
            <p:cNvPr id="6188" name="Line 5">
              <a:extLst>
                <a:ext uri="{FF2B5EF4-FFF2-40B4-BE49-F238E27FC236}">
                  <a16:creationId xmlns:a16="http://schemas.microsoft.com/office/drawing/2014/main" id="{B10614A8-35F0-6E0A-965A-FF1FC4A792C5}"/>
                </a:ext>
              </a:extLst>
            </p:cNvPr>
            <p:cNvSpPr/>
            <p:nvPr/>
          </p:nvSpPr>
          <p:spPr>
            <a:xfrm>
              <a:off x="2947" y="2400"/>
              <a:ext cx="2333" cy="0"/>
            </a:xfrm>
            <a:prstGeom prst="line">
              <a:avLst/>
            </a:prstGeom>
            <a:ln w="38100" cap="flat" cmpd="sng">
              <a:solidFill>
                <a:srgbClr val="FFFFFF"/>
              </a:solidFill>
              <a:prstDash val="solid"/>
              <a:headEnd type="none" w="med" len="med"/>
              <a:tailEnd type="none" w="med" len="med"/>
            </a:ln>
          </p:spPr>
        </p:sp>
        <p:sp>
          <p:nvSpPr>
            <p:cNvPr id="6189" name="Line 6">
              <a:extLst>
                <a:ext uri="{FF2B5EF4-FFF2-40B4-BE49-F238E27FC236}">
                  <a16:creationId xmlns:a16="http://schemas.microsoft.com/office/drawing/2014/main" id="{8ADC77EF-8FB3-90C6-635D-43AA609BE225}"/>
                </a:ext>
              </a:extLst>
            </p:cNvPr>
            <p:cNvSpPr/>
            <p:nvPr/>
          </p:nvSpPr>
          <p:spPr>
            <a:xfrm>
              <a:off x="2947" y="2328"/>
              <a:ext cx="0" cy="144"/>
            </a:xfrm>
            <a:prstGeom prst="line">
              <a:avLst/>
            </a:prstGeom>
            <a:ln w="38100" cap="flat" cmpd="sng">
              <a:solidFill>
                <a:srgbClr val="FFFFFF"/>
              </a:solidFill>
              <a:prstDash val="solid"/>
              <a:headEnd type="none" w="med" len="med"/>
              <a:tailEnd type="none" w="med" len="med"/>
            </a:ln>
          </p:spPr>
        </p:sp>
        <p:sp>
          <p:nvSpPr>
            <p:cNvPr id="6190" name="Line 7">
              <a:extLst>
                <a:ext uri="{FF2B5EF4-FFF2-40B4-BE49-F238E27FC236}">
                  <a16:creationId xmlns:a16="http://schemas.microsoft.com/office/drawing/2014/main" id="{867FB41F-87DF-EED2-4B51-A6B01EDE68AB}"/>
                </a:ext>
              </a:extLst>
            </p:cNvPr>
            <p:cNvSpPr/>
            <p:nvPr/>
          </p:nvSpPr>
          <p:spPr>
            <a:xfrm>
              <a:off x="5272" y="2320"/>
              <a:ext cx="0" cy="144"/>
            </a:xfrm>
            <a:prstGeom prst="line">
              <a:avLst/>
            </a:prstGeom>
            <a:ln w="38100" cap="flat" cmpd="sng">
              <a:solidFill>
                <a:srgbClr val="FFFFFF"/>
              </a:solidFill>
              <a:prstDash val="solid"/>
              <a:headEnd type="none" w="med" len="med"/>
              <a:tailEnd type="none" w="med" len="med"/>
            </a:ln>
          </p:spPr>
        </p:sp>
      </p:grpSp>
      <p:sp>
        <p:nvSpPr>
          <p:cNvPr id="11" name="Text Box 8">
            <a:extLst>
              <a:ext uri="{FF2B5EF4-FFF2-40B4-BE49-F238E27FC236}">
                <a16:creationId xmlns:a16="http://schemas.microsoft.com/office/drawing/2014/main" id="{E7F651EF-605D-2E7E-C879-C6575D0DBC32}"/>
              </a:ext>
            </a:extLst>
          </p:cNvPr>
          <p:cNvSpPr txBox="1"/>
          <p:nvPr/>
        </p:nvSpPr>
        <p:spPr>
          <a:xfrm>
            <a:off x="2043113" y="3228975"/>
            <a:ext cx="1084262"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A</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2" name="Text Box 9">
            <a:extLst>
              <a:ext uri="{FF2B5EF4-FFF2-40B4-BE49-F238E27FC236}">
                <a16:creationId xmlns:a16="http://schemas.microsoft.com/office/drawing/2014/main" id="{E6CFAEA8-D3C3-9300-D49C-4EC532DB946E}"/>
              </a:ext>
            </a:extLst>
          </p:cNvPr>
          <p:cNvSpPr txBox="1"/>
          <p:nvPr/>
        </p:nvSpPr>
        <p:spPr>
          <a:xfrm>
            <a:off x="7934325" y="3098633"/>
            <a:ext cx="1463675"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B</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3" name="Freeform 11">
            <a:extLst>
              <a:ext uri="{FF2B5EF4-FFF2-40B4-BE49-F238E27FC236}">
                <a16:creationId xmlns:a16="http://schemas.microsoft.com/office/drawing/2014/main" id="{2ECFF24E-03F0-2DCF-0ED3-E4985930D756}"/>
              </a:ext>
            </a:extLst>
          </p:cNvPr>
          <p:cNvSpPr/>
          <p:nvPr/>
        </p:nvSpPr>
        <p:spPr>
          <a:xfrm>
            <a:off x="2570163" y="2590800"/>
            <a:ext cx="6096000" cy="304800"/>
          </a:xfrm>
          <a:custGeom>
            <a:avLst/>
            <a:gdLst>
              <a:gd name="txL" fmla="*/ 0 w 2304"/>
              <a:gd name="txT" fmla="*/ 0 h 160"/>
              <a:gd name="txR" fmla="*/ 2304 w 2304"/>
              <a:gd name="txB" fmla="*/ 160 h 160"/>
            </a:gdLst>
            <a:ahLst/>
            <a:cxnLst>
              <a:cxn ang="0">
                <a:pos x="0" y="2147483646"/>
              </a:cxn>
              <a:cxn ang="0">
                <a:pos x="2147483646" y="0"/>
              </a:cxn>
              <a:cxn ang="0">
                <a:pos x="2147483646" y="2147483646"/>
              </a:cxn>
            </a:cxnLst>
            <a:rect l="txL" t="txT" r="txR" b="txB"/>
            <a:pathLst>
              <a:path w="2304" h="160">
                <a:moveTo>
                  <a:pt x="0" y="160"/>
                </a:moveTo>
                <a:cubicBezTo>
                  <a:pt x="176" y="133"/>
                  <a:pt x="672" y="0"/>
                  <a:pt x="1056" y="0"/>
                </a:cubicBezTo>
                <a:cubicBezTo>
                  <a:pt x="1440" y="0"/>
                  <a:pt x="2044" y="127"/>
                  <a:pt x="2304" y="160"/>
                </a:cubicBezTo>
              </a:path>
            </a:pathLst>
          </a:custGeom>
          <a:noFill/>
          <a:ln w="19050" cap="flat" cmpd="sng">
            <a:solidFill>
              <a:srgbClr val="FFFFFF">
                <a:alpha val="100000"/>
              </a:srgbClr>
            </a:solidFill>
            <a:prstDash val="dash"/>
            <a:round/>
            <a:headEnd type="none" w="med" len="med"/>
            <a:tailEnd type="none" w="med" len="med"/>
          </a:ln>
        </p:spPr>
        <p:txBody>
          <a:bodyPr/>
          <a:lstStyle/>
          <a:p>
            <a:endParaRPr lang="en-US"/>
          </a:p>
        </p:txBody>
      </p:sp>
      <p:sp>
        <p:nvSpPr>
          <p:cNvPr id="14" name="Text Box 12">
            <a:extLst>
              <a:ext uri="{FF2B5EF4-FFF2-40B4-BE49-F238E27FC236}">
                <a16:creationId xmlns:a16="http://schemas.microsoft.com/office/drawing/2014/main" id="{BB4F53D8-6F26-03FC-7581-EAA8938089AD}"/>
              </a:ext>
            </a:extLst>
          </p:cNvPr>
          <p:cNvSpPr txBox="1"/>
          <p:nvPr/>
        </p:nvSpPr>
        <p:spPr>
          <a:xfrm>
            <a:off x="5176838" y="2119313"/>
            <a:ext cx="114300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2000" b="1" dirty="0">
                <a:solidFill>
                  <a:srgbClr val="FFFFFF"/>
                </a:solidFill>
                <a:latin typeface="Cambria" panose="02040503050406030204" pitchFamily="18" charset="0"/>
                <a:cs typeface="Cambria" panose="02040503050406030204" pitchFamily="18" charset="0"/>
              </a:rPr>
              <a:t>60 </a:t>
            </a:r>
            <a:r>
              <a:rPr lang="vi-VN" altLang="en-US" sz="2000" b="1" dirty="0">
                <a:solidFill>
                  <a:srgbClr val="FFFFFF"/>
                </a:solidFill>
                <a:latin typeface="Cambria" panose="02040503050406030204" pitchFamily="18" charset="0"/>
                <a:cs typeface="Cambria" panose="02040503050406030204" pitchFamily="18" charset="0"/>
              </a:rPr>
              <a:t>km</a:t>
            </a:r>
            <a:endParaRPr lang="en-US" altLang="en-US" sz="2000" b="1" dirty="0">
              <a:solidFill>
                <a:srgbClr val="FFFFFF"/>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7FF1C1A-AE96-93B0-E021-6EDE86258DB7}"/>
              </a:ext>
            </a:extLst>
          </p:cNvPr>
          <p:cNvSpPr txBox="1"/>
          <p:nvPr/>
        </p:nvSpPr>
        <p:spPr>
          <a:xfrm>
            <a:off x="2062163" y="2190750"/>
            <a:ext cx="1603252"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en-US" sz="2400" b="1" dirty="0">
                <a:solidFill>
                  <a:srgbClr val="FFFFFF"/>
                </a:solidFill>
                <a:latin typeface="Cambria" panose="02040503050406030204" pitchFamily="18" charset="0"/>
                <a:cs typeface="Cambria" panose="02040503050406030204" pitchFamily="18" charset="0"/>
              </a:rPr>
              <a:t>Xe </a:t>
            </a:r>
            <a:r>
              <a:rPr lang="en-US" altLang="en-US" sz="2400" b="1" dirty="0" err="1">
                <a:solidFill>
                  <a:srgbClr val="FFFFFF"/>
                </a:solidFill>
                <a:latin typeface="Cambria" panose="02040503050406030204" pitchFamily="18" charset="0"/>
                <a:cs typeface="Cambria" panose="02040503050406030204" pitchFamily="18" charset="0"/>
              </a:rPr>
              <a:t>máy</a:t>
            </a:r>
            <a:endParaRPr lang="vi-VN" altLang="en-US" sz="2400" b="1" dirty="0">
              <a:solidFill>
                <a:srgbClr val="FFFFFF"/>
              </a:solidFill>
              <a:latin typeface="Cambria" panose="02040503050406030204" pitchFamily="18" charset="0"/>
              <a:ea typeface="Cambria" panose="02040503050406030204" pitchFamily="18" charset="0"/>
            </a:endParaRPr>
          </a:p>
        </p:txBody>
      </p:sp>
      <p:cxnSp>
        <p:nvCxnSpPr>
          <p:cNvPr id="18" name="Straight Arrow Connector 17">
            <a:extLst>
              <a:ext uri="{FF2B5EF4-FFF2-40B4-BE49-F238E27FC236}">
                <a16:creationId xmlns:a16="http://schemas.microsoft.com/office/drawing/2014/main" id="{9F052314-D1D6-ACAE-A894-932F3DDD28DF}"/>
              </a:ext>
            </a:extLst>
          </p:cNvPr>
          <p:cNvCxnSpPr/>
          <p:nvPr/>
        </p:nvCxnSpPr>
        <p:spPr>
          <a:xfrm>
            <a:off x="2265363" y="2686050"/>
            <a:ext cx="762000"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8D4A30-B6B6-22CD-D4E7-90ECE6104A44}"/>
              </a:ext>
            </a:extLst>
          </p:cNvPr>
          <p:cNvSpPr txBox="1"/>
          <p:nvPr/>
        </p:nvSpPr>
        <p:spPr>
          <a:xfrm>
            <a:off x="7997825" y="2114550"/>
            <a:ext cx="1638544" cy="3987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en-US" sz="2000" b="1" dirty="0">
                <a:solidFill>
                  <a:srgbClr val="FFFFFF"/>
                </a:solidFill>
                <a:latin typeface="Cambria" panose="02040503050406030204" pitchFamily="18" charset="0"/>
                <a:cs typeface="Cambria" panose="02040503050406030204" pitchFamily="18" charset="0"/>
              </a:rPr>
              <a:t>Xe máy</a:t>
            </a:r>
            <a:endParaRPr lang="en-US" altLang="en-US" sz="2000" b="1" dirty="0">
              <a:solidFill>
                <a:srgbClr val="FFFFFF"/>
              </a:solidFill>
              <a:latin typeface="Cambria" panose="02040503050406030204" pitchFamily="18" charset="0"/>
              <a:ea typeface="Cambria" panose="02040503050406030204" pitchFamily="18" charset="0"/>
            </a:endParaRPr>
          </a:p>
        </p:txBody>
      </p:sp>
      <p:cxnSp>
        <p:nvCxnSpPr>
          <p:cNvPr id="20" name="Straight Arrow Connector 19">
            <a:extLst>
              <a:ext uri="{FF2B5EF4-FFF2-40B4-BE49-F238E27FC236}">
                <a16:creationId xmlns:a16="http://schemas.microsoft.com/office/drawing/2014/main" id="{D4DB11E7-5453-D8F5-1039-A68105ED5F4B}"/>
              </a:ext>
            </a:extLst>
          </p:cNvPr>
          <p:cNvCxnSpPr/>
          <p:nvPr/>
        </p:nvCxnSpPr>
        <p:spPr>
          <a:xfrm flipH="1" flipV="1">
            <a:off x="8170863" y="2657475"/>
            <a:ext cx="838200" cy="7938"/>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59" name="Table 6158">
            <a:extLst>
              <a:ext uri="{FF2B5EF4-FFF2-40B4-BE49-F238E27FC236}">
                <a16:creationId xmlns:a16="http://schemas.microsoft.com/office/drawing/2014/main" id="{2B0579F1-A10C-18B6-FE7F-08E0E9F59D4E}"/>
              </a:ext>
            </a:extLst>
          </p:cNvPr>
          <p:cNvGraphicFramePr/>
          <p:nvPr>
            <p:extLst>
              <p:ext uri="{D42A27DB-BD31-4B8C-83A1-F6EECF244321}">
                <p14:modId xmlns:p14="http://schemas.microsoft.com/office/powerpoint/2010/main" val="2313066647"/>
              </p:ext>
            </p:extLst>
          </p:nvPr>
        </p:nvGraphicFramePr>
        <p:xfrm>
          <a:off x="164127" y="3597275"/>
          <a:ext cx="10894644" cy="3463788"/>
        </p:xfrm>
        <a:graphic>
          <a:graphicData uri="http://schemas.openxmlformats.org/drawingml/2006/table">
            <a:tbl>
              <a:tblPr/>
              <a:tblGrid>
                <a:gridCol w="2008679">
                  <a:extLst>
                    <a:ext uri="{9D8B030D-6E8A-4147-A177-3AD203B41FA5}">
                      <a16:colId xmlns:a16="http://schemas.microsoft.com/office/drawing/2014/main" val="20000"/>
                    </a:ext>
                  </a:extLst>
                </a:gridCol>
                <a:gridCol w="2725343">
                  <a:extLst>
                    <a:ext uri="{9D8B030D-6E8A-4147-A177-3AD203B41FA5}">
                      <a16:colId xmlns:a16="http://schemas.microsoft.com/office/drawing/2014/main" val="20001"/>
                    </a:ext>
                  </a:extLst>
                </a:gridCol>
                <a:gridCol w="3079470">
                  <a:extLst>
                    <a:ext uri="{9D8B030D-6E8A-4147-A177-3AD203B41FA5}">
                      <a16:colId xmlns:a16="http://schemas.microsoft.com/office/drawing/2014/main" val="20002"/>
                    </a:ext>
                  </a:extLst>
                </a:gridCol>
                <a:gridCol w="3081152">
                  <a:extLst>
                    <a:ext uri="{9D8B030D-6E8A-4147-A177-3AD203B41FA5}">
                      <a16:colId xmlns:a16="http://schemas.microsoft.com/office/drawing/2014/main" val="20003"/>
                    </a:ext>
                  </a:extLst>
                </a:gridCol>
              </a:tblGrid>
              <a:tr h="917754">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 Xe </a:t>
                      </a:r>
                      <a:r>
                        <a:rPr lang="en-US" altLang="en-US" sz="2400" b="1" dirty="0" err="1">
                          <a:solidFill>
                            <a:srgbClr val="FFFFFF"/>
                          </a:solidFill>
                          <a:latin typeface="Times New Roman" panose="02020603050405020304" pitchFamily="18" charset="0"/>
                          <a:cs typeface="Times New Roman" panose="02020603050405020304" pitchFamily="18" charset="0"/>
                        </a:rPr>
                        <a:t>máy</a:t>
                      </a:r>
                      <a:r>
                        <a:rPr lang="en-US" altLang="en-US" sz="2400" b="1" dirty="0">
                          <a:solidFill>
                            <a:srgbClr val="FFFFFF"/>
                          </a:solidFill>
                          <a:latin typeface="Times New Roman" panose="02020603050405020304" pitchFamily="18" charset="0"/>
                          <a:cs typeface="Times New Roman" panose="02020603050405020304" pitchFamily="18" charset="0"/>
                        </a:rPr>
                        <a:t> </a:t>
                      </a:r>
                      <a:endParaRPr lang="en-US" altLang="en-US" sz="2400" b="1" dirty="0">
                        <a:solidFill>
                          <a:srgbClr val="FFFFFF"/>
                        </a:solidFill>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Vận tốc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(km/h)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Thời gian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Quãng đường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(km)</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539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Lúc</a:t>
                      </a:r>
                      <a:r>
                        <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đi</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x</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60</a:t>
                      </a: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0001"/>
                  </a:ext>
                </a:extLst>
              </a:tr>
              <a:tr h="917754">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Lúc</a:t>
                      </a:r>
                      <a:r>
                        <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về</a:t>
                      </a:r>
                      <a:r>
                        <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x-10 </a:t>
                      </a:r>
                      <a:r>
                        <a:rPr lang="vi-VN"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lvl="0" algn="ctr" defTabSz="914400" eaLnBrk="1" hangingPunct="1">
                        <a:lnSpc>
                          <a:spcPct val="150000"/>
                        </a:lnSpc>
                        <a:buNone/>
                      </a:pPr>
                      <a:r>
                        <a:rPr lang="vi-VN"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(ĐK   </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60</a:t>
                      </a: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extLst>
                  <a:ext uri="{0D108BD9-81ED-4DB2-BD59-A6C34878D82A}">
                    <a16:rowId xmlns:a16="http://schemas.microsoft.com/office/drawing/2014/main" val="10002"/>
                  </a:ext>
                </a:extLst>
              </a:tr>
              <a:tr h="917754">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000" b="1" dirty="0">
                          <a:solidFill>
                            <a:srgbClr val="FFFFFF"/>
                          </a:solidFill>
                          <a:latin typeface="Times New Roman" panose="02020603050405020304" pitchFamily="18" charset="0"/>
                          <a:cs typeface="Times New Roman" panose="02020603050405020304" pitchFamily="18" charset="0"/>
                        </a:rPr>
                        <a:t>Phương trình</a:t>
                      </a:r>
                      <a:endParaRPr lang="en-US" altLang="en-US" sz="20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15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53"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6159"/>
                                        </p:tgtEl>
                                        <p:attrNameLst>
                                          <p:attrName>style.visibility</p:attrName>
                                        </p:attrNameLst>
                                      </p:cBhvr>
                                      <p:to>
                                        <p:strVal val="visible"/>
                                      </p:to>
                                    </p:set>
                                    <p:animEffect transition="in" filter="wipe(down)">
                                      <p:cBhvr>
                                        <p:cTn id="56"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4"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778F2F-EAF9-C1DC-E3F8-362B398CAA9C}"/>
              </a:ext>
            </a:extLst>
          </p:cNvPr>
          <p:cNvSpPr>
            <a:spLocks noGrp="1"/>
          </p:cNvSpPr>
          <p:nvPr>
            <p:ph type="title"/>
          </p:nvPr>
        </p:nvSpPr>
        <p:spPr/>
        <p:txBody>
          <a:bodyPr/>
          <a:lstStyle/>
          <a:p>
            <a:endParaRPr lang="vi-VN" dirty="0"/>
          </a:p>
        </p:txBody>
      </p:sp>
      <p:pic>
        <p:nvPicPr>
          <p:cNvPr id="5" name="Chỗ dành sẵn cho Nội dung 4">
            <a:extLst>
              <a:ext uri="{FF2B5EF4-FFF2-40B4-BE49-F238E27FC236}">
                <a16:creationId xmlns:a16="http://schemas.microsoft.com/office/drawing/2014/main" id="{E12BA722-C7EB-F8A2-4D4A-33E6E84908DE}"/>
              </a:ext>
            </a:extLst>
          </p:cNvPr>
          <p:cNvPicPr>
            <a:picLocks noGrp="1" noChangeAspect="1"/>
          </p:cNvPicPr>
          <p:nvPr>
            <p:ph idx="1"/>
          </p:nvPr>
        </p:nvPicPr>
        <p:blipFill>
          <a:blip r:embed="rId2"/>
          <a:stretch>
            <a:fillRect/>
          </a:stretch>
        </p:blipFill>
        <p:spPr>
          <a:xfrm>
            <a:off x="1383323" y="0"/>
            <a:ext cx="8667263" cy="4704862"/>
          </a:xfrm>
        </p:spPr>
      </p:pic>
    </p:spTree>
    <p:extLst>
      <p:ext uri="{BB962C8B-B14F-4D97-AF65-F5344CB8AC3E}">
        <p14:creationId xmlns:p14="http://schemas.microsoft.com/office/powerpoint/2010/main" val="202993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0339" y="1104462"/>
            <a:ext cx="11872040" cy="1569660"/>
          </a:xfrm>
          <a:prstGeom prst="rect">
            <a:avLst/>
          </a:prstGeom>
        </p:spPr>
        <p:txBody>
          <a:bodyPr wrap="square">
            <a:spAutoFit/>
          </a:bodyPr>
          <a:lstStyle/>
          <a:p>
            <a:pPr>
              <a:defRPr/>
            </a:pPr>
            <a:r>
              <a:rPr lang="en-US" sz="3200" b="1" dirty="0">
                <a:latin typeface="Times New Roman" panose="02020603050405020304" pitchFamily="18" charset="0"/>
                <a:cs typeface="Times New Roman" panose="02020603050405020304" pitchFamily="18" charset="0"/>
              </a:rPr>
              <a:t>Theo </a:t>
            </a:r>
            <a:r>
              <a:rPr lang="en-US" sz="3200" b="1" dirty="0" err="1">
                <a:latin typeface="Times New Roman" panose="02020603050405020304" pitchFamily="18" charset="0"/>
                <a:cs typeface="Times New Roman" panose="02020603050405020304" pitchFamily="18" charset="0"/>
              </a:rPr>
              <a:t>dõi</a:t>
            </a:r>
            <a:r>
              <a:rPr lang="en-US" sz="3200" b="1" dirty="0">
                <a:latin typeface="Times New Roman" panose="02020603050405020304" pitchFamily="18" charset="0"/>
                <a:cs typeface="Times New Roman" panose="02020603050405020304" pitchFamily="18" charset="0"/>
              </a:rPr>
              <a:t> video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p>
          <a:p>
            <a:pPr>
              <a:defRPr/>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hpt</a:t>
            </a:r>
            <a:r>
              <a:rPr lang="en-US" sz="3200" b="1" dirty="0">
                <a:latin typeface="Times New Roman" panose="02020603050405020304" pitchFamily="18" charset="0"/>
                <a:cs typeface="Times New Roman" panose="02020603050405020304" pitchFamily="18" charset="0"/>
              </a:rPr>
              <a:t>)?</a:t>
            </a:r>
          </a:p>
          <a:p>
            <a:pPr>
              <a:defRPr/>
            </a:pP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pt ( </a:t>
            </a:r>
            <a:r>
              <a:rPr lang="en-US" sz="3200" b="1" dirty="0" err="1">
                <a:latin typeface="Times New Roman" panose="02020603050405020304" pitchFamily="18" charset="0"/>
                <a:cs typeface="Times New Roman" panose="02020603050405020304" pitchFamily="18" charset="0"/>
              </a:rPr>
              <a:t>hpt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gặp</a:t>
            </a:r>
            <a:r>
              <a:rPr lang="en-US" sz="3200" b="1" dirty="0">
                <a:latin typeface="Times New Roman" panose="02020603050405020304" pitchFamily="18" charset="0"/>
                <a:cs typeface="Times New Roman" panose="02020603050405020304" pitchFamily="18" charset="0"/>
              </a:rPr>
              <a:t> ?</a:t>
            </a:r>
          </a:p>
        </p:txBody>
      </p:sp>
      <p:sp>
        <p:nvSpPr>
          <p:cNvPr id="8" name="Rectangle 7"/>
          <p:cNvSpPr/>
          <p:nvPr/>
        </p:nvSpPr>
        <p:spPr>
          <a:xfrm>
            <a:off x="4318876" y="463510"/>
            <a:ext cx="2635658" cy="584775"/>
          </a:xfrm>
          <a:prstGeom prst="rect">
            <a:avLst/>
          </a:prstGeom>
        </p:spPr>
        <p:txBody>
          <a:bodyPr wrap="none">
            <a:spAutoFit/>
          </a:bodyPr>
          <a:lstStyle/>
          <a:p>
            <a:r>
              <a:rPr lang="en-US" sz="3200" b="1" dirty="0">
                <a:solidFill>
                  <a:srgbClr val="FFFF00"/>
                </a:solidFill>
                <a:latin typeface="Times New Roman" panose="02020603050405020304" pitchFamily="18" charset="0"/>
                <a:cs typeface="Times New Roman" panose="02020603050405020304" pitchFamily="18" charset="0"/>
              </a:rPr>
              <a:t>KHỞI ĐỘNG</a:t>
            </a:r>
            <a:endParaRPr lang="en-US" sz="3200" dirty="0">
              <a:latin typeface="Times New Roman" panose="02020603050405020304" pitchFamily="18" charset="0"/>
              <a:cs typeface="Times New Roman" panose="02020603050405020304" pitchFamily="18" charset="0"/>
            </a:endParaRPr>
          </a:p>
        </p:txBody>
      </p:sp>
      <p:sp>
        <p:nvSpPr>
          <p:cNvPr id="54" name="Rectangle 44"/>
          <p:cNvSpPr>
            <a:spLocks noChangeArrowheads="1"/>
          </p:cNvSpPr>
          <p:nvPr/>
        </p:nvSpPr>
        <p:spPr bwMode="auto">
          <a:xfrm>
            <a:off x="0" y="118533"/>
            <a:ext cx="12192000" cy="6553200"/>
          </a:xfrm>
          <a:prstGeom prst="rect">
            <a:avLst/>
          </a:prstGeom>
          <a:noFill/>
          <a:ln w="76200" cmpd="tri">
            <a:solidFill>
              <a:schemeClr val="accent3">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9" rIns="121917" bIns="60959" anchor="ctr"/>
          <a:lstStyle/>
          <a:p>
            <a:pPr>
              <a:defRPr/>
            </a:pPr>
            <a:endParaRPr lang="en-US" altLang="en-US" sz="2400">
              <a:latin typeface="Calibri" pitchFamily="34" charset="0"/>
            </a:endParaRPr>
          </a:p>
        </p:txBody>
      </p:sp>
    </p:spTree>
    <p:extLst>
      <p:ext uri="{BB962C8B-B14F-4D97-AF65-F5344CB8AC3E}">
        <p14:creationId xmlns:p14="http://schemas.microsoft.com/office/powerpoint/2010/main" val="234183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792" y="180612"/>
            <a:ext cx="11652509" cy="580973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3600" b="1" dirty="0">
                <a:solidFill>
                  <a:srgbClr val="FFFF00"/>
                </a:solidFill>
                <a:latin typeface="Times New Roman" panose="02020603050405020304" pitchFamily="18" charset="0"/>
                <a:cs typeface="Times New Roman" panose="02020603050405020304" pitchFamily="18" charset="0"/>
              </a:rPr>
              <a:t>II. CHUYỂN ĐỘNG NGƯỢC CHIỀU</a:t>
            </a:r>
            <a:br>
              <a:rPr lang="en-US" altLang="en-US" sz="3600" b="1" dirty="0">
                <a:solidFill>
                  <a:srgbClr val="FFFFFF"/>
                </a:solidFill>
                <a:latin typeface="Tahoma" panose="020B0604030504040204" pitchFamily="34" charset="0"/>
                <a:cs typeface="Tahoma" panose="020B0604030504040204" pitchFamily="34" charset="0"/>
              </a:rPr>
            </a:br>
            <a:r>
              <a:rPr lang="en-US" altLang="en-US" sz="3600" b="1" i="1" dirty="0" err="1">
                <a:solidFill>
                  <a:srgbClr val="FFFF00"/>
                </a:solidFill>
                <a:latin typeface="Times New Roman" panose="02020603050405020304" pitchFamily="18" charset="0"/>
                <a:cs typeface="Times New Roman" panose="02020603050405020304" pitchFamily="18" charset="0"/>
              </a:rPr>
              <a:t>Ví</a:t>
            </a:r>
            <a:r>
              <a:rPr lang="en-US" altLang="en-US" sz="3600" b="1" i="1" dirty="0">
                <a:solidFill>
                  <a:srgbClr val="FFFF00"/>
                </a:solidFill>
                <a:latin typeface="Times New Roman" panose="02020603050405020304" pitchFamily="18" charset="0"/>
                <a:cs typeface="Times New Roman" panose="02020603050405020304" pitchFamily="18" charset="0"/>
              </a:rPr>
              <a:t> </a:t>
            </a:r>
            <a:r>
              <a:rPr lang="en-US" altLang="en-US" sz="3600" b="1" i="1" dirty="0" err="1">
                <a:solidFill>
                  <a:srgbClr val="FFFF00"/>
                </a:solidFill>
                <a:latin typeface="Times New Roman" panose="02020603050405020304" pitchFamily="18" charset="0"/>
                <a:cs typeface="Times New Roman" panose="02020603050405020304" pitchFamily="18" charset="0"/>
              </a:rPr>
              <a:t>dụ</a:t>
            </a:r>
            <a:r>
              <a:rPr lang="en-US" altLang="en-US" sz="3600" b="1" i="1" dirty="0">
                <a:solidFill>
                  <a:srgbClr val="FFFF00"/>
                </a:solidFill>
                <a:latin typeface="Times New Roman" panose="02020603050405020304" pitchFamily="18" charset="0"/>
                <a:cs typeface="Times New Roman" panose="02020603050405020304" pitchFamily="18" charset="0"/>
              </a:rPr>
              <a:t> : </a:t>
            </a:r>
          </a:p>
          <a:p>
            <a:pPr marL="0" lvl="0" indent="0" defTabSz="457200" eaLnBrk="1" hangingPunct="1">
              <a:lnSpc>
                <a:spcPct val="150000"/>
              </a:lnSpc>
              <a:spcBef>
                <a:spcPct val="0"/>
              </a:spcBef>
              <a:buFontTx/>
              <a:buNone/>
            </a:pPr>
            <a:r>
              <a:rPr lang="en-US" altLang="en-US" sz="3600" b="1" i="1" dirty="0" err="1">
                <a:latin typeface="Times New Roman" panose="02020603050405020304" pitchFamily="18" charset="0"/>
                <a:cs typeface="Times New Roman" panose="02020603050405020304" pitchFamily="18" charset="0"/>
              </a:rPr>
              <a:t>Quãng</a:t>
            </a:r>
            <a:r>
              <a:rPr lang="en-US" altLang="en-US" sz="3600" b="1" i="1" dirty="0">
                <a:latin typeface="Times New Roman" panose="02020603050405020304" pitchFamily="18" charset="0"/>
                <a:cs typeface="Times New Roman" panose="02020603050405020304" pitchFamily="18" charset="0"/>
              </a:rPr>
              <a:t> đường đi từ A đến B d</a:t>
            </a:r>
            <a:r>
              <a:rPr lang="en-US" altLang="en-US" sz="36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3600" b="1" i="1" dirty="0">
                <a:latin typeface="Times New Roman" panose="02020603050405020304" pitchFamily="18" charset="0"/>
                <a:cs typeface="Times New Roman" panose="02020603050405020304" pitchFamily="18" charset="0"/>
              </a:rPr>
              <a:t>i 190 km. Có một xe ô tô đi từ A về B v</a:t>
            </a:r>
            <a:r>
              <a:rPr lang="en-US" altLang="en-US" sz="36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3600" b="1" i="1" dirty="0">
                <a:latin typeface="Times New Roman" panose="02020603050405020304" pitchFamily="18" charset="0"/>
                <a:cs typeface="Times New Roman" panose="02020603050405020304" pitchFamily="18" charset="0"/>
              </a:rPr>
              <a:t> một xe máy đi từ B về A. Hai xe xuất phát cùng một lúc v</a:t>
            </a:r>
            <a:r>
              <a:rPr lang="en-US" altLang="en-US" sz="36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3600" b="1" i="1" dirty="0">
                <a:latin typeface="Times New Roman" panose="02020603050405020304" pitchFamily="18" charset="0"/>
                <a:cs typeface="Times New Roman" panose="02020603050405020304" pitchFamily="18" charset="0"/>
              </a:rPr>
              <a:t> gặp nhau sau 2 giờ. Tính vận tốc của mỗi xe, biết vận tốc của ô tô lớn hơn vận tốc xe máy l</a:t>
            </a:r>
            <a:r>
              <a:rPr lang="en-US" altLang="en-US" sz="36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3600" b="1" i="1" dirty="0">
                <a:latin typeface="Times New Roman" panose="02020603050405020304" pitchFamily="18" charset="0"/>
                <a:cs typeface="Times New Roman" panose="02020603050405020304" pitchFamily="18" charset="0"/>
              </a:rPr>
              <a:t> 15km/h v</a:t>
            </a:r>
            <a:r>
              <a:rPr lang="en-US" altLang="en-US" sz="36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3600" b="1" i="1" dirty="0">
                <a:latin typeface="Times New Roman" panose="02020603050405020304" pitchFamily="18" charset="0"/>
                <a:cs typeface="Times New Roman" panose="02020603050405020304" pitchFamily="18" charset="0"/>
              </a:rPr>
              <a:t> coi vận tốc cả hai xe không đổi trong cả quá trình chuyển động.</a:t>
            </a:r>
            <a:endParaRPr lang="en-US" altLang="en-US" sz="3600" b="1" i="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827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761" y="-38219"/>
            <a:ext cx="11652509" cy="22419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i="1" dirty="0" err="1">
                <a:solidFill>
                  <a:srgbClr val="FFFF00"/>
                </a:solidFill>
                <a:latin typeface="Times New Roman" panose="02020603050405020304" pitchFamily="18" charset="0"/>
                <a:cs typeface="Times New Roman" panose="02020603050405020304" pitchFamily="18" charset="0"/>
              </a:rPr>
              <a:t>Ví</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dụ</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Quãng đường đi từ A đến B d</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i 190 km. Có một xe ô tô đi từ A về B v</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một xe máy đi từ B về A. Hai xe xuất phát cùng một lúc v</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gặp nhau sau 2 giờ. Tính vận tốc của mỗi xe, biết vận tốc của ô tô lớn hơn vận tốc xe máy l</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15km/h v</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coi vận tốc cả hai xe không đổi trong cả quá trình chuyển động.</a:t>
            </a:r>
            <a:endParaRPr lang="en-US" altLang="en-US" sz="2400" b="1"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178067" y="2255982"/>
            <a:ext cx="1833296" cy="57996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50000"/>
              </a:lnSpc>
              <a:spcBef>
                <a:spcPct val="0"/>
              </a:spcBef>
              <a:buFontTx/>
              <a:buNone/>
            </a:pPr>
            <a:r>
              <a:rPr lang="en-US" altLang="en-US" sz="2400" b="1" u="sng" dirty="0">
                <a:solidFill>
                  <a:srgbClr val="FFFF00"/>
                </a:solidFill>
                <a:latin typeface="Times New Roman" panose="02020603050405020304" pitchFamily="18" charset="0"/>
                <a:cs typeface="Times New Roman" panose="02020603050405020304" pitchFamily="18" charset="0"/>
              </a:rPr>
              <a:t>Hướng dẫn:</a:t>
            </a:r>
            <a:endParaRPr lang="en-US" altLang="en-US" sz="2400" b="1" u="sng"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Group 4"/>
          <p:cNvGrpSpPr/>
          <p:nvPr/>
        </p:nvGrpSpPr>
        <p:grpSpPr>
          <a:xfrm>
            <a:off x="2514600" y="2833939"/>
            <a:ext cx="6096000" cy="304800"/>
            <a:chOff x="2947" y="2320"/>
            <a:chExt cx="2333" cy="152"/>
          </a:xfrm>
        </p:grpSpPr>
        <p:sp>
          <p:nvSpPr>
            <p:cNvPr id="6188" name="Line 5"/>
            <p:cNvSpPr/>
            <p:nvPr/>
          </p:nvSpPr>
          <p:spPr>
            <a:xfrm>
              <a:off x="2947" y="2400"/>
              <a:ext cx="2333" cy="0"/>
            </a:xfrm>
            <a:prstGeom prst="line">
              <a:avLst/>
            </a:prstGeom>
            <a:ln w="38100" cap="flat" cmpd="sng">
              <a:solidFill>
                <a:srgbClr val="FFFFFF"/>
              </a:solidFill>
              <a:prstDash val="solid"/>
              <a:headEnd type="none" w="med" len="med"/>
              <a:tailEnd type="none" w="med" len="med"/>
            </a:ln>
          </p:spPr>
        </p:sp>
        <p:sp>
          <p:nvSpPr>
            <p:cNvPr id="6189" name="Line 6"/>
            <p:cNvSpPr/>
            <p:nvPr/>
          </p:nvSpPr>
          <p:spPr>
            <a:xfrm>
              <a:off x="2947" y="2328"/>
              <a:ext cx="0" cy="144"/>
            </a:xfrm>
            <a:prstGeom prst="line">
              <a:avLst/>
            </a:prstGeom>
            <a:ln w="38100" cap="flat" cmpd="sng">
              <a:solidFill>
                <a:srgbClr val="FFFFFF"/>
              </a:solidFill>
              <a:prstDash val="solid"/>
              <a:headEnd type="none" w="med" len="med"/>
              <a:tailEnd type="none" w="med" len="med"/>
            </a:ln>
          </p:spPr>
        </p:sp>
        <p:sp>
          <p:nvSpPr>
            <p:cNvPr id="6190" name="Line 7"/>
            <p:cNvSpPr/>
            <p:nvPr/>
          </p:nvSpPr>
          <p:spPr>
            <a:xfrm>
              <a:off x="5272" y="2320"/>
              <a:ext cx="0" cy="144"/>
            </a:xfrm>
            <a:prstGeom prst="line">
              <a:avLst/>
            </a:prstGeom>
            <a:ln w="38100" cap="flat" cmpd="sng">
              <a:solidFill>
                <a:srgbClr val="FFFFFF"/>
              </a:solidFill>
              <a:prstDash val="solid"/>
              <a:headEnd type="none" w="med" len="med"/>
              <a:tailEnd type="none" w="med" len="med"/>
            </a:ln>
          </p:spPr>
        </p:sp>
      </p:grpSp>
      <p:sp>
        <p:nvSpPr>
          <p:cNvPr id="11" name="Text Box 8"/>
          <p:cNvSpPr txBox="1"/>
          <p:nvPr/>
        </p:nvSpPr>
        <p:spPr>
          <a:xfrm>
            <a:off x="2043113" y="3228975"/>
            <a:ext cx="1084262"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A</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2" name="Text Box 9"/>
          <p:cNvSpPr txBox="1"/>
          <p:nvPr/>
        </p:nvSpPr>
        <p:spPr>
          <a:xfrm>
            <a:off x="7924800" y="3200400"/>
            <a:ext cx="1463675"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B</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3" name="Freeform 11"/>
          <p:cNvSpPr/>
          <p:nvPr/>
        </p:nvSpPr>
        <p:spPr>
          <a:xfrm>
            <a:off x="2570163" y="2590800"/>
            <a:ext cx="6096000" cy="304800"/>
          </a:xfrm>
          <a:custGeom>
            <a:avLst/>
            <a:gdLst>
              <a:gd name="txL" fmla="*/ 0 w 2304"/>
              <a:gd name="txT" fmla="*/ 0 h 160"/>
              <a:gd name="txR" fmla="*/ 2304 w 2304"/>
              <a:gd name="txB" fmla="*/ 160 h 160"/>
            </a:gdLst>
            <a:ahLst/>
            <a:cxnLst>
              <a:cxn ang="0">
                <a:pos x="0" y="2147483646"/>
              </a:cxn>
              <a:cxn ang="0">
                <a:pos x="2147483646" y="0"/>
              </a:cxn>
              <a:cxn ang="0">
                <a:pos x="2147483646" y="2147483646"/>
              </a:cxn>
            </a:cxnLst>
            <a:rect l="txL" t="txT" r="txR" b="txB"/>
            <a:pathLst>
              <a:path w="2304" h="160">
                <a:moveTo>
                  <a:pt x="0" y="160"/>
                </a:moveTo>
                <a:cubicBezTo>
                  <a:pt x="176" y="133"/>
                  <a:pt x="672" y="0"/>
                  <a:pt x="1056" y="0"/>
                </a:cubicBezTo>
                <a:cubicBezTo>
                  <a:pt x="1440" y="0"/>
                  <a:pt x="2044" y="127"/>
                  <a:pt x="2304" y="160"/>
                </a:cubicBezTo>
              </a:path>
            </a:pathLst>
          </a:custGeom>
          <a:noFill/>
          <a:ln w="19050" cap="flat" cmpd="sng">
            <a:solidFill>
              <a:srgbClr val="FFFFFF">
                <a:alpha val="100000"/>
              </a:srgbClr>
            </a:solidFill>
            <a:prstDash val="dash"/>
            <a:round/>
            <a:headEnd type="none" w="med" len="med"/>
            <a:tailEnd type="none" w="med" len="med"/>
          </a:ln>
        </p:spPr>
        <p:txBody>
          <a:bodyPr/>
          <a:lstStyle/>
          <a:p>
            <a:endParaRPr lang="en-US"/>
          </a:p>
        </p:txBody>
      </p:sp>
      <p:sp>
        <p:nvSpPr>
          <p:cNvPr id="14" name="Text Box 12"/>
          <p:cNvSpPr txBox="1"/>
          <p:nvPr/>
        </p:nvSpPr>
        <p:spPr>
          <a:xfrm>
            <a:off x="5176838" y="2119313"/>
            <a:ext cx="114300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vi-VN" altLang="en-US" sz="2000" b="1" dirty="0">
                <a:solidFill>
                  <a:srgbClr val="FFFFFF"/>
                </a:solidFill>
                <a:latin typeface="Cambria" panose="02040503050406030204" pitchFamily="18" charset="0"/>
                <a:cs typeface="Cambria" panose="02040503050406030204" pitchFamily="18" charset="0"/>
              </a:rPr>
              <a:t>1</a:t>
            </a:r>
            <a:r>
              <a:rPr lang="en-US" altLang="en-US" sz="2000" b="1" dirty="0">
                <a:solidFill>
                  <a:srgbClr val="FFFFFF"/>
                </a:solidFill>
                <a:latin typeface="Cambria" panose="02040503050406030204" pitchFamily="18" charset="0"/>
                <a:cs typeface="Cambria" panose="02040503050406030204" pitchFamily="18" charset="0"/>
              </a:rPr>
              <a:t>90 </a:t>
            </a:r>
            <a:r>
              <a:rPr lang="vi-VN" altLang="en-US" sz="2000" b="1" dirty="0">
                <a:solidFill>
                  <a:srgbClr val="FFFFFF"/>
                </a:solidFill>
                <a:latin typeface="Cambria" panose="02040503050406030204" pitchFamily="18" charset="0"/>
                <a:cs typeface="Cambria" panose="02040503050406030204" pitchFamily="18" charset="0"/>
              </a:rPr>
              <a:t>km</a:t>
            </a:r>
            <a:endParaRPr lang="en-US" altLang="en-US" sz="2000" b="1" dirty="0">
              <a:solidFill>
                <a:srgbClr val="FFFFFF"/>
              </a:solidFill>
              <a:latin typeface="Cambria" panose="02040503050406030204" pitchFamily="18" charset="0"/>
              <a:ea typeface="Cambria" panose="02040503050406030204" pitchFamily="18" charset="0"/>
            </a:endParaRPr>
          </a:p>
        </p:txBody>
      </p:sp>
      <p:sp>
        <p:nvSpPr>
          <p:cNvPr id="15" name="Oval 20"/>
          <p:cNvSpPr/>
          <p:nvPr/>
        </p:nvSpPr>
        <p:spPr>
          <a:xfrm>
            <a:off x="6015038" y="2886075"/>
            <a:ext cx="152400" cy="1524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16" name="Text Box 31"/>
          <p:cNvSpPr txBox="1"/>
          <p:nvPr/>
        </p:nvSpPr>
        <p:spPr>
          <a:xfrm>
            <a:off x="5089709" y="3169424"/>
            <a:ext cx="2155458"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vi-VN" altLang="en-US" b="1" dirty="0">
                <a:solidFill>
                  <a:srgbClr val="FFFF00"/>
                </a:solidFill>
                <a:latin typeface="Cambria" panose="02040503050406030204" pitchFamily="18" charset="0"/>
                <a:cs typeface="Cambria" panose="02040503050406030204" pitchFamily="18" charset="0"/>
              </a:rPr>
              <a:t>Gặp</a:t>
            </a:r>
            <a:r>
              <a:rPr lang="en-US" altLang="en-US" b="1" dirty="0">
                <a:solidFill>
                  <a:srgbClr val="FFFF00"/>
                </a:solidFill>
                <a:latin typeface="Cambria" panose="02040503050406030204" pitchFamily="18" charset="0"/>
                <a:cs typeface="Cambria" panose="02040503050406030204" pitchFamily="18" charset="0"/>
              </a:rPr>
              <a:t> </a:t>
            </a:r>
            <a:r>
              <a:rPr lang="vi-VN" altLang="en-US" b="1" dirty="0">
                <a:solidFill>
                  <a:srgbClr val="FFFF00"/>
                </a:solidFill>
                <a:latin typeface="Cambria" panose="02040503050406030204" pitchFamily="18" charset="0"/>
                <a:cs typeface="Cambria" panose="02040503050406030204" pitchFamily="18" charset="0"/>
              </a:rPr>
              <a:t>nhau</a:t>
            </a:r>
            <a:endParaRPr lang="en-US" altLang="en-US" b="1" dirty="0">
              <a:solidFill>
                <a:srgbClr val="FFFF00"/>
              </a:solidFill>
              <a:latin typeface="Cambria" panose="02040503050406030204" pitchFamily="18" charset="0"/>
              <a:ea typeface="Cambria" panose="02040503050406030204" pitchFamily="18" charset="0"/>
            </a:endParaRPr>
          </a:p>
        </p:txBody>
      </p:sp>
      <p:sp>
        <p:nvSpPr>
          <p:cNvPr id="17" name="TextBox 16"/>
          <p:cNvSpPr txBox="1"/>
          <p:nvPr/>
        </p:nvSpPr>
        <p:spPr>
          <a:xfrm>
            <a:off x="2062163" y="2190750"/>
            <a:ext cx="129540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en-US" sz="2000" b="1" dirty="0">
                <a:solidFill>
                  <a:srgbClr val="FFFFFF"/>
                </a:solidFill>
                <a:latin typeface="Cambria" panose="02040503050406030204" pitchFamily="18" charset="0"/>
                <a:cs typeface="Cambria" panose="02040503050406030204" pitchFamily="18" charset="0"/>
              </a:rPr>
              <a:t>Xe ô tô</a:t>
            </a:r>
            <a:endParaRPr lang="vi-VN" altLang="en-US" sz="2000" b="1" dirty="0">
              <a:solidFill>
                <a:srgbClr val="FFFFFF"/>
              </a:solidFill>
              <a:latin typeface="Cambria" panose="02040503050406030204" pitchFamily="18" charset="0"/>
              <a:ea typeface="Cambria" panose="02040503050406030204" pitchFamily="18" charset="0"/>
            </a:endParaRPr>
          </a:p>
        </p:txBody>
      </p:sp>
      <p:cxnSp>
        <p:nvCxnSpPr>
          <p:cNvPr id="18" name="Straight Arrow Connector 17"/>
          <p:cNvCxnSpPr/>
          <p:nvPr/>
        </p:nvCxnSpPr>
        <p:spPr>
          <a:xfrm>
            <a:off x="2265363" y="2686050"/>
            <a:ext cx="762000"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97825" y="2114550"/>
            <a:ext cx="129540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en-US" sz="2000" b="1" dirty="0">
                <a:solidFill>
                  <a:srgbClr val="FFFFFF"/>
                </a:solidFill>
                <a:latin typeface="Cambria" panose="02040503050406030204" pitchFamily="18" charset="0"/>
                <a:cs typeface="Cambria" panose="02040503050406030204" pitchFamily="18" charset="0"/>
              </a:rPr>
              <a:t>Xe máy</a:t>
            </a:r>
            <a:endParaRPr lang="en-US" altLang="en-US" sz="2000" b="1" dirty="0">
              <a:solidFill>
                <a:srgbClr val="FFFFFF"/>
              </a:solidFill>
              <a:latin typeface="Cambria" panose="02040503050406030204" pitchFamily="18" charset="0"/>
              <a:ea typeface="Cambria" panose="02040503050406030204" pitchFamily="18" charset="0"/>
            </a:endParaRPr>
          </a:p>
        </p:txBody>
      </p:sp>
      <p:cxnSp>
        <p:nvCxnSpPr>
          <p:cNvPr id="20" name="Straight Arrow Connector 19"/>
          <p:cNvCxnSpPr/>
          <p:nvPr/>
        </p:nvCxnSpPr>
        <p:spPr>
          <a:xfrm flipH="1" flipV="1">
            <a:off x="8170863" y="2657475"/>
            <a:ext cx="838200" cy="7938"/>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59" name="Table 6158"/>
          <p:cNvGraphicFramePr/>
          <p:nvPr>
            <p:extLst>
              <p:ext uri="{D42A27DB-BD31-4B8C-83A1-F6EECF244321}">
                <p14:modId xmlns:p14="http://schemas.microsoft.com/office/powerpoint/2010/main" val="567968235"/>
              </p:ext>
            </p:extLst>
          </p:nvPr>
        </p:nvGraphicFramePr>
        <p:xfrm>
          <a:off x="273761" y="3898683"/>
          <a:ext cx="11113254" cy="2892116"/>
        </p:xfrm>
        <a:graphic>
          <a:graphicData uri="http://schemas.openxmlformats.org/drawingml/2006/table">
            <a:tbl>
              <a:tblPr/>
              <a:tblGrid>
                <a:gridCol w="2048985">
                  <a:extLst>
                    <a:ext uri="{9D8B030D-6E8A-4147-A177-3AD203B41FA5}">
                      <a16:colId xmlns:a16="http://schemas.microsoft.com/office/drawing/2014/main" val="20000"/>
                    </a:ext>
                  </a:extLst>
                </a:gridCol>
                <a:gridCol w="2780029">
                  <a:extLst>
                    <a:ext uri="{9D8B030D-6E8A-4147-A177-3AD203B41FA5}">
                      <a16:colId xmlns:a16="http://schemas.microsoft.com/office/drawing/2014/main" val="20001"/>
                    </a:ext>
                  </a:extLst>
                </a:gridCol>
                <a:gridCol w="3141262">
                  <a:extLst>
                    <a:ext uri="{9D8B030D-6E8A-4147-A177-3AD203B41FA5}">
                      <a16:colId xmlns:a16="http://schemas.microsoft.com/office/drawing/2014/main" val="20002"/>
                    </a:ext>
                  </a:extLst>
                </a:gridCol>
                <a:gridCol w="3142978">
                  <a:extLst>
                    <a:ext uri="{9D8B030D-6E8A-4147-A177-3AD203B41FA5}">
                      <a16:colId xmlns:a16="http://schemas.microsoft.com/office/drawing/2014/main" val="20003"/>
                    </a:ext>
                  </a:extLst>
                </a:gridCol>
              </a:tblGrid>
              <a:tr h="89472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 </a:t>
                      </a:r>
                      <a:endParaRPr lang="en-US" altLang="en-US" sz="2400" b="1" dirty="0">
                        <a:solidFill>
                          <a:srgbClr val="FFFFFF"/>
                        </a:solidFill>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Vận tốc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(km/h)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Thời gian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Quãng đường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(km)</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8859">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Ô tô</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x</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2</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0001"/>
                  </a:ext>
                </a:extLst>
              </a:tr>
              <a:tr h="418859">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Xe máy</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y</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2</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extLst>
                  <a:ext uri="{0D108BD9-81ED-4DB2-BD59-A6C34878D82A}">
                    <a16:rowId xmlns:a16="http://schemas.microsoft.com/office/drawing/2014/main" val="10002"/>
                  </a:ext>
                </a:extLst>
              </a:tr>
              <a:tr h="89472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Phương trình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endParaRPr lang="en-US"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0003"/>
                  </a:ext>
                </a:extLst>
              </a:tr>
            </a:tbl>
          </a:graphicData>
        </a:graphic>
      </p:graphicFrame>
      <p:sp>
        <p:nvSpPr>
          <p:cNvPr id="23" name="AutoShape 22"/>
          <p:cNvSpPr/>
          <p:nvPr/>
        </p:nvSpPr>
        <p:spPr>
          <a:xfrm rot="-5400000">
            <a:off x="4189413" y="1382713"/>
            <a:ext cx="317500" cy="3495675"/>
          </a:xfrm>
          <a:prstGeom prst="leftBrace">
            <a:avLst>
              <a:gd name="adj1" fmla="val 72482"/>
              <a:gd name="adj2" fmla="val 51852"/>
            </a:avLst>
          </a:prstGeom>
          <a:noFill/>
          <a:ln w="19050" cap="flat" cmpd="sng">
            <a:solidFill>
              <a:srgbClr val="FF00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24" name="AutoShape 22"/>
          <p:cNvSpPr/>
          <p:nvPr/>
        </p:nvSpPr>
        <p:spPr>
          <a:xfrm rot="-5400000">
            <a:off x="7189788" y="1878013"/>
            <a:ext cx="317500" cy="2505075"/>
          </a:xfrm>
          <a:prstGeom prst="leftBrace">
            <a:avLst>
              <a:gd name="adj1" fmla="val 72471"/>
              <a:gd name="adj2" fmla="val 51852"/>
            </a:avLst>
          </a:prstGeom>
          <a:noFill/>
          <a:ln w="19050" cap="flat" cmpd="sng">
            <a:solidFill>
              <a:srgbClr val="FF00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51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53"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right)">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159"/>
                                        </p:tgtEl>
                                        <p:attrNameLst>
                                          <p:attrName>style.visibility</p:attrName>
                                        </p:attrNameLst>
                                      </p:cBhvr>
                                      <p:to>
                                        <p:strVal val="visible"/>
                                      </p:to>
                                    </p:set>
                                    <p:animEffect transition="in" filter="wipe(down)">
                                      <p:cBhvr>
                                        <p:cTn id="76"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4" grpId="0"/>
      <p:bldP spid="15" grpId="0" bldLvl="0" animBg="1"/>
      <p:bldP spid="16" grpId="0"/>
      <p:bldP spid="17" grpId="0"/>
      <p:bldP spid="19" grpId="0"/>
      <p:bldP spid="23" grpId="0" bldLvl="0" animBg="1"/>
      <p:bldP spid="2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73761" y="-38219"/>
            <a:ext cx="11652509" cy="22419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i="1" dirty="0" err="1">
                <a:solidFill>
                  <a:srgbClr val="FFFF00"/>
                </a:solidFill>
                <a:latin typeface="Times New Roman" panose="02020603050405020304" pitchFamily="18" charset="0"/>
                <a:cs typeface="Times New Roman" panose="02020603050405020304" pitchFamily="18" charset="0"/>
              </a:rPr>
              <a:t>Ví</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dụ</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Quãng đường đi từ A đến B d</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i 190 km. Có một xe ô tô đi từ A về B v</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một xe máy đi từ B về A. Hai xe xuất phát cùng một lúc v</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gặp nhau sau 2 giờ. Tính vận tốc của mỗi xe, biết vận tốc của ô tô lớn hơn vận tốc xe máy l</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15km/h v</a:t>
            </a:r>
            <a:r>
              <a:rPr lang="en-US" altLang="en-US" sz="2400" b="1" i="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coi vận tốc cả hai xe không đổi trong cả quá trình chuyển động.</a:t>
            </a:r>
            <a:endParaRPr lang="en-US" altLang="en-US" sz="2400" b="1"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178067" y="2255982"/>
            <a:ext cx="1833296" cy="57996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50000"/>
              </a:lnSpc>
              <a:spcBef>
                <a:spcPct val="0"/>
              </a:spcBef>
              <a:buFontTx/>
              <a:buNone/>
            </a:pPr>
            <a:r>
              <a:rPr lang="en-US" altLang="en-US" sz="2400" b="1" u="sng" dirty="0">
                <a:solidFill>
                  <a:srgbClr val="FFFF00"/>
                </a:solidFill>
                <a:latin typeface="Times New Roman" panose="02020603050405020304" pitchFamily="18" charset="0"/>
                <a:cs typeface="Times New Roman" panose="02020603050405020304" pitchFamily="18" charset="0"/>
              </a:rPr>
              <a:t>Hướng dẫn:</a:t>
            </a:r>
            <a:endParaRPr lang="en-US" altLang="en-US" sz="2400" b="1" u="sng"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Group 4"/>
          <p:cNvGrpSpPr/>
          <p:nvPr/>
        </p:nvGrpSpPr>
        <p:grpSpPr>
          <a:xfrm>
            <a:off x="2514600" y="2833939"/>
            <a:ext cx="6096000" cy="304800"/>
            <a:chOff x="2947" y="2320"/>
            <a:chExt cx="2333" cy="152"/>
          </a:xfrm>
        </p:grpSpPr>
        <p:sp>
          <p:nvSpPr>
            <p:cNvPr id="6188" name="Line 5"/>
            <p:cNvSpPr/>
            <p:nvPr/>
          </p:nvSpPr>
          <p:spPr>
            <a:xfrm>
              <a:off x="2947" y="2400"/>
              <a:ext cx="2333" cy="0"/>
            </a:xfrm>
            <a:prstGeom prst="line">
              <a:avLst/>
            </a:prstGeom>
            <a:ln w="38100" cap="flat" cmpd="sng">
              <a:solidFill>
                <a:srgbClr val="FFFFFF"/>
              </a:solidFill>
              <a:prstDash val="solid"/>
              <a:headEnd type="none" w="med" len="med"/>
              <a:tailEnd type="none" w="med" len="med"/>
            </a:ln>
          </p:spPr>
        </p:sp>
        <p:sp>
          <p:nvSpPr>
            <p:cNvPr id="6189" name="Line 6"/>
            <p:cNvSpPr/>
            <p:nvPr/>
          </p:nvSpPr>
          <p:spPr>
            <a:xfrm>
              <a:off x="2947" y="2328"/>
              <a:ext cx="0" cy="144"/>
            </a:xfrm>
            <a:prstGeom prst="line">
              <a:avLst/>
            </a:prstGeom>
            <a:ln w="38100" cap="flat" cmpd="sng">
              <a:solidFill>
                <a:srgbClr val="FFFFFF"/>
              </a:solidFill>
              <a:prstDash val="solid"/>
              <a:headEnd type="none" w="med" len="med"/>
              <a:tailEnd type="none" w="med" len="med"/>
            </a:ln>
          </p:spPr>
        </p:sp>
        <p:sp>
          <p:nvSpPr>
            <p:cNvPr id="6190" name="Line 7"/>
            <p:cNvSpPr/>
            <p:nvPr/>
          </p:nvSpPr>
          <p:spPr>
            <a:xfrm>
              <a:off x="5272" y="2320"/>
              <a:ext cx="0" cy="144"/>
            </a:xfrm>
            <a:prstGeom prst="line">
              <a:avLst/>
            </a:prstGeom>
            <a:ln w="38100" cap="flat" cmpd="sng">
              <a:solidFill>
                <a:srgbClr val="FFFFFF"/>
              </a:solidFill>
              <a:prstDash val="solid"/>
              <a:headEnd type="none" w="med" len="med"/>
              <a:tailEnd type="none" w="med" len="med"/>
            </a:ln>
          </p:spPr>
        </p:sp>
      </p:grpSp>
      <p:sp>
        <p:nvSpPr>
          <p:cNvPr id="11" name="Text Box 8"/>
          <p:cNvSpPr txBox="1"/>
          <p:nvPr/>
        </p:nvSpPr>
        <p:spPr>
          <a:xfrm>
            <a:off x="2043113" y="3228975"/>
            <a:ext cx="1084262"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A</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2" name="Text Box 9"/>
          <p:cNvSpPr txBox="1"/>
          <p:nvPr/>
        </p:nvSpPr>
        <p:spPr>
          <a:xfrm>
            <a:off x="7924800" y="3200400"/>
            <a:ext cx="1463675"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B</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3" name="Freeform 11"/>
          <p:cNvSpPr/>
          <p:nvPr/>
        </p:nvSpPr>
        <p:spPr>
          <a:xfrm>
            <a:off x="2570163" y="2590800"/>
            <a:ext cx="6096000" cy="304800"/>
          </a:xfrm>
          <a:custGeom>
            <a:avLst/>
            <a:gdLst>
              <a:gd name="txL" fmla="*/ 0 w 2304"/>
              <a:gd name="txT" fmla="*/ 0 h 160"/>
              <a:gd name="txR" fmla="*/ 2304 w 2304"/>
              <a:gd name="txB" fmla="*/ 160 h 160"/>
            </a:gdLst>
            <a:ahLst/>
            <a:cxnLst>
              <a:cxn ang="0">
                <a:pos x="0" y="2147483646"/>
              </a:cxn>
              <a:cxn ang="0">
                <a:pos x="2147483646" y="0"/>
              </a:cxn>
              <a:cxn ang="0">
                <a:pos x="2147483646" y="2147483646"/>
              </a:cxn>
            </a:cxnLst>
            <a:rect l="txL" t="txT" r="txR" b="txB"/>
            <a:pathLst>
              <a:path w="2304" h="160">
                <a:moveTo>
                  <a:pt x="0" y="160"/>
                </a:moveTo>
                <a:cubicBezTo>
                  <a:pt x="176" y="133"/>
                  <a:pt x="672" y="0"/>
                  <a:pt x="1056" y="0"/>
                </a:cubicBezTo>
                <a:cubicBezTo>
                  <a:pt x="1440" y="0"/>
                  <a:pt x="2044" y="127"/>
                  <a:pt x="2304" y="160"/>
                </a:cubicBezTo>
              </a:path>
            </a:pathLst>
          </a:custGeom>
          <a:noFill/>
          <a:ln w="19050" cap="flat" cmpd="sng">
            <a:solidFill>
              <a:srgbClr val="FFFFFF">
                <a:alpha val="100000"/>
              </a:srgbClr>
            </a:solidFill>
            <a:prstDash val="dash"/>
            <a:round/>
            <a:headEnd type="none" w="med" len="med"/>
            <a:tailEnd type="none" w="med" len="med"/>
          </a:ln>
        </p:spPr>
        <p:txBody>
          <a:bodyPr/>
          <a:lstStyle/>
          <a:p>
            <a:endParaRPr lang="en-US"/>
          </a:p>
        </p:txBody>
      </p:sp>
      <p:sp>
        <p:nvSpPr>
          <p:cNvPr id="14" name="Text Box 12"/>
          <p:cNvSpPr txBox="1"/>
          <p:nvPr/>
        </p:nvSpPr>
        <p:spPr>
          <a:xfrm>
            <a:off x="5176838" y="2119313"/>
            <a:ext cx="114300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vi-VN" altLang="en-US" sz="2000" b="1" dirty="0">
                <a:solidFill>
                  <a:srgbClr val="FFFFFF"/>
                </a:solidFill>
                <a:latin typeface="Cambria" panose="02040503050406030204" pitchFamily="18" charset="0"/>
                <a:cs typeface="Cambria" panose="02040503050406030204" pitchFamily="18" charset="0"/>
              </a:rPr>
              <a:t>1</a:t>
            </a:r>
            <a:r>
              <a:rPr lang="en-US" altLang="en-US" sz="2000" b="1" dirty="0">
                <a:solidFill>
                  <a:srgbClr val="FFFFFF"/>
                </a:solidFill>
                <a:latin typeface="Cambria" panose="02040503050406030204" pitchFamily="18" charset="0"/>
                <a:cs typeface="Cambria" panose="02040503050406030204" pitchFamily="18" charset="0"/>
              </a:rPr>
              <a:t>90 </a:t>
            </a:r>
            <a:r>
              <a:rPr lang="vi-VN" altLang="en-US" sz="2000" b="1" dirty="0">
                <a:solidFill>
                  <a:srgbClr val="FFFFFF"/>
                </a:solidFill>
                <a:latin typeface="Cambria" panose="02040503050406030204" pitchFamily="18" charset="0"/>
                <a:cs typeface="Cambria" panose="02040503050406030204" pitchFamily="18" charset="0"/>
              </a:rPr>
              <a:t>km</a:t>
            </a:r>
            <a:endParaRPr lang="en-US" altLang="en-US" sz="2000" b="1" dirty="0">
              <a:solidFill>
                <a:srgbClr val="FFFFFF"/>
              </a:solidFill>
              <a:latin typeface="Cambria" panose="02040503050406030204" pitchFamily="18" charset="0"/>
              <a:ea typeface="Cambria" panose="02040503050406030204" pitchFamily="18" charset="0"/>
            </a:endParaRPr>
          </a:p>
        </p:txBody>
      </p:sp>
      <p:sp>
        <p:nvSpPr>
          <p:cNvPr id="15" name="Oval 20"/>
          <p:cNvSpPr/>
          <p:nvPr/>
        </p:nvSpPr>
        <p:spPr>
          <a:xfrm>
            <a:off x="6015038" y="2886075"/>
            <a:ext cx="152400" cy="1524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16" name="Text Box 31"/>
          <p:cNvSpPr txBox="1"/>
          <p:nvPr/>
        </p:nvSpPr>
        <p:spPr>
          <a:xfrm>
            <a:off x="5089709" y="3169424"/>
            <a:ext cx="2155458"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vi-VN" altLang="en-US" b="1" dirty="0">
                <a:solidFill>
                  <a:srgbClr val="FFFF00"/>
                </a:solidFill>
                <a:latin typeface="Cambria" panose="02040503050406030204" pitchFamily="18" charset="0"/>
                <a:cs typeface="Cambria" panose="02040503050406030204" pitchFamily="18" charset="0"/>
              </a:rPr>
              <a:t>Gặp</a:t>
            </a:r>
            <a:r>
              <a:rPr lang="en-US" altLang="en-US" b="1" dirty="0">
                <a:solidFill>
                  <a:srgbClr val="FFFF00"/>
                </a:solidFill>
                <a:latin typeface="Cambria" panose="02040503050406030204" pitchFamily="18" charset="0"/>
                <a:cs typeface="Cambria" panose="02040503050406030204" pitchFamily="18" charset="0"/>
              </a:rPr>
              <a:t> </a:t>
            </a:r>
            <a:r>
              <a:rPr lang="vi-VN" altLang="en-US" b="1" dirty="0">
                <a:solidFill>
                  <a:srgbClr val="FFFF00"/>
                </a:solidFill>
                <a:latin typeface="Cambria" panose="02040503050406030204" pitchFamily="18" charset="0"/>
                <a:cs typeface="Cambria" panose="02040503050406030204" pitchFamily="18" charset="0"/>
              </a:rPr>
              <a:t>nhau</a:t>
            </a:r>
            <a:endParaRPr lang="en-US" altLang="en-US" b="1" dirty="0">
              <a:solidFill>
                <a:srgbClr val="FFFF00"/>
              </a:solidFill>
              <a:latin typeface="Cambria" panose="02040503050406030204" pitchFamily="18" charset="0"/>
              <a:ea typeface="Cambria" panose="02040503050406030204" pitchFamily="18" charset="0"/>
            </a:endParaRPr>
          </a:p>
        </p:txBody>
      </p:sp>
      <p:sp>
        <p:nvSpPr>
          <p:cNvPr id="17" name="TextBox 16"/>
          <p:cNvSpPr txBox="1"/>
          <p:nvPr/>
        </p:nvSpPr>
        <p:spPr>
          <a:xfrm>
            <a:off x="2062163" y="2190750"/>
            <a:ext cx="129540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en-US" sz="2000" b="1" dirty="0">
                <a:solidFill>
                  <a:srgbClr val="FFFFFF"/>
                </a:solidFill>
                <a:latin typeface="Cambria" panose="02040503050406030204" pitchFamily="18" charset="0"/>
                <a:cs typeface="Cambria" panose="02040503050406030204" pitchFamily="18" charset="0"/>
              </a:rPr>
              <a:t>Xe ô tô</a:t>
            </a:r>
            <a:endParaRPr lang="vi-VN" altLang="en-US" sz="2000" b="1" dirty="0">
              <a:solidFill>
                <a:srgbClr val="FFFFFF"/>
              </a:solidFill>
              <a:latin typeface="Cambria" panose="02040503050406030204" pitchFamily="18" charset="0"/>
              <a:ea typeface="Cambria" panose="02040503050406030204" pitchFamily="18" charset="0"/>
            </a:endParaRPr>
          </a:p>
        </p:txBody>
      </p:sp>
      <p:cxnSp>
        <p:nvCxnSpPr>
          <p:cNvPr id="18" name="Straight Arrow Connector 17"/>
          <p:cNvCxnSpPr/>
          <p:nvPr/>
        </p:nvCxnSpPr>
        <p:spPr>
          <a:xfrm>
            <a:off x="2265363" y="2686050"/>
            <a:ext cx="762000"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97825" y="2114550"/>
            <a:ext cx="1295400" cy="3987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FontTx/>
              <a:buNone/>
            </a:pPr>
            <a:r>
              <a:rPr lang="en-US" altLang="en-US" sz="2000" b="1" dirty="0">
                <a:solidFill>
                  <a:srgbClr val="FFFFFF"/>
                </a:solidFill>
                <a:latin typeface="Cambria" panose="02040503050406030204" pitchFamily="18" charset="0"/>
                <a:cs typeface="Cambria" panose="02040503050406030204" pitchFamily="18" charset="0"/>
              </a:rPr>
              <a:t>Xe máy</a:t>
            </a:r>
            <a:endParaRPr lang="en-US" altLang="en-US" sz="2000" b="1" dirty="0">
              <a:solidFill>
                <a:srgbClr val="FFFFFF"/>
              </a:solidFill>
              <a:latin typeface="Cambria" panose="02040503050406030204" pitchFamily="18" charset="0"/>
              <a:ea typeface="Cambria" panose="02040503050406030204" pitchFamily="18" charset="0"/>
            </a:endParaRPr>
          </a:p>
        </p:txBody>
      </p:sp>
      <p:cxnSp>
        <p:nvCxnSpPr>
          <p:cNvPr id="20" name="Straight Arrow Connector 19"/>
          <p:cNvCxnSpPr/>
          <p:nvPr/>
        </p:nvCxnSpPr>
        <p:spPr>
          <a:xfrm flipH="1" flipV="1">
            <a:off x="8170863" y="2657475"/>
            <a:ext cx="838200" cy="7938"/>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59" name="Table 6158"/>
          <p:cNvGraphicFramePr/>
          <p:nvPr>
            <p:extLst>
              <p:ext uri="{D42A27DB-BD31-4B8C-83A1-F6EECF244321}">
                <p14:modId xmlns:p14="http://schemas.microsoft.com/office/powerpoint/2010/main" val="3177003527"/>
              </p:ext>
            </p:extLst>
          </p:nvPr>
        </p:nvGraphicFramePr>
        <p:xfrm>
          <a:off x="273761" y="3898683"/>
          <a:ext cx="11113254" cy="2892116"/>
        </p:xfrm>
        <a:graphic>
          <a:graphicData uri="http://schemas.openxmlformats.org/drawingml/2006/table">
            <a:tbl>
              <a:tblPr/>
              <a:tblGrid>
                <a:gridCol w="2048985">
                  <a:extLst>
                    <a:ext uri="{9D8B030D-6E8A-4147-A177-3AD203B41FA5}">
                      <a16:colId xmlns:a16="http://schemas.microsoft.com/office/drawing/2014/main" val="20000"/>
                    </a:ext>
                  </a:extLst>
                </a:gridCol>
                <a:gridCol w="2780029">
                  <a:extLst>
                    <a:ext uri="{9D8B030D-6E8A-4147-A177-3AD203B41FA5}">
                      <a16:colId xmlns:a16="http://schemas.microsoft.com/office/drawing/2014/main" val="20001"/>
                    </a:ext>
                  </a:extLst>
                </a:gridCol>
                <a:gridCol w="3141262">
                  <a:extLst>
                    <a:ext uri="{9D8B030D-6E8A-4147-A177-3AD203B41FA5}">
                      <a16:colId xmlns:a16="http://schemas.microsoft.com/office/drawing/2014/main" val="20002"/>
                    </a:ext>
                  </a:extLst>
                </a:gridCol>
                <a:gridCol w="3142978">
                  <a:extLst>
                    <a:ext uri="{9D8B030D-6E8A-4147-A177-3AD203B41FA5}">
                      <a16:colId xmlns:a16="http://schemas.microsoft.com/office/drawing/2014/main" val="20003"/>
                    </a:ext>
                  </a:extLst>
                </a:gridCol>
              </a:tblGrid>
              <a:tr h="89472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 </a:t>
                      </a:r>
                      <a:endParaRPr lang="en-US" altLang="en-US" sz="2400" b="1" dirty="0">
                        <a:solidFill>
                          <a:srgbClr val="FFFFFF"/>
                        </a:solidFill>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Vận tốc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(km/h)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Thời gian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Quãng đường </a:t>
                      </a:r>
                    </a:p>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(km)</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8859">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Ô tô</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x</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2</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2x</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0001"/>
                  </a:ext>
                </a:extLst>
              </a:tr>
              <a:tr h="418859">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Xe máy</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y</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2</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2y</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6E8"/>
                    </a:solidFill>
                  </a:tcPr>
                </a:tc>
                <a:extLst>
                  <a:ext uri="{0D108BD9-81ED-4DB2-BD59-A6C34878D82A}">
                    <a16:rowId xmlns:a16="http://schemas.microsoft.com/office/drawing/2014/main" val="10002"/>
                  </a:ext>
                </a:extLst>
              </a:tr>
              <a:tr h="89472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b="1" dirty="0">
                          <a:solidFill>
                            <a:srgbClr val="FFFFFF"/>
                          </a:solidFill>
                          <a:latin typeface="Times New Roman" panose="02020603050405020304" pitchFamily="18" charset="0"/>
                          <a:cs typeface="Times New Roman" panose="02020603050405020304" pitchFamily="18" charset="0"/>
                        </a:rPr>
                        <a:t>Phương trình</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FF0000"/>
                          </a:solidFill>
                          <a:latin typeface="Times New Roman" panose="02020603050405020304" pitchFamily="18" charset="0"/>
                          <a:cs typeface="Times New Roman" panose="02020603050405020304" pitchFamily="18" charset="0"/>
                        </a:rPr>
                        <a:t>x – y = 15</a:t>
                      </a:r>
                      <a:endParaRPr lang="en-US"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defTabSz="914400" eaLnBrk="1" hangingPunct="1">
                        <a:lnSpc>
                          <a:spcPct val="150000"/>
                        </a:lnSpc>
                        <a:buNone/>
                      </a:pPr>
                      <a:r>
                        <a:rPr lang="en-US" altLang="en-US" sz="2400" dirty="0">
                          <a:solidFill>
                            <a:srgbClr val="FF0000"/>
                          </a:solidFill>
                          <a:latin typeface="Times New Roman" panose="02020603050405020304" pitchFamily="18" charset="0"/>
                          <a:cs typeface="Times New Roman" panose="02020603050405020304" pitchFamily="18" charset="0"/>
                        </a:rPr>
                        <a:t>2x + 2y = 190</a:t>
                      </a:r>
                      <a:endParaRPr lang="en-US"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EECCE"/>
                    </a:solidFill>
                  </a:tcPr>
                </a:tc>
                <a:extLst>
                  <a:ext uri="{0D108BD9-81ED-4DB2-BD59-A6C34878D82A}">
                    <a16:rowId xmlns:a16="http://schemas.microsoft.com/office/drawing/2014/main" val="10003"/>
                  </a:ext>
                </a:extLst>
              </a:tr>
            </a:tbl>
          </a:graphicData>
        </a:graphic>
      </p:graphicFrame>
      <p:sp>
        <p:nvSpPr>
          <p:cNvPr id="23" name="AutoShape 22"/>
          <p:cNvSpPr/>
          <p:nvPr/>
        </p:nvSpPr>
        <p:spPr>
          <a:xfrm rot="-5400000">
            <a:off x="4189413" y="1382713"/>
            <a:ext cx="317500" cy="3495675"/>
          </a:xfrm>
          <a:prstGeom prst="leftBrace">
            <a:avLst>
              <a:gd name="adj1" fmla="val 72482"/>
              <a:gd name="adj2" fmla="val 51852"/>
            </a:avLst>
          </a:prstGeom>
          <a:noFill/>
          <a:ln w="19050" cap="flat" cmpd="sng">
            <a:solidFill>
              <a:srgbClr val="FF00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24" name="AutoShape 22"/>
          <p:cNvSpPr/>
          <p:nvPr/>
        </p:nvSpPr>
        <p:spPr>
          <a:xfrm rot="-5400000">
            <a:off x="7189788" y="1878013"/>
            <a:ext cx="317500" cy="2505075"/>
          </a:xfrm>
          <a:prstGeom prst="leftBrace">
            <a:avLst>
              <a:gd name="adj1" fmla="val 72471"/>
              <a:gd name="adj2" fmla="val 51852"/>
            </a:avLst>
          </a:prstGeom>
          <a:noFill/>
          <a:ln w="19050" cap="flat" cmpd="sng">
            <a:solidFill>
              <a:srgbClr val="FF00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53"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right)">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159"/>
                                        </p:tgtEl>
                                        <p:attrNameLst>
                                          <p:attrName>style.visibility</p:attrName>
                                        </p:attrNameLst>
                                      </p:cBhvr>
                                      <p:to>
                                        <p:strVal val="visible"/>
                                      </p:to>
                                    </p:set>
                                    <p:animEffect transition="in" filter="wipe(down)">
                                      <p:cBhvr>
                                        <p:cTn id="76"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4" grpId="0"/>
      <p:bldP spid="15" grpId="0" bldLvl="0" animBg="1"/>
      <p:bldP spid="16" grpId="0"/>
      <p:bldP spid="17" grpId="0"/>
      <p:bldP spid="19" grpId="0"/>
      <p:bldP spid="23" grpId="0" bldLvl="0" animBg="1"/>
      <p:bldP spid="2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819903" y="21165"/>
            <a:ext cx="11276091" cy="294971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Gọi vận tốc của ô tô l</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x (km/h)  </a:t>
            </a:r>
            <a:r>
              <a:rPr lang="en-US" altLang="en-US" sz="2400" b="1" dirty="0" err="1">
                <a:latin typeface="Times New Roman" panose="02020603050405020304" pitchFamily="18" charset="0"/>
                <a:cs typeface="Times New Roman" panose="02020603050405020304" pitchFamily="18" charset="0"/>
              </a:rPr>
              <a:t>Điều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kiện</a:t>
            </a:r>
            <a:r>
              <a:rPr lang="en-US" altLang="en-US" sz="2400" b="1" dirty="0">
                <a:latin typeface="Times New Roman" panose="02020603050405020304" pitchFamily="18" charset="0"/>
                <a:cs typeface="Times New Roman" panose="02020603050405020304" pitchFamily="18" charset="0"/>
              </a:rPr>
              <a:t>  x &gt; 15</a:t>
            </a:r>
          </a:p>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Gọi</a:t>
            </a:r>
            <a:r>
              <a:rPr lang="en-US" altLang="en-US" sz="2400" b="1" dirty="0">
                <a:latin typeface="Times New Roman" panose="02020603050405020304" pitchFamily="18" charset="0"/>
                <a:cs typeface="Times New Roman" panose="02020603050405020304" pitchFamily="18" charset="0"/>
              </a:rPr>
              <a:t> vận tốc của xe máy l</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y (km/h)  </a:t>
            </a:r>
            <a:r>
              <a:rPr lang="en-US" altLang="en-US" sz="2400" b="1" dirty="0" err="1">
                <a:latin typeface="Times New Roman" panose="02020603050405020304" pitchFamily="18" charset="0"/>
                <a:cs typeface="Times New Roman" panose="02020603050405020304" pitchFamily="18" charset="0"/>
              </a:rPr>
              <a:t>Điều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kiện</a:t>
            </a:r>
            <a:r>
              <a:rPr lang="en-US" altLang="en-US" sz="2400" b="1" dirty="0">
                <a:latin typeface="Times New Roman" panose="02020603050405020304" pitchFamily="18" charset="0"/>
                <a:cs typeface="Times New Roman" panose="02020603050405020304" pitchFamily="18" charset="0"/>
              </a:rPr>
              <a:t>  y &gt; 0.</a:t>
            </a:r>
          </a:p>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Vì vận tốc của ô tô lớn hơn vận tốc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xe</a:t>
            </a:r>
            <a:r>
              <a:rPr lang="en-US" altLang="en-US" sz="2400" b="1" dirty="0">
                <a:latin typeface="Times New Roman" panose="02020603050405020304" pitchFamily="18" charset="0"/>
                <a:cs typeface="Times New Roman" panose="02020603050405020304" pitchFamily="18" charset="0"/>
              </a:rPr>
              <a:t> máy l</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15km/h nên ta có phương trình:</a:t>
            </a:r>
          </a:p>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                     x – y = 15 (1)</a:t>
            </a:r>
          </a:p>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Sau 2 giờ, quãng đường ô tô đi được l</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2x (km)</a:t>
            </a:r>
          </a:p>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 Sau 2 </a:t>
            </a:r>
            <a:r>
              <a:rPr lang="en-US" altLang="en-US" sz="2400" b="1" dirty="0" err="1">
                <a:latin typeface="Times New Roman" panose="02020603050405020304" pitchFamily="18" charset="0"/>
                <a:cs typeface="Times New Roman" panose="02020603050405020304" pitchFamily="18" charset="0"/>
              </a:rPr>
              <a:t>giờ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quãng</a:t>
            </a:r>
            <a:r>
              <a:rPr lang="en-US" altLang="en-US" sz="2400" b="1" dirty="0">
                <a:latin typeface="Times New Roman" panose="02020603050405020304" pitchFamily="18" charset="0"/>
                <a:cs typeface="Times New Roman" panose="02020603050405020304" pitchFamily="18" charset="0"/>
              </a:rPr>
              <a:t> đường xe máy đi được l</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2y (km)</a:t>
            </a:r>
            <a:endParaRPr lang="en-US" alt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ectangle 11"/>
          <p:cNvSpPr/>
          <p:nvPr/>
        </p:nvSpPr>
        <p:spPr>
          <a:xfrm>
            <a:off x="886008" y="2883510"/>
            <a:ext cx="11209986" cy="135383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Do quãng đường từ A đến B d</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i 190km, hai xe xuất phát cùng một lúc v</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gặp nhau sau 2 giờ nên ta có phương </a:t>
            </a:r>
            <a:r>
              <a:rPr lang="en-US" altLang="en-US" sz="2400" b="1" dirty="0" err="1">
                <a:latin typeface="Times New Roman" panose="02020603050405020304" pitchFamily="18" charset="0"/>
                <a:cs typeface="Times New Roman" panose="02020603050405020304" pitchFamily="18" charset="0"/>
              </a:rPr>
              <a:t>trình</a:t>
            </a:r>
            <a:r>
              <a:rPr lang="en-US" altLang="en-US" sz="2400" b="1" dirty="0">
                <a:latin typeface="Times New Roman" panose="02020603050405020304" pitchFamily="18" charset="0"/>
                <a:cs typeface="Times New Roman" panose="02020603050405020304" pitchFamily="18" charset="0"/>
              </a:rPr>
              <a:t>:   2x + 2y = 190 (2)</a:t>
            </a:r>
          </a:p>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Từ (1) v</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(2), ta có hệ phương trình:</a:t>
            </a:r>
            <a:endParaRPr lang="en-US" alt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881472711"/>
              </p:ext>
            </p:extLst>
          </p:nvPr>
        </p:nvGraphicFramePr>
        <p:xfrm>
          <a:off x="803116" y="4289070"/>
          <a:ext cx="9224229" cy="901259"/>
        </p:xfrm>
        <a:graphic>
          <a:graphicData uri="http://schemas.openxmlformats.org/presentationml/2006/ole">
            <mc:AlternateContent xmlns:mc="http://schemas.openxmlformats.org/markup-compatibility/2006">
              <mc:Choice xmlns:v="urn:schemas-microsoft-com:vml" Requires="v">
                <p:oleObj r:id="rId2" imgW="6019800" imgH="546100" progId="Equation.DSMT4">
                  <p:embed/>
                </p:oleObj>
              </mc:Choice>
              <mc:Fallback>
                <p:oleObj r:id="rId2" imgW="6019800" imgH="546100" progId="Equation.DSMT4">
                  <p:embed/>
                  <p:pic>
                    <p:nvPicPr>
                      <p:cNvPr id="0" name="Picture 3078"/>
                      <p:cNvPicPr/>
                      <p:nvPr/>
                    </p:nvPicPr>
                    <p:blipFill>
                      <a:blip r:embed="rId3"/>
                      <a:stretch>
                        <a:fillRect/>
                      </a:stretch>
                    </p:blipFill>
                    <p:spPr>
                      <a:xfrm>
                        <a:off x="803116" y="4289070"/>
                        <a:ext cx="9224229" cy="901259"/>
                      </a:xfrm>
                      <a:prstGeom prst="rect">
                        <a:avLst/>
                      </a:prstGeom>
                      <a:noFill/>
                      <a:ln w="38100">
                        <a:noFill/>
                        <a:miter/>
                      </a:ln>
                    </p:spPr>
                  </p:pic>
                </p:oleObj>
              </mc:Fallback>
            </mc:AlternateContent>
          </a:graphicData>
        </a:graphic>
      </p:graphicFrame>
      <p:sp>
        <p:nvSpPr>
          <p:cNvPr id="15" name="Rectangle 14"/>
          <p:cNvSpPr/>
          <p:nvPr/>
        </p:nvSpPr>
        <p:spPr>
          <a:xfrm>
            <a:off x="843229" y="5382405"/>
            <a:ext cx="5362185" cy="9586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Vậy vận tốc của ô tô l</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55km/h.</a:t>
            </a:r>
          </a:p>
          <a:p>
            <a:pPr marL="0" lvl="0" indent="0" defTabSz="457200" eaLnBrk="1" hangingPunct="1">
              <a:lnSpc>
                <a:spcPct val="107000"/>
              </a:lnSpc>
              <a:spcBef>
                <a:spcPct val="0"/>
              </a:spcBef>
              <a:spcAft>
                <a:spcPts val="800"/>
              </a:spcAft>
              <a:buFontTx/>
              <a:buNone/>
            </a:pPr>
            <a:r>
              <a:rPr lang="en-US" altLang="en-US" sz="2400" b="1" dirty="0">
                <a:latin typeface="Times New Roman" panose="02020603050405020304" pitchFamily="18" charset="0"/>
                <a:cs typeface="Times New Roman" panose="02020603050405020304" pitchFamily="18" charset="0"/>
              </a:rPr>
              <a:t>       vận tốc xe máy l</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40 km/h.</a:t>
            </a:r>
            <a:endParaRPr lang="en-US" alt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AutoShape 22"/>
          <p:cNvSpPr/>
          <p:nvPr/>
        </p:nvSpPr>
        <p:spPr>
          <a:xfrm>
            <a:off x="572928" y="102995"/>
            <a:ext cx="230188" cy="3605212"/>
          </a:xfrm>
          <a:prstGeom prst="leftBrace">
            <a:avLst>
              <a:gd name="adj1" fmla="val 72436"/>
              <a:gd name="adj2" fmla="val 51454"/>
            </a:avLst>
          </a:prstGeom>
          <a:noFill/>
          <a:ln w="19050" cap="flat" cmpd="sng">
            <a:solidFill>
              <a:srgbClr val="FFFF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8" name="Rectangle 7"/>
          <p:cNvSpPr/>
          <p:nvPr/>
        </p:nvSpPr>
        <p:spPr>
          <a:xfrm>
            <a:off x="96005" y="1162304"/>
            <a:ext cx="457200" cy="332079"/>
          </a:xfrm>
          <a:prstGeom prst="rect">
            <a:avLst/>
          </a:prstGeom>
          <a:noFill/>
          <a:ln w="9525">
            <a:solidFill>
              <a:srgbClr val="FFFF00"/>
            </a:solid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7000"/>
              </a:lnSpc>
              <a:spcBef>
                <a:spcPct val="0"/>
              </a:spcBef>
              <a:spcAft>
                <a:spcPts val="800"/>
              </a:spcAft>
              <a:buFontTx/>
              <a:buNone/>
            </a:pPr>
            <a:r>
              <a:rPr lang="en-US" altLang="en-US" sz="1600" b="1" dirty="0">
                <a:solidFill>
                  <a:srgbClr val="FFFF00"/>
                </a:solidFill>
                <a:latin typeface="Tahoma" panose="020B0604030504040204" pitchFamily="34" charset="0"/>
                <a:cs typeface="Tahoma" panose="020B0604030504040204" pitchFamily="34" charset="0"/>
              </a:rPr>
              <a:t>B1</a:t>
            </a:r>
            <a:endParaRPr lang="en-US" altLang="en-US" sz="1600" b="1" dirty="0">
              <a:solidFill>
                <a:srgbClr val="FFFF00"/>
              </a:solidFill>
              <a:latin typeface="Tahoma" panose="020B0604030504040204" pitchFamily="34" charset="0"/>
              <a:ea typeface="Tahoma" panose="020B0604030504040204" pitchFamily="34" charset="0"/>
            </a:endParaRPr>
          </a:p>
        </p:txBody>
      </p:sp>
      <p:sp>
        <p:nvSpPr>
          <p:cNvPr id="11" name="AutoShape 22"/>
          <p:cNvSpPr/>
          <p:nvPr/>
        </p:nvSpPr>
        <p:spPr>
          <a:xfrm>
            <a:off x="536416" y="3984369"/>
            <a:ext cx="266700" cy="1235075"/>
          </a:xfrm>
          <a:prstGeom prst="leftBrace">
            <a:avLst>
              <a:gd name="adj1" fmla="val 72294"/>
              <a:gd name="adj2" fmla="val 51454"/>
            </a:avLst>
          </a:prstGeom>
          <a:noFill/>
          <a:ln w="19050" cap="flat" cmpd="sng">
            <a:solidFill>
              <a:srgbClr val="FFFF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solidFill>
                <a:srgbClr val="FFFF00"/>
              </a:solidFill>
              <a:latin typeface="Cambria" panose="02040503050406030204" pitchFamily="18" charset="0"/>
              <a:ea typeface="Cambria" panose="02040503050406030204" pitchFamily="18" charset="0"/>
            </a:endParaRPr>
          </a:p>
        </p:txBody>
      </p:sp>
      <p:sp>
        <p:nvSpPr>
          <p:cNvPr id="14" name="Rectangle 13"/>
          <p:cNvSpPr/>
          <p:nvPr/>
        </p:nvSpPr>
        <p:spPr>
          <a:xfrm>
            <a:off x="7103" y="4289070"/>
            <a:ext cx="457200" cy="33207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7000"/>
              </a:lnSpc>
              <a:spcBef>
                <a:spcPct val="0"/>
              </a:spcBef>
              <a:spcAft>
                <a:spcPts val="800"/>
              </a:spcAft>
              <a:buFontTx/>
              <a:buNone/>
            </a:pPr>
            <a:r>
              <a:rPr lang="en-US" altLang="en-US" sz="1600" b="1" dirty="0">
                <a:solidFill>
                  <a:srgbClr val="FFFF00"/>
                </a:solidFill>
                <a:latin typeface="Tahoma" panose="020B0604030504040204" pitchFamily="34" charset="0"/>
                <a:cs typeface="Tahoma" panose="020B0604030504040204" pitchFamily="34" charset="0"/>
              </a:rPr>
              <a:t>B2</a:t>
            </a:r>
            <a:endParaRPr lang="en-US" altLang="en-US" sz="1600" b="1" dirty="0">
              <a:solidFill>
                <a:srgbClr val="FFFF00"/>
              </a:solidFill>
              <a:latin typeface="Tahoma" panose="020B0604030504040204" pitchFamily="34" charset="0"/>
              <a:ea typeface="Tahoma" panose="020B0604030504040204" pitchFamily="34" charset="0"/>
            </a:endParaRPr>
          </a:p>
        </p:txBody>
      </p:sp>
      <p:sp>
        <p:nvSpPr>
          <p:cNvPr id="16" name="AutoShape 22"/>
          <p:cNvSpPr/>
          <p:nvPr/>
        </p:nvSpPr>
        <p:spPr>
          <a:xfrm>
            <a:off x="609441" y="5397709"/>
            <a:ext cx="157162" cy="809625"/>
          </a:xfrm>
          <a:prstGeom prst="leftBrace">
            <a:avLst>
              <a:gd name="adj1" fmla="val 72192"/>
              <a:gd name="adj2" fmla="val 51454"/>
            </a:avLst>
          </a:prstGeom>
          <a:noFill/>
          <a:ln w="19050" cap="flat" cmpd="sng">
            <a:solidFill>
              <a:srgbClr val="FFFF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17" name="Rectangle 16"/>
          <p:cNvSpPr/>
          <p:nvPr/>
        </p:nvSpPr>
        <p:spPr>
          <a:xfrm>
            <a:off x="0" y="5529656"/>
            <a:ext cx="457200" cy="33207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7000"/>
              </a:lnSpc>
              <a:spcBef>
                <a:spcPct val="0"/>
              </a:spcBef>
              <a:spcAft>
                <a:spcPts val="800"/>
              </a:spcAft>
              <a:buFontTx/>
              <a:buNone/>
            </a:pPr>
            <a:r>
              <a:rPr lang="en-US" altLang="en-US" sz="1600" b="1" dirty="0">
                <a:solidFill>
                  <a:srgbClr val="FFFF00"/>
                </a:solidFill>
                <a:latin typeface="Tahoma" panose="020B0604030504040204" pitchFamily="34" charset="0"/>
                <a:cs typeface="Tahoma" panose="020B0604030504040204" pitchFamily="34" charset="0"/>
              </a:rPr>
              <a:t>B3</a:t>
            </a:r>
            <a:endParaRPr lang="en-US" altLang="en-US" sz="1600" b="1" dirty="0">
              <a:solidFill>
                <a:srgbClr val="FFFF00"/>
              </a:solidFill>
              <a:latin typeface="Tahoma" panose="020B0604030504040204" pitchFamily="34" charset="0"/>
              <a:ea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7" grpId="0" bldLvl="0" animBg="1"/>
      <p:bldP spid="8" grpId="0" animBg="1"/>
      <p:bldP spid="11" grpId="0" bldLvl="0" animBg="1"/>
      <p:bldP spid="14" grpId="0"/>
      <p:bldP spid="16" grpId="0" bldLvl="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p:nvPr/>
        </p:nvSpPr>
        <p:spPr bwMode="auto">
          <a:xfrm>
            <a:off x="97692" y="134937"/>
            <a:ext cx="1371600" cy="687388"/>
          </a:xfrm>
          <a:prstGeom prst="rect">
            <a:avLst/>
          </a:prstGeom>
          <a:noFill/>
          <a:ln>
            <a:noFill/>
          </a:ln>
          <a:effec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en-US" sz="32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Times New Roman" panose="02020603050405020304" pitchFamily="18" charset="0"/>
                <a:ea typeface="Tahoma" panose="020B0604030504040204" pitchFamily="34" charset="0"/>
                <a:cs typeface="Times New Roman" panose="02020603050405020304" pitchFamily="18" charset="0"/>
              </a:rPr>
              <a:t>Chú</a:t>
            </a:r>
            <a:r>
              <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16" name="Title 1"/>
          <p:cNvSpPr txBox="1"/>
          <p:nvPr/>
        </p:nvSpPr>
        <p:spPr>
          <a:xfrm>
            <a:off x="412775" y="680160"/>
            <a:ext cx="8534400" cy="687388"/>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dirty="0">
                <a:solidFill>
                  <a:srgbClr val="FFFFFF"/>
                </a:solidFill>
                <a:latin typeface="Times New Roman" panose="02020603050405020304" pitchFamily="18" charset="0"/>
                <a:cs typeface="Times New Roman" panose="02020603050405020304" pitchFamily="18" charset="0"/>
              </a:rPr>
              <a:t>1) Các chuyển động ngược chiều v</a:t>
            </a:r>
            <a:r>
              <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solidFill>
                  <a:srgbClr val="FFFFFF"/>
                </a:solidFill>
                <a:latin typeface="Times New Roman" panose="02020603050405020304" pitchFamily="18" charset="0"/>
                <a:cs typeface="Times New Roman" panose="02020603050405020304" pitchFamily="18" charset="0"/>
              </a:rPr>
              <a:t> gặp nhau:  </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63827395"/>
              </p:ext>
            </p:extLst>
          </p:nvPr>
        </p:nvGraphicFramePr>
        <p:xfrm>
          <a:off x="6662738" y="907421"/>
          <a:ext cx="1371600" cy="409575"/>
        </p:xfrm>
        <a:graphic>
          <a:graphicData uri="http://schemas.openxmlformats.org/presentationml/2006/ole">
            <mc:AlternateContent xmlns:mc="http://schemas.openxmlformats.org/markup-compatibility/2006">
              <mc:Choice xmlns:v="urn:schemas-microsoft-com:vml" Requires="v">
                <p:oleObj name="Equation" r:id="rId2" imgW="850680" imgH="253800" progId="Equation.DSMT4">
                  <p:embed/>
                </p:oleObj>
              </mc:Choice>
              <mc:Fallback>
                <p:oleObj name="Equation" r:id="rId2" imgW="850680" imgH="253800" progId="Equation.DSMT4">
                  <p:embed/>
                  <p:pic>
                    <p:nvPicPr>
                      <p:cNvPr id="0" name="Picture 3075"/>
                      <p:cNvPicPr/>
                      <p:nvPr/>
                    </p:nvPicPr>
                    <p:blipFill>
                      <a:blip r:embed="rId3"/>
                      <a:stretch>
                        <a:fillRect/>
                      </a:stretch>
                    </p:blipFill>
                    <p:spPr>
                      <a:xfrm>
                        <a:off x="6662738" y="907421"/>
                        <a:ext cx="1371600" cy="409575"/>
                      </a:xfrm>
                      <a:prstGeom prst="rect">
                        <a:avLst/>
                      </a:prstGeom>
                      <a:noFill/>
                      <a:ln w="38100">
                        <a:noFill/>
                        <a:miter/>
                      </a:ln>
                    </p:spPr>
                  </p:pic>
                </p:oleObj>
              </mc:Fallback>
            </mc:AlternateContent>
          </a:graphicData>
        </a:graphic>
      </p:graphicFrame>
      <p:grpSp>
        <p:nvGrpSpPr>
          <p:cNvPr id="5" name="Group 4"/>
          <p:cNvGrpSpPr/>
          <p:nvPr/>
        </p:nvGrpSpPr>
        <p:grpSpPr>
          <a:xfrm>
            <a:off x="2570163" y="1762125"/>
            <a:ext cx="6096000" cy="304800"/>
            <a:chOff x="2947" y="2320"/>
            <a:chExt cx="2333" cy="152"/>
          </a:xfrm>
        </p:grpSpPr>
        <p:sp>
          <p:nvSpPr>
            <p:cNvPr id="8228" name="Line 5"/>
            <p:cNvSpPr/>
            <p:nvPr/>
          </p:nvSpPr>
          <p:spPr>
            <a:xfrm>
              <a:off x="2947" y="2400"/>
              <a:ext cx="2333" cy="0"/>
            </a:xfrm>
            <a:prstGeom prst="line">
              <a:avLst/>
            </a:prstGeom>
            <a:ln w="38100" cap="flat" cmpd="sng">
              <a:solidFill>
                <a:srgbClr val="FFFFFF"/>
              </a:solidFill>
              <a:prstDash val="solid"/>
              <a:headEnd type="none" w="med" len="med"/>
              <a:tailEnd type="none" w="med" len="med"/>
            </a:ln>
          </p:spPr>
        </p:sp>
        <p:sp>
          <p:nvSpPr>
            <p:cNvPr id="8229" name="Line 6"/>
            <p:cNvSpPr/>
            <p:nvPr/>
          </p:nvSpPr>
          <p:spPr>
            <a:xfrm>
              <a:off x="2947" y="2328"/>
              <a:ext cx="0" cy="144"/>
            </a:xfrm>
            <a:prstGeom prst="line">
              <a:avLst/>
            </a:prstGeom>
            <a:ln w="38100" cap="flat" cmpd="sng">
              <a:solidFill>
                <a:srgbClr val="FFFFFF"/>
              </a:solidFill>
              <a:prstDash val="solid"/>
              <a:headEnd type="none" w="med" len="med"/>
              <a:tailEnd type="none" w="med" len="med"/>
            </a:ln>
          </p:spPr>
        </p:sp>
        <p:sp>
          <p:nvSpPr>
            <p:cNvPr id="8230" name="Line 7"/>
            <p:cNvSpPr/>
            <p:nvPr/>
          </p:nvSpPr>
          <p:spPr>
            <a:xfrm>
              <a:off x="5272" y="2320"/>
              <a:ext cx="0" cy="144"/>
            </a:xfrm>
            <a:prstGeom prst="line">
              <a:avLst/>
            </a:prstGeom>
            <a:ln w="38100" cap="flat" cmpd="sng">
              <a:solidFill>
                <a:srgbClr val="FFFFFF"/>
              </a:solidFill>
              <a:prstDash val="solid"/>
              <a:headEnd type="none" w="med" len="med"/>
              <a:tailEnd type="none" w="med" len="med"/>
            </a:ln>
          </p:spPr>
        </p:sp>
      </p:grpSp>
      <p:sp>
        <p:nvSpPr>
          <p:cNvPr id="10" name="Text Box 8"/>
          <p:cNvSpPr txBox="1"/>
          <p:nvPr/>
        </p:nvSpPr>
        <p:spPr>
          <a:xfrm>
            <a:off x="2043113" y="2181225"/>
            <a:ext cx="1084262"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A</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1" name="Text Box 9"/>
          <p:cNvSpPr txBox="1"/>
          <p:nvPr/>
        </p:nvSpPr>
        <p:spPr>
          <a:xfrm>
            <a:off x="7924800" y="2152650"/>
            <a:ext cx="1463675"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B</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12" name="Freeform 11"/>
          <p:cNvSpPr/>
          <p:nvPr/>
        </p:nvSpPr>
        <p:spPr>
          <a:xfrm>
            <a:off x="2570163" y="1543050"/>
            <a:ext cx="6096000" cy="304800"/>
          </a:xfrm>
          <a:custGeom>
            <a:avLst/>
            <a:gdLst>
              <a:gd name="txL" fmla="*/ 0 w 2304"/>
              <a:gd name="txT" fmla="*/ 0 h 160"/>
              <a:gd name="txR" fmla="*/ 2304 w 2304"/>
              <a:gd name="txB" fmla="*/ 160 h 160"/>
            </a:gdLst>
            <a:ahLst/>
            <a:cxnLst>
              <a:cxn ang="0">
                <a:pos x="0" y="2147483646"/>
              </a:cxn>
              <a:cxn ang="0">
                <a:pos x="2147483646" y="0"/>
              </a:cxn>
              <a:cxn ang="0">
                <a:pos x="2147483646" y="2147483646"/>
              </a:cxn>
            </a:cxnLst>
            <a:rect l="txL" t="txT" r="txR" b="txB"/>
            <a:pathLst>
              <a:path w="2304" h="160">
                <a:moveTo>
                  <a:pt x="0" y="160"/>
                </a:moveTo>
                <a:cubicBezTo>
                  <a:pt x="176" y="133"/>
                  <a:pt x="672" y="0"/>
                  <a:pt x="1056" y="0"/>
                </a:cubicBezTo>
                <a:cubicBezTo>
                  <a:pt x="1440" y="0"/>
                  <a:pt x="2044" y="127"/>
                  <a:pt x="2304" y="160"/>
                </a:cubicBezTo>
              </a:path>
            </a:pathLst>
          </a:custGeom>
          <a:noFill/>
          <a:ln w="19050" cap="flat" cmpd="sng">
            <a:solidFill>
              <a:srgbClr val="FFFFFF">
                <a:alpha val="100000"/>
              </a:srgbClr>
            </a:solidFill>
            <a:prstDash val="dash"/>
            <a:round/>
            <a:headEnd type="none" w="med" len="med"/>
            <a:tailEnd type="none" w="med" len="med"/>
          </a:ln>
        </p:spPr>
        <p:txBody>
          <a:bodyPr/>
          <a:lstStyle/>
          <a:p>
            <a:endParaRPr lang="en-US"/>
          </a:p>
        </p:txBody>
      </p:sp>
      <p:sp>
        <p:nvSpPr>
          <p:cNvPr id="13" name="Oval 20"/>
          <p:cNvSpPr/>
          <p:nvPr/>
        </p:nvSpPr>
        <p:spPr>
          <a:xfrm>
            <a:off x="6015038" y="1838325"/>
            <a:ext cx="152400" cy="1524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14" name="Text Box 31"/>
          <p:cNvSpPr txBox="1"/>
          <p:nvPr/>
        </p:nvSpPr>
        <p:spPr>
          <a:xfrm>
            <a:off x="5545138" y="2152650"/>
            <a:ext cx="1084262"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vi-VN" altLang="en-US" sz="2000" b="1" dirty="0">
                <a:solidFill>
                  <a:srgbClr val="FFFF00"/>
                </a:solidFill>
                <a:latin typeface="Times New Roman" panose="02020603050405020304" pitchFamily="18" charset="0"/>
                <a:cs typeface="Times New Roman" panose="02020603050405020304" pitchFamily="18" charset="0"/>
              </a:rPr>
              <a:t>Gặp</a:t>
            </a:r>
            <a:r>
              <a:rPr lang="en-US" altLang="en-US" sz="2000" b="1" dirty="0">
                <a:solidFill>
                  <a:srgbClr val="FFFF00"/>
                </a:solidFill>
                <a:latin typeface="Times New Roman" panose="02020603050405020304" pitchFamily="18" charset="0"/>
                <a:cs typeface="Times New Roman" panose="02020603050405020304" pitchFamily="18" charset="0"/>
              </a:rPr>
              <a:t> </a:t>
            </a:r>
            <a:r>
              <a:rPr lang="vi-VN" altLang="en-US" sz="2000" b="1" dirty="0">
                <a:solidFill>
                  <a:srgbClr val="FFFF00"/>
                </a:solidFill>
                <a:latin typeface="Times New Roman" panose="02020603050405020304" pitchFamily="18" charset="0"/>
                <a:cs typeface="Times New Roman" panose="02020603050405020304" pitchFamily="18" charset="0"/>
              </a:rPr>
              <a:t>nhau</a:t>
            </a:r>
            <a:endParaRPr lang="en-US" altLang="en-US" sz="20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AutoShape 22"/>
          <p:cNvSpPr/>
          <p:nvPr/>
        </p:nvSpPr>
        <p:spPr>
          <a:xfrm rot="-5400000">
            <a:off x="4189413" y="334963"/>
            <a:ext cx="317500" cy="3495675"/>
          </a:xfrm>
          <a:prstGeom prst="leftBrace">
            <a:avLst>
              <a:gd name="adj1" fmla="val 72482"/>
              <a:gd name="adj2" fmla="val 51852"/>
            </a:avLst>
          </a:prstGeom>
          <a:noFill/>
          <a:ln w="19050" cap="flat" cmpd="sng">
            <a:solidFill>
              <a:srgbClr val="FF66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20" name="AutoShape 22"/>
          <p:cNvSpPr/>
          <p:nvPr/>
        </p:nvSpPr>
        <p:spPr>
          <a:xfrm rot="-5400000">
            <a:off x="7189788" y="830263"/>
            <a:ext cx="317500" cy="2505075"/>
          </a:xfrm>
          <a:prstGeom prst="leftBrace">
            <a:avLst>
              <a:gd name="adj1" fmla="val 72471"/>
              <a:gd name="adj2" fmla="val 51852"/>
            </a:avLst>
          </a:prstGeom>
          <a:noFill/>
          <a:ln w="19050" cap="flat" cmpd="sng">
            <a:solidFill>
              <a:srgbClr val="FF66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solidFill>
                <a:srgbClr val="FF6600"/>
              </a:solidFill>
              <a:latin typeface="Cambria" panose="02040503050406030204" pitchFamily="18" charset="0"/>
              <a:ea typeface="Cambria" panose="02040503050406030204" pitchFamily="18" charset="0"/>
            </a:endParaRPr>
          </a:p>
        </p:txBody>
      </p:sp>
      <p:graphicFrame>
        <p:nvGraphicFramePr>
          <p:cNvPr id="3" name="Object 2"/>
          <p:cNvGraphicFramePr>
            <a:graphicFrameLocks noChangeAspect="1"/>
          </p:cNvGraphicFramePr>
          <p:nvPr/>
        </p:nvGraphicFramePr>
        <p:xfrm>
          <a:off x="4249738" y="2322513"/>
          <a:ext cx="322262" cy="428625"/>
        </p:xfrm>
        <a:graphic>
          <a:graphicData uri="http://schemas.openxmlformats.org/presentationml/2006/ole">
            <mc:AlternateContent xmlns:mc="http://schemas.openxmlformats.org/markup-compatibility/2006">
              <mc:Choice xmlns:v="urn:schemas-microsoft-com:vml" Requires="v">
                <p:oleObj r:id="rId4" imgW="190500" imgH="254000" progId="Equation.DSMT4">
                  <p:embed/>
                </p:oleObj>
              </mc:Choice>
              <mc:Fallback>
                <p:oleObj r:id="rId4" imgW="190500" imgH="254000" progId="Equation.DSMT4">
                  <p:embed/>
                  <p:pic>
                    <p:nvPicPr>
                      <p:cNvPr id="0" name="Picture 3085"/>
                      <p:cNvPicPr/>
                      <p:nvPr/>
                    </p:nvPicPr>
                    <p:blipFill>
                      <a:blip r:embed="rId5"/>
                      <a:stretch>
                        <a:fillRect/>
                      </a:stretch>
                    </p:blipFill>
                    <p:spPr>
                      <a:xfrm>
                        <a:off x="4249738" y="2322513"/>
                        <a:ext cx="322262" cy="428625"/>
                      </a:xfrm>
                      <a:prstGeom prst="rect">
                        <a:avLst/>
                      </a:prstGeom>
                      <a:noFill/>
                      <a:ln w="38100">
                        <a:noFill/>
                        <a:miter/>
                      </a:ln>
                    </p:spPr>
                  </p:pic>
                </p:oleObj>
              </mc:Fallback>
            </mc:AlternateContent>
          </a:graphicData>
        </a:graphic>
      </p:graphicFrame>
      <p:graphicFrame>
        <p:nvGraphicFramePr>
          <p:cNvPr id="4" name="Object 3"/>
          <p:cNvGraphicFramePr>
            <a:graphicFrameLocks noChangeAspect="1"/>
          </p:cNvGraphicFramePr>
          <p:nvPr/>
        </p:nvGraphicFramePr>
        <p:xfrm>
          <a:off x="7213600" y="2362200"/>
          <a:ext cx="330200" cy="412750"/>
        </p:xfrm>
        <a:graphic>
          <a:graphicData uri="http://schemas.openxmlformats.org/presentationml/2006/ole">
            <mc:AlternateContent xmlns:mc="http://schemas.openxmlformats.org/markup-compatibility/2006">
              <mc:Choice xmlns:v="urn:schemas-microsoft-com:vml" Requires="v">
                <p:oleObj r:id="rId6" imgW="203200" imgH="254000" progId="Equation.DSMT4">
                  <p:embed/>
                </p:oleObj>
              </mc:Choice>
              <mc:Fallback>
                <p:oleObj r:id="rId6" imgW="203200" imgH="254000" progId="Equation.DSMT4">
                  <p:embed/>
                  <p:pic>
                    <p:nvPicPr>
                      <p:cNvPr id="0" name="Picture 3083"/>
                      <p:cNvPicPr/>
                      <p:nvPr/>
                    </p:nvPicPr>
                    <p:blipFill>
                      <a:blip r:embed="rId7"/>
                      <a:stretch>
                        <a:fillRect/>
                      </a:stretch>
                    </p:blipFill>
                    <p:spPr>
                      <a:xfrm>
                        <a:off x="7213600" y="2362200"/>
                        <a:ext cx="330200" cy="412750"/>
                      </a:xfrm>
                      <a:prstGeom prst="rect">
                        <a:avLst/>
                      </a:prstGeom>
                      <a:noFill/>
                      <a:ln w="38100">
                        <a:noFill/>
                        <a:miter/>
                      </a:ln>
                    </p:spPr>
                  </p:pic>
                </p:oleObj>
              </mc:Fallback>
            </mc:AlternateContent>
          </a:graphicData>
        </a:graphic>
      </p:graphicFrame>
      <p:sp>
        <p:nvSpPr>
          <p:cNvPr id="21" name="Title 1"/>
          <p:cNvSpPr txBox="1"/>
          <p:nvPr/>
        </p:nvSpPr>
        <p:spPr>
          <a:xfrm>
            <a:off x="412775" y="2616129"/>
            <a:ext cx="8534400" cy="687388"/>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dirty="0">
                <a:solidFill>
                  <a:srgbClr val="FFFFFF"/>
                </a:solidFill>
                <a:latin typeface="Times New Roman" panose="02020603050405020304" pitchFamily="18" charset="0"/>
                <a:cs typeface="Times New Roman" panose="02020603050405020304" pitchFamily="18" charset="0"/>
              </a:rPr>
              <a:t>2) Các chuyển động cùng chiều v</a:t>
            </a:r>
            <a:r>
              <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dirty="0">
                <a:solidFill>
                  <a:srgbClr val="FFFFFF"/>
                </a:solidFill>
                <a:latin typeface="Times New Roman" panose="02020603050405020304" pitchFamily="18" charset="0"/>
                <a:cs typeface="Times New Roman" panose="02020603050405020304" pitchFamily="18" charset="0"/>
              </a:rPr>
              <a:t> gặp nhau:  </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86993501"/>
              </p:ext>
            </p:extLst>
          </p:nvPr>
        </p:nvGraphicFramePr>
        <p:xfrm>
          <a:off x="6540501" y="2860962"/>
          <a:ext cx="976312" cy="433387"/>
        </p:xfrm>
        <a:graphic>
          <a:graphicData uri="http://schemas.openxmlformats.org/presentationml/2006/ole">
            <mc:AlternateContent xmlns:mc="http://schemas.openxmlformats.org/markup-compatibility/2006">
              <mc:Choice xmlns:v="urn:schemas-microsoft-com:vml" Requires="v">
                <p:oleObj name="Equation" r:id="rId8" imgW="571320" imgH="253800" progId="Equation.DSMT4">
                  <p:embed/>
                </p:oleObj>
              </mc:Choice>
              <mc:Fallback>
                <p:oleObj name="Equation" r:id="rId8" imgW="571320" imgH="253800" progId="Equation.DSMT4">
                  <p:embed/>
                  <p:pic>
                    <p:nvPicPr>
                      <p:cNvPr id="0" name="Picture 3084"/>
                      <p:cNvPicPr/>
                      <p:nvPr/>
                    </p:nvPicPr>
                    <p:blipFill>
                      <a:blip r:embed="rId9"/>
                      <a:stretch>
                        <a:fillRect/>
                      </a:stretch>
                    </p:blipFill>
                    <p:spPr>
                      <a:xfrm>
                        <a:off x="6540501" y="2860962"/>
                        <a:ext cx="976312" cy="433387"/>
                      </a:xfrm>
                      <a:prstGeom prst="rect">
                        <a:avLst/>
                      </a:prstGeom>
                      <a:noFill/>
                      <a:ln w="38100">
                        <a:noFill/>
                        <a:miter/>
                      </a:ln>
                    </p:spPr>
                  </p:pic>
                </p:oleObj>
              </mc:Fallback>
            </mc:AlternateContent>
          </a:graphicData>
        </a:graphic>
      </p:graphicFrame>
      <p:grpSp>
        <p:nvGrpSpPr>
          <p:cNvPr id="23" name="Group 4"/>
          <p:cNvGrpSpPr/>
          <p:nvPr/>
        </p:nvGrpSpPr>
        <p:grpSpPr>
          <a:xfrm>
            <a:off x="2570163" y="3995738"/>
            <a:ext cx="6096000" cy="304800"/>
            <a:chOff x="2947" y="2320"/>
            <a:chExt cx="2333" cy="152"/>
          </a:xfrm>
        </p:grpSpPr>
        <p:sp>
          <p:nvSpPr>
            <p:cNvPr id="8225" name="Line 5"/>
            <p:cNvSpPr/>
            <p:nvPr/>
          </p:nvSpPr>
          <p:spPr>
            <a:xfrm>
              <a:off x="2947" y="2400"/>
              <a:ext cx="2333" cy="0"/>
            </a:xfrm>
            <a:prstGeom prst="line">
              <a:avLst/>
            </a:prstGeom>
            <a:ln w="38100" cap="flat" cmpd="sng">
              <a:solidFill>
                <a:srgbClr val="FFFFFF"/>
              </a:solidFill>
              <a:prstDash val="solid"/>
              <a:headEnd type="none" w="med" len="med"/>
              <a:tailEnd type="none" w="med" len="med"/>
            </a:ln>
          </p:spPr>
        </p:sp>
        <p:sp>
          <p:nvSpPr>
            <p:cNvPr id="8226" name="Line 6"/>
            <p:cNvSpPr/>
            <p:nvPr/>
          </p:nvSpPr>
          <p:spPr>
            <a:xfrm>
              <a:off x="2947" y="2328"/>
              <a:ext cx="0" cy="144"/>
            </a:xfrm>
            <a:prstGeom prst="line">
              <a:avLst/>
            </a:prstGeom>
            <a:ln w="38100" cap="flat" cmpd="sng">
              <a:solidFill>
                <a:srgbClr val="FFFFFF"/>
              </a:solidFill>
              <a:prstDash val="solid"/>
              <a:headEnd type="none" w="med" len="med"/>
              <a:tailEnd type="none" w="med" len="med"/>
            </a:ln>
          </p:spPr>
        </p:sp>
        <p:sp>
          <p:nvSpPr>
            <p:cNvPr id="8227" name="Line 7"/>
            <p:cNvSpPr/>
            <p:nvPr/>
          </p:nvSpPr>
          <p:spPr>
            <a:xfrm>
              <a:off x="5272" y="2320"/>
              <a:ext cx="0" cy="144"/>
            </a:xfrm>
            <a:prstGeom prst="line">
              <a:avLst/>
            </a:prstGeom>
            <a:ln w="38100" cap="flat" cmpd="sng">
              <a:solidFill>
                <a:srgbClr val="FFFFFF"/>
              </a:solidFill>
              <a:prstDash val="solid"/>
              <a:headEnd type="none" w="med" len="med"/>
              <a:tailEnd type="none" w="med" len="med"/>
            </a:ln>
          </p:spPr>
        </p:sp>
      </p:grpSp>
      <p:sp>
        <p:nvSpPr>
          <p:cNvPr id="27" name="Freeform 11"/>
          <p:cNvSpPr/>
          <p:nvPr/>
        </p:nvSpPr>
        <p:spPr>
          <a:xfrm>
            <a:off x="2647950" y="3729038"/>
            <a:ext cx="3414713" cy="368300"/>
          </a:xfrm>
          <a:custGeom>
            <a:avLst/>
            <a:gdLst>
              <a:gd name="txL" fmla="*/ 0 w 2304"/>
              <a:gd name="txT" fmla="*/ 0 h 160"/>
              <a:gd name="txR" fmla="*/ 2304 w 2304"/>
              <a:gd name="txB" fmla="*/ 160 h 160"/>
            </a:gdLst>
            <a:ahLst/>
            <a:cxnLst>
              <a:cxn ang="0">
                <a:pos x="0" y="2147483646"/>
              </a:cxn>
              <a:cxn ang="0">
                <a:pos x="2147483646" y="0"/>
              </a:cxn>
              <a:cxn ang="0">
                <a:pos x="2147483646" y="2147483646"/>
              </a:cxn>
            </a:cxnLst>
            <a:rect l="txL" t="txT" r="txR" b="txB"/>
            <a:pathLst>
              <a:path w="2304" h="160">
                <a:moveTo>
                  <a:pt x="0" y="160"/>
                </a:moveTo>
                <a:cubicBezTo>
                  <a:pt x="176" y="133"/>
                  <a:pt x="672" y="0"/>
                  <a:pt x="1056" y="0"/>
                </a:cubicBezTo>
                <a:cubicBezTo>
                  <a:pt x="1440" y="0"/>
                  <a:pt x="2044" y="127"/>
                  <a:pt x="2304" y="160"/>
                </a:cubicBezTo>
              </a:path>
            </a:pathLst>
          </a:custGeom>
          <a:noFill/>
          <a:ln w="19050" cap="flat" cmpd="sng">
            <a:solidFill>
              <a:srgbClr val="FFFFFF">
                <a:alpha val="100000"/>
              </a:srgbClr>
            </a:solidFill>
            <a:prstDash val="dash"/>
            <a:round/>
            <a:headEnd type="none" w="med" len="med"/>
            <a:tailEnd type="none" w="med" len="med"/>
          </a:ln>
        </p:spPr>
        <p:txBody>
          <a:bodyPr/>
          <a:lstStyle/>
          <a:p>
            <a:endParaRPr lang="en-US"/>
          </a:p>
        </p:txBody>
      </p:sp>
      <p:sp>
        <p:nvSpPr>
          <p:cNvPr id="28" name="Oval 20"/>
          <p:cNvSpPr/>
          <p:nvPr/>
        </p:nvSpPr>
        <p:spPr>
          <a:xfrm>
            <a:off x="6015038" y="4071938"/>
            <a:ext cx="152400" cy="1524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29" name="Text Box 31"/>
          <p:cNvSpPr txBox="1"/>
          <p:nvPr/>
        </p:nvSpPr>
        <p:spPr>
          <a:xfrm>
            <a:off x="5429252" y="4243241"/>
            <a:ext cx="1084262"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vi-VN" altLang="en-US" sz="2000" b="1" dirty="0">
                <a:solidFill>
                  <a:srgbClr val="FFFF00"/>
                </a:solidFill>
                <a:latin typeface="Times New Roman" panose="02020603050405020304" pitchFamily="18" charset="0"/>
                <a:cs typeface="Times New Roman" panose="02020603050405020304" pitchFamily="18" charset="0"/>
              </a:rPr>
              <a:t>Gặp</a:t>
            </a:r>
            <a:r>
              <a:rPr lang="en-US" altLang="en-US" sz="2000" b="1" dirty="0">
                <a:solidFill>
                  <a:srgbClr val="FFFF00"/>
                </a:solidFill>
                <a:latin typeface="Times New Roman" panose="02020603050405020304" pitchFamily="18" charset="0"/>
                <a:cs typeface="Times New Roman" panose="02020603050405020304" pitchFamily="18" charset="0"/>
              </a:rPr>
              <a:t> </a:t>
            </a:r>
            <a:r>
              <a:rPr lang="vi-VN" altLang="en-US" sz="2000" b="1" dirty="0">
                <a:solidFill>
                  <a:srgbClr val="FFFF00"/>
                </a:solidFill>
                <a:latin typeface="Times New Roman" panose="02020603050405020304" pitchFamily="18" charset="0"/>
                <a:cs typeface="Times New Roman" panose="02020603050405020304" pitchFamily="18" charset="0"/>
              </a:rPr>
              <a:t>nhau</a:t>
            </a:r>
            <a:endParaRPr lang="en-US" altLang="en-US" sz="20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AutoShape 22"/>
          <p:cNvSpPr/>
          <p:nvPr/>
        </p:nvSpPr>
        <p:spPr>
          <a:xfrm rot="-5400000">
            <a:off x="4189413" y="2568575"/>
            <a:ext cx="317500" cy="3495675"/>
          </a:xfrm>
          <a:prstGeom prst="leftBrace">
            <a:avLst>
              <a:gd name="adj1" fmla="val 72482"/>
              <a:gd name="adj2" fmla="val 51852"/>
            </a:avLst>
          </a:prstGeom>
          <a:noFill/>
          <a:ln w="19050" cap="flat" cmpd="sng">
            <a:solidFill>
              <a:srgbClr val="FF6600"/>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35" name="Text Box 8"/>
          <p:cNvSpPr txBox="1"/>
          <p:nvPr/>
        </p:nvSpPr>
        <p:spPr>
          <a:xfrm>
            <a:off x="2039938" y="4354513"/>
            <a:ext cx="1084262"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A</a:t>
            </a:r>
            <a:endParaRPr lang="en-US" altLang="en-US" sz="1800" b="1" dirty="0">
              <a:solidFill>
                <a:srgbClr val="FFFF00"/>
              </a:solidFill>
              <a:latin typeface="Cambria" panose="02040503050406030204" pitchFamily="18" charset="0"/>
              <a:ea typeface="Cambria" panose="02040503050406030204" pitchFamily="18" charset="0"/>
            </a:endParaRPr>
          </a:p>
        </p:txBody>
      </p:sp>
      <p:sp>
        <p:nvSpPr>
          <p:cNvPr id="36" name="Text Box 9"/>
          <p:cNvSpPr txBox="1"/>
          <p:nvPr/>
        </p:nvSpPr>
        <p:spPr>
          <a:xfrm>
            <a:off x="7924800" y="4354513"/>
            <a:ext cx="1463675"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50000"/>
              </a:spcBef>
              <a:buFontTx/>
              <a:buNone/>
            </a:pPr>
            <a:r>
              <a:rPr lang="en-US" altLang="en-US" sz="1800" b="1" dirty="0">
                <a:solidFill>
                  <a:srgbClr val="FFFF00"/>
                </a:solidFill>
                <a:latin typeface="Cambria" panose="02040503050406030204" pitchFamily="18" charset="0"/>
                <a:cs typeface="Cambria" panose="02040503050406030204" pitchFamily="18" charset="0"/>
              </a:rPr>
              <a:t>B</a:t>
            </a:r>
            <a:endParaRPr lang="en-US" altLang="en-US" sz="1800" b="1" dirty="0">
              <a:solidFill>
                <a:srgbClr val="FFFF00"/>
              </a:solidFill>
              <a:latin typeface="Cambria" panose="02040503050406030204" pitchFamily="18" charset="0"/>
              <a:ea typeface="Cambria" panose="02040503050406030204" pitchFamily="18" charset="0"/>
            </a:endParaRPr>
          </a:p>
        </p:txBody>
      </p:sp>
      <p:graphicFrame>
        <p:nvGraphicFramePr>
          <p:cNvPr id="37" name="Object 36"/>
          <p:cNvGraphicFramePr>
            <a:graphicFrameLocks noChangeAspect="1"/>
          </p:cNvGraphicFramePr>
          <p:nvPr/>
        </p:nvGraphicFramePr>
        <p:xfrm>
          <a:off x="4257675" y="3219450"/>
          <a:ext cx="314325" cy="419100"/>
        </p:xfrm>
        <a:graphic>
          <a:graphicData uri="http://schemas.openxmlformats.org/presentationml/2006/ole">
            <mc:AlternateContent xmlns:mc="http://schemas.openxmlformats.org/markup-compatibility/2006">
              <mc:Choice xmlns:v="urn:schemas-microsoft-com:vml" Requires="v">
                <p:oleObj r:id="rId10" imgW="295910" imgH="391795" progId="Equation.DSMT4">
                  <p:embed/>
                </p:oleObj>
              </mc:Choice>
              <mc:Fallback>
                <p:oleObj r:id="rId10" imgW="295910" imgH="391795" progId="Equation.DSMT4">
                  <p:embed/>
                  <p:pic>
                    <p:nvPicPr>
                      <p:cNvPr id="0" name="Picture 3086"/>
                      <p:cNvPicPr/>
                      <p:nvPr/>
                    </p:nvPicPr>
                    <p:blipFill>
                      <a:blip r:embed="rId11"/>
                      <a:stretch>
                        <a:fillRect/>
                      </a:stretch>
                    </p:blipFill>
                    <p:spPr>
                      <a:xfrm>
                        <a:off x="4257675" y="3219450"/>
                        <a:ext cx="314325" cy="419100"/>
                      </a:xfrm>
                      <a:prstGeom prst="rect">
                        <a:avLst/>
                      </a:prstGeom>
                      <a:noFill/>
                      <a:ln w="38100">
                        <a:noFill/>
                        <a:miter/>
                      </a:ln>
                    </p:spPr>
                  </p:pic>
                </p:oleObj>
              </mc:Fallback>
            </mc:AlternateContent>
          </a:graphicData>
        </a:graphic>
      </p:graphicFrame>
      <p:graphicFrame>
        <p:nvGraphicFramePr>
          <p:cNvPr id="38" name="Object 37"/>
          <p:cNvGraphicFramePr>
            <a:graphicFrameLocks noChangeAspect="1"/>
          </p:cNvGraphicFramePr>
          <p:nvPr/>
        </p:nvGraphicFramePr>
        <p:xfrm>
          <a:off x="4267200" y="4552950"/>
          <a:ext cx="323850" cy="400050"/>
        </p:xfrm>
        <a:graphic>
          <a:graphicData uri="http://schemas.openxmlformats.org/presentationml/2006/ole">
            <mc:AlternateContent xmlns:mc="http://schemas.openxmlformats.org/markup-compatibility/2006">
              <mc:Choice xmlns:v="urn:schemas-microsoft-com:vml" Requires="v">
                <p:oleObj r:id="rId12" imgW="304800" imgH="374650" progId="Equation.DSMT4">
                  <p:embed/>
                </p:oleObj>
              </mc:Choice>
              <mc:Fallback>
                <p:oleObj r:id="rId12" imgW="304800" imgH="374650" progId="Equation.DSMT4">
                  <p:embed/>
                  <p:pic>
                    <p:nvPicPr>
                      <p:cNvPr id="0" name="Picture 3087"/>
                      <p:cNvPicPr/>
                      <p:nvPr/>
                    </p:nvPicPr>
                    <p:blipFill>
                      <a:blip r:embed="rId13"/>
                      <a:stretch>
                        <a:fillRect/>
                      </a:stretch>
                    </p:blipFill>
                    <p:spPr>
                      <a:xfrm>
                        <a:off x="4267200" y="4552950"/>
                        <a:ext cx="323850" cy="400050"/>
                      </a:xfrm>
                      <a:prstGeom prst="rect">
                        <a:avLst/>
                      </a:prstGeom>
                      <a:noFill/>
                      <a:ln w="38100">
                        <a:noFill/>
                        <a:miter/>
                      </a:ln>
                    </p:spPr>
                  </p:pic>
                </p:oleObj>
              </mc:Fallback>
            </mc:AlternateContent>
          </a:graphicData>
        </a:graphic>
      </p:graphicFrame>
      <p:sp>
        <p:nvSpPr>
          <p:cNvPr id="39" name="Title 1"/>
          <p:cNvSpPr txBox="1"/>
          <p:nvPr/>
        </p:nvSpPr>
        <p:spPr>
          <a:xfrm>
            <a:off x="323850" y="4675262"/>
            <a:ext cx="8534400" cy="687388"/>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dirty="0">
                <a:solidFill>
                  <a:srgbClr val="FFFFFF"/>
                </a:solidFill>
                <a:latin typeface="Times New Roman" panose="02020603050405020304" pitchFamily="18" charset="0"/>
                <a:cs typeface="Times New Roman" panose="02020603050405020304" pitchFamily="18" charset="0"/>
              </a:rPr>
              <a:t>3) So sánh về thời gian các chuyển động đến khi gặp nhau:</a:t>
            </a:r>
            <a:endParaRPr lang="en-US" altLang="en-US" sz="2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Title 1"/>
          <p:cNvSpPr txBox="1"/>
          <p:nvPr/>
        </p:nvSpPr>
        <p:spPr>
          <a:xfrm>
            <a:off x="1469292" y="5179219"/>
            <a:ext cx="8534400" cy="687388"/>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i="1" dirty="0">
                <a:solidFill>
                  <a:srgbClr val="FFFFFF"/>
                </a:solidFill>
                <a:latin typeface="Times New Roman" panose="02020603050405020304" pitchFamily="18" charset="0"/>
                <a:cs typeface="Times New Roman" panose="02020603050405020304" pitchFamily="18" charset="0"/>
              </a:rPr>
              <a:t>+) Hai chuyển động xuất phát cùng một lúc: </a:t>
            </a:r>
            <a:endParaRPr lang="en-US" altLang="en-US" sz="2400" b="1" i="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538903707"/>
              </p:ext>
            </p:extLst>
          </p:nvPr>
        </p:nvGraphicFramePr>
        <p:xfrm>
          <a:off x="7158955" y="5400822"/>
          <a:ext cx="735012" cy="366712"/>
        </p:xfrm>
        <a:graphic>
          <a:graphicData uri="http://schemas.openxmlformats.org/presentationml/2006/ole">
            <mc:AlternateContent xmlns:mc="http://schemas.openxmlformats.org/markup-compatibility/2006">
              <mc:Choice xmlns:v="urn:schemas-microsoft-com:vml" Requires="v">
                <p:oleObj r:id="rId14" imgW="508000" imgH="254000" progId="Equation.DSMT4">
                  <p:embed/>
                </p:oleObj>
              </mc:Choice>
              <mc:Fallback>
                <p:oleObj r:id="rId14" imgW="508000" imgH="254000" progId="Equation.DSMT4">
                  <p:embed/>
                  <p:pic>
                    <p:nvPicPr>
                      <p:cNvPr id="0" name="Picture 3081"/>
                      <p:cNvPicPr/>
                      <p:nvPr/>
                    </p:nvPicPr>
                    <p:blipFill>
                      <a:blip r:embed="rId15"/>
                      <a:stretch>
                        <a:fillRect/>
                      </a:stretch>
                    </p:blipFill>
                    <p:spPr>
                      <a:xfrm>
                        <a:off x="7158955" y="5400822"/>
                        <a:ext cx="735012" cy="366712"/>
                      </a:xfrm>
                      <a:prstGeom prst="rect">
                        <a:avLst/>
                      </a:prstGeom>
                      <a:noFill/>
                      <a:ln w="38100">
                        <a:noFill/>
                        <a:miter/>
                      </a:ln>
                    </p:spPr>
                  </p:pic>
                </p:oleObj>
              </mc:Fallback>
            </mc:AlternateContent>
          </a:graphicData>
        </a:graphic>
      </p:graphicFrame>
      <p:sp>
        <p:nvSpPr>
          <p:cNvPr id="42" name="Title 1"/>
          <p:cNvSpPr txBox="1"/>
          <p:nvPr/>
        </p:nvSpPr>
        <p:spPr>
          <a:xfrm>
            <a:off x="1469292" y="5667940"/>
            <a:ext cx="8534400" cy="687387"/>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i="1" dirty="0">
                <a:solidFill>
                  <a:srgbClr val="FFFFFF"/>
                </a:solidFill>
                <a:latin typeface="Times New Roman" panose="02020603050405020304" pitchFamily="18" charset="0"/>
                <a:cs typeface="Times New Roman" panose="02020603050405020304" pitchFamily="18" charset="0"/>
              </a:rPr>
              <a:t>+) Hai chuyển động xuất phát không cùng một lúc</a:t>
            </a:r>
            <a:r>
              <a:rPr lang="en-US" altLang="en-US" sz="2000" i="1" dirty="0">
                <a:solidFill>
                  <a:srgbClr val="FFFFFF"/>
                </a:solidFill>
                <a:latin typeface="Tahoma" panose="020B0604030504040204" pitchFamily="34" charset="0"/>
                <a:cs typeface="Tahoma" panose="020B0604030504040204" pitchFamily="34" charset="0"/>
              </a:rPr>
              <a:t>. </a:t>
            </a:r>
            <a:endParaRPr lang="en-US" altLang="en-US" sz="2000" i="1" dirty="0">
              <a:solidFill>
                <a:srgbClr val="FFFFFF"/>
              </a:solidFill>
              <a:latin typeface="Tahoma" panose="020B0604030504040204" pitchFamily="34" charset="0"/>
              <a:ea typeface="Tahoma" panose="020B0604030504040204" pitchFamily="34" charset="0"/>
            </a:endParaRPr>
          </a:p>
        </p:txBody>
      </p:sp>
      <p:sp>
        <p:nvSpPr>
          <p:cNvPr id="43" name="Title 1"/>
          <p:cNvSpPr txBox="1"/>
          <p:nvPr/>
        </p:nvSpPr>
        <p:spPr>
          <a:xfrm>
            <a:off x="945538" y="6091788"/>
            <a:ext cx="8534400" cy="687388"/>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i="1" dirty="0">
                <a:solidFill>
                  <a:srgbClr val="FFFFFF"/>
                </a:solidFill>
                <a:latin typeface="Times New Roman" panose="02020603050405020304" pitchFamily="18" charset="0"/>
                <a:cs typeface="Times New Roman" panose="02020603050405020304" pitchFamily="18" charset="0"/>
              </a:rPr>
              <a:t>Chuyển động n</a:t>
            </a:r>
            <a:r>
              <a:rPr lang="en-US" altLang="en-US" sz="2400" b="1" i="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solidFill>
                  <a:srgbClr val="FFFFFF"/>
                </a:solidFill>
                <a:latin typeface="Times New Roman" panose="02020603050405020304" pitchFamily="18" charset="0"/>
                <a:cs typeface="Times New Roman" panose="02020603050405020304" pitchFamily="18" charset="0"/>
              </a:rPr>
              <a:t>o xuất phát trước thì có thời gian lớn hơn: </a:t>
            </a:r>
            <a:endParaRPr lang="en-US" altLang="en-US" sz="2400" b="1" i="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1172521900"/>
              </p:ext>
            </p:extLst>
          </p:nvPr>
        </p:nvGraphicFramePr>
        <p:xfrm>
          <a:off x="8829856" y="6290455"/>
          <a:ext cx="1300163" cy="433387"/>
        </p:xfrm>
        <a:graphic>
          <a:graphicData uri="http://schemas.openxmlformats.org/presentationml/2006/ole">
            <mc:AlternateContent xmlns:mc="http://schemas.openxmlformats.org/markup-compatibility/2006">
              <mc:Choice xmlns:v="urn:schemas-microsoft-com:vml" Requires="v">
                <p:oleObj r:id="rId16" imgW="799465" imgH="266700" progId="Equation.DSMT4">
                  <p:embed/>
                </p:oleObj>
              </mc:Choice>
              <mc:Fallback>
                <p:oleObj r:id="rId16" imgW="799465" imgH="266700" progId="Equation.DSMT4">
                  <p:embed/>
                  <p:pic>
                    <p:nvPicPr>
                      <p:cNvPr id="0" name="Picture 3080"/>
                      <p:cNvPicPr/>
                      <p:nvPr/>
                    </p:nvPicPr>
                    <p:blipFill>
                      <a:blip r:embed="rId17"/>
                      <a:stretch>
                        <a:fillRect/>
                      </a:stretch>
                    </p:blipFill>
                    <p:spPr>
                      <a:xfrm>
                        <a:off x="8829856" y="6290455"/>
                        <a:ext cx="1300163" cy="433387"/>
                      </a:xfrm>
                      <a:prstGeom prst="rect">
                        <a:avLst/>
                      </a:prstGeom>
                      <a:noFill/>
                      <a:ln w="38100">
                        <a:noFill/>
                        <a:miter/>
                      </a:ln>
                    </p:spPr>
                  </p:pic>
                </p:oleObj>
              </mc:Fallback>
            </mc:AlternateContent>
          </a:graphicData>
        </a:graphic>
      </p:graphicFrame>
      <p:graphicFrame>
        <p:nvGraphicFramePr>
          <p:cNvPr id="7" name="Object 6"/>
          <p:cNvGraphicFramePr>
            <a:graphicFrameLocks noChangeAspect="1"/>
          </p:cNvGraphicFramePr>
          <p:nvPr/>
        </p:nvGraphicFramePr>
        <p:xfrm>
          <a:off x="6370638" y="1320800"/>
          <a:ext cx="334962" cy="279400"/>
        </p:xfrm>
        <a:graphic>
          <a:graphicData uri="http://schemas.openxmlformats.org/presentationml/2006/ole">
            <mc:AlternateContent xmlns:mc="http://schemas.openxmlformats.org/markup-compatibility/2006">
              <mc:Choice xmlns:v="urn:schemas-microsoft-com:vml" Requires="v">
                <p:oleObj r:id="rId18" imgW="139700" imgH="203200" progId="Equation.DSMT4">
                  <p:embed/>
                </p:oleObj>
              </mc:Choice>
              <mc:Fallback>
                <p:oleObj r:id="rId18" imgW="139700" imgH="203200" progId="Equation.DSMT4">
                  <p:embed/>
                  <p:pic>
                    <p:nvPicPr>
                      <p:cNvPr id="0" name="Picture 3079"/>
                      <p:cNvPicPr/>
                      <p:nvPr/>
                    </p:nvPicPr>
                    <p:blipFill>
                      <a:blip r:embed="rId19"/>
                      <a:stretch>
                        <a:fillRect/>
                      </a:stretch>
                    </p:blipFill>
                    <p:spPr>
                      <a:xfrm>
                        <a:off x="6370638" y="1320800"/>
                        <a:ext cx="334962" cy="2794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00"/>
                                        <p:tgtEl>
                                          <p:spTgt spid="3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down)">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left)">
                                      <p:cBhvr>
                                        <p:cTn id="99" dur="500"/>
                                        <p:tgtEl>
                                          <p:spTgt spid="33"/>
                                        </p:tgtEl>
                                      </p:cBhvr>
                                    </p:animEffect>
                                  </p:childTnLst>
                                </p:cTn>
                              </p:par>
                              <p:par>
                                <p:cTn id="100" presetID="22" presetClass="entr" presetSubtype="4" fill="hold"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down)">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wipe(down)">
                                      <p:cBhvr>
                                        <p:cTn id="122" dur="500"/>
                                        <p:tgtEl>
                                          <p:spTgt spid="4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wipe(left)">
                                      <p:cBhvr>
                                        <p:cTn id="127" dur="500"/>
                                        <p:tgtEl>
                                          <p:spTgt spid="4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left)">
                                      <p:cBhvr>
                                        <p:cTn id="132" dur="500"/>
                                        <p:tgtEl>
                                          <p:spTgt spid="4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wipe(down)">
                                      <p:cBhvr>
                                        <p:cTn id="1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p:bldP spid="10" grpId="0"/>
      <p:bldP spid="11" grpId="0"/>
      <p:bldP spid="13" grpId="0" bldLvl="0" animBg="1"/>
      <p:bldP spid="14" grpId="0"/>
      <p:bldP spid="19" grpId="0" bldLvl="0" animBg="1"/>
      <p:bldP spid="20" grpId="0" bldLvl="0" animBg="1"/>
      <p:bldP spid="21" grpId="0"/>
      <p:bldP spid="28" grpId="0" bldLvl="0" animBg="1"/>
      <p:bldP spid="29" grpId="0"/>
      <p:bldP spid="33" grpId="0" bldLvl="0" animBg="1"/>
      <p:bldP spid="35" grpId="0"/>
      <p:bldP spid="36" grpId="0"/>
      <p:bldP spid="39" grpId="0"/>
      <p:bldP spid="40"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46F6-E536-F467-09A4-8C5D473B63CC}"/>
            </a:ext>
          </a:extLst>
        </p:cNvPr>
        <p:cNvGrpSpPr/>
        <p:nvPr/>
      </p:nvGrpSpPr>
      <p:grpSpPr>
        <a:xfrm>
          <a:off x="0" y="0"/>
          <a:ext cx="0" cy="0"/>
          <a:chOff x="0" y="0"/>
          <a:chExt cx="0" cy="0"/>
        </a:xfrm>
      </p:grpSpPr>
      <p:sp>
        <p:nvSpPr>
          <p:cNvPr id="3" name="Rectangle 4">
            <a:extLst>
              <a:ext uri="{FF2B5EF4-FFF2-40B4-BE49-F238E27FC236}">
                <a16:creationId xmlns:a16="http://schemas.microsoft.com/office/drawing/2014/main" id="{305E3498-AF86-81B8-9D7F-E65CD82D34FB}"/>
              </a:ext>
            </a:extLst>
          </p:cNvPr>
          <p:cNvSpPr/>
          <p:nvPr/>
        </p:nvSpPr>
        <p:spPr>
          <a:xfrm>
            <a:off x="287416" y="84176"/>
            <a:ext cx="11813143" cy="49787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3600" b="1" dirty="0">
                <a:solidFill>
                  <a:srgbClr val="FFFF00"/>
                </a:solidFill>
                <a:latin typeface="Times New Roman" panose="02020603050405020304" pitchFamily="18" charset="0"/>
                <a:cs typeface="Times New Roman" panose="02020603050405020304" pitchFamily="18" charset="0"/>
              </a:rPr>
              <a:t>III. CHUYỂN ĐỘNG CÙNG CHIỀU</a:t>
            </a:r>
            <a:br>
              <a:rPr lang="en-US" altLang="en-US" sz="3600" b="1" dirty="0">
                <a:solidFill>
                  <a:srgbClr val="FFFF00"/>
                </a:solidFill>
                <a:latin typeface="Times New Roman" panose="02020603050405020304" pitchFamily="18" charset="0"/>
                <a:cs typeface="Times New Roman" panose="02020603050405020304" pitchFamily="18" charset="0"/>
              </a:rPr>
            </a:br>
            <a:r>
              <a:rPr lang="en-US" altLang="en-US" sz="3600" b="1" i="1" dirty="0" err="1">
                <a:solidFill>
                  <a:srgbClr val="FFFF00"/>
                </a:solidFill>
                <a:latin typeface="Times New Roman" panose="02020603050405020304" pitchFamily="18" charset="0"/>
                <a:cs typeface="Times New Roman" panose="02020603050405020304" pitchFamily="18" charset="0"/>
              </a:rPr>
              <a:t>Ví</a:t>
            </a:r>
            <a:r>
              <a:rPr lang="en-US" altLang="en-US" sz="3600" b="1" i="1" dirty="0">
                <a:solidFill>
                  <a:srgbClr val="FFFF00"/>
                </a:solidFill>
                <a:latin typeface="Times New Roman" panose="02020603050405020304" pitchFamily="18" charset="0"/>
                <a:cs typeface="Times New Roman" panose="02020603050405020304" pitchFamily="18" charset="0"/>
              </a:rPr>
              <a:t> </a:t>
            </a:r>
            <a:r>
              <a:rPr lang="en-US" altLang="en-US" sz="3600" b="1" i="1" dirty="0" err="1">
                <a:solidFill>
                  <a:srgbClr val="FFFF00"/>
                </a:solidFill>
                <a:latin typeface="Times New Roman" panose="02020603050405020304" pitchFamily="18" charset="0"/>
                <a:cs typeface="Times New Roman" panose="02020603050405020304" pitchFamily="18" charset="0"/>
              </a:rPr>
              <a:t>dụ</a:t>
            </a:r>
            <a:r>
              <a:rPr lang="en-US" altLang="en-US" sz="3600" b="1" i="1" dirty="0">
                <a:solidFill>
                  <a:srgbClr val="FFFF00"/>
                </a:solidFill>
                <a:latin typeface="Times New Roman" panose="02020603050405020304" pitchFamily="18" charset="0"/>
                <a:cs typeface="Times New Roman" panose="02020603050405020304" pitchFamily="18" charset="0"/>
              </a:rPr>
              <a:t> : </a:t>
            </a:r>
            <a:r>
              <a:rPr lang="en-US" altLang="en-US" sz="3600" b="1" i="1" dirty="0" err="1">
                <a:latin typeface="Times New Roman" panose="02020603050405020304" pitchFamily="18" charset="0"/>
                <a:cs typeface="Times New Roman" panose="02020603050405020304" pitchFamily="18" charset="0"/>
              </a:rPr>
              <a:t>Một</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xe</a:t>
            </a:r>
            <a:r>
              <a:rPr lang="en-US" altLang="en-US" sz="3600" b="1" i="1" dirty="0">
                <a:latin typeface="Times New Roman" panose="02020603050405020304" pitchFamily="18" charset="0"/>
                <a:cs typeface="Times New Roman" panose="02020603050405020304" pitchFamily="18" charset="0"/>
              </a:rPr>
              <a:t> ô </a:t>
            </a:r>
            <a:r>
              <a:rPr lang="en-US" altLang="en-US" sz="3600" b="1" i="1" dirty="0" err="1">
                <a:latin typeface="Times New Roman" panose="02020603050405020304" pitchFamily="18" charset="0"/>
                <a:cs typeface="Times New Roman" panose="02020603050405020304" pitchFamily="18" charset="0"/>
              </a:rPr>
              <a:t>tô</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và</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một</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xe</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máy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cùng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khởi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hành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từ</a:t>
            </a:r>
            <a:r>
              <a:rPr lang="en-US" altLang="en-US" sz="3600" b="1" i="1" dirty="0">
                <a:latin typeface="Times New Roman" panose="02020603050405020304" pitchFamily="18" charset="0"/>
                <a:cs typeface="Times New Roman" panose="02020603050405020304" pitchFamily="18" charset="0"/>
              </a:rPr>
              <a:t> A </a:t>
            </a:r>
            <a:r>
              <a:rPr lang="en-US" altLang="en-US" sz="3600" b="1" i="1" dirty="0" err="1">
                <a:latin typeface="Times New Roman" panose="02020603050405020304" pitchFamily="18" charset="0"/>
                <a:cs typeface="Times New Roman" panose="02020603050405020304" pitchFamily="18" charset="0"/>
              </a:rPr>
              <a:t>đến</a:t>
            </a:r>
            <a:r>
              <a:rPr lang="en-US" altLang="en-US" sz="3600" b="1" i="1" dirty="0">
                <a:latin typeface="Times New Roman" panose="02020603050405020304" pitchFamily="18" charset="0"/>
                <a:cs typeface="Times New Roman" panose="02020603050405020304" pitchFamily="18" charset="0"/>
              </a:rPr>
              <a:t> B </a:t>
            </a:r>
            <a:r>
              <a:rPr lang="en-US" altLang="en-US" sz="3600" b="1" i="1" dirty="0" err="1">
                <a:latin typeface="Times New Roman" panose="02020603050405020304" pitchFamily="18" charset="0"/>
                <a:cs typeface="Times New Roman" panose="02020603050405020304" pitchFamily="18" charset="0"/>
              </a:rPr>
              <a:t>với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vận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tốc</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của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mỗi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xe</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không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đổi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trên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toàn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bộ</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quãng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đường</a:t>
            </a:r>
            <a:r>
              <a:rPr lang="en-US" altLang="en-US" sz="3600" b="1" i="1" dirty="0">
                <a:latin typeface="Times New Roman" panose="02020603050405020304" pitchFamily="18" charset="0"/>
                <a:cs typeface="Times New Roman" panose="02020603050405020304" pitchFamily="18" charset="0"/>
              </a:rPr>
              <a:t> AB </a:t>
            </a:r>
            <a:r>
              <a:rPr lang="en-US" altLang="en-US" sz="3600" b="1" i="1" dirty="0" err="1">
                <a:latin typeface="Times New Roman" panose="02020603050405020304" pitchFamily="18" charset="0"/>
                <a:cs typeface="Times New Roman" panose="02020603050405020304" pitchFamily="18" charset="0"/>
              </a:rPr>
              <a:t>dài</a:t>
            </a:r>
            <a:r>
              <a:rPr lang="en-US" altLang="en-US" sz="3600" b="1" i="1" dirty="0">
                <a:latin typeface="Times New Roman" panose="02020603050405020304" pitchFamily="18" charset="0"/>
                <a:cs typeface="Times New Roman" panose="02020603050405020304" pitchFamily="18" charset="0"/>
              </a:rPr>
              <a:t> 120km. Do </a:t>
            </a:r>
            <a:r>
              <a:rPr lang="en-US" altLang="en-US" sz="3600" b="1" i="1" dirty="0" err="1">
                <a:latin typeface="Times New Roman" panose="02020603050405020304" pitchFamily="18" charset="0"/>
                <a:cs typeface="Times New Roman" panose="02020603050405020304" pitchFamily="18" charset="0"/>
              </a:rPr>
              <a:t>vận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tốc</a:t>
            </a:r>
            <a:r>
              <a:rPr lang="en-US" altLang="en-US" sz="3600" b="1" i="1" dirty="0">
                <a:latin typeface="Times New Roman" panose="02020603050405020304" pitchFamily="18" charset="0"/>
                <a:cs typeface="Times New Roman" panose="02020603050405020304" pitchFamily="18" charset="0"/>
              </a:rPr>
              <a:t>  xe ô </a:t>
            </a:r>
            <a:r>
              <a:rPr lang="en-US" altLang="en-US" sz="3600" b="1" i="1" dirty="0" err="1">
                <a:latin typeface="Times New Roman" panose="02020603050405020304" pitchFamily="18" charset="0"/>
                <a:cs typeface="Times New Roman" panose="02020603050405020304" pitchFamily="18" charset="0"/>
              </a:rPr>
              <a:t>tô</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lớn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hơn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vận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tốc</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xe</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máy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a:t>
            </a:r>
            <a:r>
              <a:rPr lang="en-US" altLang="en-US" sz="3600" b="1" i="1" dirty="0" err="1">
                <a:latin typeface="Times New Roman" panose="02020603050405020304" pitchFamily="18" charset="0"/>
                <a:ea typeface="Tahoma" panose="020B0604030504040204" pitchFamily="34" charset="0"/>
                <a:cs typeface="Times New Roman" panose="02020603050405020304" pitchFamily="18" charset="0"/>
              </a:rPr>
              <a:t>à</a:t>
            </a:r>
            <a:r>
              <a:rPr lang="en-US" altLang="en-US" sz="3600" b="1" i="1" dirty="0">
                <a:latin typeface="Times New Roman" panose="02020603050405020304" pitchFamily="18" charset="0"/>
                <a:cs typeface="Times New Roman" panose="02020603050405020304" pitchFamily="18" charset="0"/>
              </a:rPr>
              <a:t> 10km/h </a:t>
            </a:r>
            <a:r>
              <a:rPr lang="en-US" altLang="en-US" sz="3600" b="1" i="1" dirty="0" err="1">
                <a:latin typeface="Times New Roman" panose="02020603050405020304" pitchFamily="18" charset="0"/>
                <a:cs typeface="Times New Roman" panose="02020603050405020304" pitchFamily="18" charset="0"/>
              </a:rPr>
              <a:t>nên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xe</a:t>
            </a:r>
            <a:r>
              <a:rPr lang="en-US" altLang="en-US" sz="3600" b="1" i="1" dirty="0">
                <a:latin typeface="Times New Roman" panose="02020603050405020304" pitchFamily="18" charset="0"/>
                <a:cs typeface="Times New Roman" panose="02020603050405020304" pitchFamily="18" charset="0"/>
              </a:rPr>
              <a:t> ô </a:t>
            </a:r>
            <a:r>
              <a:rPr lang="en-US" altLang="en-US" sz="3600" b="1" i="1" dirty="0" err="1">
                <a:latin typeface="Times New Roman" panose="02020603050405020304" pitchFamily="18" charset="0"/>
                <a:cs typeface="Times New Roman" panose="02020603050405020304" pitchFamily="18" charset="0"/>
              </a:rPr>
              <a:t>tô</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đến</a:t>
            </a:r>
            <a:r>
              <a:rPr lang="en-US" altLang="en-US" sz="3600" b="1" i="1" dirty="0">
                <a:latin typeface="Times New Roman" panose="02020603050405020304" pitchFamily="18" charset="0"/>
                <a:cs typeface="Times New Roman" panose="02020603050405020304" pitchFamily="18" charset="0"/>
              </a:rPr>
              <a:t> B </a:t>
            </a:r>
            <a:r>
              <a:rPr lang="en-US" altLang="en-US" sz="3600" b="1" i="1" dirty="0" err="1">
                <a:latin typeface="Times New Roman" panose="02020603050405020304" pitchFamily="18" charset="0"/>
                <a:cs typeface="Times New Roman" panose="02020603050405020304" pitchFamily="18" charset="0"/>
              </a:rPr>
              <a:t>sớm</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hơn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xe</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máy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là</a:t>
            </a:r>
            <a:r>
              <a:rPr lang="en-US" altLang="en-US" sz="3600" b="1" i="1" dirty="0">
                <a:latin typeface="Times New Roman" panose="02020603050405020304" pitchFamily="18" charset="0"/>
                <a:cs typeface="Times New Roman" panose="02020603050405020304" pitchFamily="18" charset="0"/>
              </a:rPr>
              <a:t> 36 </a:t>
            </a:r>
            <a:r>
              <a:rPr lang="en-US" altLang="en-US" sz="3600" b="1" i="1" dirty="0" err="1">
                <a:latin typeface="Times New Roman" panose="02020603050405020304" pitchFamily="18" charset="0"/>
                <a:cs typeface="Times New Roman" panose="02020603050405020304" pitchFamily="18" charset="0"/>
              </a:rPr>
              <a:t>phút</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Tính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vận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tốc</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của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mỗi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xe</a:t>
            </a:r>
            <a:r>
              <a:rPr lang="en-US" altLang="en-US" sz="3600" b="1" i="1" dirty="0">
                <a:latin typeface="Times New Roman" panose="02020603050405020304" pitchFamily="18" charset="0"/>
                <a:cs typeface="Times New Roman" panose="02020603050405020304" pitchFamily="18" charset="0"/>
              </a:rPr>
              <a:t> ?</a:t>
            </a:r>
            <a:endParaRPr lang="en-US" altLang="en-US" sz="3600" b="1" i="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28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3146F6-E536-F467-09A4-8C5D473B63CC}"/>
            </a:ext>
          </a:extLst>
        </p:cNvPr>
        <p:cNvGrpSpPr/>
        <p:nvPr/>
      </p:nvGrpSpPr>
      <p:grpSpPr>
        <a:xfrm>
          <a:off x="0" y="0"/>
          <a:ext cx="0" cy="0"/>
          <a:chOff x="0" y="0"/>
          <a:chExt cx="0" cy="0"/>
        </a:xfrm>
      </p:grpSpPr>
      <p:graphicFrame>
        <p:nvGraphicFramePr>
          <p:cNvPr id="5" name="Chỗ dành sẵn cho Nội dung 4">
            <a:extLst>
              <a:ext uri="{FF2B5EF4-FFF2-40B4-BE49-F238E27FC236}">
                <a16:creationId xmlns:a16="http://schemas.microsoft.com/office/drawing/2014/main" id="{CD5555E2-E49C-6EF3-EE75-CC401D23D3A0}"/>
              </a:ext>
            </a:extLst>
          </p:cNvPr>
          <p:cNvGraphicFramePr>
            <a:graphicFrameLocks noGrp="1"/>
          </p:cNvGraphicFramePr>
          <p:nvPr>
            <p:ph idx="1"/>
            <p:extLst>
              <p:ext uri="{D42A27DB-BD31-4B8C-83A1-F6EECF244321}">
                <p14:modId xmlns:p14="http://schemas.microsoft.com/office/powerpoint/2010/main" val="108272187"/>
              </p:ext>
            </p:extLst>
          </p:nvPr>
        </p:nvGraphicFramePr>
        <p:xfrm>
          <a:off x="191313" y="2056223"/>
          <a:ext cx="10760661" cy="1738109"/>
        </p:xfrm>
        <a:graphic>
          <a:graphicData uri="http://schemas.openxmlformats.org/drawingml/2006/table">
            <a:tbl>
              <a:tblPr firstRow="1" bandRow="1">
                <a:tableStyleId>{5C22544A-7EE6-4342-B048-85BDC9FD1C3A}</a:tableStyleId>
              </a:tblPr>
              <a:tblGrid>
                <a:gridCol w="2700115">
                  <a:extLst>
                    <a:ext uri="{9D8B030D-6E8A-4147-A177-3AD203B41FA5}">
                      <a16:colId xmlns:a16="http://schemas.microsoft.com/office/drawing/2014/main" val="774903337"/>
                    </a:ext>
                  </a:extLst>
                </a:gridCol>
                <a:gridCol w="2383692">
                  <a:extLst>
                    <a:ext uri="{9D8B030D-6E8A-4147-A177-3AD203B41FA5}">
                      <a16:colId xmlns:a16="http://schemas.microsoft.com/office/drawing/2014/main" val="732334404"/>
                    </a:ext>
                  </a:extLst>
                </a:gridCol>
                <a:gridCol w="3191559">
                  <a:extLst>
                    <a:ext uri="{9D8B030D-6E8A-4147-A177-3AD203B41FA5}">
                      <a16:colId xmlns:a16="http://schemas.microsoft.com/office/drawing/2014/main" val="276317362"/>
                    </a:ext>
                  </a:extLst>
                </a:gridCol>
                <a:gridCol w="2485295">
                  <a:extLst>
                    <a:ext uri="{9D8B030D-6E8A-4147-A177-3AD203B41FA5}">
                      <a16:colId xmlns:a16="http://schemas.microsoft.com/office/drawing/2014/main" val="2102644809"/>
                    </a:ext>
                  </a:extLst>
                </a:gridCol>
              </a:tblGrid>
              <a:tr h="823709">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Vận tốc  (</a:t>
                      </a:r>
                      <a:r>
                        <a:rPr lang="vi-VN" sz="2400" dirty="0" err="1">
                          <a:latin typeface="Times New Roman" panose="02020603050405020304" pitchFamily="18" charset="0"/>
                          <a:cs typeface="Times New Roman" panose="02020603050405020304" pitchFamily="18" charset="0"/>
                        </a:rPr>
                        <a:t>km</a:t>
                      </a:r>
                      <a:r>
                        <a:rPr lang="vi-VN"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latin typeface="Times New Roman" panose="02020603050405020304" pitchFamily="18" charset="0"/>
                          <a:cs typeface="Times New Roman" panose="02020603050405020304" pitchFamily="18" charset="0"/>
                        </a:rPr>
                        <a:t>Quãng đường (</a:t>
                      </a:r>
                      <a:r>
                        <a:rPr lang="vi-VN" sz="2400" dirty="0" err="1">
                          <a:latin typeface="Times New Roman" panose="02020603050405020304" pitchFamily="18" charset="0"/>
                          <a:cs typeface="Times New Roman" panose="02020603050405020304" pitchFamily="18" charset="0"/>
                        </a:rPr>
                        <a:t>km</a:t>
                      </a:r>
                      <a:r>
                        <a:rPr lang="vi-VN" sz="2400" dirty="0">
                          <a:latin typeface="Times New Roman" panose="02020603050405020304" pitchFamily="18" charset="0"/>
                          <a:cs typeface="Times New Roman" panose="02020603050405020304" pitchFamily="18" charset="0"/>
                        </a:rPr>
                        <a:t>)</a:t>
                      </a:r>
                    </a:p>
                    <a:p>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Thời gian   (h)</a:t>
                      </a:r>
                    </a:p>
                  </a:txBody>
                  <a:tcPr/>
                </a:tc>
                <a:extLst>
                  <a:ext uri="{0D108BD9-81ED-4DB2-BD59-A6C34878D82A}">
                    <a16:rowId xmlns:a16="http://schemas.microsoft.com/office/drawing/2014/main" val="991541452"/>
                  </a:ext>
                </a:extLst>
              </a:tr>
              <a:tr h="316811">
                <a:tc>
                  <a:txBody>
                    <a:bodyPr/>
                    <a:lstStyle/>
                    <a:p>
                      <a:r>
                        <a:rPr lang="vi-VN" sz="2400" dirty="0">
                          <a:latin typeface="Times New Roman" panose="02020603050405020304" pitchFamily="18" charset="0"/>
                          <a:cs typeface="Times New Roman" panose="02020603050405020304" pitchFamily="18" charset="0"/>
                        </a:rPr>
                        <a:t> Xe máy</a:t>
                      </a:r>
                    </a:p>
                  </a:txBody>
                  <a:tcPr/>
                </a:tc>
                <a:tc>
                  <a:txBody>
                    <a:bodyPr/>
                    <a:lstStyle/>
                    <a:p>
                      <a:r>
                        <a:rPr lang="vi-VN" sz="2400" dirty="0">
                          <a:latin typeface="Times New Roman" panose="02020603050405020304" pitchFamily="18" charset="0"/>
                          <a:cs typeface="Times New Roman" panose="02020603050405020304" pitchFamily="18" charset="0"/>
                        </a:rPr>
                        <a:t>x   Điều kiện</a:t>
                      </a:r>
                    </a:p>
                  </a:txBody>
                  <a:tcPr/>
                </a:tc>
                <a:tc>
                  <a:txBody>
                    <a:bodyPr/>
                    <a:lstStyle/>
                    <a:p>
                      <a:r>
                        <a:rPr lang="vi-VN" sz="2400" dirty="0">
                          <a:latin typeface="Times New Roman" panose="02020603050405020304" pitchFamily="18" charset="0"/>
                          <a:cs typeface="Times New Roman" panose="02020603050405020304" pitchFamily="18" charset="0"/>
                        </a:rPr>
                        <a:t>120</a:t>
                      </a:r>
                    </a:p>
                  </a:txBody>
                  <a:tcPr/>
                </a:tc>
                <a:tc>
                  <a:txBody>
                    <a:bodyPr/>
                    <a:lstStyle/>
                    <a:p>
                      <a:endParaRPr lang="vi-VN"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14418303"/>
                  </a:ext>
                </a:extLst>
              </a:tr>
              <a:tr h="316811">
                <a:tc>
                  <a:txBody>
                    <a:bodyPr/>
                    <a:lstStyle/>
                    <a:p>
                      <a:r>
                        <a:rPr lang="vi-VN" sz="2400" dirty="0">
                          <a:latin typeface="Times New Roman" panose="02020603050405020304" pitchFamily="18" charset="0"/>
                          <a:cs typeface="Times New Roman" panose="02020603050405020304" pitchFamily="18" charset="0"/>
                        </a:rPr>
                        <a:t>Ô tô</a:t>
                      </a:r>
                    </a:p>
                  </a:txBody>
                  <a:tcPr/>
                </a:tc>
                <a:tc>
                  <a:txBody>
                    <a:bodyPr/>
                    <a:lstStyle/>
                    <a:p>
                      <a:r>
                        <a:rPr lang="vi-VN" sz="2400" dirty="0">
                          <a:latin typeface="Times New Roman" panose="02020603050405020304" pitchFamily="18" charset="0"/>
                          <a:cs typeface="Times New Roman" panose="02020603050405020304" pitchFamily="18" charset="0"/>
                        </a:rPr>
                        <a:t>x+10</a:t>
                      </a:r>
                    </a:p>
                  </a:txBody>
                  <a:tcPr/>
                </a:tc>
                <a:tc>
                  <a:txBody>
                    <a:bodyPr/>
                    <a:lstStyle/>
                    <a:p>
                      <a:r>
                        <a:rPr lang="vi-VN" sz="2400" dirty="0">
                          <a:latin typeface="Times New Roman" panose="02020603050405020304" pitchFamily="18" charset="0"/>
                          <a:cs typeface="Times New Roman" panose="02020603050405020304" pitchFamily="18" charset="0"/>
                        </a:rPr>
                        <a:t>120</a:t>
                      </a:r>
                    </a:p>
                  </a:txBody>
                  <a:tcPr/>
                </a:tc>
                <a:tc>
                  <a:txBody>
                    <a:bodyPr/>
                    <a:lstStyle/>
                    <a:p>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1310720"/>
                  </a:ext>
                </a:extLst>
              </a:tr>
            </a:tbl>
          </a:graphicData>
        </a:graphic>
      </p:graphicFrame>
      <p:sp>
        <p:nvSpPr>
          <p:cNvPr id="6" name="Hộp Văn bản 5">
            <a:extLst>
              <a:ext uri="{FF2B5EF4-FFF2-40B4-BE49-F238E27FC236}">
                <a16:creationId xmlns:a16="http://schemas.microsoft.com/office/drawing/2014/main" id="{EE5E190C-86D9-3BC8-2E99-BDDD064B56C8}"/>
              </a:ext>
            </a:extLst>
          </p:cNvPr>
          <p:cNvSpPr txBox="1"/>
          <p:nvPr/>
        </p:nvSpPr>
        <p:spPr>
          <a:xfrm>
            <a:off x="0" y="1636792"/>
            <a:ext cx="5304657" cy="461665"/>
          </a:xfrm>
          <a:prstGeom prst="rect">
            <a:avLst/>
          </a:prstGeom>
          <a:noFill/>
        </p:spPr>
        <p:txBody>
          <a:bodyPr wrap="none" rtlCol="0">
            <a:spAutoFit/>
          </a:bodyPr>
          <a:lstStyle/>
          <a:p>
            <a:r>
              <a:rPr lang="vi-VN" sz="2400" b="1" dirty="0">
                <a:solidFill>
                  <a:srgbClr val="FFFF00"/>
                </a:solidFill>
                <a:latin typeface="Times New Roman" panose="02020603050405020304" pitchFamily="18" charset="0"/>
                <a:cs typeface="Times New Roman" panose="02020603050405020304" pitchFamily="18" charset="0"/>
              </a:rPr>
              <a:t>Cách 1: Gọi vận tốc xe máy là x(</a:t>
            </a:r>
            <a:r>
              <a:rPr lang="vi-VN" sz="2400" b="1" dirty="0" err="1">
                <a:solidFill>
                  <a:srgbClr val="FFFF00"/>
                </a:solidFill>
                <a:latin typeface="Times New Roman" panose="02020603050405020304" pitchFamily="18" charset="0"/>
                <a:cs typeface="Times New Roman" panose="02020603050405020304" pitchFamily="18" charset="0"/>
              </a:rPr>
              <a:t>km</a:t>
            </a:r>
            <a:r>
              <a:rPr lang="vi-VN" sz="2400" b="1" dirty="0">
                <a:solidFill>
                  <a:srgbClr val="FFFF00"/>
                </a:solidFill>
                <a:latin typeface="Times New Roman" panose="02020603050405020304" pitchFamily="18" charset="0"/>
                <a:cs typeface="Times New Roman" panose="02020603050405020304" pitchFamily="18" charset="0"/>
              </a:rPr>
              <a:t>/h) </a:t>
            </a:r>
          </a:p>
        </p:txBody>
      </p:sp>
      <p:sp>
        <p:nvSpPr>
          <p:cNvPr id="7" name="Hộp Văn bản 6">
            <a:extLst>
              <a:ext uri="{FF2B5EF4-FFF2-40B4-BE49-F238E27FC236}">
                <a16:creationId xmlns:a16="http://schemas.microsoft.com/office/drawing/2014/main" id="{1C551E93-AF07-84C1-62B6-27539E5B3D98}"/>
              </a:ext>
            </a:extLst>
          </p:cNvPr>
          <p:cNvSpPr txBox="1"/>
          <p:nvPr/>
        </p:nvSpPr>
        <p:spPr>
          <a:xfrm>
            <a:off x="313844" y="4177075"/>
            <a:ext cx="5014514" cy="461665"/>
          </a:xfrm>
          <a:prstGeom prst="rect">
            <a:avLst/>
          </a:prstGeom>
          <a:noFill/>
        </p:spPr>
        <p:txBody>
          <a:bodyPr wrap="none" rtlCol="0">
            <a:spAutoFit/>
          </a:bodyPr>
          <a:lstStyle/>
          <a:p>
            <a:r>
              <a:rPr lang="vi-VN" sz="2400" b="1" dirty="0">
                <a:solidFill>
                  <a:srgbClr val="FFFF00"/>
                </a:solidFill>
                <a:latin typeface="Times New Roman" panose="02020603050405020304" pitchFamily="18" charset="0"/>
                <a:cs typeface="Times New Roman" panose="02020603050405020304" pitchFamily="18" charset="0"/>
              </a:rPr>
              <a:t>Cách 2 : Gọi vận tốc ô tô  là x(</a:t>
            </a:r>
            <a:r>
              <a:rPr lang="vi-VN" sz="2400" b="1" dirty="0" err="1">
                <a:solidFill>
                  <a:srgbClr val="FFFF00"/>
                </a:solidFill>
                <a:latin typeface="Times New Roman" panose="02020603050405020304" pitchFamily="18" charset="0"/>
                <a:cs typeface="Times New Roman" panose="02020603050405020304" pitchFamily="18" charset="0"/>
              </a:rPr>
              <a:t>km</a:t>
            </a:r>
            <a:r>
              <a:rPr lang="vi-VN" sz="2400" b="1" dirty="0">
                <a:solidFill>
                  <a:srgbClr val="FFFF00"/>
                </a:solidFill>
                <a:latin typeface="Times New Roman" panose="02020603050405020304" pitchFamily="18" charset="0"/>
                <a:cs typeface="Times New Roman" panose="02020603050405020304" pitchFamily="18" charset="0"/>
              </a:rPr>
              <a:t>/h) </a:t>
            </a:r>
          </a:p>
        </p:txBody>
      </p:sp>
      <p:graphicFrame>
        <p:nvGraphicFramePr>
          <p:cNvPr id="8" name="Chỗ dành sẵn cho Nội dung 4">
            <a:extLst>
              <a:ext uri="{FF2B5EF4-FFF2-40B4-BE49-F238E27FC236}">
                <a16:creationId xmlns:a16="http://schemas.microsoft.com/office/drawing/2014/main" id="{3E64BAED-9D87-910B-EB20-AEEE89D845BB}"/>
              </a:ext>
            </a:extLst>
          </p:cNvPr>
          <p:cNvGraphicFramePr>
            <a:graphicFrameLocks/>
          </p:cNvGraphicFramePr>
          <p:nvPr>
            <p:extLst>
              <p:ext uri="{D42A27DB-BD31-4B8C-83A1-F6EECF244321}">
                <p14:modId xmlns:p14="http://schemas.microsoft.com/office/powerpoint/2010/main" val="2265170096"/>
              </p:ext>
            </p:extLst>
          </p:nvPr>
        </p:nvGraphicFramePr>
        <p:xfrm>
          <a:off x="313843" y="4596506"/>
          <a:ext cx="10515600" cy="1737360"/>
        </p:xfrm>
        <a:graphic>
          <a:graphicData uri="http://schemas.openxmlformats.org/drawingml/2006/table">
            <a:tbl>
              <a:tblPr firstRow="1" bandRow="1">
                <a:tableStyleId>{5C22544A-7EE6-4342-B048-85BDC9FD1C3A}</a:tableStyleId>
              </a:tblPr>
              <a:tblGrid>
                <a:gridCol w="2062033">
                  <a:extLst>
                    <a:ext uri="{9D8B030D-6E8A-4147-A177-3AD203B41FA5}">
                      <a16:colId xmlns:a16="http://schemas.microsoft.com/office/drawing/2014/main" val="774903337"/>
                    </a:ext>
                  </a:extLst>
                </a:gridCol>
                <a:gridCol w="2860431">
                  <a:extLst>
                    <a:ext uri="{9D8B030D-6E8A-4147-A177-3AD203B41FA5}">
                      <a16:colId xmlns:a16="http://schemas.microsoft.com/office/drawing/2014/main" val="732334404"/>
                    </a:ext>
                  </a:extLst>
                </a:gridCol>
                <a:gridCol w="2964236">
                  <a:extLst>
                    <a:ext uri="{9D8B030D-6E8A-4147-A177-3AD203B41FA5}">
                      <a16:colId xmlns:a16="http://schemas.microsoft.com/office/drawing/2014/main" val="276317362"/>
                    </a:ext>
                  </a:extLst>
                </a:gridCol>
                <a:gridCol w="2628900">
                  <a:extLst>
                    <a:ext uri="{9D8B030D-6E8A-4147-A177-3AD203B41FA5}">
                      <a16:colId xmlns:a16="http://schemas.microsoft.com/office/drawing/2014/main" val="2102644809"/>
                    </a:ext>
                  </a:extLst>
                </a:gridCol>
              </a:tblGrid>
              <a:tr h="731200">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Vận tốc  (</a:t>
                      </a:r>
                      <a:r>
                        <a:rPr lang="vi-VN" sz="2400" dirty="0" err="1">
                          <a:latin typeface="Times New Roman" panose="02020603050405020304" pitchFamily="18" charset="0"/>
                          <a:cs typeface="Times New Roman" panose="02020603050405020304" pitchFamily="18" charset="0"/>
                        </a:rPr>
                        <a:t>km</a:t>
                      </a:r>
                      <a:r>
                        <a:rPr lang="vi-VN" sz="2400" dirty="0">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latin typeface="Times New Roman" panose="02020603050405020304" pitchFamily="18" charset="0"/>
                          <a:cs typeface="Times New Roman" panose="02020603050405020304" pitchFamily="18" charset="0"/>
                        </a:rPr>
                        <a:t>Quãng đường (</a:t>
                      </a:r>
                      <a:r>
                        <a:rPr lang="vi-VN" sz="2400" dirty="0" err="1">
                          <a:latin typeface="Times New Roman" panose="02020603050405020304" pitchFamily="18" charset="0"/>
                          <a:cs typeface="Times New Roman" panose="02020603050405020304" pitchFamily="18" charset="0"/>
                        </a:rPr>
                        <a:t>km</a:t>
                      </a:r>
                      <a:r>
                        <a:rPr lang="vi-VN" sz="2400" dirty="0">
                          <a:latin typeface="Times New Roman" panose="02020603050405020304" pitchFamily="18" charset="0"/>
                          <a:cs typeface="Times New Roman" panose="02020603050405020304" pitchFamily="18" charset="0"/>
                        </a:rPr>
                        <a:t>)</a:t>
                      </a:r>
                    </a:p>
                    <a:p>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Thời gian   (h)</a:t>
                      </a:r>
                    </a:p>
                  </a:txBody>
                  <a:tcPr/>
                </a:tc>
                <a:extLst>
                  <a:ext uri="{0D108BD9-81ED-4DB2-BD59-A6C34878D82A}">
                    <a16:rowId xmlns:a16="http://schemas.microsoft.com/office/drawing/2014/main" val="991541452"/>
                  </a:ext>
                </a:extLst>
              </a:tr>
              <a:tr h="406222">
                <a:tc>
                  <a:txBody>
                    <a:bodyPr/>
                    <a:lstStyle/>
                    <a:p>
                      <a:r>
                        <a:rPr lang="vi-VN" sz="2400" dirty="0">
                          <a:latin typeface="Times New Roman" panose="02020603050405020304" pitchFamily="18" charset="0"/>
                          <a:cs typeface="Times New Roman" panose="02020603050405020304" pitchFamily="18" charset="0"/>
                        </a:rPr>
                        <a:t> Xe máy</a:t>
                      </a:r>
                    </a:p>
                  </a:txBody>
                  <a:tcPr/>
                </a:tc>
                <a:tc>
                  <a:txBody>
                    <a:bodyPr/>
                    <a:lstStyle/>
                    <a:p>
                      <a:r>
                        <a:rPr lang="vi-VN" sz="2400" dirty="0">
                          <a:latin typeface="Times New Roman" panose="02020603050405020304" pitchFamily="18" charset="0"/>
                          <a:cs typeface="Times New Roman" panose="02020603050405020304" pitchFamily="18" charset="0"/>
                        </a:rPr>
                        <a:t>x-10</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120</a:t>
                      </a:r>
                    </a:p>
                  </a:txBody>
                  <a:tcPr/>
                </a:tc>
                <a:tc>
                  <a:txBody>
                    <a:bodyPr/>
                    <a:lstStyle/>
                    <a:p>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14418303"/>
                  </a:ext>
                </a:extLst>
              </a:tr>
              <a:tr h="406222">
                <a:tc>
                  <a:txBody>
                    <a:bodyPr/>
                    <a:lstStyle/>
                    <a:p>
                      <a:r>
                        <a:rPr lang="vi-VN" sz="2400" dirty="0">
                          <a:latin typeface="Times New Roman" panose="02020603050405020304" pitchFamily="18" charset="0"/>
                          <a:cs typeface="Times New Roman" panose="02020603050405020304" pitchFamily="18" charset="0"/>
                        </a:rPr>
                        <a:t>Ô tô</a:t>
                      </a:r>
                    </a:p>
                  </a:txBody>
                  <a:tcPr/>
                </a:tc>
                <a:tc>
                  <a:txBody>
                    <a:bodyPr/>
                    <a:lstStyle/>
                    <a:p>
                      <a:r>
                        <a:rPr lang="vi-VN" sz="2400" dirty="0">
                          <a:latin typeface="Times New Roman" panose="02020603050405020304" pitchFamily="18" charset="0"/>
                          <a:cs typeface="Times New Roman" panose="02020603050405020304" pitchFamily="18" charset="0"/>
                        </a:rPr>
                        <a:t>x   (Điều kiện       )</a:t>
                      </a:r>
                    </a:p>
                  </a:txBody>
                  <a:tcPr/>
                </a:tc>
                <a:tc>
                  <a:txBody>
                    <a:bodyPr/>
                    <a:lstStyle/>
                    <a:p>
                      <a:r>
                        <a:rPr lang="vi-VN" sz="2400" dirty="0">
                          <a:latin typeface="Times New Roman" panose="02020603050405020304" pitchFamily="18" charset="0"/>
                          <a:cs typeface="Times New Roman" panose="02020603050405020304" pitchFamily="18" charset="0"/>
                        </a:rPr>
                        <a:t>120</a:t>
                      </a:r>
                    </a:p>
                  </a:txBody>
                  <a:tcPr/>
                </a:tc>
                <a:tc>
                  <a:txBody>
                    <a:bodyPr/>
                    <a:lstStyle/>
                    <a:p>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1310720"/>
                  </a:ext>
                </a:extLst>
              </a:tr>
            </a:tbl>
          </a:graphicData>
        </a:graphic>
      </p:graphicFrame>
      <p:sp>
        <p:nvSpPr>
          <p:cNvPr id="9" name="Hộp Văn bản 8">
            <a:extLst>
              <a:ext uri="{FF2B5EF4-FFF2-40B4-BE49-F238E27FC236}">
                <a16:creationId xmlns:a16="http://schemas.microsoft.com/office/drawing/2014/main" id="{4F159602-D60E-D9FE-2AFD-3E1B9A5D317F}"/>
              </a:ext>
            </a:extLst>
          </p:cNvPr>
          <p:cNvSpPr txBox="1"/>
          <p:nvPr/>
        </p:nvSpPr>
        <p:spPr>
          <a:xfrm>
            <a:off x="191313" y="3800967"/>
            <a:ext cx="2146742"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Phương trình :</a:t>
            </a:r>
          </a:p>
        </p:txBody>
      </p:sp>
      <p:sp>
        <p:nvSpPr>
          <p:cNvPr id="11" name="Hộp Văn bản 10">
            <a:extLst>
              <a:ext uri="{FF2B5EF4-FFF2-40B4-BE49-F238E27FC236}">
                <a16:creationId xmlns:a16="http://schemas.microsoft.com/office/drawing/2014/main" id="{87EB3BC4-C316-7925-F3DA-2F12371E997E}"/>
              </a:ext>
            </a:extLst>
          </p:cNvPr>
          <p:cNvSpPr txBox="1"/>
          <p:nvPr/>
        </p:nvSpPr>
        <p:spPr>
          <a:xfrm>
            <a:off x="210550" y="6291632"/>
            <a:ext cx="2127505"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Phương trình </a:t>
            </a:r>
            <a:r>
              <a:rPr lang="vi-VN" b="1" dirty="0"/>
              <a:t>:</a:t>
            </a:r>
          </a:p>
        </p:txBody>
      </p:sp>
      <p:sp>
        <p:nvSpPr>
          <p:cNvPr id="3" name="Rectangle 4">
            <a:extLst>
              <a:ext uri="{FF2B5EF4-FFF2-40B4-BE49-F238E27FC236}">
                <a16:creationId xmlns:a16="http://schemas.microsoft.com/office/drawing/2014/main" id="{305E3498-AF86-81B8-9D7F-E65CD82D34FB}"/>
              </a:ext>
            </a:extLst>
          </p:cNvPr>
          <p:cNvSpPr/>
          <p:nvPr/>
        </p:nvSpPr>
        <p:spPr>
          <a:xfrm>
            <a:off x="107662" y="-11309"/>
            <a:ext cx="12170307" cy="16879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FontTx/>
              <a:buNone/>
            </a:pPr>
            <a:r>
              <a:rPr lang="en-US" altLang="en-US" sz="2400" b="1" i="1" dirty="0" err="1">
                <a:solidFill>
                  <a:srgbClr val="FFFF00"/>
                </a:solidFill>
                <a:latin typeface="Times New Roman" panose="02020603050405020304" pitchFamily="18" charset="0"/>
                <a:cs typeface="Times New Roman" panose="02020603050405020304" pitchFamily="18" charset="0"/>
              </a:rPr>
              <a:t>Ví</a:t>
            </a:r>
            <a:r>
              <a:rPr lang="en-US" altLang="en-US" sz="2400" b="1" i="1" dirty="0">
                <a:solidFill>
                  <a:srgbClr val="FFFF00"/>
                </a:solidFill>
                <a:latin typeface="Times New Roman" panose="02020603050405020304" pitchFamily="18" charset="0"/>
                <a:cs typeface="Times New Roman" panose="02020603050405020304" pitchFamily="18" charset="0"/>
              </a:rPr>
              <a:t> </a:t>
            </a:r>
            <a:r>
              <a:rPr lang="en-US" altLang="en-US" sz="2400" b="1" i="1" dirty="0" err="1">
                <a:solidFill>
                  <a:srgbClr val="FFFF00"/>
                </a:solidFill>
                <a:latin typeface="Times New Roman" panose="02020603050405020304" pitchFamily="18" charset="0"/>
                <a:cs typeface="Times New Roman" panose="02020603050405020304" pitchFamily="18" charset="0"/>
              </a:rPr>
              <a:t>dụ</a:t>
            </a:r>
            <a:r>
              <a:rPr lang="en-US" altLang="en-US" sz="2400" b="1" i="1" dirty="0">
                <a:solidFill>
                  <a:srgbClr val="FFFF00"/>
                </a:solidFill>
                <a:latin typeface="Times New Roman" panose="02020603050405020304" pitchFamily="18" charset="0"/>
                <a:cs typeface="Times New Roman" panose="02020603050405020304" pitchFamily="18" charset="0"/>
              </a:rPr>
              <a:t> : </a:t>
            </a:r>
            <a:r>
              <a:rPr lang="en-US" altLang="en-US" sz="2400" b="1" i="1" dirty="0" err="1">
                <a:latin typeface="Times New Roman" panose="02020603050405020304" pitchFamily="18" charset="0"/>
                <a:cs typeface="Times New Roman" panose="02020603050405020304" pitchFamily="18" charset="0"/>
              </a:rPr>
              <a:t>Một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a:t>
            </a:r>
            <a:r>
              <a:rPr lang="en-US" altLang="en-US" sz="2400" b="1" i="1" dirty="0">
                <a:latin typeface="Times New Roman" panose="02020603050405020304" pitchFamily="18" charset="0"/>
                <a:cs typeface="Times New Roman" panose="02020603050405020304" pitchFamily="18" charset="0"/>
              </a:rPr>
              <a:t> ô </a:t>
            </a:r>
            <a:r>
              <a:rPr lang="en-US" altLang="en-US" sz="2400" b="1" i="1" dirty="0" err="1">
                <a:latin typeface="Times New Roman" panose="02020603050405020304" pitchFamily="18" charset="0"/>
                <a:cs typeface="Times New Roman" panose="02020603050405020304" pitchFamily="18" charset="0"/>
              </a:rPr>
              <a:t>tô</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một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máy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cùng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khởi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hành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từ</a:t>
            </a:r>
            <a:r>
              <a:rPr lang="en-US" altLang="en-US" sz="2400" b="1" i="1" dirty="0">
                <a:latin typeface="Times New Roman" panose="02020603050405020304" pitchFamily="18" charset="0"/>
                <a:cs typeface="Times New Roman" panose="02020603050405020304" pitchFamily="18" charset="0"/>
              </a:rPr>
              <a:t> A </a:t>
            </a:r>
            <a:r>
              <a:rPr lang="en-US" altLang="en-US" sz="2400" b="1" i="1" dirty="0" err="1">
                <a:latin typeface="Times New Roman" panose="02020603050405020304" pitchFamily="18" charset="0"/>
                <a:cs typeface="Times New Roman" panose="02020603050405020304" pitchFamily="18" charset="0"/>
              </a:rPr>
              <a:t>đến</a:t>
            </a:r>
            <a:r>
              <a:rPr lang="en-US" altLang="en-US" sz="2400" b="1" i="1" dirty="0">
                <a:latin typeface="Times New Roman" panose="02020603050405020304" pitchFamily="18" charset="0"/>
                <a:cs typeface="Times New Roman" panose="02020603050405020304" pitchFamily="18" charset="0"/>
              </a:rPr>
              <a:t> B </a:t>
            </a:r>
            <a:r>
              <a:rPr lang="en-US" altLang="en-US" sz="2400" b="1" i="1" dirty="0" err="1">
                <a:latin typeface="Times New Roman" panose="02020603050405020304" pitchFamily="18" charset="0"/>
                <a:cs typeface="Times New Roman" panose="02020603050405020304" pitchFamily="18" charset="0"/>
              </a:rPr>
              <a:t>với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vận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tốc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mỗi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không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đổi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trên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toàn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bộ</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quãng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đường</a:t>
            </a:r>
            <a:r>
              <a:rPr lang="en-US" altLang="en-US" sz="2400" b="1" i="1" dirty="0">
                <a:latin typeface="Times New Roman" panose="02020603050405020304" pitchFamily="18" charset="0"/>
                <a:cs typeface="Times New Roman" panose="02020603050405020304" pitchFamily="18" charset="0"/>
              </a:rPr>
              <a:t> AB </a:t>
            </a:r>
            <a:r>
              <a:rPr lang="en-US" altLang="en-US" sz="2400" b="1" i="1" dirty="0" err="1">
                <a:latin typeface="Times New Roman" panose="02020603050405020304" pitchFamily="18" charset="0"/>
                <a:cs typeface="Times New Roman" panose="02020603050405020304" pitchFamily="18" charset="0"/>
              </a:rPr>
              <a:t>dài</a:t>
            </a:r>
            <a:r>
              <a:rPr lang="en-US" altLang="en-US" sz="2400" b="1" i="1" dirty="0">
                <a:latin typeface="Times New Roman" panose="02020603050405020304" pitchFamily="18" charset="0"/>
                <a:cs typeface="Times New Roman" panose="02020603050405020304" pitchFamily="18" charset="0"/>
              </a:rPr>
              <a:t> 120km. Do </a:t>
            </a:r>
            <a:r>
              <a:rPr lang="en-US" altLang="en-US" sz="2400" b="1" i="1" dirty="0" err="1">
                <a:latin typeface="Times New Roman" panose="02020603050405020304" pitchFamily="18" charset="0"/>
                <a:cs typeface="Times New Roman" panose="02020603050405020304" pitchFamily="18" charset="0"/>
              </a:rPr>
              <a:t>vận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tốc</a:t>
            </a:r>
            <a:r>
              <a:rPr lang="en-US" altLang="en-US" sz="2400" b="1" i="1" dirty="0">
                <a:latin typeface="Times New Roman" panose="02020603050405020304" pitchFamily="18" charset="0"/>
                <a:cs typeface="Times New Roman" panose="02020603050405020304" pitchFamily="18" charset="0"/>
              </a:rPr>
              <a:t>  xe ô </a:t>
            </a:r>
            <a:r>
              <a:rPr lang="en-US" altLang="en-US" sz="2400" b="1" i="1" dirty="0" err="1">
                <a:latin typeface="Times New Roman" panose="02020603050405020304" pitchFamily="18" charset="0"/>
                <a:cs typeface="Times New Roman" panose="02020603050405020304" pitchFamily="18" charset="0"/>
              </a:rPr>
              <a:t>tô</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lớn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hơn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vận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tốc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máy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a:t>
            </a:r>
            <a:r>
              <a:rPr lang="en-US" altLang="en-US" sz="2400" b="1" i="1" dirty="0" err="1">
                <a:latin typeface="Times New Roman" panose="02020603050405020304" pitchFamily="18" charset="0"/>
                <a:ea typeface="Tahoma" panose="020B0604030504040204" pitchFamily="34" charset="0"/>
                <a:cs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10km/h </a:t>
            </a:r>
            <a:r>
              <a:rPr lang="en-US" altLang="en-US" sz="2400" b="1" i="1" dirty="0" err="1">
                <a:latin typeface="Times New Roman" panose="02020603050405020304" pitchFamily="18" charset="0"/>
                <a:cs typeface="Times New Roman" panose="02020603050405020304" pitchFamily="18" charset="0"/>
              </a:rPr>
              <a:t>nên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a:t>
            </a:r>
            <a:r>
              <a:rPr lang="en-US" altLang="en-US" sz="2400" b="1" i="1" dirty="0">
                <a:latin typeface="Times New Roman" panose="02020603050405020304" pitchFamily="18" charset="0"/>
                <a:cs typeface="Times New Roman" panose="02020603050405020304" pitchFamily="18" charset="0"/>
              </a:rPr>
              <a:t> ô </a:t>
            </a:r>
            <a:r>
              <a:rPr lang="en-US" altLang="en-US" sz="2400" b="1" i="1" dirty="0" err="1">
                <a:latin typeface="Times New Roman" panose="02020603050405020304" pitchFamily="18" charset="0"/>
                <a:cs typeface="Times New Roman" panose="02020603050405020304" pitchFamily="18" charset="0"/>
              </a:rPr>
              <a:t>tô</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đến</a:t>
            </a:r>
            <a:r>
              <a:rPr lang="en-US" altLang="en-US" sz="2400" b="1" i="1" dirty="0">
                <a:latin typeface="Times New Roman" panose="02020603050405020304" pitchFamily="18" charset="0"/>
                <a:cs typeface="Times New Roman" panose="02020603050405020304" pitchFamily="18" charset="0"/>
              </a:rPr>
              <a:t> B </a:t>
            </a:r>
            <a:r>
              <a:rPr lang="en-US" altLang="en-US" sz="2400" b="1" i="1" dirty="0" err="1">
                <a:latin typeface="Times New Roman" panose="02020603050405020304" pitchFamily="18" charset="0"/>
                <a:cs typeface="Times New Roman" panose="02020603050405020304" pitchFamily="18" charset="0"/>
              </a:rPr>
              <a:t>sớm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hơn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máy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36 </a:t>
            </a:r>
            <a:r>
              <a:rPr lang="en-US" altLang="en-US" sz="2400" b="1" i="1" dirty="0" err="1">
                <a:latin typeface="Times New Roman" panose="02020603050405020304" pitchFamily="18" charset="0"/>
                <a:cs typeface="Times New Roman" panose="02020603050405020304" pitchFamily="18" charset="0"/>
              </a:rPr>
              <a:t>phút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Tính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vận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tốc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mỗi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a:t>
            </a:r>
            <a:r>
              <a:rPr lang="en-US" altLang="en-US" sz="2400" b="1" i="1" dirty="0">
                <a:latin typeface="Times New Roman" panose="02020603050405020304" pitchFamily="18" charset="0"/>
                <a:cs typeface="Times New Roman" panose="02020603050405020304" pitchFamily="18" charset="0"/>
              </a:rPr>
              <a:t> ?</a:t>
            </a:r>
            <a:endParaRPr lang="en-US" altLang="en-US" sz="2400" b="1" i="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1681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Chỗ dành sẵn cho Nội dung 13">
            <a:extLst>
              <a:ext uri="{FF2B5EF4-FFF2-40B4-BE49-F238E27FC236}">
                <a16:creationId xmlns:a16="http://schemas.microsoft.com/office/drawing/2014/main" id="{F43B205B-E4CF-2D10-9869-300B235ADA06}"/>
              </a:ext>
            </a:extLst>
          </p:cNvPr>
          <p:cNvPicPr>
            <a:picLocks noGrp="1" noChangeAspect="1"/>
          </p:cNvPicPr>
          <p:nvPr>
            <p:ph idx="1"/>
          </p:nvPr>
        </p:nvPicPr>
        <p:blipFill>
          <a:blip r:embed="rId2"/>
          <a:stretch>
            <a:fillRect/>
          </a:stretch>
        </p:blipFill>
        <p:spPr>
          <a:xfrm>
            <a:off x="132860" y="103276"/>
            <a:ext cx="11410463" cy="3226078"/>
          </a:xfrm>
        </p:spPr>
      </p:pic>
      <p:pic>
        <p:nvPicPr>
          <p:cNvPr id="16" name="Hình ảnh 15">
            <a:extLst>
              <a:ext uri="{FF2B5EF4-FFF2-40B4-BE49-F238E27FC236}">
                <a16:creationId xmlns:a16="http://schemas.microsoft.com/office/drawing/2014/main" id="{02A55146-D250-299C-CF9D-65C20096CDC0}"/>
              </a:ext>
            </a:extLst>
          </p:cNvPr>
          <p:cNvPicPr>
            <a:picLocks noChangeAspect="1"/>
          </p:cNvPicPr>
          <p:nvPr/>
        </p:nvPicPr>
        <p:blipFill>
          <a:blip r:embed="rId3"/>
          <a:stretch>
            <a:fillRect/>
          </a:stretch>
        </p:blipFill>
        <p:spPr>
          <a:xfrm>
            <a:off x="132860" y="3488604"/>
            <a:ext cx="11496432" cy="3266121"/>
          </a:xfrm>
          <a:prstGeom prst="rect">
            <a:avLst/>
          </a:prstGeom>
        </p:spPr>
      </p:pic>
    </p:spTree>
    <p:extLst>
      <p:ext uri="{BB962C8B-B14F-4D97-AF65-F5344CB8AC3E}">
        <p14:creationId xmlns:p14="http://schemas.microsoft.com/office/powerpoint/2010/main" val="1358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7D4E-3609-78A6-4062-5C533109CD10}"/>
            </a:ext>
          </a:extLst>
        </p:cNvPr>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98458E61-FD6D-A696-430A-947259641FFF}"/>
              </a:ext>
            </a:extLst>
          </p:cNvPr>
          <p:cNvSpPr>
            <a:spLocks noGrp="1"/>
          </p:cNvSpPr>
          <p:nvPr>
            <p:ph idx="1"/>
          </p:nvPr>
        </p:nvSpPr>
        <p:spPr>
          <a:xfrm>
            <a:off x="704193" y="1667970"/>
            <a:ext cx="10515600" cy="4351338"/>
          </a:xfrm>
        </p:spPr>
        <p:txBody>
          <a:bodyPr/>
          <a:lstStyle/>
          <a:p>
            <a:endParaRPr lang="vi-VN" dirty="0"/>
          </a:p>
          <a:p>
            <a:endParaRPr lang="vi-VN" dirty="0"/>
          </a:p>
        </p:txBody>
      </p:sp>
      <p:sp>
        <p:nvSpPr>
          <p:cNvPr id="5" name="Hộp Văn bản 4">
            <a:extLst>
              <a:ext uri="{FF2B5EF4-FFF2-40B4-BE49-F238E27FC236}">
                <a16:creationId xmlns:a16="http://schemas.microsoft.com/office/drawing/2014/main" id="{033F1CF4-88A4-B342-DB5F-A40AC2FA83B7}"/>
              </a:ext>
            </a:extLst>
          </p:cNvPr>
          <p:cNvSpPr txBox="1"/>
          <p:nvPr/>
        </p:nvSpPr>
        <p:spPr>
          <a:xfrm>
            <a:off x="132863" y="291191"/>
            <a:ext cx="11957538" cy="3662541"/>
          </a:xfrm>
          <a:prstGeom prst="rect">
            <a:avLst/>
          </a:prstGeom>
          <a:noFill/>
        </p:spPr>
        <p:txBody>
          <a:bodyPr wrap="square">
            <a:spAutoFit/>
          </a:bodyPr>
          <a:lstStyle/>
          <a:p>
            <a:pPr algn="just"/>
            <a:r>
              <a:rPr lang="vi-VN" sz="3200" b="1" i="0" dirty="0">
                <a:solidFill>
                  <a:srgbClr val="FFFF00"/>
                </a:solidFill>
                <a:effectLst/>
                <a:latin typeface="Times New Roman" panose="02020603050405020304" pitchFamily="18" charset="0"/>
                <a:cs typeface="Times New Roman" panose="02020603050405020304" pitchFamily="18" charset="0"/>
              </a:rPr>
              <a:t>IV. CHUYỂN ĐỘNG NGƯỢC- XUÔI TRÊN DÒNG NƯỚC</a:t>
            </a:r>
          </a:p>
          <a:p>
            <a:pPr algn="just"/>
            <a:r>
              <a:rPr lang="vi-VN" sz="4000" b="1" dirty="0">
                <a:solidFill>
                  <a:srgbClr val="FFFF00"/>
                </a:solidFill>
                <a:latin typeface="Times New Roman" panose="02020603050405020304" pitchFamily="18" charset="0"/>
                <a:cs typeface="Times New Roman" panose="02020603050405020304" pitchFamily="18" charset="0"/>
              </a:rPr>
              <a:t>Ví dụ: </a:t>
            </a:r>
            <a:r>
              <a:rPr lang="vi-VN" sz="4000" b="1" dirty="0">
                <a:latin typeface="Times New Roman" panose="02020603050405020304" pitchFamily="18" charset="0"/>
                <a:cs typeface="Times New Roman" panose="02020603050405020304" pitchFamily="18" charset="0"/>
              </a:rPr>
              <a:t>Một ca-nô chạy trên sông trong 7 giờ, xuôi dòng 108km và ngược dòng 63km. Lần khác cũng trong 7 giờ  ca nô xuôi dòng 81 </a:t>
            </a:r>
            <a:r>
              <a:rPr lang="vi-VN" sz="4000" b="1" dirty="0" err="1">
                <a:latin typeface="Times New Roman" panose="02020603050405020304" pitchFamily="18" charset="0"/>
                <a:cs typeface="Times New Roman" panose="02020603050405020304" pitchFamily="18" charset="0"/>
              </a:rPr>
              <a:t>km</a:t>
            </a:r>
            <a:r>
              <a:rPr lang="vi-VN" sz="4000" b="1" dirty="0">
                <a:latin typeface="Times New Roman" panose="02020603050405020304" pitchFamily="18" charset="0"/>
                <a:cs typeface="Times New Roman" panose="02020603050405020304" pitchFamily="18" charset="0"/>
              </a:rPr>
              <a:t> và ngược dòng 84km. Tính vận tốc dòng nước và vận tốc ca nô khi nước yên lặng ?</a:t>
            </a:r>
            <a:endParaRPr lang="vi-VN" sz="4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2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7D4E-3609-78A6-4062-5C533109CD10}"/>
            </a:ext>
          </a:extLst>
        </p:cNvPr>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98458E61-FD6D-A696-430A-947259641FFF}"/>
              </a:ext>
            </a:extLst>
          </p:cNvPr>
          <p:cNvSpPr>
            <a:spLocks noGrp="1"/>
          </p:cNvSpPr>
          <p:nvPr>
            <p:ph idx="1"/>
          </p:nvPr>
        </p:nvSpPr>
        <p:spPr>
          <a:xfrm>
            <a:off x="704193" y="1667970"/>
            <a:ext cx="10515600" cy="4351338"/>
          </a:xfrm>
        </p:spPr>
        <p:txBody>
          <a:bodyPr/>
          <a:lstStyle/>
          <a:p>
            <a:endParaRPr lang="vi-VN" dirty="0"/>
          </a:p>
          <a:p>
            <a:endParaRPr lang="vi-VN" dirty="0"/>
          </a:p>
        </p:txBody>
      </p:sp>
      <p:sp>
        <p:nvSpPr>
          <p:cNvPr id="5" name="Hộp Văn bản 4">
            <a:extLst>
              <a:ext uri="{FF2B5EF4-FFF2-40B4-BE49-F238E27FC236}">
                <a16:creationId xmlns:a16="http://schemas.microsoft.com/office/drawing/2014/main" id="{033F1CF4-88A4-B342-DB5F-A40AC2FA83B7}"/>
              </a:ext>
            </a:extLst>
          </p:cNvPr>
          <p:cNvSpPr txBox="1"/>
          <p:nvPr/>
        </p:nvSpPr>
        <p:spPr>
          <a:xfrm>
            <a:off x="-16776" y="0"/>
            <a:ext cx="11957538" cy="3108543"/>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Ví dụ: Một ca-nô chạy trên sông trong 7 giờ, xuôi dòng 108km và ngược dòng 63km. Lần khác cũng trong 7 giờ  ca nô xuôi dòng 81 </a:t>
            </a:r>
            <a:r>
              <a:rPr lang="vi-VN" sz="2800" b="1" dirty="0" err="1">
                <a:latin typeface="Times New Roman" panose="02020603050405020304" pitchFamily="18" charset="0"/>
                <a:cs typeface="Times New Roman" panose="02020603050405020304" pitchFamily="18" charset="0"/>
              </a:rPr>
              <a:t>km</a:t>
            </a:r>
            <a:r>
              <a:rPr lang="vi-VN" sz="2800" b="1" dirty="0">
                <a:latin typeface="Times New Roman" panose="02020603050405020304" pitchFamily="18" charset="0"/>
                <a:cs typeface="Times New Roman" panose="02020603050405020304" pitchFamily="18" charset="0"/>
              </a:rPr>
              <a:t> và ngược dòng 84km. Tính vận tốc dòng nước và vận tốc ca nô khi nước yên lặng ?</a:t>
            </a:r>
            <a:endParaRPr lang="vi-VN" sz="2800" b="1" i="0" dirty="0">
              <a:effectLst/>
              <a:latin typeface="Times New Roman" panose="02020603050405020304" pitchFamily="18" charset="0"/>
              <a:cs typeface="Times New Roman" panose="02020603050405020304" pitchFamily="18" charset="0"/>
            </a:endParaRPr>
          </a:p>
          <a:p>
            <a:pPr algn="just"/>
            <a:r>
              <a:rPr lang="vi-VN" sz="2800" b="1" i="1" dirty="0">
                <a:solidFill>
                  <a:srgbClr val="FFFF00"/>
                </a:solidFill>
                <a:effectLst/>
                <a:latin typeface="Times New Roman" panose="02020603050405020304" pitchFamily="18" charset="0"/>
                <a:cs typeface="Times New Roman" panose="02020603050405020304" pitchFamily="18" charset="0"/>
              </a:rPr>
              <a:t>Gọi vận tốc </a:t>
            </a:r>
            <a:r>
              <a:rPr lang="vi-VN" sz="2800" b="1" i="1" dirty="0">
                <a:solidFill>
                  <a:srgbClr val="FFFF00"/>
                </a:solidFill>
                <a:latin typeface="Times New Roman" panose="02020603050405020304" pitchFamily="18" charset="0"/>
                <a:cs typeface="Times New Roman" panose="02020603050405020304" pitchFamily="18" charset="0"/>
              </a:rPr>
              <a:t>ca nô khi nước yên lặng </a:t>
            </a:r>
            <a:r>
              <a:rPr lang="vi-VN" sz="2800" b="1" i="1" dirty="0">
                <a:solidFill>
                  <a:srgbClr val="FFFF00"/>
                </a:solidFill>
                <a:effectLst/>
                <a:latin typeface="Times New Roman" panose="02020603050405020304" pitchFamily="18" charset="0"/>
                <a:cs typeface="Times New Roman" panose="02020603050405020304" pitchFamily="18" charset="0"/>
              </a:rPr>
              <a:t> là: </a:t>
            </a:r>
            <a:r>
              <a:rPr lang="vi-VN" sz="2800" b="1" i="1" dirty="0">
                <a:solidFill>
                  <a:srgbClr val="FFFF00"/>
                </a:solidFill>
                <a:latin typeface="Times New Roman" panose="02020603050405020304" pitchFamily="18" charset="0"/>
                <a:cs typeface="Times New Roman" panose="02020603050405020304" pitchFamily="18" charset="0"/>
              </a:rPr>
              <a:t> x </a:t>
            </a:r>
            <a:r>
              <a:rPr lang="vi-VN" sz="2800" b="1" i="1" dirty="0">
                <a:solidFill>
                  <a:srgbClr val="FFFF00"/>
                </a:solidFill>
                <a:effectLst/>
                <a:latin typeface="Times New Roman" panose="02020603050405020304" pitchFamily="18" charset="0"/>
                <a:cs typeface="Times New Roman" panose="02020603050405020304" pitchFamily="18" charset="0"/>
              </a:rPr>
              <a:t>(</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/h)</a:t>
            </a:r>
          </a:p>
          <a:p>
            <a:pPr algn="just"/>
            <a:r>
              <a:rPr lang="vi-VN" sz="2800" b="1" i="1" dirty="0">
                <a:solidFill>
                  <a:srgbClr val="FFFF00"/>
                </a:solidFill>
                <a:effectLst/>
                <a:latin typeface="Times New Roman" panose="02020603050405020304" pitchFamily="18" charset="0"/>
                <a:cs typeface="Times New Roman" panose="02020603050405020304" pitchFamily="18" charset="0"/>
              </a:rPr>
              <a:t>Gọi vận tốc dòng  nước là: y (</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/h)                                    </a:t>
            </a:r>
            <a:r>
              <a:rPr lang="vi-VN" sz="2800" b="1" i="1" dirty="0">
                <a:solidFill>
                  <a:srgbClr val="FFFF00"/>
                </a:solidFill>
                <a:latin typeface="Times New Roman" panose="02020603050405020304" pitchFamily="18" charset="0"/>
                <a:cs typeface="Times New Roman" panose="02020603050405020304" pitchFamily="18" charset="0"/>
              </a:rPr>
              <a:t>Điều  kiện    x&gt;y&gt;0</a:t>
            </a:r>
            <a:endParaRPr lang="vi-VN" sz="2800" b="1" i="1" dirty="0">
              <a:solidFill>
                <a:srgbClr val="FFFF00"/>
              </a:solidFill>
              <a:effectLst/>
              <a:latin typeface="Times New Roman" panose="02020603050405020304" pitchFamily="18" charset="0"/>
              <a:cs typeface="Times New Roman" panose="02020603050405020304" pitchFamily="18" charset="0"/>
            </a:endParaRPr>
          </a:p>
          <a:p>
            <a:pPr algn="just"/>
            <a:r>
              <a:rPr lang="vi-VN" sz="2800" b="1" i="1" dirty="0">
                <a:solidFill>
                  <a:srgbClr val="FFFF00"/>
                </a:solidFill>
                <a:effectLst/>
                <a:latin typeface="Times New Roman" panose="02020603050405020304" pitchFamily="18" charset="0"/>
                <a:cs typeface="Times New Roman" panose="02020603050405020304" pitchFamily="18" charset="0"/>
              </a:rPr>
              <a:t>Vận tốc ca nô </a:t>
            </a:r>
            <a:r>
              <a:rPr lang="vi-VN" sz="2800" b="1" i="1" dirty="0">
                <a:solidFill>
                  <a:srgbClr val="FFFF00"/>
                </a:solidFill>
                <a:latin typeface="Times New Roman" panose="02020603050405020304" pitchFamily="18" charset="0"/>
                <a:cs typeface="Times New Roman" panose="02020603050405020304" pitchFamily="18" charset="0"/>
              </a:rPr>
              <a:t>khi</a:t>
            </a:r>
            <a:r>
              <a:rPr lang="vi-VN" sz="2800" b="1" i="1" dirty="0">
                <a:solidFill>
                  <a:srgbClr val="FFFF00"/>
                </a:solidFill>
                <a:effectLst/>
                <a:latin typeface="Times New Roman" panose="02020603050405020304" pitchFamily="18" charset="0"/>
                <a:cs typeface="Times New Roman" panose="02020603050405020304" pitchFamily="18" charset="0"/>
              </a:rPr>
              <a:t> xuôi dòng là : (x+ y )   </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 /h</a:t>
            </a:r>
          </a:p>
          <a:p>
            <a:pPr algn="just"/>
            <a:r>
              <a:rPr lang="vi-VN" sz="2800" b="1" i="1" dirty="0">
                <a:solidFill>
                  <a:srgbClr val="FFFF00"/>
                </a:solidFill>
                <a:effectLst/>
                <a:latin typeface="Times New Roman" panose="02020603050405020304" pitchFamily="18" charset="0"/>
                <a:cs typeface="Times New Roman" panose="02020603050405020304" pitchFamily="18" charset="0"/>
              </a:rPr>
              <a:t>Vận tốc ca nô khi ngược dòng </a:t>
            </a:r>
            <a:r>
              <a:rPr lang="vi-VN" sz="2800" b="1" i="1" dirty="0">
                <a:solidFill>
                  <a:srgbClr val="FFFF00"/>
                </a:solidFill>
                <a:latin typeface="Times New Roman" panose="02020603050405020304" pitchFamily="18" charset="0"/>
                <a:cs typeface="Times New Roman" panose="02020603050405020304" pitchFamily="18" charset="0"/>
              </a:rPr>
              <a:t>( x-y)       </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/h</a:t>
            </a:r>
          </a:p>
        </p:txBody>
      </p:sp>
      <p:graphicFrame>
        <p:nvGraphicFramePr>
          <p:cNvPr id="6" name="Bảng 5">
            <a:extLst>
              <a:ext uri="{FF2B5EF4-FFF2-40B4-BE49-F238E27FC236}">
                <a16:creationId xmlns:a16="http://schemas.microsoft.com/office/drawing/2014/main" id="{958CB64F-828A-21C9-6234-7080948670DA}"/>
              </a:ext>
            </a:extLst>
          </p:cNvPr>
          <p:cNvGraphicFramePr>
            <a:graphicFrameLocks noGrp="1"/>
          </p:cNvGraphicFramePr>
          <p:nvPr>
            <p:extLst>
              <p:ext uri="{D42A27DB-BD31-4B8C-83A1-F6EECF244321}">
                <p14:modId xmlns:p14="http://schemas.microsoft.com/office/powerpoint/2010/main" val="3704344726"/>
              </p:ext>
            </p:extLst>
          </p:nvPr>
        </p:nvGraphicFramePr>
        <p:xfrm>
          <a:off x="132863" y="3108543"/>
          <a:ext cx="11926273" cy="4023360"/>
        </p:xfrm>
        <a:graphic>
          <a:graphicData uri="http://schemas.openxmlformats.org/drawingml/2006/table">
            <a:tbl>
              <a:tblPr firstRow="1" bandRow="1">
                <a:tableStyleId>{5C22544A-7EE6-4342-B048-85BDC9FD1C3A}</a:tableStyleId>
              </a:tblPr>
              <a:tblGrid>
                <a:gridCol w="2385255">
                  <a:extLst>
                    <a:ext uri="{9D8B030D-6E8A-4147-A177-3AD203B41FA5}">
                      <a16:colId xmlns:a16="http://schemas.microsoft.com/office/drawing/2014/main" val="2602646656"/>
                    </a:ext>
                  </a:extLst>
                </a:gridCol>
                <a:gridCol w="2385255">
                  <a:extLst>
                    <a:ext uri="{9D8B030D-6E8A-4147-A177-3AD203B41FA5}">
                      <a16:colId xmlns:a16="http://schemas.microsoft.com/office/drawing/2014/main" val="2269393679"/>
                    </a:ext>
                  </a:extLst>
                </a:gridCol>
                <a:gridCol w="1824925">
                  <a:extLst>
                    <a:ext uri="{9D8B030D-6E8A-4147-A177-3AD203B41FA5}">
                      <a16:colId xmlns:a16="http://schemas.microsoft.com/office/drawing/2014/main" val="3949335636"/>
                    </a:ext>
                  </a:extLst>
                </a:gridCol>
                <a:gridCol w="2200590">
                  <a:extLst>
                    <a:ext uri="{9D8B030D-6E8A-4147-A177-3AD203B41FA5}">
                      <a16:colId xmlns:a16="http://schemas.microsoft.com/office/drawing/2014/main" val="2395996518"/>
                    </a:ext>
                  </a:extLst>
                </a:gridCol>
                <a:gridCol w="3130248">
                  <a:extLst>
                    <a:ext uri="{9D8B030D-6E8A-4147-A177-3AD203B41FA5}">
                      <a16:colId xmlns:a16="http://schemas.microsoft.com/office/drawing/2014/main" val="2873076561"/>
                    </a:ext>
                  </a:extLst>
                </a:gridCol>
              </a:tblGrid>
              <a:tr h="736715">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Vận tốc</a:t>
                      </a:r>
                      <a:r>
                        <a:rPr lang="en-US" sz="2400" b="1" dirty="0">
                          <a:latin typeface="Times New Roman" panose="02020603050405020304" pitchFamily="18" charset="0"/>
                          <a:cs typeface="Times New Roman" panose="02020603050405020304" pitchFamily="18" charset="0"/>
                        </a:rPr>
                        <a:t> (km/h)</a:t>
                      </a:r>
                      <a:endParaRPr lang="vi-VN" sz="2400" b="1" dirty="0">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Quãng đường</a:t>
                      </a:r>
                    </a:p>
                    <a:p>
                      <a:r>
                        <a:rPr lang="vi-VN" sz="2400" b="1" dirty="0">
                          <a:latin typeface="Times New Roman" panose="02020603050405020304" pitchFamily="18" charset="0"/>
                          <a:cs typeface="Times New Roman" panose="02020603050405020304" pitchFamily="18" charset="0"/>
                        </a:rPr>
                        <a:t>  (</a:t>
                      </a:r>
                      <a:r>
                        <a:rPr lang="vi-VN" sz="2400" b="1" dirty="0" err="1">
                          <a:latin typeface="Times New Roman" panose="02020603050405020304" pitchFamily="18" charset="0"/>
                          <a:cs typeface="Times New Roman" panose="02020603050405020304" pitchFamily="18" charset="0"/>
                        </a:rPr>
                        <a:t>km</a:t>
                      </a:r>
                      <a:r>
                        <a:rPr lang="vi-VN" sz="2400" b="1" dirty="0">
                          <a:latin typeface="Times New Roman" panose="02020603050405020304" pitchFamily="18" charset="0"/>
                          <a:cs typeface="Times New Roman" panose="02020603050405020304" pitchFamily="18" charset="0"/>
                        </a:rPr>
                        <a:t>)</a:t>
                      </a:r>
                    </a:p>
                  </a:txBody>
                  <a:tcPr/>
                </a:tc>
                <a:tc>
                  <a:txBody>
                    <a:bodyPr/>
                    <a:lstStyle/>
                    <a:p>
                      <a:r>
                        <a:rPr lang="vi-VN" sz="2400" b="1" dirty="0">
                          <a:latin typeface="Times New Roman" panose="02020603050405020304" pitchFamily="18" charset="0"/>
                          <a:cs typeface="Times New Roman" panose="02020603050405020304" pitchFamily="18" charset="0"/>
                        </a:rPr>
                        <a:t>Thời gian</a:t>
                      </a:r>
                    </a:p>
                    <a:p>
                      <a:r>
                        <a:rPr lang="vi-VN" sz="2400" b="1" dirty="0">
                          <a:latin typeface="Times New Roman" panose="02020603050405020304" pitchFamily="18" charset="0"/>
                          <a:cs typeface="Times New Roman" panose="02020603050405020304" pitchFamily="18" charset="0"/>
                        </a:rPr>
                        <a:t>(h)</a:t>
                      </a:r>
                    </a:p>
                  </a:txBody>
                  <a:tcPr/>
                </a:tc>
                <a:extLst>
                  <a:ext uri="{0D108BD9-81ED-4DB2-BD59-A6C34878D82A}">
                    <a16:rowId xmlns:a16="http://schemas.microsoft.com/office/drawing/2014/main" val="3470242618"/>
                  </a:ext>
                </a:extLst>
              </a:tr>
              <a:tr h="409286">
                <a:tc>
                  <a:txBody>
                    <a:bodyPr/>
                    <a:lstStyle/>
                    <a:p>
                      <a:r>
                        <a:rPr lang="vi-VN" sz="2400" b="1" dirty="0">
                          <a:latin typeface="Times New Roman" panose="02020603050405020304" pitchFamily="18" charset="0"/>
                          <a:cs typeface="Times New Roman" panose="02020603050405020304" pitchFamily="18" charset="0"/>
                        </a:rPr>
                        <a:t>Lần I</a:t>
                      </a:r>
                    </a:p>
                  </a:txBody>
                  <a:tcPr/>
                </a:tc>
                <a:tc>
                  <a:txBody>
                    <a:bodyPr/>
                    <a:lstStyle/>
                    <a:p>
                      <a:r>
                        <a:rPr lang="vi-VN" sz="2400" b="1" dirty="0">
                          <a:latin typeface="Times New Roman" panose="02020603050405020304" pitchFamily="18" charset="0"/>
                          <a:cs typeface="Times New Roman" panose="02020603050405020304" pitchFamily="18" charset="0"/>
                        </a:rPr>
                        <a:t>Xuôi dòng </a:t>
                      </a: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51776497"/>
                  </a:ext>
                </a:extLst>
              </a:tr>
              <a:tr h="409286">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Ngược dòng</a:t>
                      </a: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12589773"/>
                  </a:ext>
                </a:extLst>
              </a:tr>
              <a:tr h="409286">
                <a:tc>
                  <a:txBody>
                    <a:bodyPr/>
                    <a:lstStyle/>
                    <a:p>
                      <a:r>
                        <a:rPr lang="en-US" sz="2400" b="1" dirty="0">
                          <a:latin typeface="Times New Roman" panose="02020603050405020304" pitchFamily="18" charset="0"/>
                          <a:cs typeface="Times New Roman" panose="02020603050405020304" pitchFamily="18" charset="0"/>
                        </a:rPr>
                        <a:t>PT </a:t>
                      </a:r>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5617387"/>
                  </a:ext>
                </a:extLst>
              </a:tr>
              <a:tr h="409286">
                <a:tc>
                  <a:txBody>
                    <a:bodyPr/>
                    <a:lstStyle/>
                    <a:p>
                      <a:r>
                        <a:rPr lang="vi-VN" sz="2400" b="1" dirty="0">
                          <a:latin typeface="Times New Roman" panose="02020603050405020304" pitchFamily="18" charset="0"/>
                          <a:cs typeface="Times New Roman" panose="02020603050405020304" pitchFamily="18" charset="0"/>
                        </a:rPr>
                        <a:t>Lần II</a:t>
                      </a:r>
                    </a:p>
                  </a:txBody>
                  <a:tcPr/>
                </a:tc>
                <a:tc>
                  <a:txBody>
                    <a:bodyPr/>
                    <a:lstStyle/>
                    <a:p>
                      <a:r>
                        <a:rPr lang="vi-VN" sz="2400" b="1" dirty="0">
                          <a:latin typeface="Times New Roman" panose="02020603050405020304" pitchFamily="18" charset="0"/>
                          <a:cs typeface="Times New Roman" panose="02020603050405020304" pitchFamily="18" charset="0"/>
                        </a:rPr>
                        <a:t>Xuôi dòng</a:t>
                      </a: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7653829"/>
                  </a:ext>
                </a:extLst>
              </a:tr>
              <a:tr h="409286">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Ngược dòng</a:t>
                      </a: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5736194"/>
                  </a:ext>
                </a:extLst>
              </a:tr>
              <a:tr h="409286">
                <a:tc>
                  <a:txBody>
                    <a:bodyPr/>
                    <a:lstStyle/>
                    <a:p>
                      <a:r>
                        <a:rPr lang="vi-VN" sz="2400" b="1" dirty="0">
                          <a:latin typeface="Times New Roman" panose="02020603050405020304" pitchFamily="18" charset="0"/>
                          <a:cs typeface="Times New Roman" panose="02020603050405020304" pitchFamily="18" charset="0"/>
                        </a:rPr>
                        <a:t>PT</a:t>
                      </a: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2242514"/>
                  </a:ext>
                </a:extLst>
              </a:tr>
              <a:tr h="409286">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5036076"/>
                  </a:ext>
                </a:extLst>
              </a:tr>
            </a:tbl>
          </a:graphicData>
        </a:graphic>
      </p:graphicFrame>
    </p:spTree>
    <p:extLst>
      <p:ext uri="{BB962C8B-B14F-4D97-AF65-F5344CB8AC3E}">
        <p14:creationId xmlns:p14="http://schemas.microsoft.com/office/powerpoint/2010/main" val="12396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FF63DEC-A104-44FD-4F68-7F35E93CE9F4}"/>
              </a:ext>
            </a:extLst>
          </p:cNvPr>
          <p:cNvSpPr>
            <a:spLocks noGrp="1"/>
          </p:cNvSpPr>
          <p:nvPr>
            <p:ph type="title"/>
          </p:nvPr>
        </p:nvSpPr>
        <p:spPr/>
        <p:txBody>
          <a:bodyPr/>
          <a:lstStyle/>
          <a:p>
            <a:endParaRPr lang="vi-VN"/>
          </a:p>
        </p:txBody>
      </p:sp>
      <p:pic>
        <p:nvPicPr>
          <p:cNvPr id="4" name="5351424444016">
            <a:hlinkClick r:id="" action="ppaction://media"/>
            <a:extLst>
              <a:ext uri="{FF2B5EF4-FFF2-40B4-BE49-F238E27FC236}">
                <a16:creationId xmlns:a16="http://schemas.microsoft.com/office/drawing/2014/main" id="{DDEFDA30-23EE-E814-C7DE-966D08BF777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8493" y="195385"/>
            <a:ext cx="11777784" cy="6662615"/>
          </a:xfrm>
        </p:spPr>
      </p:pic>
    </p:spTree>
    <p:extLst>
      <p:ext uri="{BB962C8B-B14F-4D97-AF65-F5344CB8AC3E}">
        <p14:creationId xmlns:p14="http://schemas.microsoft.com/office/powerpoint/2010/main" val="177197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B47D4E-3609-78A6-4062-5C533109CD10}"/>
            </a:ext>
          </a:extLst>
        </p:cNvPr>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98458E61-FD6D-A696-430A-947259641FFF}"/>
              </a:ext>
            </a:extLst>
          </p:cNvPr>
          <p:cNvSpPr>
            <a:spLocks noGrp="1"/>
          </p:cNvSpPr>
          <p:nvPr>
            <p:ph idx="1"/>
          </p:nvPr>
        </p:nvSpPr>
        <p:spPr>
          <a:xfrm>
            <a:off x="704193" y="1667970"/>
            <a:ext cx="10515600" cy="4351338"/>
          </a:xfrm>
        </p:spPr>
        <p:txBody>
          <a:bodyPr/>
          <a:lstStyle/>
          <a:p>
            <a:endParaRPr lang="vi-VN" dirty="0"/>
          </a:p>
          <a:p>
            <a:endParaRPr lang="vi-VN" dirty="0"/>
          </a:p>
        </p:txBody>
      </p:sp>
      <p:sp>
        <p:nvSpPr>
          <p:cNvPr id="5" name="Hộp Văn bản 4">
            <a:extLst>
              <a:ext uri="{FF2B5EF4-FFF2-40B4-BE49-F238E27FC236}">
                <a16:creationId xmlns:a16="http://schemas.microsoft.com/office/drawing/2014/main" id="{033F1CF4-88A4-B342-DB5F-A40AC2FA83B7}"/>
              </a:ext>
            </a:extLst>
          </p:cNvPr>
          <p:cNvSpPr txBox="1"/>
          <p:nvPr/>
        </p:nvSpPr>
        <p:spPr>
          <a:xfrm>
            <a:off x="-16776" y="0"/>
            <a:ext cx="11957538" cy="3108543"/>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Ví dụ: Một ca-nô chạy trên sông trong 7 giờ, xuôi dòng 108km và ngược dòng 63km. Lần khác cũng trong 7 giờ  ca nô xuôi dòng 81 </a:t>
            </a:r>
            <a:r>
              <a:rPr lang="vi-VN" sz="2800" b="1" dirty="0" err="1">
                <a:latin typeface="Times New Roman" panose="02020603050405020304" pitchFamily="18" charset="0"/>
                <a:cs typeface="Times New Roman" panose="02020603050405020304" pitchFamily="18" charset="0"/>
              </a:rPr>
              <a:t>km</a:t>
            </a:r>
            <a:r>
              <a:rPr lang="vi-VN" sz="2800" b="1" dirty="0">
                <a:latin typeface="Times New Roman" panose="02020603050405020304" pitchFamily="18" charset="0"/>
                <a:cs typeface="Times New Roman" panose="02020603050405020304" pitchFamily="18" charset="0"/>
              </a:rPr>
              <a:t> và ngược dòng 84km. Tính vận tốc dòng nước và vận tốc ca nô khi nước yên lặng ?</a:t>
            </a:r>
            <a:endParaRPr lang="vi-VN" sz="2800" b="1" i="0" dirty="0">
              <a:effectLst/>
              <a:latin typeface="Times New Roman" panose="02020603050405020304" pitchFamily="18" charset="0"/>
              <a:cs typeface="Times New Roman" panose="02020603050405020304" pitchFamily="18" charset="0"/>
            </a:endParaRPr>
          </a:p>
          <a:p>
            <a:pPr algn="just"/>
            <a:r>
              <a:rPr lang="vi-VN" sz="2800" b="1" i="1" dirty="0">
                <a:solidFill>
                  <a:srgbClr val="FFFF00"/>
                </a:solidFill>
                <a:effectLst/>
                <a:latin typeface="Times New Roman" panose="02020603050405020304" pitchFamily="18" charset="0"/>
                <a:cs typeface="Times New Roman" panose="02020603050405020304" pitchFamily="18" charset="0"/>
              </a:rPr>
              <a:t>Gọi vận tốc </a:t>
            </a:r>
            <a:r>
              <a:rPr lang="vi-VN" sz="2800" b="1" i="1" dirty="0">
                <a:solidFill>
                  <a:srgbClr val="FFFF00"/>
                </a:solidFill>
                <a:latin typeface="Times New Roman" panose="02020603050405020304" pitchFamily="18" charset="0"/>
                <a:cs typeface="Times New Roman" panose="02020603050405020304" pitchFamily="18" charset="0"/>
              </a:rPr>
              <a:t>ca nô khi nước yên lặng </a:t>
            </a:r>
            <a:r>
              <a:rPr lang="vi-VN" sz="2800" b="1" i="1" dirty="0">
                <a:solidFill>
                  <a:srgbClr val="FFFF00"/>
                </a:solidFill>
                <a:effectLst/>
                <a:latin typeface="Times New Roman" panose="02020603050405020304" pitchFamily="18" charset="0"/>
                <a:cs typeface="Times New Roman" panose="02020603050405020304" pitchFamily="18" charset="0"/>
              </a:rPr>
              <a:t> là: </a:t>
            </a:r>
            <a:r>
              <a:rPr lang="vi-VN" sz="2800" b="1" i="1" dirty="0">
                <a:solidFill>
                  <a:srgbClr val="FFFF00"/>
                </a:solidFill>
                <a:latin typeface="Times New Roman" panose="02020603050405020304" pitchFamily="18" charset="0"/>
                <a:cs typeface="Times New Roman" panose="02020603050405020304" pitchFamily="18" charset="0"/>
              </a:rPr>
              <a:t> x </a:t>
            </a:r>
            <a:r>
              <a:rPr lang="vi-VN" sz="2800" b="1" i="1" dirty="0">
                <a:solidFill>
                  <a:srgbClr val="FFFF00"/>
                </a:solidFill>
                <a:effectLst/>
                <a:latin typeface="Times New Roman" panose="02020603050405020304" pitchFamily="18" charset="0"/>
                <a:cs typeface="Times New Roman" panose="02020603050405020304" pitchFamily="18" charset="0"/>
              </a:rPr>
              <a:t>(</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/h)</a:t>
            </a:r>
          </a:p>
          <a:p>
            <a:pPr algn="just"/>
            <a:r>
              <a:rPr lang="vi-VN" sz="2800" b="1" i="1" dirty="0">
                <a:solidFill>
                  <a:srgbClr val="FFFF00"/>
                </a:solidFill>
                <a:effectLst/>
                <a:latin typeface="Times New Roman" panose="02020603050405020304" pitchFamily="18" charset="0"/>
                <a:cs typeface="Times New Roman" panose="02020603050405020304" pitchFamily="18" charset="0"/>
              </a:rPr>
              <a:t>Gọi vận tốc dòng  nước là: y (</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/h)                                    </a:t>
            </a:r>
            <a:r>
              <a:rPr lang="vi-VN" sz="2800" b="1" i="1" dirty="0">
                <a:solidFill>
                  <a:srgbClr val="FFFF00"/>
                </a:solidFill>
                <a:latin typeface="Times New Roman" panose="02020603050405020304" pitchFamily="18" charset="0"/>
                <a:cs typeface="Times New Roman" panose="02020603050405020304" pitchFamily="18" charset="0"/>
              </a:rPr>
              <a:t>Điều  kiện    x&gt;y&gt;0</a:t>
            </a:r>
            <a:endParaRPr lang="vi-VN" sz="2800" b="1" i="1" dirty="0">
              <a:solidFill>
                <a:srgbClr val="FFFF00"/>
              </a:solidFill>
              <a:effectLst/>
              <a:latin typeface="Times New Roman" panose="02020603050405020304" pitchFamily="18" charset="0"/>
              <a:cs typeface="Times New Roman" panose="02020603050405020304" pitchFamily="18" charset="0"/>
            </a:endParaRPr>
          </a:p>
          <a:p>
            <a:pPr algn="just"/>
            <a:r>
              <a:rPr lang="vi-VN" sz="2800" b="1" i="1" dirty="0">
                <a:solidFill>
                  <a:srgbClr val="FFFF00"/>
                </a:solidFill>
                <a:effectLst/>
                <a:latin typeface="Times New Roman" panose="02020603050405020304" pitchFamily="18" charset="0"/>
                <a:cs typeface="Times New Roman" panose="02020603050405020304" pitchFamily="18" charset="0"/>
              </a:rPr>
              <a:t>Vận tốc ca nô </a:t>
            </a:r>
            <a:r>
              <a:rPr lang="vi-VN" sz="2800" b="1" i="1" dirty="0">
                <a:solidFill>
                  <a:srgbClr val="FFFF00"/>
                </a:solidFill>
                <a:latin typeface="Times New Roman" panose="02020603050405020304" pitchFamily="18" charset="0"/>
                <a:cs typeface="Times New Roman" panose="02020603050405020304" pitchFamily="18" charset="0"/>
              </a:rPr>
              <a:t>khi</a:t>
            </a:r>
            <a:r>
              <a:rPr lang="vi-VN" sz="2800" b="1" i="1" dirty="0">
                <a:solidFill>
                  <a:srgbClr val="FFFF00"/>
                </a:solidFill>
                <a:effectLst/>
                <a:latin typeface="Times New Roman" panose="02020603050405020304" pitchFamily="18" charset="0"/>
                <a:cs typeface="Times New Roman" panose="02020603050405020304" pitchFamily="18" charset="0"/>
              </a:rPr>
              <a:t> xuôi dòng là : (x+ y )   </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 /h</a:t>
            </a:r>
          </a:p>
          <a:p>
            <a:pPr algn="just"/>
            <a:r>
              <a:rPr lang="vi-VN" sz="2800" b="1" i="1" dirty="0">
                <a:solidFill>
                  <a:srgbClr val="FFFF00"/>
                </a:solidFill>
                <a:effectLst/>
                <a:latin typeface="Times New Roman" panose="02020603050405020304" pitchFamily="18" charset="0"/>
                <a:cs typeface="Times New Roman" panose="02020603050405020304" pitchFamily="18" charset="0"/>
              </a:rPr>
              <a:t>Vận tốc ca nô khi ngược dòng </a:t>
            </a:r>
            <a:r>
              <a:rPr lang="vi-VN" sz="2800" b="1" i="1" dirty="0">
                <a:solidFill>
                  <a:srgbClr val="FFFF00"/>
                </a:solidFill>
                <a:latin typeface="Times New Roman" panose="02020603050405020304" pitchFamily="18" charset="0"/>
                <a:cs typeface="Times New Roman" panose="02020603050405020304" pitchFamily="18" charset="0"/>
              </a:rPr>
              <a:t>( x-y)       </a:t>
            </a:r>
            <a:r>
              <a:rPr lang="vi-VN" sz="2800" b="1" i="1" dirty="0" err="1">
                <a:solidFill>
                  <a:srgbClr val="FFFF00"/>
                </a:solidFill>
                <a:effectLst/>
                <a:latin typeface="Times New Roman" panose="02020603050405020304" pitchFamily="18" charset="0"/>
                <a:cs typeface="Times New Roman" panose="02020603050405020304" pitchFamily="18" charset="0"/>
              </a:rPr>
              <a:t>km</a:t>
            </a:r>
            <a:r>
              <a:rPr lang="vi-VN" sz="2800" b="1" i="1" dirty="0">
                <a:solidFill>
                  <a:srgbClr val="FFFF00"/>
                </a:solidFill>
                <a:effectLst/>
                <a:latin typeface="Times New Roman" panose="02020603050405020304" pitchFamily="18" charset="0"/>
                <a:cs typeface="Times New Roman" panose="02020603050405020304" pitchFamily="18" charset="0"/>
              </a:rPr>
              <a:t>/h</a:t>
            </a:r>
          </a:p>
        </p:txBody>
      </p:sp>
      <p:graphicFrame>
        <p:nvGraphicFramePr>
          <p:cNvPr id="6" name="Bảng 5">
            <a:extLst>
              <a:ext uri="{FF2B5EF4-FFF2-40B4-BE49-F238E27FC236}">
                <a16:creationId xmlns:a16="http://schemas.microsoft.com/office/drawing/2014/main" id="{958CB64F-828A-21C9-6234-7080948670DA}"/>
              </a:ext>
            </a:extLst>
          </p:cNvPr>
          <p:cNvGraphicFramePr>
            <a:graphicFrameLocks noGrp="1"/>
          </p:cNvGraphicFramePr>
          <p:nvPr>
            <p:extLst>
              <p:ext uri="{D42A27DB-BD31-4B8C-83A1-F6EECF244321}">
                <p14:modId xmlns:p14="http://schemas.microsoft.com/office/powerpoint/2010/main" val="1519763689"/>
              </p:ext>
            </p:extLst>
          </p:nvPr>
        </p:nvGraphicFramePr>
        <p:xfrm>
          <a:off x="132863" y="3108543"/>
          <a:ext cx="11926273" cy="4023360"/>
        </p:xfrm>
        <a:graphic>
          <a:graphicData uri="http://schemas.openxmlformats.org/drawingml/2006/table">
            <a:tbl>
              <a:tblPr firstRow="1" bandRow="1">
                <a:tableStyleId>{5C22544A-7EE6-4342-B048-85BDC9FD1C3A}</a:tableStyleId>
              </a:tblPr>
              <a:tblGrid>
                <a:gridCol w="2385255">
                  <a:extLst>
                    <a:ext uri="{9D8B030D-6E8A-4147-A177-3AD203B41FA5}">
                      <a16:colId xmlns:a16="http://schemas.microsoft.com/office/drawing/2014/main" val="2602646656"/>
                    </a:ext>
                  </a:extLst>
                </a:gridCol>
                <a:gridCol w="2385255">
                  <a:extLst>
                    <a:ext uri="{9D8B030D-6E8A-4147-A177-3AD203B41FA5}">
                      <a16:colId xmlns:a16="http://schemas.microsoft.com/office/drawing/2014/main" val="2269393679"/>
                    </a:ext>
                  </a:extLst>
                </a:gridCol>
                <a:gridCol w="1824925">
                  <a:extLst>
                    <a:ext uri="{9D8B030D-6E8A-4147-A177-3AD203B41FA5}">
                      <a16:colId xmlns:a16="http://schemas.microsoft.com/office/drawing/2014/main" val="3949335636"/>
                    </a:ext>
                  </a:extLst>
                </a:gridCol>
                <a:gridCol w="2200590">
                  <a:extLst>
                    <a:ext uri="{9D8B030D-6E8A-4147-A177-3AD203B41FA5}">
                      <a16:colId xmlns:a16="http://schemas.microsoft.com/office/drawing/2014/main" val="2395996518"/>
                    </a:ext>
                  </a:extLst>
                </a:gridCol>
                <a:gridCol w="3130248">
                  <a:extLst>
                    <a:ext uri="{9D8B030D-6E8A-4147-A177-3AD203B41FA5}">
                      <a16:colId xmlns:a16="http://schemas.microsoft.com/office/drawing/2014/main" val="2873076561"/>
                    </a:ext>
                  </a:extLst>
                </a:gridCol>
              </a:tblGrid>
              <a:tr h="736715">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Vận tốc</a:t>
                      </a:r>
                      <a:r>
                        <a:rPr lang="en-US" sz="2400" b="1" dirty="0">
                          <a:latin typeface="Times New Roman" panose="02020603050405020304" pitchFamily="18" charset="0"/>
                          <a:cs typeface="Times New Roman" panose="02020603050405020304" pitchFamily="18" charset="0"/>
                        </a:rPr>
                        <a:t> (km/h)</a:t>
                      </a:r>
                      <a:endParaRPr lang="vi-VN" sz="2400" b="1" dirty="0">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Quãng đường</a:t>
                      </a:r>
                    </a:p>
                    <a:p>
                      <a:r>
                        <a:rPr lang="vi-VN" sz="2400" b="1" dirty="0">
                          <a:latin typeface="Times New Roman" panose="02020603050405020304" pitchFamily="18" charset="0"/>
                          <a:cs typeface="Times New Roman" panose="02020603050405020304" pitchFamily="18" charset="0"/>
                        </a:rPr>
                        <a:t>  (</a:t>
                      </a:r>
                      <a:r>
                        <a:rPr lang="vi-VN" sz="2400" b="1" dirty="0" err="1">
                          <a:latin typeface="Times New Roman" panose="02020603050405020304" pitchFamily="18" charset="0"/>
                          <a:cs typeface="Times New Roman" panose="02020603050405020304" pitchFamily="18" charset="0"/>
                        </a:rPr>
                        <a:t>km</a:t>
                      </a:r>
                      <a:r>
                        <a:rPr lang="vi-VN" sz="2400" b="1" dirty="0">
                          <a:latin typeface="Times New Roman" panose="02020603050405020304" pitchFamily="18" charset="0"/>
                          <a:cs typeface="Times New Roman" panose="02020603050405020304" pitchFamily="18" charset="0"/>
                        </a:rPr>
                        <a:t>)</a:t>
                      </a:r>
                    </a:p>
                  </a:txBody>
                  <a:tcPr/>
                </a:tc>
                <a:tc>
                  <a:txBody>
                    <a:bodyPr/>
                    <a:lstStyle/>
                    <a:p>
                      <a:r>
                        <a:rPr lang="vi-VN" sz="2400" b="1" dirty="0">
                          <a:latin typeface="Times New Roman" panose="02020603050405020304" pitchFamily="18" charset="0"/>
                          <a:cs typeface="Times New Roman" panose="02020603050405020304" pitchFamily="18" charset="0"/>
                        </a:rPr>
                        <a:t>Thời gian</a:t>
                      </a:r>
                    </a:p>
                    <a:p>
                      <a:r>
                        <a:rPr lang="vi-VN" sz="2400" b="1" dirty="0">
                          <a:latin typeface="Times New Roman" panose="02020603050405020304" pitchFamily="18" charset="0"/>
                          <a:cs typeface="Times New Roman" panose="02020603050405020304" pitchFamily="18" charset="0"/>
                        </a:rPr>
                        <a:t>(h)</a:t>
                      </a:r>
                    </a:p>
                  </a:txBody>
                  <a:tcPr/>
                </a:tc>
                <a:extLst>
                  <a:ext uri="{0D108BD9-81ED-4DB2-BD59-A6C34878D82A}">
                    <a16:rowId xmlns:a16="http://schemas.microsoft.com/office/drawing/2014/main" val="3470242618"/>
                  </a:ext>
                </a:extLst>
              </a:tr>
              <a:tr h="409286">
                <a:tc>
                  <a:txBody>
                    <a:bodyPr/>
                    <a:lstStyle/>
                    <a:p>
                      <a:r>
                        <a:rPr lang="vi-VN" sz="2400" b="1" dirty="0">
                          <a:latin typeface="Times New Roman" panose="02020603050405020304" pitchFamily="18" charset="0"/>
                          <a:cs typeface="Times New Roman" panose="02020603050405020304" pitchFamily="18" charset="0"/>
                        </a:rPr>
                        <a:t>Lần I</a:t>
                      </a:r>
                    </a:p>
                  </a:txBody>
                  <a:tcPr/>
                </a:tc>
                <a:tc>
                  <a:txBody>
                    <a:bodyPr/>
                    <a:lstStyle/>
                    <a:p>
                      <a:r>
                        <a:rPr lang="vi-VN" sz="2400" b="1" dirty="0">
                          <a:latin typeface="Times New Roman" panose="02020603050405020304" pitchFamily="18" charset="0"/>
                          <a:cs typeface="Times New Roman" panose="02020603050405020304" pitchFamily="18" charset="0"/>
                        </a:rPr>
                        <a:t>Xuôi dòng </a:t>
                      </a:r>
                    </a:p>
                  </a:txBody>
                  <a:tcPr/>
                </a:tc>
                <a:tc>
                  <a:txBody>
                    <a:bodyPr/>
                    <a:lstStyle/>
                    <a:p>
                      <a:r>
                        <a:rPr lang="en-US" sz="2400" b="1" dirty="0" err="1">
                          <a:latin typeface="Times New Roman" panose="02020603050405020304" pitchFamily="18" charset="0"/>
                          <a:cs typeface="Times New Roman" panose="02020603050405020304" pitchFamily="18" charset="0"/>
                        </a:rPr>
                        <a:t>x+y</a:t>
                      </a:r>
                      <a:endParaRPr lang="vi-VN" sz="2400" b="1"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108</a:t>
                      </a:r>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51776497"/>
                  </a:ext>
                </a:extLst>
              </a:tr>
              <a:tr h="409286">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Ngược dòng</a:t>
                      </a:r>
                    </a:p>
                  </a:txBody>
                  <a:tcPr/>
                </a:tc>
                <a:tc>
                  <a:txBody>
                    <a:bodyPr/>
                    <a:lstStyle/>
                    <a:p>
                      <a:r>
                        <a:rPr lang="en-US" sz="2400" b="1" dirty="0">
                          <a:latin typeface="Times New Roman" panose="02020603050405020304" pitchFamily="18" charset="0"/>
                          <a:cs typeface="Times New Roman" panose="02020603050405020304" pitchFamily="18" charset="0"/>
                        </a:rPr>
                        <a:t>x-y</a:t>
                      </a:r>
                      <a:endParaRPr lang="vi-VN" sz="2400" b="1"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63</a:t>
                      </a:r>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12589773"/>
                  </a:ext>
                </a:extLst>
              </a:tr>
              <a:tr h="409286">
                <a:tc>
                  <a:txBody>
                    <a:bodyPr/>
                    <a:lstStyle/>
                    <a:p>
                      <a:r>
                        <a:rPr lang="en-US" sz="2400" b="1" dirty="0">
                          <a:latin typeface="Times New Roman" panose="02020603050405020304" pitchFamily="18" charset="0"/>
                          <a:cs typeface="Times New Roman" panose="02020603050405020304" pitchFamily="18" charset="0"/>
                        </a:rPr>
                        <a:t>PT </a:t>
                      </a:r>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5617387"/>
                  </a:ext>
                </a:extLst>
              </a:tr>
              <a:tr h="409286">
                <a:tc>
                  <a:txBody>
                    <a:bodyPr/>
                    <a:lstStyle/>
                    <a:p>
                      <a:r>
                        <a:rPr lang="vi-VN" sz="2400" b="1" dirty="0">
                          <a:latin typeface="Times New Roman" panose="02020603050405020304" pitchFamily="18" charset="0"/>
                          <a:cs typeface="Times New Roman" panose="02020603050405020304" pitchFamily="18" charset="0"/>
                        </a:rPr>
                        <a:t>Lần II</a:t>
                      </a:r>
                    </a:p>
                  </a:txBody>
                  <a:tcPr/>
                </a:tc>
                <a:tc>
                  <a:txBody>
                    <a:bodyPr/>
                    <a:lstStyle/>
                    <a:p>
                      <a:r>
                        <a:rPr lang="vi-VN" sz="2400" b="1" dirty="0">
                          <a:latin typeface="Times New Roman" panose="02020603050405020304" pitchFamily="18" charset="0"/>
                          <a:cs typeface="Times New Roman" panose="02020603050405020304" pitchFamily="18" charset="0"/>
                        </a:rPr>
                        <a:t>Xuôi dòng</a:t>
                      </a:r>
                    </a:p>
                  </a:txBody>
                  <a:tcPr/>
                </a:tc>
                <a:tc>
                  <a:txBody>
                    <a:bodyPr/>
                    <a:lstStyle/>
                    <a:p>
                      <a:r>
                        <a:rPr lang="en-US" sz="2400" b="1" dirty="0" err="1">
                          <a:latin typeface="Times New Roman" panose="02020603050405020304" pitchFamily="18" charset="0"/>
                          <a:cs typeface="Times New Roman" panose="02020603050405020304" pitchFamily="18" charset="0"/>
                        </a:rPr>
                        <a:t>x+y</a:t>
                      </a:r>
                      <a:endParaRPr lang="vi-VN" sz="2400" b="1"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81</a:t>
                      </a:r>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7653829"/>
                  </a:ext>
                </a:extLst>
              </a:tr>
              <a:tr h="409286">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r>
                        <a:rPr lang="vi-VN" sz="2400" b="1" dirty="0">
                          <a:latin typeface="Times New Roman" panose="02020603050405020304" pitchFamily="18" charset="0"/>
                          <a:cs typeface="Times New Roman" panose="02020603050405020304" pitchFamily="18" charset="0"/>
                        </a:rPr>
                        <a:t>Ngược dòng</a:t>
                      </a:r>
                    </a:p>
                  </a:txBody>
                  <a:tcPr/>
                </a:tc>
                <a:tc>
                  <a:txBody>
                    <a:bodyPr/>
                    <a:lstStyle/>
                    <a:p>
                      <a:r>
                        <a:rPr lang="en-US" sz="2400" b="1" dirty="0">
                          <a:latin typeface="Times New Roman" panose="02020603050405020304" pitchFamily="18" charset="0"/>
                          <a:cs typeface="Times New Roman" panose="02020603050405020304" pitchFamily="18" charset="0"/>
                        </a:rPr>
                        <a:t>x-y</a:t>
                      </a:r>
                      <a:endParaRPr lang="vi-VN" sz="2400" b="1"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84</a:t>
                      </a:r>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5736194"/>
                  </a:ext>
                </a:extLst>
              </a:tr>
              <a:tr h="409286">
                <a:tc>
                  <a:txBody>
                    <a:bodyPr/>
                    <a:lstStyle/>
                    <a:p>
                      <a:r>
                        <a:rPr lang="vi-VN" sz="2400" b="1" dirty="0">
                          <a:latin typeface="Times New Roman" panose="02020603050405020304" pitchFamily="18" charset="0"/>
                          <a:cs typeface="Times New Roman" panose="02020603050405020304" pitchFamily="18" charset="0"/>
                        </a:rPr>
                        <a:t>PT</a:t>
                      </a: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2242514"/>
                  </a:ext>
                </a:extLst>
              </a:tr>
              <a:tr h="409286">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a:latin typeface="Times New Roman" panose="02020603050405020304" pitchFamily="18" charset="0"/>
                        <a:cs typeface="Times New Roman" panose="02020603050405020304" pitchFamily="18" charset="0"/>
                      </a:endParaRPr>
                    </a:p>
                  </a:txBody>
                  <a:tcPr/>
                </a:tc>
                <a:tc>
                  <a:txBody>
                    <a:bodyPr/>
                    <a:lstStyle/>
                    <a:p>
                      <a:endParaRPr lang="vi-VN"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5036076"/>
                  </a:ext>
                </a:extLst>
              </a:tr>
            </a:tbl>
          </a:graphicData>
        </a:graphic>
      </p:graphicFrame>
    </p:spTree>
    <p:extLst>
      <p:ext uri="{BB962C8B-B14F-4D97-AF65-F5344CB8AC3E}">
        <p14:creationId xmlns:p14="http://schemas.microsoft.com/office/powerpoint/2010/main" val="7025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F908B801-2A51-357E-5A7E-CA7974D80A54}"/>
              </a:ext>
            </a:extLst>
          </p:cNvPr>
          <p:cNvSpPr>
            <a:spLocks noGrp="1"/>
          </p:cNvSpPr>
          <p:nvPr>
            <p:ph idx="1"/>
          </p:nvPr>
        </p:nvSpPr>
        <p:spPr>
          <a:xfrm>
            <a:off x="0" y="330965"/>
            <a:ext cx="12070722" cy="2798315"/>
          </a:xfrm>
        </p:spPr>
        <p:txBody>
          <a:bodyPr>
            <a:normAutofit fontScale="55000" lnSpcReduction="20000"/>
          </a:bodyPr>
          <a:lstStyle/>
          <a:p>
            <a:pPr marL="0" marR="0" algn="just">
              <a:lnSpc>
                <a:spcPct val="150000"/>
              </a:lnSpc>
              <a:spcBef>
                <a:spcPts val="0"/>
              </a:spcBef>
              <a:spcAft>
                <a:spcPts val="1000"/>
              </a:spcAft>
            </a:pPr>
            <a:r>
              <a:rPr lang="vi-VN" sz="4400" b="1" u="sng"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a:t>
            </a:r>
            <a:r>
              <a:rPr lang="pt-BR" sz="4400" b="1" u="sng"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u="sng"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CHUYỂN ĐỘNG VÒNG TRÒN</a:t>
            </a:r>
            <a:r>
              <a:rPr lang="pt-BR" sz="4400" b="1" u="sng"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vi-VN" sz="4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Ví dụ : </a:t>
            </a:r>
            <a:r>
              <a:rPr lang="pt-BR" sz="4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0" i="0" dirty="0">
                <a:solidFill>
                  <a:srgbClr val="212529"/>
                </a:solidFill>
                <a:effectLst/>
                <a:highlight>
                  <a:srgbClr val="FFFFFF"/>
                </a:highlight>
                <a:latin typeface="Times New Roman" panose="02020603050405020304" pitchFamily="18" charset="0"/>
                <a:cs typeface="Times New Roman" panose="02020603050405020304" pitchFamily="18" charset="0"/>
              </a:rPr>
              <a:t>Hai vật chuyển động đều trên một đường tròn đường kính 20cm, xuất phát cùng một lúc, từ cùng một điểm. Nếu chuyển động cùng chiều thì cứ 20 giây chúng lại gặp nhau. Nếu chuyển động ngược chiểu thì cứ sau 4 giây chúng lại gặp nhau. Tính vận tốc của mỗi vật ?</a:t>
            </a:r>
            <a:endParaRPr lang="vi-VN" sz="4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vi-VN" dirty="0">
              <a:solidFill>
                <a:schemeClr val="tx1"/>
              </a:solidFill>
            </a:endParaRPr>
          </a:p>
        </p:txBody>
      </p:sp>
      <p:sp>
        <p:nvSpPr>
          <p:cNvPr id="2" name="Rectangle 1">
            <a:extLst>
              <a:ext uri="{FF2B5EF4-FFF2-40B4-BE49-F238E27FC236}">
                <a16:creationId xmlns:a16="http://schemas.microsoft.com/office/drawing/2014/main" id="{5269DC66-4426-BA80-9A37-6FBBE66E7B7A}"/>
              </a:ext>
            </a:extLst>
          </p:cNvPr>
          <p:cNvSpPr>
            <a:spLocks noChangeArrowheads="1"/>
          </p:cNvSpPr>
          <p:nvPr/>
        </p:nvSpPr>
        <p:spPr bwMode="auto">
          <a:xfrm>
            <a:off x="121277" y="2963414"/>
            <a:ext cx="1194944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Khi chuyển động cùng chiều, cứ 20 giây chúng lại gặp nhau, nghĩa là quãng đường 2 vật đi được trong 20 giây chênh lệch nhau đúng bằng 1 vòng tròn. </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Nên ta có phương trình: 20x – 20y = 20π   (1).</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Quãng đường vật thứ nhất đi được trong 4s là 4x (</a:t>
            </a:r>
            <a:r>
              <a:rPr kumimoji="0" lang="vi-VN" altLang="vi-VN" sz="2800" b="1" i="1" u="none" strike="noStrike" cap="none" normalizeH="0" baseline="0" dirty="0" err="1">
                <a:ln>
                  <a:noFill/>
                </a:ln>
                <a:solidFill>
                  <a:srgbClr val="FFFF00"/>
                </a:solidFill>
                <a:effectLst/>
                <a:latin typeface="Times New Roman" panose="02020603050405020304" pitchFamily="18" charset="0"/>
                <a:cs typeface="Times New Roman" panose="02020603050405020304" pitchFamily="18" charset="0"/>
              </a:rPr>
              <a:t>cm</a:t>
            </a:r>
            <a:r>
              <a:rPr kumimoji="0" lang="vi-VN" altLang="vi-VN" sz="2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Quãng đường vật thứ hai đi được trong 4s là 4y (</a:t>
            </a:r>
            <a:r>
              <a:rPr kumimoji="0" lang="vi-VN" altLang="vi-VN" sz="2800" b="1" i="1" u="none" strike="noStrike" cap="none" normalizeH="0" baseline="0" dirty="0" err="1">
                <a:ln>
                  <a:noFill/>
                </a:ln>
                <a:solidFill>
                  <a:srgbClr val="FFFF00"/>
                </a:solidFill>
                <a:effectLst/>
                <a:latin typeface="Times New Roman" panose="02020603050405020304" pitchFamily="18" charset="0"/>
                <a:cs typeface="Times New Roman" panose="02020603050405020304" pitchFamily="18" charset="0"/>
              </a:rPr>
              <a:t>cm</a:t>
            </a:r>
            <a:r>
              <a:rPr kumimoji="0" lang="vi-VN" altLang="vi-VN" sz="2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800" b="1" i="1"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Khi chuyển động ngược chiều, cứ 4 giây chúng lại gặp nhau, nghĩa là tổng quãng đường hai vật đi được trong 4 giây là đúng 1 vòng tròn Nên ta có phương trình: 4x + 4y = 20π   (2)</a:t>
            </a:r>
          </a:p>
          <a:p>
            <a:pPr marL="0" marR="0" lvl="0" indent="0" defTabSz="914400" rtl="0" eaLnBrk="0" fontAlgn="base" latinLnBrk="0" hangingPunct="0">
              <a:lnSpc>
                <a:spcPct val="100000"/>
              </a:lnSpc>
              <a:spcBef>
                <a:spcPct val="0"/>
              </a:spcBef>
              <a:spcAft>
                <a:spcPct val="0"/>
              </a:spcAft>
              <a:buClrTx/>
              <a:buSzTx/>
              <a:buFontTx/>
              <a:buNone/>
              <a:tabLst/>
            </a:pPr>
            <a:br>
              <a:rPr kumimoji="0" lang="vi-VN" altLang="vi-VN" sz="2800" b="0" i="0" u="none" strike="noStrike" cap="none" normalizeH="0" baseline="0" dirty="0">
                <a:ln>
                  <a:noFill/>
                </a:ln>
                <a:solidFill>
                  <a:srgbClr val="FFFF00"/>
                </a:solidFill>
                <a:effectLst/>
                <a:latin typeface="Open Sans" panose="020B0606030504020204" pitchFamily="34" charset="0"/>
                <a:cs typeface="Open Sans" panose="020B0606030504020204" pitchFamily="34" charset="0"/>
              </a:rPr>
            </a:br>
            <a:endParaRPr kumimoji="0" lang="vi-VN" altLang="vi-VN" sz="2800" b="0" i="0" u="none" strike="noStrike" cap="none" normalizeH="0" baseline="0" dirty="0">
              <a:ln>
                <a:noFill/>
              </a:ln>
              <a:solidFill>
                <a:srgbClr val="FFFF00"/>
              </a:solidFill>
              <a:effectLst/>
            </a:endParaRPr>
          </a:p>
        </p:txBody>
      </p:sp>
    </p:spTree>
    <p:extLst>
      <p:ext uri="{BB962C8B-B14F-4D97-AF65-F5344CB8AC3E}">
        <p14:creationId xmlns:p14="http://schemas.microsoft.com/office/powerpoint/2010/main" val="2956280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823687" y="63339"/>
            <a:ext cx="5749159" cy="685800"/>
          </a:xfrm>
          <a:prstGeom prst="rect">
            <a:avLst/>
          </a:prstGeom>
          <a:solidFill>
            <a:srgbClr val="FFFF00"/>
          </a:solidFill>
          <a:ln w="9525" cap="flat" cmpd="sng">
            <a:solidFill>
              <a:srgbClr val="FFFF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HƯỚNG DẪN TỰ HỌC Ở  NHÀ </a:t>
            </a:r>
            <a:endParaRPr lang="en-US" altLang="en-US" sz="2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5"/>
          <p:cNvSpPr/>
          <p:nvPr/>
        </p:nvSpPr>
        <p:spPr>
          <a:xfrm>
            <a:off x="304799" y="1036293"/>
            <a:ext cx="11887201" cy="661207"/>
          </a:xfrm>
          <a:prstGeom prst="rect">
            <a:avLst/>
          </a:prstGeom>
          <a:noFill/>
          <a:ln w="9525">
            <a:noFill/>
          </a:ln>
        </p:spPr>
        <p:txBody>
          <a:bodyPr wrap="squar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a:lnSpc>
                <a:spcPct val="150000"/>
              </a:lnSpc>
              <a:spcBef>
                <a:spcPct val="0"/>
              </a:spcBef>
              <a:buFontTx/>
              <a:buNone/>
            </a:pPr>
            <a:r>
              <a:rPr lang="en-US" altLang="en-US" b="1" dirty="0" err="1">
                <a:solidFill>
                  <a:srgbClr val="FFFFFF"/>
                </a:solidFill>
                <a:latin typeface="Times New Roman" panose="02020603050405020304" pitchFamily="18" charset="0"/>
                <a:cs typeface="Times New Roman" panose="02020603050405020304" pitchFamily="18" charset="0"/>
              </a:rPr>
              <a:t>Ôn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lý</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thuyết</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và</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tự</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luyện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các</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bài</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toán</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cùng</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chủ</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đề</a:t>
            </a:r>
            <a:r>
              <a:rPr lang="en-US" altLang="en-US" b="1" dirty="0">
                <a:solidFill>
                  <a:srgbClr val="FFFFFF"/>
                </a:solidFill>
                <a:latin typeface="Times New Roman" panose="02020603050405020304" pitchFamily="18" charset="0"/>
                <a:cs typeface="Times New Roman" panose="02020603050405020304" pitchFamily="18" charset="0"/>
              </a:rPr>
              <a:t> . </a:t>
            </a:r>
            <a:r>
              <a:rPr lang="en-US" altLang="en-US" b="1" dirty="0" err="1">
                <a:solidFill>
                  <a:srgbClr val="FFFFFF"/>
                </a:solidFill>
                <a:latin typeface="Times New Roman" panose="02020603050405020304" pitchFamily="18" charset="0"/>
                <a:cs typeface="Times New Roman" panose="02020603050405020304" pitchFamily="18" charset="0"/>
              </a:rPr>
              <a:t>Làm</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bài</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tập</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sau</a:t>
            </a:r>
            <a:r>
              <a:rPr lang="en-US" altLang="en-US" b="1" dirty="0">
                <a:solidFill>
                  <a:srgbClr val="FFFFFF"/>
                </a:solidFill>
                <a:latin typeface="Times New Roman" panose="02020603050405020304" pitchFamily="18" charset="0"/>
                <a:cs typeface="Times New Roman" panose="02020603050405020304" pitchFamily="18" charset="0"/>
              </a:rPr>
              <a:t> : </a:t>
            </a:r>
          </a:p>
        </p:txBody>
      </p:sp>
      <p:graphicFrame>
        <p:nvGraphicFramePr>
          <p:cNvPr id="14340" name="Object 10"/>
          <p:cNvGraphicFramePr>
            <a:graphicFrameLocks noChangeAspect="1"/>
          </p:cNvGraphicFramePr>
          <p:nvPr>
            <p:extLst>
              <p:ext uri="{D42A27DB-BD31-4B8C-83A1-F6EECF244321}">
                <p14:modId xmlns:p14="http://schemas.microsoft.com/office/powerpoint/2010/main" val="3366414282"/>
              </p:ext>
            </p:extLst>
          </p:nvPr>
        </p:nvGraphicFramePr>
        <p:xfrm>
          <a:off x="10343318" y="3257550"/>
          <a:ext cx="114300" cy="171450"/>
        </p:xfrm>
        <a:graphic>
          <a:graphicData uri="http://schemas.openxmlformats.org/presentationml/2006/ole">
            <mc:AlternateContent xmlns:mc="http://schemas.openxmlformats.org/markup-compatibility/2006">
              <mc:Choice xmlns:v="urn:schemas-microsoft-com:vml" Requires="v">
                <p:oleObj r:id="rId2" imgW="114300" imgH="177800" progId="Equation.DSMT4">
                  <p:embed/>
                </p:oleObj>
              </mc:Choice>
              <mc:Fallback>
                <p:oleObj r:id="rId2" imgW="114300" imgH="177800" progId="Equation.DSMT4">
                  <p:embed/>
                  <p:pic>
                    <p:nvPicPr>
                      <p:cNvPr id="0" name="Picture 3096"/>
                      <p:cNvPicPr/>
                      <p:nvPr/>
                    </p:nvPicPr>
                    <p:blipFill>
                      <a:blip r:embed="rId3"/>
                      <a:stretch>
                        <a:fillRect/>
                      </a:stretch>
                    </p:blipFill>
                    <p:spPr>
                      <a:xfrm>
                        <a:off x="10343318" y="3257550"/>
                        <a:ext cx="114300" cy="171450"/>
                      </a:xfrm>
                      <a:prstGeom prst="rect">
                        <a:avLst/>
                      </a:prstGeom>
                      <a:noFill/>
                      <a:ln w="38100">
                        <a:noFill/>
                        <a:miter/>
                      </a:ln>
                    </p:spPr>
                  </p:pic>
                </p:oleObj>
              </mc:Fallback>
            </mc:AlternateContent>
          </a:graphicData>
        </a:graphic>
      </p:graphicFrame>
      <p:sp>
        <p:nvSpPr>
          <p:cNvPr id="2" name="Hộp Văn bản 1">
            <a:extLst>
              <a:ext uri="{FF2B5EF4-FFF2-40B4-BE49-F238E27FC236}">
                <a16:creationId xmlns:a16="http://schemas.microsoft.com/office/drawing/2014/main" id="{BEFC1813-1EE2-C1D3-8D0B-9F155B67028C}"/>
              </a:ext>
            </a:extLst>
          </p:cNvPr>
          <p:cNvSpPr txBox="1"/>
          <p:nvPr/>
        </p:nvSpPr>
        <p:spPr>
          <a:xfrm>
            <a:off x="127262" y="1915096"/>
            <a:ext cx="12064738" cy="2062103"/>
          </a:xfrm>
          <a:prstGeom prst="rect">
            <a:avLst/>
          </a:prstGeom>
          <a:noFill/>
        </p:spPr>
        <p:txBody>
          <a:bodyPr wrap="square">
            <a:spAutoFit/>
          </a:bodyPr>
          <a:lstStyle/>
          <a:p>
            <a:r>
              <a:rPr lang="en-US" altLang="en-US" sz="2400" b="1" i="1" u="sng" dirty="0">
                <a:latin typeface="Times New Roman" panose="02020603050405020304" pitchFamily="18" charset="0"/>
                <a:cs typeface="Times New Roman" panose="02020603050405020304" pitchFamily="18" charset="0"/>
              </a:rPr>
              <a:t> </a:t>
            </a:r>
            <a:r>
              <a:rPr lang="en-US" altLang="en-US" sz="3200" b="1" i="1" u="sng">
                <a:latin typeface="Times New Roman" panose="02020603050405020304" pitchFamily="18" charset="0"/>
                <a:cs typeface="Times New Roman" panose="02020603050405020304" pitchFamily="18" charset="0"/>
              </a:rPr>
              <a:t>1:</a:t>
            </a:r>
            <a:r>
              <a:rPr lang="en-US" altLang="en-US" sz="3200" b="1" i="1">
                <a:solidFill>
                  <a:srgbClr val="FFFF00"/>
                </a:solidFill>
                <a:latin typeface="Times New Roman" panose="02020603050405020304" pitchFamily="18" charset="0"/>
                <a:cs typeface="Times New Roman" panose="02020603050405020304" pitchFamily="18" charset="0"/>
              </a:rPr>
              <a:t>Một </a:t>
            </a:r>
            <a:r>
              <a:rPr lang="en-US" altLang="en-US" sz="3200" b="1" i="1" dirty="0">
                <a:solidFill>
                  <a:srgbClr val="FFFF00"/>
                </a:solidFill>
                <a:latin typeface="Times New Roman" panose="02020603050405020304" pitchFamily="18" charset="0"/>
                <a:cs typeface="Times New Roman" panose="02020603050405020304" pitchFamily="18" charset="0"/>
              </a:rPr>
              <a:t>ô </a:t>
            </a:r>
            <a:r>
              <a:rPr lang="en-US" altLang="en-US" sz="3200" b="1" i="1" dirty="0" err="1">
                <a:solidFill>
                  <a:srgbClr val="FFFF00"/>
                </a:solidFill>
                <a:latin typeface="Times New Roman" panose="02020603050405020304" pitchFamily="18" charset="0"/>
                <a:cs typeface="Times New Roman" panose="02020603050405020304" pitchFamily="18" charset="0"/>
              </a:rPr>
              <a:t>tô</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dự</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định</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từ</a:t>
            </a:r>
            <a:r>
              <a:rPr lang="en-US" altLang="en-US" sz="3200" b="1" i="1" dirty="0">
                <a:solidFill>
                  <a:srgbClr val="FFFF00"/>
                </a:solidFill>
                <a:latin typeface="Times New Roman" panose="02020603050405020304" pitchFamily="18" charset="0"/>
                <a:cs typeface="Times New Roman" panose="02020603050405020304" pitchFamily="18" charset="0"/>
              </a:rPr>
              <a:t> A </a:t>
            </a:r>
            <a:r>
              <a:rPr lang="en-US" altLang="en-US" sz="3200" b="1" i="1" dirty="0" err="1">
                <a:solidFill>
                  <a:srgbClr val="FFFF00"/>
                </a:solidFill>
                <a:latin typeface="Times New Roman" panose="02020603050405020304" pitchFamily="18" charset="0"/>
                <a:cs typeface="Times New Roman" panose="02020603050405020304" pitchFamily="18" charset="0"/>
              </a:rPr>
              <a:t>đến</a:t>
            </a:r>
            <a:r>
              <a:rPr lang="en-US" altLang="en-US" sz="3200" b="1" i="1" dirty="0">
                <a:solidFill>
                  <a:srgbClr val="FFFF00"/>
                </a:solidFill>
                <a:latin typeface="Times New Roman" panose="02020603050405020304" pitchFamily="18" charset="0"/>
                <a:cs typeface="Times New Roman" panose="02020603050405020304" pitchFamily="18" charset="0"/>
              </a:rPr>
              <a:t> B </a:t>
            </a:r>
            <a:r>
              <a:rPr lang="en-US" altLang="en-US" sz="3200" b="1" i="1" dirty="0" err="1">
                <a:solidFill>
                  <a:srgbClr val="FFFF00"/>
                </a:solidFill>
                <a:latin typeface="Times New Roman" panose="02020603050405020304" pitchFamily="18" charset="0"/>
                <a:cs typeface="Times New Roman" panose="02020603050405020304" pitchFamily="18" charset="0"/>
              </a:rPr>
              <a:t>trong</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một</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thời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gian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nhất</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định</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Nếu</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xe</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chạy</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với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vận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tốc</a:t>
            </a:r>
            <a:r>
              <a:rPr lang="en-US" altLang="en-US" sz="3200" b="1" i="1" dirty="0">
                <a:solidFill>
                  <a:srgbClr val="FFFF00"/>
                </a:solidFill>
                <a:latin typeface="Times New Roman" panose="02020603050405020304" pitchFamily="18" charset="0"/>
                <a:cs typeface="Times New Roman" panose="02020603050405020304" pitchFamily="18" charset="0"/>
              </a:rPr>
              <a:t> 35km/h </a:t>
            </a:r>
            <a:r>
              <a:rPr lang="en-US" altLang="en-US" sz="3200" b="1" i="1" dirty="0" err="1">
                <a:solidFill>
                  <a:srgbClr val="FFFF00"/>
                </a:solidFill>
                <a:latin typeface="Times New Roman" panose="02020603050405020304" pitchFamily="18" charset="0"/>
                <a:cs typeface="Times New Roman" panose="02020603050405020304" pitchFamily="18" charset="0"/>
              </a:rPr>
              <a:t>thì</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đến</a:t>
            </a:r>
            <a:r>
              <a:rPr lang="en-US" altLang="en-US" sz="3200" b="1" i="1" dirty="0">
                <a:solidFill>
                  <a:srgbClr val="FFFF00"/>
                </a:solidFill>
                <a:latin typeface="Times New Roman" panose="02020603050405020304" pitchFamily="18" charset="0"/>
                <a:cs typeface="Times New Roman" panose="02020603050405020304" pitchFamily="18" charset="0"/>
              </a:rPr>
              <a:t> B </a:t>
            </a:r>
            <a:r>
              <a:rPr lang="en-US" altLang="en-US" sz="3200" b="1" i="1" dirty="0" err="1">
                <a:solidFill>
                  <a:srgbClr val="FFFF00"/>
                </a:solidFill>
                <a:latin typeface="Times New Roman" panose="02020603050405020304" pitchFamily="18" charset="0"/>
                <a:cs typeface="Times New Roman" panose="02020603050405020304" pitchFamily="18" charset="0"/>
              </a:rPr>
              <a:t>chậm</a:t>
            </a:r>
            <a:r>
              <a:rPr lang="en-US" altLang="en-US" sz="3200" b="1" i="1" dirty="0">
                <a:solidFill>
                  <a:srgbClr val="FFFF00"/>
                </a:solidFill>
                <a:latin typeface="Times New Roman" panose="02020603050405020304" pitchFamily="18" charset="0"/>
                <a:cs typeface="Times New Roman" panose="02020603050405020304" pitchFamily="18" charset="0"/>
              </a:rPr>
              <a:t> 2 </a:t>
            </a:r>
            <a:r>
              <a:rPr lang="en-US" altLang="en-US" sz="3200" b="1" i="1" dirty="0" err="1">
                <a:solidFill>
                  <a:srgbClr val="FFFF00"/>
                </a:solidFill>
                <a:latin typeface="Times New Roman" panose="02020603050405020304" pitchFamily="18" charset="0"/>
                <a:cs typeface="Times New Roman" panose="02020603050405020304" pitchFamily="18" charset="0"/>
              </a:rPr>
              <a:t>giờ</a:t>
            </a:r>
            <a:r>
              <a:rPr lang="en-US" altLang="en-US" sz="3200" b="1" i="1" dirty="0">
                <a:solidFill>
                  <a:srgbClr val="FFFF00"/>
                </a:solidFill>
                <a:latin typeface="Times New Roman" panose="02020603050405020304" pitchFamily="18" charset="0"/>
                <a:cs typeface="Times New Roman" panose="02020603050405020304" pitchFamily="18" charset="0"/>
              </a:rPr>
              <a:t> so </a:t>
            </a:r>
            <a:r>
              <a:rPr lang="en-US" altLang="en-US" sz="3200" b="1" i="1" dirty="0" err="1">
                <a:solidFill>
                  <a:srgbClr val="FFFF00"/>
                </a:solidFill>
                <a:latin typeface="Times New Roman" panose="02020603050405020304" pitchFamily="18" charset="0"/>
                <a:cs typeface="Times New Roman" panose="02020603050405020304" pitchFamily="18" charset="0"/>
              </a:rPr>
              <a:t>với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dự</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định</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Nếu</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xe</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chạy</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với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vận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tốc</a:t>
            </a:r>
            <a:r>
              <a:rPr lang="en-US" altLang="en-US" sz="3200" b="1" i="1" dirty="0">
                <a:solidFill>
                  <a:srgbClr val="FFFF00"/>
                </a:solidFill>
                <a:latin typeface="Times New Roman" panose="02020603050405020304" pitchFamily="18" charset="0"/>
                <a:cs typeface="Times New Roman" panose="02020603050405020304" pitchFamily="18" charset="0"/>
              </a:rPr>
              <a:t> 50km/h </a:t>
            </a:r>
            <a:r>
              <a:rPr lang="en-US" altLang="en-US" sz="3200" b="1" i="1" dirty="0" err="1">
                <a:solidFill>
                  <a:srgbClr val="FFFF00"/>
                </a:solidFill>
                <a:latin typeface="Times New Roman" panose="02020603050405020304" pitchFamily="18" charset="0"/>
                <a:cs typeface="Times New Roman" panose="02020603050405020304" pitchFamily="18" charset="0"/>
              </a:rPr>
              <a:t>thì</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đến</a:t>
            </a:r>
            <a:r>
              <a:rPr lang="en-US" altLang="en-US" sz="3200" b="1" i="1" dirty="0">
                <a:solidFill>
                  <a:srgbClr val="FFFF00"/>
                </a:solidFill>
                <a:latin typeface="Times New Roman" panose="02020603050405020304" pitchFamily="18" charset="0"/>
                <a:cs typeface="Times New Roman" panose="02020603050405020304" pitchFamily="18" charset="0"/>
              </a:rPr>
              <a:t> B </a:t>
            </a:r>
            <a:r>
              <a:rPr lang="en-US" altLang="en-US" sz="3200" b="1" i="1" dirty="0" err="1">
                <a:solidFill>
                  <a:srgbClr val="FFFF00"/>
                </a:solidFill>
                <a:latin typeface="Times New Roman" panose="02020603050405020304" pitchFamily="18" charset="0"/>
                <a:cs typeface="Times New Roman" panose="02020603050405020304" pitchFamily="18" charset="0"/>
              </a:rPr>
              <a:t>sớm</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hơn</a:t>
            </a:r>
            <a:r>
              <a:rPr lang="en-US" altLang="en-US" sz="3200" b="1" i="1" dirty="0">
                <a:solidFill>
                  <a:srgbClr val="FFFF00"/>
                </a:solidFill>
                <a:latin typeface="Times New Roman" panose="02020603050405020304" pitchFamily="18" charset="0"/>
                <a:cs typeface="Times New Roman" panose="02020603050405020304" pitchFamily="18" charset="0"/>
              </a:rPr>
              <a:t> 1 </a:t>
            </a:r>
            <a:r>
              <a:rPr lang="en-US" altLang="en-US" sz="3200" b="1" i="1" dirty="0" err="1">
                <a:solidFill>
                  <a:srgbClr val="FFFF00"/>
                </a:solidFill>
                <a:latin typeface="Times New Roman" panose="02020603050405020304" pitchFamily="18" charset="0"/>
                <a:cs typeface="Times New Roman" panose="02020603050405020304" pitchFamily="18" charset="0"/>
              </a:rPr>
              <a:t>giờ</a:t>
            </a:r>
            <a:r>
              <a:rPr lang="en-US" altLang="en-US" sz="3200" b="1" i="1" dirty="0">
                <a:solidFill>
                  <a:srgbClr val="FFFF00"/>
                </a:solidFill>
                <a:latin typeface="Times New Roman" panose="02020603050405020304" pitchFamily="18" charset="0"/>
                <a:cs typeface="Times New Roman" panose="02020603050405020304" pitchFamily="18" charset="0"/>
              </a:rPr>
              <a:t> so </a:t>
            </a:r>
            <a:r>
              <a:rPr lang="en-US" altLang="en-US" sz="3200" b="1" i="1" dirty="0" err="1">
                <a:solidFill>
                  <a:srgbClr val="FFFF00"/>
                </a:solidFill>
                <a:latin typeface="Times New Roman" panose="02020603050405020304" pitchFamily="18" charset="0"/>
                <a:cs typeface="Times New Roman" panose="02020603050405020304" pitchFamily="18" charset="0"/>
              </a:rPr>
              <a:t>với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dự</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định</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Tính</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quãng</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đường</a:t>
            </a:r>
            <a:r>
              <a:rPr lang="en-US" altLang="en-US" sz="3200" b="1" i="1" dirty="0">
                <a:solidFill>
                  <a:srgbClr val="FFFF00"/>
                </a:solidFill>
                <a:latin typeface="Times New Roman" panose="02020603050405020304" pitchFamily="18" charset="0"/>
                <a:cs typeface="Times New Roman" panose="02020603050405020304" pitchFamily="18" charset="0"/>
              </a:rPr>
              <a:t> AB </a:t>
            </a:r>
            <a:r>
              <a:rPr lang="en-US" altLang="en-US" sz="3200" b="1" i="1" dirty="0" err="1">
                <a:solidFill>
                  <a:srgbClr val="FFFF00"/>
                </a:solidFill>
                <a:latin typeface="Times New Roman" panose="02020603050405020304" pitchFamily="18" charset="0"/>
                <a:cs typeface="Times New Roman" panose="02020603050405020304" pitchFamily="18" charset="0"/>
              </a:rPr>
              <a:t>v</a:t>
            </a:r>
            <a:r>
              <a:rPr lang="en-US" altLang="en-US" sz="3200" b="1" i="1"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à</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thời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gian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dự</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định</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lúc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đầu</a:t>
            </a:r>
            <a:r>
              <a:rPr lang="en-US" altLang="en-US" sz="3200" b="1" i="1" dirty="0">
                <a:solidFill>
                  <a:srgbClr val="FFFF00"/>
                </a:solidFill>
                <a:latin typeface="Times New Roman" panose="02020603050405020304" pitchFamily="18" charset="0"/>
                <a:cs typeface="Times New Roman" panose="02020603050405020304" pitchFamily="18" charset="0"/>
              </a:rPr>
              <a:t> ?</a:t>
            </a:r>
            <a:endParaRPr lang="vi-VN" sz="3200" dirty="0">
              <a:solidFill>
                <a:srgbClr val="FFFF00"/>
              </a:solidFill>
            </a:endParaRPr>
          </a:p>
        </p:txBody>
      </p:sp>
      <p:sp>
        <p:nvSpPr>
          <p:cNvPr id="3" name="Hộp Văn bản 2">
            <a:extLst>
              <a:ext uri="{FF2B5EF4-FFF2-40B4-BE49-F238E27FC236}">
                <a16:creationId xmlns:a16="http://schemas.microsoft.com/office/drawing/2014/main" id="{74C4FEE5-97BE-7BEA-6DB7-6DAA0C890AD4}"/>
              </a:ext>
            </a:extLst>
          </p:cNvPr>
          <p:cNvSpPr txBox="1"/>
          <p:nvPr/>
        </p:nvSpPr>
        <p:spPr>
          <a:xfrm>
            <a:off x="127262" y="4024480"/>
            <a:ext cx="11709138" cy="2554545"/>
          </a:xfrm>
          <a:prstGeom prst="rect">
            <a:avLst/>
          </a:prstGeom>
          <a:noFill/>
        </p:spPr>
        <p:txBody>
          <a:bodyPr wrap="square">
            <a:spAutoFit/>
          </a:bodyPr>
          <a:lstStyle/>
          <a:p>
            <a:r>
              <a:rPr lang="en-US" altLang="en-US" sz="3200" b="1" i="1" u="sng" dirty="0">
                <a:latin typeface="Times New Roman" panose="02020603050405020304" pitchFamily="18" charset="0"/>
                <a:cs typeface="Times New Roman" panose="02020603050405020304" pitchFamily="18" charset="0"/>
              </a:rPr>
              <a:t>2:</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Quãng</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đường</a:t>
            </a:r>
            <a:r>
              <a:rPr lang="en-US" altLang="en-US" sz="3200" b="1" i="1" dirty="0">
                <a:solidFill>
                  <a:srgbClr val="FFFF00"/>
                </a:solidFill>
                <a:latin typeface="Times New Roman" panose="02020603050405020304" pitchFamily="18" charset="0"/>
                <a:cs typeface="Times New Roman" panose="02020603050405020304" pitchFamily="18" charset="0"/>
              </a:rPr>
              <a:t> AB </a:t>
            </a:r>
            <a:r>
              <a:rPr lang="en-US" altLang="en-US" sz="3200" b="1" i="1" dirty="0" err="1">
                <a:solidFill>
                  <a:srgbClr val="FFFF00"/>
                </a:solidFill>
                <a:latin typeface="Times New Roman" panose="02020603050405020304" pitchFamily="18" charset="0"/>
                <a:cs typeface="Times New Roman" panose="02020603050405020304" pitchFamily="18" charset="0"/>
              </a:rPr>
              <a:t>gồm</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một</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đoạn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lên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dốc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dài</a:t>
            </a:r>
            <a:r>
              <a:rPr lang="en-US" altLang="en-US" sz="3200" b="1" i="1" dirty="0">
                <a:solidFill>
                  <a:srgbClr val="FFFF00"/>
                </a:solidFill>
                <a:latin typeface="Times New Roman" panose="02020603050405020304" pitchFamily="18" charset="0"/>
                <a:cs typeface="Times New Roman" panose="02020603050405020304" pitchFamily="18" charset="0"/>
              </a:rPr>
              <a:t> 4km </a:t>
            </a:r>
            <a:r>
              <a:rPr lang="en-US" altLang="en-US" sz="3200" b="1" i="1" dirty="0" err="1">
                <a:solidFill>
                  <a:srgbClr val="FFFF00"/>
                </a:solidFill>
                <a:latin typeface="Times New Roman" panose="02020603050405020304" pitchFamily="18" charset="0"/>
                <a:cs typeface="Times New Roman" panose="02020603050405020304" pitchFamily="18" charset="0"/>
              </a:rPr>
              <a:t>và</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một</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đoạn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xuống</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dốc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dài</a:t>
            </a:r>
            <a:r>
              <a:rPr lang="en-US" altLang="en-US" sz="3200" b="1" i="1" dirty="0">
                <a:solidFill>
                  <a:srgbClr val="FFFF00"/>
                </a:solidFill>
                <a:latin typeface="Times New Roman" panose="02020603050405020304" pitchFamily="18" charset="0"/>
                <a:cs typeface="Times New Roman" panose="02020603050405020304" pitchFamily="18" charset="0"/>
              </a:rPr>
              <a:t> 5km. </a:t>
            </a:r>
            <a:r>
              <a:rPr lang="en-US" altLang="en-US" sz="3200" b="1" i="1" dirty="0" err="1">
                <a:solidFill>
                  <a:srgbClr val="FFFF00"/>
                </a:solidFill>
                <a:latin typeface="Times New Roman" panose="02020603050405020304" pitchFamily="18" charset="0"/>
                <a:cs typeface="Times New Roman" panose="02020603050405020304" pitchFamily="18" charset="0"/>
              </a:rPr>
              <a:t>Một</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người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xe</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đạp</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từ</a:t>
            </a:r>
            <a:r>
              <a:rPr lang="en-US" altLang="en-US" sz="3200" b="1" i="1" dirty="0">
                <a:solidFill>
                  <a:srgbClr val="FFFF00"/>
                </a:solidFill>
                <a:latin typeface="Times New Roman" panose="02020603050405020304" pitchFamily="18" charset="0"/>
                <a:cs typeface="Times New Roman" panose="02020603050405020304" pitchFamily="18" charset="0"/>
              </a:rPr>
              <a:t> A </a:t>
            </a:r>
            <a:r>
              <a:rPr lang="en-US" altLang="en-US" sz="3200" b="1" i="1" dirty="0" err="1">
                <a:solidFill>
                  <a:srgbClr val="FFFF00"/>
                </a:solidFill>
                <a:latin typeface="Times New Roman" panose="02020603050405020304" pitchFamily="18" charset="0"/>
                <a:cs typeface="Times New Roman" panose="02020603050405020304" pitchFamily="18" charset="0"/>
              </a:rPr>
              <a:t>đến</a:t>
            </a:r>
            <a:r>
              <a:rPr lang="en-US" altLang="en-US" sz="3200" b="1" i="1" dirty="0">
                <a:solidFill>
                  <a:srgbClr val="FFFF00"/>
                </a:solidFill>
                <a:latin typeface="Times New Roman" panose="02020603050405020304" pitchFamily="18" charset="0"/>
                <a:cs typeface="Times New Roman" panose="02020603050405020304" pitchFamily="18" charset="0"/>
              </a:rPr>
              <a:t> B </a:t>
            </a:r>
            <a:r>
              <a:rPr lang="en-US" altLang="en-US" sz="3200" b="1" i="1" dirty="0" err="1">
                <a:solidFill>
                  <a:srgbClr val="FFFF00"/>
                </a:solidFill>
                <a:latin typeface="Times New Roman" panose="02020603050405020304" pitchFamily="18" charset="0"/>
                <a:cs typeface="Times New Roman" panose="02020603050405020304" pitchFamily="18" charset="0"/>
              </a:rPr>
              <a:t>hết</a:t>
            </a:r>
            <a:r>
              <a:rPr lang="en-US" altLang="en-US" sz="3200" b="1" i="1" dirty="0">
                <a:solidFill>
                  <a:srgbClr val="FFFF00"/>
                </a:solidFill>
                <a:latin typeface="Times New Roman" panose="02020603050405020304" pitchFamily="18" charset="0"/>
                <a:cs typeface="Times New Roman" panose="02020603050405020304" pitchFamily="18" charset="0"/>
              </a:rPr>
              <a:t> 40 </a:t>
            </a:r>
            <a:r>
              <a:rPr lang="en-US" altLang="en-US" sz="3200" b="1" i="1" dirty="0" err="1">
                <a:solidFill>
                  <a:srgbClr val="FFFF00"/>
                </a:solidFill>
                <a:latin typeface="Times New Roman" panose="02020603050405020304" pitchFamily="18" charset="0"/>
                <a:cs typeface="Times New Roman" panose="02020603050405020304" pitchFamily="18" charset="0"/>
              </a:rPr>
              <a:t>phút</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và</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từ</a:t>
            </a:r>
            <a:r>
              <a:rPr lang="en-US" altLang="en-US" sz="3200" b="1" i="1" dirty="0">
                <a:solidFill>
                  <a:srgbClr val="FFFF00"/>
                </a:solidFill>
                <a:latin typeface="Times New Roman" panose="02020603050405020304" pitchFamily="18" charset="0"/>
                <a:cs typeface="Times New Roman" panose="02020603050405020304" pitchFamily="18" charset="0"/>
              </a:rPr>
              <a:t> B </a:t>
            </a:r>
            <a:r>
              <a:rPr lang="en-US" altLang="en-US" sz="3200" b="1" i="1" dirty="0" err="1">
                <a:solidFill>
                  <a:srgbClr val="FFFF00"/>
                </a:solidFill>
                <a:latin typeface="Times New Roman" panose="02020603050405020304" pitchFamily="18" charset="0"/>
                <a:cs typeface="Times New Roman" panose="02020603050405020304" pitchFamily="18" charset="0"/>
              </a:rPr>
              <a:t>về</a:t>
            </a:r>
            <a:r>
              <a:rPr lang="en-US" altLang="en-US" sz="3200" b="1" i="1" dirty="0">
                <a:solidFill>
                  <a:srgbClr val="FFFF00"/>
                </a:solidFill>
                <a:latin typeface="Times New Roman" panose="02020603050405020304" pitchFamily="18" charset="0"/>
                <a:cs typeface="Times New Roman" panose="02020603050405020304" pitchFamily="18" charset="0"/>
              </a:rPr>
              <a:t> A </a:t>
            </a:r>
            <a:r>
              <a:rPr lang="en-US" altLang="en-US" sz="3200" b="1" i="1" dirty="0" err="1">
                <a:solidFill>
                  <a:srgbClr val="FFFF00"/>
                </a:solidFill>
                <a:latin typeface="Times New Roman" panose="02020603050405020304" pitchFamily="18" charset="0"/>
                <a:cs typeface="Times New Roman" panose="02020603050405020304" pitchFamily="18" charset="0"/>
              </a:rPr>
              <a:t>hết</a:t>
            </a:r>
            <a:r>
              <a:rPr lang="en-US" altLang="en-US" sz="3200" b="1" i="1" dirty="0">
                <a:solidFill>
                  <a:srgbClr val="FFFF00"/>
                </a:solidFill>
                <a:latin typeface="Times New Roman" panose="02020603050405020304" pitchFamily="18" charset="0"/>
                <a:cs typeface="Times New Roman" panose="02020603050405020304" pitchFamily="18" charset="0"/>
              </a:rPr>
              <a:t> 41 </a:t>
            </a:r>
            <a:r>
              <a:rPr lang="en-US" altLang="en-US" sz="3200" b="1" i="1" dirty="0" err="1">
                <a:solidFill>
                  <a:srgbClr val="FFFF00"/>
                </a:solidFill>
                <a:latin typeface="Times New Roman" panose="02020603050405020304" pitchFamily="18" charset="0"/>
                <a:cs typeface="Times New Roman" panose="02020603050405020304" pitchFamily="18" charset="0"/>
              </a:rPr>
              <a:t>phút</a:t>
            </a:r>
            <a:r>
              <a:rPr lang="en-US" altLang="en-US" sz="3200" b="1" i="1" dirty="0">
                <a:solidFill>
                  <a:srgbClr val="FFFF00"/>
                </a:solidFill>
                <a:latin typeface="Times New Roman" panose="02020603050405020304" pitchFamily="18" charset="0"/>
                <a:cs typeface="Times New Roman" panose="02020603050405020304" pitchFamily="18" charset="0"/>
              </a:rPr>
              <a:t> ( </a:t>
            </a:r>
            <a:r>
              <a:rPr lang="en-US" altLang="en-US" sz="3200" b="1" i="1" dirty="0" err="1">
                <a:solidFill>
                  <a:srgbClr val="FFFF00"/>
                </a:solidFill>
                <a:latin typeface="Times New Roman" panose="02020603050405020304" pitchFamily="18" charset="0"/>
                <a:cs typeface="Times New Roman" panose="02020603050405020304" pitchFamily="18" charset="0"/>
              </a:rPr>
              <a:t>vận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tốc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lên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dốc</a:t>
            </a:r>
            <a:r>
              <a:rPr lang="en-US" altLang="en-US" sz="3200" b="1" i="1" dirty="0">
                <a:solidFill>
                  <a:srgbClr val="FFFF00"/>
                </a:solidFill>
                <a:latin typeface="Times New Roman" panose="02020603050405020304" pitchFamily="18" charset="0"/>
                <a:cs typeface="Times New Roman" panose="02020603050405020304" pitchFamily="18" charset="0"/>
              </a:rPr>
              <a:t> , </a:t>
            </a:r>
            <a:r>
              <a:rPr lang="en-US" altLang="en-US" sz="3200" b="1" i="1" dirty="0" err="1">
                <a:solidFill>
                  <a:srgbClr val="FFFF00"/>
                </a:solidFill>
                <a:latin typeface="Times New Roman" panose="02020603050405020304" pitchFamily="18" charset="0"/>
                <a:cs typeface="Times New Roman" panose="02020603050405020304" pitchFamily="18" charset="0"/>
              </a:rPr>
              <a:t>xuống</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dốc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lúc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đi</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và</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lúc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về</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là</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như</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nhau</a:t>
            </a:r>
            <a:r>
              <a:rPr lang="en-US" altLang="en-US" sz="3200" b="1" i="1" dirty="0">
                <a:solidFill>
                  <a:srgbClr val="FFFF00"/>
                </a:solidFill>
                <a:latin typeface="Times New Roman" panose="02020603050405020304" pitchFamily="18" charset="0"/>
                <a:cs typeface="Times New Roman" panose="02020603050405020304" pitchFamily="18" charset="0"/>
              </a:rPr>
              <a:t>).</a:t>
            </a:r>
            <a:r>
              <a:rPr lang="en-US" altLang="en-US" sz="3200" b="1" i="1" dirty="0" err="1">
                <a:solidFill>
                  <a:srgbClr val="FFFF00"/>
                </a:solidFill>
                <a:latin typeface="Times New Roman" panose="02020603050405020304" pitchFamily="18" charset="0"/>
                <a:cs typeface="Times New Roman" panose="02020603050405020304" pitchFamily="18" charset="0"/>
              </a:rPr>
              <a:t>Tính</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vận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tốc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xe</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đạp</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lúc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lên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dốc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và</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vận</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tốc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xe</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đạp</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lúc</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xuống</a:t>
            </a:r>
            <a:r>
              <a:rPr lang="en-US" altLang="en-US" sz="3200" b="1" i="1" dirty="0">
                <a:solidFill>
                  <a:srgbClr val="FFFF00"/>
                </a:solidFill>
                <a:latin typeface="Times New Roman" panose="02020603050405020304" pitchFamily="18" charset="0"/>
                <a:cs typeface="Times New Roman" panose="02020603050405020304" pitchFamily="18" charset="0"/>
              </a:rPr>
              <a:t> </a:t>
            </a:r>
            <a:r>
              <a:rPr lang="en-US" altLang="en-US" sz="3200" b="1" i="1" dirty="0" err="1">
                <a:solidFill>
                  <a:srgbClr val="FFFF00"/>
                </a:solidFill>
                <a:latin typeface="Times New Roman" panose="02020603050405020304" pitchFamily="18" charset="0"/>
                <a:cs typeface="Times New Roman" panose="02020603050405020304" pitchFamily="18" charset="0"/>
              </a:rPr>
              <a:t>dốc</a:t>
            </a:r>
            <a:r>
              <a:rPr lang="en-US" altLang="en-US" sz="3200" b="1" i="1" dirty="0">
                <a:solidFill>
                  <a:srgbClr val="FFFF00"/>
                </a:solidFill>
                <a:latin typeface="Times New Roman" panose="02020603050405020304" pitchFamily="18" charset="0"/>
                <a:cs typeface="Times New Roman" panose="02020603050405020304" pitchFamily="18" charset="0"/>
              </a:rPr>
              <a:t> ?</a:t>
            </a:r>
            <a:endParaRPr lang="vi-VN"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767" y="4741864"/>
            <a:ext cx="3246967" cy="2103437"/>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767" y="4741863"/>
            <a:ext cx="3606800" cy="1541462"/>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767" y="4733926"/>
            <a:ext cx="35179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6767" y="4557714"/>
            <a:ext cx="2660651" cy="642937"/>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851" y="4078288"/>
            <a:ext cx="3363383"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401" y="3590926"/>
            <a:ext cx="3103033" cy="133191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67" y="3105151"/>
            <a:ext cx="35179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7152" y="3090864"/>
            <a:ext cx="4500033"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2" y="2001838"/>
            <a:ext cx="3814233" cy="8191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3018" y="1400175"/>
            <a:ext cx="2956983" cy="8191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1185" y="873125"/>
            <a:ext cx="2569633" cy="9334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85200" y="561975"/>
            <a:ext cx="2525184" cy="64928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3752" y="0"/>
            <a:ext cx="2660649" cy="10620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1051" y="649288"/>
            <a:ext cx="2948516" cy="15684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80218" y="1771652"/>
            <a:ext cx="3886200" cy="181927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64" y="1806576"/>
            <a:ext cx="3704166" cy="268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63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C43F9A51-2994-6B4E-DE30-600CD5233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015" y="132863"/>
            <a:ext cx="11980985" cy="6557106"/>
          </a:xfrm>
        </p:spPr>
      </p:pic>
    </p:spTree>
    <p:extLst>
      <p:ext uri="{BB962C8B-B14F-4D97-AF65-F5344CB8AC3E}">
        <p14:creationId xmlns:p14="http://schemas.microsoft.com/office/powerpoint/2010/main" val="290866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FF94DF-BFA5-43DB-EB9E-12398187B6B7}"/>
            </a:ext>
          </a:extLst>
        </p:cNvPr>
        <p:cNvGrpSpPr/>
        <p:nvPr/>
      </p:nvGrpSpPr>
      <p:grpSpPr>
        <a:xfrm>
          <a:off x="0" y="0"/>
          <a:ext cx="0" cy="0"/>
          <a:chOff x="0" y="0"/>
          <a:chExt cx="0" cy="0"/>
        </a:xfrm>
      </p:grpSpPr>
      <p:sp>
        <p:nvSpPr>
          <p:cNvPr id="41986" name="TextBox 1">
            <a:extLst>
              <a:ext uri="{FF2B5EF4-FFF2-40B4-BE49-F238E27FC236}">
                <a16:creationId xmlns:a16="http://schemas.microsoft.com/office/drawing/2014/main" id="{8D7324D1-1B97-0A41-24A5-E0450A84FB9D}"/>
              </a:ext>
            </a:extLst>
          </p:cNvPr>
          <p:cNvSpPr txBox="1">
            <a:spLocks noChangeArrowheads="1"/>
          </p:cNvSpPr>
          <p:nvPr/>
        </p:nvSpPr>
        <p:spPr bwMode="auto">
          <a:xfrm>
            <a:off x="2809240" y="512445"/>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b="1" u="sng" dirty="0"/>
              <a:t> NỘI DUNG CHUYÊN ĐỀ </a:t>
            </a:r>
            <a:endParaRPr lang="en-US" altLang="vi-VN" sz="3200" b="1" dirty="0"/>
          </a:p>
        </p:txBody>
      </p:sp>
      <p:pic>
        <p:nvPicPr>
          <p:cNvPr id="41987" name="Picture 22" descr="n1">
            <a:hlinkClick r:id="rId2" action="ppaction://hlinksldjump"/>
            <a:extLst>
              <a:ext uri="{FF2B5EF4-FFF2-40B4-BE49-F238E27FC236}">
                <a16:creationId xmlns:a16="http://schemas.microsoft.com/office/drawing/2014/main" id="{8CB9647C-CD4F-6B3A-C52B-EC9FF8A48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 y="1834832"/>
            <a:ext cx="25908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3" descr="n2">
            <a:hlinkClick r:id="rId4" action="ppaction://hlinksldjump"/>
            <a:extLst>
              <a:ext uri="{FF2B5EF4-FFF2-40B4-BE49-F238E27FC236}">
                <a16:creationId xmlns:a16="http://schemas.microsoft.com/office/drawing/2014/main" id="{71E7D38B-2A4C-490D-468E-A26DFBA67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40" y="3043873"/>
            <a:ext cx="250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4" descr="n3">
            <a:hlinkClick r:id="rId6" action="ppaction://hlinksldjump"/>
            <a:extLst>
              <a:ext uri="{FF2B5EF4-FFF2-40B4-BE49-F238E27FC236}">
                <a16:creationId xmlns:a16="http://schemas.microsoft.com/office/drawing/2014/main" id="{02CF33FE-E508-974B-A402-39BF61FFA3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815" y="4275139"/>
            <a:ext cx="24320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5" descr="n4">
            <a:hlinkClick r:id="rId8" action="ppaction://hlinksldjump"/>
            <a:extLst>
              <a:ext uri="{FF2B5EF4-FFF2-40B4-BE49-F238E27FC236}">
                <a16:creationId xmlns:a16="http://schemas.microsoft.com/office/drawing/2014/main" id="{FA618A81-9AC5-C25C-2DBF-B4A16A764C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815" y="5361963"/>
            <a:ext cx="259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7">
            <a:extLst>
              <a:ext uri="{FF2B5EF4-FFF2-40B4-BE49-F238E27FC236}">
                <a16:creationId xmlns:a16="http://schemas.microsoft.com/office/drawing/2014/main" id="{5EE1CC4F-F206-45D2-17DE-A62D013C332B}"/>
              </a:ext>
            </a:extLst>
          </p:cNvPr>
          <p:cNvSpPr txBox="1">
            <a:spLocks noChangeArrowheads="1"/>
          </p:cNvSpPr>
          <p:nvPr/>
        </p:nvSpPr>
        <p:spPr bwMode="auto">
          <a:xfrm>
            <a:off x="2809241" y="3035787"/>
            <a:ext cx="8534399" cy="107721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Lst>
        </p:spPr>
        <p:txBody>
          <a:bodyPr wrap="square">
            <a:spAutoFit/>
          </a:bodyPr>
          <a:lstStyle/>
          <a:p>
            <a:pPr>
              <a:spcBef>
                <a:spcPct val="50000"/>
              </a:spcBef>
            </a:pPr>
            <a:r>
              <a:rPr lang="en-US" altLang="vi-VN" sz="3200" b="1" i="1" dirty="0" err="1">
                <a:solidFill>
                  <a:srgbClr val="FFFF00"/>
                </a:solidFill>
                <a:latin typeface="Times New Roman" panose="02020603050405020304" pitchFamily="18" charset="0"/>
                <a:cs typeface="Times New Roman" panose="02020603050405020304" pitchFamily="18" charset="0"/>
              </a:rPr>
              <a:t>Những</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lỗi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sai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thường</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gặp</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khi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giải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bài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toán</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bằng</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cách</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lập</a:t>
            </a:r>
            <a:r>
              <a:rPr lang="en-US" altLang="vi-VN" sz="3200" b="1" i="1" dirty="0">
                <a:solidFill>
                  <a:srgbClr val="FFFF00"/>
                </a:solidFill>
                <a:latin typeface="Times New Roman" panose="02020603050405020304" pitchFamily="18" charset="0"/>
                <a:cs typeface="Times New Roman" panose="02020603050405020304" pitchFamily="18" charset="0"/>
              </a:rPr>
              <a:t> PT ( HPT)</a:t>
            </a:r>
          </a:p>
        </p:txBody>
      </p:sp>
      <p:sp>
        <p:nvSpPr>
          <p:cNvPr id="41992" name="Text Box 8">
            <a:extLst>
              <a:ext uri="{FF2B5EF4-FFF2-40B4-BE49-F238E27FC236}">
                <a16:creationId xmlns:a16="http://schemas.microsoft.com/office/drawing/2014/main" id="{5A13D5D7-A553-1CB8-3E04-4FFCF0BD231E}"/>
              </a:ext>
            </a:extLst>
          </p:cNvPr>
          <p:cNvSpPr txBox="1">
            <a:spLocks noChangeArrowheads="1"/>
          </p:cNvSpPr>
          <p:nvPr/>
        </p:nvSpPr>
        <p:spPr bwMode="auto">
          <a:xfrm>
            <a:off x="2809240" y="1954471"/>
            <a:ext cx="5922579" cy="646331"/>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Lst>
        </p:spPr>
        <p:txBody>
          <a:bodyPr wrap="square">
            <a:spAutoFit/>
          </a:bodyPr>
          <a:lstStyle/>
          <a:p>
            <a:pPr>
              <a:spcBef>
                <a:spcPct val="50000"/>
              </a:spcBef>
            </a:pPr>
            <a:r>
              <a:rPr lang="en-US" altLang="vi-VN" sz="3600" b="1" i="1" dirty="0" err="1">
                <a:solidFill>
                  <a:srgbClr val="FFFF00"/>
                </a:solidFill>
                <a:latin typeface="Times New Roman" panose="02020603050405020304" pitchFamily="18" charset="0"/>
                <a:cs typeface="Times New Roman" panose="02020603050405020304" pitchFamily="18" charset="0"/>
              </a:rPr>
              <a:t>Kiến</a:t>
            </a:r>
            <a:r>
              <a:rPr lang="en-US" altLang="vi-VN" sz="3600" b="1" i="1" dirty="0">
                <a:solidFill>
                  <a:srgbClr val="FFFF00"/>
                </a:solidFill>
                <a:latin typeface="Times New Roman" panose="02020603050405020304" pitchFamily="18" charset="0"/>
                <a:cs typeface="Times New Roman" panose="02020603050405020304" pitchFamily="18" charset="0"/>
              </a:rPr>
              <a:t> </a:t>
            </a:r>
            <a:r>
              <a:rPr lang="en-US" altLang="vi-VN" sz="3600" b="1" i="1" dirty="0" err="1">
                <a:solidFill>
                  <a:srgbClr val="FFFF00"/>
                </a:solidFill>
                <a:latin typeface="Times New Roman" panose="02020603050405020304" pitchFamily="18" charset="0"/>
                <a:cs typeface="Times New Roman" panose="02020603050405020304" pitchFamily="18" charset="0"/>
              </a:rPr>
              <a:t>thức</a:t>
            </a:r>
            <a:r>
              <a:rPr lang="en-US" altLang="vi-VN" sz="3600" b="1" i="1" dirty="0">
                <a:solidFill>
                  <a:srgbClr val="FFFF00"/>
                </a:solidFill>
                <a:latin typeface="Times New Roman" panose="02020603050405020304" pitchFamily="18" charset="0"/>
                <a:cs typeface="Times New Roman" panose="02020603050405020304" pitchFamily="18" charset="0"/>
              </a:rPr>
              <a:t> </a:t>
            </a:r>
            <a:r>
              <a:rPr lang="en-US" altLang="vi-VN" sz="3600" b="1" i="1" dirty="0" err="1">
                <a:solidFill>
                  <a:srgbClr val="FFFF00"/>
                </a:solidFill>
                <a:latin typeface="Times New Roman" panose="02020603050405020304" pitchFamily="18" charset="0"/>
                <a:cs typeface="Times New Roman" panose="02020603050405020304" pitchFamily="18" charset="0"/>
              </a:rPr>
              <a:t>trọng</a:t>
            </a:r>
            <a:r>
              <a:rPr lang="en-US" altLang="vi-VN" sz="3600" b="1" i="1" dirty="0">
                <a:solidFill>
                  <a:srgbClr val="FFFF00"/>
                </a:solidFill>
                <a:latin typeface="Times New Roman" panose="02020603050405020304" pitchFamily="18" charset="0"/>
                <a:cs typeface="Times New Roman" panose="02020603050405020304" pitchFamily="18" charset="0"/>
              </a:rPr>
              <a:t> </a:t>
            </a:r>
            <a:r>
              <a:rPr lang="en-US" altLang="vi-VN" sz="3600" b="1" i="1" dirty="0" err="1">
                <a:solidFill>
                  <a:srgbClr val="FFFF00"/>
                </a:solidFill>
                <a:latin typeface="Times New Roman" panose="02020603050405020304" pitchFamily="18" charset="0"/>
                <a:cs typeface="Times New Roman" panose="02020603050405020304" pitchFamily="18" charset="0"/>
              </a:rPr>
              <a:t>tâm</a:t>
            </a:r>
            <a:endParaRPr lang="en-US" altLang="vi-VN" sz="3600" b="1" i="1" dirty="0">
              <a:solidFill>
                <a:srgbClr val="FFFF00"/>
              </a:solidFill>
              <a:latin typeface="Times New Roman" panose="02020603050405020304" pitchFamily="18" charset="0"/>
              <a:cs typeface="Times New Roman" panose="02020603050405020304" pitchFamily="18" charset="0"/>
            </a:endParaRPr>
          </a:p>
        </p:txBody>
      </p:sp>
      <p:sp>
        <p:nvSpPr>
          <p:cNvPr id="41993" name="Text Box 9">
            <a:extLst>
              <a:ext uri="{FF2B5EF4-FFF2-40B4-BE49-F238E27FC236}">
                <a16:creationId xmlns:a16="http://schemas.microsoft.com/office/drawing/2014/main" id="{8E7BFC51-875F-9AB6-6E59-5D9BB10D0F01}"/>
              </a:ext>
            </a:extLst>
          </p:cNvPr>
          <p:cNvSpPr txBox="1">
            <a:spLocks noChangeArrowheads="1"/>
          </p:cNvSpPr>
          <p:nvPr/>
        </p:nvSpPr>
        <p:spPr bwMode="auto">
          <a:xfrm>
            <a:off x="2726690" y="4432720"/>
            <a:ext cx="9382760" cy="58477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Lst>
        </p:spPr>
        <p:txBody>
          <a:bodyPr wrap="square">
            <a:spAutoFit/>
          </a:bodyPr>
          <a:lstStyle/>
          <a:p>
            <a:pPr>
              <a:spcBef>
                <a:spcPct val="50000"/>
              </a:spcBef>
            </a:pPr>
            <a:r>
              <a:rPr lang="en-US" altLang="vi-VN" sz="3200" b="1" i="1" dirty="0" err="1">
                <a:solidFill>
                  <a:srgbClr val="FFFF00"/>
                </a:solidFill>
                <a:latin typeface="Times New Roman" panose="02020603050405020304" pitchFamily="18" charset="0"/>
                <a:cs typeface="Times New Roman" panose="02020603050405020304" pitchFamily="18" charset="0"/>
              </a:rPr>
              <a:t>Một</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số</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lưu</a:t>
            </a:r>
            <a:r>
              <a:rPr lang="en-US" altLang="vi-VN" sz="3200" b="1" i="1" dirty="0">
                <a:solidFill>
                  <a:srgbClr val="FFFF00"/>
                </a:solidFill>
                <a:latin typeface="Times New Roman" panose="02020603050405020304" pitchFamily="18" charset="0"/>
                <a:cs typeface="Times New Roman" panose="02020603050405020304" pitchFamily="18" charset="0"/>
              </a:rPr>
              <a:t> ý </a:t>
            </a:r>
            <a:r>
              <a:rPr lang="en-US" altLang="vi-VN" sz="3200" b="1" i="1" dirty="0" err="1">
                <a:solidFill>
                  <a:srgbClr val="FFFF00"/>
                </a:solidFill>
                <a:latin typeface="Times New Roman" panose="02020603050405020304" pitchFamily="18" charset="0"/>
                <a:cs typeface="Times New Roman" panose="02020603050405020304" pitchFamily="18" charset="0"/>
              </a:rPr>
              <a:t>khi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giải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bài</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toán</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bằng</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cách</a:t>
            </a:r>
            <a:r>
              <a:rPr lang="en-US" altLang="vi-VN" sz="3200" b="1" i="1" dirty="0">
                <a:solidFill>
                  <a:srgbClr val="FFFF00"/>
                </a:solidFill>
                <a:latin typeface="Times New Roman" panose="02020603050405020304" pitchFamily="18" charset="0"/>
                <a:cs typeface="Times New Roman" panose="02020603050405020304" pitchFamily="18" charset="0"/>
              </a:rPr>
              <a:t> </a:t>
            </a:r>
            <a:r>
              <a:rPr lang="en-US" altLang="vi-VN" sz="3200" b="1" i="1" dirty="0" err="1">
                <a:solidFill>
                  <a:srgbClr val="FFFF00"/>
                </a:solidFill>
                <a:latin typeface="Times New Roman" panose="02020603050405020304" pitchFamily="18" charset="0"/>
                <a:cs typeface="Times New Roman" panose="02020603050405020304" pitchFamily="18" charset="0"/>
              </a:rPr>
              <a:t>lập</a:t>
            </a:r>
            <a:r>
              <a:rPr lang="en-US" altLang="vi-VN" sz="3200" b="1" i="1" dirty="0">
                <a:solidFill>
                  <a:srgbClr val="FFFF00"/>
                </a:solidFill>
                <a:latin typeface="Times New Roman" panose="02020603050405020304" pitchFamily="18" charset="0"/>
                <a:cs typeface="Times New Roman" panose="02020603050405020304" pitchFamily="18" charset="0"/>
              </a:rPr>
              <a:t> PT (HPT)</a:t>
            </a:r>
          </a:p>
        </p:txBody>
      </p:sp>
      <p:sp>
        <p:nvSpPr>
          <p:cNvPr id="41994" name="Text Box 10">
            <a:extLst>
              <a:ext uri="{FF2B5EF4-FFF2-40B4-BE49-F238E27FC236}">
                <a16:creationId xmlns:a16="http://schemas.microsoft.com/office/drawing/2014/main" id="{0FBB2636-D985-59C2-74F5-BDFB5642112F}"/>
              </a:ext>
            </a:extLst>
          </p:cNvPr>
          <p:cNvSpPr txBox="1">
            <a:spLocks noChangeArrowheads="1"/>
          </p:cNvSpPr>
          <p:nvPr/>
        </p:nvSpPr>
        <p:spPr bwMode="auto">
          <a:xfrm>
            <a:off x="2888615" y="5534097"/>
            <a:ext cx="4419600" cy="646331"/>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Lst>
        </p:spPr>
        <p:txBody>
          <a:bodyPr>
            <a:spAutoFit/>
          </a:bodyPr>
          <a:lstStyle/>
          <a:p>
            <a:pPr>
              <a:spcBef>
                <a:spcPct val="50000"/>
              </a:spcBef>
            </a:pPr>
            <a:r>
              <a:rPr lang="en-US" altLang="vi-VN" sz="3600" b="1" i="1" dirty="0" err="1">
                <a:solidFill>
                  <a:srgbClr val="FFFF00"/>
                </a:solidFill>
                <a:latin typeface="Times New Roman" panose="02020603050405020304" pitchFamily="18" charset="0"/>
                <a:cs typeface="Times New Roman" panose="02020603050405020304" pitchFamily="18" charset="0"/>
              </a:rPr>
              <a:t>Luyện</a:t>
            </a:r>
            <a:r>
              <a:rPr lang="en-US" altLang="vi-VN" sz="3600" b="1" i="1" dirty="0">
                <a:solidFill>
                  <a:srgbClr val="FFFF00"/>
                </a:solidFill>
                <a:latin typeface="Times New Roman" panose="02020603050405020304" pitchFamily="18" charset="0"/>
                <a:cs typeface="Times New Roman" panose="02020603050405020304" pitchFamily="18" charset="0"/>
              </a:rPr>
              <a:t> </a:t>
            </a:r>
            <a:r>
              <a:rPr lang="en-US" altLang="vi-VN" sz="3600" b="1" i="1" dirty="0" err="1">
                <a:solidFill>
                  <a:srgbClr val="FFFF00"/>
                </a:solidFill>
                <a:latin typeface="Times New Roman" panose="02020603050405020304" pitchFamily="18" charset="0"/>
                <a:cs typeface="Times New Roman" panose="02020603050405020304" pitchFamily="18" charset="0"/>
              </a:rPr>
              <a:t>tập</a:t>
            </a:r>
            <a:r>
              <a:rPr lang="en-US" altLang="vi-VN" sz="3600" b="1" i="1" dirty="0">
                <a:solidFill>
                  <a:srgbClr val="FFFF00"/>
                </a:solidFill>
                <a:latin typeface="Times New Roman" panose="02020603050405020304" pitchFamily="18" charset="0"/>
                <a:cs typeface="Times New Roman" panose="02020603050405020304" pitchFamily="18" charset="0"/>
              </a:rPr>
              <a:t> </a:t>
            </a:r>
            <a:r>
              <a:rPr lang="en-US" altLang="vi-VN" sz="3600" b="1" i="1" dirty="0" err="1">
                <a:solidFill>
                  <a:srgbClr val="FFFF00"/>
                </a:solidFill>
                <a:latin typeface="Times New Roman" panose="02020603050405020304" pitchFamily="18" charset="0"/>
                <a:cs typeface="Times New Roman" panose="02020603050405020304" pitchFamily="18" charset="0"/>
              </a:rPr>
              <a:t>vận</a:t>
            </a:r>
            <a:r>
              <a:rPr lang="en-US" altLang="vi-VN" sz="3600" b="1" i="1" dirty="0">
                <a:solidFill>
                  <a:srgbClr val="FFFF00"/>
                </a:solidFill>
                <a:latin typeface="Times New Roman" panose="02020603050405020304" pitchFamily="18" charset="0"/>
                <a:cs typeface="Times New Roman" panose="02020603050405020304" pitchFamily="18" charset="0"/>
              </a:rPr>
              <a:t> </a:t>
            </a:r>
            <a:r>
              <a:rPr lang="en-US" altLang="vi-VN" sz="3600" b="1" i="1" dirty="0" err="1">
                <a:solidFill>
                  <a:srgbClr val="FFFF00"/>
                </a:solidFill>
                <a:latin typeface="Times New Roman" panose="02020603050405020304" pitchFamily="18" charset="0"/>
                <a:cs typeface="Times New Roman" panose="02020603050405020304" pitchFamily="18" charset="0"/>
              </a:rPr>
              <a:t>dụng</a:t>
            </a:r>
            <a:r>
              <a:rPr lang="en-US" altLang="vi-VN" sz="3600" b="1" i="1" dirty="0">
                <a:solidFill>
                  <a:srgbClr val="FFFF00"/>
                </a:solidFill>
                <a:latin typeface="Times New Roman" panose="02020603050405020304" pitchFamily="18" charset="0"/>
                <a:cs typeface="Times New Roman" panose="02020603050405020304" pitchFamily="18" charset="0"/>
              </a:rPr>
              <a:t> </a:t>
            </a:r>
            <a:endParaRPr lang="en-US" altLang="vi-VN"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486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blinds(horizontal)">
                                      <p:cBhvr>
                                        <p:cTn id="12" dur="500"/>
                                        <p:tgtEl>
                                          <p:spTgt spid="41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92"/>
                                        </p:tgtEl>
                                        <p:attrNameLst>
                                          <p:attrName>style.visibility</p:attrName>
                                        </p:attrNameLst>
                                      </p:cBhvr>
                                      <p:to>
                                        <p:strVal val="visible"/>
                                      </p:to>
                                    </p:set>
                                    <p:animEffect transition="in" filter="blinds(horizontal)">
                                      <p:cBhvr>
                                        <p:cTn id="17" dur="500"/>
                                        <p:tgtEl>
                                          <p:spTgt spid="419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blinds(horizontal)">
                                      <p:cBhvr>
                                        <p:cTn id="22" dur="500"/>
                                        <p:tgtEl>
                                          <p:spTgt spid="419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991"/>
                                        </p:tgtEl>
                                        <p:attrNameLst>
                                          <p:attrName>style.visibility</p:attrName>
                                        </p:attrNameLst>
                                      </p:cBhvr>
                                      <p:to>
                                        <p:strVal val="visible"/>
                                      </p:to>
                                    </p:set>
                                    <p:animEffect transition="in" filter="blinds(horizontal)">
                                      <p:cBhvr>
                                        <p:cTn id="27" dur="500"/>
                                        <p:tgtEl>
                                          <p:spTgt spid="419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989"/>
                                        </p:tgtEl>
                                        <p:attrNameLst>
                                          <p:attrName>style.visibility</p:attrName>
                                        </p:attrNameLst>
                                      </p:cBhvr>
                                      <p:to>
                                        <p:strVal val="visible"/>
                                      </p:to>
                                    </p:set>
                                    <p:animEffect transition="in" filter="blinds(horizontal)">
                                      <p:cBhvr>
                                        <p:cTn id="32" dur="500"/>
                                        <p:tgtEl>
                                          <p:spTgt spid="419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1993"/>
                                        </p:tgtEl>
                                        <p:attrNameLst>
                                          <p:attrName>style.visibility</p:attrName>
                                        </p:attrNameLst>
                                      </p:cBhvr>
                                      <p:to>
                                        <p:strVal val="visible"/>
                                      </p:to>
                                    </p:set>
                                    <p:animEffect transition="in" filter="blinds(horizontal)">
                                      <p:cBhvr>
                                        <p:cTn id="37" dur="500"/>
                                        <p:tgtEl>
                                          <p:spTgt spid="419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1990"/>
                                        </p:tgtEl>
                                        <p:attrNameLst>
                                          <p:attrName>style.visibility</p:attrName>
                                        </p:attrNameLst>
                                      </p:cBhvr>
                                      <p:to>
                                        <p:strVal val="visible"/>
                                      </p:to>
                                    </p:set>
                                    <p:animEffect transition="in" filter="blinds(horizontal)">
                                      <p:cBhvr>
                                        <p:cTn id="42" dur="500"/>
                                        <p:tgtEl>
                                          <p:spTgt spid="419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1994"/>
                                        </p:tgtEl>
                                        <p:attrNameLst>
                                          <p:attrName>style.visibility</p:attrName>
                                        </p:attrNameLst>
                                      </p:cBhvr>
                                      <p:to>
                                        <p:strVal val="visible"/>
                                      </p:to>
                                    </p:set>
                                    <p:animEffect transition="in" filter="blinds(horizontal)">
                                      <p:cBhvr>
                                        <p:cTn id="47"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91" grpId="0"/>
      <p:bldP spid="41992" grpId="0"/>
      <p:bldP spid="41993" grpId="0"/>
      <p:bldP spid="4199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Title 1"/>
          <p:cNvSpPr>
            <a:spLocks noGrp="1"/>
          </p:cNvSpPr>
          <p:nvPr>
            <p:ph type="title"/>
          </p:nvPr>
        </p:nvSpPr>
        <p:spPr>
          <a:xfrm>
            <a:off x="317181" y="534524"/>
            <a:ext cx="11557635" cy="1325880"/>
          </a:xfrm>
        </p:spPr>
        <p:txBody>
          <a:bodyPr anchor="ctr" anchorCtr="0"/>
          <a:lstStyle/>
          <a:p>
            <a:pPr algn="ctr"/>
            <a:r>
              <a:rPr lang="en-US" altLang="zh-CN" sz="2800" b="1" dirty="0">
                <a:solidFill>
                  <a:srgbClr val="FFFF00"/>
                </a:solidFill>
                <a:latin typeface="Times New Roman" panose="02020603050405020304" charset="0"/>
                <a:cs typeface="Times New Roman" panose="02020603050405020304" charset="0"/>
              </a:rPr>
              <a:t>CÁC BƯỚC GIẢI BÀI TOÁN BẰNG CÁCH LẬP PHƯƠNG TRÌNH [ HỆ PHƯƠNG TRÌNH]</a:t>
            </a:r>
          </a:p>
        </p:txBody>
      </p:sp>
      <p:sp>
        <p:nvSpPr>
          <p:cNvPr id="3" name="Content Placeholder 2"/>
          <p:cNvSpPr>
            <a:spLocks noGrp="1"/>
          </p:cNvSpPr>
          <p:nvPr>
            <p:ph idx="1"/>
          </p:nvPr>
        </p:nvSpPr>
        <p:spPr>
          <a:xfrm>
            <a:off x="349885" y="1981200"/>
            <a:ext cx="11492229" cy="4307840"/>
          </a:xfrm>
        </p:spPr>
        <p:txBody>
          <a:bodyPr>
            <a:noAutofit/>
          </a:bodyPr>
          <a:lstStyle/>
          <a:p>
            <a: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 </a:t>
            </a:r>
            <a:r>
              <a:rPr kumimoji="0" lang="en-US" sz="3200" b="1" i="1" u="sng" strike="noStrike" kern="1200" cap="none" spc="0" normalizeH="0" baseline="0" noProof="1">
                <a:solidFill>
                  <a:srgbClr val="FFFF00"/>
                </a:solidFill>
                <a:latin typeface="Times New Roman" panose="02020603050405020304" charset="0"/>
                <a:cs typeface="Times New Roman" panose="02020603050405020304" charset="0"/>
              </a:rPr>
              <a:t>Bước 1:</a:t>
            </a:r>
            <a:r>
              <a:rPr kumimoji="0" lang="en-US" sz="3200" b="1" i="1" u="none" strike="noStrike" kern="1200" cap="none" spc="0" normalizeH="0" baseline="0" noProof="1">
                <a:solidFill>
                  <a:srgbClr val="FFFF00"/>
                </a:solidFill>
                <a:latin typeface="Times New Roman" panose="02020603050405020304" charset="0"/>
                <a:cs typeface="Times New Roman" panose="02020603050405020304" charset="0"/>
              </a:rPr>
              <a:t> </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Lập </a:t>
            </a:r>
            <a:r>
              <a:rPr kumimoji="0" lang="vi-VN" sz="3200" b="1" i="1" u="none" strike="noStrike" kern="1200" cap="none" spc="0" normalizeH="0" baseline="0" noProof="1">
                <a:solidFill>
                  <a:schemeClr val="tx1"/>
                </a:solidFill>
                <a:latin typeface="Times New Roman" panose="02020603050405020304" charset="0"/>
                <a:cs typeface="Times New Roman" panose="02020603050405020304" charset="0"/>
              </a:rPr>
              <a:t>phương trình [Lập </a:t>
            </a:r>
            <a:r>
              <a:rPr kumimoji="0" lang="vi-VN" altLang="en-US" sz="3200" b="1" i="1" u="none" strike="noStrike" kern="1200" cap="none" spc="0" normalizeH="0" baseline="0" noProof="1">
                <a:solidFill>
                  <a:schemeClr val="tx1"/>
                </a:solidFill>
                <a:latin typeface="Times New Roman" panose="02020603050405020304" charset="0"/>
                <a:cs typeface="Times New Roman" panose="02020603050405020304" charset="0"/>
              </a:rPr>
              <a:t>hệ </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phương trình</a:t>
            </a:r>
            <a:r>
              <a:rPr lang="en-US" sz="3200" b="1" i="1" noProof="1">
                <a:solidFill>
                  <a:schemeClr val="tx1"/>
                </a:solidFill>
                <a:latin typeface="Times New Roman" panose="02020603050405020304" charset="0"/>
                <a:cs typeface="Times New Roman" panose="02020603050405020304" charset="0"/>
              </a:rPr>
              <a:t>]</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a:t>
            </a:r>
          </a:p>
          <a:p>
            <a: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  - Chọn ẩn (thường là các đại lượng cần tìm) và đặt điều kiện thích  hợp cho ẩn.</a:t>
            </a:r>
          </a:p>
          <a:p>
            <a: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  - Biểu diễn các đại lượng chưa biết theo ẩn và các đại lượng đã biết.</a:t>
            </a:r>
          </a:p>
          <a:p>
            <a: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  - Lập phương</a:t>
            </a:r>
            <a:r>
              <a:rPr kumimoji="0" lang="en-US" sz="3200" b="1" i="1" u="none" strike="noStrike" kern="1200" cap="none" spc="0" normalizeH="0" noProof="1">
                <a:solidFill>
                  <a:schemeClr val="tx1"/>
                </a:solidFill>
                <a:latin typeface="Times New Roman" panose="02020603050405020304" charset="0"/>
                <a:cs typeface="Times New Roman" panose="02020603050405020304" charset="0"/>
              </a:rPr>
              <a:t> trình [ Lập </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hệ phương trình</a:t>
            </a:r>
            <a:r>
              <a:rPr lang="en-US" sz="3200" b="1" i="1" noProof="1">
                <a:solidFill>
                  <a:schemeClr val="tx1"/>
                </a:solidFill>
                <a:latin typeface="Times New Roman" panose="02020603050405020304" charset="0"/>
                <a:cs typeface="Times New Roman" panose="02020603050405020304" charset="0"/>
              </a:rPr>
              <a:t>]</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 biểu thị mối quan hệ giữa các đại lượng.</a:t>
            </a:r>
          </a:p>
          <a:p>
            <a: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3200" b="1" i="1" u="sng" strike="noStrike" kern="1200" cap="none" spc="0" normalizeH="0" baseline="0" noProof="1">
                <a:solidFill>
                  <a:srgbClr val="FFFF00"/>
                </a:solidFill>
                <a:latin typeface="Times New Roman" panose="02020603050405020304" charset="0"/>
                <a:cs typeface="Times New Roman" panose="02020603050405020304" charset="0"/>
              </a:rPr>
              <a:t>Bước 2:</a:t>
            </a:r>
            <a:r>
              <a:rPr kumimoji="0" lang="en-US" sz="3200" b="1" i="1" u="none" strike="noStrike" kern="1200" cap="none" spc="0" normalizeH="0" baseline="0" noProof="1">
                <a:solidFill>
                  <a:srgbClr val="FFFF00"/>
                </a:solidFill>
                <a:latin typeface="Times New Roman" panose="02020603050405020304" charset="0"/>
                <a:cs typeface="Times New Roman" panose="02020603050405020304" charset="0"/>
              </a:rPr>
              <a:t> </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Giải phương</a:t>
            </a:r>
            <a:r>
              <a:rPr kumimoji="0" lang="en-US" sz="3200" b="1" i="1" u="none" strike="noStrike" kern="1200" cap="none" spc="0" normalizeH="0" noProof="1">
                <a:solidFill>
                  <a:schemeClr val="tx1"/>
                </a:solidFill>
                <a:latin typeface="Times New Roman" panose="02020603050405020304" charset="0"/>
                <a:cs typeface="Times New Roman" panose="02020603050405020304" charset="0"/>
              </a:rPr>
              <a:t> trình [ Giải </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hệ phương trình</a:t>
            </a:r>
            <a:r>
              <a:rPr lang="en-US" sz="3200" b="1" i="1" noProof="1">
                <a:solidFill>
                  <a:schemeClr val="tx1"/>
                </a:solidFill>
                <a:latin typeface="Times New Roman" panose="02020603050405020304" charset="0"/>
                <a:cs typeface="Times New Roman" panose="02020603050405020304" charset="0"/>
              </a:rPr>
              <a:t>]</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a:t>
            </a:r>
          </a:p>
          <a:p>
            <a: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3200" b="1" i="1" u="sng" strike="noStrike" kern="1200" cap="none" spc="0" normalizeH="0" baseline="0" noProof="1">
                <a:solidFill>
                  <a:schemeClr val="tx1"/>
                </a:solidFill>
                <a:latin typeface="Times New Roman" panose="02020603050405020304" charset="0"/>
                <a:cs typeface="Times New Roman" panose="02020603050405020304" charset="0"/>
              </a:rPr>
              <a:t>Bước 3:</a:t>
            </a: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 </a:t>
            </a:r>
            <a:r>
              <a:rPr lang="en-US" sz="3200" b="1" i="1" noProof="1">
                <a:solidFill>
                  <a:schemeClr val="tx1"/>
                </a:solidFill>
                <a:latin typeface="Times New Roman" panose="02020603050405020304" charset="0"/>
                <a:cs typeface="Times New Roman" panose="02020603050405020304" charset="0"/>
              </a:rPr>
              <a:t>Kết luận</a:t>
            </a:r>
          </a:p>
          <a:p>
            <a: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3200" b="1" i="1" u="none" strike="noStrike" kern="1200" cap="none" spc="0" normalizeH="0" baseline="0" noProof="1">
                <a:solidFill>
                  <a:schemeClr val="tx1"/>
                </a:solidFill>
                <a:latin typeface="Times New Roman" panose="02020603050405020304" charset="0"/>
                <a:cs typeface="Times New Roman" panose="02020603050405020304" charset="0"/>
              </a:rPr>
              <a:t> Chọn các nghiệm thỏa mãn điều kiện của ẩn rồi kết luận.</a:t>
            </a:r>
          </a:p>
        </p:txBody>
      </p:sp>
      <p:sp>
        <p:nvSpPr>
          <p:cNvPr id="6" name="Title 1"/>
          <p:cNvSpPr txBox="1"/>
          <p:nvPr/>
        </p:nvSpPr>
        <p:spPr bwMode="auto">
          <a:xfrm>
            <a:off x="2363128" y="-200953"/>
            <a:ext cx="7204075" cy="1143000"/>
          </a:xfrm>
          <a:prstGeom prst="rect">
            <a:avLst/>
          </a:prstGeom>
          <a:noFill/>
          <a:ln>
            <a:noFill/>
          </a:ln>
          <a:effectLst/>
        </p:spPr>
        <p:txBody>
          <a:bodyPr anchor="ctr"/>
          <a:lst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ctr" defTabSz="457200" rtl="0" eaLnBrk="1" fontAlgn="base" latinLnBrk="0" hangingPunct="1">
              <a:lnSpc>
                <a:spcPct val="15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outerShdw blurRad="38100" dist="38100" dir="2700000" algn="tl">
                    <a:srgbClr val="000000"/>
                  </a:outerShdw>
                </a:effectLst>
                <a:highlight>
                  <a:srgbClr val="FFFFFF"/>
                </a:highlight>
                <a:uLnTx/>
                <a:uFillTx/>
                <a:latin typeface="Times New Roman" panose="02020603050405020304" pitchFamily="18" charset="0"/>
                <a:ea typeface="Tahoma" panose="020B0604030504040204" pitchFamily="34" charset="0"/>
                <a:cs typeface="Times New Roman" panose="02020603050405020304" pitchFamily="18" charset="0"/>
              </a:rPr>
              <a:t>PHẦN 1: KIẾN THỨC TRỌNG TÂM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097"/>
                                        </p:tgtEl>
                                        <p:attrNameLst>
                                          <p:attrName>style.visibility</p:attrName>
                                        </p:attrNameLst>
                                      </p:cBhvr>
                                      <p:to>
                                        <p:strVal val="visible"/>
                                      </p:to>
                                    </p:set>
                                    <p:anim calcmode="lin" valueType="num">
                                      <p:cBhvr additive="base">
                                        <p:cTn id="13" dur="500"/>
                                        <p:tgtEl>
                                          <p:spTgt spid="4097"/>
                                        </p:tgtEl>
                                        <p:attrNameLst>
                                          <p:attrName>ppt_y</p:attrName>
                                        </p:attrNameLst>
                                      </p:cBhvr>
                                      <p:tavLst>
                                        <p:tav tm="0">
                                          <p:val>
                                            <p:strVal val="#ppt_y+#ppt_h*1.125000"/>
                                          </p:val>
                                        </p:tav>
                                        <p:tav tm="100000">
                                          <p:val>
                                            <p:strVal val="#ppt_y"/>
                                          </p:val>
                                        </p:tav>
                                      </p:tavLst>
                                    </p:anim>
                                    <p:animEffect transition="in" filter="wipe(up)">
                                      <p:cBhvr>
                                        <p:cTn id="14" dur="500"/>
                                        <p:tgtEl>
                                          <p:spTgt spid="4097"/>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2000" fill="hold">
                                          <p:stCondLst>
                                            <p:cond delay="0"/>
                                          </p:stCondLst>
                                        </p:cTn>
                                        <p:tgtEl>
                                          <p:spTgt spid="3">
                                            <p:txEl>
                                              <p:pRg st="0" end="0"/>
                                            </p:txEl>
                                          </p:spTgt>
                                        </p:tgtEl>
                                        <p:attrNameLst>
                                          <p:attrName>style.visibility</p:attrName>
                                        </p:attrNameLst>
                                      </p:cBhvr>
                                      <p:to>
                                        <p:strVal val="visible"/>
                                      </p:to>
                                    </p:set>
                                    <p:anim calcmode="lin" valueType="num">
                                      <p:cBhvr additive="base">
                                        <p:cTn id="18" dur="2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9" dur="2000"/>
                                        <p:tgtEl>
                                          <p:spTgt spid="3">
                                            <p:txEl>
                                              <p:pRg st="0" end="0"/>
                                            </p:txEl>
                                          </p:spTgt>
                                        </p:tgtEl>
                                      </p:cBhvr>
                                    </p:animEffect>
                                  </p:childTnLst>
                                </p:cTn>
                              </p:par>
                            </p:childTnLst>
                          </p:cTn>
                        </p:par>
                        <p:par>
                          <p:cTn id="20" fill="hold">
                            <p:stCondLst>
                              <p:cond delay="3500"/>
                            </p:stCondLst>
                            <p:childTnLst>
                              <p:par>
                                <p:cTn id="21" presetID="12" presetClass="entr" presetSubtype="4" fill="hold" grpId="0" nodeType="afterEffect">
                                  <p:stCondLst>
                                    <p:cond delay="0"/>
                                  </p:stCondLst>
                                  <p:childTnLst>
                                    <p:set>
                                      <p:cBhvr>
                                        <p:cTn id="22" dur="2000" fill="hold">
                                          <p:stCondLst>
                                            <p:cond delay="0"/>
                                          </p:stCondLst>
                                        </p:cTn>
                                        <p:tgtEl>
                                          <p:spTgt spid="3">
                                            <p:txEl>
                                              <p:pRg st="1" end="1"/>
                                            </p:txEl>
                                          </p:spTgt>
                                        </p:tgtEl>
                                        <p:attrNameLst>
                                          <p:attrName>style.visibility</p:attrName>
                                        </p:attrNameLst>
                                      </p:cBhvr>
                                      <p:to>
                                        <p:strVal val="visible"/>
                                      </p:to>
                                    </p:set>
                                    <p:anim calcmode="lin" valueType="num">
                                      <p:cBhvr additive="base">
                                        <p:cTn id="23" dur="2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4" dur="2000"/>
                                        <p:tgtEl>
                                          <p:spTgt spid="3">
                                            <p:txEl>
                                              <p:pRg st="1" end="1"/>
                                            </p:txEl>
                                          </p:spTgt>
                                        </p:tgtEl>
                                      </p:cBhvr>
                                    </p:animEffect>
                                  </p:childTnLst>
                                </p:cTn>
                              </p:par>
                            </p:childTnLst>
                          </p:cTn>
                        </p:par>
                        <p:par>
                          <p:cTn id="25" fill="hold">
                            <p:stCondLst>
                              <p:cond delay="5500"/>
                            </p:stCondLst>
                            <p:childTnLst>
                              <p:par>
                                <p:cTn id="26" presetID="12" presetClass="entr" presetSubtype="4" fill="hold" grpId="0" nodeType="afterEffect">
                                  <p:stCondLst>
                                    <p:cond delay="0"/>
                                  </p:stCondLst>
                                  <p:childTnLst>
                                    <p:set>
                                      <p:cBhvr>
                                        <p:cTn id="27" dur="2000" fill="hold">
                                          <p:stCondLst>
                                            <p:cond delay="0"/>
                                          </p:stCondLst>
                                        </p:cTn>
                                        <p:tgtEl>
                                          <p:spTgt spid="3">
                                            <p:txEl>
                                              <p:pRg st="2" end="2"/>
                                            </p:txEl>
                                          </p:spTgt>
                                        </p:tgtEl>
                                        <p:attrNameLst>
                                          <p:attrName>style.visibility</p:attrName>
                                        </p:attrNameLst>
                                      </p:cBhvr>
                                      <p:to>
                                        <p:strVal val="visible"/>
                                      </p:to>
                                    </p:set>
                                    <p:anim calcmode="lin" valueType="num">
                                      <p:cBhvr additive="base">
                                        <p:cTn id="28" dur="2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9" dur="2000"/>
                                        <p:tgtEl>
                                          <p:spTgt spid="3">
                                            <p:txEl>
                                              <p:pRg st="2" end="2"/>
                                            </p:txEl>
                                          </p:spTgt>
                                        </p:tgtEl>
                                      </p:cBhvr>
                                    </p:animEffect>
                                  </p:childTnLst>
                                </p:cTn>
                              </p:par>
                            </p:childTnLst>
                          </p:cTn>
                        </p:par>
                        <p:par>
                          <p:cTn id="30" fill="hold">
                            <p:stCondLst>
                              <p:cond delay="7500"/>
                            </p:stCondLst>
                            <p:childTnLst>
                              <p:par>
                                <p:cTn id="31" presetID="12" presetClass="entr" presetSubtype="4" fill="hold" grpId="0" nodeType="afterEffect">
                                  <p:stCondLst>
                                    <p:cond delay="0"/>
                                  </p:stCondLst>
                                  <p:childTnLst>
                                    <p:set>
                                      <p:cBhvr>
                                        <p:cTn id="32" dur="2000" fill="hold">
                                          <p:stCondLst>
                                            <p:cond delay="0"/>
                                          </p:stCondLst>
                                        </p:cTn>
                                        <p:tgtEl>
                                          <p:spTgt spid="3">
                                            <p:txEl>
                                              <p:pRg st="3" end="3"/>
                                            </p:txEl>
                                          </p:spTgt>
                                        </p:tgtEl>
                                        <p:attrNameLst>
                                          <p:attrName>style.visibility</p:attrName>
                                        </p:attrNameLst>
                                      </p:cBhvr>
                                      <p:to>
                                        <p:strVal val="visible"/>
                                      </p:to>
                                    </p:set>
                                    <p:anim calcmode="lin" valueType="num">
                                      <p:cBhvr additive="base">
                                        <p:cTn id="33" dur="2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4" dur="2000"/>
                                        <p:tgtEl>
                                          <p:spTgt spid="3">
                                            <p:txEl>
                                              <p:pRg st="3" end="3"/>
                                            </p:txEl>
                                          </p:spTgt>
                                        </p:tgtEl>
                                      </p:cBhvr>
                                    </p:animEffect>
                                  </p:childTnLst>
                                </p:cTn>
                              </p:par>
                            </p:childTnLst>
                          </p:cTn>
                        </p:par>
                        <p:par>
                          <p:cTn id="35" fill="hold">
                            <p:stCondLst>
                              <p:cond delay="9500"/>
                            </p:stCondLst>
                            <p:childTnLst>
                              <p:par>
                                <p:cTn id="36" presetID="12" presetClass="entr" presetSubtype="4" fill="hold" grpId="0" nodeType="afterEffect">
                                  <p:stCondLst>
                                    <p:cond delay="0"/>
                                  </p:stCondLst>
                                  <p:childTnLst>
                                    <p:set>
                                      <p:cBhvr>
                                        <p:cTn id="37" dur="2000" fill="hold">
                                          <p:stCondLst>
                                            <p:cond delay="0"/>
                                          </p:stCondLst>
                                        </p:cTn>
                                        <p:tgtEl>
                                          <p:spTgt spid="3">
                                            <p:txEl>
                                              <p:pRg st="4" end="4"/>
                                            </p:txEl>
                                          </p:spTgt>
                                        </p:tgtEl>
                                        <p:attrNameLst>
                                          <p:attrName>style.visibility</p:attrName>
                                        </p:attrNameLst>
                                      </p:cBhvr>
                                      <p:to>
                                        <p:strVal val="visible"/>
                                      </p:to>
                                    </p:set>
                                    <p:anim calcmode="lin" valueType="num">
                                      <p:cBhvr additive="base">
                                        <p:cTn id="38" dur="2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9" dur="2000"/>
                                        <p:tgtEl>
                                          <p:spTgt spid="3">
                                            <p:txEl>
                                              <p:pRg st="4" end="4"/>
                                            </p:txEl>
                                          </p:spTgt>
                                        </p:tgtEl>
                                      </p:cBhvr>
                                    </p:animEffect>
                                  </p:childTnLst>
                                </p:cTn>
                              </p:par>
                            </p:childTnLst>
                          </p:cTn>
                        </p:par>
                        <p:par>
                          <p:cTn id="40" fill="hold">
                            <p:stCondLst>
                              <p:cond delay="11500"/>
                            </p:stCondLst>
                            <p:childTnLst>
                              <p:par>
                                <p:cTn id="41" presetID="12" presetClass="entr" presetSubtype="4" fill="hold" grpId="0" nodeType="afterEffect">
                                  <p:stCondLst>
                                    <p:cond delay="0"/>
                                  </p:stCondLst>
                                  <p:childTnLst>
                                    <p:set>
                                      <p:cBhvr>
                                        <p:cTn id="42" dur="2000" fill="hold">
                                          <p:stCondLst>
                                            <p:cond delay="0"/>
                                          </p:stCondLst>
                                        </p:cTn>
                                        <p:tgtEl>
                                          <p:spTgt spid="3">
                                            <p:txEl>
                                              <p:pRg st="5" end="5"/>
                                            </p:txEl>
                                          </p:spTgt>
                                        </p:tgtEl>
                                        <p:attrNameLst>
                                          <p:attrName>style.visibility</p:attrName>
                                        </p:attrNameLst>
                                      </p:cBhvr>
                                      <p:to>
                                        <p:strVal val="visible"/>
                                      </p:to>
                                    </p:set>
                                    <p:anim calcmode="lin" valueType="num">
                                      <p:cBhvr additive="base">
                                        <p:cTn id="43" dur="20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2000"/>
                                        <p:tgtEl>
                                          <p:spTgt spid="3">
                                            <p:txEl>
                                              <p:pRg st="5" end="5"/>
                                            </p:txEl>
                                          </p:spTgt>
                                        </p:tgtEl>
                                      </p:cBhvr>
                                    </p:animEffect>
                                  </p:childTnLst>
                                </p:cTn>
                              </p:par>
                            </p:childTnLst>
                          </p:cTn>
                        </p:par>
                        <p:par>
                          <p:cTn id="45" fill="hold">
                            <p:stCondLst>
                              <p:cond delay="13500"/>
                            </p:stCondLst>
                            <p:childTnLst>
                              <p:par>
                                <p:cTn id="46" presetID="12" presetClass="entr" presetSubtype="4" fill="hold" grpId="0" nodeType="afterEffect">
                                  <p:stCondLst>
                                    <p:cond delay="0"/>
                                  </p:stCondLst>
                                  <p:childTnLst>
                                    <p:set>
                                      <p:cBhvr>
                                        <p:cTn id="47" dur="2000" fill="hold">
                                          <p:stCondLst>
                                            <p:cond delay="0"/>
                                          </p:stCondLst>
                                        </p:cTn>
                                        <p:tgtEl>
                                          <p:spTgt spid="3">
                                            <p:txEl>
                                              <p:pRg st="6" end="6"/>
                                            </p:txEl>
                                          </p:spTgt>
                                        </p:tgtEl>
                                        <p:attrNameLst>
                                          <p:attrName>style.visibility</p:attrName>
                                        </p:attrNameLst>
                                      </p:cBhvr>
                                      <p:to>
                                        <p:strVal val="visible"/>
                                      </p:to>
                                    </p:set>
                                    <p:anim calcmode="lin" valueType="num">
                                      <p:cBhvr additive="base">
                                        <p:cTn id="48" dur="20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7" grpId="1"/>
      <p:bldP spid="3" grpId="0" uiExpand="1" build="p"/>
      <p:bldP spid="3" grpId="1" build="p"/>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9AF7506-62A1-18B8-FE17-B18DD0E415AF}"/>
              </a:ext>
            </a:extLst>
          </p:cNvPr>
          <p:cNvSpPr>
            <a:spLocks noGrp="1"/>
          </p:cNvSpPr>
          <p:nvPr>
            <p:ph type="title"/>
          </p:nvPr>
        </p:nvSpPr>
        <p:spPr>
          <a:xfrm>
            <a:off x="332519" y="126348"/>
            <a:ext cx="11265512" cy="1507067"/>
          </a:xfrm>
        </p:spPr>
        <p:txBody>
          <a:bodyPr>
            <a:normAutofit fontScale="90000"/>
          </a:bodyPr>
          <a:lstStyle/>
          <a:p>
            <a:r>
              <a:rPr lang="en-US" b="1" dirty="0">
                <a:solidFill>
                  <a:srgbClr val="FFFF00"/>
                </a:solidFill>
                <a:latin typeface="Times New Roman" panose="02020603050405020304" pitchFamily="18" charset="0"/>
                <a:cs typeface="Times New Roman" panose="02020603050405020304" pitchFamily="18" charset="0"/>
              </a:rPr>
              <a:t>                        HOẠT ĐỘNG NHÓM :</a:t>
            </a:r>
            <a:br>
              <a:rPr lang="en-US" b="1" dirty="0">
                <a:solidFill>
                  <a:srgbClr val="FFFF00"/>
                </a:solidFill>
                <a:latin typeface="Times New Roman" panose="02020603050405020304" pitchFamily="18" charset="0"/>
                <a:cs typeface="Times New Roman" panose="02020603050405020304" pitchFamily="18" charset="0"/>
              </a:rPr>
            </a:br>
            <a:r>
              <a:rPr lang="en-US" b="1" dirty="0">
                <a:solidFill>
                  <a:srgbClr val="FFFF00"/>
                </a:solidFill>
                <a:latin typeface="Times New Roman" panose="02020603050405020304" pitchFamily="18" charset="0"/>
                <a:cs typeface="Times New Roman" panose="02020603050405020304" pitchFamily="18" charset="0"/>
              </a:rPr>
              <a:t> </a:t>
            </a:r>
            <a:r>
              <a:rPr lang="en-US" sz="3100" b="1" dirty="0">
                <a:solidFill>
                  <a:srgbClr val="FFFF00"/>
                </a:solidFill>
                <a:latin typeface="Times New Roman" panose="02020603050405020304" pitchFamily="18" charset="0"/>
                <a:cs typeface="Times New Roman" panose="02020603050405020304" pitchFamily="18" charset="0"/>
              </a:rPr>
              <a:t>Quan </a:t>
            </a:r>
            <a:r>
              <a:rPr lang="en-US" sz="3100" b="1" dirty="0" err="1">
                <a:solidFill>
                  <a:srgbClr val="FFFF00"/>
                </a:solidFill>
                <a:latin typeface="Times New Roman" panose="02020603050405020304" pitchFamily="18" charset="0"/>
                <a:cs typeface="Times New Roman" panose="02020603050405020304" pitchFamily="18" charset="0"/>
              </a:rPr>
              <a:t>sát</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lời</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giải</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của</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bài</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toán</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sau</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và</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nêu</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nhận</a:t>
            </a:r>
            <a:r>
              <a:rPr lang="en-US" sz="3100" b="1" dirty="0">
                <a:solidFill>
                  <a:srgbClr val="FFFF00"/>
                </a:solidFill>
                <a:latin typeface="Times New Roman" panose="02020603050405020304" pitchFamily="18" charset="0"/>
                <a:cs typeface="Times New Roman" panose="02020603050405020304" pitchFamily="18" charset="0"/>
              </a:rPr>
              <a:t> </a:t>
            </a:r>
            <a:r>
              <a:rPr lang="en-US" sz="3100" b="1" dirty="0" err="1">
                <a:solidFill>
                  <a:srgbClr val="FFFF00"/>
                </a:solidFill>
                <a:latin typeface="Times New Roman" panose="02020603050405020304" pitchFamily="18" charset="0"/>
                <a:cs typeface="Times New Roman" panose="02020603050405020304" pitchFamily="18" charset="0"/>
              </a:rPr>
              <a:t>xét</a:t>
            </a:r>
            <a:r>
              <a:rPr lang="en-US" sz="3100" b="1" dirty="0">
                <a:solidFill>
                  <a:srgbClr val="FFFF00"/>
                </a:solidFill>
                <a:latin typeface="Times New Roman" panose="02020603050405020304" pitchFamily="18" charset="0"/>
                <a:cs typeface="Times New Roman" panose="02020603050405020304" pitchFamily="18" charset="0"/>
              </a:rPr>
              <a:t> ? </a:t>
            </a:r>
            <a:endParaRPr lang="vi-VN" sz="3100" b="1" dirty="0">
              <a:solidFill>
                <a:srgbClr val="FFFF00"/>
              </a:solidFill>
              <a:latin typeface="Times New Roman" panose="02020603050405020304" pitchFamily="18" charset="0"/>
              <a:cs typeface="Times New Roman" panose="02020603050405020304" pitchFamily="18" charset="0"/>
            </a:endParaRPr>
          </a:p>
        </p:txBody>
      </p:sp>
      <p:sp>
        <p:nvSpPr>
          <p:cNvPr id="7" name="Chỗ dành sẵn cho Nội dung 6">
            <a:extLst>
              <a:ext uri="{FF2B5EF4-FFF2-40B4-BE49-F238E27FC236}">
                <a16:creationId xmlns:a16="http://schemas.microsoft.com/office/drawing/2014/main" id="{CC46E066-24AB-9EC4-6283-ED499C324E8E}"/>
              </a:ext>
            </a:extLst>
          </p:cNvPr>
          <p:cNvSpPr>
            <a:spLocks noGrp="1"/>
          </p:cNvSpPr>
          <p:nvPr>
            <p:ph idx="1"/>
          </p:nvPr>
        </p:nvSpPr>
        <p:spPr>
          <a:xfrm>
            <a:off x="191222" y="1787769"/>
            <a:ext cx="11868698" cy="4714631"/>
          </a:xfrm>
        </p:spPr>
        <p:txBody>
          <a:bodyPr>
            <a:normAutofit fontScale="92500" lnSpcReduction="10000"/>
          </a:bodyPr>
          <a:lstStyle/>
          <a:p>
            <a:r>
              <a:rPr lang="vi-VN" sz="43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Quãng đường từ nhà An đến nhà Bình dài 3km. Buổi sáng An đi bộ từ nhà An đến nhà Bình. Buổi chiều cùng ngày An đi xe đạp từ nhà Bình về nhà An trên cùng quãng đường đó với vận tốc lớn hơn vận tốc lúc đi bộ của An là 9km/h . Tính vận tốc lúc đi bộ của An ,  biết thời gian đi buổi chiều ít hơn thời gian đi buổi sáng là 45 phút ( Giả định rằng An đi bộ với vận tốc không đổi trên toàn bộ quãng đường đó .)</a:t>
            </a:r>
            <a:endParaRPr lang="vi-VN" sz="4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solidFill>
                <a:schemeClr val="tx1"/>
              </a:solidFill>
            </a:endParaRPr>
          </a:p>
        </p:txBody>
      </p:sp>
    </p:spTree>
    <p:extLst>
      <p:ext uri="{BB962C8B-B14F-4D97-AF65-F5344CB8AC3E}">
        <p14:creationId xmlns:p14="http://schemas.microsoft.com/office/powerpoint/2010/main" val="412199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p:cNvSpPr>
            <a:spLocks noChangeArrowheads="1"/>
          </p:cNvSpPr>
          <p:nvPr/>
        </p:nvSpPr>
        <p:spPr bwMode="auto">
          <a:xfrm rot="10800000">
            <a:off x="339558" y="1375755"/>
            <a:ext cx="11266214" cy="656391"/>
          </a:xfrm>
          <a:prstGeom prst="wedgeRoundRectCallout">
            <a:avLst>
              <a:gd name="adj1" fmla="val -61223"/>
              <a:gd name="adj2" fmla="val -22985"/>
              <a:gd name="adj3" fmla="val 16667"/>
            </a:avLst>
          </a:prstGeom>
          <a:solidFill>
            <a:schemeClr val="bg1"/>
          </a:solidFill>
          <a:ln w="38100" cmpd="dbl">
            <a:solidFill>
              <a:srgbClr val="990099"/>
            </a:solidFill>
            <a:miter lim="800000"/>
            <a:headEnd/>
            <a:tailEnd/>
          </a:ln>
        </p:spPr>
        <p:txBody>
          <a:bodyPr rot="10800000"/>
          <a:lstStyle/>
          <a:p>
            <a:pPr algn="just" defTabSz="914400"/>
            <a:r>
              <a:rPr lang="en-US" altLang="en-US" sz="2667" b="1" i="1" dirty="0">
                <a:solidFill>
                  <a:srgbClr val="000000"/>
                </a:solidFill>
                <a:latin typeface="Times New Roman" panose="02020603050405020304" pitchFamily="18" charset="0"/>
                <a:cs typeface="Times New Roman" panose="02020603050405020304" pitchFamily="18" charset="0"/>
              </a:rPr>
              <a:t>1. </a:t>
            </a:r>
            <a:r>
              <a:rPr lang="en-US" altLang="en-US" sz="2667" b="1" i="1" dirty="0" err="1">
                <a:solidFill>
                  <a:srgbClr val="000000"/>
                </a:solidFill>
                <a:latin typeface="Times New Roman" panose="02020603050405020304" pitchFamily="18" charset="0"/>
                <a:cs typeface="Times New Roman" panose="02020603050405020304" pitchFamily="18" charset="0"/>
              </a:rPr>
              <a:t>Thiếu</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đơn</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vị</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thiếu</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điều</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kiện</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của</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ẩn</a:t>
            </a:r>
            <a:endParaRPr lang="en-US" altLang="en-US" sz="2667" b="1" i="1" dirty="0">
              <a:solidFill>
                <a:srgbClr val="000000"/>
              </a:solidFill>
              <a:latin typeface="Times New Roman" panose="02020603050405020304" pitchFamily="18" charset="0"/>
              <a:cs typeface="Times New Roman" panose="02020603050405020304" pitchFamily="18" charset="0"/>
            </a:endParaRPr>
          </a:p>
        </p:txBody>
      </p:sp>
      <p:sp>
        <p:nvSpPr>
          <p:cNvPr id="14342" name="AutoShape 6"/>
          <p:cNvSpPr>
            <a:spLocks noChangeArrowheads="1"/>
          </p:cNvSpPr>
          <p:nvPr/>
        </p:nvSpPr>
        <p:spPr bwMode="auto">
          <a:xfrm rot="-5400000">
            <a:off x="5683965" y="-3161696"/>
            <a:ext cx="488300" cy="10902169"/>
          </a:xfrm>
          <a:prstGeom prst="wedgeEllipseCallout">
            <a:avLst>
              <a:gd name="adj1" fmla="val -17778"/>
              <a:gd name="adj2" fmla="val 60929"/>
            </a:avLst>
          </a:prstGeom>
          <a:solidFill>
            <a:schemeClr val="accent3">
              <a:lumMod val="40000"/>
              <a:lumOff val="60000"/>
            </a:schemeClr>
          </a:solidFill>
          <a:ln w="38100" cmpd="dbl">
            <a:solidFill>
              <a:srgbClr val="00FF00"/>
            </a:solidFill>
            <a:miter lim="800000"/>
            <a:headEnd/>
            <a:tailEnd/>
          </a:ln>
        </p:spPr>
        <p:txBody>
          <a:bodyPr vert="eaVert"/>
          <a:lstStyle/>
          <a:p>
            <a:pPr algn="just" defTabSz="914400">
              <a:lnSpc>
                <a:spcPct val="80000"/>
              </a:lnSpc>
              <a:spcBef>
                <a:spcPct val="20000"/>
              </a:spcBef>
            </a:pPr>
            <a:r>
              <a:rPr lang="en-US" altLang="en-US" sz="2667" b="1" i="1" dirty="0">
                <a:solidFill>
                  <a:srgbClr val="000000"/>
                </a:solidFill>
                <a:latin typeface="Times New Roman" panose="02020603050405020304" pitchFamily="18" charset="0"/>
                <a:cs typeface="Times New Roman" panose="02020603050405020304" pitchFamily="18" charset="0"/>
              </a:rPr>
              <a:t>2. Sai </a:t>
            </a:r>
            <a:r>
              <a:rPr lang="en-US" altLang="en-US" sz="2667" b="1" i="1" dirty="0" err="1">
                <a:solidFill>
                  <a:srgbClr val="000000"/>
                </a:solidFill>
                <a:latin typeface="Times New Roman" panose="02020603050405020304" pitchFamily="18" charset="0"/>
                <a:cs typeface="Times New Roman" panose="02020603050405020304" pitchFamily="18" charset="0"/>
              </a:rPr>
              <a:t>đơn</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vị</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sai</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điều</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kiện</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của</a:t>
            </a:r>
            <a:r>
              <a:rPr lang="en-US" altLang="en-US" sz="2667" b="1" i="1" dirty="0">
                <a:solidFill>
                  <a:srgbClr val="000000"/>
                </a:solidFill>
                <a:latin typeface="Times New Roman" panose="02020603050405020304" pitchFamily="18" charset="0"/>
                <a:cs typeface="Times New Roman" panose="02020603050405020304" pitchFamily="18" charset="0"/>
              </a:rPr>
              <a:t> </a:t>
            </a:r>
            <a:r>
              <a:rPr lang="en-US" altLang="en-US" sz="2667" b="1" i="1" dirty="0" err="1">
                <a:solidFill>
                  <a:srgbClr val="000000"/>
                </a:solidFill>
                <a:latin typeface="Times New Roman" panose="02020603050405020304" pitchFamily="18" charset="0"/>
                <a:cs typeface="Times New Roman" panose="02020603050405020304" pitchFamily="18" charset="0"/>
              </a:rPr>
              <a:t>ẩn</a:t>
            </a:r>
            <a:r>
              <a:rPr lang="en-US" altLang="en-US" sz="2667" b="1" i="1" dirty="0">
                <a:solidFill>
                  <a:srgbClr val="000000"/>
                </a:solidFill>
                <a:latin typeface="Times New Roman" panose="02020603050405020304" pitchFamily="18" charset="0"/>
                <a:cs typeface="Times New Roman" panose="02020603050405020304" pitchFamily="18" charset="0"/>
              </a:rPr>
              <a:t>.  </a:t>
            </a:r>
          </a:p>
          <a:p>
            <a:pPr algn="just" defTabSz="914400"/>
            <a:endParaRPr lang="en-US" altLang="en-US" sz="2667" dirty="0">
              <a:solidFill>
                <a:srgbClr val="3333FF"/>
              </a:solidFill>
              <a:latin typeface="Arial" pitchFamily="34" charset="0"/>
              <a:cs typeface="Arial" pitchFamily="34" charset="0"/>
            </a:endParaRPr>
          </a:p>
        </p:txBody>
      </p:sp>
      <p:sp>
        <p:nvSpPr>
          <p:cNvPr id="14343" name="AutoShape 7"/>
          <p:cNvSpPr>
            <a:spLocks noChangeArrowheads="1"/>
          </p:cNvSpPr>
          <p:nvPr/>
        </p:nvSpPr>
        <p:spPr bwMode="auto">
          <a:xfrm>
            <a:off x="402168" y="2635917"/>
            <a:ext cx="12141200" cy="1001811"/>
          </a:xfrm>
          <a:prstGeom prst="rightArrowCallout">
            <a:avLst>
              <a:gd name="adj1" fmla="val 42052"/>
              <a:gd name="adj2" fmla="val 33111"/>
              <a:gd name="adj3" fmla="val 50017"/>
              <a:gd name="adj4" fmla="val 86014"/>
            </a:avLst>
          </a:prstGeom>
          <a:solidFill>
            <a:schemeClr val="accent2">
              <a:lumMod val="20000"/>
              <a:lumOff val="80000"/>
            </a:schemeClr>
          </a:solidFill>
          <a:ln w="57150" cmpd="thinThick">
            <a:solidFill>
              <a:srgbClr val="FF0000"/>
            </a:solidFill>
            <a:miter lim="800000"/>
            <a:headEnd/>
            <a:tailEnd/>
          </a:ln>
        </p:spPr>
        <p:txBody>
          <a:bodyPr wrap="none" anchor="ctr"/>
          <a:lstStyle/>
          <a:p>
            <a:pPr defTabSz="914400"/>
            <a:endParaRPr lang="vi-VN" altLang="en-US" sz="2400">
              <a:solidFill>
                <a:srgbClr val="000000"/>
              </a:solidFill>
              <a:cs typeface="Arial" pitchFamily="34" charset="0"/>
            </a:endParaRPr>
          </a:p>
        </p:txBody>
      </p:sp>
      <p:sp>
        <p:nvSpPr>
          <p:cNvPr id="14344" name="Text Box 8"/>
          <p:cNvSpPr txBox="1">
            <a:spLocks noChangeArrowheads="1"/>
          </p:cNvSpPr>
          <p:nvPr/>
        </p:nvSpPr>
        <p:spPr bwMode="auto">
          <a:xfrm>
            <a:off x="402168" y="2598003"/>
            <a:ext cx="100758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defTabSz="914400" eaLnBrk="1" hangingPunct="1">
              <a:spcBef>
                <a:spcPct val="20000"/>
              </a:spcBef>
            </a:pP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a:solidFill>
                  <a:srgbClr val="000000"/>
                </a:solidFill>
                <a:latin typeface="Times New Roman" panose="02020603050405020304" pitchFamily="18" charset="0"/>
                <a:cs typeface="Times New Roman" panose="02020603050405020304" pitchFamily="18" charset="0"/>
              </a:rPr>
              <a:t>3. </a:t>
            </a:r>
            <a:r>
              <a:rPr lang="vi-VN" sz="2400" b="1" i="1" dirty="0">
                <a:solidFill>
                  <a:prstClr val="black"/>
                </a:solidFill>
                <a:latin typeface="Times New Roman" panose="02020603050405020304" pitchFamily="18" charset="0"/>
                <a:cs typeface="Times New Roman" panose="02020603050405020304" pitchFamily="18" charset="0"/>
              </a:rPr>
              <a:t>Quên đối chiếu giá trị tìm được của ẩn sau khi giải phương trình hoặc hệ phương trình với điều kiện của ẩn.</a:t>
            </a:r>
            <a:r>
              <a:rPr lang="en-US" altLang="en-US" sz="2400" b="1" dirty="0">
                <a:solidFill>
                  <a:srgbClr val="000000"/>
                </a:solidFill>
                <a:latin typeface="Times New Roman" panose="02020603050405020304" pitchFamily="18" charset="0"/>
                <a:cs typeface="Times New Roman" panose="02020603050405020304" pitchFamily="18" charset="0"/>
              </a:rPr>
              <a:t> </a:t>
            </a:r>
          </a:p>
        </p:txBody>
      </p:sp>
      <p:sp>
        <p:nvSpPr>
          <p:cNvPr id="14347" name="AutoShape 11"/>
          <p:cNvSpPr>
            <a:spLocks noChangeArrowheads="1"/>
          </p:cNvSpPr>
          <p:nvPr/>
        </p:nvSpPr>
        <p:spPr bwMode="auto">
          <a:xfrm>
            <a:off x="402168" y="3801994"/>
            <a:ext cx="11613369" cy="619260"/>
          </a:xfrm>
          <a:prstGeom prst="homePlate">
            <a:avLst>
              <a:gd name="adj" fmla="val 124915"/>
            </a:avLst>
          </a:prstGeom>
          <a:solidFill>
            <a:schemeClr val="bg1"/>
          </a:solidFill>
          <a:ln w="57150" cmpd="thinThick">
            <a:solidFill>
              <a:srgbClr val="00FF00"/>
            </a:solidFill>
            <a:miter lim="800000"/>
            <a:headEnd/>
            <a:tailEnd/>
          </a:ln>
        </p:spPr>
        <p:txBody>
          <a:bodyPr wrap="none" anchor="ctr"/>
          <a:lstStyle/>
          <a:p>
            <a:pPr defTabSz="914400"/>
            <a:endParaRPr lang="en-US" altLang="en-US" sz="2667" dirty="0">
              <a:solidFill>
                <a:srgbClr val="000000"/>
              </a:solidFill>
              <a:latin typeface="Arial" pitchFamily="34" charset="0"/>
              <a:cs typeface="Arial" pitchFamily="34" charset="0"/>
            </a:endParaRPr>
          </a:p>
          <a:p>
            <a:pPr defTabSz="914400"/>
            <a:r>
              <a:rPr lang="en-US" altLang="en-US" sz="2667" b="1" dirty="0">
                <a:solidFill>
                  <a:srgbClr val="000000"/>
                </a:solidFill>
                <a:latin typeface="Arial" pitchFamily="34" charset="0"/>
                <a:cs typeface="Arial" pitchFamily="34" charset="0"/>
              </a:rPr>
              <a:t>4.</a:t>
            </a:r>
            <a:r>
              <a:rPr lang="vi-VN" i="1" dirty="0">
                <a:solidFill>
                  <a:prstClr val="black"/>
                </a:solidFill>
              </a:rPr>
              <a:t> </a:t>
            </a:r>
            <a:r>
              <a:rPr lang="vi-VN" sz="2400" b="1" i="1" dirty="0">
                <a:solidFill>
                  <a:prstClr val="black"/>
                </a:solidFill>
                <a:latin typeface="Times New Roman"/>
              </a:rPr>
              <a:t>Các đại lượng chưa được quy về cùng một đơn vị. </a:t>
            </a:r>
            <a:endParaRPr lang="vi-VN" dirty="0">
              <a:solidFill>
                <a:prstClr val="black"/>
              </a:solidFill>
            </a:endParaRPr>
          </a:p>
          <a:p>
            <a:pPr defTabSz="914400"/>
            <a:endParaRPr lang="en-US" altLang="en-US" sz="2667" dirty="0">
              <a:solidFill>
                <a:srgbClr val="990099"/>
              </a:solidFill>
              <a:latin typeface="Arial" pitchFamily="34" charset="0"/>
              <a:cs typeface="Arial" pitchFamily="34" charset="0"/>
            </a:endParaRPr>
          </a:p>
        </p:txBody>
      </p:sp>
      <p:sp>
        <p:nvSpPr>
          <p:cNvPr id="116753" name="Rectangle 5"/>
          <p:cNvSpPr>
            <a:spLocks noChangeArrowheads="1"/>
          </p:cNvSpPr>
          <p:nvPr/>
        </p:nvSpPr>
        <p:spPr bwMode="auto">
          <a:xfrm>
            <a:off x="175684" y="415908"/>
            <a:ext cx="12141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914400"/>
            <a:r>
              <a:rPr lang="en-US" altLang="en-US" sz="2400" b="1" dirty="0">
                <a:solidFill>
                  <a:srgbClr val="FFFF00"/>
                </a:solidFill>
                <a:latin typeface="Times New Roman" panose="02020603050405020304" pitchFamily="18" charset="0"/>
                <a:cs typeface="Times New Roman" panose="02020603050405020304" pitchFamily="18" charset="0"/>
              </a:rPr>
              <a:t>                                                   PHẦN II. </a:t>
            </a:r>
          </a:p>
          <a:p>
            <a:pPr defTabSz="914400"/>
            <a:r>
              <a:rPr lang="en-US" altLang="en-US" sz="2400" b="1" dirty="0">
                <a:solidFill>
                  <a:srgbClr val="FFFF00"/>
                </a:solidFill>
                <a:latin typeface="Times New Roman" panose="02020603050405020304" pitchFamily="18" charset="0"/>
                <a:cs typeface="Times New Roman" panose="02020603050405020304" pitchFamily="18" charset="0"/>
              </a:rPr>
              <a:t>NHỮNG LỖI SAI THƯỜNG GẶP KHI </a:t>
            </a:r>
            <a:r>
              <a:rPr lang="vi-VN"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GIẢI BÀI TOÁN BẰNG CÁCH LẬP PT (HPT).</a:t>
            </a:r>
          </a:p>
          <a:p>
            <a:pPr defTabSz="914400"/>
            <a:endParaRPr lang="en-US" altLang="en-US" sz="2800" b="1" u="sng" dirty="0">
              <a:solidFill>
                <a:srgbClr val="FFFF00"/>
              </a:solidFill>
              <a:latin typeface="Arial" pitchFamily="34" charset="0"/>
              <a:cs typeface="Arial" pitchFamily="34" charset="0"/>
            </a:endParaRPr>
          </a:p>
        </p:txBody>
      </p:sp>
      <p:sp>
        <p:nvSpPr>
          <p:cNvPr id="26" name="Rectangle 44"/>
          <p:cNvSpPr>
            <a:spLocks noChangeArrowheads="1"/>
          </p:cNvSpPr>
          <p:nvPr/>
        </p:nvSpPr>
        <p:spPr bwMode="auto">
          <a:xfrm>
            <a:off x="101600" y="118533"/>
            <a:ext cx="11988800" cy="6553200"/>
          </a:xfrm>
          <a:prstGeom prst="rect">
            <a:avLst/>
          </a:prstGeom>
          <a:noFill/>
          <a:ln w="76200" cmpd="tri">
            <a:solidFill>
              <a:schemeClr val="accent3">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9" rIns="121917" bIns="60959" anchor="ctr"/>
          <a:lstStyle/>
          <a:p>
            <a:pPr defTabSz="914400">
              <a:defRPr/>
            </a:pPr>
            <a:endParaRPr lang="en-US" altLang="en-US" sz="2400">
              <a:solidFill>
                <a:prstClr val="black"/>
              </a:solidFill>
            </a:endParaRPr>
          </a:p>
        </p:txBody>
      </p:sp>
      <p:sp>
        <p:nvSpPr>
          <p:cNvPr id="6" name="AutoShape 6">
            <a:extLst>
              <a:ext uri="{FF2B5EF4-FFF2-40B4-BE49-F238E27FC236}">
                <a16:creationId xmlns:a16="http://schemas.microsoft.com/office/drawing/2014/main" id="{973024E4-D57A-CEB4-5022-6CD6E6881135}"/>
              </a:ext>
            </a:extLst>
          </p:cNvPr>
          <p:cNvSpPr>
            <a:spLocks noChangeArrowheads="1"/>
          </p:cNvSpPr>
          <p:nvPr/>
        </p:nvSpPr>
        <p:spPr bwMode="auto">
          <a:xfrm rot="-5400000">
            <a:off x="5226286" y="-287774"/>
            <a:ext cx="537810" cy="10186046"/>
          </a:xfrm>
          <a:prstGeom prst="wedgeEllipseCallout">
            <a:avLst>
              <a:gd name="adj1" fmla="val -17778"/>
              <a:gd name="adj2" fmla="val 60929"/>
            </a:avLst>
          </a:prstGeom>
          <a:solidFill>
            <a:schemeClr val="accent3">
              <a:lumMod val="40000"/>
              <a:lumOff val="60000"/>
            </a:schemeClr>
          </a:solidFill>
          <a:ln w="38100" cmpd="dbl">
            <a:solidFill>
              <a:srgbClr val="00FF00"/>
            </a:solidFill>
            <a:miter lim="800000"/>
            <a:headEnd/>
            <a:tailEnd/>
          </a:ln>
        </p:spPr>
        <p:txBody>
          <a:bodyPr vert="eaVert"/>
          <a:lstStyle/>
          <a:p>
            <a:pPr algn="just" defTabSz="914400">
              <a:lnSpc>
                <a:spcPct val="80000"/>
              </a:lnSpc>
              <a:spcBef>
                <a:spcPct val="20000"/>
              </a:spcBef>
            </a:pPr>
            <a:r>
              <a:rPr lang="en-US" altLang="en-US" sz="2400" b="1" dirty="0">
                <a:solidFill>
                  <a:srgbClr val="000000"/>
                </a:solidFill>
                <a:latin typeface="Arial" pitchFamily="34" charset="0"/>
                <a:cs typeface="Arial" pitchFamily="34" charset="0"/>
              </a:rPr>
              <a:t>5.</a:t>
            </a:r>
            <a:r>
              <a:rPr lang="vi-VN" sz="2400" i="1" dirty="0">
                <a:solidFill>
                  <a:prstClr val="black"/>
                </a:solidFill>
              </a:rPr>
              <a:t> </a:t>
            </a:r>
            <a:r>
              <a:rPr lang="vi-VN" sz="2400" b="1" i="1" dirty="0">
                <a:solidFill>
                  <a:prstClr val="black"/>
                </a:solidFill>
                <a:latin typeface="Times New Roman"/>
              </a:rPr>
              <a:t>Lời giải không đầy đủ, thiếu chặt chẽ</a:t>
            </a:r>
            <a:r>
              <a:rPr lang="vi-VN" sz="2400" i="1" dirty="0">
                <a:solidFill>
                  <a:prstClr val="black"/>
                </a:solidFill>
              </a:rPr>
              <a:t>.</a:t>
            </a:r>
            <a:endParaRPr lang="vi-VN" sz="2400" dirty="0">
              <a:solidFill>
                <a:prstClr val="black"/>
              </a:solidFill>
            </a:endParaRPr>
          </a:p>
          <a:p>
            <a:pPr algn="just" defTabSz="914400">
              <a:lnSpc>
                <a:spcPct val="80000"/>
              </a:lnSpc>
              <a:spcBef>
                <a:spcPct val="20000"/>
              </a:spcBef>
            </a:pPr>
            <a:r>
              <a:rPr lang="en-US" altLang="en-US" sz="2667" b="1" dirty="0">
                <a:solidFill>
                  <a:srgbClr val="000000"/>
                </a:solidFill>
                <a:latin typeface="Arial" pitchFamily="34" charset="0"/>
                <a:cs typeface="Arial" pitchFamily="34" charset="0"/>
              </a:rPr>
              <a:t>   </a:t>
            </a:r>
          </a:p>
          <a:p>
            <a:pPr algn="just" defTabSz="914400"/>
            <a:endParaRPr lang="en-US" altLang="en-US" sz="2667" dirty="0">
              <a:solidFill>
                <a:srgbClr val="3333FF"/>
              </a:solidFill>
              <a:latin typeface="Arial" pitchFamily="34" charset="0"/>
              <a:cs typeface="Arial" pitchFamily="34" charset="0"/>
            </a:endParaRPr>
          </a:p>
        </p:txBody>
      </p:sp>
      <p:sp>
        <p:nvSpPr>
          <p:cNvPr id="7" name="AutoShape 4">
            <a:extLst>
              <a:ext uri="{FF2B5EF4-FFF2-40B4-BE49-F238E27FC236}">
                <a16:creationId xmlns:a16="http://schemas.microsoft.com/office/drawing/2014/main" id="{CE1B220A-28F1-8DAE-2707-992B968D78D7}"/>
              </a:ext>
            </a:extLst>
          </p:cNvPr>
          <p:cNvSpPr>
            <a:spLocks noChangeArrowheads="1"/>
          </p:cNvSpPr>
          <p:nvPr/>
        </p:nvSpPr>
        <p:spPr bwMode="auto">
          <a:xfrm rot="10800000">
            <a:off x="245200" y="4999792"/>
            <a:ext cx="10499982" cy="656391"/>
          </a:xfrm>
          <a:prstGeom prst="wedgeRoundRectCallout">
            <a:avLst>
              <a:gd name="adj1" fmla="val -61223"/>
              <a:gd name="adj2" fmla="val -22985"/>
              <a:gd name="adj3" fmla="val 16667"/>
            </a:avLst>
          </a:prstGeom>
          <a:solidFill>
            <a:schemeClr val="bg1"/>
          </a:solidFill>
          <a:ln w="38100" cmpd="dbl">
            <a:solidFill>
              <a:srgbClr val="990099"/>
            </a:solidFill>
            <a:miter lim="800000"/>
            <a:headEnd/>
            <a:tailEnd/>
          </a:ln>
        </p:spPr>
        <p:txBody>
          <a:bodyPr rot="10800000"/>
          <a:lstStyle/>
          <a:p>
            <a:pPr defTabSz="914400"/>
            <a:r>
              <a:rPr lang="vi-VN" sz="2400" b="1" i="1" dirty="0">
                <a:solidFill>
                  <a:prstClr val="black"/>
                </a:solidFill>
                <a:latin typeface="Times New Roman"/>
              </a:rPr>
              <a:t>6. Lập phương trình hoặc lập hệ phương trình sai. Giải phương trình sai</a:t>
            </a:r>
            <a:r>
              <a:rPr lang="vi-VN" i="1" dirty="0">
                <a:solidFill>
                  <a:prstClr val="black"/>
                </a:solidFill>
              </a:rPr>
              <a:t>.</a:t>
            </a:r>
            <a:endParaRPr lang="vi-VN" dirty="0">
              <a:solidFill>
                <a:prstClr val="black"/>
              </a:solidFill>
            </a:endParaRPr>
          </a:p>
        </p:txBody>
      </p:sp>
      <p:sp>
        <p:nvSpPr>
          <p:cNvPr id="8" name="AutoShape 11">
            <a:extLst>
              <a:ext uri="{FF2B5EF4-FFF2-40B4-BE49-F238E27FC236}">
                <a16:creationId xmlns:a16="http://schemas.microsoft.com/office/drawing/2014/main" id="{1E88A7D5-3560-7765-769C-6197B582C4B8}"/>
              </a:ext>
            </a:extLst>
          </p:cNvPr>
          <p:cNvSpPr>
            <a:spLocks noChangeArrowheads="1"/>
          </p:cNvSpPr>
          <p:nvPr/>
        </p:nvSpPr>
        <p:spPr bwMode="auto">
          <a:xfrm>
            <a:off x="477031" y="5783318"/>
            <a:ext cx="11613369" cy="619260"/>
          </a:xfrm>
          <a:prstGeom prst="homePlate">
            <a:avLst>
              <a:gd name="adj" fmla="val 124915"/>
            </a:avLst>
          </a:prstGeom>
          <a:solidFill>
            <a:schemeClr val="bg1"/>
          </a:solidFill>
          <a:ln w="57150" cmpd="thinThick">
            <a:solidFill>
              <a:srgbClr val="00FF00"/>
            </a:solidFill>
            <a:miter lim="800000"/>
            <a:headEnd/>
            <a:tailEnd/>
          </a:ln>
        </p:spPr>
        <p:txBody>
          <a:bodyPr wrap="none" anchor="ctr"/>
          <a:lstStyle/>
          <a:p>
            <a:pPr defTabSz="914400"/>
            <a:endParaRPr lang="en-US" altLang="en-US" sz="2667" dirty="0">
              <a:solidFill>
                <a:srgbClr val="000000"/>
              </a:solidFill>
              <a:latin typeface="Arial" pitchFamily="34" charset="0"/>
              <a:cs typeface="Arial" pitchFamily="34" charset="0"/>
            </a:endParaRPr>
          </a:p>
          <a:p>
            <a:pPr defTabSz="914400"/>
            <a:r>
              <a:rPr lang="en-US" altLang="en-US" sz="2667" b="1" dirty="0">
                <a:solidFill>
                  <a:srgbClr val="000000"/>
                </a:solidFill>
                <a:latin typeface="Arial" pitchFamily="34" charset="0"/>
                <a:cs typeface="Arial" pitchFamily="34" charset="0"/>
              </a:rPr>
              <a:t>7.</a:t>
            </a:r>
            <a:r>
              <a:rPr lang="vi-VN" i="1" dirty="0">
                <a:solidFill>
                  <a:prstClr val="black"/>
                </a:solidFill>
              </a:rPr>
              <a:t> </a:t>
            </a:r>
            <a:r>
              <a:rPr lang="vi-VN" sz="2400" b="1" i="1" dirty="0">
                <a:solidFill>
                  <a:prstClr val="black"/>
                </a:solidFill>
                <a:latin typeface="Times New Roman"/>
              </a:rPr>
              <a:t>Chưa trả lời đúng vào câu hỏi của bài toán. (Đặc biệt các bài toán chọn  ẩn gián tiếp</a:t>
            </a:r>
            <a:r>
              <a:rPr lang="vi-VN" i="1" dirty="0">
                <a:solidFill>
                  <a:prstClr val="black"/>
                </a:solidFill>
              </a:rPr>
              <a:t>)</a:t>
            </a:r>
            <a:endParaRPr lang="vi-VN" dirty="0">
              <a:solidFill>
                <a:prstClr val="black"/>
              </a:solidFill>
            </a:endParaRPr>
          </a:p>
          <a:p>
            <a:pPr defTabSz="914400"/>
            <a:endParaRPr lang="en-US" altLang="en-US" sz="2667" dirty="0">
              <a:solidFill>
                <a:srgbClr val="990099"/>
              </a:solidFill>
              <a:latin typeface="Arial" pitchFamily="34" charset="0"/>
              <a:cs typeface="Arial" pitchFamily="34" charset="0"/>
            </a:endParaRPr>
          </a:p>
        </p:txBody>
      </p:sp>
    </p:spTree>
    <p:extLst>
      <p:ext uri="{BB962C8B-B14F-4D97-AF65-F5344CB8AC3E}">
        <p14:creationId xmlns:p14="http://schemas.microsoft.com/office/powerpoint/2010/main" val="11155081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wheel(4)">
                                      <p:cBhvr>
                                        <p:cTn id="12" dur="2000"/>
                                        <p:tgtEl>
                                          <p:spTgt spid="1434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diamond(in)">
                                      <p:cBhvr>
                                        <p:cTn id="17" dur="1000"/>
                                        <p:tgtEl>
                                          <p:spTgt spid="1434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4343"/>
                                        </p:tgtEl>
                                        <p:attrNameLst>
                                          <p:attrName>style.visibility</p:attrName>
                                        </p:attrNameLst>
                                      </p:cBhvr>
                                      <p:to>
                                        <p:strVal val="visible"/>
                                      </p:to>
                                    </p:set>
                                    <p:animEffect transition="in" filter="diamond(in)">
                                      <p:cBhvr>
                                        <p:cTn id="20" dur="1000"/>
                                        <p:tgtEl>
                                          <p:spTgt spid="1434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347"/>
                                        </p:tgtEl>
                                        <p:attrNameLst>
                                          <p:attrName>style.visibility</p:attrName>
                                        </p:attrNameLst>
                                      </p:cBhvr>
                                      <p:to>
                                        <p:strVal val="visible"/>
                                      </p:to>
                                    </p:set>
                                    <p:animEffect transition="in" filter="blinds(horizontal)">
                                      <p:cBhvr>
                                        <p:cTn id="25" dur="1000"/>
                                        <p:tgtEl>
                                          <p:spTgt spid="1434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4)">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2" grpId="0" animBg="1"/>
      <p:bldP spid="14343" grpId="0" animBg="1"/>
      <p:bldP spid="14344" grpId="0"/>
      <p:bldP spid="14347" grpId="0" animBg="1"/>
      <p:bldP spid="6" grpId="0" animBg="1"/>
      <p:bldP spid="7" grpId="0" animBg="1"/>
      <p:bldP spid="8" grpId="0" animBg="1"/>
    </p:bldLst>
  </p:timing>
</p:sld>
</file>

<file path=ppt/theme/theme1.xml><?xml version="1.0" encoding="utf-8"?>
<a:theme xmlns:a="http://schemas.openxmlformats.org/drawingml/2006/main" name="Lát cắt">
  <a:themeElements>
    <a:clrScheme name="1 Tùy chỉnh">
      <a:dk1>
        <a:sysClr val="windowText" lastClr="000000"/>
      </a:dk1>
      <a:lt1>
        <a:sysClr val="window" lastClr="FFFFFF"/>
      </a:lt1>
      <a:dk2>
        <a:srgbClr val="146194"/>
      </a:dk2>
      <a:lt2>
        <a:srgbClr val="76DBF4"/>
      </a:lt2>
      <a:accent1>
        <a:srgbClr val="052F61"/>
      </a:accent1>
      <a:accent2>
        <a:srgbClr val="A50E82"/>
      </a:accent2>
      <a:accent3>
        <a:srgbClr val="00B050"/>
      </a:accent3>
      <a:accent4>
        <a:srgbClr val="6A9E1F"/>
      </a:accent4>
      <a:accent5>
        <a:srgbClr val="E87D37"/>
      </a:accent5>
      <a:accent6>
        <a:srgbClr val="C62324"/>
      </a:accent6>
      <a:hlink>
        <a:srgbClr val="0D2E46"/>
      </a:hlink>
      <a:folHlink>
        <a:srgbClr val="356A95"/>
      </a:folHlink>
    </a:clrScheme>
    <a:fontScheme name="Lát cắ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át cắ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1963</TotalTime>
  <Words>2748</Words>
  <Application>Microsoft Office PowerPoint</Application>
  <PresentationFormat>Màn hình rộng</PresentationFormat>
  <Paragraphs>266</Paragraphs>
  <Slides>32</Slides>
  <Notes>0</Notes>
  <HiddenSlides>0</HiddenSlides>
  <MMClips>1</MMClips>
  <ScaleCrop>false</ScaleCrop>
  <HeadingPairs>
    <vt:vector size="8" baseType="variant">
      <vt:variant>
        <vt:lpstr>Phông được Dùng</vt:lpstr>
      </vt:variant>
      <vt:variant>
        <vt:i4>10</vt:i4>
      </vt:variant>
      <vt:variant>
        <vt:lpstr>Chủ đề</vt:lpstr>
      </vt:variant>
      <vt:variant>
        <vt:i4>3</vt:i4>
      </vt:variant>
      <vt:variant>
        <vt:lpstr>Máy chủ nhúng OLE</vt:lpstr>
      </vt:variant>
      <vt:variant>
        <vt:i4>2</vt:i4>
      </vt:variant>
      <vt:variant>
        <vt:lpstr>Tiêu đề Bản chiếu</vt:lpstr>
      </vt:variant>
      <vt:variant>
        <vt:i4>32</vt:i4>
      </vt:variant>
    </vt:vector>
  </HeadingPairs>
  <TitlesOfParts>
    <vt:vector size="47" baseType="lpstr">
      <vt:lpstr>.VnTifani HeavyH</vt:lpstr>
      <vt:lpstr>Arial</vt:lpstr>
      <vt:lpstr>Calibri</vt:lpstr>
      <vt:lpstr>Calibri Light</vt:lpstr>
      <vt:lpstr>Cambria</vt:lpstr>
      <vt:lpstr>Century Gothic</vt:lpstr>
      <vt:lpstr>Open Sans</vt:lpstr>
      <vt:lpstr>Tahoma</vt:lpstr>
      <vt:lpstr>Times New Roman</vt:lpstr>
      <vt:lpstr>Wingdings 3</vt:lpstr>
      <vt:lpstr>Lát cắt</vt:lpstr>
      <vt:lpstr>Office Theme</vt:lpstr>
      <vt:lpstr>1_Office Theme</vt:lpstr>
      <vt:lpstr>MathType 7.0 Equation</vt:lpstr>
      <vt:lpstr>Equation</vt:lpstr>
      <vt:lpstr>Bản trình bày PowerPoint</vt:lpstr>
      <vt:lpstr>Bản trình bày PowerPoint</vt:lpstr>
      <vt:lpstr>Bản trình bày PowerPoint</vt:lpstr>
      <vt:lpstr>Bản trình bày PowerPoint</vt:lpstr>
      <vt:lpstr>Bản trình bày PowerPoint</vt:lpstr>
      <vt:lpstr>Bản trình bày PowerPoint</vt:lpstr>
      <vt:lpstr>CÁC BƯỚC GIẢI BÀI TOÁN BẰNG CÁCH LẬP PHƯƠNG TRÌNH [ HỆ PHƯƠNG TRÌNH]</vt:lpstr>
      <vt:lpstr>                        HOẠT ĐỘNG NHÓM :  Quan sát lời giải của bài toán sau và nêu nhận xét ? </vt:lpstr>
      <vt:lpstr>Bản trình bày PowerPoint</vt:lpstr>
      <vt:lpstr>Bản trình bày PowerPoint</vt:lpstr>
      <vt:lpstr>Bản trình bày PowerPoint</vt:lpstr>
      <vt:lpstr>Bản trình bày PowerPoint</vt:lpstr>
      <vt:lpstr>Bản trình bày PowerPoint</vt:lpstr>
      <vt:lpstr>Bản trình bày PowerPoint</vt:lpstr>
      <vt:lpstr>                   BÀI TOÁN CHUYỂN ĐỘNG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dc:title>
  <dc:creator>admin2</dc:creator>
  <cp:lastModifiedBy>hi na</cp:lastModifiedBy>
  <cp:revision>260</cp:revision>
  <dcterms:created xsi:type="dcterms:W3CDTF">2022-04-11T13:17:00Z</dcterms:created>
  <dcterms:modified xsi:type="dcterms:W3CDTF">2024-04-25T01:47:45Z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20470646570E412396F35A015220A370</vt:lpwstr>
  </property>
  <property fmtid="{D5CDD505-2E9C-101B-9397-08002B2CF9AE}" pid="3" name="KSOProductBuildVer">
    <vt:lpwstr>1033-11.2.0.11074</vt:lpwstr>
  </property>
</Properties>
</file>