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1"/>
    <p:sldMasterId id="2147483736" r:id="rId2"/>
  </p:sldMasterIdLst>
  <p:sldIdLst>
    <p:sldId id="301" r:id="rId3"/>
    <p:sldId id="296" r:id="rId4"/>
    <p:sldId id="297" r:id="rId5"/>
    <p:sldId id="298" r:id="rId6"/>
    <p:sldId id="260" r:id="rId7"/>
    <p:sldId id="265" r:id="rId8"/>
    <p:sldId id="266" r:id="rId9"/>
    <p:sldId id="300" r:id="rId10"/>
    <p:sldId id="267" r:id="rId11"/>
    <p:sldId id="268" r:id="rId12"/>
    <p:sldId id="270" r:id="rId13"/>
    <p:sldId id="273" r:id="rId14"/>
    <p:sldId id="274" r:id="rId15"/>
    <p:sldId id="275" r:id="rId16"/>
    <p:sldId id="276" r:id="rId17"/>
    <p:sldId id="277" r:id="rId18"/>
    <p:sldId id="278" r:id="rId19"/>
    <p:sldId id="302" r:id="rId20"/>
    <p:sldId id="303" r:id="rId21"/>
    <p:sldId id="304" r:id="rId22"/>
    <p:sldId id="305" r:id="rId23"/>
    <p:sldId id="306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0606BA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37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7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07CFC-6DDD-4868-9F42-BDDAC4925470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E3DB-1770-4D61-8EB2-369F738BB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58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07CFC-6DDD-4868-9F42-BDDAC4925470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E3DB-1770-4D61-8EB2-369F738BB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463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07CFC-6DDD-4868-9F42-BDDAC4925470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E3DB-1770-4D61-8EB2-369F738BB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8900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3" name="Google Shape;1393;p7"/>
          <p:cNvSpPr txBox="1">
            <a:spLocks noGrp="1"/>
          </p:cNvSpPr>
          <p:nvPr>
            <p:ph type="title"/>
          </p:nvPr>
        </p:nvSpPr>
        <p:spPr>
          <a:xfrm>
            <a:off x="960000" y="1301900"/>
            <a:ext cx="5302800" cy="23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394" name="Google Shape;1394;p7"/>
          <p:cNvSpPr txBox="1">
            <a:spLocks noGrp="1"/>
          </p:cNvSpPr>
          <p:nvPr>
            <p:ph type="subTitle" idx="1"/>
          </p:nvPr>
        </p:nvSpPr>
        <p:spPr>
          <a:xfrm>
            <a:off x="960000" y="3626533"/>
            <a:ext cx="5302800" cy="1286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09743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CFC59-A3DA-456D-B297-07E1796FF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E6261-654A-47CE-B35E-CE966F39D1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3704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CFC59-A3DA-456D-B297-07E1796FF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E6261-654A-47CE-B35E-CE966F39D1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1540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CFC59-A3DA-456D-B297-07E1796FF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E6261-654A-47CE-B35E-CE966F39D1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0541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CFC59-A3DA-456D-B297-07E1796FF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E6261-654A-47CE-B35E-CE966F39D1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8257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CFC59-A3DA-456D-B297-07E1796FF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E6261-654A-47CE-B35E-CE966F39D1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6162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CFC59-A3DA-456D-B297-07E1796FF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E6261-654A-47CE-B35E-CE966F39D1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9852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CFC59-A3DA-456D-B297-07E1796FF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E6261-654A-47CE-B35E-CE966F39D1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133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07CFC-6DDD-4868-9F42-BDDAC4925470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E3DB-1770-4D61-8EB2-369F738BB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2855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CFC59-A3DA-456D-B297-07E1796FF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E6261-654A-47CE-B35E-CE966F39D1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893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CFC59-A3DA-456D-B297-07E1796FF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E6261-654A-47CE-B35E-CE966F39D1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5748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CFC59-A3DA-456D-B297-07E1796FF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E6261-654A-47CE-B35E-CE966F39D1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9627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CFC59-A3DA-456D-B297-07E1796FF4D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E6261-654A-47CE-B35E-CE966F39D1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5032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774" name="Google Shape;77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67"/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44840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3" name="Google Shape;2923;p15"/>
          <p:cNvSpPr txBox="1">
            <a:spLocks noGrp="1"/>
          </p:cNvSpPr>
          <p:nvPr>
            <p:ph type="title"/>
          </p:nvPr>
        </p:nvSpPr>
        <p:spPr>
          <a:xfrm>
            <a:off x="3993600" y="1985567"/>
            <a:ext cx="6179200" cy="11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924" name="Google Shape;2924;p15"/>
          <p:cNvSpPr txBox="1">
            <a:spLocks noGrp="1"/>
          </p:cNvSpPr>
          <p:nvPr>
            <p:ph type="title" idx="2" hasCustomPrompt="1"/>
          </p:nvPr>
        </p:nvSpPr>
        <p:spPr>
          <a:xfrm>
            <a:off x="2050633" y="2250967"/>
            <a:ext cx="1434000" cy="11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925" name="Google Shape;2925;p15"/>
          <p:cNvSpPr txBox="1">
            <a:spLocks noGrp="1"/>
          </p:cNvSpPr>
          <p:nvPr>
            <p:ph type="subTitle" idx="1"/>
          </p:nvPr>
        </p:nvSpPr>
        <p:spPr>
          <a:xfrm>
            <a:off x="3993600" y="3107967"/>
            <a:ext cx="6179200" cy="530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59448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4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8" name="Google Shape;5028;p24"/>
          <p:cNvSpPr txBox="1">
            <a:spLocks noGrp="1"/>
          </p:cNvSpPr>
          <p:nvPr>
            <p:ph type="title"/>
          </p:nvPr>
        </p:nvSpPr>
        <p:spPr>
          <a:xfrm>
            <a:off x="960000" y="3193917"/>
            <a:ext cx="3018800" cy="505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5029" name="Google Shape;5029;p24"/>
          <p:cNvSpPr txBox="1">
            <a:spLocks noGrp="1"/>
          </p:cNvSpPr>
          <p:nvPr>
            <p:ph type="subTitle" idx="1"/>
          </p:nvPr>
        </p:nvSpPr>
        <p:spPr>
          <a:xfrm>
            <a:off x="960000" y="3699620"/>
            <a:ext cx="3018800" cy="1178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030" name="Google Shape;5030;p24"/>
          <p:cNvSpPr txBox="1">
            <a:spLocks noGrp="1"/>
          </p:cNvSpPr>
          <p:nvPr>
            <p:ph type="title" idx="2"/>
          </p:nvPr>
        </p:nvSpPr>
        <p:spPr>
          <a:xfrm>
            <a:off x="4586600" y="3193917"/>
            <a:ext cx="3018800" cy="505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5031" name="Google Shape;5031;p24"/>
          <p:cNvSpPr txBox="1">
            <a:spLocks noGrp="1"/>
          </p:cNvSpPr>
          <p:nvPr>
            <p:ph type="subTitle" idx="3"/>
          </p:nvPr>
        </p:nvSpPr>
        <p:spPr>
          <a:xfrm>
            <a:off x="4586600" y="3699620"/>
            <a:ext cx="3018800" cy="1178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032" name="Google Shape;5032;p24"/>
          <p:cNvSpPr txBox="1">
            <a:spLocks noGrp="1"/>
          </p:cNvSpPr>
          <p:nvPr>
            <p:ph type="title" idx="4"/>
          </p:nvPr>
        </p:nvSpPr>
        <p:spPr>
          <a:xfrm>
            <a:off x="8268000" y="3193917"/>
            <a:ext cx="2964000" cy="505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5033" name="Google Shape;5033;p24"/>
          <p:cNvSpPr txBox="1">
            <a:spLocks noGrp="1"/>
          </p:cNvSpPr>
          <p:nvPr>
            <p:ph type="subTitle" idx="5"/>
          </p:nvPr>
        </p:nvSpPr>
        <p:spPr>
          <a:xfrm>
            <a:off x="8268000" y="3699620"/>
            <a:ext cx="2964000" cy="1178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034" name="Google Shape;5034;p24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56818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3"/>
          <p:cNvSpPr txBox="1">
            <a:spLocks noGrp="1"/>
          </p:cNvSpPr>
          <p:nvPr>
            <p:ph type="title"/>
          </p:nvPr>
        </p:nvSpPr>
        <p:spPr>
          <a:xfrm>
            <a:off x="2842400" y="2906167"/>
            <a:ext cx="6507200" cy="11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26" name="Google Shape;526;p3"/>
          <p:cNvSpPr txBox="1">
            <a:spLocks noGrp="1"/>
          </p:cNvSpPr>
          <p:nvPr>
            <p:ph type="title" idx="2" hasCustomPrompt="1"/>
          </p:nvPr>
        </p:nvSpPr>
        <p:spPr>
          <a:xfrm>
            <a:off x="5379033" y="1402767"/>
            <a:ext cx="1434000" cy="11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527" name="Google Shape;527;p3"/>
          <p:cNvSpPr txBox="1">
            <a:spLocks noGrp="1"/>
          </p:cNvSpPr>
          <p:nvPr>
            <p:ph type="subTitle" idx="1"/>
          </p:nvPr>
        </p:nvSpPr>
        <p:spPr>
          <a:xfrm>
            <a:off x="3076200" y="4028567"/>
            <a:ext cx="6039600" cy="465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5846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07CFC-6DDD-4868-9F42-BDDAC4925470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E3DB-1770-4D61-8EB2-369F738BB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819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07CFC-6DDD-4868-9F42-BDDAC4925470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E3DB-1770-4D61-8EB2-369F738BB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197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07CFC-6DDD-4868-9F42-BDDAC4925470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E3DB-1770-4D61-8EB2-369F738BB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357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07CFC-6DDD-4868-9F42-BDDAC4925470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E3DB-1770-4D61-8EB2-369F738BB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48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07CFC-6DDD-4868-9F42-BDDAC4925470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E3DB-1770-4D61-8EB2-369F738BB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897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07CFC-6DDD-4868-9F42-BDDAC4925470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E3DB-1770-4D61-8EB2-369F738BB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410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07CFC-6DDD-4868-9F42-BDDAC4925470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3E3DB-1770-4D61-8EB2-369F738BB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667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07CFC-6DDD-4868-9F42-BDDAC4925470}" type="datetimeFigureOut">
              <a:rPr lang="en-US" smtClean="0"/>
              <a:t>11/18/2023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13E3DB-1770-4D61-8EB2-369F738BB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060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9CFC59-A3DA-456D-B297-07E1796FF4DC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11/18/2023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E6261-654A-47CE-B35E-CE966F39D1F1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4417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f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image" Target="../media/image23.jfif"/><Relationship Id="rId18" Type="http://schemas.openxmlformats.org/officeDocument/2006/relationships/image" Target="../media/image26.jf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12" Type="http://schemas.openxmlformats.org/officeDocument/2006/relationships/slide" Target="slide13.xml"/><Relationship Id="rId17" Type="http://schemas.openxmlformats.org/officeDocument/2006/relationships/slide" Target="slide16.xml"/><Relationship Id="rId2" Type="http://schemas.microsoft.com/office/2007/relationships/media" Target="../media/media2.WAV"/><Relationship Id="rId16" Type="http://schemas.openxmlformats.org/officeDocument/2006/relationships/image" Target="../media/image25.jfif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11" Type="http://schemas.openxmlformats.org/officeDocument/2006/relationships/image" Target="../media/image22.jfif"/><Relationship Id="rId5" Type="http://schemas.openxmlformats.org/officeDocument/2006/relationships/image" Target="../media/image17.png"/><Relationship Id="rId15" Type="http://schemas.openxmlformats.org/officeDocument/2006/relationships/image" Target="../media/image24.jfif"/><Relationship Id="rId10" Type="http://schemas.openxmlformats.org/officeDocument/2006/relationships/image" Target="../media/image21.gif"/><Relationship Id="rId19" Type="http://schemas.openxmlformats.org/officeDocument/2006/relationships/slide" Target="slide17.xml"/><Relationship Id="rId4" Type="http://schemas.openxmlformats.org/officeDocument/2006/relationships/image" Target="../media/image16.png"/><Relationship Id="rId9" Type="http://schemas.openxmlformats.org/officeDocument/2006/relationships/image" Target="../media/image20.gif"/><Relationship Id="rId14" Type="http://schemas.openxmlformats.org/officeDocument/2006/relationships/slide" Target="slide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1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image" Target="../media/image28.gif"/><Relationship Id="rId4" Type="http://schemas.openxmlformats.org/officeDocument/2006/relationships/image" Target="../media/image23.jf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image" Target="../media/image29.gif"/><Relationship Id="rId4" Type="http://schemas.openxmlformats.org/officeDocument/2006/relationships/image" Target="../media/image24.jf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image" Target="../media/image30.gif"/><Relationship Id="rId4" Type="http://schemas.openxmlformats.org/officeDocument/2006/relationships/image" Target="../media/image25.jf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image" Target="../media/image31.gif"/><Relationship Id="rId4" Type="http://schemas.openxmlformats.org/officeDocument/2006/relationships/image" Target="../media/image26.jf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3.jp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vi.wikipedia.org/wiki/%C4%90a_d%E1%BA%A1ng_sinh_h%E1%BB%8Dc" TargetMode="External"/><Relationship Id="rId2" Type="http://schemas.openxmlformats.org/officeDocument/2006/relationships/hyperlink" Target="http://vi.wikipedia.org/wiki/%C4%90%E1%BB%8Ba_ch%E1%BA%A5t_h%E1%BB%8Dc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f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f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7856" y="1645909"/>
            <a:ext cx="11691779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CHÀO MỪNG CÁC THẦY CÔ GIÁO VỀ DỰ GIỜ CÔNG NGHỆ 7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40935" y="4674550"/>
            <a:ext cx="77165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 VIÊN: TRỊNH LAN PHƯƠNG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THCS TUYẾT NGHĨA</a:t>
            </a:r>
          </a:p>
        </p:txBody>
      </p:sp>
    </p:spTree>
    <p:extLst>
      <p:ext uri="{BB962C8B-B14F-4D97-AF65-F5344CB8AC3E}">
        <p14:creationId xmlns:p14="http://schemas.microsoft.com/office/powerpoint/2010/main" val="721278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D87E0F-EA48-3C0F-6F20-D5798EC7C5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88395" cy="10390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FE0949-7BDC-668C-82E6-8926D327207C}"/>
              </a:ext>
            </a:extLst>
          </p:cNvPr>
          <p:cNvSpPr txBox="1"/>
          <p:nvPr/>
        </p:nvSpPr>
        <p:spPr>
          <a:xfrm>
            <a:off x="2286000" y="139874"/>
            <a:ext cx="9804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</a:t>
            </a:r>
            <a:r>
              <a:rPr lang="en-US" sz="2800" i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uan </a:t>
            </a:r>
            <a:r>
              <a:rPr lang="en-US" sz="2800" i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800" i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i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4.3 SGK </a:t>
            </a:r>
            <a:r>
              <a:rPr lang="en-US" sz="2800" i="1" dirty="0" err="1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800" i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27 </a:t>
            </a:r>
            <a:r>
              <a:rPr lang="en-US" sz="2800" i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800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800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800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rừng</a:t>
            </a:r>
            <a:r>
              <a:rPr lang="en-US" sz="2800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endParaRPr lang="en-US" sz="2800" i="1" dirty="0">
              <a:solidFill>
                <a:srgbClr val="FFC000"/>
              </a:solidFill>
            </a:endParaRPr>
          </a:p>
        </p:txBody>
      </p:sp>
      <p:pic>
        <p:nvPicPr>
          <p:cNvPr id="1026" name="Picture 2" descr="[SÁCH MỚI] Soạn Công nghệ 7 Bài 4: Giới thiệu chung về rừng - Cánh diều">
            <a:extLst>
              <a:ext uri="{FF2B5EF4-FFF2-40B4-BE49-F238E27FC236}">
                <a16:creationId xmlns:a16="http://schemas.microsoft.com/office/drawing/2014/main" id="{8C5FD598-F749-A695-E7ED-F2B0E7E70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883" y="600165"/>
            <a:ext cx="8493317" cy="6222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00CD2-85D1-A653-6578-D2F483E74167}"/>
              </a:ext>
            </a:extLst>
          </p:cNvPr>
          <p:cNvSpPr txBox="1"/>
          <p:nvPr/>
        </p:nvSpPr>
        <p:spPr>
          <a:xfrm>
            <a:off x="2834641" y="3183354"/>
            <a:ext cx="3820160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2C9C15-39FD-CBC3-72E2-190AFA1E4EEE}"/>
              </a:ext>
            </a:extLst>
          </p:cNvPr>
          <p:cNvSpPr txBox="1"/>
          <p:nvPr/>
        </p:nvSpPr>
        <p:spPr>
          <a:xfrm>
            <a:off x="7041102" y="3183353"/>
            <a:ext cx="3636836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282C35-123E-F912-A86C-82F877217F8C}"/>
              </a:ext>
            </a:extLst>
          </p:cNvPr>
          <p:cNvSpPr txBox="1"/>
          <p:nvPr/>
        </p:nvSpPr>
        <p:spPr>
          <a:xfrm>
            <a:off x="2763520" y="5991309"/>
            <a:ext cx="404368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/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16A881-7D3B-5C07-1132-58E42586399F}"/>
              </a:ext>
            </a:extLst>
          </p:cNvPr>
          <p:cNvSpPr txBox="1"/>
          <p:nvPr/>
        </p:nvSpPr>
        <p:spPr>
          <a:xfrm>
            <a:off x="7916407" y="5991309"/>
            <a:ext cx="2666287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552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12DFF13-3619-9456-1FFE-68AB8C142564}"/>
              </a:ext>
            </a:extLst>
          </p:cNvPr>
          <p:cNvGrpSpPr/>
          <p:nvPr/>
        </p:nvGrpSpPr>
        <p:grpSpPr>
          <a:xfrm>
            <a:off x="4216412" y="1607123"/>
            <a:ext cx="3609179" cy="3363897"/>
            <a:chOff x="4008966" y="2289944"/>
            <a:chExt cx="4028660" cy="447966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DFDD3D2-1916-85D6-BB76-FA4E407D4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1110" y="4626484"/>
              <a:ext cx="2143125" cy="2143125"/>
            </a:xfrm>
            <a:prstGeom prst="rect">
              <a:avLst/>
            </a:prstGeom>
          </p:spPr>
        </p:pic>
        <p:sp>
          <p:nvSpPr>
            <p:cNvPr id="4" name="Speech Bubble: Oval 3">
              <a:extLst>
                <a:ext uri="{FF2B5EF4-FFF2-40B4-BE49-F238E27FC236}">
                  <a16:creationId xmlns:a16="http://schemas.microsoft.com/office/drawing/2014/main" id="{B9BC213E-AA3F-CAE3-0996-14C3FD55D804}"/>
                </a:ext>
              </a:extLst>
            </p:cNvPr>
            <p:cNvSpPr/>
            <p:nvPr/>
          </p:nvSpPr>
          <p:spPr>
            <a:xfrm>
              <a:off x="4008966" y="2289944"/>
              <a:ext cx="4028660" cy="2104341"/>
            </a:xfrm>
            <a:prstGeom prst="wedgeEllipseCallout">
              <a:avLst>
                <a:gd name="adj1" fmla="val 2193"/>
                <a:gd name="adj2" fmla="val 81393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highlight>
                  <a:srgbClr val="FFFF00"/>
                </a:highlight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A0B807E-9268-FA24-9AC1-4EFC74F5A55D}"/>
                </a:ext>
              </a:extLst>
            </p:cNvPr>
            <p:cNvSpPr txBox="1"/>
            <p:nvPr/>
          </p:nvSpPr>
          <p:spPr>
            <a:xfrm>
              <a:off x="4723710" y="2419922"/>
              <a:ext cx="3239963" cy="18443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Dấu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chân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Cacbon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  <a:endPara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50" name="Picture 2" descr="[SÁCH MỚI] Soạn Công nghệ 7 Bài 4: Giới thiệu chung về rừng - Cánh diều">
            <a:extLst>
              <a:ext uri="{FF2B5EF4-FFF2-40B4-BE49-F238E27FC236}">
                <a16:creationId xmlns:a16="http://schemas.microsoft.com/office/drawing/2014/main" id="{1D708D02-53DE-5D39-79B4-C6E6BFDFA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062" y="65102"/>
            <a:ext cx="3609179" cy="33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dau chan cb">
            <a:hlinkClick r:id="" action="ppaction://media"/>
            <a:extLst>
              <a:ext uri="{FF2B5EF4-FFF2-40B4-BE49-F238E27FC236}">
                <a16:creationId xmlns:a16="http://schemas.microsoft.com/office/drawing/2014/main" id="{CD09D074-52EA-B767-3845-BC24E6737AF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355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759" y="76375"/>
            <a:ext cx="11973269" cy="6716523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</p:spTree>
    <p:extLst>
      <p:ext uri="{BB962C8B-B14F-4D97-AF65-F5344CB8AC3E}">
        <p14:creationId xmlns:p14="http://schemas.microsoft.com/office/powerpoint/2010/main" val="3541460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L 0.35313 0.2886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56" y="1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51">
            <a:extLst>
              <a:ext uri="{FF2B5EF4-FFF2-40B4-BE49-F238E27FC236}">
                <a16:creationId xmlns:a16="http://schemas.microsoft.com/office/drawing/2014/main" id="{A604A53D-ED23-175F-FF0E-E58CC7A9AE56}"/>
              </a:ext>
            </a:extLst>
          </p:cNvPr>
          <p:cNvSpPr/>
          <p:nvPr/>
        </p:nvSpPr>
        <p:spPr>
          <a:xfrm>
            <a:off x="45369" y="2839577"/>
            <a:ext cx="12192000" cy="3952178"/>
          </a:xfrm>
          <a:custGeom>
            <a:avLst/>
            <a:gdLst>
              <a:gd name="connsiteX0" fmla="*/ 0 w 12252491"/>
              <a:gd name="connsiteY0" fmla="*/ 0 h 3258448"/>
              <a:gd name="connsiteX1" fmla="*/ 12252491 w 12252491"/>
              <a:gd name="connsiteY1" fmla="*/ 0 h 3258448"/>
              <a:gd name="connsiteX2" fmla="*/ 12252491 w 12252491"/>
              <a:gd name="connsiteY2" fmla="*/ 3258448 h 3258448"/>
              <a:gd name="connsiteX3" fmla="*/ 0 w 12252491"/>
              <a:gd name="connsiteY3" fmla="*/ 3258448 h 3258448"/>
              <a:gd name="connsiteX4" fmla="*/ 0 w 12252491"/>
              <a:gd name="connsiteY4" fmla="*/ 0 h 325844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12252491 w 12252491"/>
              <a:gd name="connsiteY2" fmla="*/ 687540 h 3945988"/>
              <a:gd name="connsiteX3" fmla="*/ 12252491 w 12252491"/>
              <a:gd name="connsiteY3" fmla="*/ 3945988 h 3945988"/>
              <a:gd name="connsiteX4" fmla="*/ 0 w 12252491"/>
              <a:gd name="connsiteY4" fmla="*/ 3945988 h 3945988"/>
              <a:gd name="connsiteX5" fmla="*/ 0 w 12252491"/>
              <a:gd name="connsiteY5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93730 h 3952178"/>
              <a:gd name="connsiteX1" fmla="*/ 3718091 w 12252491"/>
              <a:gd name="connsiteY1" fmla="*/ 6190 h 3952178"/>
              <a:gd name="connsiteX2" fmla="*/ 8683986 w 12252491"/>
              <a:gd name="connsiteY2" fmla="*/ 1047200 h 3952178"/>
              <a:gd name="connsiteX3" fmla="*/ 12252491 w 12252491"/>
              <a:gd name="connsiteY3" fmla="*/ 693730 h 3952178"/>
              <a:gd name="connsiteX4" fmla="*/ 12252491 w 12252491"/>
              <a:gd name="connsiteY4" fmla="*/ 3952178 h 3952178"/>
              <a:gd name="connsiteX5" fmla="*/ 0 w 12252491"/>
              <a:gd name="connsiteY5" fmla="*/ 3952178 h 3952178"/>
              <a:gd name="connsiteX6" fmla="*/ 0 w 12252491"/>
              <a:gd name="connsiteY6" fmla="*/ 693730 h 3952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52491" h="3952178">
                <a:moveTo>
                  <a:pt x="0" y="693730"/>
                </a:moveTo>
                <a:cubicBezTo>
                  <a:pt x="1403486" y="-126293"/>
                  <a:pt x="2483417" y="10287"/>
                  <a:pt x="3718091" y="6190"/>
                </a:cubicBezTo>
                <a:cubicBezTo>
                  <a:pt x="5321808" y="137489"/>
                  <a:pt x="7080269" y="915901"/>
                  <a:pt x="8683986" y="1047200"/>
                </a:cubicBezTo>
                <a:cubicBezTo>
                  <a:pt x="10098571" y="760565"/>
                  <a:pt x="11006718" y="333252"/>
                  <a:pt x="12252491" y="693730"/>
                </a:cubicBezTo>
                <a:lnTo>
                  <a:pt x="12252491" y="3952178"/>
                </a:lnTo>
                <a:lnTo>
                  <a:pt x="0" y="3952178"/>
                </a:lnTo>
                <a:lnTo>
                  <a:pt x="0" y="69373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59">
            <a:extLst>
              <a:ext uri="{FF2B5EF4-FFF2-40B4-BE49-F238E27FC236}">
                <a16:creationId xmlns:a16="http://schemas.microsoft.com/office/drawing/2014/main" id="{A53959D0-22D5-E10A-3BF4-2A5AE6F04867}"/>
              </a:ext>
            </a:extLst>
          </p:cNvPr>
          <p:cNvSpPr/>
          <p:nvPr/>
        </p:nvSpPr>
        <p:spPr>
          <a:xfrm>
            <a:off x="0" y="5372101"/>
            <a:ext cx="12192000" cy="1479493"/>
          </a:xfrm>
          <a:custGeom>
            <a:avLst/>
            <a:gdLst>
              <a:gd name="connsiteX0" fmla="*/ 0 w 12192000"/>
              <a:gd name="connsiteY0" fmla="*/ 0 h 1436631"/>
              <a:gd name="connsiteX1" fmla="*/ 12192000 w 12192000"/>
              <a:gd name="connsiteY1" fmla="*/ 0 h 1436631"/>
              <a:gd name="connsiteX2" fmla="*/ 12192000 w 12192000"/>
              <a:gd name="connsiteY2" fmla="*/ 1436631 h 1436631"/>
              <a:gd name="connsiteX3" fmla="*/ 0 w 12192000"/>
              <a:gd name="connsiteY3" fmla="*/ 1436631 h 1436631"/>
              <a:gd name="connsiteX4" fmla="*/ 0 w 12192000"/>
              <a:gd name="connsiteY4" fmla="*/ 0 h 1436631"/>
              <a:gd name="connsiteX0" fmla="*/ 0 w 12192000"/>
              <a:gd name="connsiteY0" fmla="*/ 54 h 1436685"/>
              <a:gd name="connsiteX1" fmla="*/ 4086225 w 12192000"/>
              <a:gd name="connsiteY1" fmla="*/ 300092 h 1436685"/>
              <a:gd name="connsiteX2" fmla="*/ 12192000 w 12192000"/>
              <a:gd name="connsiteY2" fmla="*/ 54 h 1436685"/>
              <a:gd name="connsiteX3" fmla="*/ 12192000 w 12192000"/>
              <a:gd name="connsiteY3" fmla="*/ 1436685 h 1436685"/>
              <a:gd name="connsiteX4" fmla="*/ 0 w 12192000"/>
              <a:gd name="connsiteY4" fmla="*/ 1436685 h 1436685"/>
              <a:gd name="connsiteX5" fmla="*/ 0 w 12192000"/>
              <a:gd name="connsiteY5" fmla="*/ 54 h 1436685"/>
              <a:gd name="connsiteX0" fmla="*/ 0 w 12192000"/>
              <a:gd name="connsiteY0" fmla="*/ 42862 h 1479493"/>
              <a:gd name="connsiteX1" fmla="*/ 4086225 w 12192000"/>
              <a:gd name="connsiteY1" fmla="*/ 342900 h 1479493"/>
              <a:gd name="connsiteX2" fmla="*/ 9786938 w 12192000"/>
              <a:gd name="connsiteY2" fmla="*/ 0 h 1479493"/>
              <a:gd name="connsiteX3" fmla="*/ 12192000 w 12192000"/>
              <a:gd name="connsiteY3" fmla="*/ 42862 h 1479493"/>
              <a:gd name="connsiteX4" fmla="*/ 12192000 w 12192000"/>
              <a:gd name="connsiteY4" fmla="*/ 1479493 h 1479493"/>
              <a:gd name="connsiteX5" fmla="*/ 0 w 12192000"/>
              <a:gd name="connsiteY5" fmla="*/ 1479493 h 1479493"/>
              <a:gd name="connsiteX6" fmla="*/ 0 w 12192000"/>
              <a:gd name="connsiteY6" fmla="*/ 42862 h 1479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479493">
                <a:moveTo>
                  <a:pt x="0" y="42862"/>
                </a:moveTo>
                <a:cubicBezTo>
                  <a:pt x="1343025" y="38100"/>
                  <a:pt x="2743200" y="347662"/>
                  <a:pt x="4086225" y="342900"/>
                </a:cubicBezTo>
                <a:cubicBezTo>
                  <a:pt x="5886450" y="276225"/>
                  <a:pt x="7986713" y="66675"/>
                  <a:pt x="9786938" y="0"/>
                </a:cubicBezTo>
                <a:lnTo>
                  <a:pt x="12192000" y="42862"/>
                </a:lnTo>
                <a:lnTo>
                  <a:pt x="12192000" y="1479493"/>
                </a:lnTo>
                <a:lnTo>
                  <a:pt x="0" y="1479493"/>
                </a:lnTo>
                <a:lnTo>
                  <a:pt x="0" y="4286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99EC618B-91F9-9794-F593-D97C4F742B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776" y="3284745"/>
            <a:ext cx="3905262" cy="195263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F74C936-212A-3D47-5C75-8F378E9D06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61" y="1307"/>
            <a:ext cx="2644197" cy="346779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FE45B68-2F64-A046-1404-95CFCBCA80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097" y="-24954"/>
            <a:ext cx="4602977" cy="2009540"/>
          </a:xfrm>
          <a:prstGeom prst="rect">
            <a:avLst/>
          </a:prstGeom>
        </p:spPr>
      </p:pic>
      <p:pic>
        <p:nvPicPr>
          <p:cNvPr id="13" name="VUIDEHOC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131.145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182600" y="5181600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404444" y="1180164"/>
            <a:ext cx="7383111" cy="646331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3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 : THỬ TÀI HIỂU BIẾT</a:t>
            </a:r>
          </a:p>
        </p:txBody>
      </p:sp>
      <p:pic>
        <p:nvPicPr>
          <p:cNvPr id="15" name="Picture 1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1" y="5791201"/>
            <a:ext cx="714375" cy="10382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3237" y="223238"/>
            <a:ext cx="714375" cy="1190625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DD71455E-45BA-7EE8-6BD4-DD8DBE4E4046}"/>
              </a:ext>
            </a:extLst>
          </p:cNvPr>
          <p:cNvGrpSpPr/>
          <p:nvPr/>
        </p:nvGrpSpPr>
        <p:grpSpPr>
          <a:xfrm>
            <a:off x="1828801" y="2148724"/>
            <a:ext cx="2647951" cy="1857374"/>
            <a:chOff x="304800" y="2148724"/>
            <a:chExt cx="2647951" cy="185737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797915C-7F02-B64E-1DB9-0754D9AE3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" y="2148724"/>
              <a:ext cx="2647951" cy="1857374"/>
            </a:xfrm>
            <a:prstGeom prst="rect">
              <a:avLst/>
            </a:prstGeom>
          </p:spPr>
        </p:pic>
        <p:sp>
          <p:nvSpPr>
            <p:cNvPr id="22" name="TextBox 21">
              <a:hlinkClick r:id="rId12" action="ppaction://hlinksldjump"/>
              <a:extLst>
                <a:ext uri="{FF2B5EF4-FFF2-40B4-BE49-F238E27FC236}">
                  <a16:creationId xmlns:a16="http://schemas.microsoft.com/office/drawing/2014/main" id="{1914DF9A-8645-DE2D-C4A4-A091BD448229}"/>
                </a:ext>
              </a:extLst>
            </p:cNvPr>
            <p:cNvSpPr txBox="1"/>
            <p:nvPr/>
          </p:nvSpPr>
          <p:spPr>
            <a:xfrm>
              <a:off x="820528" y="3633249"/>
              <a:ext cx="1441420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bạch</a:t>
              </a:r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đàn</a:t>
              </a:r>
              <a:endPara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20C9334-2F8E-7BC4-449A-34A094F10A83}"/>
              </a:ext>
            </a:extLst>
          </p:cNvPr>
          <p:cNvGrpSpPr/>
          <p:nvPr/>
        </p:nvGrpSpPr>
        <p:grpSpPr>
          <a:xfrm>
            <a:off x="4796644" y="2184610"/>
            <a:ext cx="2647950" cy="1866900"/>
            <a:chOff x="3272644" y="2184610"/>
            <a:chExt cx="2647950" cy="18669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B1D002E-0C45-1A0A-FAF3-74D4B68EE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2644" y="2184610"/>
              <a:ext cx="2647950" cy="186690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289A0C5-4E26-B04F-E0B3-C559CFBF85D5}"/>
                </a:ext>
              </a:extLst>
            </p:cNvPr>
            <p:cNvSpPr txBox="1"/>
            <p:nvPr/>
          </p:nvSpPr>
          <p:spPr>
            <a:xfrm>
              <a:off x="3885245" y="3633249"/>
              <a:ext cx="1249060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14" action="ppaction://hlinksldjump"/>
                </a:rPr>
                <a:t>phi</a:t>
              </a:r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lao</a:t>
              </a:r>
              <a:endPara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7F04BB5-6A06-052D-6EB0-FEF03BE47E22}"/>
              </a:ext>
            </a:extLst>
          </p:cNvPr>
          <p:cNvGrpSpPr/>
          <p:nvPr/>
        </p:nvGrpSpPr>
        <p:grpSpPr>
          <a:xfrm>
            <a:off x="7715251" y="2194136"/>
            <a:ext cx="2656156" cy="1857375"/>
            <a:chOff x="6191251" y="2194135"/>
            <a:chExt cx="2656156" cy="185737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225A7AC-7972-1C11-D349-3FFAF52E2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1251" y="2194135"/>
              <a:ext cx="2656156" cy="1857375"/>
            </a:xfrm>
            <a:prstGeom prst="rect">
              <a:avLst/>
            </a:prstGeom>
          </p:spPr>
        </p:pic>
        <p:sp>
          <p:nvSpPr>
            <p:cNvPr id="24" name="TextBox 23">
              <a:hlinkClick r:id="rId8" action="ppaction://hlinksldjump"/>
              <a:extLst>
                <a:ext uri="{FF2B5EF4-FFF2-40B4-BE49-F238E27FC236}">
                  <a16:creationId xmlns:a16="http://schemas.microsoft.com/office/drawing/2014/main" id="{E9D80FE4-8D7D-AFF7-2990-76410C03B994}"/>
                </a:ext>
              </a:extLst>
            </p:cNvPr>
            <p:cNvSpPr txBox="1"/>
            <p:nvPr/>
          </p:nvSpPr>
          <p:spPr>
            <a:xfrm>
              <a:off x="7135249" y="3667038"/>
              <a:ext cx="768159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</a:t>
              </a:r>
              <a:endPara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6159FB8-2DFD-B2AE-F187-44884165C0AE}"/>
              </a:ext>
            </a:extLst>
          </p:cNvPr>
          <p:cNvGrpSpPr/>
          <p:nvPr/>
        </p:nvGrpSpPr>
        <p:grpSpPr>
          <a:xfrm>
            <a:off x="2775476" y="4584602"/>
            <a:ext cx="2656156" cy="1887708"/>
            <a:chOff x="1251476" y="4584602"/>
            <a:chExt cx="2656156" cy="188770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C060F82-78D4-92DB-461E-EFB9DB3D2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1476" y="4584602"/>
              <a:ext cx="2656156" cy="1887708"/>
            </a:xfrm>
            <a:prstGeom prst="rect">
              <a:avLst/>
            </a:prstGeom>
          </p:spPr>
        </p:pic>
        <p:sp>
          <p:nvSpPr>
            <p:cNvPr id="25" name="TextBox 24">
              <a:hlinkClick r:id="rId17" action="ppaction://hlinksldjump"/>
              <a:extLst>
                <a:ext uri="{FF2B5EF4-FFF2-40B4-BE49-F238E27FC236}">
                  <a16:creationId xmlns:a16="http://schemas.microsoft.com/office/drawing/2014/main" id="{73430B57-7814-631D-63D6-274274F16FAD}"/>
                </a:ext>
              </a:extLst>
            </p:cNvPr>
            <p:cNvSpPr txBox="1"/>
            <p:nvPr/>
          </p:nvSpPr>
          <p:spPr>
            <a:xfrm>
              <a:off x="2069275" y="6071419"/>
              <a:ext cx="832279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đa</a:t>
              </a:r>
              <a:endPara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2E68C73-B37E-FF35-E58C-1662A7B515DB}"/>
              </a:ext>
            </a:extLst>
          </p:cNvPr>
          <p:cNvGrpSpPr/>
          <p:nvPr/>
        </p:nvGrpSpPr>
        <p:grpSpPr>
          <a:xfrm>
            <a:off x="6658305" y="4584603"/>
            <a:ext cx="2647950" cy="1857375"/>
            <a:chOff x="5100638" y="4584602"/>
            <a:chExt cx="2647950" cy="185737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0F909A9-C28E-8FC2-6B6A-E9EE093CE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0638" y="4584602"/>
              <a:ext cx="2647950" cy="1857375"/>
            </a:xfrm>
            <a:prstGeom prst="rect">
              <a:avLst/>
            </a:prstGeom>
          </p:spPr>
        </p:pic>
        <p:sp>
          <p:nvSpPr>
            <p:cNvPr id="26" name="TextBox 25">
              <a:hlinkClick r:id="rId19" action="ppaction://hlinksldjump"/>
              <a:extLst>
                <a:ext uri="{FF2B5EF4-FFF2-40B4-BE49-F238E27FC236}">
                  <a16:creationId xmlns:a16="http://schemas.microsoft.com/office/drawing/2014/main" id="{A1CB2773-2C29-5B2A-1475-B8B8D82ECD5E}"/>
                </a:ext>
              </a:extLst>
            </p:cNvPr>
            <p:cNvSpPr txBox="1"/>
            <p:nvPr/>
          </p:nvSpPr>
          <p:spPr>
            <a:xfrm>
              <a:off x="5814085" y="6071419"/>
              <a:ext cx="1197764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su</a:t>
              </a:r>
              <a:endPara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0329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3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 animBg="1"/>
      <p:bldP spid="1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B007C1F-2655-E64F-0CB7-9D6899256C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495"/>
            <a:ext cx="12192000" cy="6845105"/>
          </a:xfrm>
          <a:prstGeom prst="rect">
            <a:avLst/>
          </a:prstGeom>
        </p:spPr>
      </p:pic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2024423" y="2306345"/>
            <a:ext cx="7484165" cy="90608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1782418" y="540048"/>
            <a:ext cx="8627165" cy="1540565"/>
          </a:xfrm>
          <a:prstGeom prst="snip2DiagRect">
            <a:avLst/>
          </a:prstGeom>
          <a:solidFill>
            <a:srgbClr val="FFFF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2040835" y="3532979"/>
            <a:ext cx="7484165" cy="688667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2040835" y="4492934"/>
            <a:ext cx="7484165" cy="688667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2040835" y="5407334"/>
            <a:ext cx="7484165" cy="688667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10391774" y="4009292"/>
            <a:ext cx="1800225" cy="665894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</a:t>
            </a:r>
            <a:r>
              <a:rPr lang="en-US" sz="2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 action="ppaction://hlinksldjump"/>
              </a:rPr>
              <a:t>HOME</a:t>
            </a:r>
            <a:endParaRPr lang="en-US" sz="21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02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67A9F85-01F3-44EF-04A3-15FFFED7A50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299"/>
            <a:ext cx="12192000" cy="6861981"/>
          </a:xfrm>
          <a:prstGeom prst="rect">
            <a:avLst/>
          </a:prstGeom>
        </p:spPr>
      </p:pic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2040835" y="2329450"/>
            <a:ext cx="7103164" cy="881650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1736552" y="560905"/>
            <a:ext cx="8627165" cy="1540565"/>
          </a:xfrm>
          <a:prstGeom prst="snip2DiagRect">
            <a:avLst/>
          </a:prstGeom>
          <a:solidFill>
            <a:srgbClr val="FFFF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2040835" y="3429000"/>
            <a:ext cx="7103164" cy="881650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gene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2040835" y="4528550"/>
            <a:ext cx="7103165" cy="881650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2040835" y="5519150"/>
            <a:ext cx="7103164" cy="881650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mòn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8395" flipH="1">
            <a:off x="8913641" y="1155961"/>
            <a:ext cx="1192389" cy="881102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10151165" y="4067864"/>
            <a:ext cx="1800225" cy="688667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343833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11111E-6 L -0.39791 0.65301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96" y="3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DF6214D-9CE1-4375-BE22-7558A095105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33"/>
            <a:ext cx="12191999" cy="6872277"/>
          </a:xfrm>
          <a:prstGeom prst="rect">
            <a:avLst/>
          </a:prstGeom>
        </p:spPr>
      </p:pic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2040835" y="2730392"/>
            <a:ext cx="5516218" cy="688667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1782419" y="762001"/>
            <a:ext cx="8627165" cy="1540565"/>
          </a:xfrm>
          <a:prstGeom prst="snip2DiagRect">
            <a:avLst/>
          </a:prstGeom>
          <a:solidFill>
            <a:srgbClr val="FFFF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u="sng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u="sng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2040835" y="3654734"/>
            <a:ext cx="5516218" cy="688667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2040835" y="4569134"/>
            <a:ext cx="5516218" cy="688667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2040835" y="5483534"/>
            <a:ext cx="5516218" cy="688667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26849" y="1295400"/>
            <a:ext cx="1173079" cy="1159002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10391774" y="4224800"/>
            <a:ext cx="1800225" cy="688667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71186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7037E-7 L -0.40642 0.32431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30" y="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7135080-4630-1276-F0B0-5E1A26B5B97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820"/>
            <a:ext cx="12192000" cy="6781801"/>
          </a:xfrm>
          <a:prstGeom prst="rect">
            <a:avLst/>
          </a:prstGeom>
        </p:spPr>
      </p:pic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2040835" y="2590801"/>
            <a:ext cx="5516218" cy="688667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gene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1782419" y="762001"/>
            <a:ext cx="8627165" cy="1540565"/>
          </a:xfrm>
          <a:prstGeom prst="snip2DiagRect">
            <a:avLst/>
          </a:prstGeom>
          <a:solidFill>
            <a:srgbClr val="FFFF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u="sng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u="sng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2040835" y="3532979"/>
            <a:ext cx="5516218" cy="688667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tai.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2040835" y="4492934"/>
            <a:ext cx="5516218" cy="688667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2040835" y="5483534"/>
            <a:ext cx="5516218" cy="688667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194" y="1515697"/>
            <a:ext cx="1192389" cy="1053277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10151165" y="4020130"/>
            <a:ext cx="1800225" cy="688667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222219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5417 0.1696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8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E761D9D-35DE-2A94-D737-6A7AE463C65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2040835" y="2514601"/>
            <a:ext cx="5516218" cy="688667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1782419" y="685801"/>
            <a:ext cx="8627165" cy="1540565"/>
          </a:xfrm>
          <a:prstGeom prst="snip2DiagRect">
            <a:avLst/>
          </a:prstGeom>
          <a:solidFill>
            <a:srgbClr val="FFFF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u="sng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u="sng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2040835" y="3532979"/>
            <a:ext cx="5516218" cy="688667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2040835" y="4492934"/>
            <a:ext cx="5516218" cy="688667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2040835" y="5483534"/>
            <a:ext cx="5516218" cy="688667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vi-VN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3523" y="1143000"/>
            <a:ext cx="919730" cy="881102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10409584" y="4197849"/>
            <a:ext cx="1800225" cy="688667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217224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96296E-6 L -0.40642 0.50926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30" y="2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5D515A9-CB7C-FBFB-6FF6-1606F1555A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3706463"/>
              </p:ext>
            </p:extLst>
          </p:nvPr>
        </p:nvGraphicFramePr>
        <p:xfrm>
          <a:off x="660400" y="1000469"/>
          <a:ext cx="11287760" cy="556563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250066">
                  <a:extLst>
                    <a:ext uri="{9D8B030D-6E8A-4147-A177-3AD203B41FA5}">
                      <a16:colId xmlns:a16="http://schemas.microsoft.com/office/drawing/2014/main" val="1799934668"/>
                    </a:ext>
                  </a:extLst>
                </a:gridCol>
                <a:gridCol w="3037694">
                  <a:extLst>
                    <a:ext uri="{9D8B030D-6E8A-4147-A177-3AD203B41FA5}">
                      <a16:colId xmlns:a16="http://schemas.microsoft.com/office/drawing/2014/main" val="90784359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/>
                        <a:t>Tên</a:t>
                      </a:r>
                      <a:r>
                        <a:rPr lang="en-US" sz="3000" dirty="0"/>
                        <a:t> </a:t>
                      </a:r>
                      <a:r>
                        <a:rPr lang="en-US" sz="3000" dirty="0" err="1"/>
                        <a:t>rừng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/>
                        <a:t>Loại</a:t>
                      </a:r>
                      <a:r>
                        <a:rPr lang="en-US" sz="3000" dirty="0"/>
                        <a:t> </a:t>
                      </a:r>
                      <a:r>
                        <a:rPr lang="en-US" sz="3000" dirty="0" err="1"/>
                        <a:t>rừng</a:t>
                      </a:r>
                      <a:endParaRPr lang="en-US" sz="3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9992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dirty="0" err="1"/>
                        <a:t>Vườn</a:t>
                      </a:r>
                      <a:r>
                        <a:rPr lang="en-US" sz="3000" dirty="0"/>
                        <a:t> </a:t>
                      </a:r>
                      <a:r>
                        <a:rPr lang="en-US" sz="3000" dirty="0" err="1"/>
                        <a:t>quốc</a:t>
                      </a:r>
                      <a:r>
                        <a:rPr lang="en-US" sz="3000" dirty="0"/>
                        <a:t> </a:t>
                      </a:r>
                      <a:r>
                        <a:rPr lang="en-US" sz="3000" dirty="0" err="1"/>
                        <a:t>gia</a:t>
                      </a:r>
                      <a:r>
                        <a:rPr lang="en-US" sz="3000" dirty="0"/>
                        <a:t> </a:t>
                      </a:r>
                      <a:r>
                        <a:rPr lang="en-US" sz="3000" dirty="0" err="1"/>
                        <a:t>Cát</a:t>
                      </a:r>
                      <a:r>
                        <a:rPr lang="en-US" sz="3000" dirty="0"/>
                        <a:t> </a:t>
                      </a:r>
                      <a:r>
                        <a:rPr lang="en-US" sz="3000" dirty="0" err="1"/>
                        <a:t>Bà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09482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dirty="0" err="1"/>
                        <a:t>Vườn</a:t>
                      </a:r>
                      <a:r>
                        <a:rPr lang="en-US" sz="3000" dirty="0"/>
                        <a:t> </a:t>
                      </a:r>
                      <a:r>
                        <a:rPr lang="en-US" sz="3000" dirty="0" err="1"/>
                        <a:t>quốc</a:t>
                      </a:r>
                      <a:r>
                        <a:rPr lang="en-US" sz="3000" dirty="0"/>
                        <a:t> </a:t>
                      </a:r>
                      <a:r>
                        <a:rPr lang="en-US" sz="3000" dirty="0" err="1"/>
                        <a:t>gia</a:t>
                      </a:r>
                      <a:r>
                        <a:rPr lang="en-US" sz="3000" dirty="0"/>
                        <a:t> </a:t>
                      </a:r>
                      <a:r>
                        <a:rPr lang="en-US" sz="3000" dirty="0" err="1"/>
                        <a:t>Cúc</a:t>
                      </a:r>
                      <a:r>
                        <a:rPr lang="en-US" sz="3000" dirty="0"/>
                        <a:t> </a:t>
                      </a:r>
                      <a:r>
                        <a:rPr lang="en-US" sz="3000" dirty="0" err="1"/>
                        <a:t>Phương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5510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dirty="0" err="1"/>
                        <a:t>Rừng</a:t>
                      </a:r>
                      <a:r>
                        <a:rPr lang="en-US" sz="3000" dirty="0"/>
                        <a:t> </a:t>
                      </a:r>
                      <a:r>
                        <a:rPr lang="en-US" sz="3000" dirty="0" err="1"/>
                        <a:t>phòng</a:t>
                      </a:r>
                      <a:r>
                        <a:rPr lang="en-US" sz="3000" dirty="0"/>
                        <a:t> </a:t>
                      </a:r>
                      <a:r>
                        <a:rPr lang="en-US" sz="3000" dirty="0" err="1"/>
                        <a:t>hộ</a:t>
                      </a:r>
                      <a:r>
                        <a:rPr lang="en-US" sz="3000" dirty="0"/>
                        <a:t> </a:t>
                      </a:r>
                      <a:r>
                        <a:rPr lang="en-US" sz="3000" dirty="0" err="1"/>
                        <a:t>biển</a:t>
                      </a:r>
                      <a:r>
                        <a:rPr lang="en-US" sz="3000" dirty="0"/>
                        <a:t> </a:t>
                      </a:r>
                      <a:r>
                        <a:rPr lang="en-US" sz="3000" dirty="0" err="1"/>
                        <a:t>Tây</a:t>
                      </a:r>
                      <a:r>
                        <a:rPr lang="en-US" sz="3000" dirty="0"/>
                        <a:t> </a:t>
                      </a:r>
                      <a:r>
                        <a:rPr lang="en-US" sz="3000" dirty="0" err="1"/>
                        <a:t>tỉnh</a:t>
                      </a:r>
                      <a:r>
                        <a:rPr lang="en-US" sz="3000" dirty="0"/>
                        <a:t> </a:t>
                      </a:r>
                      <a:r>
                        <a:rPr lang="en-US" sz="3000" dirty="0" err="1"/>
                        <a:t>Cà</a:t>
                      </a:r>
                      <a:r>
                        <a:rPr lang="en-US" sz="3000" dirty="0"/>
                        <a:t> Mau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23144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dirty="0" err="1"/>
                        <a:t>Vườn</a:t>
                      </a:r>
                      <a:r>
                        <a:rPr lang="en-US" sz="3000" dirty="0"/>
                        <a:t> </a:t>
                      </a:r>
                      <a:r>
                        <a:rPr lang="en-US" sz="3000" dirty="0" err="1"/>
                        <a:t>quốc</a:t>
                      </a:r>
                      <a:r>
                        <a:rPr lang="en-US" sz="3000" dirty="0"/>
                        <a:t> </a:t>
                      </a:r>
                      <a:r>
                        <a:rPr lang="en-US" sz="3000" dirty="0" err="1"/>
                        <a:t>gia</a:t>
                      </a:r>
                      <a:r>
                        <a:rPr lang="en-US" sz="3000" dirty="0"/>
                        <a:t> Phong </a:t>
                      </a:r>
                      <a:r>
                        <a:rPr lang="en-US" sz="3000" dirty="0" err="1"/>
                        <a:t>Nha</a:t>
                      </a:r>
                      <a:r>
                        <a:rPr lang="en-US" sz="3000" dirty="0"/>
                        <a:t> – </a:t>
                      </a:r>
                      <a:r>
                        <a:rPr lang="en-US" sz="3000" dirty="0" err="1"/>
                        <a:t>Kẻ</a:t>
                      </a:r>
                      <a:r>
                        <a:rPr lang="en-US" sz="3000" dirty="0"/>
                        <a:t> </a:t>
                      </a:r>
                      <a:r>
                        <a:rPr lang="en-US" sz="3000" dirty="0" err="1"/>
                        <a:t>Bàng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4311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dirty="0" err="1"/>
                        <a:t>Rừng</a:t>
                      </a:r>
                      <a:r>
                        <a:rPr lang="en-US" sz="3000" dirty="0"/>
                        <a:t> </a:t>
                      </a:r>
                      <a:r>
                        <a:rPr lang="en-US" sz="3000" dirty="0" err="1"/>
                        <a:t>ngập</a:t>
                      </a:r>
                      <a:r>
                        <a:rPr lang="en-US" sz="3000" dirty="0"/>
                        <a:t> </a:t>
                      </a:r>
                      <a:r>
                        <a:rPr lang="en-US" sz="3000" dirty="0" err="1"/>
                        <a:t>mặn</a:t>
                      </a:r>
                      <a:r>
                        <a:rPr lang="en-US" sz="3000" dirty="0"/>
                        <a:t> </a:t>
                      </a:r>
                      <a:r>
                        <a:rPr lang="en-US" sz="3000" dirty="0" err="1"/>
                        <a:t>huyện</a:t>
                      </a:r>
                      <a:r>
                        <a:rPr lang="en-US" sz="3000" dirty="0"/>
                        <a:t> </a:t>
                      </a:r>
                      <a:r>
                        <a:rPr lang="en-US" sz="3000" dirty="0" err="1"/>
                        <a:t>Cần</a:t>
                      </a:r>
                      <a:r>
                        <a:rPr lang="en-US" sz="3000" dirty="0"/>
                        <a:t> </a:t>
                      </a:r>
                      <a:r>
                        <a:rPr lang="en-US" sz="3000" dirty="0" err="1"/>
                        <a:t>Giờ</a:t>
                      </a:r>
                      <a:r>
                        <a:rPr lang="en-US" sz="3000" dirty="0"/>
                        <a:t>, TP HCM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24516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dirty="0" err="1"/>
                        <a:t>Rừng</a:t>
                      </a:r>
                      <a:r>
                        <a:rPr lang="en-US" sz="3000" dirty="0"/>
                        <a:t> </a:t>
                      </a:r>
                      <a:r>
                        <a:rPr lang="en-US" sz="3000" dirty="0" err="1"/>
                        <a:t>keo</a:t>
                      </a:r>
                      <a:r>
                        <a:rPr lang="en-US" sz="3000" dirty="0"/>
                        <a:t> ở </a:t>
                      </a:r>
                      <a:r>
                        <a:rPr lang="en-US" sz="3000" dirty="0" err="1"/>
                        <a:t>Sơn</a:t>
                      </a:r>
                      <a:r>
                        <a:rPr lang="en-US" sz="3000" dirty="0"/>
                        <a:t> </a:t>
                      </a:r>
                      <a:r>
                        <a:rPr lang="en-US" sz="3000" dirty="0" err="1"/>
                        <a:t>Động</a:t>
                      </a:r>
                      <a:r>
                        <a:rPr lang="en-US" sz="3000" dirty="0"/>
                        <a:t>, </a:t>
                      </a:r>
                      <a:r>
                        <a:rPr lang="en-US" sz="3000" dirty="0" err="1"/>
                        <a:t>Bắc</a:t>
                      </a:r>
                      <a:r>
                        <a:rPr lang="en-US" sz="3000" dirty="0"/>
                        <a:t> Giang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13657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dirty="0" err="1"/>
                        <a:t>Vườn</a:t>
                      </a:r>
                      <a:r>
                        <a:rPr lang="en-US" sz="3000" dirty="0"/>
                        <a:t> </a:t>
                      </a:r>
                      <a:r>
                        <a:rPr lang="en-US" sz="3000" dirty="0" err="1"/>
                        <a:t>quốc</a:t>
                      </a:r>
                      <a:r>
                        <a:rPr lang="en-US" sz="3000" dirty="0"/>
                        <a:t> </a:t>
                      </a:r>
                      <a:r>
                        <a:rPr lang="en-US" sz="3000" dirty="0" err="1"/>
                        <a:t>gia</a:t>
                      </a:r>
                      <a:r>
                        <a:rPr lang="en-US" sz="3000" dirty="0"/>
                        <a:t> </a:t>
                      </a:r>
                      <a:r>
                        <a:rPr lang="en-US" sz="3000" dirty="0" err="1"/>
                        <a:t>Phú</a:t>
                      </a:r>
                      <a:r>
                        <a:rPr lang="en-US" sz="3000" dirty="0"/>
                        <a:t> </a:t>
                      </a:r>
                      <a:r>
                        <a:rPr lang="en-US" sz="3000" dirty="0" err="1"/>
                        <a:t>Quốc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80677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000" dirty="0" err="1"/>
                        <a:t>Rừng</a:t>
                      </a:r>
                      <a:r>
                        <a:rPr lang="en-US" sz="3000" dirty="0"/>
                        <a:t> </a:t>
                      </a:r>
                      <a:r>
                        <a:rPr lang="en-US" sz="3000" dirty="0" err="1"/>
                        <a:t>thông</a:t>
                      </a:r>
                      <a:r>
                        <a:rPr lang="en-US" sz="3000" dirty="0"/>
                        <a:t> ở </a:t>
                      </a:r>
                      <a:r>
                        <a:rPr lang="en-US" sz="3000" dirty="0" err="1"/>
                        <a:t>Mộc</a:t>
                      </a:r>
                      <a:r>
                        <a:rPr lang="en-US" sz="3000" dirty="0"/>
                        <a:t> Châu, </a:t>
                      </a:r>
                      <a:r>
                        <a:rPr lang="en-US" sz="3000" dirty="0" err="1"/>
                        <a:t>Sơn</a:t>
                      </a:r>
                      <a:r>
                        <a:rPr lang="en-US" sz="3000" dirty="0"/>
                        <a:t> 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602271"/>
                  </a:ext>
                </a:extLst>
              </a:tr>
              <a:tr h="627875">
                <a:tc>
                  <a:txBody>
                    <a:bodyPr/>
                    <a:lstStyle/>
                    <a:p>
                      <a:r>
                        <a:rPr lang="en-US" sz="3000" dirty="0" err="1"/>
                        <a:t>Vườn</a:t>
                      </a:r>
                      <a:r>
                        <a:rPr lang="en-US" sz="3000" dirty="0"/>
                        <a:t> </a:t>
                      </a:r>
                      <a:r>
                        <a:rPr lang="en-US" sz="3000" dirty="0" err="1"/>
                        <a:t>quốc</a:t>
                      </a:r>
                      <a:r>
                        <a:rPr lang="en-US" sz="3000" dirty="0"/>
                        <a:t> </a:t>
                      </a:r>
                      <a:r>
                        <a:rPr lang="en-US" sz="3000" dirty="0" err="1"/>
                        <a:t>gia</a:t>
                      </a:r>
                      <a:r>
                        <a:rPr lang="en-US" sz="3000" dirty="0"/>
                        <a:t> Yok Don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787817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CA2279E-2720-B2CC-B792-5D1B1D4106A0}"/>
              </a:ext>
            </a:extLst>
          </p:cNvPr>
          <p:cNvSpPr txBox="1"/>
          <p:nvPr/>
        </p:nvSpPr>
        <p:spPr>
          <a:xfrm>
            <a:off x="91440" y="46362"/>
            <a:ext cx="121005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khu</a:t>
            </a:r>
            <a:r>
              <a:rPr lang="en-US" sz="2800" dirty="0"/>
              <a:t> </a:t>
            </a:r>
            <a:r>
              <a:rPr lang="en-US" sz="2800" dirty="0" err="1"/>
              <a:t>rừng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 </a:t>
            </a:r>
            <a:r>
              <a:rPr lang="en-US" sz="2800" dirty="0" err="1"/>
              <a:t>thuộc</a:t>
            </a:r>
            <a:r>
              <a:rPr lang="en-US" sz="2800" dirty="0"/>
              <a:t> </a:t>
            </a:r>
            <a:r>
              <a:rPr lang="en-US" sz="2800" dirty="0" err="1"/>
              <a:t>loại</a:t>
            </a:r>
            <a:r>
              <a:rPr lang="en-US" sz="2800" dirty="0"/>
              <a:t> </a:t>
            </a:r>
            <a:r>
              <a:rPr lang="en-US" sz="2800" dirty="0" err="1"/>
              <a:t>rừng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(</a:t>
            </a:r>
            <a:r>
              <a:rPr lang="en-US" sz="2800" dirty="0" err="1"/>
              <a:t>rừng</a:t>
            </a:r>
            <a:r>
              <a:rPr lang="en-US" sz="2800" dirty="0"/>
              <a:t> </a:t>
            </a:r>
            <a:r>
              <a:rPr lang="en-US" sz="2800" dirty="0" err="1"/>
              <a:t>phòng</a:t>
            </a:r>
            <a:r>
              <a:rPr lang="en-US" sz="2800" dirty="0"/>
              <a:t> </a:t>
            </a:r>
            <a:r>
              <a:rPr lang="en-US" sz="2800" dirty="0" err="1"/>
              <a:t>hộ</a:t>
            </a:r>
            <a:r>
              <a:rPr lang="en-US" sz="2800" dirty="0"/>
              <a:t>, </a:t>
            </a:r>
            <a:r>
              <a:rPr lang="en-US" sz="2800" dirty="0" err="1"/>
              <a:t>rừng</a:t>
            </a:r>
            <a:r>
              <a:rPr lang="en-US" sz="2800" dirty="0"/>
              <a:t> </a:t>
            </a:r>
            <a:r>
              <a:rPr lang="en-US" sz="2800" dirty="0" err="1"/>
              <a:t>sản</a:t>
            </a:r>
            <a:r>
              <a:rPr lang="en-US" sz="2800" dirty="0"/>
              <a:t> </a:t>
            </a:r>
            <a:r>
              <a:rPr lang="en-US" sz="2800" dirty="0" err="1"/>
              <a:t>xuất</a:t>
            </a:r>
            <a:r>
              <a:rPr lang="en-US" sz="2800" dirty="0"/>
              <a:t>, </a:t>
            </a:r>
            <a:r>
              <a:rPr lang="en-US" sz="2800" dirty="0" err="1"/>
              <a:t>rừng</a:t>
            </a:r>
            <a:r>
              <a:rPr lang="en-US" sz="2800" dirty="0"/>
              <a:t> </a:t>
            </a:r>
            <a:r>
              <a:rPr lang="en-US" sz="2800" dirty="0" err="1"/>
              <a:t>đặc</a:t>
            </a:r>
            <a:r>
              <a:rPr lang="en-US" sz="2800" dirty="0"/>
              <a:t> </a:t>
            </a:r>
            <a:r>
              <a:rPr lang="en-US" sz="2800" dirty="0" err="1"/>
              <a:t>dụng</a:t>
            </a:r>
            <a:r>
              <a:rPr lang="en-US" sz="2800" dirty="0"/>
              <a:t>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591334-C585-D4F7-3F94-96BDB7426081}"/>
              </a:ext>
            </a:extLst>
          </p:cNvPr>
          <p:cNvSpPr/>
          <p:nvPr/>
        </p:nvSpPr>
        <p:spPr>
          <a:xfrm>
            <a:off x="9194799" y="1592513"/>
            <a:ext cx="2377439" cy="489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Rừng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đặc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dụng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AF3C9F-D4BC-043B-5C0C-984A77B8B80C}"/>
              </a:ext>
            </a:extLst>
          </p:cNvPr>
          <p:cNvSpPr/>
          <p:nvPr/>
        </p:nvSpPr>
        <p:spPr>
          <a:xfrm>
            <a:off x="9215114" y="2109966"/>
            <a:ext cx="2377439" cy="489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Rừng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đặc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dụng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22F83AE-357E-A176-2775-64B21F09F953}"/>
              </a:ext>
            </a:extLst>
          </p:cNvPr>
          <p:cNvSpPr/>
          <p:nvPr/>
        </p:nvSpPr>
        <p:spPr>
          <a:xfrm>
            <a:off x="9225278" y="3205534"/>
            <a:ext cx="2377439" cy="489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Rừng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đặc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dụng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BE3D93-1902-9C57-070E-B33087539787}"/>
              </a:ext>
            </a:extLst>
          </p:cNvPr>
          <p:cNvSpPr/>
          <p:nvPr/>
        </p:nvSpPr>
        <p:spPr>
          <a:xfrm>
            <a:off x="9276076" y="5998905"/>
            <a:ext cx="2377439" cy="489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Rừng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đặc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dụng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4D7CD54-06EE-9B98-B8F4-C9BE86AA9418}"/>
              </a:ext>
            </a:extLst>
          </p:cNvPr>
          <p:cNvSpPr/>
          <p:nvPr/>
        </p:nvSpPr>
        <p:spPr>
          <a:xfrm>
            <a:off x="9255757" y="4857149"/>
            <a:ext cx="2377439" cy="489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Rừng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đặc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dụng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96E28AD-A7E1-409B-3BFA-DD22343A8FBA}"/>
              </a:ext>
            </a:extLst>
          </p:cNvPr>
          <p:cNvSpPr/>
          <p:nvPr/>
        </p:nvSpPr>
        <p:spPr>
          <a:xfrm>
            <a:off x="9034338" y="2655853"/>
            <a:ext cx="2814323" cy="489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Rừng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phòng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hộ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CF6635-8AE9-D406-6CCE-8B3E3946285C}"/>
              </a:ext>
            </a:extLst>
          </p:cNvPr>
          <p:cNvSpPr/>
          <p:nvPr/>
        </p:nvSpPr>
        <p:spPr>
          <a:xfrm>
            <a:off x="9054657" y="3783958"/>
            <a:ext cx="2814323" cy="489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Rừng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phòng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hộ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543063-F57D-8D22-5A1D-F39C74BA8643}"/>
              </a:ext>
            </a:extLst>
          </p:cNvPr>
          <p:cNvSpPr/>
          <p:nvPr/>
        </p:nvSpPr>
        <p:spPr>
          <a:xfrm>
            <a:off x="8920481" y="5413474"/>
            <a:ext cx="2918020" cy="489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Rừng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sản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xuất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E8AAAC-F6C0-45FF-F984-03FF635898F5}"/>
              </a:ext>
            </a:extLst>
          </p:cNvPr>
          <p:cNvSpPr/>
          <p:nvPr/>
        </p:nvSpPr>
        <p:spPr>
          <a:xfrm>
            <a:off x="8930641" y="4320430"/>
            <a:ext cx="2918020" cy="489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Rừng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sản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xuất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424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595FF-2DBE-F6AA-5144-D9A5D5889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4801" y="175938"/>
            <a:ext cx="2738914" cy="1325563"/>
          </a:xfrm>
        </p:spPr>
        <p:txBody>
          <a:bodyPr/>
          <a:lstStyle/>
          <a:p>
            <a:r>
              <a:rPr lang="en-US" dirty="0"/>
              <a:t>Em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biết</a:t>
            </a:r>
            <a:endParaRPr lang="en-US" dirty="0"/>
          </a:p>
        </p:txBody>
      </p:sp>
      <p:pic>
        <p:nvPicPr>
          <p:cNvPr id="4" name="Khám phá rừng mưa Amazon - khu dự trữ sinh quyển lớn nhất thế giới">
            <a:hlinkClick r:id="" action="ppaction://media"/>
            <a:extLst>
              <a:ext uri="{FF2B5EF4-FFF2-40B4-BE49-F238E27FC236}">
                <a16:creationId xmlns:a16="http://schemas.microsoft.com/office/drawing/2014/main" id="{BB0CEB8A-9258-8057-1249-F0DC14A9EFA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9903" y="1279303"/>
            <a:ext cx="9050337" cy="50907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 descr="A close-up of a globe&#10;&#10;Description automatically generated">
            <a:extLst>
              <a:ext uri="{FF2B5EF4-FFF2-40B4-BE49-F238E27FC236}">
                <a16:creationId xmlns:a16="http://schemas.microsoft.com/office/drawing/2014/main" id="{F9729FAA-BCEC-E387-2790-1C775E0F73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79" y="10680"/>
            <a:ext cx="1656080" cy="165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226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9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9" name="Text Box 7"/>
          <p:cNvSpPr txBox="1">
            <a:spLocks noChangeArrowheads="1"/>
          </p:cNvSpPr>
          <p:nvPr/>
        </p:nvSpPr>
        <p:spPr bwMode="auto">
          <a:xfrm>
            <a:off x="2778141" y="1057275"/>
            <a:ext cx="73628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800" b="1">
                <a:solidFill>
                  <a:srgbClr val="0606BA"/>
                </a:solidFill>
              </a:rPr>
              <a:t>Rừng nào có diện tích lớn nhất thế giới?</a:t>
            </a:r>
          </a:p>
        </p:txBody>
      </p:sp>
      <p:sp>
        <p:nvSpPr>
          <p:cNvPr id="31749" name="Text Box 8"/>
          <p:cNvSpPr txBox="1">
            <a:spLocks noChangeArrowheads="1"/>
          </p:cNvSpPr>
          <p:nvPr/>
        </p:nvSpPr>
        <p:spPr bwMode="auto">
          <a:xfrm>
            <a:off x="4932793" y="223138"/>
            <a:ext cx="32956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b="1">
                <a:solidFill>
                  <a:srgbClr val="0000FF"/>
                </a:solidFill>
              </a:rPr>
              <a:t>Đố vui về rừng?</a:t>
            </a:r>
          </a:p>
        </p:txBody>
      </p:sp>
      <p:sp>
        <p:nvSpPr>
          <p:cNvPr id="341001" name="Text Box 9"/>
          <p:cNvSpPr txBox="1">
            <a:spLocks noChangeArrowheads="1"/>
          </p:cNvSpPr>
          <p:nvPr/>
        </p:nvSpPr>
        <p:spPr bwMode="auto">
          <a:xfrm>
            <a:off x="103308" y="2020694"/>
            <a:ext cx="2443162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800"/>
              <a:t>Đáp án: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800"/>
              <a:t>Rừng amazon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218" y="1883598"/>
            <a:ext cx="4084889" cy="29472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411" y="1883598"/>
            <a:ext cx="4139056" cy="293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128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409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0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41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0999" grpId="0"/>
      <p:bldP spid="34100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74D0B-D33F-94A5-5BA6-7D11A9502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Vận</a:t>
            </a:r>
            <a:r>
              <a:rPr lang="en-US" dirty="0"/>
              <a:t> </a:t>
            </a:r>
            <a:r>
              <a:rPr lang="en-US" dirty="0" err="1"/>
              <a:t>dụng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28EFD-A621-E54A-3C73-3D12ADDCE7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8316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Em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vẽ</a:t>
            </a:r>
            <a:r>
              <a:rPr lang="en-US" dirty="0"/>
              <a:t> 1 </a:t>
            </a:r>
            <a:r>
              <a:rPr lang="en-US" dirty="0" err="1"/>
              <a:t>bức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tuyên</a:t>
            </a:r>
            <a:r>
              <a:rPr lang="en-US" dirty="0"/>
              <a:t> </a:t>
            </a:r>
            <a:r>
              <a:rPr lang="en-US" dirty="0" err="1"/>
              <a:t>truyền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trồng</a:t>
            </a:r>
            <a:r>
              <a:rPr lang="en-US" dirty="0"/>
              <a:t> </a:t>
            </a:r>
            <a:r>
              <a:rPr lang="en-US" dirty="0" err="1"/>
              <a:t>rừng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bảo</a:t>
            </a:r>
            <a:r>
              <a:rPr lang="en-US" dirty="0"/>
              <a:t> </a:t>
            </a:r>
            <a:r>
              <a:rPr lang="en-US" dirty="0" err="1"/>
              <a:t>vệ</a:t>
            </a:r>
            <a:r>
              <a:rPr lang="en-US" dirty="0"/>
              <a:t> </a:t>
            </a:r>
            <a:r>
              <a:rPr lang="en-US" dirty="0" err="1"/>
              <a:t>rừng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8665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4AF9BD0D-67B9-E0B2-BAD3-B75B83A44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49" name="Picture 1">
            <a:extLst>
              <a:ext uri="{FF2B5EF4-FFF2-40B4-BE49-F238E27FC236}">
                <a16:creationId xmlns:a16="http://schemas.microsoft.com/office/drawing/2014/main" id="{0A98C77C-49A4-F4AC-178F-40B0A21CF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6" r="16112"/>
          <a:stretch>
            <a:fillRect/>
          </a:stretch>
        </p:blipFill>
        <p:spPr bwMode="auto">
          <a:xfrm>
            <a:off x="675640" y="152399"/>
            <a:ext cx="11125200" cy="670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27999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146B1-782E-A964-A2CF-094C297AE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6600" y="300586"/>
            <a:ext cx="6495781" cy="997196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7E4BD1-A84B-B573-B3F9-DE2C3F1A2B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6D1E3A8-1E95-CB27-6749-203FE8EC9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" t="8430" r="2814" b="14963"/>
          <a:stretch>
            <a:fillRect/>
          </a:stretch>
        </p:blipFill>
        <p:spPr bwMode="auto">
          <a:xfrm>
            <a:off x="7007074" y="275676"/>
            <a:ext cx="4931884" cy="638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2BBF7574-DFE4-A0A6-46FA-4197E6829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92" y="300586"/>
            <a:ext cx="6640902" cy="628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19056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20" name="Rectangle 4"/>
          <p:cNvSpPr>
            <a:spLocks noChangeArrowheads="1"/>
          </p:cNvSpPr>
          <p:nvPr/>
        </p:nvSpPr>
        <p:spPr bwMode="auto">
          <a:xfrm>
            <a:off x="350378" y="5291968"/>
            <a:ext cx="1154536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400" dirty="0" err="1">
                <a:solidFill>
                  <a:srgbClr val="FF0000"/>
                </a:solidFill>
              </a:rPr>
              <a:t>Được</a:t>
            </a:r>
            <a:r>
              <a:rPr lang="en-US" sz="2400" dirty="0">
                <a:solidFill>
                  <a:srgbClr val="FF0000"/>
                </a:solidFill>
              </a:rPr>
              <a:t> UNESCO </a:t>
            </a:r>
            <a:r>
              <a:rPr lang="en-US" sz="2400" dirty="0" err="1">
                <a:solidFill>
                  <a:srgbClr val="FF0000"/>
                </a:solidFill>
              </a:rPr>
              <a:t>công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nhận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là</a:t>
            </a:r>
            <a:r>
              <a:rPr lang="en-US" sz="2400" dirty="0">
                <a:solidFill>
                  <a:srgbClr val="FF0000"/>
                </a:solidFill>
              </a:rPr>
              <a:t> Di </a:t>
            </a:r>
            <a:r>
              <a:rPr lang="en-US" sz="2400" dirty="0" err="1">
                <a:solidFill>
                  <a:srgbClr val="FF0000"/>
                </a:solidFill>
              </a:rPr>
              <a:t>sản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thiên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nhiên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thế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giới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theo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tiêu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chí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  <a:hlinkClick r:id="rId2" tooltip="Địa chất học"/>
              </a:rPr>
              <a:t>địa</a:t>
            </a:r>
            <a:r>
              <a:rPr lang="en-US" sz="2400" dirty="0">
                <a:solidFill>
                  <a:srgbClr val="FF0000"/>
                </a:solidFill>
                <a:hlinkClick r:id="rId2" tooltip="Địa chất học"/>
              </a:rPr>
              <a:t> </a:t>
            </a:r>
            <a:r>
              <a:rPr lang="en-US" sz="2400" dirty="0" err="1">
                <a:solidFill>
                  <a:srgbClr val="FF0000"/>
                </a:solidFill>
                <a:hlinkClick r:id="rId2" tooltip="Địa chất học"/>
              </a:rPr>
              <a:t>chất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địa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mạo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năm</a:t>
            </a:r>
            <a:r>
              <a:rPr lang="en-US" sz="2400" dirty="0">
                <a:solidFill>
                  <a:srgbClr val="FF0000"/>
                </a:solidFill>
              </a:rPr>
              <a:t> 2003, Phong </a:t>
            </a:r>
            <a:r>
              <a:rPr lang="en-US" sz="2400" dirty="0" err="1">
                <a:solidFill>
                  <a:srgbClr val="FF0000"/>
                </a:solidFill>
              </a:rPr>
              <a:t>Nha-Kẻ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Bàng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cũng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từng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được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đề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cử</a:t>
            </a:r>
            <a:r>
              <a:rPr lang="en-US" sz="2400" dirty="0">
                <a:solidFill>
                  <a:srgbClr val="FF0000"/>
                </a:solidFill>
              </a:rPr>
              <a:t> UNESCO </a:t>
            </a:r>
            <a:r>
              <a:rPr lang="en-US" sz="2400" dirty="0" err="1">
                <a:solidFill>
                  <a:srgbClr val="FF0000"/>
                </a:solidFill>
              </a:rPr>
              <a:t>công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nhận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lần</a:t>
            </a:r>
            <a:r>
              <a:rPr lang="en-US" sz="2400" dirty="0">
                <a:solidFill>
                  <a:srgbClr val="FF0000"/>
                </a:solidFill>
              </a:rPr>
              <a:t> 2 </a:t>
            </a:r>
            <a:r>
              <a:rPr lang="en-US" sz="2400" dirty="0" err="1">
                <a:solidFill>
                  <a:srgbClr val="FF0000"/>
                </a:solidFill>
              </a:rPr>
              <a:t>là</a:t>
            </a:r>
            <a:r>
              <a:rPr lang="en-US" sz="2400" dirty="0">
                <a:solidFill>
                  <a:srgbClr val="FF0000"/>
                </a:solidFill>
              </a:rPr>
              <a:t> Di </a:t>
            </a:r>
            <a:r>
              <a:rPr lang="en-US" sz="2400" dirty="0" err="1">
                <a:solidFill>
                  <a:srgbClr val="FF0000"/>
                </a:solidFill>
              </a:rPr>
              <a:t>sản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thiên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nhiên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thế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giới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với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tiêu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chí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  <a:hlinkClick r:id="rId3" tooltip="Đa dạng sinh học"/>
              </a:rPr>
              <a:t>đa</a:t>
            </a:r>
            <a:r>
              <a:rPr lang="en-US" sz="2400" dirty="0">
                <a:solidFill>
                  <a:srgbClr val="FF0000"/>
                </a:solidFill>
                <a:hlinkClick r:id="rId3" tooltip="Đa dạng sinh học"/>
              </a:rPr>
              <a:t> </a:t>
            </a:r>
            <a:r>
              <a:rPr lang="en-US" sz="2400" dirty="0" err="1">
                <a:solidFill>
                  <a:srgbClr val="FF0000"/>
                </a:solidFill>
                <a:hlinkClick r:id="rId3" tooltip="Đa dạng sinh học"/>
              </a:rPr>
              <a:t>dạng</a:t>
            </a:r>
            <a:r>
              <a:rPr lang="en-US" sz="2400" dirty="0">
                <a:solidFill>
                  <a:srgbClr val="FF0000"/>
                </a:solidFill>
                <a:hlinkClick r:id="rId3" tooltip="Đa dạng sinh học"/>
              </a:rPr>
              <a:t> </a:t>
            </a:r>
            <a:r>
              <a:rPr lang="en-US" sz="2400" dirty="0" err="1">
                <a:solidFill>
                  <a:srgbClr val="FF0000"/>
                </a:solidFill>
                <a:hlinkClick r:id="rId3" tooltip="Đa dạng sinh học"/>
              </a:rPr>
              <a:t>sinh</a:t>
            </a:r>
            <a:r>
              <a:rPr lang="en-US" sz="2400" dirty="0">
                <a:solidFill>
                  <a:srgbClr val="FF0000"/>
                </a:solidFill>
                <a:hlinkClick r:id="rId3" tooltip="Đa dạng sinh học"/>
              </a:rPr>
              <a:t> </a:t>
            </a:r>
            <a:r>
              <a:rPr lang="en-US" sz="2400" dirty="0" err="1">
                <a:solidFill>
                  <a:srgbClr val="FF0000"/>
                </a:solidFill>
                <a:hlinkClick r:id="rId3" tooltip="Đa dạng sinh học"/>
              </a:rPr>
              <a:t>học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ngày</a:t>
            </a:r>
            <a:r>
              <a:rPr lang="en-US" sz="2400" dirty="0">
                <a:solidFill>
                  <a:srgbClr val="FF0000"/>
                </a:solidFill>
              </a:rPr>
              <a:t> 29/6/2011. </a:t>
            </a:r>
          </a:p>
        </p:txBody>
      </p:sp>
      <p:sp>
        <p:nvSpPr>
          <p:cNvPr id="342021" name="Text Box 5"/>
          <p:cNvSpPr txBox="1">
            <a:spLocks noChangeArrowheads="1"/>
          </p:cNvSpPr>
          <p:nvPr/>
        </p:nvSpPr>
        <p:spPr bwMode="auto">
          <a:xfrm>
            <a:off x="-85456" y="838580"/>
            <a:ext cx="1187865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800"/>
              <a:t>   Vườn quốc gia nào có diện tích lớn nhất Việt Nam, được UNESCO công nhận là Di sản thiên nhiên thế giới?</a:t>
            </a:r>
          </a:p>
        </p:txBody>
      </p:sp>
      <p:sp>
        <p:nvSpPr>
          <p:cNvPr id="32772" name="Text Box 6"/>
          <p:cNvSpPr txBox="1">
            <a:spLocks noChangeArrowheads="1"/>
          </p:cNvSpPr>
          <p:nvPr/>
        </p:nvSpPr>
        <p:spPr bwMode="auto">
          <a:xfrm>
            <a:off x="4663808" y="137908"/>
            <a:ext cx="32956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b="1">
                <a:solidFill>
                  <a:srgbClr val="0000FF"/>
                </a:solidFill>
              </a:rPr>
              <a:t>Đố vui về rừng?</a:t>
            </a:r>
          </a:p>
        </p:txBody>
      </p:sp>
      <p:sp>
        <p:nvSpPr>
          <p:cNvPr id="342024" name="Text Box 8"/>
          <p:cNvSpPr txBox="1">
            <a:spLocks noChangeArrowheads="1"/>
          </p:cNvSpPr>
          <p:nvPr/>
        </p:nvSpPr>
        <p:spPr bwMode="auto">
          <a:xfrm>
            <a:off x="248556" y="2283495"/>
            <a:ext cx="3708148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800"/>
              <a:t>Đáp án: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800"/>
              <a:t>Vườn quốc gia Phong Nha – Kẻ Bàng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800"/>
              <a:t>rộng 200 000 ha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500" y="1993338"/>
            <a:ext cx="4010645" cy="28093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704" y="1993338"/>
            <a:ext cx="3811424" cy="280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12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420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2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42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42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2020" grpId="0"/>
      <p:bldP spid="342021" grpId="0"/>
      <p:bldP spid="3420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4578350" y="362468"/>
            <a:ext cx="32956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b="1">
                <a:solidFill>
                  <a:srgbClr val="0000FF"/>
                </a:solidFill>
              </a:rPr>
              <a:t>Đố vui về rừng?</a:t>
            </a:r>
          </a:p>
        </p:txBody>
      </p:sp>
      <p:sp>
        <p:nvSpPr>
          <p:cNvPr id="346115" name="Text Box 3"/>
          <p:cNvSpPr txBox="1">
            <a:spLocks noChangeArrowheads="1"/>
          </p:cNvSpPr>
          <p:nvPr/>
        </p:nvSpPr>
        <p:spPr bwMode="auto">
          <a:xfrm>
            <a:off x="1544449" y="1323371"/>
            <a:ext cx="1005308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800"/>
              <a:t>Vườn quốc gia nào nằm trên địa bàn thành phố Hà Nội ?</a:t>
            </a:r>
          </a:p>
        </p:txBody>
      </p:sp>
      <p:pic>
        <p:nvPicPr>
          <p:cNvPr id="346116" name="Picture 4" descr="ba v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153" y="2081213"/>
            <a:ext cx="4933950" cy="3356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6117" name="Text Box 5"/>
          <p:cNvSpPr txBox="1">
            <a:spLocks noChangeArrowheads="1"/>
          </p:cNvSpPr>
          <p:nvPr/>
        </p:nvSpPr>
        <p:spPr bwMode="auto">
          <a:xfrm>
            <a:off x="389299" y="4483629"/>
            <a:ext cx="603894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800"/>
              <a:t>Đáp án: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800"/>
              <a:t>Vườn quốc gia Ba Vì</a:t>
            </a:r>
          </a:p>
        </p:txBody>
      </p:sp>
      <p:sp>
        <p:nvSpPr>
          <p:cNvPr id="346118" name="Text Box 6"/>
          <p:cNvSpPr txBox="1">
            <a:spLocks noChangeArrowheads="1"/>
          </p:cNvSpPr>
          <p:nvPr/>
        </p:nvSpPr>
        <p:spPr bwMode="auto">
          <a:xfrm>
            <a:off x="389299" y="5672358"/>
            <a:ext cx="1144358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800" dirty="0" err="1">
                <a:solidFill>
                  <a:srgbClr val="FF0000"/>
                </a:solidFill>
              </a:rPr>
              <a:t>Vườn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quốc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gia</a:t>
            </a:r>
            <a:r>
              <a:rPr lang="en-US" sz="2800" dirty="0">
                <a:solidFill>
                  <a:srgbClr val="FF0000"/>
                </a:solidFill>
              </a:rPr>
              <a:t> Ba </a:t>
            </a:r>
            <a:r>
              <a:rPr lang="en-US" sz="2800" dirty="0" err="1">
                <a:solidFill>
                  <a:srgbClr val="FF0000"/>
                </a:solidFill>
              </a:rPr>
              <a:t>Vì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nằm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trên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địa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bàn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huyện</a:t>
            </a:r>
            <a:r>
              <a:rPr lang="en-US" sz="2800" dirty="0">
                <a:solidFill>
                  <a:srgbClr val="FF0000"/>
                </a:solidFill>
              </a:rPr>
              <a:t> Ba </a:t>
            </a:r>
            <a:r>
              <a:rPr lang="en-US" sz="2800" dirty="0" err="1">
                <a:solidFill>
                  <a:srgbClr val="FF0000"/>
                </a:solidFill>
              </a:rPr>
              <a:t>Vì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thành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phố</a:t>
            </a:r>
            <a:r>
              <a:rPr lang="en-US" sz="2800" dirty="0">
                <a:solidFill>
                  <a:srgbClr val="FF0000"/>
                </a:solidFill>
              </a:rPr>
              <a:t> Hà </a:t>
            </a:r>
            <a:r>
              <a:rPr lang="en-US" sz="2800" dirty="0" err="1">
                <a:solidFill>
                  <a:srgbClr val="FF0000"/>
                </a:solidFill>
              </a:rPr>
              <a:t>Nội</a:t>
            </a:r>
            <a:r>
              <a:rPr lang="en-US" sz="2800" dirty="0">
                <a:solidFill>
                  <a:srgbClr val="FF0000"/>
                </a:solidFill>
              </a:rPr>
              <a:t>. </a:t>
            </a:r>
            <a:r>
              <a:rPr lang="en-US" sz="2800" dirty="0" err="1">
                <a:solidFill>
                  <a:srgbClr val="FF0000"/>
                </a:solidFill>
              </a:rPr>
              <a:t>Rừng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có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diện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tích</a:t>
            </a:r>
            <a:r>
              <a:rPr lang="en-US" sz="2800" dirty="0">
                <a:solidFill>
                  <a:srgbClr val="FF0000"/>
                </a:solidFill>
              </a:rPr>
              <a:t> 6986ha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474" y="2081213"/>
            <a:ext cx="4595752" cy="261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296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46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6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46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46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346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6115" grpId="0"/>
      <p:bldP spid="346117" grpId="0"/>
      <p:bldP spid="3461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4E55BBA-F4BC-2611-924F-790FD1921875}"/>
              </a:ext>
            </a:extLst>
          </p:cNvPr>
          <p:cNvSpPr txBox="1"/>
          <p:nvPr/>
        </p:nvSpPr>
        <p:spPr>
          <a:xfrm>
            <a:off x="1134085" y="-142315"/>
            <a:ext cx="9704717" cy="1654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tabLst>
                <a:tab pos="457200" algn="l"/>
              </a:tabLst>
            </a:pP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 11 – BÀI 4</a:t>
            </a:r>
          </a:p>
          <a:p>
            <a:pPr algn="ctr">
              <a:lnSpc>
                <a:spcPct val="150000"/>
              </a:lnSpc>
              <a:tabLst>
                <a:tab pos="457200" algn="l"/>
              </a:tabLst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 THIỆU CHUNG VỀ RỪNG 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3600" b="1" i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433869-9075-C4C0-4BDF-CCF35E48DA26}"/>
              </a:ext>
            </a:extLst>
          </p:cNvPr>
          <p:cNvSpPr txBox="1"/>
          <p:nvPr/>
        </p:nvSpPr>
        <p:spPr>
          <a:xfrm>
            <a:off x="204061" y="3313938"/>
            <a:ext cx="3906699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457200" algn="l"/>
              </a:tabLst>
            </a:pP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Vai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rừng</a:t>
            </a:r>
            <a:endParaRPr lang="en-US" sz="2800" i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39EA94-20A4-F440-2713-1DC23D8DA11A}"/>
              </a:ext>
            </a:extLst>
          </p:cNvPr>
          <p:cNvSpPr txBox="1"/>
          <p:nvPr/>
        </p:nvSpPr>
        <p:spPr>
          <a:xfrm>
            <a:off x="166911" y="3975145"/>
            <a:ext cx="5727929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457200" algn="l"/>
              </a:tabLst>
            </a:pP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rừng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phổ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010732-D9BD-937A-E12C-7A4D47F2FA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295" y="2529212"/>
            <a:ext cx="6096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896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EBB2180-CE75-2FDD-4A3C-C4F10360BAE0}"/>
              </a:ext>
            </a:extLst>
          </p:cNvPr>
          <p:cNvSpPr txBox="1"/>
          <p:nvPr/>
        </p:nvSpPr>
        <p:spPr>
          <a:xfrm>
            <a:off x="475032" y="291328"/>
            <a:ext cx="6118412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rừng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phổ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F23ECA9A-09A2-3DFE-4466-67498C72E5F2}"/>
              </a:ext>
            </a:extLst>
          </p:cNvPr>
          <p:cNvSpPr/>
          <p:nvPr/>
        </p:nvSpPr>
        <p:spPr>
          <a:xfrm>
            <a:off x="1749287" y="2127227"/>
            <a:ext cx="5817704" cy="1734422"/>
          </a:xfrm>
          <a:prstGeom prst="wedgeRectCallout">
            <a:avLst>
              <a:gd name="adj1" fmla="val 43795"/>
              <a:gd name="adj2" fmla="val -9605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66C546-20B7-C771-64EF-F030AD87BA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92"/>
          <a:stretch/>
        </p:blipFill>
        <p:spPr>
          <a:xfrm>
            <a:off x="4434853" y="2658572"/>
            <a:ext cx="2224502" cy="386888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9CAF6AE-82B6-D6AB-537C-622D2EB1CCFD}"/>
              </a:ext>
            </a:extLst>
          </p:cNvPr>
          <p:cNvSpPr txBox="1"/>
          <p:nvPr/>
        </p:nvSpPr>
        <p:spPr>
          <a:xfrm>
            <a:off x="1747424" y="4703800"/>
            <a:ext cx="2687429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1FE3A0-7ACF-FB89-40C6-BC62184F4BCB}"/>
              </a:ext>
            </a:extLst>
          </p:cNvPr>
          <p:cNvSpPr txBox="1"/>
          <p:nvPr/>
        </p:nvSpPr>
        <p:spPr>
          <a:xfrm>
            <a:off x="4434853" y="1784079"/>
            <a:ext cx="2680495" cy="5480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3BFE0E-5F56-548E-A111-9DF0850DFB09}"/>
              </a:ext>
            </a:extLst>
          </p:cNvPr>
          <p:cNvSpPr txBox="1"/>
          <p:nvPr/>
        </p:nvSpPr>
        <p:spPr>
          <a:xfrm>
            <a:off x="7293947" y="4742082"/>
            <a:ext cx="2687429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65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8" grpId="1" animBg="1"/>
      <p:bldP spid="12" grpId="0" animBg="1"/>
      <p:bldP spid="14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F5AD2E-5B6B-3219-5C6A-E10B907EEE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952750" cy="15430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38F869-3FBF-5D20-A26B-97542D2C4EC6}"/>
              </a:ext>
            </a:extLst>
          </p:cNvPr>
          <p:cNvSpPr txBox="1"/>
          <p:nvPr/>
        </p:nvSpPr>
        <p:spPr>
          <a:xfrm>
            <a:off x="1872595" y="2022728"/>
            <a:ext cx="9239251" cy="1752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 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 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 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369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1251578"/>
              </p:ext>
            </p:extLst>
          </p:nvPr>
        </p:nvGraphicFramePr>
        <p:xfrm>
          <a:off x="79760" y="105859"/>
          <a:ext cx="12032480" cy="6646281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9770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51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8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958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82399">
                <a:tc rowSpan="2"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bg1"/>
                          </a:solidFill>
                        </a:rPr>
                        <a:t>Tiêu</a:t>
                      </a:r>
                      <a:r>
                        <a:rPr lang="en-US" sz="40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4000" baseline="0" dirty="0" err="1">
                          <a:solidFill>
                            <a:schemeClr val="bg1"/>
                          </a:solidFill>
                        </a:rPr>
                        <a:t>chí</a:t>
                      </a:r>
                      <a:endParaRPr lang="en-US" sz="4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chemeClr val="bg1"/>
                          </a:solidFill>
                        </a:rPr>
                        <a:t>Mức</a:t>
                      </a:r>
                      <a:r>
                        <a:rPr lang="en-US" sz="40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4000" baseline="0" dirty="0" err="1">
                          <a:solidFill>
                            <a:schemeClr val="bg1"/>
                          </a:solidFill>
                        </a:rPr>
                        <a:t>độ</a:t>
                      </a:r>
                      <a:r>
                        <a:rPr lang="en-US" sz="40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4000" baseline="0" dirty="0" err="1">
                          <a:solidFill>
                            <a:schemeClr val="bg1"/>
                          </a:solidFill>
                        </a:rPr>
                        <a:t>đánh</a:t>
                      </a:r>
                      <a:r>
                        <a:rPr lang="en-US" sz="40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4000" baseline="0" dirty="0" err="1">
                          <a:solidFill>
                            <a:schemeClr val="bg1"/>
                          </a:solidFill>
                        </a:rPr>
                        <a:t>giá</a:t>
                      </a:r>
                      <a:endParaRPr lang="en-US" sz="4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802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3333FF"/>
                          </a:solidFill>
                        </a:rPr>
                        <a:t>Tốt</a:t>
                      </a:r>
                      <a:r>
                        <a:rPr lang="en-US" sz="4000" dirty="0">
                          <a:solidFill>
                            <a:srgbClr val="3333FF"/>
                          </a:solidFill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3333FF"/>
                          </a:solidFill>
                        </a:rPr>
                        <a:t>Khá</a:t>
                      </a:r>
                      <a:endParaRPr lang="en-US" sz="4000" dirty="0">
                        <a:solidFill>
                          <a:srgbClr val="3333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3333FF"/>
                          </a:solidFill>
                        </a:rPr>
                        <a:t>Đạt</a:t>
                      </a:r>
                      <a:endParaRPr lang="en-US" sz="4000" dirty="0">
                        <a:solidFill>
                          <a:srgbClr val="3333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658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7030A0"/>
                          </a:solidFill>
                        </a:rPr>
                        <a:t>Hình</a:t>
                      </a:r>
                      <a:r>
                        <a:rPr lang="en-US" sz="2400" b="1" baseline="0" dirty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7030A0"/>
                          </a:solidFill>
                        </a:rPr>
                        <a:t>thức</a:t>
                      </a:r>
                      <a:r>
                        <a:rPr lang="en-US" sz="2400" b="1" baseline="0" dirty="0">
                          <a:solidFill>
                            <a:srgbClr val="7030A0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en-US" sz="2400" b="1" baseline="0" dirty="0" err="1">
                          <a:solidFill>
                            <a:srgbClr val="7030A0"/>
                          </a:solidFill>
                        </a:rPr>
                        <a:t>báo</a:t>
                      </a:r>
                      <a:r>
                        <a:rPr lang="en-US" sz="2400" b="1" baseline="0" dirty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7030A0"/>
                          </a:solidFill>
                        </a:rPr>
                        <a:t>cáo</a:t>
                      </a:r>
                      <a:endParaRPr lang="en-US" sz="2400" b="1" baseline="0" dirty="0">
                        <a:solidFill>
                          <a:srgbClr val="7030A0"/>
                        </a:solidFill>
                      </a:endParaRPr>
                    </a:p>
                    <a:p>
                      <a:pPr algn="ctr"/>
                      <a:r>
                        <a:rPr lang="en-US" sz="2400" b="1" baseline="0" dirty="0">
                          <a:solidFill>
                            <a:srgbClr val="7030A0"/>
                          </a:solidFill>
                        </a:rPr>
                        <a:t>(3 </a:t>
                      </a:r>
                      <a:r>
                        <a:rPr lang="en-US" sz="2400" b="1" baseline="0" dirty="0" err="1">
                          <a:solidFill>
                            <a:srgbClr val="7030A0"/>
                          </a:solidFill>
                        </a:rPr>
                        <a:t>điểm</a:t>
                      </a:r>
                      <a:r>
                        <a:rPr lang="en-US" sz="2400" b="1" baseline="0" dirty="0">
                          <a:solidFill>
                            <a:srgbClr val="7030A0"/>
                          </a:solidFill>
                        </a:rPr>
                        <a:t>)</a:t>
                      </a:r>
                      <a:endParaRPr lang="en-US" sz="24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/>
                        <a:t>Hình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thức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báo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cáo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sáng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tạo</a:t>
                      </a:r>
                      <a:r>
                        <a:rPr lang="en-US" sz="2800" baseline="0" dirty="0"/>
                        <a:t>. </a:t>
                      </a:r>
                      <a:r>
                        <a:rPr lang="en-US" sz="2800" baseline="0" dirty="0" err="1"/>
                        <a:t>Không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có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lỗi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về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chính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tả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/>
                        <a:t>Báo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cáo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đầy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đủ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nội</a:t>
                      </a:r>
                      <a:r>
                        <a:rPr lang="en-US" sz="2800" baseline="0" dirty="0"/>
                        <a:t> dung, </a:t>
                      </a:r>
                      <a:r>
                        <a:rPr lang="en-US" sz="2800" baseline="0" dirty="0" err="1"/>
                        <a:t>không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có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lỗi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chính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tả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nhưng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chưa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sáng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tạo</a:t>
                      </a:r>
                      <a:endParaRPr lang="en-US" sz="28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/>
                        <a:t>Báo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cáo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đầy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đủ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nội</a:t>
                      </a:r>
                      <a:r>
                        <a:rPr lang="en-US" sz="2800" baseline="0" dirty="0"/>
                        <a:t> dung</a:t>
                      </a:r>
                      <a:r>
                        <a:rPr lang="vi-VN" sz="2800" dirty="0"/>
                        <a:t>, còn lỗi chính tả 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658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7030A0"/>
                          </a:solidFill>
                        </a:rPr>
                        <a:t>Nội</a:t>
                      </a:r>
                      <a:r>
                        <a:rPr lang="en-US" sz="2400" b="1" baseline="0" dirty="0">
                          <a:solidFill>
                            <a:srgbClr val="7030A0"/>
                          </a:solidFill>
                        </a:rPr>
                        <a:t> dung </a:t>
                      </a:r>
                    </a:p>
                    <a:p>
                      <a:pPr algn="ctr"/>
                      <a:r>
                        <a:rPr lang="en-US" sz="2400" b="1" baseline="0" dirty="0" err="1">
                          <a:solidFill>
                            <a:srgbClr val="7030A0"/>
                          </a:solidFill>
                        </a:rPr>
                        <a:t>báo</a:t>
                      </a:r>
                      <a:r>
                        <a:rPr lang="en-US" sz="2400" b="1" baseline="0" dirty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7030A0"/>
                          </a:solidFill>
                        </a:rPr>
                        <a:t>cáo</a:t>
                      </a:r>
                      <a:endParaRPr lang="en-US" sz="2400" b="1" baseline="0" dirty="0">
                        <a:solidFill>
                          <a:srgbClr val="7030A0"/>
                        </a:solidFill>
                      </a:endParaRPr>
                    </a:p>
                    <a:p>
                      <a:pPr algn="ctr"/>
                      <a:r>
                        <a:rPr lang="en-US" sz="2400" b="1" baseline="0" dirty="0">
                          <a:solidFill>
                            <a:srgbClr val="7030A0"/>
                          </a:solidFill>
                        </a:rPr>
                        <a:t>(5 </a:t>
                      </a:r>
                      <a:r>
                        <a:rPr lang="en-US" sz="2400" b="1" baseline="0" dirty="0" err="1">
                          <a:solidFill>
                            <a:srgbClr val="7030A0"/>
                          </a:solidFill>
                        </a:rPr>
                        <a:t>điểm</a:t>
                      </a:r>
                      <a:r>
                        <a:rPr lang="en-US" sz="2400" b="1" baseline="0" dirty="0">
                          <a:solidFill>
                            <a:srgbClr val="7030A0"/>
                          </a:solidFill>
                        </a:rPr>
                        <a:t>)</a:t>
                      </a:r>
                      <a:endParaRPr lang="en-US" sz="24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/>
                        <a:t>Nội</a:t>
                      </a:r>
                      <a:r>
                        <a:rPr lang="en-US" sz="2800" baseline="0" dirty="0"/>
                        <a:t> dung </a:t>
                      </a:r>
                      <a:r>
                        <a:rPr lang="en-US" sz="2800" baseline="0" dirty="0" err="1"/>
                        <a:t>đầy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đủ</a:t>
                      </a:r>
                      <a:r>
                        <a:rPr lang="en-US" sz="2800" baseline="0" dirty="0"/>
                        <a:t>, </a:t>
                      </a:r>
                      <a:r>
                        <a:rPr lang="en-US" sz="2800" baseline="0" dirty="0" err="1"/>
                        <a:t>rõ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ràng</a:t>
                      </a:r>
                      <a:endParaRPr lang="en-US" sz="28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/>
                        <a:t>Nội</a:t>
                      </a:r>
                      <a:r>
                        <a:rPr lang="en-US" sz="2800" baseline="0" dirty="0"/>
                        <a:t> dung </a:t>
                      </a:r>
                      <a:r>
                        <a:rPr lang="en-US" sz="2800" baseline="0" dirty="0" err="1"/>
                        <a:t>đầy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đủ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nhưng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chưa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rõ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ràng</a:t>
                      </a:r>
                      <a:endParaRPr lang="en-US" sz="28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aseline="0" dirty="0" err="1"/>
                        <a:t>Thiếu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một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số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nội</a:t>
                      </a:r>
                      <a:r>
                        <a:rPr lang="en-US" sz="2800" baseline="0" dirty="0"/>
                        <a:t> dung </a:t>
                      </a:r>
                      <a:r>
                        <a:rPr lang="en-US" sz="2800" baseline="0" dirty="0" err="1"/>
                        <a:t>nhỏ</a:t>
                      </a:r>
                      <a:endParaRPr lang="en-US" sz="28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658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7030A0"/>
                          </a:solidFill>
                        </a:rPr>
                        <a:t>Kĩ</a:t>
                      </a:r>
                      <a:r>
                        <a:rPr lang="en-US" sz="2400" b="1" baseline="0" dirty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7030A0"/>
                          </a:solidFill>
                        </a:rPr>
                        <a:t>năng</a:t>
                      </a:r>
                      <a:r>
                        <a:rPr lang="en-US" sz="2400" b="1" baseline="0" dirty="0">
                          <a:solidFill>
                            <a:srgbClr val="7030A0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en-US" sz="2400" b="1" baseline="0" dirty="0" err="1">
                          <a:solidFill>
                            <a:srgbClr val="7030A0"/>
                          </a:solidFill>
                        </a:rPr>
                        <a:t>trình</a:t>
                      </a:r>
                      <a:r>
                        <a:rPr lang="en-US" sz="2400" b="1" baseline="0" dirty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7030A0"/>
                          </a:solidFill>
                        </a:rPr>
                        <a:t>bày</a:t>
                      </a:r>
                      <a:endParaRPr lang="en-US" sz="2400" b="1" baseline="0" dirty="0">
                        <a:solidFill>
                          <a:srgbClr val="7030A0"/>
                        </a:solidFill>
                      </a:endParaRPr>
                    </a:p>
                    <a:p>
                      <a:pPr algn="ctr"/>
                      <a:r>
                        <a:rPr lang="en-US" sz="2400" b="1" baseline="0" dirty="0">
                          <a:solidFill>
                            <a:srgbClr val="7030A0"/>
                          </a:solidFill>
                        </a:rPr>
                        <a:t>(2 </a:t>
                      </a:r>
                      <a:r>
                        <a:rPr lang="en-US" sz="2400" b="1" baseline="0" dirty="0" err="1">
                          <a:solidFill>
                            <a:srgbClr val="7030A0"/>
                          </a:solidFill>
                        </a:rPr>
                        <a:t>điểm</a:t>
                      </a:r>
                      <a:r>
                        <a:rPr lang="en-US" sz="2400" b="1" baseline="0" dirty="0">
                          <a:solidFill>
                            <a:srgbClr val="7030A0"/>
                          </a:solidFill>
                        </a:rPr>
                        <a:t>)</a:t>
                      </a:r>
                      <a:endParaRPr lang="en-US" sz="24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/>
                        <a:t>Trình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bày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tự</a:t>
                      </a:r>
                      <a:r>
                        <a:rPr lang="en-US" sz="2800" baseline="0" dirty="0"/>
                        <a:t> tin, </a:t>
                      </a:r>
                      <a:r>
                        <a:rPr lang="en-US" sz="2800" baseline="0" dirty="0" err="1"/>
                        <a:t>lưu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loát</a:t>
                      </a:r>
                      <a:r>
                        <a:rPr lang="en-US" sz="2800" baseline="0" dirty="0"/>
                        <a:t>, </a:t>
                      </a:r>
                      <a:r>
                        <a:rPr lang="en-US" sz="2800" baseline="0" dirty="0" err="1"/>
                        <a:t>giọng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nói</a:t>
                      </a:r>
                      <a:r>
                        <a:rPr lang="en-US" sz="2800" baseline="0" dirty="0"/>
                        <a:t> to, </a:t>
                      </a:r>
                      <a:r>
                        <a:rPr lang="en-US" sz="2800" baseline="0" dirty="0" err="1"/>
                        <a:t>rõ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ràng</a:t>
                      </a:r>
                      <a:r>
                        <a:rPr lang="en-US" sz="2800" baseline="0" dirty="0"/>
                        <a:t>, </a:t>
                      </a:r>
                      <a:r>
                        <a:rPr lang="en-US" sz="2800" baseline="0" dirty="0" err="1"/>
                        <a:t>sáng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tạo</a:t>
                      </a:r>
                      <a:endParaRPr lang="en-US" sz="28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/>
                        <a:t>Trình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bày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tự</a:t>
                      </a:r>
                      <a:r>
                        <a:rPr lang="en-US" sz="2800" baseline="0" dirty="0"/>
                        <a:t> tin, </a:t>
                      </a:r>
                      <a:r>
                        <a:rPr lang="en-US" sz="2800" baseline="0" dirty="0" err="1"/>
                        <a:t>lưu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loát</a:t>
                      </a:r>
                      <a:r>
                        <a:rPr lang="en-US" sz="2800" baseline="0" dirty="0"/>
                        <a:t> , </a:t>
                      </a:r>
                      <a:r>
                        <a:rPr lang="en-US" sz="2800" baseline="0" dirty="0" err="1"/>
                        <a:t>giọng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nói</a:t>
                      </a:r>
                      <a:r>
                        <a:rPr lang="en-US" sz="2800" baseline="0" dirty="0"/>
                        <a:t> to, </a:t>
                      </a:r>
                      <a:r>
                        <a:rPr lang="en-US" sz="2800" baseline="0" dirty="0" err="1"/>
                        <a:t>rõ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ràng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nhưng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chưa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sáng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tạo</a:t>
                      </a:r>
                      <a:endParaRPr lang="en-US" sz="28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/>
                        <a:t>Trình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bày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tự</a:t>
                      </a:r>
                      <a:r>
                        <a:rPr lang="en-US" sz="2800" baseline="0" dirty="0"/>
                        <a:t> tin, </a:t>
                      </a:r>
                      <a:r>
                        <a:rPr lang="en-US" sz="2800" baseline="0" dirty="0" err="1"/>
                        <a:t>giọng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nói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chưa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rõ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ràng</a:t>
                      </a:r>
                      <a:r>
                        <a:rPr lang="en-US" sz="2800" baseline="0" dirty="0"/>
                        <a:t>, </a:t>
                      </a:r>
                      <a:r>
                        <a:rPr lang="en-US" sz="2800" baseline="0" dirty="0" err="1"/>
                        <a:t>chưa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lưu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loát</a:t>
                      </a:r>
                      <a:r>
                        <a:rPr lang="en-US" sz="2800" baseline="0" dirty="0"/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8393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7030A0"/>
                          </a:solidFill>
                        </a:rPr>
                        <a:t>Tổng</a:t>
                      </a:r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/>
                        <a:t>Từ</a:t>
                      </a:r>
                      <a:r>
                        <a:rPr lang="en-US" sz="2800" b="1" baseline="0" dirty="0"/>
                        <a:t> </a:t>
                      </a:r>
                      <a:r>
                        <a:rPr lang="en-US" sz="2800" b="1" dirty="0"/>
                        <a:t>9</a:t>
                      </a:r>
                      <a:r>
                        <a:rPr lang="en-US" sz="2800" b="1" baseline="0" dirty="0"/>
                        <a:t> </a:t>
                      </a:r>
                      <a:r>
                        <a:rPr lang="en-US" sz="2800" b="1" baseline="0" dirty="0" err="1"/>
                        <a:t>đến</a:t>
                      </a:r>
                      <a:r>
                        <a:rPr lang="en-US" sz="2800" b="1" baseline="0" dirty="0"/>
                        <a:t> 10 </a:t>
                      </a:r>
                      <a:r>
                        <a:rPr lang="en-US" sz="2800" b="1" baseline="0" dirty="0" err="1"/>
                        <a:t>điểm</a:t>
                      </a:r>
                      <a:endParaRPr lang="en-US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baseline="0" dirty="0" err="1"/>
                        <a:t>Từ</a:t>
                      </a:r>
                      <a:r>
                        <a:rPr lang="en-US" sz="2800" b="1" baseline="0" dirty="0"/>
                        <a:t> 7 </a:t>
                      </a:r>
                      <a:r>
                        <a:rPr lang="en-US" sz="2800" b="1" baseline="0" dirty="0" err="1"/>
                        <a:t>đến</a:t>
                      </a:r>
                      <a:r>
                        <a:rPr lang="en-US" sz="2800" b="1" baseline="0" dirty="0"/>
                        <a:t> &lt;9 </a:t>
                      </a:r>
                      <a:r>
                        <a:rPr lang="en-US" sz="2800" b="1" baseline="0" dirty="0" err="1"/>
                        <a:t>điểm</a:t>
                      </a:r>
                      <a:endParaRPr lang="en-US" sz="2800" b="1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/>
                        <a:t>Từ</a:t>
                      </a:r>
                      <a:r>
                        <a:rPr lang="en-US" sz="2800" b="1" baseline="0" dirty="0"/>
                        <a:t> </a:t>
                      </a:r>
                      <a:r>
                        <a:rPr lang="en-US" sz="2800" b="1" dirty="0"/>
                        <a:t>5 </a:t>
                      </a:r>
                      <a:r>
                        <a:rPr lang="en-US" sz="2800" b="1" dirty="0" err="1"/>
                        <a:t>đến</a:t>
                      </a:r>
                      <a:r>
                        <a:rPr lang="en-US" sz="2800" b="1" baseline="0" dirty="0"/>
                        <a:t> </a:t>
                      </a:r>
                      <a:r>
                        <a:rPr lang="en-US" sz="2800" b="1" dirty="0"/>
                        <a:t>&lt;7 </a:t>
                      </a:r>
                      <a:r>
                        <a:rPr lang="en-US" sz="2800" b="1" dirty="0" err="1"/>
                        <a:t>điểm</a:t>
                      </a:r>
                      <a:endParaRPr lang="en-US" sz="2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81494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113AE3A9-1C46-C92D-23A1-96384A61D7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933868"/>
              </p:ext>
            </p:extLst>
          </p:nvPr>
        </p:nvGraphicFramePr>
        <p:xfrm>
          <a:off x="477078" y="238677"/>
          <a:ext cx="11306605" cy="37513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2718">
                  <a:extLst>
                    <a:ext uri="{9D8B030D-6E8A-4147-A177-3AD203B41FA5}">
                      <a16:colId xmlns:a16="http://schemas.microsoft.com/office/drawing/2014/main" val="2414319655"/>
                    </a:ext>
                  </a:extLst>
                </a:gridCol>
                <a:gridCol w="8453887">
                  <a:extLst>
                    <a:ext uri="{9D8B030D-6E8A-4147-A177-3AD203B41FA5}">
                      <a16:colId xmlns:a16="http://schemas.microsoft.com/office/drawing/2014/main" val="1078667430"/>
                    </a:ext>
                  </a:extLst>
                </a:gridCol>
              </a:tblGrid>
              <a:tr h="628770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6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rừng</a:t>
                      </a:r>
                      <a:endParaRPr lang="en-US" sz="26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đích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8440655"/>
                  </a:ext>
                </a:extLst>
              </a:tr>
              <a:tr h="432463">
                <a:tc>
                  <a:txBody>
                    <a:bodyPr/>
                    <a:lstStyle/>
                    <a:p>
                      <a:endParaRPr lang="en-US" sz="2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0452035"/>
                  </a:ext>
                </a:extLst>
              </a:tr>
              <a:tr h="1232798">
                <a:tc>
                  <a:txBody>
                    <a:bodyPr/>
                    <a:lstStyle/>
                    <a:p>
                      <a:endParaRPr lang="en-US" sz="2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21538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038602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0B04050-FE6D-485E-7266-88626FC3F024}"/>
              </a:ext>
            </a:extLst>
          </p:cNvPr>
          <p:cNvSpPr txBox="1"/>
          <p:nvPr/>
        </p:nvSpPr>
        <p:spPr>
          <a:xfrm>
            <a:off x="599655" y="1066805"/>
            <a:ext cx="28333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>
                <a:solidFill>
                  <a:srgbClr val="0606B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800" b="1" i="1">
                <a:solidFill>
                  <a:srgbClr val="0606B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ừng đặc dụng</a:t>
            </a:r>
            <a:endParaRPr lang="en-US" sz="2800" b="1" dirty="0">
              <a:solidFill>
                <a:srgbClr val="0606B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4F9518-2E85-2B31-A13B-DE3001AE8542}"/>
              </a:ext>
            </a:extLst>
          </p:cNvPr>
          <p:cNvSpPr txBox="1"/>
          <p:nvPr/>
        </p:nvSpPr>
        <p:spPr>
          <a:xfrm>
            <a:off x="599657" y="2157020"/>
            <a:ext cx="25554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>
                <a:solidFill>
                  <a:srgbClr val="0606B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800" b="1" i="1">
                <a:solidFill>
                  <a:srgbClr val="0606B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ừng phòng hộ</a:t>
            </a:r>
            <a:endParaRPr lang="en-US" sz="2800" b="1" dirty="0">
              <a:solidFill>
                <a:srgbClr val="0606B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8BD8F6-F307-A100-1FA8-C1A74686574D}"/>
              </a:ext>
            </a:extLst>
          </p:cNvPr>
          <p:cNvSpPr txBox="1"/>
          <p:nvPr/>
        </p:nvSpPr>
        <p:spPr>
          <a:xfrm>
            <a:off x="599655" y="3223788"/>
            <a:ext cx="24328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>
                <a:solidFill>
                  <a:srgbClr val="0606B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800" b="1" i="1">
                <a:solidFill>
                  <a:srgbClr val="0606B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ừng sản </a:t>
            </a:r>
            <a:r>
              <a:rPr lang="en-US" sz="2800" b="1" i="1">
                <a:solidFill>
                  <a:srgbClr val="0606B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b="1" i="1">
                <a:solidFill>
                  <a:srgbClr val="0606B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uất</a:t>
            </a:r>
            <a:endParaRPr lang="en-US" sz="2800" b="1" dirty="0">
              <a:solidFill>
                <a:srgbClr val="0606B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D41481-27E0-03B6-837E-6B01D949A92A}"/>
              </a:ext>
            </a:extLst>
          </p:cNvPr>
          <p:cNvSpPr txBox="1"/>
          <p:nvPr/>
        </p:nvSpPr>
        <p:spPr>
          <a:xfrm>
            <a:off x="3433006" y="857860"/>
            <a:ext cx="855980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B</a:t>
            </a:r>
            <a:r>
              <a:rPr lang="vi-VN" sz="2400" b="0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ảo tồn thiên nhiên</a:t>
            </a:r>
            <a:r>
              <a:rPr lang="en-US" sz="2400" b="0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nguồn</a:t>
            </a:r>
            <a:r>
              <a:rPr lang="vi-VN" sz="2400" b="0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vi-VN" sz="2400" b="0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en-US" sz="2400" b="0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vi-VN" sz="2400" b="0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sinh vật rừng</a:t>
            </a:r>
            <a:endParaRPr lang="en-US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0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N</a:t>
            </a:r>
            <a:r>
              <a:rPr lang="vi-VN" sz="2400" b="0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ghiên cứu khoa học</a:t>
            </a:r>
            <a:r>
              <a:rPr lang="en-US" sz="2400" b="0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400" b="0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bảo vệ di tích lịch sử</a:t>
            </a:r>
            <a:r>
              <a:rPr lang="en-US" sz="2400" b="0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400" b="0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văn hóa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38C5E9-3005-AEF5-9E96-A048E1654623}"/>
              </a:ext>
            </a:extLst>
          </p:cNvPr>
          <p:cNvSpPr txBox="1"/>
          <p:nvPr/>
        </p:nvSpPr>
        <p:spPr>
          <a:xfrm>
            <a:off x="3346458" y="1942433"/>
            <a:ext cx="85598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B</a:t>
            </a:r>
            <a:r>
              <a:rPr lang="vi-VN" sz="2400" b="0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ảo vệ nguồn nước</a:t>
            </a:r>
            <a:r>
              <a:rPr lang="en-US" sz="2400" b="0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400" b="0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bảo vệ đất</a:t>
            </a:r>
            <a:r>
              <a:rPr lang="en-US" sz="2400" b="0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400" b="0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chống xói mòn</a:t>
            </a:r>
            <a:r>
              <a:rPr lang="en-US" sz="2400" b="0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400" b="0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chống </a:t>
            </a:r>
            <a:r>
              <a:rPr lang="en-US" sz="2400" b="0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2400" b="0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mạc 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vi-VN" sz="2400" b="0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H</a:t>
            </a:r>
            <a:r>
              <a:rPr lang="vi-VN" sz="2400" b="0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ạn chế thiên tai điều hòa khí hậu bảo vệ môi trường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C49AB2-1363-981D-F4CC-6B2370A91F5A}"/>
              </a:ext>
            </a:extLst>
          </p:cNvPr>
          <p:cNvSpPr txBox="1"/>
          <p:nvPr/>
        </p:nvSpPr>
        <p:spPr>
          <a:xfrm>
            <a:off x="3433006" y="3027007"/>
            <a:ext cx="91694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S</a:t>
            </a:r>
            <a:r>
              <a:rPr lang="vi-VN" sz="2400" b="0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ản xuất</a:t>
            </a:r>
            <a:r>
              <a:rPr lang="en-US" sz="2400" b="0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400" b="0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kinh doanh gỗ các lâm sản</a:t>
            </a:r>
            <a:r>
              <a:rPr lang="en-US" sz="2400" b="0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ngoài gỗ</a:t>
            </a:r>
          </a:p>
          <a:p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</a:t>
            </a:r>
            <a:r>
              <a:rPr lang="vi-VN" sz="2400" b="0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ết hợp phòng hộ</a:t>
            </a:r>
            <a:r>
              <a:rPr lang="en-US" sz="2400" b="0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400" b="0" i="0" u="none" strike="noStrike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góp phần bảo vệ môi trường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040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700</TotalTime>
  <Words>1010</Words>
  <Application>Microsoft Office PowerPoint</Application>
  <PresentationFormat>Widescreen</PresentationFormat>
  <Paragraphs>134</Paragraphs>
  <Slides>22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Roboto Condensed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 có biết</vt:lpstr>
      <vt:lpstr>Vận dụng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DELL</cp:lastModifiedBy>
  <cp:revision>38</cp:revision>
  <dcterms:created xsi:type="dcterms:W3CDTF">2022-07-30T23:15:47Z</dcterms:created>
  <dcterms:modified xsi:type="dcterms:W3CDTF">2023-11-17T23:01:43Z</dcterms:modified>
</cp:coreProperties>
</file>