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63" r:id="rId5"/>
    <p:sldId id="265" r:id="rId6"/>
    <p:sldId id="264" r:id="rId7"/>
    <p:sldId id="266" r:id="rId8"/>
    <p:sldId id="267" r:id="rId9"/>
    <p:sldId id="274" r:id="rId10"/>
    <p:sldId id="269" r:id="rId11"/>
    <p:sldId id="270" r:id="rId12"/>
    <p:sldId id="271" r:id="rId13"/>
    <p:sldId id="272" r:id="rId14"/>
    <p:sldId id="283" r:id="rId15"/>
    <p:sldId id="282" r:id="rId16"/>
    <p:sldId id="284" r:id="rId17"/>
    <p:sldId id="278" r:id="rId18"/>
    <p:sldId id="285" r:id="rId19"/>
    <p:sldId id="287" r:id="rId20"/>
    <p:sldId id="286"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2"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F9D7B1-FF72-4FAD-B195-57A48D63B13A}"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3698078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F9D7B1-FF72-4FAD-B195-57A48D63B13A}"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230594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F9D7B1-FF72-4FAD-B195-57A48D63B13A}"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3707618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7C73D65-FA10-445C-8FB5-9074F6F4CC31}" type="slidenum">
              <a:rPr lang="en-US"/>
              <a:pPr>
                <a:defRPr/>
              </a:pPr>
              <a:t>‹#›</a:t>
            </a:fld>
            <a:endParaRPr lang="en-US"/>
          </a:p>
        </p:txBody>
      </p:sp>
    </p:spTree>
    <p:extLst>
      <p:ext uri="{BB962C8B-B14F-4D97-AF65-F5344CB8AC3E}">
        <p14:creationId xmlns:p14="http://schemas.microsoft.com/office/powerpoint/2010/main" val="232969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F9D7B1-FF72-4FAD-B195-57A48D63B13A}"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394106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9D7B1-FF72-4FAD-B195-57A48D63B13A}"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215539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F9D7B1-FF72-4FAD-B195-57A48D63B13A}"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2144564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F9D7B1-FF72-4FAD-B195-57A48D63B13A}" type="datetimeFigureOut">
              <a:rPr lang="en-US" smtClean="0"/>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413103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F9D7B1-FF72-4FAD-B195-57A48D63B13A}" type="datetimeFigureOut">
              <a:rPr lang="en-US" smtClean="0"/>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2875438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9D7B1-FF72-4FAD-B195-57A48D63B13A}"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1669699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9D7B1-FF72-4FAD-B195-57A48D63B13A}"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503558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9D7B1-FF72-4FAD-B195-57A48D63B13A}"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6CE86-DD8E-475E-AF90-837C6AC5DDB6}" type="slidenum">
              <a:rPr lang="en-US" smtClean="0"/>
              <a:t>‹#›</a:t>
            </a:fld>
            <a:endParaRPr lang="en-US"/>
          </a:p>
        </p:txBody>
      </p:sp>
    </p:spTree>
    <p:extLst>
      <p:ext uri="{BB962C8B-B14F-4D97-AF65-F5344CB8AC3E}">
        <p14:creationId xmlns:p14="http://schemas.microsoft.com/office/powerpoint/2010/main" val="354262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9D7B1-FF72-4FAD-B195-57A48D63B13A}" type="datetimeFigureOut">
              <a:rPr lang="en-US" smtClean="0"/>
              <a:t>10/21/2022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6CE86-DD8E-475E-AF90-837C6AC5DDB6}" type="slidenum">
              <a:rPr lang="en-US" smtClean="0"/>
              <a:t>‹#›</a:t>
            </a:fld>
            <a:endParaRPr lang="en-US"/>
          </a:p>
        </p:txBody>
      </p:sp>
    </p:spTree>
    <p:extLst>
      <p:ext uri="{BB962C8B-B14F-4D97-AF65-F5344CB8AC3E}">
        <p14:creationId xmlns:p14="http://schemas.microsoft.com/office/powerpoint/2010/main" val="3339193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8.jfif"/><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fif"/><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4.jf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f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f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243729" y="3510260"/>
            <a:ext cx="11948271" cy="2123658"/>
          </a:xfrm>
          <a:prstGeom prst="rect">
            <a:avLst/>
          </a:prstGeom>
          <a:noFill/>
        </p:spPr>
        <p:txBody>
          <a:bodyPr wrap="none" lIns="91440" tIns="45720" rIns="91440" bIns="45720">
            <a:spAutoFit/>
          </a:bodyPr>
          <a:lstStyle/>
          <a:p>
            <a:pPr algn="ctr"/>
            <a:r>
              <a:rPr lang="en-US" sz="6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MỪNG CÁC THẦY CÔ GIÁO </a:t>
            </a:r>
          </a:p>
          <a:p>
            <a:pPr algn="ctr"/>
            <a:r>
              <a:rPr lang="en-US" sz="6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VỀ DỰ GIỜ CÔNG NGHỆ 9</a:t>
            </a:r>
            <a:endParaRPr lang="en-US" sz="6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938519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a:xfrm>
            <a:off x="1356511" y="675992"/>
            <a:ext cx="8229600" cy="1143000"/>
          </a:xfrm>
        </p:spPr>
        <p:txBody>
          <a:bodyPr/>
          <a:lstStyle/>
          <a:p>
            <a:pPr algn="l" eaLnBrk="1" hangingPunct="1"/>
            <a:r>
              <a:rPr lang="en-US" sz="5400" b="1">
                <a:solidFill>
                  <a:srgbClr val="FF0066"/>
                </a:solidFill>
                <a:latin typeface="Times New Roman" panose="02020603050405020304" pitchFamily="18" charset="0"/>
                <a:cs typeface="Times New Roman" panose="02020603050405020304" pitchFamily="18" charset="0"/>
              </a:rPr>
              <a:t>Bước 1: Cắt cành giâm</a:t>
            </a:r>
          </a:p>
        </p:txBody>
      </p:sp>
      <p:sp>
        <p:nvSpPr>
          <p:cNvPr id="6146" name="Rectangle 3"/>
          <p:cNvSpPr>
            <a:spLocks noGrp="1" noChangeArrowheads="1"/>
          </p:cNvSpPr>
          <p:nvPr>
            <p:ph idx="1"/>
          </p:nvPr>
        </p:nvSpPr>
        <p:spPr>
          <a:xfrm>
            <a:off x="0" y="1534829"/>
            <a:ext cx="12011026" cy="1551271"/>
          </a:xfrm>
        </p:spPr>
        <p:txBody>
          <a:bodyPr>
            <a:noAutofit/>
          </a:bodyPr>
          <a:lstStyle/>
          <a:p>
            <a:pPr eaLnBrk="1" hangingPunct="1">
              <a:buFontTx/>
              <a:buNone/>
            </a:pPr>
            <a:r>
              <a:rPr lang="en-US" sz="4000">
                <a:solidFill>
                  <a:srgbClr val="FF0000"/>
                </a:solidFill>
              </a:rPr>
              <a:t>	</a:t>
            </a:r>
            <a:r>
              <a:rPr lang="en-US" sz="4000">
                <a:solidFill>
                  <a:srgbClr val="FF0000"/>
                </a:solidFill>
                <a:latin typeface="Times New Roman" panose="02020603050405020304" pitchFamily="18" charset="0"/>
                <a:cs typeface="Times New Roman" panose="02020603050405020304" pitchFamily="18" charset="0"/>
              </a:rPr>
              <a:t>C</a:t>
            </a:r>
            <a:r>
              <a:rPr lang="en-US" sz="4000" smtClean="0">
                <a:solidFill>
                  <a:srgbClr val="FF0000"/>
                </a:solidFill>
                <a:latin typeface="Times New Roman" panose="02020603050405020304" pitchFamily="18" charset="0"/>
                <a:cs typeface="Times New Roman" panose="02020603050405020304" pitchFamily="18" charset="0"/>
              </a:rPr>
              <a:t>ắt vát cành giâm có đường kính 0,5cm thành từng đoạn 5 – 7cm, có 2 – 4 lá. Bỏ ngọn cành và phần sát thân cây mẹ, cắt bớt phiến lá.</a:t>
            </a:r>
          </a:p>
        </p:txBody>
      </p:sp>
      <p:pic>
        <p:nvPicPr>
          <p:cNvPr id="6148" name="Picture 6" descr="061020124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047" y="3314700"/>
            <a:ext cx="4177578" cy="2833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6567488" y="3314700"/>
            <a:ext cx="4703099" cy="2833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319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 calcmode="lin" valueType="num">
                                      <p:cBhvr additive="base">
                                        <p:cTn id="7" dur="500" fill="hold"/>
                                        <p:tgtEl>
                                          <p:spTgt spid="61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6">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6148"/>
                                        </p:tgtEl>
                                        <p:attrNameLst>
                                          <p:attrName>style.visibility</p:attrName>
                                        </p:attrNameLst>
                                      </p:cBhvr>
                                      <p:to>
                                        <p:strVal val="visible"/>
                                      </p:to>
                                    </p:set>
                                    <p:anim calcmode="lin" valueType="num">
                                      <p:cBhvr additive="base">
                                        <p:cTn id="12" dur="500" fill="hold"/>
                                        <p:tgtEl>
                                          <p:spTgt spid="6148"/>
                                        </p:tgtEl>
                                        <p:attrNameLst>
                                          <p:attrName>ppt_x</p:attrName>
                                        </p:attrNameLst>
                                      </p:cBhvr>
                                      <p:tavLst>
                                        <p:tav tm="0">
                                          <p:val>
                                            <p:strVal val="#ppt_x"/>
                                          </p:val>
                                        </p:tav>
                                        <p:tav tm="100000">
                                          <p:val>
                                            <p:strVal val="#ppt_x"/>
                                          </p:val>
                                        </p:tav>
                                      </p:tavLst>
                                    </p:anim>
                                    <p:anim calcmode="lin" valueType="num">
                                      <p:cBhvr additive="base">
                                        <p:cTn id="13" dur="500" fill="hold"/>
                                        <p:tgtEl>
                                          <p:spTgt spid="614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23825" y="1030287"/>
            <a:ext cx="8229600" cy="1143000"/>
          </a:xfrm>
        </p:spPr>
        <p:txBody>
          <a:bodyPr/>
          <a:lstStyle/>
          <a:p>
            <a:pPr algn="l" eaLnBrk="1" hangingPunct="1"/>
            <a:r>
              <a:rPr lang="en-US" sz="4800" b="1">
                <a:solidFill>
                  <a:srgbClr val="FF0066"/>
                </a:solidFill>
                <a:latin typeface="Times New Roman" panose="02020603050405020304" pitchFamily="18" charset="0"/>
                <a:cs typeface="Times New Roman" panose="02020603050405020304" pitchFamily="18" charset="0"/>
              </a:rPr>
              <a:t>Bước 2: Xử lí cành giâm</a:t>
            </a:r>
          </a:p>
        </p:txBody>
      </p:sp>
      <p:sp>
        <p:nvSpPr>
          <p:cNvPr id="8195" name="Rectangle 3"/>
          <p:cNvSpPr>
            <a:spLocks noGrp="1" noChangeArrowheads="1"/>
          </p:cNvSpPr>
          <p:nvPr>
            <p:ph idx="1"/>
          </p:nvPr>
        </p:nvSpPr>
        <p:spPr>
          <a:xfrm>
            <a:off x="242228" y="2173287"/>
            <a:ext cx="6274240" cy="4525963"/>
          </a:xfrm>
        </p:spPr>
        <p:txBody>
          <a:bodyPr>
            <a:normAutofit/>
          </a:bodyPr>
          <a:lstStyle/>
          <a:p>
            <a:pPr eaLnBrk="1" hangingPunct="1">
              <a:buFontTx/>
              <a:buNone/>
            </a:pPr>
            <a:r>
              <a:rPr lang="en-US" sz="3600"/>
              <a:t>	</a:t>
            </a:r>
            <a:r>
              <a:rPr lang="en-US" sz="3600">
                <a:solidFill>
                  <a:srgbClr val="0000FF"/>
                </a:solidFill>
              </a:rPr>
              <a:t>	</a:t>
            </a:r>
            <a:r>
              <a:rPr lang="en-US" sz="3600">
                <a:solidFill>
                  <a:srgbClr val="0000FF"/>
                </a:solidFill>
                <a:latin typeface="Times New Roman" panose="02020603050405020304" pitchFamily="18" charset="0"/>
                <a:cs typeface="Times New Roman" panose="02020603050405020304" pitchFamily="18" charset="0"/>
              </a:rPr>
              <a:t>Nhúng cành giâm vào dung dịch thuốc kích thích ra rễ , sâu từ 1 - 2 cm trong  5 - 10 giây. Sau đó vẩy cho khô.</a:t>
            </a:r>
          </a:p>
        </p:txBody>
      </p:sp>
      <p:pic>
        <p:nvPicPr>
          <p:cNvPr id="11268" name="Picture 4" descr="061020124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871" y="1841957"/>
            <a:ext cx="4346982" cy="4267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796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arn(inVertical)">
                                      <p:cBhvr>
                                        <p:cTn id="7" dur="500"/>
                                        <p:tgtEl>
                                          <p:spTgt spid="8195">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268"/>
                                        </p:tgtEl>
                                        <p:attrNameLst>
                                          <p:attrName>style.visibility</p:attrName>
                                        </p:attrNameLst>
                                      </p:cBhvr>
                                      <p:to>
                                        <p:strVal val="visible"/>
                                      </p:to>
                                    </p:set>
                                    <p:anim calcmode="lin" valueType="num">
                                      <p:cBhvr additive="base">
                                        <p:cTn id="11" dur="500" fill="hold"/>
                                        <p:tgtEl>
                                          <p:spTgt spid="11268"/>
                                        </p:tgtEl>
                                        <p:attrNameLst>
                                          <p:attrName>ppt_x</p:attrName>
                                        </p:attrNameLst>
                                      </p:cBhvr>
                                      <p:tavLst>
                                        <p:tav tm="0">
                                          <p:val>
                                            <p:strVal val="#ppt_x"/>
                                          </p:val>
                                        </p:tav>
                                        <p:tav tm="100000">
                                          <p:val>
                                            <p:strVal val="#ppt_x"/>
                                          </p:val>
                                        </p:tav>
                                      </p:tavLst>
                                    </p:anim>
                                    <p:anim calcmode="lin" valueType="num">
                                      <p:cBhvr additive="base">
                                        <p:cTn id="12"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5400" b="1">
                <a:solidFill>
                  <a:srgbClr val="FF0066"/>
                </a:solidFill>
                <a:latin typeface="Times New Roman" panose="02020603050405020304" pitchFamily="18" charset="0"/>
                <a:cs typeface="Times New Roman" panose="02020603050405020304" pitchFamily="18" charset="0"/>
              </a:rPr>
              <a:t>Bước 3: Cắm cành giâm</a:t>
            </a:r>
          </a:p>
        </p:txBody>
      </p:sp>
      <p:sp>
        <p:nvSpPr>
          <p:cNvPr id="5" name="Rectangle 4"/>
          <p:cNvSpPr>
            <a:spLocks noChangeArrowheads="1"/>
          </p:cNvSpPr>
          <p:nvPr/>
        </p:nvSpPr>
        <p:spPr bwMode="auto">
          <a:xfrm>
            <a:off x="764123" y="1416364"/>
            <a:ext cx="7189252"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en-US">
                <a:solidFill>
                  <a:srgbClr val="0000FF"/>
                </a:solidFill>
                <a:latin typeface="Times New Roman" panose="02020603050405020304" pitchFamily="18" charset="0"/>
                <a:cs typeface="Times New Roman" panose="02020603050405020304" pitchFamily="18" charset="0"/>
              </a:rPr>
              <a:t>     - Cắm cành giâm hơi chếch so với mặt luống với độ sâu 3 - 5cm, khoảng cách các cành là 5cm x 5cm hoặc 10cm x 10cm.</a:t>
            </a:r>
          </a:p>
          <a:p>
            <a:pPr eaLnBrk="1" hangingPunct="1">
              <a:lnSpc>
                <a:spcPct val="90000"/>
              </a:lnSpc>
              <a:spcBef>
                <a:spcPct val="0"/>
              </a:spcBef>
              <a:buFontTx/>
              <a:buNone/>
            </a:pPr>
            <a:r>
              <a:rPr lang="en-US">
                <a:solidFill>
                  <a:srgbClr val="0000FF"/>
                </a:solidFill>
                <a:latin typeface="Times New Roman" panose="02020603050405020304" pitchFamily="18" charset="0"/>
                <a:cs typeface="Times New Roman" panose="02020603050405020304" pitchFamily="18" charset="0"/>
              </a:rPr>
              <a:t>    </a:t>
            </a:r>
          </a:p>
        </p:txBody>
      </p:sp>
      <p:sp>
        <p:nvSpPr>
          <p:cNvPr id="6" name="Rectangle 5"/>
          <p:cNvSpPr>
            <a:spLocks noChangeArrowheads="1"/>
          </p:cNvSpPr>
          <p:nvPr/>
        </p:nvSpPr>
        <p:spPr bwMode="auto">
          <a:xfrm>
            <a:off x="5370096" y="4826472"/>
            <a:ext cx="5859879"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en-US">
                <a:solidFill>
                  <a:srgbClr val="0000FF"/>
                </a:solidFill>
                <a:latin typeface="Times New Roman" panose="02020603050405020304" pitchFamily="18" charset="0"/>
                <a:cs typeface="Times New Roman" panose="02020603050405020304" pitchFamily="18" charset="0"/>
              </a:rPr>
              <a:t>     - Nếu cắm vào bầu thì mỗi bầu một cành và xếp các bầu sát nhau để tiện chăm sóc.</a:t>
            </a:r>
          </a:p>
        </p:txBody>
      </p:sp>
      <p:pic>
        <p:nvPicPr>
          <p:cNvPr id="7" name="Picture 4" descr="06102012417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88"/>
          <a:stretch/>
        </p:blipFill>
        <p:spPr bwMode="auto">
          <a:xfrm>
            <a:off x="7953375" y="1416364"/>
            <a:ext cx="3962400" cy="3031811"/>
          </a:xfrm>
          <a:prstGeom prst="rect">
            <a:avLst/>
          </a:prstGeom>
          <a:ln w="635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Content Placeholder 3"/>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082644" y="3036947"/>
            <a:ext cx="3489356" cy="3318586"/>
          </a:xfrm>
          <a:prstGeom prst="rect">
            <a:avLst/>
          </a:prstGeom>
        </p:spPr>
      </p:pic>
    </p:spTree>
    <p:extLst>
      <p:ext uri="{BB962C8B-B14F-4D97-AF65-F5344CB8AC3E}">
        <p14:creationId xmlns:p14="http://schemas.microsoft.com/office/powerpoint/2010/main" val="3981785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71500" y="0"/>
            <a:ext cx="10515600" cy="1325563"/>
          </a:xfrm>
        </p:spPr>
        <p:txBody>
          <a:bodyPr/>
          <a:lstStyle/>
          <a:p>
            <a:pPr algn="ctr" eaLnBrk="1" hangingPunct="1"/>
            <a:r>
              <a:rPr lang="en-US" b="1" smtClean="0">
                <a:solidFill>
                  <a:srgbClr val="FF0066"/>
                </a:solidFill>
                <a:latin typeface="Times New Roman" panose="02020603050405020304" pitchFamily="18" charset="0"/>
                <a:cs typeface="Times New Roman" panose="02020603050405020304" pitchFamily="18" charset="0"/>
              </a:rPr>
              <a:t>Bước 4: Chăm sóc cành giâm</a:t>
            </a:r>
          </a:p>
        </p:txBody>
      </p:sp>
      <p:sp>
        <p:nvSpPr>
          <p:cNvPr id="12291" name="Rectangle 3"/>
          <p:cNvSpPr>
            <a:spLocks noGrp="1" noChangeArrowheads="1"/>
          </p:cNvSpPr>
          <p:nvPr>
            <p:ph idx="1"/>
          </p:nvPr>
        </p:nvSpPr>
        <p:spPr>
          <a:xfrm>
            <a:off x="1096963" y="1409702"/>
            <a:ext cx="6486525" cy="5105400"/>
          </a:xfrm>
        </p:spPr>
        <p:txBody>
          <a:bodyPr>
            <a:noAutofit/>
          </a:bodyPr>
          <a:lstStyle/>
          <a:p>
            <a:pPr eaLnBrk="1" hangingPunct="1">
              <a:buFontTx/>
              <a:buChar char="-"/>
            </a:pPr>
            <a:r>
              <a:rPr lang="en-US" sz="3200">
                <a:solidFill>
                  <a:srgbClr val="0000FF"/>
                </a:solidFill>
                <a:latin typeface="Times New Roman" panose="02020603050405020304" pitchFamily="18" charset="0"/>
                <a:cs typeface="Times New Roman" panose="02020603050405020304" pitchFamily="18" charset="0"/>
              </a:rPr>
              <a:t>Tưới nước thường xuyên dưới dạng sương mù đảm bảo cho mặt luống luôn ẩm.</a:t>
            </a:r>
          </a:p>
          <a:p>
            <a:pPr eaLnBrk="1" hangingPunct="1">
              <a:buFontTx/>
              <a:buChar char="-"/>
            </a:pPr>
            <a:r>
              <a:rPr lang="en-US" sz="3200">
                <a:solidFill>
                  <a:srgbClr val="0000FF"/>
                </a:solidFill>
                <a:latin typeface="Times New Roman" panose="02020603050405020304" pitchFamily="18" charset="0"/>
                <a:cs typeface="Times New Roman" panose="02020603050405020304" pitchFamily="18" charset="0"/>
              </a:rPr>
              <a:t>Phun thuốc trừ nấm và vi khuẩn.</a:t>
            </a:r>
          </a:p>
          <a:p>
            <a:pPr eaLnBrk="1" hangingPunct="1">
              <a:buFontTx/>
              <a:buChar char="-"/>
            </a:pPr>
            <a:r>
              <a:rPr lang="en-US" sz="3200">
                <a:solidFill>
                  <a:srgbClr val="0000FF"/>
                </a:solidFill>
                <a:latin typeface="Times New Roman" panose="02020603050405020304" pitchFamily="18" charset="0"/>
                <a:cs typeface="Times New Roman" panose="02020603050405020304" pitchFamily="18" charset="0"/>
              </a:rPr>
              <a:t>Sau khi giâm khoảng 15 ngày, kiểm tra thấy rễ mọc nhiều, dài và hơi chuyển từ màu trắng sang màu vàng thì chuyển ra vườn ươm hoặc đưa vào bầu đất.</a:t>
            </a:r>
          </a:p>
        </p:txBody>
      </p:sp>
      <p:pic>
        <p:nvPicPr>
          <p:cNvPr id="174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911"/>
          <a:stretch/>
        </p:blipFill>
        <p:spPr bwMode="auto">
          <a:xfrm>
            <a:off x="7518697" y="1401510"/>
            <a:ext cx="3657600" cy="495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287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circle(in)">
                                      <p:cBhvr>
                                        <p:cTn id="7" dur="2000"/>
                                        <p:tgtEl>
                                          <p:spTgt spid="17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fade">
                                      <p:cBhvr>
                                        <p:cTn id="12" dur="1000"/>
                                        <p:tgtEl>
                                          <p:spTgt spid="12291">
                                            <p:txEl>
                                              <p:pRg st="0" end="0"/>
                                            </p:txEl>
                                          </p:spTgt>
                                        </p:tgtEl>
                                      </p:cBhvr>
                                    </p:animEffect>
                                    <p:anim calcmode="lin" valueType="num">
                                      <p:cBhvr>
                                        <p:cTn id="13"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Effect transition="in" filter="fade">
                                      <p:cBhvr>
                                        <p:cTn id="19" dur="1000"/>
                                        <p:tgtEl>
                                          <p:spTgt spid="12291">
                                            <p:txEl>
                                              <p:pRg st="1" end="1"/>
                                            </p:txEl>
                                          </p:spTgt>
                                        </p:tgtEl>
                                      </p:cBhvr>
                                    </p:animEffect>
                                    <p:anim calcmode="lin" valueType="num">
                                      <p:cBhvr>
                                        <p:cTn id="20"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291">
                                            <p:txEl>
                                              <p:pRg st="2" end="2"/>
                                            </p:txEl>
                                          </p:spTgt>
                                        </p:tgtEl>
                                        <p:attrNameLst>
                                          <p:attrName>style.visibility</p:attrName>
                                        </p:attrNameLst>
                                      </p:cBhvr>
                                      <p:to>
                                        <p:strVal val="visible"/>
                                      </p:to>
                                    </p:set>
                                    <p:animEffect transition="in" filter="fade">
                                      <p:cBhvr>
                                        <p:cTn id="26" dur="1000"/>
                                        <p:tgtEl>
                                          <p:spTgt spid="12291">
                                            <p:txEl>
                                              <p:pRg st="2" end="2"/>
                                            </p:txEl>
                                          </p:spTgt>
                                        </p:tgtEl>
                                      </p:cBhvr>
                                    </p:animEffect>
                                    <p:anim calcmode="lin" valueType="num">
                                      <p:cBhvr>
                                        <p:cTn id="27"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784" b="12498"/>
          <a:stretch/>
        </p:blipFill>
        <p:spPr>
          <a:xfrm rot="16200000">
            <a:off x="471476" y="462366"/>
            <a:ext cx="2731748" cy="26833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969" y="438177"/>
            <a:ext cx="2369679" cy="273174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5054" y="438178"/>
            <a:ext cx="2540597" cy="273174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7556" y="438177"/>
            <a:ext cx="2635459" cy="2706757"/>
          </a:xfrm>
          <a:prstGeom prst="rect">
            <a:avLst/>
          </a:prstGeom>
        </p:spPr>
      </p:pic>
      <p:sp>
        <p:nvSpPr>
          <p:cNvPr id="8" name="Rectangle 7"/>
          <p:cNvSpPr>
            <a:spLocks noChangeArrowheads="1"/>
          </p:cNvSpPr>
          <p:nvPr/>
        </p:nvSpPr>
        <p:spPr bwMode="auto">
          <a:xfrm>
            <a:off x="5769086" y="4553127"/>
            <a:ext cx="60839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mtClean="0">
                <a:solidFill>
                  <a:srgbClr val="6600CC"/>
                </a:solidFill>
                <a:latin typeface="Times New Roman" panose="02020603050405020304" pitchFamily="18" charset="0"/>
                <a:cs typeface="Times New Roman" panose="02020603050405020304" pitchFamily="18" charset="0"/>
              </a:rPr>
              <a:t>Một số cây hoa, cây cảnh nhân giống bằng phương pháp giâm cành</a:t>
            </a:r>
            <a:endParaRPr lang="en-US">
              <a:solidFill>
                <a:srgbClr val="6600CC"/>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663" y="3408929"/>
            <a:ext cx="4417664" cy="3133780"/>
          </a:xfrm>
          <a:prstGeom prst="rect">
            <a:avLst/>
          </a:prstGeom>
        </p:spPr>
      </p:pic>
      <p:sp>
        <p:nvSpPr>
          <p:cNvPr id="9" name="Rectangle 8"/>
          <p:cNvSpPr/>
          <p:nvPr/>
        </p:nvSpPr>
        <p:spPr>
          <a:xfrm>
            <a:off x="579422" y="3105835"/>
            <a:ext cx="11135762" cy="1323439"/>
          </a:xfrm>
          <a:prstGeom prst="rect">
            <a:avLst/>
          </a:prstGeom>
        </p:spPr>
        <p:txBody>
          <a:bodyPr wrap="square">
            <a:spAutoFit/>
          </a:bodyPr>
          <a:lstStyle/>
          <a:p>
            <a:pPr algn="ctr"/>
            <a:r>
              <a:rPr lang="en-US" sz="4000" smtClean="0">
                <a:solidFill>
                  <a:srgbClr val="0000FF"/>
                </a:solidFill>
              </a:rPr>
              <a:t>Kể tên các loại cây </a:t>
            </a:r>
            <a:r>
              <a:rPr lang="en-US" sz="4000">
                <a:solidFill>
                  <a:srgbClr val="0000FF"/>
                </a:solidFill>
              </a:rPr>
              <a:t>trồng </a:t>
            </a:r>
            <a:r>
              <a:rPr lang="en-US" sz="4000" smtClean="0">
                <a:solidFill>
                  <a:srgbClr val="0000FF"/>
                </a:solidFill>
              </a:rPr>
              <a:t>thường </a:t>
            </a:r>
            <a:r>
              <a:rPr lang="en-US" sz="4000">
                <a:solidFill>
                  <a:srgbClr val="0000FF"/>
                </a:solidFill>
              </a:rPr>
              <a:t>được nhân giống bằng phương pháp giâm cành?</a:t>
            </a:r>
          </a:p>
        </p:txBody>
      </p:sp>
    </p:spTree>
    <p:extLst>
      <p:ext uri="{BB962C8B-B14F-4D97-AF65-F5344CB8AC3E}">
        <p14:creationId xmlns:p14="http://schemas.microsoft.com/office/powerpoint/2010/main" val="95117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4" presetClass="entr" presetSubtype="1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37" y="3280968"/>
            <a:ext cx="5281878" cy="2686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3660" y="263257"/>
            <a:ext cx="3793620" cy="27198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469" y="3210630"/>
            <a:ext cx="5298661" cy="2686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331" y="263258"/>
            <a:ext cx="3747404" cy="26294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1205" y="263257"/>
            <a:ext cx="3542587" cy="2629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10"/>
          <p:cNvSpPr>
            <a:spLocks noChangeArrowheads="1"/>
          </p:cNvSpPr>
          <p:nvPr/>
        </p:nvSpPr>
        <p:spPr bwMode="auto">
          <a:xfrm>
            <a:off x="1499103" y="6124473"/>
            <a:ext cx="111900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mtClean="0">
                <a:solidFill>
                  <a:srgbClr val="6600CC"/>
                </a:solidFill>
                <a:latin typeface="Times New Roman" panose="02020603050405020304" pitchFamily="18" charset="0"/>
                <a:cs typeface="Times New Roman" panose="02020603050405020304" pitchFamily="18" charset="0"/>
              </a:rPr>
              <a:t>Một số cây rau nhân giống bằng phương pháp giâm cành</a:t>
            </a:r>
            <a:endParaRPr lang="en-US">
              <a:solidFill>
                <a:srgbClr val="6600CC"/>
              </a:solidFill>
            </a:endParaRPr>
          </a:p>
        </p:txBody>
      </p:sp>
    </p:spTree>
    <p:extLst>
      <p:ext uri="{BB962C8B-B14F-4D97-AF65-F5344CB8AC3E}">
        <p14:creationId xmlns:p14="http://schemas.microsoft.com/office/powerpoint/2010/main" val="1513684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418" y="1856825"/>
            <a:ext cx="2914823" cy="320040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p:cNvSpPr>
            <a:spLocks noGrp="1" noChangeArrowheads="1"/>
          </p:cNvSpPr>
          <p:nvPr>
            <p:ph type="title"/>
          </p:nvPr>
        </p:nvSpPr>
        <p:spPr bwMode="auto">
          <a:xfrm>
            <a:off x="838200" y="538542"/>
            <a:ext cx="105156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mtClean="0">
                <a:solidFill>
                  <a:srgbClr val="6600CC"/>
                </a:solidFill>
                <a:latin typeface="Times New Roman" panose="02020603050405020304" pitchFamily="18" charset="0"/>
                <a:cs typeface="Times New Roman" panose="02020603050405020304" pitchFamily="18" charset="0"/>
              </a:rPr>
              <a:t>Một số cây </a:t>
            </a:r>
            <a:r>
              <a:rPr lang="en-US" smtClean="0">
                <a:solidFill>
                  <a:srgbClr val="6600CC"/>
                </a:solidFill>
                <a:latin typeface="Times New Roman" panose="02020603050405020304" pitchFamily="18" charset="0"/>
                <a:cs typeface="Times New Roman" panose="02020603050405020304" pitchFamily="18" charset="0"/>
              </a:rPr>
              <a:t>lâm nghiệp, công nghiệp </a:t>
            </a:r>
            <a:r>
              <a:rPr lang="en-US" smtClean="0">
                <a:solidFill>
                  <a:srgbClr val="6600CC"/>
                </a:solidFill>
                <a:latin typeface="Times New Roman" panose="02020603050405020304" pitchFamily="18" charset="0"/>
                <a:cs typeface="Times New Roman" panose="02020603050405020304" pitchFamily="18" charset="0"/>
              </a:rPr>
              <a:t>nhân giống bằng phương pháp giâm cành</a:t>
            </a:r>
            <a:endParaRPr lang="en-US">
              <a:solidFill>
                <a:srgbClr val="6600CC"/>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961" y="1905437"/>
            <a:ext cx="2958193" cy="320040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5746" y="1856825"/>
            <a:ext cx="2902258" cy="320040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6596" y="1874718"/>
            <a:ext cx="2688611" cy="318250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99012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6" name="Content Placeholder 8"/>
          <p:cNvPicPr>
            <a:picLocks noGrp="1" noChangeAspect="1"/>
          </p:cNvPicPr>
          <p:nvPr>
            <p:ph idx="1"/>
          </p:nvPr>
        </p:nvPicPr>
        <p:blipFill rotWithShape="1">
          <a:blip r:embed="rId2"/>
          <a:srcRect l="25931" t="17758" r="51183" b="27313"/>
          <a:stretch/>
        </p:blipFill>
        <p:spPr>
          <a:xfrm>
            <a:off x="759567" y="1023699"/>
            <a:ext cx="3223034" cy="4351338"/>
          </a:xfrm>
          <a:prstGeom prst="rect">
            <a:avLst/>
          </a:prstGeom>
        </p:spPr>
      </p:pic>
      <p:sp>
        <p:nvSpPr>
          <p:cNvPr id="4" name="Rectangle 3"/>
          <p:cNvSpPr>
            <a:spLocks noChangeArrowheads="1"/>
          </p:cNvSpPr>
          <p:nvPr/>
        </p:nvSpPr>
        <p:spPr bwMode="auto">
          <a:xfrm>
            <a:off x="1191372" y="5931043"/>
            <a:ext cx="111900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mtClean="0">
                <a:solidFill>
                  <a:srgbClr val="6600CC"/>
                </a:solidFill>
                <a:latin typeface="Times New Roman" panose="02020603050405020304" pitchFamily="18" charset="0"/>
                <a:cs typeface="Times New Roman" panose="02020603050405020304" pitchFamily="18" charset="0"/>
              </a:rPr>
              <a:t>Một số cây </a:t>
            </a:r>
            <a:r>
              <a:rPr lang="en-US" smtClean="0">
                <a:solidFill>
                  <a:srgbClr val="6600CC"/>
                </a:solidFill>
                <a:latin typeface="Times New Roman" panose="02020603050405020304" pitchFamily="18" charset="0"/>
                <a:cs typeface="Times New Roman" panose="02020603050405020304" pitchFamily="18" charset="0"/>
              </a:rPr>
              <a:t>ăn quả </a:t>
            </a:r>
            <a:r>
              <a:rPr lang="en-US" smtClean="0">
                <a:solidFill>
                  <a:srgbClr val="6600CC"/>
                </a:solidFill>
                <a:latin typeface="Times New Roman" panose="02020603050405020304" pitchFamily="18" charset="0"/>
                <a:cs typeface="Times New Roman" panose="02020603050405020304" pitchFamily="18" charset="0"/>
              </a:rPr>
              <a:t>nhân giống bằng phương pháp giâm cành</a:t>
            </a:r>
            <a:endParaRPr lang="en-US">
              <a:solidFill>
                <a:srgbClr val="6600CC"/>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090" y="1023699"/>
            <a:ext cx="3156351" cy="43513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2718" y="968481"/>
            <a:ext cx="2743200" cy="196272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2718" y="3075284"/>
            <a:ext cx="2794965" cy="2299753"/>
          </a:xfrm>
          <a:prstGeom prst="rect">
            <a:avLst/>
          </a:prstGeom>
        </p:spPr>
      </p:pic>
    </p:spTree>
    <p:extLst>
      <p:ext uri="{BB962C8B-B14F-4D97-AF65-F5344CB8AC3E}">
        <p14:creationId xmlns:p14="http://schemas.microsoft.com/office/powerpoint/2010/main" val="801280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738557238428002327">
            <a:hlinkClick r:id="" action="ppaction://media"/>
          </p:cNvPr>
          <p:cNvPicPr>
            <a:picLocks noChangeAspect="1"/>
          </p:cNvPicPr>
          <p:nvPr>
            <a:videoFile r:link="rId1"/>
            <p:extLst>
              <p:ext uri="{DAA4B4D4-6D71-4841-9C94-3DE7FCFB9230}">
                <p14:media xmlns:p14="http://schemas.microsoft.com/office/powerpoint/2010/main" r:embed="rId2">
                  <p14:trim end="4333.3333"/>
                </p14:media>
              </p:ext>
            </p:extLst>
          </p:nvPr>
        </p:nvPicPr>
        <p:blipFill>
          <a:blip r:embed="rId4"/>
          <a:stretch>
            <a:fillRect/>
          </a:stretch>
        </p:blipFill>
        <p:spPr>
          <a:xfrm>
            <a:off x="6369465" y="183170"/>
            <a:ext cx="3657600" cy="65071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888762" y="1692067"/>
            <a:ext cx="4281444" cy="2554545"/>
          </a:xfrm>
          <a:prstGeom prst="rect">
            <a:avLst/>
          </a:prstGeom>
          <a:noFill/>
        </p:spPr>
        <p:txBody>
          <a:bodyPr wrap="squar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Bạn học sinh thực hiện thao tác cắt cành giâm chưa đúng ở điểm nào?</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167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763601705338834178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25577" y="105932"/>
            <a:ext cx="3733578" cy="66409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p:cNvSpPr txBox="1"/>
          <p:nvPr/>
        </p:nvSpPr>
        <p:spPr>
          <a:xfrm>
            <a:off x="888762" y="1692067"/>
            <a:ext cx="4281444" cy="2554545"/>
          </a:xfrm>
          <a:prstGeom prst="rect">
            <a:avLst/>
          </a:prstGeom>
          <a:noFill/>
        </p:spPr>
        <p:txBody>
          <a:bodyPr wrap="squar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Bạn học sinh thực hiện thao tác xử lí cành giâm chưa đúng ở điểm nào?</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503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57218" y="5176886"/>
            <a:ext cx="24040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None/>
            </a:pPr>
            <a:r>
              <a:rPr lang="en-US" b="1" smtClean="0">
                <a:solidFill>
                  <a:srgbClr val="0000FF"/>
                </a:solidFill>
                <a:latin typeface="Times New Roman" panose="02020603050405020304" pitchFamily="18" charset="0"/>
                <a:cs typeface="Times New Roman" panose="02020603050405020304" pitchFamily="18" charset="0"/>
              </a:rPr>
              <a:t>Dao nhỏ sắc </a:t>
            </a:r>
            <a:endParaRPr lang="en-US" b="1">
              <a:solidFill>
                <a:srgbClr val="0000FF"/>
              </a:solidFill>
              <a:latin typeface="Times New Roman" panose="02020603050405020304" pitchFamily="18" charset="0"/>
              <a:cs typeface="Times New Roman" panose="02020603050405020304" pitchFamily="18" charset="0"/>
            </a:endParaRPr>
          </a:p>
          <a:p>
            <a:pPr algn="ctr" eaLnBrk="1" hangingPunct="1">
              <a:spcBef>
                <a:spcPct val="50000"/>
              </a:spcBef>
              <a:buNone/>
            </a:pPr>
            <a:endParaRPr lang="en-US"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00642">
            <a:off x="451720" y="2226597"/>
            <a:ext cx="2181225" cy="21812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27146">
            <a:off x="2935870" y="2029306"/>
            <a:ext cx="2143125" cy="21431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65632">
            <a:off x="5560103" y="2089727"/>
            <a:ext cx="2047894" cy="2047894"/>
          </a:xfrm>
          <a:prstGeom prst="rect">
            <a:avLst/>
          </a:prstGeom>
        </p:spPr>
      </p:pic>
      <p:sp>
        <p:nvSpPr>
          <p:cNvPr id="6" name="Rectangle 5"/>
          <p:cNvSpPr/>
          <p:nvPr/>
        </p:nvSpPr>
        <p:spPr>
          <a:xfrm>
            <a:off x="8849692" y="4935033"/>
            <a:ext cx="2464136" cy="584775"/>
          </a:xfrm>
          <a:prstGeom prst="rect">
            <a:avLst/>
          </a:prstGeom>
        </p:spPr>
        <p:txBody>
          <a:bodyPr wrap="none">
            <a:spAutoFit/>
          </a:bodyPr>
          <a:lstStyle/>
          <a:p>
            <a:pPr>
              <a:spcBef>
                <a:spcPct val="50000"/>
              </a:spcBef>
            </a:pPr>
            <a:r>
              <a:rPr lang="en-US" sz="3200" b="1" smtClean="0">
                <a:solidFill>
                  <a:srgbClr val="0000FF"/>
                </a:solidFill>
                <a:latin typeface="Times New Roman" panose="02020603050405020304" pitchFamily="18" charset="0"/>
                <a:cs typeface="Times New Roman" panose="02020603050405020304" pitchFamily="18" charset="0"/>
              </a:rPr>
              <a:t>Kéo cắt cành</a:t>
            </a:r>
            <a:endParaRPr lang="en-US" sz="3200" b="1">
              <a:solidFill>
                <a:srgbClr val="0000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2573" y="1610597"/>
            <a:ext cx="4138374" cy="2800094"/>
          </a:xfrm>
          <a:prstGeom prst="rect">
            <a:avLst/>
          </a:prstGeom>
        </p:spPr>
      </p:pic>
      <p:sp>
        <p:nvSpPr>
          <p:cNvPr id="7" name="TextBox 6"/>
          <p:cNvSpPr txBox="1"/>
          <p:nvPr/>
        </p:nvSpPr>
        <p:spPr>
          <a:xfrm>
            <a:off x="555477" y="378369"/>
            <a:ext cx="9435275" cy="707886"/>
          </a:xfrm>
          <a:prstGeom prst="rect">
            <a:avLst/>
          </a:prstGeom>
          <a:noFill/>
        </p:spPr>
        <p:txBody>
          <a:bodyPr wrap="none" rtlCol="0">
            <a:spAutoFit/>
          </a:bodyPr>
          <a:lstStyle/>
          <a:p>
            <a:r>
              <a:rPr lang="en-US" sz="4000" b="1" smtClean="0">
                <a:solidFill>
                  <a:schemeClr val="bg1"/>
                </a:solidFill>
                <a:latin typeface="Times New Roman" panose="02020603050405020304" pitchFamily="18" charset="0"/>
                <a:cs typeface="Times New Roman" panose="02020603050405020304" pitchFamily="18" charset="0"/>
              </a:rPr>
              <a:t>I. VẬT LIỆU VÀ DỤNG CỤ CẦN THIẾT</a:t>
            </a:r>
            <a:endParaRPr lang="en-US" sz="40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905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83750348780641475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820337" y="205099"/>
            <a:ext cx="3647137" cy="64872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888762" y="1692067"/>
            <a:ext cx="4281444" cy="2554545"/>
          </a:xfrm>
          <a:prstGeom prst="rect">
            <a:avLst/>
          </a:prstGeom>
          <a:noFill/>
        </p:spPr>
        <p:txBody>
          <a:bodyPr wrap="squar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Bạn học sinh thực hiện thao tác cắm cành giâm chưa đúng ở điểm nào?</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680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9125" y="479425"/>
            <a:ext cx="10515600" cy="1325563"/>
          </a:xfrm>
        </p:spPr>
        <p:txBody>
          <a:bodyPr/>
          <a:lstStyle/>
          <a:p>
            <a:pPr algn="ctr"/>
            <a:r>
              <a:rPr lang="en-US" b="1" smtClean="0"/>
              <a:t>DẶN DÒ VỀ NHÀ</a:t>
            </a:r>
            <a:endParaRPr lang="en-US" b="1"/>
          </a:p>
        </p:txBody>
      </p:sp>
      <p:sp>
        <p:nvSpPr>
          <p:cNvPr id="3" name="Content Placeholder 2"/>
          <p:cNvSpPr>
            <a:spLocks noGrp="1"/>
          </p:cNvSpPr>
          <p:nvPr>
            <p:ph idx="1"/>
          </p:nvPr>
        </p:nvSpPr>
        <p:spPr>
          <a:xfrm>
            <a:off x="1400175" y="1690688"/>
            <a:ext cx="10515600" cy="4351338"/>
          </a:xfrm>
        </p:spPr>
        <p:txBody>
          <a:bodyPr>
            <a:normAutofit/>
          </a:bodyPr>
          <a:lstStyle/>
          <a:p>
            <a:r>
              <a:rPr lang="vi-VN" sz="3600" smtClean="0">
                <a:latin typeface="+mj-lt"/>
              </a:rPr>
              <a:t>Học </a:t>
            </a:r>
            <a:r>
              <a:rPr lang="vi-VN" sz="3600">
                <a:latin typeface="+mj-lt"/>
              </a:rPr>
              <a:t>thuộc quy trình giâm cành</a:t>
            </a:r>
            <a:endParaRPr lang="en-US" sz="3600">
              <a:latin typeface="+mj-lt"/>
            </a:endParaRPr>
          </a:p>
          <a:p>
            <a:r>
              <a:rPr lang="vi-VN" sz="3600" smtClean="0">
                <a:latin typeface="+mj-lt"/>
              </a:rPr>
              <a:t>Mỗi </a:t>
            </a:r>
            <a:r>
              <a:rPr lang="vi-VN" sz="3600">
                <a:latin typeface="+mj-lt"/>
              </a:rPr>
              <a:t>nhóm chuẩn bị:     </a:t>
            </a:r>
            <a:endParaRPr lang="en-US" sz="3600">
              <a:latin typeface="+mj-lt"/>
            </a:endParaRPr>
          </a:p>
          <a:p>
            <a:pPr marL="0" indent="0">
              <a:buNone/>
            </a:pPr>
            <a:r>
              <a:rPr lang="vi-VN" sz="3600" smtClean="0">
                <a:latin typeface="+mj-lt"/>
              </a:rPr>
              <a:t>- </a:t>
            </a:r>
            <a:r>
              <a:rPr lang="vi-VN" sz="3600">
                <a:latin typeface="+mj-lt"/>
              </a:rPr>
              <a:t>Khay đựng đất bột mịn hay cát.</a:t>
            </a:r>
            <a:endParaRPr lang="en-US" sz="3600">
              <a:latin typeface="+mj-lt"/>
            </a:endParaRPr>
          </a:p>
          <a:p>
            <a:pPr marL="0" indent="0">
              <a:buNone/>
            </a:pPr>
            <a:r>
              <a:rPr lang="vi-VN" sz="3600" smtClean="0">
                <a:latin typeface="+mj-lt"/>
              </a:rPr>
              <a:t>- </a:t>
            </a:r>
            <a:r>
              <a:rPr lang="en-US" sz="3600">
                <a:latin typeface="Times New Roman" panose="02020603050405020304" pitchFamily="18" charset="0"/>
                <a:cs typeface="Times New Roman" panose="02020603050405020304" pitchFamily="18" charset="0"/>
              </a:rPr>
              <a:t>Cành để giâm (chanh, bưởi…) đã được cắt sẵn ở </a:t>
            </a:r>
            <a:r>
              <a:rPr lang="en-US" sz="3600" smtClean="0">
                <a:latin typeface="Times New Roman" panose="02020603050405020304" pitchFamily="18" charset="0"/>
                <a:cs typeface="Times New Roman" panose="02020603050405020304" pitchFamily="18" charset="0"/>
              </a:rPr>
              <a:t>nhà</a:t>
            </a:r>
            <a:endParaRPr lang="en-US" sz="3600">
              <a:latin typeface="Times New Roman" panose="02020603050405020304" pitchFamily="18" charset="0"/>
              <a:cs typeface="Times New Roman" panose="02020603050405020304" pitchFamily="18" charset="0"/>
            </a:endParaRPr>
          </a:p>
          <a:p>
            <a:pPr marL="0" indent="0">
              <a:buNone/>
            </a:pPr>
            <a:r>
              <a:rPr lang="vi-VN" sz="3600" smtClean="0">
                <a:latin typeface="+mj-lt"/>
              </a:rPr>
              <a:t>- </a:t>
            </a:r>
            <a:r>
              <a:rPr lang="vi-VN" sz="3600">
                <a:latin typeface="+mj-lt"/>
              </a:rPr>
              <a:t>Túi bầu PE có kích thước 9 x 15cm</a:t>
            </a:r>
            <a:endParaRPr lang="en-US" sz="3600">
              <a:latin typeface="+mj-lt"/>
            </a:endParaRPr>
          </a:p>
          <a:p>
            <a:pPr>
              <a:buFontTx/>
              <a:buChar char="-"/>
            </a:pPr>
            <a:r>
              <a:rPr lang="en-US" sz="3600" smtClean="0">
                <a:latin typeface="Times New Roman" panose="02020603050405020304" pitchFamily="18" charset="0"/>
                <a:cs typeface="Times New Roman" panose="02020603050405020304" pitchFamily="18" charset="0"/>
              </a:rPr>
              <a:t>Báo cáo thực hành</a:t>
            </a:r>
          </a:p>
          <a:p>
            <a:pPr>
              <a:buFontTx/>
              <a:buChar char="-"/>
            </a:pPr>
            <a:endParaRPr lang="en-US" sz="3600" smtClean="0">
              <a:latin typeface="+mj-lt"/>
            </a:endParaRPr>
          </a:p>
        </p:txBody>
      </p:sp>
    </p:spTree>
    <p:extLst>
      <p:ext uri="{BB962C8B-B14F-4D97-AF65-F5344CB8AC3E}">
        <p14:creationId xmlns:p14="http://schemas.microsoft.com/office/powerpoint/2010/main" val="3833420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9150" y="4522788"/>
            <a:ext cx="10972800" cy="1143000"/>
          </a:xfrm>
        </p:spPr>
        <p:txBody>
          <a:bodyPr/>
          <a:lstStyle/>
          <a:p>
            <a:pPr algn="ctr"/>
            <a:r>
              <a:rPr lang="en-US" b="1" smtClean="0"/>
              <a:t>Khay (gỗ, nhựa…) đựng đất bột mịn hoặc cát</a:t>
            </a:r>
            <a:endParaRPr lang="en-US" b="1"/>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8175" y="1053306"/>
            <a:ext cx="5384800" cy="3028950"/>
          </a:xfrm>
        </p:spPr>
      </p:pic>
      <p:pic>
        <p:nvPicPr>
          <p:cNvPr id="7" name="Content Placeholder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6515726" y="1053306"/>
            <a:ext cx="4780924" cy="3028950"/>
          </a:xfrm>
        </p:spPr>
      </p:pic>
    </p:spTree>
    <p:extLst>
      <p:ext uri="{BB962C8B-B14F-4D97-AF65-F5344CB8AC3E}">
        <p14:creationId xmlns:p14="http://schemas.microsoft.com/office/powerpoint/2010/main" val="2779398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Content Placeholder 1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12480" y="343693"/>
            <a:ext cx="4967586" cy="5280819"/>
          </a:xfr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724" y="343694"/>
            <a:ext cx="5280819" cy="5280819"/>
          </a:xfrm>
          <a:prstGeom prst="rect">
            <a:avLst/>
          </a:prstGeom>
        </p:spPr>
      </p:pic>
      <p:sp>
        <p:nvSpPr>
          <p:cNvPr id="23" name="TextBox 22"/>
          <p:cNvSpPr txBox="1"/>
          <p:nvPr/>
        </p:nvSpPr>
        <p:spPr>
          <a:xfrm>
            <a:off x="5060133" y="5908895"/>
            <a:ext cx="2143536" cy="707886"/>
          </a:xfrm>
          <a:prstGeom prst="rect">
            <a:avLst/>
          </a:prstGeom>
          <a:noFill/>
        </p:spPr>
        <p:txBody>
          <a:bodyPr wrap="none" rtlCol="0">
            <a:spAutoFit/>
          </a:bodyPr>
          <a:lstStyle/>
          <a:p>
            <a:r>
              <a:rPr lang="en-US" sz="4000" smtClean="0">
                <a:latin typeface="Times New Roman" panose="02020603050405020304" pitchFamily="18" charset="0"/>
                <a:cs typeface="Times New Roman" panose="02020603050405020304" pitchFamily="18" charset="0"/>
              </a:rPr>
              <a:t>Bình tưới</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0678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5326" y="2058194"/>
            <a:ext cx="4981574" cy="3714750"/>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05400" cy="3714750"/>
          </a:xfrm>
        </p:spPr>
      </p:pic>
      <p:sp>
        <p:nvSpPr>
          <p:cNvPr id="11" name="TextBox 10"/>
          <p:cNvSpPr txBox="1"/>
          <p:nvPr/>
        </p:nvSpPr>
        <p:spPr>
          <a:xfrm>
            <a:off x="2224952" y="5955784"/>
            <a:ext cx="1922321" cy="584775"/>
          </a:xfrm>
          <a:prstGeom prst="rect">
            <a:avLst/>
          </a:prstGeom>
          <a:noFill/>
        </p:spPr>
        <p:txBody>
          <a:bodyPr wrap="none" rtlCol="0">
            <a:spAutoFit/>
          </a:bodyPr>
          <a:lstStyle/>
          <a:p>
            <a:r>
              <a:rPr lang="en-US" sz="3200" smtClean="0">
                <a:latin typeface="Times New Roman" panose="02020603050405020304" pitchFamily="18" charset="0"/>
                <a:cs typeface="Times New Roman" panose="02020603050405020304" pitchFamily="18" charset="0"/>
              </a:rPr>
              <a:t>Cành bưởi</a:t>
            </a:r>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7961939" y="5955783"/>
            <a:ext cx="2135521" cy="584775"/>
          </a:xfrm>
          <a:prstGeom prst="rect">
            <a:avLst/>
          </a:prstGeom>
          <a:noFill/>
        </p:spPr>
        <p:txBody>
          <a:bodyPr wrap="none" rtlCol="0">
            <a:spAutoFit/>
          </a:bodyPr>
          <a:lstStyle/>
          <a:p>
            <a:r>
              <a:rPr lang="en-US" sz="3200" smtClean="0">
                <a:latin typeface="Times New Roman" panose="02020603050405020304" pitchFamily="18" charset="0"/>
                <a:cs typeface="Times New Roman" panose="02020603050405020304" pitchFamily="18" charset="0"/>
              </a:rPr>
              <a:t>Cành chanh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709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3475" y="1410494"/>
            <a:ext cx="4572000" cy="30480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51572" y="1295400"/>
            <a:ext cx="4880005" cy="3057524"/>
          </a:xfrm>
        </p:spPr>
      </p:pic>
      <p:sp>
        <p:nvSpPr>
          <p:cNvPr id="7" name="TextBox 6"/>
          <p:cNvSpPr txBox="1"/>
          <p:nvPr/>
        </p:nvSpPr>
        <p:spPr>
          <a:xfrm>
            <a:off x="4382205" y="5010150"/>
            <a:ext cx="3842719" cy="584775"/>
          </a:xfrm>
          <a:prstGeom prst="rect">
            <a:avLst/>
          </a:prstGeom>
          <a:noFill/>
        </p:spPr>
        <p:txBody>
          <a:bodyPr wrap="none" rtlCol="0">
            <a:spAutoFit/>
          </a:bodyPr>
          <a:lstStyle/>
          <a:p>
            <a:r>
              <a:rPr lang="en-US" sz="3200" b="1" smtClean="0">
                <a:latin typeface="Times New Roman" panose="02020603050405020304" pitchFamily="18" charset="0"/>
                <a:cs typeface="Times New Roman" panose="02020603050405020304" pitchFamily="18" charset="0"/>
              </a:rPr>
              <a:t>Túi bầu PE 9 x 15cm</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603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67606" y="711200"/>
            <a:ext cx="4351338" cy="4351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86474" y="711200"/>
            <a:ext cx="5362575" cy="4351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1637460" y="5505448"/>
            <a:ext cx="3809056" cy="584775"/>
          </a:xfrm>
          <a:prstGeom prst="rect">
            <a:avLst/>
          </a:prstGeom>
          <a:noFill/>
        </p:spPr>
        <p:txBody>
          <a:bodyPr wrap="none" rtlCol="0">
            <a:spAutoFit/>
          </a:bodyPr>
          <a:lstStyle/>
          <a:p>
            <a:r>
              <a:rPr lang="en-US" sz="3200" smtClean="0">
                <a:latin typeface="Times New Roman" panose="02020603050405020304" pitchFamily="18" charset="0"/>
                <a:cs typeface="Times New Roman" panose="02020603050405020304" pitchFamily="18" charset="0"/>
              </a:rPr>
              <a:t>Thuốc kích thích ra rễ</a:t>
            </a:r>
            <a:endParaRPr lang="en-US" sz="3200">
              <a:latin typeface="Times New Roman" panose="02020603050405020304" pitchFamily="18" charset="0"/>
              <a:cs typeface="Times New Roman" panose="02020603050405020304" pitchFamily="18" charset="0"/>
            </a:endParaRPr>
          </a:p>
        </p:txBody>
      </p:sp>
      <p:sp>
        <p:nvSpPr>
          <p:cNvPr id="8" name="TextBox 7"/>
          <p:cNvSpPr txBox="1"/>
          <p:nvPr/>
        </p:nvSpPr>
        <p:spPr>
          <a:xfrm>
            <a:off x="7758263" y="5505449"/>
            <a:ext cx="2670924" cy="584775"/>
          </a:xfrm>
          <a:prstGeom prst="rect">
            <a:avLst/>
          </a:prstGeom>
          <a:noFill/>
        </p:spPr>
        <p:txBody>
          <a:bodyPr wrap="none" rtlCol="0">
            <a:spAutoFit/>
          </a:bodyPr>
          <a:lstStyle/>
          <a:p>
            <a:r>
              <a:rPr lang="en-US" sz="3200" smtClean="0">
                <a:latin typeface="Times New Roman" panose="02020603050405020304" pitchFamily="18" charset="0"/>
                <a:cs typeface="Times New Roman" panose="02020603050405020304" pitchFamily="18" charset="0"/>
              </a:rPr>
              <a:t>Nền giâm cành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36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871911" y="1970521"/>
            <a:ext cx="5053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a:solidFill>
                  <a:srgbClr val="6600CC"/>
                </a:solidFill>
                <a:latin typeface="Times New Roman" panose="02020603050405020304" pitchFamily="18" charset="0"/>
                <a:cs typeface="Times New Roman" panose="02020603050405020304" pitchFamily="18" charset="0"/>
              </a:rPr>
              <a:t>Quy trình giâm cành</a:t>
            </a:r>
          </a:p>
        </p:txBody>
      </p:sp>
      <p:sp>
        <p:nvSpPr>
          <p:cNvPr id="5" name="Rectangle 4"/>
          <p:cNvSpPr/>
          <p:nvPr/>
        </p:nvSpPr>
        <p:spPr>
          <a:xfrm>
            <a:off x="334962" y="3573463"/>
            <a:ext cx="2508251" cy="18811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400"/>
          </a:p>
        </p:txBody>
      </p:sp>
      <p:sp>
        <p:nvSpPr>
          <p:cNvPr id="11" name="Rectangle 10"/>
          <p:cNvSpPr/>
          <p:nvPr/>
        </p:nvSpPr>
        <p:spPr>
          <a:xfrm>
            <a:off x="3640138" y="3557588"/>
            <a:ext cx="2208212" cy="19288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cs typeface="Times New Roman" pitchFamily="18" charset="0"/>
            </a:endParaRPr>
          </a:p>
        </p:txBody>
      </p:sp>
      <p:sp>
        <p:nvSpPr>
          <p:cNvPr id="12" name="Rectangle 11"/>
          <p:cNvSpPr/>
          <p:nvPr/>
        </p:nvSpPr>
        <p:spPr>
          <a:xfrm>
            <a:off x="6486723" y="3494088"/>
            <a:ext cx="2394149" cy="19923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9596438" y="3494088"/>
            <a:ext cx="2290761" cy="19923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Arrow 5"/>
          <p:cNvSpPr/>
          <p:nvPr/>
        </p:nvSpPr>
        <p:spPr>
          <a:xfrm>
            <a:off x="3106738" y="4392613"/>
            <a:ext cx="457200" cy="201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ight Arrow 14"/>
          <p:cNvSpPr/>
          <p:nvPr/>
        </p:nvSpPr>
        <p:spPr>
          <a:xfrm>
            <a:off x="8957072" y="4316413"/>
            <a:ext cx="457200" cy="20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ight Arrow 15"/>
          <p:cNvSpPr/>
          <p:nvPr/>
        </p:nvSpPr>
        <p:spPr>
          <a:xfrm flipV="1">
            <a:off x="5941218" y="4383088"/>
            <a:ext cx="457200"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TextBox 6"/>
          <p:cNvSpPr txBox="1">
            <a:spLocks noChangeArrowheads="1"/>
          </p:cNvSpPr>
          <p:nvPr/>
        </p:nvSpPr>
        <p:spPr bwMode="auto">
          <a:xfrm>
            <a:off x="562176" y="3777804"/>
            <a:ext cx="21764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b="1">
                <a:solidFill>
                  <a:srgbClr val="FF0000"/>
                </a:solidFill>
                <a:latin typeface="Times New Roman" panose="02020603050405020304" pitchFamily="18" charset="0"/>
                <a:cs typeface="Times New Roman" panose="02020603050405020304" pitchFamily="18" charset="0"/>
              </a:rPr>
              <a:t>Cắt </a:t>
            </a:r>
            <a:endParaRPr lang="en-US" b="1" smtClean="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b="1" smtClean="0">
                <a:solidFill>
                  <a:srgbClr val="FF0000"/>
                </a:solidFill>
                <a:latin typeface="Times New Roman" panose="02020603050405020304" pitchFamily="18" charset="0"/>
                <a:cs typeface="Times New Roman" panose="02020603050405020304" pitchFamily="18" charset="0"/>
              </a:rPr>
              <a:t>cành </a:t>
            </a:r>
            <a:r>
              <a:rPr lang="en-US" b="1">
                <a:solidFill>
                  <a:srgbClr val="FF0000"/>
                </a:solidFill>
                <a:latin typeface="Times New Roman" panose="02020603050405020304" pitchFamily="18" charset="0"/>
                <a:cs typeface="Times New Roman" panose="02020603050405020304" pitchFamily="18" charset="0"/>
              </a:rPr>
              <a:t>giâm</a:t>
            </a:r>
          </a:p>
        </p:txBody>
      </p:sp>
      <p:sp>
        <p:nvSpPr>
          <p:cNvPr id="9" name="TextBox 8"/>
          <p:cNvSpPr txBox="1">
            <a:spLocks noChangeArrowheads="1"/>
          </p:cNvSpPr>
          <p:nvPr/>
        </p:nvSpPr>
        <p:spPr bwMode="auto">
          <a:xfrm>
            <a:off x="3640137" y="3754785"/>
            <a:ext cx="21967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b="1">
                <a:solidFill>
                  <a:srgbClr val="FF0000"/>
                </a:solidFill>
                <a:latin typeface="Times New Roman" panose="02020603050405020304" pitchFamily="18" charset="0"/>
                <a:cs typeface="Times New Roman" panose="02020603050405020304" pitchFamily="18" charset="0"/>
              </a:rPr>
              <a:t>Xử lí </a:t>
            </a:r>
            <a:endParaRPr lang="en-US" b="1" smtClean="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b="1" smtClean="0">
                <a:solidFill>
                  <a:srgbClr val="FF0000"/>
                </a:solidFill>
                <a:latin typeface="Times New Roman" panose="02020603050405020304" pitchFamily="18" charset="0"/>
                <a:cs typeface="Times New Roman" panose="02020603050405020304" pitchFamily="18" charset="0"/>
              </a:rPr>
              <a:t>cành </a:t>
            </a:r>
            <a:r>
              <a:rPr lang="en-US" b="1">
                <a:solidFill>
                  <a:srgbClr val="FF0000"/>
                </a:solidFill>
                <a:latin typeface="Times New Roman" panose="02020603050405020304" pitchFamily="18" charset="0"/>
                <a:cs typeface="Times New Roman" panose="02020603050405020304" pitchFamily="18" charset="0"/>
              </a:rPr>
              <a:t>giâm</a:t>
            </a:r>
          </a:p>
        </p:txBody>
      </p:sp>
      <p:sp>
        <p:nvSpPr>
          <p:cNvPr id="10" name="TextBox 9"/>
          <p:cNvSpPr txBox="1">
            <a:spLocks noChangeArrowheads="1"/>
          </p:cNvSpPr>
          <p:nvPr/>
        </p:nvSpPr>
        <p:spPr bwMode="auto">
          <a:xfrm>
            <a:off x="6645275" y="3754785"/>
            <a:ext cx="21010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b="1" smtClean="0">
                <a:solidFill>
                  <a:srgbClr val="FF0000"/>
                </a:solidFill>
                <a:latin typeface="Times New Roman" panose="02020603050405020304" pitchFamily="18" charset="0"/>
                <a:cs typeface="Times New Roman" panose="02020603050405020304" pitchFamily="18" charset="0"/>
              </a:rPr>
              <a:t>Cắm</a:t>
            </a:r>
          </a:p>
          <a:p>
            <a:pPr algn="ctr" eaLnBrk="1" hangingPunct="1">
              <a:spcBef>
                <a:spcPct val="0"/>
              </a:spcBef>
              <a:buFontTx/>
              <a:buNone/>
            </a:pPr>
            <a:r>
              <a:rPr lang="en-US" b="1" smtClean="0">
                <a:solidFill>
                  <a:srgbClr val="FF0000"/>
                </a:solidFill>
                <a:latin typeface="Times New Roman" panose="02020603050405020304" pitchFamily="18" charset="0"/>
                <a:cs typeface="Times New Roman" panose="02020603050405020304" pitchFamily="18" charset="0"/>
              </a:rPr>
              <a:t>cành giâm</a:t>
            </a:r>
            <a:endParaRPr lang="en-US" b="1">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9689306" y="3675043"/>
            <a:ext cx="21216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b="1">
                <a:solidFill>
                  <a:srgbClr val="FF0000"/>
                </a:solidFill>
                <a:latin typeface="Times New Roman" panose="02020603050405020304" pitchFamily="18" charset="0"/>
                <a:cs typeface="Times New Roman" panose="02020603050405020304" pitchFamily="18" charset="0"/>
              </a:rPr>
              <a:t>Chăm sóc cành giâm</a:t>
            </a:r>
          </a:p>
        </p:txBody>
      </p:sp>
    </p:spTree>
    <p:extLst>
      <p:ext uri="{BB962C8B-B14F-4D97-AF65-F5344CB8AC3E}">
        <p14:creationId xmlns:p14="http://schemas.microsoft.com/office/powerpoint/2010/main" val="3339101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nodeType="with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nodeType="withGroup">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nodeType="withGroup">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nodeType="withGroup">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nodeType="withGroup">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nodeType="withGroup">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nodeType="with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nodeType="withGroup">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nodeType="withGroup">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6" grpId="0" animBg="1"/>
      <p:bldP spid="15" grpId="0" animBg="1"/>
      <p:bldP spid="16" grpId="0" animBg="1"/>
      <p:bldP spid="7" grpId="0"/>
      <p:bldP spid="9"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954" y="0"/>
            <a:ext cx="10515600" cy="1325563"/>
          </a:xfrm>
        </p:spPr>
        <p:txBody>
          <a:bodyPr/>
          <a:lstStyle/>
          <a:p>
            <a:pPr algn="ctr"/>
            <a:r>
              <a:rPr lang="en-US" b="1" smtClean="0">
                <a:solidFill>
                  <a:srgbClr val="FF0000"/>
                </a:solidFill>
              </a:rPr>
              <a:t>Câu hỏi thảo luận nhóm</a:t>
            </a:r>
            <a:endParaRPr lang="en-US" b="1">
              <a:solidFill>
                <a:srgbClr val="FF0000"/>
              </a:solidFill>
            </a:endParaRPr>
          </a:p>
        </p:txBody>
      </p:sp>
      <p:sp>
        <p:nvSpPr>
          <p:cNvPr id="3" name="Content Placeholder 2"/>
          <p:cNvSpPr>
            <a:spLocks noGrp="1"/>
          </p:cNvSpPr>
          <p:nvPr>
            <p:ph idx="1"/>
          </p:nvPr>
        </p:nvSpPr>
        <p:spPr>
          <a:xfrm>
            <a:off x="247745" y="980447"/>
            <a:ext cx="11820524" cy="3238468"/>
          </a:xfrm>
        </p:spPr>
        <p:txBody>
          <a:bodyPr>
            <a:normAutofit lnSpcReduction="10000"/>
          </a:bodyPr>
          <a:lstStyle/>
          <a:p>
            <a:pPr marL="0" indent="0">
              <a:buNone/>
            </a:pPr>
            <a:r>
              <a:rPr lang="en-US" sz="3200" smtClean="0"/>
              <a:t>Câu 1. Cành giâm được cắt như thế nào? Tại sao phải cắt vát cành giâm? </a:t>
            </a:r>
            <a:r>
              <a:rPr lang="en-US" sz="3200"/>
              <a:t>Tại sao phải cắt bớt phiến lá</a:t>
            </a:r>
            <a:r>
              <a:rPr lang="en-US" sz="3200" smtClean="0"/>
              <a:t>?</a:t>
            </a:r>
            <a:endParaRPr lang="en-US" sz="3200"/>
          </a:p>
          <a:p>
            <a:pPr marL="0" indent="0">
              <a:buNone/>
            </a:pPr>
            <a:r>
              <a:rPr lang="en-US" sz="3200" smtClean="0"/>
              <a:t>Câu </a:t>
            </a:r>
            <a:r>
              <a:rPr lang="en-US" sz="3200"/>
              <a:t>2</a:t>
            </a:r>
            <a:r>
              <a:rPr lang="en-US" sz="3200" smtClean="0"/>
              <a:t>. </a:t>
            </a:r>
            <a:r>
              <a:rPr lang="en-US" sz="3200" smtClean="0"/>
              <a:t>Cành giâm được xử lí như thế nào? Tại sao cần nhúng cành giâm vào dung dịch thuốc kích thích ra rễ?</a:t>
            </a:r>
          </a:p>
          <a:p>
            <a:pPr marL="0" indent="0">
              <a:buNone/>
            </a:pPr>
            <a:r>
              <a:rPr lang="en-US" sz="3200" smtClean="0"/>
              <a:t>Câu </a:t>
            </a:r>
            <a:r>
              <a:rPr lang="en-US" sz="3200" smtClean="0"/>
              <a:t>3. </a:t>
            </a:r>
            <a:r>
              <a:rPr lang="en-US" sz="3200" smtClean="0"/>
              <a:t>Nêu cách cắm cành giâm? Tại sao cần cắm chếch cành giâm?</a:t>
            </a:r>
          </a:p>
          <a:p>
            <a:pPr marL="0" indent="0">
              <a:buNone/>
            </a:pPr>
            <a:r>
              <a:rPr lang="en-US" sz="3200" smtClean="0"/>
              <a:t>Câu </a:t>
            </a:r>
            <a:r>
              <a:rPr lang="en-US" sz="3200" smtClean="0"/>
              <a:t>4. </a:t>
            </a:r>
            <a:r>
              <a:rPr lang="en-US" sz="3200" smtClean="0"/>
              <a:t>Cành giâm được chăm sóc như thế nào? Tại sao cần tưới nước thường xuyên và phun thuốc trừ nấm và vi khuẩn</a:t>
            </a:r>
            <a:endParaRPr lang="en-US" sz="3200"/>
          </a:p>
        </p:txBody>
      </p:sp>
      <p:pic>
        <p:nvPicPr>
          <p:cNvPr id="5"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38779" y="5814659"/>
            <a:ext cx="1729490" cy="972838"/>
          </a:xfrm>
          <a:prstGeom prst="rect">
            <a:avLst/>
          </a:prstGeom>
        </p:spPr>
      </p:pic>
    </p:spTree>
    <p:extLst>
      <p:ext uri="{BB962C8B-B14F-4D97-AF65-F5344CB8AC3E}">
        <p14:creationId xmlns:p14="http://schemas.microsoft.com/office/powerpoint/2010/main" val="584330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475</TotalTime>
  <Words>489</Words>
  <Application>Microsoft Office PowerPoint</Application>
  <PresentationFormat>Widescreen</PresentationFormat>
  <Paragraphs>52</Paragraphs>
  <Slides>21</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Khay (gỗ, nhựa…) đựng đất bột mịn hoặc cát</vt:lpstr>
      <vt:lpstr>PowerPoint Presentation</vt:lpstr>
      <vt:lpstr>PowerPoint Presentation</vt:lpstr>
      <vt:lpstr>PowerPoint Presentation</vt:lpstr>
      <vt:lpstr>PowerPoint Presentation</vt:lpstr>
      <vt:lpstr>PowerPoint Presentation</vt:lpstr>
      <vt:lpstr>Câu hỏi thảo luận nhóm</vt:lpstr>
      <vt:lpstr>Bước 1: Cắt cành giâm</vt:lpstr>
      <vt:lpstr>Bước 2: Xử lí cành giâm</vt:lpstr>
      <vt:lpstr>Bước 3: Cắm cành giâm</vt:lpstr>
      <vt:lpstr>Bước 4: Chăm sóc cành giâm</vt:lpstr>
      <vt:lpstr>PowerPoint Presentation</vt:lpstr>
      <vt:lpstr>PowerPoint Presentation</vt:lpstr>
      <vt:lpstr>Một số cây lâm nghiệp, công nghiệp nhân giống bằng phương pháp giâm cành</vt:lpstr>
      <vt:lpstr>PowerPoint Presentation</vt:lpstr>
      <vt:lpstr>PowerPoint Presentation</vt:lpstr>
      <vt:lpstr>PowerPoint Presentation</vt:lpstr>
      <vt:lpstr>PowerPoint Presentation</vt:lpstr>
      <vt:lpstr>DẶN DÒ VỀ NHÀ</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45</cp:revision>
  <dcterms:created xsi:type="dcterms:W3CDTF">2022-10-16T00:53:49Z</dcterms:created>
  <dcterms:modified xsi:type="dcterms:W3CDTF">2022-10-21T14:47:43Z</dcterms:modified>
</cp:coreProperties>
</file>