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86" r:id="rId2"/>
    <p:sldId id="256" r:id="rId3"/>
    <p:sldId id="269" r:id="rId4"/>
    <p:sldId id="268" r:id="rId5"/>
    <p:sldId id="272" r:id="rId6"/>
    <p:sldId id="273" r:id="rId7"/>
    <p:sldId id="274" r:id="rId8"/>
    <p:sldId id="275" r:id="rId9"/>
    <p:sldId id="271" r:id="rId10"/>
    <p:sldId id="276" r:id="rId11"/>
    <p:sldId id="277" r:id="rId12"/>
    <p:sldId id="278" r:id="rId13"/>
    <p:sldId id="280" r:id="rId14"/>
    <p:sldId id="281" r:id="rId15"/>
    <p:sldId id="282" r:id="rId16"/>
    <p:sldId id="283" r:id="rId17"/>
    <p:sldId id="284" r:id="rId18"/>
    <p:sldId id="285" r:id="rId19"/>
    <p:sldId id="293" r:id="rId20"/>
    <p:sldId id="294" r:id="rId21"/>
    <p:sldId id="295" r:id="rId22"/>
    <p:sldId id="296" r:id="rId23"/>
    <p:sldId id="279" r:id="rId24"/>
    <p:sldId id="298" r:id="rId25"/>
    <p:sldId id="299" r:id="rId26"/>
    <p:sldId id="266" r:id="rId27"/>
    <p:sldId id="267" r:id="rId28"/>
    <p:sldId id="287" r:id="rId29"/>
    <p:sldId id="270" r:id="rId30"/>
    <p:sldId id="297" r:id="rId31"/>
    <p:sldId id="291" r:id="rId32"/>
    <p:sldId id="288" r:id="rId33"/>
    <p:sldId id="289" r:id="rId34"/>
    <p:sldId id="290" r:id="rId35"/>
    <p:sldId id="300"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10B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422D0-BB23-463E-BEFD-D457387037B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428738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422D0-BB23-463E-BEFD-D457387037B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237634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422D0-BB23-463E-BEFD-D457387037B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1395293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C044456-C782-4C42-B514-9456A419CDFD}" type="slidenum">
              <a:rPr lang="en-US"/>
              <a:pPr/>
              <a:t>‹#›</a:t>
            </a:fld>
            <a:endParaRPr lang="en-US"/>
          </a:p>
        </p:txBody>
      </p:sp>
    </p:spTree>
    <p:extLst>
      <p:ext uri="{BB962C8B-B14F-4D97-AF65-F5344CB8AC3E}">
        <p14:creationId xmlns:p14="http://schemas.microsoft.com/office/powerpoint/2010/main" val="4818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422D0-BB23-463E-BEFD-D457387037B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3857254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422D0-BB23-463E-BEFD-D457387037B8}"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343308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422D0-BB23-463E-BEFD-D457387037B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350798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422D0-BB23-463E-BEFD-D457387037B8}"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245591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422D0-BB23-463E-BEFD-D457387037B8}"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91875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422D0-BB23-463E-BEFD-D457387037B8}"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359684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422D0-BB23-463E-BEFD-D457387037B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2292283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422D0-BB23-463E-BEFD-D457387037B8}"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6ECA3-58A1-492C-B7DF-CD21C096E628}" type="slidenum">
              <a:rPr lang="en-US" smtClean="0"/>
              <a:t>‹#›</a:t>
            </a:fld>
            <a:endParaRPr lang="en-US"/>
          </a:p>
        </p:txBody>
      </p:sp>
    </p:spTree>
    <p:extLst>
      <p:ext uri="{BB962C8B-B14F-4D97-AF65-F5344CB8AC3E}">
        <p14:creationId xmlns:p14="http://schemas.microsoft.com/office/powerpoint/2010/main" val="363595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422D0-BB23-463E-BEFD-D457387037B8}"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6ECA3-58A1-492C-B7DF-CD21C096E628}" type="slidenum">
              <a:rPr lang="en-US" smtClean="0"/>
              <a:t>‹#›</a:t>
            </a:fld>
            <a:endParaRPr lang="en-US"/>
          </a:p>
        </p:txBody>
      </p:sp>
    </p:spTree>
    <p:extLst>
      <p:ext uri="{BB962C8B-B14F-4D97-AF65-F5344CB8AC3E}">
        <p14:creationId xmlns:p14="http://schemas.microsoft.com/office/powerpoint/2010/main" val="11836193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1.jfif"/><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image" Target="../media/image65.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image" Target="../media/image65.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image" Target="../media/image65.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image" Target="../media/image65.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fif"/><Relationship Id="rId3" Type="http://schemas.openxmlformats.org/officeDocument/2006/relationships/image" Target="../media/image15.png"/><Relationship Id="rId7" Type="http://schemas.openxmlformats.org/officeDocument/2006/relationships/image" Target="../media/image19.jfif"/><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fif"/><Relationship Id="rId5" Type="http://schemas.openxmlformats.org/officeDocument/2006/relationships/image" Target="../media/image17.jfif"/><Relationship Id="rId10" Type="http://schemas.openxmlformats.org/officeDocument/2006/relationships/image" Target="../media/image22.jfif"/><Relationship Id="rId4" Type="http://schemas.openxmlformats.org/officeDocument/2006/relationships/image" Target="../media/image16.jfif"/><Relationship Id="rId9" Type="http://schemas.openxmlformats.org/officeDocument/2006/relationships/image" Target="../media/image21.jfi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f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66674" y="1524001"/>
            <a:ext cx="12115800" cy="378565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8000" b="1" spc="50" dirty="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 </a:t>
            </a:r>
            <a:r>
              <a:rPr lang="en-US" sz="8000" b="1" spc="5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MỪNG </a:t>
            </a:r>
            <a:endParaRPr lang="en-US" sz="8000" b="1" spc="50" smtClean="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defRPr/>
            </a:pPr>
            <a:r>
              <a:rPr lang="en-US" sz="8000" b="1" spc="50" smtClean="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 THẦY </a:t>
            </a:r>
            <a:r>
              <a:rPr lang="en-US" sz="8000" b="1" spc="50" dirty="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CÔ GIÁO </a:t>
            </a:r>
            <a:r>
              <a:rPr lang="en-US" sz="8000" b="1" spc="5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VỀ </a:t>
            </a:r>
            <a:r>
              <a:rPr lang="en-US" sz="8000" b="1" spc="50" smtClean="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DỰ </a:t>
            </a:r>
            <a:r>
              <a:rPr lang="en-US" sz="8000" b="1" spc="50" dirty="0">
                <a:ln w="11430"/>
                <a:solidFill>
                  <a:srgbClr val="2410B6"/>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GIỜ THĂM LỚP</a:t>
            </a:r>
          </a:p>
        </p:txBody>
      </p:sp>
    </p:spTree>
    <p:extLst>
      <p:ext uri="{BB962C8B-B14F-4D97-AF65-F5344CB8AC3E}">
        <p14:creationId xmlns:p14="http://schemas.microsoft.com/office/powerpoint/2010/main" val="2390552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23" name="Text Box 42"/>
          <p:cNvSpPr txBox="1">
            <a:spLocks noChangeArrowheads="1"/>
          </p:cNvSpPr>
          <p:nvPr/>
        </p:nvSpPr>
        <p:spPr bwMode="auto">
          <a:xfrm>
            <a:off x="1277009" y="299287"/>
            <a:ext cx="1013988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pPr>
            <a:r>
              <a:rPr lang="en-US" sz="4400" b="0" smtClean="0">
                <a:solidFill>
                  <a:srgbClr val="FF0000"/>
                </a:solidFill>
                <a:latin typeface="Times New Roman" panose="02020603050405020304" pitchFamily="18" charset="0"/>
              </a:rPr>
              <a:t>Ngoài những vai trò trên, ngành chăn nuôi còn vai trò nào khác không?</a:t>
            </a:r>
            <a:endParaRPr lang="en-US" sz="4400" b="0">
              <a:solidFill>
                <a:schemeClr val="bg1"/>
              </a:solidFill>
              <a:latin typeface="Times New Roman" panose="02020603050405020304" pitchFamily="18" charset="0"/>
            </a:endParaRPr>
          </a:p>
        </p:txBody>
      </p:sp>
      <p:pic>
        <p:nvPicPr>
          <p:cNvPr id="30724" name="Picture 47" descr="thí nghiệm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453" y="2073276"/>
            <a:ext cx="3749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8" descr="Inactivated vaccine against Infectious Coryza, Haemophilus paragallinarum serotypes A, B &amp; C, in Aluminium hydrox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126" y="2123658"/>
            <a:ext cx="4038600" cy="34004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9441" name="Rectangle 49"/>
          <p:cNvSpPr>
            <a:spLocks noChangeArrowheads="1"/>
          </p:cNvSpPr>
          <p:nvPr/>
        </p:nvSpPr>
        <p:spPr bwMode="auto">
          <a:xfrm>
            <a:off x="718163" y="5549277"/>
            <a:ext cx="4249397"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eaLnBrk="1" hangingPunct="1"/>
            <a:r>
              <a:rPr lang="en-US" sz="3600" b="0">
                <a:latin typeface="Times New Roman" panose="02020603050405020304" pitchFamily="18" charset="0"/>
              </a:rPr>
              <a:t>Nuôi chuột bạch </a:t>
            </a:r>
          </a:p>
          <a:p>
            <a:pPr algn="ctr" eaLnBrk="1" hangingPunct="1"/>
            <a:r>
              <a:rPr lang="en-US" sz="3600" b="0">
                <a:latin typeface="Times New Roman" panose="02020603050405020304" pitchFamily="18" charset="0"/>
              </a:rPr>
              <a:t>để thí nghiệm </a:t>
            </a:r>
          </a:p>
        </p:txBody>
      </p:sp>
      <p:sp>
        <p:nvSpPr>
          <p:cNvPr id="59442" name="Rectangle 50"/>
          <p:cNvSpPr>
            <a:spLocks noChangeArrowheads="1"/>
          </p:cNvSpPr>
          <p:nvPr/>
        </p:nvSpPr>
        <p:spPr bwMode="auto">
          <a:xfrm>
            <a:off x="6248400" y="5925719"/>
            <a:ext cx="4038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eaLnBrk="1" hangingPunct="1"/>
            <a:r>
              <a:rPr lang="en-US" sz="3600" b="0" smtClean="0">
                <a:latin typeface="Times New Roman" panose="02020603050405020304" pitchFamily="18" charset="0"/>
              </a:rPr>
              <a:t>Điều chế vắc </a:t>
            </a:r>
            <a:r>
              <a:rPr lang="en-US" sz="3600" b="0">
                <a:latin typeface="Times New Roman" panose="02020603050405020304" pitchFamily="18" charset="0"/>
              </a:rPr>
              <a:t>xin </a:t>
            </a:r>
          </a:p>
        </p:txBody>
      </p:sp>
    </p:spTree>
    <p:extLst>
      <p:ext uri="{BB962C8B-B14F-4D97-AF65-F5344CB8AC3E}">
        <p14:creationId xmlns:p14="http://schemas.microsoft.com/office/powerpoint/2010/main" val="762921469"/>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441"/>
                                        </p:tgtEl>
                                        <p:attrNameLst>
                                          <p:attrName>style.visibility</p:attrName>
                                        </p:attrNameLst>
                                      </p:cBhvr>
                                      <p:to>
                                        <p:strVal val="visible"/>
                                      </p:to>
                                    </p:set>
                                    <p:animEffect transition="in" filter="box(in)">
                                      <p:cBhvr>
                                        <p:cTn id="7" dur="500"/>
                                        <p:tgtEl>
                                          <p:spTgt spid="5944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9442"/>
                                        </p:tgtEl>
                                        <p:attrNameLst>
                                          <p:attrName>style.visibility</p:attrName>
                                        </p:attrNameLst>
                                      </p:cBhvr>
                                      <p:to>
                                        <p:strVal val="visible"/>
                                      </p:to>
                                    </p:set>
                                    <p:animEffect transition="in" filter="box(in)">
                                      <p:cBhvr>
                                        <p:cTn id="10" dur="500"/>
                                        <p:tgtEl>
                                          <p:spTgt spid="59442"/>
                                        </p:tgtEl>
                                      </p:cBhvr>
                                    </p:animEffect>
                                  </p:childTnLst>
                                </p:cTn>
                              </p:par>
                              <p:par>
                                <p:cTn id="11" presetID="31" presetClass="entr" presetSubtype="0" fill="hold" nodeType="withEffect">
                                  <p:stCondLst>
                                    <p:cond delay="0"/>
                                  </p:stCondLst>
                                  <p:childTnLst>
                                    <p:set>
                                      <p:cBhvr>
                                        <p:cTn id="12" dur="1" fill="hold">
                                          <p:stCondLst>
                                            <p:cond delay="0"/>
                                          </p:stCondLst>
                                        </p:cTn>
                                        <p:tgtEl>
                                          <p:spTgt spid="30724"/>
                                        </p:tgtEl>
                                        <p:attrNameLst>
                                          <p:attrName>style.visibility</p:attrName>
                                        </p:attrNameLst>
                                      </p:cBhvr>
                                      <p:to>
                                        <p:strVal val="visible"/>
                                      </p:to>
                                    </p:set>
                                    <p:anim calcmode="lin" valueType="num">
                                      <p:cBhvr>
                                        <p:cTn id="13" dur="1000" fill="hold"/>
                                        <p:tgtEl>
                                          <p:spTgt spid="30724"/>
                                        </p:tgtEl>
                                        <p:attrNameLst>
                                          <p:attrName>ppt_w</p:attrName>
                                        </p:attrNameLst>
                                      </p:cBhvr>
                                      <p:tavLst>
                                        <p:tav tm="0">
                                          <p:val>
                                            <p:fltVal val="0"/>
                                          </p:val>
                                        </p:tav>
                                        <p:tav tm="100000">
                                          <p:val>
                                            <p:strVal val="#ppt_w"/>
                                          </p:val>
                                        </p:tav>
                                      </p:tavLst>
                                    </p:anim>
                                    <p:anim calcmode="lin" valueType="num">
                                      <p:cBhvr>
                                        <p:cTn id="14" dur="1000" fill="hold"/>
                                        <p:tgtEl>
                                          <p:spTgt spid="30724"/>
                                        </p:tgtEl>
                                        <p:attrNameLst>
                                          <p:attrName>ppt_h</p:attrName>
                                        </p:attrNameLst>
                                      </p:cBhvr>
                                      <p:tavLst>
                                        <p:tav tm="0">
                                          <p:val>
                                            <p:fltVal val="0"/>
                                          </p:val>
                                        </p:tav>
                                        <p:tav tm="100000">
                                          <p:val>
                                            <p:strVal val="#ppt_h"/>
                                          </p:val>
                                        </p:tav>
                                      </p:tavLst>
                                    </p:anim>
                                    <p:anim calcmode="lin" valueType="num">
                                      <p:cBhvr>
                                        <p:cTn id="15" dur="1000" fill="hold"/>
                                        <p:tgtEl>
                                          <p:spTgt spid="30724"/>
                                        </p:tgtEl>
                                        <p:attrNameLst>
                                          <p:attrName>style.rotation</p:attrName>
                                        </p:attrNameLst>
                                      </p:cBhvr>
                                      <p:tavLst>
                                        <p:tav tm="0">
                                          <p:val>
                                            <p:fltVal val="90"/>
                                          </p:val>
                                        </p:tav>
                                        <p:tav tm="100000">
                                          <p:val>
                                            <p:fltVal val="0"/>
                                          </p:val>
                                        </p:tav>
                                      </p:tavLst>
                                    </p:anim>
                                    <p:animEffect transition="in" filter="fade">
                                      <p:cBhvr>
                                        <p:cTn id="16" dur="1000"/>
                                        <p:tgtEl>
                                          <p:spTgt spid="30724"/>
                                        </p:tgtEl>
                                      </p:cBhvr>
                                    </p:animEffect>
                                  </p:childTnLst>
                                </p:cTn>
                              </p:par>
                              <p:par>
                                <p:cTn id="17" presetID="31" presetClass="entr" presetSubtype="0" fill="hold"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p:cTn id="19" dur="1000" fill="hold"/>
                                        <p:tgtEl>
                                          <p:spTgt spid="30725"/>
                                        </p:tgtEl>
                                        <p:attrNameLst>
                                          <p:attrName>ppt_w</p:attrName>
                                        </p:attrNameLst>
                                      </p:cBhvr>
                                      <p:tavLst>
                                        <p:tav tm="0">
                                          <p:val>
                                            <p:fltVal val="0"/>
                                          </p:val>
                                        </p:tav>
                                        <p:tav tm="100000">
                                          <p:val>
                                            <p:strVal val="#ppt_w"/>
                                          </p:val>
                                        </p:tav>
                                      </p:tavLst>
                                    </p:anim>
                                    <p:anim calcmode="lin" valueType="num">
                                      <p:cBhvr>
                                        <p:cTn id="20" dur="1000" fill="hold"/>
                                        <p:tgtEl>
                                          <p:spTgt spid="30725"/>
                                        </p:tgtEl>
                                        <p:attrNameLst>
                                          <p:attrName>ppt_h</p:attrName>
                                        </p:attrNameLst>
                                      </p:cBhvr>
                                      <p:tavLst>
                                        <p:tav tm="0">
                                          <p:val>
                                            <p:fltVal val="0"/>
                                          </p:val>
                                        </p:tav>
                                        <p:tav tm="100000">
                                          <p:val>
                                            <p:strVal val="#ppt_h"/>
                                          </p:val>
                                        </p:tav>
                                      </p:tavLst>
                                    </p:anim>
                                    <p:anim calcmode="lin" valueType="num">
                                      <p:cBhvr>
                                        <p:cTn id="21" dur="1000" fill="hold"/>
                                        <p:tgtEl>
                                          <p:spTgt spid="30725"/>
                                        </p:tgtEl>
                                        <p:attrNameLst>
                                          <p:attrName>style.rotation</p:attrName>
                                        </p:attrNameLst>
                                      </p:cBhvr>
                                      <p:tavLst>
                                        <p:tav tm="0">
                                          <p:val>
                                            <p:fltVal val="90"/>
                                          </p:val>
                                        </p:tav>
                                        <p:tav tm="100000">
                                          <p:val>
                                            <p:fltVal val="0"/>
                                          </p:val>
                                        </p:tav>
                                      </p:tavLst>
                                    </p:anim>
                                    <p:animEffect transition="in" filter="fade">
                                      <p:cBhvr>
                                        <p:cTn id="22" dur="1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1" grpId="0" animBg="1"/>
      <p:bldP spid="594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388" y="3148014"/>
            <a:ext cx="2438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8014"/>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524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4" name="Rectangle 8"/>
          <p:cNvSpPr>
            <a:spLocks noChangeArrowheads="1"/>
          </p:cNvSpPr>
          <p:nvPr/>
        </p:nvSpPr>
        <p:spPr bwMode="auto">
          <a:xfrm>
            <a:off x="5943600" y="3429000"/>
            <a:ext cx="1905000" cy="2743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eaLnBrk="1" hangingPunct="1"/>
            <a:r>
              <a:rPr lang="en-US" sz="3200">
                <a:solidFill>
                  <a:schemeClr val="bg1"/>
                </a:solidFill>
                <a:latin typeface="Times New Roman" panose="02020603050405020304" pitchFamily="18" charset="0"/>
              </a:rPr>
              <a:t>Phục vụ </a:t>
            </a:r>
          </a:p>
          <a:p>
            <a:pPr algn="ctr" eaLnBrk="1" hangingPunct="1"/>
            <a:r>
              <a:rPr lang="en-US" sz="3200">
                <a:solidFill>
                  <a:schemeClr val="bg1"/>
                </a:solidFill>
                <a:latin typeface="Times New Roman" panose="02020603050405020304" pitchFamily="18" charset="0"/>
              </a:rPr>
              <a:t>vui chơi, </a:t>
            </a:r>
          </a:p>
          <a:p>
            <a:pPr algn="ctr" eaLnBrk="1" hangingPunct="1"/>
            <a:r>
              <a:rPr lang="en-US" sz="3200">
                <a:solidFill>
                  <a:schemeClr val="bg1"/>
                </a:solidFill>
                <a:latin typeface="Times New Roman" panose="02020603050405020304" pitchFamily="18" charset="0"/>
              </a:rPr>
              <a:t>giải trí</a:t>
            </a:r>
          </a:p>
          <a:p>
            <a:pPr algn="ctr" eaLnBrk="1" hangingPunct="1"/>
            <a:endParaRPr lang="en-US" sz="3200">
              <a:latin typeface="Times New Roman" panose="02020603050405020304" pitchFamily="18" charset="0"/>
            </a:endParaRPr>
          </a:p>
        </p:txBody>
      </p:sp>
    </p:spTree>
    <p:extLst>
      <p:ext uri="{BB962C8B-B14F-4D97-AF65-F5344CB8AC3E}">
        <p14:creationId xmlns:p14="http://schemas.microsoft.com/office/powerpoint/2010/main" val="155798743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Em hãy kể tên một số loại vật nuôi ở địa phương em và nêu những lợi ích của chúng.</a:t>
            </a: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775" r="9836"/>
          <a:stretch/>
        </p:blipFill>
        <p:spPr>
          <a:xfrm>
            <a:off x="5494944" y="2075296"/>
            <a:ext cx="6542300" cy="45818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14" y="2142414"/>
            <a:ext cx="5263275" cy="4276725"/>
          </a:xfrm>
          <a:prstGeom prst="rect">
            <a:avLst/>
          </a:prstGeom>
        </p:spPr>
      </p:pic>
    </p:spTree>
    <p:extLst>
      <p:ext uri="{BB962C8B-B14F-4D97-AF65-F5344CB8AC3E}">
        <p14:creationId xmlns:p14="http://schemas.microsoft.com/office/powerpoint/2010/main" val="3967614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Giải pháp xử lý hiệu quả chất thải trong chăn nuôi - VTC16 00_00_01-00_01_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5606" y="245193"/>
            <a:ext cx="9753600" cy="548640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2" name="TextBox 1"/>
          <p:cNvSpPr txBox="1"/>
          <p:nvPr/>
        </p:nvSpPr>
        <p:spPr>
          <a:xfrm>
            <a:off x="3987106" y="6006525"/>
            <a:ext cx="4520789" cy="584775"/>
          </a:xfrm>
          <a:prstGeom prst="rect">
            <a:avLst/>
          </a:prstGeom>
          <a:noFill/>
        </p:spPr>
        <p:txBody>
          <a:bodyPr wrap="none" rtlCol="0">
            <a:spAutoFit/>
          </a:bodyPr>
          <a:lstStyle/>
          <a:p>
            <a:r>
              <a:rPr lang="en-US" sz="3200" b="1" smtClean="0">
                <a:latin typeface="Times New Roman" panose="02020603050405020304" pitchFamily="18" charset="0"/>
                <a:cs typeface="Times New Roman" panose="02020603050405020304" pitchFamily="18" charset="0"/>
              </a:rPr>
              <a:t>Xử lí chất thải chăn nuôi</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944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1.2 Triển vọng của chăn nuôi</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7469" y="1825625"/>
            <a:ext cx="10986331" cy="592835"/>
          </a:xfrm>
        </p:spPr>
        <p:txBody>
          <a:bodyPr>
            <a:normAutofit/>
          </a:bodyPr>
          <a:lstStyle/>
          <a:p>
            <a:pPr marL="0" indent="0">
              <a:buNone/>
            </a:pPr>
            <a:r>
              <a:rPr lang="en-US" sz="3200" smtClean="0">
                <a:latin typeface="Times New Roman" panose="02020603050405020304" pitchFamily="18" charset="0"/>
                <a:cs typeface="Times New Roman" panose="02020603050405020304" pitchFamily="18" charset="0"/>
              </a:rPr>
              <a:t>Em hãy cho biết những lợi thế </a:t>
            </a:r>
            <a:r>
              <a:rPr lang="en-US" sz="3200" smtClean="0">
                <a:latin typeface="Times New Roman" panose="02020603050405020304" pitchFamily="18" charset="0"/>
                <a:cs typeface="Times New Roman" panose="02020603050405020304" pitchFamily="18" charset="0"/>
              </a:rPr>
              <a:t>phát </a:t>
            </a:r>
            <a:r>
              <a:rPr lang="en-US" sz="3200" smtClean="0">
                <a:latin typeface="Times New Roman" panose="02020603050405020304" pitchFamily="18" charset="0"/>
                <a:cs typeface="Times New Roman" panose="02020603050405020304" pitchFamily="18" charset="0"/>
              </a:rPr>
              <a:t>triển chăn nuôi </a:t>
            </a:r>
            <a:r>
              <a:rPr lang="en-US" sz="3200" smtClean="0">
                <a:latin typeface="Times New Roman" panose="02020603050405020304" pitchFamily="18" charset="0"/>
                <a:cs typeface="Times New Roman" panose="02020603050405020304" pitchFamily="18" charset="0"/>
              </a:rPr>
              <a:t>của </a:t>
            </a:r>
            <a:r>
              <a:rPr lang="en-US" sz="3200" smtClean="0">
                <a:latin typeface="Times New Roman" panose="02020603050405020304" pitchFamily="18" charset="0"/>
                <a:cs typeface="Times New Roman" panose="02020603050405020304" pitchFamily="18" charset="0"/>
              </a:rPr>
              <a:t>nước ta?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7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Nhu cầu trong nước và thế giới về sản phẩm chăn nuôi ngày càng tăng</a:t>
            </a: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280" y="4111270"/>
            <a:ext cx="3865970" cy="25629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960" y="1297581"/>
            <a:ext cx="3870290" cy="2582209"/>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7424" y="1935601"/>
            <a:ext cx="7133340" cy="4351338"/>
          </a:xfrm>
        </p:spPr>
      </p:pic>
    </p:spTree>
    <p:extLst>
      <p:ext uri="{BB962C8B-B14F-4D97-AF65-F5344CB8AC3E}">
        <p14:creationId xmlns:p14="http://schemas.microsoft.com/office/powerpoint/2010/main" val="3634191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Liên kết doanh nghiệp trong và ngoài nước ngày càng mở rộng</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097" y="1904333"/>
            <a:ext cx="6527007"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229" y="1358622"/>
            <a:ext cx="3505200" cy="2627376"/>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229" y="4155198"/>
            <a:ext cx="3505200" cy="2446427"/>
          </a:xfrm>
          <a:prstGeom prst="rect">
            <a:avLst/>
          </a:prstGeom>
        </p:spPr>
      </p:pic>
    </p:spTree>
    <p:extLst>
      <p:ext uri="{BB962C8B-B14F-4D97-AF65-F5344CB8AC3E}">
        <p14:creationId xmlns:p14="http://schemas.microsoft.com/office/powerpoint/2010/main" val="736120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Công nghệ cao trong chăn nuôi được đầu tư và áp dụng ngày càng nhiều</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441" y="1707885"/>
            <a:ext cx="7183945" cy="48945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003" y="1399550"/>
            <a:ext cx="3797003" cy="25259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4003" y="4155165"/>
            <a:ext cx="3797003" cy="2430082"/>
          </a:xfrm>
          <a:prstGeom prst="rect">
            <a:avLst/>
          </a:prstGeom>
        </p:spPr>
      </p:pic>
    </p:spTree>
    <p:extLst>
      <p:ext uri="{BB962C8B-B14F-4D97-AF65-F5344CB8AC3E}">
        <p14:creationId xmlns:p14="http://schemas.microsoft.com/office/powerpoint/2010/main" val="734013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288" y="148946"/>
            <a:ext cx="10515600" cy="1325563"/>
          </a:xfrm>
        </p:spPr>
        <p:txBody>
          <a:bodyPr/>
          <a:lstStyle/>
          <a:p>
            <a:r>
              <a:rPr lang="en-US" smtClean="0"/>
              <a:t>Người dân cần cù, ham học hỏi và thường xuyên cập nhật kiến thức mới về chăn nuôi</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8452" y="4108642"/>
            <a:ext cx="3670039" cy="25690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8452" y="1474509"/>
            <a:ext cx="3670039" cy="24480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79" y="1608232"/>
            <a:ext cx="6499277" cy="5069437"/>
          </a:xfrm>
          <a:prstGeom prst="rect">
            <a:avLst/>
          </a:prstGeom>
        </p:spPr>
      </p:pic>
    </p:spTree>
    <p:extLst>
      <p:ext uri="{BB962C8B-B14F-4D97-AF65-F5344CB8AC3E}">
        <p14:creationId xmlns:p14="http://schemas.microsoft.com/office/powerpoint/2010/main" val="90181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277"/>
            <a:ext cx="10515600" cy="1325563"/>
          </a:xfrm>
        </p:spPr>
        <p:txBody>
          <a:bodyPr/>
          <a:lstStyle/>
          <a:p>
            <a:r>
              <a:rPr lang="en-US" smtClean="0"/>
              <a:t>Triển vọng của ngành chăn nuôi:</a:t>
            </a: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581"/>
          <a:stretch/>
        </p:blipFill>
        <p:spPr>
          <a:xfrm>
            <a:off x="7668782" y="221175"/>
            <a:ext cx="4295425" cy="3431136"/>
          </a:xfrm>
          <a:prstGeom prst="rect">
            <a:avLst/>
          </a:prstGeom>
        </p:spPr>
      </p:pic>
      <p:sp>
        <p:nvSpPr>
          <p:cNvPr id="7" name="TextBox 6"/>
          <p:cNvSpPr txBox="1"/>
          <p:nvPr/>
        </p:nvSpPr>
        <p:spPr>
          <a:xfrm>
            <a:off x="0" y="864090"/>
            <a:ext cx="11271902"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Sản xuất hàng hóa theo mô hình khép kín</a:t>
            </a:r>
            <a:endParaRPr lang="en-US" sz="32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3902763"/>
            <a:ext cx="9101271" cy="2607733"/>
          </a:xfrm>
          <a:prstGeom prst="rect">
            <a:avLst/>
          </a:prstGeom>
        </p:spPr>
      </p:pic>
    </p:spTree>
    <p:extLst>
      <p:ext uri="{BB962C8B-B14F-4D97-AF65-F5344CB8AC3E}">
        <p14:creationId xmlns:p14="http://schemas.microsoft.com/office/powerpoint/2010/main" val="2251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546930" y="476032"/>
            <a:ext cx="6757812" cy="1323439"/>
          </a:xfrm>
          <a:prstGeom prst="rect">
            <a:avLst/>
          </a:prstGeom>
          <a:noFill/>
        </p:spPr>
        <p:txBody>
          <a:bodyPr wrap="none" rtlCol="0">
            <a:spAutoFit/>
          </a:bodyPr>
          <a:lstStyle/>
          <a:p>
            <a:r>
              <a:rPr lang="en-US" sz="4000" b="1" smtClean="0">
                <a:solidFill>
                  <a:srgbClr val="FF0000"/>
                </a:solidFill>
                <a:latin typeface="Times New Roman" panose="02020603050405020304" pitchFamily="18" charset="0"/>
                <a:cs typeface="Times New Roman" panose="02020603050405020304" pitchFamily="18" charset="0"/>
              </a:rPr>
              <a:t>CHỦ ĐỀ 2 </a:t>
            </a:r>
          </a:p>
          <a:p>
            <a:r>
              <a:rPr lang="en-US" sz="4000" b="1" smtClean="0">
                <a:solidFill>
                  <a:srgbClr val="FF0000"/>
                </a:solidFill>
                <a:latin typeface="Times New Roman" panose="02020603050405020304" pitchFamily="18" charset="0"/>
                <a:cs typeface="Times New Roman" panose="02020603050405020304" pitchFamily="18" charset="0"/>
              </a:rPr>
              <a:t>CHĂN NUÔI VÀ THỦY SẢN</a:t>
            </a:r>
            <a:endParaRPr lang="en-US" sz="40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779242"/>
            <a:ext cx="3187415" cy="21545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38" y="4448175"/>
            <a:ext cx="2659938" cy="19949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5836" y="4448175"/>
            <a:ext cx="3657600" cy="206044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50" y="1799471"/>
            <a:ext cx="3657600" cy="206044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273" y="1789911"/>
            <a:ext cx="3898718" cy="26678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2450" y="4067176"/>
            <a:ext cx="3657600" cy="2441448"/>
          </a:xfrm>
          <a:prstGeom prst="rect">
            <a:avLst/>
          </a:prstGeom>
        </p:spPr>
      </p:pic>
    </p:spTree>
    <p:extLst>
      <p:ext uri="{BB962C8B-B14F-4D97-AF65-F5344CB8AC3E}">
        <p14:creationId xmlns:p14="http://schemas.microsoft.com/office/powerpoint/2010/main" val="956004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66" y="32413"/>
            <a:ext cx="11904292" cy="864895"/>
          </a:xfrm>
        </p:spPr>
        <p:txBody>
          <a:bodyPr>
            <a:normAutofit/>
          </a:bodyPr>
          <a:lstStyle/>
          <a:p>
            <a:r>
              <a:rPr lang="en-US" sz="3600" smtClean="0">
                <a:latin typeface="Times New Roman" panose="02020603050405020304" pitchFamily="18" charset="0"/>
                <a:cs typeface="Times New Roman" panose="02020603050405020304" pitchFamily="18" charset="0"/>
              </a:rPr>
              <a:t>Áp dụng công nghệ tiên tiến nhằm nâng cao hiệu quả sản xuất</a:t>
            </a:r>
            <a:endParaRPr lang="en-US" sz="36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219" y="848256"/>
            <a:ext cx="4435267" cy="295462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90" y="897308"/>
            <a:ext cx="4187217" cy="276816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79" y="3802877"/>
            <a:ext cx="4189428" cy="278699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219" y="4013318"/>
            <a:ext cx="4435267" cy="2576556"/>
          </a:xfrm>
          <a:prstGeom prst="rect">
            <a:avLst/>
          </a:prstGeom>
        </p:spPr>
      </p:pic>
    </p:spTree>
    <p:extLst>
      <p:ext uri="{BB962C8B-B14F-4D97-AF65-F5344CB8AC3E}">
        <p14:creationId xmlns:p14="http://schemas.microsoft.com/office/powerpoint/2010/main" val="251061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77117"/>
            <a:ext cx="10515600" cy="1325563"/>
          </a:xfrm>
        </p:spPr>
        <p:txBody>
          <a:bodyPr>
            <a:normAutofit/>
          </a:bodyPr>
          <a:lstStyle/>
          <a:p>
            <a:r>
              <a:rPr lang="en-US" sz="3600" smtClean="0">
                <a:latin typeface="Times New Roman" panose="02020603050405020304" pitchFamily="18" charset="0"/>
                <a:cs typeface="Times New Roman" panose="02020603050405020304" pitchFamily="18" charset="0"/>
              </a:rPr>
              <a:t>Phát triển bền vững tạo ra sản phẩm có chất lượng cao đáp ứng nhu cầu trong nước và xuất khẩu</a:t>
            </a:r>
            <a:endParaRPr lang="en-US" sz="36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45" y="2438959"/>
            <a:ext cx="3802879" cy="28521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671" y="4439566"/>
            <a:ext cx="3158294" cy="22016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603" y="1150121"/>
            <a:ext cx="3130431" cy="313043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9625" y="2426167"/>
            <a:ext cx="4292337" cy="2864951"/>
          </a:xfrm>
          <a:prstGeom prst="rect">
            <a:avLst/>
          </a:prstGeom>
        </p:spPr>
      </p:pic>
    </p:spTree>
    <p:extLst>
      <p:ext uri="{BB962C8B-B14F-4D97-AF65-F5344CB8AC3E}">
        <p14:creationId xmlns:p14="http://schemas.microsoft.com/office/powerpoint/2010/main" val="3602139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25" y="98425"/>
            <a:ext cx="12030075" cy="1325563"/>
          </a:xfrm>
        </p:spPr>
        <p:txBody>
          <a:bodyPr>
            <a:normAutofit/>
          </a:bodyPr>
          <a:lstStyle/>
          <a:p>
            <a:r>
              <a:rPr lang="en-US" sz="3600" smtClean="0">
                <a:latin typeface="Times New Roman" panose="02020603050405020304" pitchFamily="18" charset="0"/>
                <a:cs typeface="Times New Roman" panose="02020603050405020304" pitchFamily="18" charset="0"/>
              </a:rPr>
              <a:t>Địa phương em có những lợi thế nào để phát triển chăn nuôi?</a:t>
            </a:r>
            <a:endParaRPr lang="en-US" sz="36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1" y="1269200"/>
            <a:ext cx="3448050" cy="25827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75" y="1811809"/>
            <a:ext cx="7002589" cy="43766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589" y="4000118"/>
            <a:ext cx="3440112" cy="2476881"/>
          </a:xfrm>
          <a:prstGeom prst="rect">
            <a:avLst/>
          </a:prstGeom>
        </p:spPr>
      </p:pic>
    </p:spTree>
    <p:extLst>
      <p:ext uri="{BB962C8B-B14F-4D97-AF65-F5344CB8AC3E}">
        <p14:creationId xmlns:p14="http://schemas.microsoft.com/office/powerpoint/2010/main" val="4074503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269" y="1007921"/>
            <a:ext cx="10515600" cy="1325563"/>
          </a:xfrm>
        </p:spPr>
        <p:txBody>
          <a:bodyPr/>
          <a:lstStyle/>
          <a:p>
            <a:r>
              <a:rPr lang="en-US" smtClean="0">
                <a:solidFill>
                  <a:srgbClr val="FF0000"/>
                </a:solidFill>
              </a:rPr>
              <a:t>Thế nào là giống vật nuôi bản địa và giống ngoại nhập?</a:t>
            </a:r>
            <a:endParaRPr lang="en-US">
              <a:solidFill>
                <a:srgbClr val="FF0000"/>
              </a:solidFill>
            </a:endParaRPr>
          </a:p>
        </p:txBody>
      </p:sp>
      <p:sp>
        <p:nvSpPr>
          <p:cNvPr id="3" name="Content Placeholder 2"/>
          <p:cNvSpPr>
            <a:spLocks noGrp="1"/>
          </p:cNvSpPr>
          <p:nvPr>
            <p:ph idx="1"/>
          </p:nvPr>
        </p:nvSpPr>
        <p:spPr>
          <a:xfrm>
            <a:off x="919681" y="2423154"/>
            <a:ext cx="10515600" cy="4351338"/>
          </a:xfrm>
        </p:spPr>
        <p:txBody>
          <a:bodyPr>
            <a:normAutofit/>
          </a:bodyPr>
          <a:lstStyle/>
          <a:p>
            <a:r>
              <a:rPr lang="en-US" smtClean="0">
                <a:latin typeface="Times New Roman" panose="02020603050405020304" pitchFamily="18" charset="0"/>
                <a:cs typeface="Times New Roman" panose="02020603050405020304" pitchFamily="18" charset="0"/>
              </a:rPr>
              <a:t>G</a:t>
            </a:r>
            <a:r>
              <a:rPr lang="vi-VN" smtClean="0">
                <a:latin typeface="Times New Roman" panose="02020603050405020304" pitchFamily="18" charset="0"/>
                <a:cs typeface="Times New Roman" panose="02020603050405020304" pitchFamily="18" charset="0"/>
              </a:rPr>
              <a:t>iống </a:t>
            </a:r>
            <a:r>
              <a:rPr lang="vi-VN">
                <a:latin typeface="Times New Roman" panose="02020603050405020304" pitchFamily="18" charset="0"/>
                <a:cs typeface="Times New Roman" panose="02020603050405020304" pitchFamily="18" charset="0"/>
              </a:rPr>
              <a:t>vật nuôi bản địa là giống vật nuôi được hình thành và tồn tại ở địa bàn nhất định trên lãnh thổ nước Cộng hòa xã hội chủ nghĩa Việt Nam</a:t>
            </a:r>
            <a:r>
              <a:rPr lang="vi-VN" smtClean="0">
                <a:latin typeface="Times New Roman" panose="02020603050405020304" pitchFamily="18" charset="0"/>
                <a:cs typeface="Times New Roman" panose="02020603050405020304" pitchFamily="18" charset="0"/>
              </a:rPr>
              <a:t>.</a:t>
            </a:r>
            <a:endParaRPr lang="en-US" smtClean="0">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Giống vật nuôi ngoại nhập </a:t>
            </a:r>
            <a:r>
              <a:rPr lang="vi-VN" smtClean="0">
                <a:latin typeface="Times New Roman" panose="02020603050405020304" pitchFamily="18" charset="0"/>
                <a:cs typeface="Times New Roman" panose="02020603050405020304" pitchFamily="18" charset="0"/>
              </a:rPr>
              <a:t>là các</a:t>
            </a:r>
            <a:r>
              <a:rPr lang="vi-VN">
                <a:latin typeface="Times New Roman" panose="02020603050405020304" pitchFamily="18" charset="0"/>
                <a:cs typeface="Times New Roman" panose="02020603050405020304" pitchFamily="18" charset="0"/>
              </a:rPr>
              <a:t> giống vật nuôi có nguồn gốc từ nước ngoài được du nhập vào Việt Nam qua các con đường khác nhau ở các thời điểm khác </a:t>
            </a:r>
            <a:r>
              <a:rPr lang="vi-VN" smtClean="0">
                <a:latin typeface="Times New Roman" panose="02020603050405020304" pitchFamily="18" charset="0"/>
                <a:cs typeface="Times New Roman" panose="02020603050405020304" pitchFamily="18" charset="0"/>
              </a:rPr>
              <a:t>nhau</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Đối </a:t>
            </a:r>
            <a:r>
              <a:rPr lang="vi-VN">
                <a:latin typeface="Times New Roman" panose="02020603050405020304" pitchFamily="18" charset="0"/>
                <a:cs typeface="Times New Roman" panose="02020603050405020304" pitchFamily="18" charset="0"/>
              </a:rPr>
              <a:t>với các giống ngoại nhập, để thuận tiện cho người nông dân, các giống có tên nước ngoài thường được phát âm trực tiếp bằng tiếng Việt, một số tên gọi được Việt hóa thành tên tiếng Việt.</a:t>
            </a: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1019269" y="361590"/>
            <a:ext cx="7877669"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2</a:t>
            </a:r>
            <a:r>
              <a:rPr lang="en-US" sz="3600" b="1" smtClean="0">
                <a:latin typeface="Times New Roman" panose="02020603050405020304" pitchFamily="18" charset="0"/>
                <a:cs typeface="Times New Roman" panose="02020603050405020304" pitchFamily="18" charset="0"/>
              </a:rPr>
              <a:t>. Một số vật nuôi phổ biến ở Việt Nam</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7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par>
                                <p:cTn id="27" presetID="31" presetClass="exit" presetSubtype="0" fill="hold" grpId="1" nodeType="withEffect">
                                  <p:stCondLst>
                                    <p:cond delay="0"/>
                                  </p:stCondLst>
                                  <p:childTnLst>
                                    <p:anim calcmode="lin" valueType="num">
                                      <p:cBhvr>
                                        <p:cTn id="28" dur="1000"/>
                                        <p:tgtEl>
                                          <p:spTgt spid="2"/>
                                        </p:tgtEl>
                                        <p:attrNameLst>
                                          <p:attrName>ppt_w</p:attrName>
                                        </p:attrNameLst>
                                      </p:cBhvr>
                                      <p:tavLst>
                                        <p:tav tm="0">
                                          <p:val>
                                            <p:strVal val="ppt_w"/>
                                          </p:val>
                                        </p:tav>
                                        <p:tav tm="100000">
                                          <p:val>
                                            <p:fltVal val="0"/>
                                          </p:val>
                                        </p:tav>
                                      </p:tavLst>
                                    </p:anim>
                                    <p:anim calcmode="lin" valueType="num">
                                      <p:cBhvr>
                                        <p:cTn id="29" dur="1000"/>
                                        <p:tgtEl>
                                          <p:spTgt spid="2"/>
                                        </p:tgtEl>
                                        <p:attrNameLst>
                                          <p:attrName>ppt_h</p:attrName>
                                        </p:attrNameLst>
                                      </p:cBhvr>
                                      <p:tavLst>
                                        <p:tav tm="0">
                                          <p:val>
                                            <p:strVal val="ppt_h"/>
                                          </p:val>
                                        </p:tav>
                                        <p:tav tm="100000">
                                          <p:val>
                                            <p:fltVal val="0"/>
                                          </p:val>
                                        </p:tav>
                                      </p:tavLst>
                                    </p:anim>
                                    <p:anim calcmode="lin" valueType="num">
                                      <p:cBhvr>
                                        <p:cTn id="30" dur="1000"/>
                                        <p:tgtEl>
                                          <p:spTgt spid="2"/>
                                        </p:tgtEl>
                                        <p:attrNameLst>
                                          <p:attrName>style.rotation</p:attrName>
                                        </p:attrNameLst>
                                      </p:cBhvr>
                                      <p:tavLst>
                                        <p:tav tm="0">
                                          <p:val>
                                            <p:fltVal val="0"/>
                                          </p:val>
                                        </p:tav>
                                        <p:tav tm="100000">
                                          <p:val>
                                            <p:fltVal val="90"/>
                                          </p:val>
                                        </p:tav>
                                      </p:tavLst>
                                    </p:anim>
                                    <p:animEffect transition="out" filter="fade">
                                      <p:cBhvr>
                                        <p:cTn id="31" dur="1000"/>
                                        <p:tgtEl>
                                          <p:spTgt spid="2"/>
                                        </p:tgtEl>
                                      </p:cBhvr>
                                    </p:animEffect>
                                    <p:set>
                                      <p:cBhvr>
                                        <p:cTn id="3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mtClean="0">
                <a:latin typeface="Times New Roman" panose="02020603050405020304" pitchFamily="18" charset="0"/>
                <a:cs typeface="Times New Roman" panose="02020603050405020304" pitchFamily="18" charset="0"/>
              </a:rPr>
              <a:t>2.1. Một số giống vật nuôi bản địa</a:t>
            </a:r>
            <a:endParaRPr lang="en-US" sz="40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600" smtClean="0">
                <a:latin typeface="Times New Roman" panose="02020603050405020304" pitchFamily="18" charset="0"/>
                <a:cs typeface="Times New Roman" panose="02020603050405020304" pitchFamily="18" charset="0"/>
              </a:rPr>
              <a:t>- Lợn Móng Cái</a:t>
            </a:r>
          </a:p>
          <a:p>
            <a:pPr marL="0" indent="0">
              <a:buNone/>
            </a:pPr>
            <a:r>
              <a:rPr lang="en-US" sz="3600" smtClean="0">
                <a:latin typeface="Times New Roman" panose="02020603050405020304" pitchFamily="18" charset="0"/>
                <a:cs typeface="Times New Roman" panose="02020603050405020304" pitchFamily="18" charset="0"/>
              </a:rPr>
              <a:t>- Lợn Sóc</a:t>
            </a:r>
          </a:p>
          <a:p>
            <a:pPr marL="0" indent="0">
              <a:buNone/>
            </a:pPr>
            <a:r>
              <a:rPr lang="en-US" sz="3600" smtClean="0">
                <a:latin typeface="Times New Roman" panose="02020603050405020304" pitchFamily="18" charset="0"/>
                <a:cs typeface="Times New Roman" panose="02020603050405020304" pitchFamily="18" charset="0"/>
              </a:rPr>
              <a:t>- Gà Ri</a:t>
            </a:r>
          </a:p>
          <a:p>
            <a:pPr marL="0" indent="0">
              <a:buNone/>
            </a:pPr>
            <a:r>
              <a:rPr lang="en-US" sz="3600" smtClean="0">
                <a:latin typeface="Times New Roman" panose="02020603050405020304" pitchFamily="18" charset="0"/>
                <a:cs typeface="Times New Roman" panose="02020603050405020304" pitchFamily="18" charset="0"/>
              </a:rPr>
              <a:t>- Trâu Việt Nam</a:t>
            </a:r>
          </a:p>
          <a:p>
            <a:pPr marL="0" indent="0">
              <a:buNone/>
            </a:pPr>
            <a:r>
              <a:rPr lang="en-US" sz="3600" smtClean="0">
                <a:latin typeface="Times New Roman" panose="02020603050405020304" pitchFamily="18" charset="0"/>
                <a:cs typeface="Times New Roman" panose="02020603050405020304" pitchFamily="18" charset="0"/>
              </a:rPr>
              <a:t>- Dê cỏ</a:t>
            </a:r>
          </a:p>
          <a:p>
            <a:pPr marL="0" indent="0">
              <a:buNone/>
            </a:pPr>
            <a:r>
              <a:rPr lang="en-US" sz="3600" smtClean="0">
                <a:latin typeface="Times New Roman" panose="02020603050405020304" pitchFamily="18" charset="0"/>
                <a:cs typeface="Times New Roman" panose="02020603050405020304" pitchFamily="18" charset="0"/>
              </a:rPr>
              <a:t>- Bò vàng</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481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mtClean="0">
                <a:latin typeface="Times New Roman" panose="02020603050405020304" pitchFamily="18" charset="0"/>
                <a:cs typeface="Times New Roman" panose="02020603050405020304" pitchFamily="18" charset="0"/>
              </a:rPr>
              <a:t>2.2. Một số giống vật nuôi ngoại nhập</a:t>
            </a:r>
            <a:endParaRPr lang="en-US" sz="40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3600" smtClean="0">
                <a:latin typeface="Times New Roman" panose="02020603050405020304" pitchFamily="18" charset="0"/>
                <a:cs typeface="Times New Roman" panose="02020603050405020304" pitchFamily="18" charset="0"/>
              </a:rPr>
              <a:t>- Lợn Landrace</a:t>
            </a:r>
          </a:p>
          <a:p>
            <a:pPr marL="0" indent="0">
              <a:buNone/>
            </a:pPr>
            <a:r>
              <a:rPr lang="en-US" sz="3600" smtClean="0">
                <a:latin typeface="Times New Roman" panose="02020603050405020304" pitchFamily="18" charset="0"/>
                <a:cs typeface="Times New Roman" panose="02020603050405020304" pitchFamily="18" charset="0"/>
              </a:rPr>
              <a:t>- Gà Ross 308</a:t>
            </a:r>
          </a:p>
          <a:p>
            <a:pPr>
              <a:buFontTx/>
              <a:buChar char="-"/>
            </a:pPr>
            <a:r>
              <a:rPr lang="en-US" sz="3600" smtClean="0">
                <a:latin typeface="Times New Roman" panose="02020603050405020304" pitchFamily="18" charset="0"/>
                <a:cs typeface="Times New Roman" panose="02020603050405020304" pitchFamily="18" charset="0"/>
              </a:rPr>
              <a:t>Bò Holstein Friesian</a:t>
            </a:r>
          </a:p>
        </p:txBody>
      </p:sp>
    </p:spTree>
    <p:extLst>
      <p:ext uri="{BB962C8B-B14F-4D97-AF65-F5344CB8AC3E}">
        <p14:creationId xmlns:p14="http://schemas.microsoft.com/office/powerpoint/2010/main" val="4150235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39753" y="100204"/>
            <a:ext cx="9169638" cy="6757796"/>
          </a:xfrm>
        </p:spPr>
      </p:pic>
      <p:sp>
        <p:nvSpPr>
          <p:cNvPr id="2" name="TextBox 1"/>
          <p:cNvSpPr txBox="1"/>
          <p:nvPr/>
        </p:nvSpPr>
        <p:spPr>
          <a:xfrm>
            <a:off x="239283" y="2221907"/>
            <a:ext cx="2589375" cy="255454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Hãy quan sát các loại vật nuôi trong hình 8.2 và gọi tên chúng</a:t>
            </a:r>
            <a:endParaRPr lang="en-US" sz="3200">
              <a:latin typeface="Times New Roman" panose="02020603050405020304" pitchFamily="18" charset="0"/>
              <a:cs typeface="Times New Roman" panose="02020603050405020304" pitchFamily="18" charset="0"/>
            </a:endParaRPr>
          </a:p>
        </p:txBody>
      </p:sp>
      <p:pic>
        <p:nvPicPr>
          <p:cNvPr id="5"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9361" y="333285"/>
            <a:ext cx="1872478" cy="1053269"/>
          </a:xfrm>
          <a:prstGeom prst="rect">
            <a:avLst/>
          </a:prstGeom>
        </p:spPr>
      </p:pic>
    </p:spTree>
    <p:extLst>
      <p:ext uri="{BB962C8B-B14F-4D97-AF65-F5344CB8AC3E}">
        <p14:creationId xmlns:p14="http://schemas.microsoft.com/office/powerpoint/2010/main" val="1486397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5450706"/>
              </p:ext>
            </p:extLst>
          </p:nvPr>
        </p:nvGraphicFramePr>
        <p:xfrm>
          <a:off x="172996" y="171049"/>
          <a:ext cx="11911910" cy="6402745"/>
        </p:xfrm>
        <a:graphic>
          <a:graphicData uri="http://schemas.openxmlformats.org/drawingml/2006/table">
            <a:tbl>
              <a:tblPr firstRow="1" bandRow="1">
                <a:tableStyleId>{7DF18680-E054-41AD-8BC1-D1AEF772440D}</a:tableStyleId>
              </a:tblPr>
              <a:tblGrid>
                <a:gridCol w="1890582"/>
                <a:gridCol w="2150076"/>
                <a:gridCol w="1952368"/>
                <a:gridCol w="1952367"/>
                <a:gridCol w="1853514"/>
                <a:gridCol w="2113003"/>
              </a:tblGrid>
              <a:tr h="14736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smtClean="0"/>
                        <a:t>Hình</a:t>
                      </a:r>
                      <a:endParaRPr lang="en-US" sz="3200" smtClean="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smtClean="0"/>
                        <a:t>Tên</a:t>
                      </a:r>
                      <a:r>
                        <a:rPr lang="en-US" sz="3200" baseline="0" smtClean="0"/>
                        <a:t> vật nuôi</a:t>
                      </a:r>
                      <a:endParaRPr lang="en-US" sz="3200" smtClean="0">
                        <a:latin typeface="Times New Roman" panose="02020603050405020304" pitchFamily="18" charset="0"/>
                        <a:cs typeface="Times New Roman" panose="02020603050405020304" pitchFamily="18" charset="0"/>
                      </a:endParaRPr>
                    </a:p>
                  </a:txBody>
                  <a:tcPr/>
                </a:tc>
                <a:tc>
                  <a:txBody>
                    <a:bodyPr/>
                    <a:lstStyle/>
                    <a:p>
                      <a:pPr algn="ctr"/>
                      <a:r>
                        <a:rPr lang="en-US" sz="3200" smtClean="0"/>
                        <a:t>Hình</a:t>
                      </a:r>
                      <a:endParaRPr lang="en-US" sz="320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smtClean="0"/>
                        <a:t>Tên</a:t>
                      </a:r>
                      <a:r>
                        <a:rPr lang="en-US" sz="3200" baseline="0" smtClean="0"/>
                        <a:t> vật nuôi</a:t>
                      </a:r>
                      <a:endParaRPr lang="en-US" sz="3200" smtClean="0">
                        <a:latin typeface="Times New Roman" panose="02020603050405020304" pitchFamily="18" charset="0"/>
                        <a:cs typeface="Times New Roman" panose="02020603050405020304" pitchFamily="18" charset="0"/>
                      </a:endParaRPr>
                    </a:p>
                  </a:txBody>
                  <a:tcPr/>
                </a:tc>
                <a:tc>
                  <a:txBody>
                    <a:bodyPr/>
                    <a:lstStyle/>
                    <a:p>
                      <a:pPr algn="ctr"/>
                      <a:r>
                        <a:rPr lang="en-US" sz="3200" smtClean="0"/>
                        <a:t>Hình</a:t>
                      </a:r>
                      <a:endParaRPr lang="en-US" sz="320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smtClean="0"/>
                        <a:t>Tên</a:t>
                      </a:r>
                      <a:r>
                        <a:rPr lang="en-US" sz="3200" baseline="0" smtClean="0"/>
                        <a:t> vật nuôi</a:t>
                      </a:r>
                      <a:endParaRPr lang="en-US" sz="3200" smtClean="0">
                        <a:latin typeface="Times New Roman" panose="02020603050405020304" pitchFamily="18" charset="0"/>
                        <a:cs typeface="Times New Roman" panose="02020603050405020304" pitchFamily="18" charset="0"/>
                      </a:endParaRPr>
                    </a:p>
                  </a:txBody>
                  <a:tcPr/>
                </a:tc>
              </a:tr>
              <a:tr h="162498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57081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73331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bl>
          </a:graphicData>
        </a:graphic>
      </p:graphicFrame>
      <p:pic>
        <p:nvPicPr>
          <p:cNvPr id="1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5068" r="67545" b="62904"/>
          <a:stretch/>
        </p:blipFill>
        <p:spPr>
          <a:xfrm>
            <a:off x="280718" y="1717589"/>
            <a:ext cx="1611973" cy="1523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5327" t="37784" r="8981" b="35032"/>
          <a:stretch/>
        </p:blipFill>
        <p:spPr>
          <a:xfrm>
            <a:off x="4321854" y="4903861"/>
            <a:ext cx="1760624" cy="1546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2493" t="65660" r="33283" b="7160"/>
          <a:stretch/>
        </p:blipFill>
        <p:spPr>
          <a:xfrm>
            <a:off x="8192592" y="3404140"/>
            <a:ext cx="1766889" cy="1302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5776" b="61746"/>
          <a:stretch/>
        </p:blipFill>
        <p:spPr>
          <a:xfrm>
            <a:off x="253230" y="4974144"/>
            <a:ext cx="1765474" cy="1476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5600" t="66717" r="72929" b="6103"/>
          <a:stretch/>
        </p:blipFill>
        <p:spPr>
          <a:xfrm>
            <a:off x="8204885" y="1684009"/>
            <a:ext cx="1692877" cy="1523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41854" r="78257" b="34327"/>
          <a:stretch/>
        </p:blipFill>
        <p:spPr>
          <a:xfrm>
            <a:off x="4309497" y="1717589"/>
            <a:ext cx="1818051" cy="1489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70218" t="66868" r="6609" b="6858"/>
          <a:stretch/>
        </p:blipFill>
        <p:spPr>
          <a:xfrm>
            <a:off x="8204950" y="4974144"/>
            <a:ext cx="1740356" cy="1476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2003" r="33660" b="62149"/>
          <a:stretch/>
        </p:blipFill>
        <p:spPr>
          <a:xfrm>
            <a:off x="280718" y="3342418"/>
            <a:ext cx="1611973" cy="1401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0971" t="37316" r="44805" b="33994"/>
          <a:stretch/>
        </p:blipFill>
        <p:spPr>
          <a:xfrm>
            <a:off x="4321854" y="3404140"/>
            <a:ext cx="1760624" cy="1302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itle 1"/>
          <p:cNvSpPr>
            <a:spLocks noGrp="1"/>
          </p:cNvSpPr>
          <p:nvPr>
            <p:ph type="title"/>
          </p:nvPr>
        </p:nvSpPr>
        <p:spPr>
          <a:xfrm>
            <a:off x="2219803" y="1881818"/>
            <a:ext cx="1969794" cy="1325563"/>
          </a:xfrm>
        </p:spPr>
        <p:txBody>
          <a:bodyPr>
            <a:normAutofit fontScale="90000"/>
          </a:bodyPr>
          <a:lstStyle/>
          <a:p>
            <a:r>
              <a:rPr lang="en-US" smtClean="0">
                <a:latin typeface="Times New Roman" panose="02020603050405020304" pitchFamily="18" charset="0"/>
                <a:cs typeface="Times New Roman" panose="02020603050405020304" pitchFamily="18" charset="0"/>
              </a:rPr>
              <a:t>Lợn Sóc</a:t>
            </a:r>
            <a:br>
              <a:rPr lang="en-US" smtClean="0">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2150961" y="3579602"/>
            <a:ext cx="1990214" cy="1394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mtClean="0">
                <a:latin typeface="Times New Roman" panose="02020603050405020304" pitchFamily="18" charset="0"/>
                <a:cs typeface="Times New Roman" panose="02020603050405020304" pitchFamily="18" charset="0"/>
              </a:rPr>
              <a:t>Bò</a:t>
            </a:r>
          </a:p>
          <a:p>
            <a:r>
              <a:rPr lang="en-US" sz="3600" smtClean="0">
                <a:latin typeface="Times New Roman" panose="02020603050405020304" pitchFamily="18" charset="0"/>
                <a:cs typeface="Times New Roman" panose="02020603050405020304" pitchFamily="18" charset="0"/>
              </a:rPr>
              <a:t>Holstein</a:t>
            </a:r>
            <a:endParaRPr lang="en-US" sz="3600" smtClean="0">
              <a:latin typeface="Times New Roman" panose="02020603050405020304" pitchFamily="18" charset="0"/>
              <a:cs typeface="Times New Roman" panose="02020603050405020304" pitchFamily="18" charset="0"/>
            </a:endParaRPr>
          </a:p>
          <a:p>
            <a:r>
              <a:rPr lang="en-US" sz="3600" smtClean="0">
                <a:latin typeface="Times New Roman" panose="02020603050405020304" pitchFamily="18" charset="0"/>
                <a:cs typeface="Times New Roman" panose="02020603050405020304" pitchFamily="18" charset="0"/>
              </a:rPr>
              <a:t>Friesian</a:t>
            </a:r>
            <a:br>
              <a:rPr lang="en-US" sz="3600" smtClean="0">
                <a:latin typeface="Times New Roman" panose="02020603050405020304" pitchFamily="18" charset="0"/>
                <a:cs typeface="Times New Roman" panose="02020603050405020304" pitchFamily="18" charset="0"/>
              </a:rPr>
            </a:br>
            <a:endParaRPr lang="en-US" sz="3600">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2199382" y="4989991"/>
            <a:ext cx="1969794"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Trâu </a:t>
            </a:r>
          </a:p>
          <a:p>
            <a:r>
              <a:rPr lang="en-US" smtClean="0">
                <a:latin typeface="Times New Roman" panose="02020603050405020304" pitchFamily="18" charset="0"/>
                <a:cs typeface="Times New Roman" panose="02020603050405020304" pitchFamily="18" charset="0"/>
              </a:rPr>
              <a:t>Việt Nam</a:t>
            </a:r>
            <a:endParaRPr lang="en-US">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6139905" y="1816493"/>
            <a:ext cx="196979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Gà Ross</a:t>
            </a:r>
          </a:p>
          <a:p>
            <a:r>
              <a:rPr lang="en-US" smtClean="0">
                <a:latin typeface="Times New Roman" panose="02020603050405020304" pitchFamily="18" charset="0"/>
                <a:cs typeface="Times New Roman" panose="02020603050405020304" pitchFamily="18" charset="0"/>
              </a:rPr>
              <a:t>308</a:t>
            </a:r>
            <a:br>
              <a:rPr lang="en-US" smtClean="0">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0097984" y="5049403"/>
            <a:ext cx="196979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Gà Ri</a:t>
            </a:r>
            <a:endParaRPr lang="en-US">
              <a:latin typeface="Times New Roman" panose="02020603050405020304" pitchFamily="18" charset="0"/>
              <a:cs typeface="Times New Roman" panose="02020603050405020304" pitchFamily="18" charset="0"/>
            </a:endParaRPr>
          </a:p>
        </p:txBody>
      </p:sp>
      <p:sp>
        <p:nvSpPr>
          <p:cNvPr id="30" name="Title 1"/>
          <p:cNvSpPr txBox="1">
            <a:spLocks/>
          </p:cNvSpPr>
          <p:nvPr/>
        </p:nvSpPr>
        <p:spPr>
          <a:xfrm>
            <a:off x="6263157" y="3459942"/>
            <a:ext cx="1969794"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Bò vàng</a:t>
            </a:r>
            <a:br>
              <a:rPr lang="en-US" smtClean="0">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1" name="Title 1"/>
          <p:cNvSpPr txBox="1">
            <a:spLocks/>
          </p:cNvSpPr>
          <p:nvPr/>
        </p:nvSpPr>
        <p:spPr>
          <a:xfrm>
            <a:off x="6139905" y="4989991"/>
            <a:ext cx="196979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Lợn Móng Cái</a:t>
            </a:r>
            <a:endParaRPr lang="en-US">
              <a:latin typeface="Times New Roman" panose="02020603050405020304" pitchFamily="18" charset="0"/>
              <a:cs typeface="Times New Roman" panose="02020603050405020304" pitchFamily="18" charset="0"/>
            </a:endParaRPr>
          </a:p>
        </p:txBody>
      </p:sp>
      <p:sp>
        <p:nvSpPr>
          <p:cNvPr id="32" name="Title 1"/>
          <p:cNvSpPr txBox="1">
            <a:spLocks/>
          </p:cNvSpPr>
          <p:nvPr/>
        </p:nvSpPr>
        <p:spPr>
          <a:xfrm>
            <a:off x="10097984" y="3392839"/>
            <a:ext cx="1969794"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Lợn Landrace</a:t>
            </a:r>
            <a:endParaRPr lang="en-US">
              <a:latin typeface="Times New Roman" panose="02020603050405020304" pitchFamily="18" charset="0"/>
              <a:cs typeface="Times New Roman" panose="02020603050405020304" pitchFamily="18" charset="0"/>
            </a:endParaRPr>
          </a:p>
        </p:txBody>
      </p:sp>
      <p:sp>
        <p:nvSpPr>
          <p:cNvPr id="33" name="Title 1"/>
          <p:cNvSpPr txBox="1">
            <a:spLocks/>
          </p:cNvSpPr>
          <p:nvPr/>
        </p:nvSpPr>
        <p:spPr>
          <a:xfrm>
            <a:off x="10067090" y="1816493"/>
            <a:ext cx="196979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Times New Roman" panose="02020603050405020304" pitchFamily="18" charset="0"/>
                <a:cs typeface="Times New Roman" panose="02020603050405020304" pitchFamily="18" charset="0"/>
              </a:rPr>
              <a:t>Dê cỏ</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91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fltVal val="0"/>
                                          </p:val>
                                        </p:tav>
                                        <p:tav tm="100000">
                                          <p:val>
                                            <p:strVal val="#ppt_w"/>
                                          </p:val>
                                        </p:tav>
                                      </p:tavLst>
                                    </p:anim>
                                    <p:anim calcmode="lin" valueType="num">
                                      <p:cBhvr>
                                        <p:cTn id="17" dur="1000" fill="hold"/>
                                        <p:tgtEl>
                                          <p:spTgt spid="28"/>
                                        </p:tgtEl>
                                        <p:attrNameLst>
                                          <p:attrName>ppt_h</p:attrName>
                                        </p:attrNameLst>
                                      </p:cBhvr>
                                      <p:tavLst>
                                        <p:tav tm="0">
                                          <p:val>
                                            <p:fltVal val="0"/>
                                          </p:val>
                                        </p:tav>
                                        <p:tav tm="100000">
                                          <p:val>
                                            <p:strVal val="#ppt_h"/>
                                          </p:val>
                                        </p:tav>
                                      </p:tavLst>
                                    </p:anim>
                                    <p:anim calcmode="lin" valueType="num">
                                      <p:cBhvr>
                                        <p:cTn id="18" dur="1000" fill="hold"/>
                                        <p:tgtEl>
                                          <p:spTgt spid="28"/>
                                        </p:tgtEl>
                                        <p:attrNameLst>
                                          <p:attrName>style.rotation</p:attrName>
                                        </p:attrNameLst>
                                      </p:cBhvr>
                                      <p:tavLst>
                                        <p:tav tm="0">
                                          <p:val>
                                            <p:fltVal val="90"/>
                                          </p:val>
                                        </p:tav>
                                        <p:tav tm="100000">
                                          <p:val>
                                            <p:fltVal val="0"/>
                                          </p:val>
                                        </p:tav>
                                      </p:tavLst>
                                    </p:anim>
                                    <p:animEffect transition="in" filter="fade">
                                      <p:cBhvr>
                                        <p:cTn id="19" dur="1000"/>
                                        <p:tgtEl>
                                          <p:spTgt spid="2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style.rotation</p:attrName>
                                        </p:attrNameLst>
                                      </p:cBhvr>
                                      <p:tavLst>
                                        <p:tav tm="0">
                                          <p:val>
                                            <p:fltVal val="90"/>
                                          </p:val>
                                        </p:tav>
                                        <p:tav tm="100000">
                                          <p:val>
                                            <p:fltVal val="0"/>
                                          </p:val>
                                        </p:tav>
                                      </p:tavLst>
                                    </p:anim>
                                    <p:animEffect transition="in" filter="fade">
                                      <p:cBhvr>
                                        <p:cTn id="25" dur="1000"/>
                                        <p:tgtEl>
                                          <p:spTgt spid="3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style.rotation</p:attrName>
                                        </p:attrNameLst>
                                      </p:cBhvr>
                                      <p:tavLst>
                                        <p:tav tm="0">
                                          <p:val>
                                            <p:fltVal val="90"/>
                                          </p:val>
                                        </p:tav>
                                        <p:tav tm="100000">
                                          <p:val>
                                            <p:fltVal val="0"/>
                                          </p:val>
                                        </p:tav>
                                      </p:tavLst>
                                    </p:anim>
                                    <p:animEffect transition="in" filter="fade">
                                      <p:cBhvr>
                                        <p:cTn id="31" dur="10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9753" y="100204"/>
            <a:ext cx="9169638" cy="6757796"/>
          </a:xfrm>
        </p:spPr>
      </p:pic>
      <p:sp>
        <p:nvSpPr>
          <p:cNvPr id="2" name="TextBox 1"/>
          <p:cNvSpPr txBox="1"/>
          <p:nvPr/>
        </p:nvSpPr>
        <p:spPr>
          <a:xfrm>
            <a:off x="239283" y="2221907"/>
            <a:ext cx="2589375" cy="304698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Trong các vật nuôi kể trên, loại nào được nuôi phổ biến ở địa phương em?</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2087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288" y="0"/>
            <a:ext cx="10515600" cy="1325563"/>
          </a:xfrm>
        </p:spPr>
        <p:txBody>
          <a:bodyPr>
            <a:normAutofit/>
          </a:bodyPr>
          <a:lstStyle/>
          <a:p>
            <a:r>
              <a:rPr lang="vi-VN" sz="3600" smtClean="0">
                <a:latin typeface="Times New Roman" panose="02020603050405020304" pitchFamily="18" charset="0"/>
                <a:cs typeface="Times New Roman" panose="02020603050405020304" pitchFamily="18" charset="0"/>
              </a:rPr>
              <a:t>Ư</a:t>
            </a:r>
            <a:r>
              <a:rPr lang="en-US" sz="3600" smtClean="0">
                <a:latin typeface="Times New Roman" panose="02020603050405020304" pitchFamily="18" charset="0"/>
                <a:cs typeface="Times New Roman" panose="02020603050405020304" pitchFamily="18" charset="0"/>
              </a:rPr>
              <a:t>u, nhược điểm của giống vật nuôi bản địa</a:t>
            </a:r>
            <a:endParaRPr 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7445" y="1018624"/>
            <a:ext cx="7391400" cy="4351338"/>
          </a:xfrm>
        </p:spPr>
        <p:txBody>
          <a:bodyPr/>
          <a:lstStyle/>
          <a:p>
            <a:pPr marL="0" indent="0">
              <a:buNone/>
            </a:pPr>
            <a:r>
              <a:rPr lang="en-US" smtClean="0"/>
              <a:t>* </a:t>
            </a:r>
            <a:r>
              <a:rPr lang="vi-VN" smtClean="0"/>
              <a:t>Ư</a:t>
            </a:r>
            <a:r>
              <a:rPr lang="en-US" smtClean="0"/>
              <a:t>u điểm</a:t>
            </a:r>
          </a:p>
          <a:p>
            <a:pPr>
              <a:buFontTx/>
              <a:buChar char="-"/>
            </a:pPr>
            <a:r>
              <a:rPr lang="en-US" smtClean="0"/>
              <a:t>Dễ nuôi</a:t>
            </a:r>
          </a:p>
          <a:p>
            <a:pPr>
              <a:buFontTx/>
              <a:buChar char="-"/>
            </a:pPr>
            <a:r>
              <a:rPr lang="en-US" smtClean="0"/>
              <a:t>Chịu được kham khổ</a:t>
            </a:r>
          </a:p>
          <a:p>
            <a:pPr>
              <a:buFontTx/>
              <a:buChar char="-"/>
            </a:pPr>
            <a:r>
              <a:rPr lang="en-US" smtClean="0"/>
              <a:t>Thích nghi với điều kiện môi trường địa phương</a:t>
            </a:r>
          </a:p>
          <a:p>
            <a:pPr>
              <a:buFontTx/>
              <a:buChar char="-"/>
            </a:pPr>
            <a:r>
              <a:rPr lang="en-US" smtClean="0"/>
              <a:t>Sản phẩm (thịt, trứng, sữa) thường thơm ngon</a:t>
            </a:r>
          </a:p>
          <a:p>
            <a:pPr marL="0" indent="0">
              <a:buNone/>
            </a:pPr>
            <a:r>
              <a:rPr lang="en-US" smtClean="0"/>
              <a:t>* Nhược điểm</a:t>
            </a:r>
          </a:p>
          <a:p>
            <a:pPr marL="0" indent="0">
              <a:buNone/>
            </a:pPr>
            <a:r>
              <a:rPr lang="en-US" smtClean="0"/>
              <a:t> Năng suất thấp</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401" y="1018623"/>
            <a:ext cx="4221977" cy="25877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401" y="3792195"/>
            <a:ext cx="4221977" cy="2779519"/>
          </a:xfrm>
          <a:prstGeom prst="rect">
            <a:avLst/>
          </a:prstGeom>
        </p:spPr>
      </p:pic>
    </p:spTree>
    <p:extLst>
      <p:ext uri="{BB962C8B-B14F-4D97-AF65-F5344CB8AC3E}">
        <p14:creationId xmlns:p14="http://schemas.microsoft.com/office/powerpoint/2010/main" val="122189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107750"/>
            <a:ext cx="10515600" cy="1840312"/>
          </a:xfrm>
          <a:prstGeom prst="rect">
            <a:avLst/>
          </a:prstGeom>
        </p:spPr>
        <p:txBody>
          <a:bodyPr wrap="square">
            <a:spAutoFit/>
          </a:bodyPr>
          <a:lstStyle/>
          <a:p>
            <a:pPr algn="ctr">
              <a:lnSpc>
                <a:spcPct val="150000"/>
              </a:lnSpc>
              <a:spcAft>
                <a:spcPts val="0"/>
              </a:spcAft>
              <a:tabLst>
                <a:tab pos="457200" algn="l"/>
              </a:tabLst>
            </a:pPr>
            <a:r>
              <a:rPr lang="en-US" sz="40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 19 - BÀI </a:t>
            </a:r>
            <a:r>
              <a:rPr lang="en-US" sz="40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8: GIỚI THIỆU CHUNG VỀ </a:t>
            </a:r>
            <a:r>
              <a:rPr lang="en-US" sz="40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CHĂN NUÔI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47650" y="2247900"/>
            <a:ext cx="10937802"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1. VAI TRÒ VÀ TRIỂN VỌNG CỦA CHĂN NUÔI</a:t>
            </a:r>
            <a:endParaRPr lang="en-US" sz="4000">
              <a:latin typeface="Times New Roman" panose="02020603050405020304" pitchFamily="18" charset="0"/>
              <a:cs typeface="Times New Roman" panose="02020603050405020304" pitchFamily="18" charset="0"/>
            </a:endParaRPr>
          </a:p>
        </p:txBody>
      </p:sp>
      <p:sp>
        <p:nvSpPr>
          <p:cNvPr id="2" name="TextBox 1"/>
          <p:cNvSpPr txBox="1"/>
          <p:nvPr/>
        </p:nvSpPr>
        <p:spPr>
          <a:xfrm>
            <a:off x="247650" y="3179035"/>
            <a:ext cx="5304209" cy="707886"/>
          </a:xfrm>
          <a:prstGeom prst="rect">
            <a:avLst/>
          </a:prstGeom>
          <a:noFill/>
        </p:spPr>
        <p:txBody>
          <a:bodyPr wrap="none" rtlCol="0">
            <a:spAutoFit/>
          </a:bodyPr>
          <a:lstStyle/>
          <a:p>
            <a:r>
              <a:rPr lang="en-US" sz="4000" smtClean="0">
                <a:latin typeface="Times New Roman" panose="02020603050405020304" pitchFamily="18" charset="0"/>
                <a:cs typeface="Times New Roman" panose="02020603050405020304" pitchFamily="18" charset="0"/>
              </a:rPr>
              <a:t>1.1 Vai trò của chăn nuôi</a:t>
            </a:r>
            <a:endParaRPr lang="en-US" sz="4000">
              <a:latin typeface="Times New Roman" panose="02020603050405020304" pitchFamily="18" charset="0"/>
              <a:cs typeface="Times New Roman" panose="02020603050405020304" pitchFamily="18" charset="0"/>
            </a:endParaRPr>
          </a:p>
        </p:txBody>
      </p:sp>
      <p:pic>
        <p:nvPicPr>
          <p:cNvPr id="3" name="_AudioJoin_1F40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908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1700"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4" grpId="0"/>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solidFill>
                  <a:srgbClr val="FF0000"/>
                </a:solidFill>
              </a:rPr>
              <a:t>Luyện tập</a:t>
            </a:r>
            <a:endParaRPr lang="en-US" b="1">
              <a:solidFill>
                <a:srgbClr val="FF0000"/>
              </a:solidFill>
            </a:endParaRPr>
          </a:p>
        </p:txBody>
      </p:sp>
    </p:spTree>
    <p:extLst>
      <p:ext uri="{BB962C8B-B14F-4D97-AF65-F5344CB8AC3E}">
        <p14:creationId xmlns:p14="http://schemas.microsoft.com/office/powerpoint/2010/main" val="2991760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Vai trò</a:t>
            </a:r>
            <a:r>
              <a:rPr kumimoji="0" lang="en-US" sz="2400" b="0" i="0" u="none" strike="noStrike" kern="1200" cap="none" spc="0" normalizeH="0" noProof="0" smtClean="0">
                <a:ln>
                  <a:noFill/>
                </a:ln>
                <a:solidFill>
                  <a:prstClr val="white"/>
                </a:solidFill>
                <a:effectLst/>
                <a:uLnTx/>
                <a:uFillTx/>
                <a:latin typeface="Calibri" panose="020F0502020204030204"/>
                <a:ea typeface="+mn-ea"/>
                <a:cs typeface="+mn-cs"/>
              </a:rPr>
              <a:t> nào sau đây không phải của ngành chăn nuôi?</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Cung cấp</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gỗ</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B.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Cung cấp</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phân bón</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A.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Cung cấp</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thực phẩm</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D</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Cung cấp</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sức kéo</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7462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830997"/>
          </a:xfrm>
          <a:prstGeom prst="rect">
            <a:avLst/>
          </a:prstGeom>
          <a:noFill/>
        </p:spPr>
        <p:txBody>
          <a:bodyPr wrap="square" rtlCol="0">
            <a:spAutoFit/>
          </a:bodyPr>
          <a:lstStyle/>
          <a:p>
            <a:r>
              <a:rPr lang="en-US" sz="2400" b="1" smtClean="0">
                <a:solidFill>
                  <a:schemeClr val="bg1"/>
                </a:solidFill>
                <a:latin typeface="Tahoma" panose="020B0604030504040204" pitchFamily="34" charset="0"/>
                <a:ea typeface="Tahoma" panose="020B0604030504040204" pitchFamily="34" charset="0"/>
                <a:cs typeface="Tahoma" panose="020B0604030504040204" pitchFamily="34" charset="0"/>
              </a:rPr>
              <a:t>Giống lợn Sóc được nuôi chủ yếu ở đâu?</a:t>
            </a:r>
            <a:endParaRPr lang="en-US" sz="2400" b="1">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b="1">
              <a:solidFill>
                <a:schemeClr val="bg1"/>
              </a:solidFill>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8"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b="1" smtClean="0">
                <a:solidFill>
                  <a:schemeClr val="bg1"/>
                </a:solidFill>
                <a:ea typeface="Tahoma" panose="020B0604030504040204" pitchFamily="34" charset="0"/>
                <a:cs typeface="Tahoma" panose="020B0604030504040204" pitchFamily="34" charset="0"/>
              </a:rPr>
              <a:t>A. Tây Nguyên</a:t>
            </a:r>
            <a:endParaRPr lang="en-US" sz="2000" b="1">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b="1">
                <a:solidFill>
                  <a:schemeClr val="bg1"/>
                </a:solidFill>
                <a:ea typeface="Tahoma" panose="020B0604030504040204" pitchFamily="34" charset="0"/>
                <a:cs typeface="Tahoma" panose="020B0604030504040204" pitchFamily="34" charset="0"/>
              </a:rPr>
              <a:t>C. </a:t>
            </a:r>
            <a:r>
              <a:rPr lang="en-US" sz="2000" b="1" smtClean="0">
                <a:solidFill>
                  <a:schemeClr val="bg1"/>
                </a:solidFill>
                <a:ea typeface="Tahoma" panose="020B0604030504040204" pitchFamily="34" charset="0"/>
                <a:cs typeface="Tahoma" panose="020B0604030504040204" pitchFamily="34" charset="0"/>
              </a:rPr>
              <a:t>Miền Trung</a:t>
            </a:r>
            <a:endParaRPr lang="en-US" sz="2000" b="1">
              <a:solidFill>
                <a:schemeClr val="bg1"/>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b="1">
                <a:solidFill>
                  <a:schemeClr val="bg1"/>
                </a:solidFill>
                <a:ea typeface="Tahoma" panose="020B0604030504040204" pitchFamily="34" charset="0"/>
                <a:cs typeface="Tahoma" panose="020B0604030504040204" pitchFamily="34" charset="0"/>
              </a:rPr>
              <a:t>B. </a:t>
            </a:r>
            <a:r>
              <a:rPr lang="en-US" sz="2000" b="1" smtClean="0">
                <a:solidFill>
                  <a:schemeClr val="bg1"/>
                </a:solidFill>
                <a:ea typeface="Tahoma" panose="020B0604030504040204" pitchFamily="34" charset="0"/>
                <a:cs typeface="Tahoma" panose="020B0604030504040204" pitchFamily="34" charset="0"/>
              </a:rPr>
              <a:t>Miền Bắc</a:t>
            </a:r>
            <a:endParaRPr lang="en-US" sz="2000" b="1">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b="1">
                <a:solidFill>
                  <a:schemeClr val="bg1"/>
                </a:solidFill>
                <a:ea typeface="Tahoma" panose="020B0604030504040204" pitchFamily="34" charset="0"/>
                <a:cs typeface="Tahoma" panose="020B0604030504040204" pitchFamily="34" charset="0"/>
              </a:rPr>
              <a:t>D. </a:t>
            </a:r>
            <a:r>
              <a:rPr lang="en-US" sz="2000" b="1" smtClean="0">
                <a:solidFill>
                  <a:schemeClr val="bg1"/>
                </a:solidFill>
                <a:ea typeface="Tahoma" panose="020B0604030504040204" pitchFamily="34" charset="0"/>
                <a:cs typeface="Tahoma" panose="020B0604030504040204" pitchFamily="34" charset="0"/>
              </a:rPr>
              <a:t>Miền Nam</a:t>
            </a:r>
            <a:endParaRPr lang="en-US" sz="2000" b="1">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5078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mtClean="0">
                <a:solidFill>
                  <a:prstClr val="white"/>
                </a:solidFill>
                <a:latin typeface="Calibri" panose="020F0502020204030204"/>
              </a:rPr>
              <a:t>Ưu</a:t>
            </a:r>
            <a:r>
              <a:rPr lang="en-US" sz="2400" smtClean="0">
                <a:solidFill>
                  <a:prstClr val="white"/>
                </a:solidFill>
                <a:latin typeface="Calibri" panose="020F0502020204030204"/>
              </a:rPr>
              <a:t> </a:t>
            </a:r>
            <a:r>
              <a:rPr lang="en-US" sz="2400" smtClean="0">
                <a:solidFill>
                  <a:prstClr val="white"/>
                </a:solidFill>
                <a:latin typeface="Calibri" panose="020F0502020204030204"/>
              </a:rPr>
              <a:t>điểm nào sau đây không phải là </a:t>
            </a:r>
            <a:r>
              <a:rPr lang="en-US" sz="2400" smtClean="0">
                <a:solidFill>
                  <a:prstClr val="white"/>
                </a:solidFill>
                <a:latin typeface="Calibri" panose="020F0502020204030204"/>
              </a:rPr>
              <a:t>của </a:t>
            </a:r>
            <a:r>
              <a:rPr lang="en-US" sz="2400" smtClean="0">
                <a:solidFill>
                  <a:prstClr val="white"/>
                </a:solidFill>
                <a:latin typeface="Calibri" panose="020F0502020204030204"/>
              </a:rPr>
              <a:t>giống vật nuôi bản địa?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D.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Năng</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suất cao</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B.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Chịu</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được kham khổ</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7"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A.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Dễ</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nuôi</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Sản</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phẩm thường thơm ngon</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8929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04151" y="3888782"/>
            <a:ext cx="9383697" cy="830997"/>
          </a:xfrm>
          <a:prstGeom prst="rect">
            <a:avLst/>
          </a:prstGeom>
          <a:noFill/>
        </p:spPr>
        <p:txBody>
          <a:bodyPr wrap="square" rtlCol="0">
            <a:spAutoFit/>
          </a:bodyPr>
          <a:lstStyle/>
          <a:p>
            <a:pPr>
              <a:defRPr/>
            </a:pPr>
            <a:r>
              <a:rPr lang="en-US" sz="2400" b="1" smtClean="0">
                <a:solidFill>
                  <a:schemeClr val="bg1"/>
                </a:solidFill>
                <a:latin typeface="Tahoma" panose="020B0604030504040204" pitchFamily="34" charset="0"/>
                <a:ea typeface="Tahoma" panose="020B0604030504040204" pitchFamily="34" charset="0"/>
                <a:cs typeface="Tahoma" panose="020B0604030504040204" pitchFamily="34" charset="0"/>
              </a:rPr>
              <a:t>Giống lợn Landrace có nguồn gốc từ nước nào?</a:t>
            </a:r>
            <a:endParaRPr lang="en-US" sz="2400" b="1">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Calibri" panose="020F0502020204030204"/>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520278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B. </a:t>
            </a:r>
            <a:r>
              <a:rPr lang="en-US" sz="2000" b="1" smtClean="0">
                <a:solidFill>
                  <a:schemeClr val="bg1"/>
                </a:solidFill>
                <a:latin typeface="Calibri" panose="020F0502020204030204"/>
                <a:ea typeface="Tahoma" panose="020B0604030504040204" pitchFamily="34" charset="0"/>
                <a:cs typeface="Tahoma" panose="020B0604030504040204" pitchFamily="34" charset="0"/>
              </a:rPr>
              <a:t>Đan Mạch</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C.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Nga</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A.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Mỹ</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D. </a:t>
            </a:r>
            <a:r>
              <a:rPr kumimoji="0" lang="en-US" sz="2000" b="1" i="0" u="none" strike="noStrike" kern="1200" cap="none" spc="0" normalizeH="0" baseline="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Hà</a:t>
            </a:r>
            <a:r>
              <a:rPr kumimoji="0" lang="en-US" sz="2000" b="1" i="0" u="none" strike="noStrike" kern="1200" cap="none" spc="0" normalizeH="0" noProof="0" smtClean="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 Lan</a:t>
            </a:r>
            <a:endParaRPr kumimoji="0" lang="en-US" sz="2000" b="1" i="0" u="none" strike="noStrike" kern="1200" cap="none" spc="0" normalizeH="0" baseline="0" noProof="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4559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55600"/>
            <a:ext cx="10515600" cy="1325563"/>
          </a:xfrm>
          <a:solidFill>
            <a:schemeClr val="bg1"/>
          </a:solidFill>
        </p:spPr>
        <p:txBody>
          <a:bodyPr/>
          <a:lstStyle/>
          <a:p>
            <a:pPr algn="ctr"/>
            <a:r>
              <a:rPr lang="en-US" b="1" smtClean="0">
                <a:solidFill>
                  <a:srgbClr val="FF0000"/>
                </a:solidFill>
              </a:rPr>
              <a:t>Vận dụng</a:t>
            </a:r>
            <a:endParaRPr lang="en-US" b="1">
              <a:solidFill>
                <a:srgbClr val="FF0000"/>
              </a:solidFill>
            </a:endParaRPr>
          </a:p>
        </p:txBody>
      </p:sp>
      <p:sp>
        <p:nvSpPr>
          <p:cNvPr id="3" name="Content Placeholder 2"/>
          <p:cNvSpPr>
            <a:spLocks noGrp="1"/>
          </p:cNvSpPr>
          <p:nvPr>
            <p:ph idx="1"/>
          </p:nvPr>
        </p:nvSpPr>
        <p:spPr>
          <a:xfrm>
            <a:off x="838199" y="1825625"/>
            <a:ext cx="11134725" cy="4351338"/>
          </a:xfrm>
        </p:spPr>
        <p:txBody>
          <a:bodyPr/>
          <a:lstStyle/>
          <a:p>
            <a:pPr marL="0" indent="0">
              <a:buNone/>
            </a:pPr>
            <a:r>
              <a:rPr lang="en-US" smtClean="0"/>
              <a:t>Tìm hiểu các giống vật nuôi được nuôi ở địa phương theo mẫu bảng sau:</a:t>
            </a: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491674069"/>
              </p:ext>
            </p:extLst>
          </p:nvPr>
        </p:nvGraphicFramePr>
        <p:xfrm>
          <a:off x="304799" y="2577041"/>
          <a:ext cx="11449050" cy="3433236"/>
        </p:xfrm>
        <a:graphic>
          <a:graphicData uri="http://schemas.openxmlformats.org/drawingml/2006/table">
            <a:tbl>
              <a:tblPr firstRow="1" bandRow="1">
                <a:tableStyleId>{5C22544A-7EE6-4342-B048-85BDC9FD1C3A}</a:tableStyleId>
              </a:tblPr>
              <a:tblGrid>
                <a:gridCol w="4533901"/>
                <a:gridCol w="6915149"/>
              </a:tblGrid>
              <a:tr h="858309">
                <a:tc>
                  <a:txBody>
                    <a:bodyPr/>
                    <a:lstStyle/>
                    <a:p>
                      <a:pPr algn="ctr"/>
                      <a:r>
                        <a:rPr lang="en-US" sz="3600" smtClean="0">
                          <a:latin typeface="Times New Roman" panose="02020603050405020304" pitchFamily="18" charset="0"/>
                          <a:cs typeface="Times New Roman" panose="02020603050405020304" pitchFamily="18" charset="0"/>
                        </a:rPr>
                        <a:t>Hộ</a:t>
                      </a:r>
                      <a:r>
                        <a:rPr lang="en-US" sz="3600" baseline="0" smtClean="0">
                          <a:latin typeface="Times New Roman" panose="02020603050405020304" pitchFamily="18" charset="0"/>
                          <a:cs typeface="Times New Roman" panose="02020603050405020304" pitchFamily="18" charset="0"/>
                        </a:rPr>
                        <a:t> gia đình</a:t>
                      </a:r>
                      <a:endParaRPr lang="en-US" sz="3600">
                        <a:latin typeface="Times New Roman" panose="02020603050405020304" pitchFamily="18" charset="0"/>
                        <a:cs typeface="Times New Roman" panose="02020603050405020304" pitchFamily="18" charset="0"/>
                      </a:endParaRPr>
                    </a:p>
                  </a:txBody>
                  <a:tcPr/>
                </a:tc>
                <a:tc>
                  <a:txBody>
                    <a:bodyPr/>
                    <a:lstStyle/>
                    <a:p>
                      <a:pPr algn="ctr"/>
                      <a:r>
                        <a:rPr lang="en-US" sz="3600" smtClean="0">
                          <a:latin typeface="Times New Roman" panose="02020603050405020304" pitchFamily="18" charset="0"/>
                          <a:cs typeface="Times New Roman" panose="02020603050405020304" pitchFamily="18" charset="0"/>
                        </a:rPr>
                        <a:t>Giống</a:t>
                      </a:r>
                      <a:r>
                        <a:rPr lang="en-US" sz="3600" baseline="0" smtClean="0">
                          <a:latin typeface="Times New Roman" panose="02020603050405020304" pitchFamily="18" charset="0"/>
                          <a:cs typeface="Times New Roman" panose="02020603050405020304" pitchFamily="18" charset="0"/>
                        </a:rPr>
                        <a:t> vật nuôi</a:t>
                      </a:r>
                      <a:endParaRPr lang="en-US" sz="3600">
                        <a:latin typeface="Times New Roman" panose="02020603050405020304" pitchFamily="18" charset="0"/>
                        <a:cs typeface="Times New Roman" panose="02020603050405020304" pitchFamily="18" charset="0"/>
                      </a:endParaRPr>
                    </a:p>
                  </a:txBody>
                  <a:tcPr/>
                </a:tc>
              </a:tr>
              <a:tr h="858309">
                <a:tc>
                  <a:txBody>
                    <a:bodyPr/>
                    <a:lstStyle/>
                    <a:p>
                      <a:r>
                        <a:rPr lang="en-US" sz="3600" smtClean="0">
                          <a:latin typeface="Times New Roman" panose="02020603050405020304" pitchFamily="18" charset="0"/>
                          <a:cs typeface="Times New Roman" panose="02020603050405020304" pitchFamily="18" charset="0"/>
                        </a:rPr>
                        <a:t>Bà</a:t>
                      </a:r>
                      <a:r>
                        <a:rPr lang="en-US" sz="3600" baseline="0" smtClean="0">
                          <a:latin typeface="Times New Roman" panose="02020603050405020304" pitchFamily="18" charset="0"/>
                          <a:cs typeface="Times New Roman" panose="02020603050405020304" pitchFamily="18" charset="0"/>
                        </a:rPr>
                        <a:t> Nguyễn Thị Lan</a:t>
                      </a:r>
                      <a:endParaRPr lang="en-US" sz="3600">
                        <a:latin typeface="Times New Roman" panose="02020603050405020304" pitchFamily="18" charset="0"/>
                        <a:cs typeface="Times New Roman" panose="02020603050405020304" pitchFamily="18" charset="0"/>
                      </a:endParaRPr>
                    </a:p>
                  </a:txBody>
                  <a:tcPr/>
                </a:tc>
                <a:tc>
                  <a:txBody>
                    <a:bodyPr/>
                    <a:lstStyle/>
                    <a:p>
                      <a:r>
                        <a:rPr lang="en-US" sz="3600" smtClean="0">
                          <a:latin typeface="Times New Roman" panose="02020603050405020304" pitchFamily="18" charset="0"/>
                          <a:cs typeface="Times New Roman" panose="02020603050405020304" pitchFamily="18" charset="0"/>
                        </a:rPr>
                        <a:t>Gà</a:t>
                      </a:r>
                      <a:r>
                        <a:rPr lang="en-US" sz="3600" baseline="0" smtClean="0">
                          <a:latin typeface="Times New Roman" panose="02020603050405020304" pitchFamily="18" charset="0"/>
                          <a:cs typeface="Times New Roman" panose="02020603050405020304" pitchFamily="18" charset="0"/>
                        </a:rPr>
                        <a:t> Ri, bò vàng</a:t>
                      </a:r>
                      <a:endParaRPr lang="en-US" sz="3600">
                        <a:latin typeface="Times New Roman" panose="02020603050405020304" pitchFamily="18" charset="0"/>
                        <a:cs typeface="Times New Roman" panose="02020603050405020304" pitchFamily="18" charset="0"/>
                      </a:endParaRPr>
                    </a:p>
                  </a:txBody>
                  <a:tcPr/>
                </a:tc>
              </a:tr>
              <a:tr h="858309">
                <a:tc>
                  <a:txBody>
                    <a:bodyPr/>
                    <a:lstStyle/>
                    <a:p>
                      <a:r>
                        <a:rPr lang="en-US" sz="3600" smtClean="0">
                          <a:latin typeface="Times New Roman" panose="02020603050405020304" pitchFamily="18" charset="0"/>
                          <a:cs typeface="Times New Roman" panose="02020603050405020304" pitchFamily="18" charset="0"/>
                        </a:rPr>
                        <a:t>Ông</a:t>
                      </a:r>
                      <a:r>
                        <a:rPr lang="en-US" sz="3600" baseline="0" smtClean="0">
                          <a:latin typeface="Times New Roman" panose="02020603050405020304" pitchFamily="18" charset="0"/>
                          <a:cs typeface="Times New Roman" panose="02020603050405020304" pitchFamily="18" charset="0"/>
                        </a:rPr>
                        <a:t> Nguyễn Văn Tám</a:t>
                      </a:r>
                      <a:endParaRPr lang="en-US" sz="3600">
                        <a:latin typeface="Times New Roman" panose="02020603050405020304" pitchFamily="18" charset="0"/>
                        <a:cs typeface="Times New Roman" panose="02020603050405020304" pitchFamily="18" charset="0"/>
                      </a:endParaRPr>
                    </a:p>
                  </a:txBody>
                  <a:tcPr/>
                </a:tc>
                <a:tc>
                  <a:txBody>
                    <a:bodyPr/>
                    <a:lstStyle/>
                    <a:p>
                      <a:r>
                        <a:rPr lang="en-US" sz="3600" smtClean="0">
                          <a:latin typeface="Times New Roman" panose="02020603050405020304" pitchFamily="18" charset="0"/>
                          <a:cs typeface="Times New Roman" panose="02020603050405020304" pitchFamily="18" charset="0"/>
                        </a:rPr>
                        <a:t>Lợn</a:t>
                      </a:r>
                      <a:r>
                        <a:rPr lang="en-US" sz="3600" baseline="0" smtClean="0">
                          <a:latin typeface="Times New Roman" panose="02020603050405020304" pitchFamily="18" charset="0"/>
                          <a:cs typeface="Times New Roman" panose="02020603050405020304" pitchFamily="18" charset="0"/>
                        </a:rPr>
                        <a:t> Móng Cái, Trâu Việt Nam</a:t>
                      </a:r>
                      <a:endParaRPr lang="en-US" sz="3600">
                        <a:latin typeface="Times New Roman" panose="02020603050405020304" pitchFamily="18" charset="0"/>
                        <a:cs typeface="Times New Roman" panose="02020603050405020304" pitchFamily="18" charset="0"/>
                      </a:endParaRPr>
                    </a:p>
                  </a:txBody>
                  <a:tcPr/>
                </a:tc>
              </a:tr>
              <a:tr h="858309">
                <a:tc>
                  <a:txBody>
                    <a:bodyPr/>
                    <a:lstStyle/>
                    <a:p>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a:txBody>
                  <a:tcPr/>
                </a:tc>
                <a:tc>
                  <a:txBody>
                    <a:bodyPr/>
                    <a:lstStyle/>
                    <a:p>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851129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t>Dặn dò về nhà</a:t>
            </a:r>
            <a:endParaRPr lang="en-US" b="1"/>
          </a:p>
        </p:txBody>
      </p:sp>
      <p:sp>
        <p:nvSpPr>
          <p:cNvPr id="3" name="Content Placeholder 2"/>
          <p:cNvSpPr>
            <a:spLocks noGrp="1"/>
          </p:cNvSpPr>
          <p:nvPr>
            <p:ph idx="1"/>
          </p:nvPr>
        </p:nvSpPr>
        <p:spPr>
          <a:xfrm>
            <a:off x="838200" y="1825625"/>
            <a:ext cx="11201400" cy="4351338"/>
          </a:xfrm>
        </p:spPr>
        <p:txBody>
          <a:bodyPr>
            <a:normAutofit/>
          </a:bodyPr>
          <a:lstStyle/>
          <a:p>
            <a:pPr marL="0" indent="0">
              <a:buNone/>
            </a:pPr>
            <a:r>
              <a:rPr lang="en-US" sz="4000" smtClean="0"/>
              <a:t>Tìm hiểu về:</a:t>
            </a:r>
          </a:p>
          <a:p>
            <a:pPr marL="0" indent="0">
              <a:buNone/>
            </a:pPr>
            <a:r>
              <a:rPr lang="en-US" sz="4000" smtClean="0"/>
              <a:t>- Các phương thức chăn nuôi ở Việt Nam</a:t>
            </a:r>
          </a:p>
          <a:p>
            <a:pPr marL="0" indent="0">
              <a:buNone/>
            </a:pPr>
            <a:r>
              <a:rPr lang="en-US" sz="4000" smtClean="0"/>
              <a:t>- Một số ngành nghề trong chăn nuôi</a:t>
            </a:r>
            <a:endParaRPr lang="en-US" sz="4000"/>
          </a:p>
        </p:txBody>
      </p:sp>
    </p:spTree>
    <p:extLst>
      <p:ext uri="{BB962C8B-B14F-4D97-AF65-F5344CB8AC3E}">
        <p14:creationId xmlns:p14="http://schemas.microsoft.com/office/powerpoint/2010/main" val="1197946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1716">
              <a:srgbClr val="C0D9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1" descr="C:\Users\USER\Desktop\screenshot-2022-06-28-16443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864" y="449144"/>
            <a:ext cx="8493243" cy="611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9283" y="1862983"/>
            <a:ext cx="3067940" cy="4401205"/>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Quan sát hình 8.1 và nêu một số vai trò của chăn nuôi. Cho ví dụ trong thực tiễn</a:t>
            </a:r>
            <a:endParaRPr lang="en-US" sz="4000">
              <a:latin typeface="Times New Roman" panose="02020603050405020304" pitchFamily="18" charset="0"/>
              <a:cs typeface="Times New Roman" panose="02020603050405020304" pitchFamily="18" charset="0"/>
            </a:endParaRPr>
          </a:p>
        </p:txBody>
      </p:sp>
      <p:pic>
        <p:nvPicPr>
          <p:cNvPr id="3"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9361" y="333285"/>
            <a:ext cx="1872478" cy="1053269"/>
          </a:xfrm>
          <a:prstGeom prst="rect">
            <a:avLst/>
          </a:prstGeom>
        </p:spPr>
      </p:pic>
    </p:spTree>
    <p:extLst>
      <p:ext uri="{BB962C8B-B14F-4D97-AF65-F5344CB8AC3E}">
        <p14:creationId xmlns:p14="http://schemas.microsoft.com/office/powerpoint/2010/main" val="2461612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7410" name="Picture 2" descr="trứng g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2176" y="149640"/>
            <a:ext cx="3505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thịt h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844" y="341410"/>
            <a:ext cx="3200400" cy="2743200"/>
          </a:xfrm>
          <a:prstGeom prst="rect">
            <a:avLst/>
          </a:prstGeom>
          <a:gradFill>
            <a:gsLst>
              <a:gs pos="61716">
                <a:srgbClr val="C0D9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pic>
      <p:sp>
        <p:nvSpPr>
          <p:cNvPr id="17412" name="Text Box 4"/>
          <p:cNvSpPr txBox="1">
            <a:spLocks noChangeArrowheads="1"/>
          </p:cNvSpPr>
          <p:nvPr/>
        </p:nvSpPr>
        <p:spPr bwMode="auto">
          <a:xfrm>
            <a:off x="2124076" y="3136954"/>
            <a:ext cx="173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pPr>
            <a:r>
              <a:rPr lang="en-US" sz="2400">
                <a:solidFill>
                  <a:srgbClr val="FF0000"/>
                </a:solidFill>
                <a:latin typeface="Arial" panose="020B0604020202020204" pitchFamily="34" charset="0"/>
              </a:rPr>
              <a:t>Thịt gà</a:t>
            </a:r>
          </a:p>
        </p:txBody>
      </p:sp>
      <p:sp>
        <p:nvSpPr>
          <p:cNvPr id="17413" name="Text Box 5"/>
          <p:cNvSpPr txBox="1">
            <a:spLocks noChangeArrowheads="1"/>
          </p:cNvSpPr>
          <p:nvPr/>
        </p:nvSpPr>
        <p:spPr bwMode="auto">
          <a:xfrm>
            <a:off x="5230812" y="3175054"/>
            <a:ext cx="173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pPr>
            <a:r>
              <a:rPr lang="en-US" sz="2400">
                <a:solidFill>
                  <a:srgbClr val="FF0000"/>
                </a:solidFill>
                <a:latin typeface="Arial" panose="020B0604020202020204" pitchFamily="34" charset="0"/>
              </a:rPr>
              <a:t>Thịt </a:t>
            </a:r>
            <a:r>
              <a:rPr lang="en-US" sz="2400" smtClean="0">
                <a:solidFill>
                  <a:srgbClr val="FF0000"/>
                </a:solidFill>
                <a:latin typeface="Arial" panose="020B0604020202020204" pitchFamily="34" charset="0"/>
              </a:rPr>
              <a:t>lợn</a:t>
            </a:r>
            <a:endParaRPr lang="en-US" sz="2400">
              <a:solidFill>
                <a:srgbClr val="FF0000"/>
              </a:solidFill>
              <a:latin typeface="Arial" panose="020B0604020202020204" pitchFamily="34" charset="0"/>
            </a:endParaRPr>
          </a:p>
        </p:txBody>
      </p:sp>
      <p:sp>
        <p:nvSpPr>
          <p:cNvPr id="17414" name="Text Box 6"/>
          <p:cNvSpPr txBox="1">
            <a:spLocks noChangeArrowheads="1"/>
          </p:cNvSpPr>
          <p:nvPr/>
        </p:nvSpPr>
        <p:spPr bwMode="auto">
          <a:xfrm>
            <a:off x="9647342" y="3084610"/>
            <a:ext cx="173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pPr>
            <a:r>
              <a:rPr lang="en-US" sz="2400">
                <a:solidFill>
                  <a:srgbClr val="FF0000"/>
                </a:solidFill>
                <a:latin typeface="Arial" panose="020B0604020202020204" pitchFamily="34" charset="0"/>
              </a:rPr>
              <a:t>Trứng</a:t>
            </a:r>
          </a:p>
        </p:txBody>
      </p:sp>
      <p:sp>
        <p:nvSpPr>
          <p:cNvPr id="17415" name="Text Box 7"/>
          <p:cNvSpPr txBox="1">
            <a:spLocks noChangeArrowheads="1"/>
          </p:cNvSpPr>
          <p:nvPr/>
        </p:nvSpPr>
        <p:spPr bwMode="auto">
          <a:xfrm>
            <a:off x="9646065" y="6172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pPr>
            <a:r>
              <a:rPr lang="en-US" sz="2400">
                <a:solidFill>
                  <a:srgbClr val="FF0000"/>
                </a:solidFill>
                <a:latin typeface="Arial" panose="020B0604020202020204" pitchFamily="34" charset="0"/>
              </a:rPr>
              <a:t>Sữa</a:t>
            </a:r>
          </a:p>
        </p:txBody>
      </p:sp>
      <p:sp>
        <p:nvSpPr>
          <p:cNvPr id="17417" name="AutoShape 9" descr="Z"/>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endParaRPr lang="en-US"/>
          </a:p>
        </p:txBody>
      </p:sp>
      <p:pic>
        <p:nvPicPr>
          <p:cNvPr id="17418" name="Picture 10" descr="gua13080703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341410"/>
            <a:ext cx="304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8446" y="3799187"/>
            <a:ext cx="3657600" cy="2060448"/>
          </a:xfrm>
          <a:prstGeom prst="rect">
            <a:avLst/>
          </a:prstGeom>
        </p:spPr>
      </p:pic>
      <p:sp>
        <p:nvSpPr>
          <p:cNvPr id="2" name="TextBox 1"/>
          <p:cNvSpPr txBox="1"/>
          <p:nvPr/>
        </p:nvSpPr>
        <p:spPr>
          <a:xfrm>
            <a:off x="561926" y="4064107"/>
            <a:ext cx="7045518" cy="646331"/>
          </a:xfrm>
          <a:prstGeom prst="rect">
            <a:avLst/>
          </a:prstGeom>
          <a:noFill/>
        </p:spPr>
        <p:txBody>
          <a:bodyPr wrap="none" rtlCol="0">
            <a:spAutoFit/>
          </a:bodyPr>
          <a:lstStyle/>
          <a:p>
            <a:r>
              <a:rPr lang="en-US" sz="3600" smtClean="0">
                <a:latin typeface="Times New Roman" panose="02020603050405020304" pitchFamily="18" charset="0"/>
                <a:cs typeface="Times New Roman" panose="02020603050405020304" pitchFamily="18" charset="0"/>
              </a:rPr>
              <a:t>Cung cấp thực phẩm cho con người</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904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a:gsLst>
            <a:gs pos="61716">
              <a:srgbClr val="C0D9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9704" name="Picture 35" descr="tù v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115" y="159914"/>
            <a:ext cx="2699111" cy="20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70" y="2729707"/>
            <a:ext cx="3807151" cy="38071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42" y="136770"/>
            <a:ext cx="2143125" cy="21431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6387" y="4975382"/>
            <a:ext cx="2847975" cy="16002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493" y="136770"/>
            <a:ext cx="2409825" cy="18954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3842" y="2382445"/>
            <a:ext cx="2143125" cy="21431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4362" y="2682108"/>
            <a:ext cx="2143125" cy="214312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2058" y="167405"/>
            <a:ext cx="2219325" cy="20574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2058" y="2490157"/>
            <a:ext cx="2143125" cy="2143125"/>
          </a:xfrm>
          <a:prstGeom prst="rect">
            <a:avLst/>
          </a:prstGeom>
        </p:spPr>
      </p:pic>
      <p:sp>
        <p:nvSpPr>
          <p:cNvPr id="10" name="TextBox 9"/>
          <p:cNvSpPr txBox="1"/>
          <p:nvPr/>
        </p:nvSpPr>
        <p:spPr>
          <a:xfrm>
            <a:off x="5753164" y="5083094"/>
            <a:ext cx="5993359"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Cung cấp nguyên liệu cho một số ngành công nghiệp</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2946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2531" name="Text Box 4"/>
          <p:cNvSpPr txBox="1">
            <a:spLocks noChangeArrowheads="1"/>
          </p:cNvSpPr>
          <p:nvPr/>
        </p:nvSpPr>
        <p:spPr bwMode="auto">
          <a:xfrm>
            <a:off x="319043" y="5739007"/>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spcBef>
                <a:spcPct val="50000"/>
              </a:spcBef>
            </a:pPr>
            <a:r>
              <a:rPr lang="en-US" sz="3600" b="0" smtClean="0">
                <a:latin typeface="Times New Roman" panose="02020603050405020304" pitchFamily="18" charset="0"/>
              </a:rPr>
              <a:t>Cung cấp sức kéo</a:t>
            </a:r>
            <a:endParaRPr lang="en-US" sz="3600" b="0"/>
          </a:p>
        </p:txBody>
      </p:sp>
      <p:pic>
        <p:nvPicPr>
          <p:cNvPr id="22532" name="Picture 6" descr="Nuoi bo lay suc k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629" y="3502845"/>
            <a:ext cx="3594930" cy="320275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7" descr="Trau keo 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629" y="195130"/>
            <a:ext cx="3594930" cy="314556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106" y="257799"/>
            <a:ext cx="7741419" cy="5160946"/>
          </a:xfrm>
          <a:prstGeom prst="rect">
            <a:avLst/>
          </a:prstGeom>
        </p:spPr>
      </p:pic>
    </p:spTree>
    <p:extLst>
      <p:ext uri="{BB962C8B-B14F-4D97-AF65-F5344CB8AC3E}">
        <p14:creationId xmlns:p14="http://schemas.microsoft.com/office/powerpoint/2010/main" val="497754728"/>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0783" name="Rectangle 15"/>
          <p:cNvSpPr>
            <a:spLocks noChangeArrowheads="1"/>
          </p:cNvSpPr>
          <p:nvPr/>
        </p:nvSpPr>
        <p:spPr bwMode="auto">
          <a:xfrm>
            <a:off x="1752600" y="5375185"/>
            <a:ext cx="883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b="1">
                <a:solidFill>
                  <a:schemeClr val="tx1"/>
                </a:solidFill>
                <a:latin typeface="VNI-Times" pitchFamily="2" charset="0"/>
              </a:defRPr>
            </a:lvl1pPr>
            <a:lvl2pPr marL="742950" indent="-285750">
              <a:defRPr b="1">
                <a:solidFill>
                  <a:schemeClr val="tx1"/>
                </a:solidFill>
                <a:latin typeface="VNI-Times" pitchFamily="2" charset="0"/>
              </a:defRPr>
            </a:lvl2pPr>
            <a:lvl3pPr marL="1143000" indent="-228600">
              <a:defRPr b="1">
                <a:solidFill>
                  <a:schemeClr val="tx1"/>
                </a:solidFill>
                <a:latin typeface="VNI-Times" pitchFamily="2" charset="0"/>
              </a:defRPr>
            </a:lvl3pPr>
            <a:lvl4pPr marL="1600200" indent="-228600">
              <a:defRPr b="1">
                <a:solidFill>
                  <a:schemeClr val="tx1"/>
                </a:solidFill>
                <a:latin typeface="VNI-Times" pitchFamily="2" charset="0"/>
              </a:defRPr>
            </a:lvl4pPr>
            <a:lvl5pPr marL="2057400" indent="-22860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r>
              <a:rPr lang="en-US" sz="3600" b="0" smtClean="0">
                <a:latin typeface="Times New Roman" panose="02020603050405020304" pitchFamily="18" charset="0"/>
                <a:cs typeface="Times New Roman" panose="02020603050405020304" pitchFamily="18" charset="0"/>
              </a:rPr>
              <a:t>Cung cấp phân bón</a:t>
            </a:r>
            <a:r>
              <a:rPr lang="en-US" sz="1600" b="0" smtClean="0">
                <a:latin typeface="Times New Roman" panose="02020603050405020304" pitchFamily="18" charset="0"/>
                <a:cs typeface="Times New Roman" panose="02020603050405020304" pitchFamily="18" charset="0"/>
              </a:rPr>
              <a:t> </a:t>
            </a:r>
            <a:endParaRPr lang="en-US" sz="1600" b="0">
              <a:latin typeface="Times New Roman" panose="02020603050405020304" pitchFamily="18" charset="0"/>
              <a:cs typeface="Times New Roman" panose="02020603050405020304" pitchFamily="18" charset="0"/>
            </a:endParaRPr>
          </a:p>
          <a:p>
            <a:pPr eaLnBrk="1" hangingPunct="1"/>
            <a:endParaRPr lang="en-US" sz="3600" b="0">
              <a:latin typeface="Times New Roman" panose="02020603050405020304" pitchFamily="18" charset="0"/>
              <a:cs typeface="Times New Roman" panose="02020603050405020304" pitchFamily="18" charset="0"/>
            </a:endParaRPr>
          </a:p>
        </p:txBody>
      </p:sp>
      <p:pic>
        <p:nvPicPr>
          <p:cNvPr id="24580" name="Picture 19" descr="203473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88" y="2659762"/>
            <a:ext cx="3343670" cy="25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88" y="204890"/>
            <a:ext cx="3343670" cy="23075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256" y="204890"/>
            <a:ext cx="7696912" cy="5022996"/>
          </a:xfrm>
          <a:prstGeom prst="rect">
            <a:avLst/>
          </a:prstGeom>
        </p:spPr>
      </p:pic>
    </p:spTree>
    <p:extLst>
      <p:ext uri="{BB962C8B-B14F-4D97-AF65-F5344CB8AC3E}">
        <p14:creationId xmlns:p14="http://schemas.microsoft.com/office/powerpoint/2010/main" val="3152998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72" y="193609"/>
            <a:ext cx="5096189" cy="38181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5" y="193608"/>
            <a:ext cx="3324315" cy="22771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3264" y="193609"/>
            <a:ext cx="3105149" cy="2277105"/>
          </a:xfrm>
          <a:prstGeom prst="rect">
            <a:avLst/>
          </a:prstGeom>
        </p:spPr>
      </p:pic>
      <p:sp>
        <p:nvSpPr>
          <p:cNvPr id="8" name="TextBox 7"/>
          <p:cNvSpPr txBox="1"/>
          <p:nvPr/>
        </p:nvSpPr>
        <p:spPr>
          <a:xfrm>
            <a:off x="76446" y="4409102"/>
            <a:ext cx="5359159" cy="646331"/>
          </a:xfrm>
          <a:prstGeom prst="rect">
            <a:avLst/>
          </a:prstGeom>
          <a:noFill/>
        </p:spPr>
        <p:txBody>
          <a:bodyPr wrap="none" rtlCol="0">
            <a:spAutoFit/>
          </a:bodyPr>
          <a:lstStyle/>
          <a:p>
            <a:r>
              <a:rPr lang="en-US" sz="3600" smtClean="0">
                <a:latin typeface="Times New Roman" panose="02020603050405020304" pitchFamily="18" charset="0"/>
                <a:cs typeface="Times New Roman" panose="02020603050405020304" pitchFamily="18" charset="0"/>
              </a:rPr>
              <a:t>Tạo việc làm cho người dân</a:t>
            </a:r>
            <a:endParaRPr lang="en-US" sz="36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606" y="2599008"/>
            <a:ext cx="6592314" cy="4036548"/>
          </a:xfrm>
          <a:prstGeom prst="rect">
            <a:avLst/>
          </a:prstGeom>
        </p:spPr>
      </p:pic>
    </p:spTree>
    <p:extLst>
      <p:ext uri="{BB962C8B-B14F-4D97-AF65-F5344CB8AC3E}">
        <p14:creationId xmlns:p14="http://schemas.microsoft.com/office/powerpoint/2010/main" val="3714917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579</TotalTime>
  <Words>732</Words>
  <Application>Microsoft Office PowerPoint</Application>
  <PresentationFormat>Widescreen</PresentationFormat>
  <Paragraphs>116</Paragraphs>
  <Slides>36</Slides>
  <Notes>0</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Tahoma</vt:lpstr>
      <vt:lpstr>Times New Roman</vt:lpstr>
      <vt:lpstr>VNI-Times</vt:lpstr>
      <vt:lpstr>Wingdings</vt:lpstr>
      <vt:lpstr>Office Theme</vt:lpstr>
      <vt:lpstr>PowerPoint Presentation</vt:lpstr>
      <vt:lpstr>PowerPoint Presentation</vt:lpstr>
      <vt:lpstr>TIẾT 19 - BÀI 8: GIỚI THIỆU CHUNG VỀ CHĂN NUÔI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tên một số loại vật nuôi ở địa phương em và nêu những lợi ích của chúng.</vt:lpstr>
      <vt:lpstr>PowerPoint Presentation</vt:lpstr>
      <vt:lpstr>1.2 Triển vọng của chăn nuôi</vt:lpstr>
      <vt:lpstr>Nhu cầu trong nước và thế giới về sản phẩm chăn nuôi ngày càng tăng</vt:lpstr>
      <vt:lpstr>Liên kết doanh nghiệp trong và ngoài nước ngày càng mở rộng</vt:lpstr>
      <vt:lpstr>Công nghệ cao trong chăn nuôi được đầu tư và áp dụng ngày càng nhiều</vt:lpstr>
      <vt:lpstr>Người dân cần cù, ham học hỏi và thường xuyên cập nhật kiến thức mới về chăn nuôi</vt:lpstr>
      <vt:lpstr>Triển vọng của ngành chăn nuôi:</vt:lpstr>
      <vt:lpstr>Áp dụng công nghệ tiên tiến nhằm nâng cao hiệu quả sản xuất</vt:lpstr>
      <vt:lpstr>Phát triển bền vững tạo ra sản phẩm có chất lượng cao đáp ứng nhu cầu trong nước và xuất khẩu</vt:lpstr>
      <vt:lpstr>Địa phương em có những lợi thế nào để phát triển chăn nuôi?</vt:lpstr>
      <vt:lpstr>Thế nào là giống vật nuôi bản địa và giống ngoại nhập?</vt:lpstr>
      <vt:lpstr>2.1. Một số giống vật nuôi bản địa</vt:lpstr>
      <vt:lpstr>2.2. Một số giống vật nuôi ngoại nhập</vt:lpstr>
      <vt:lpstr>PowerPoint Presentation</vt:lpstr>
      <vt:lpstr>Lợn Sóc </vt:lpstr>
      <vt:lpstr>PowerPoint Presentation</vt:lpstr>
      <vt:lpstr>Ưu, nhược điểm của giống vật nuôi bản địa</vt:lpstr>
      <vt:lpstr>Luyện tập</vt:lpstr>
      <vt:lpstr>PowerPoint Presentation</vt:lpstr>
      <vt:lpstr>PowerPoint Presentation</vt:lpstr>
      <vt:lpstr>PowerPoint Presentation</vt:lpstr>
      <vt:lpstr>PowerPoint Presentation</vt:lpstr>
      <vt:lpstr>Vận dụng</vt:lpstr>
      <vt:lpstr>Dặn dò về nhà</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51</cp:revision>
  <dcterms:created xsi:type="dcterms:W3CDTF">2023-01-09T12:39:27Z</dcterms:created>
  <dcterms:modified xsi:type="dcterms:W3CDTF">2023-01-11T16:24:25Z</dcterms:modified>
</cp:coreProperties>
</file>