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3.wav" ContentType="audio/wav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51" r:id="rId5"/>
    <p:sldMasterId id="2147483794" r:id="rId6"/>
    <p:sldMasterId id="2147483806" r:id="rId7"/>
  </p:sldMasterIdLst>
  <p:notesMasterIdLst>
    <p:notesMasterId r:id="rId41"/>
  </p:notesMasterIdLst>
  <p:sldIdLst>
    <p:sldId id="532" r:id="rId8"/>
    <p:sldId id="531" r:id="rId9"/>
    <p:sldId id="533" r:id="rId10"/>
    <p:sldId id="523" r:id="rId11"/>
    <p:sldId id="557" r:id="rId12"/>
    <p:sldId id="534" r:id="rId13"/>
    <p:sldId id="535" r:id="rId14"/>
    <p:sldId id="536" r:id="rId15"/>
    <p:sldId id="537" r:id="rId16"/>
    <p:sldId id="538" r:id="rId17"/>
    <p:sldId id="539" r:id="rId18"/>
    <p:sldId id="541" r:id="rId19"/>
    <p:sldId id="503" r:id="rId20"/>
    <p:sldId id="540" r:id="rId21"/>
    <p:sldId id="542" r:id="rId22"/>
    <p:sldId id="543" r:id="rId23"/>
    <p:sldId id="545" r:id="rId24"/>
    <p:sldId id="507" r:id="rId25"/>
    <p:sldId id="546" r:id="rId26"/>
    <p:sldId id="509" r:id="rId27"/>
    <p:sldId id="544" r:id="rId28"/>
    <p:sldId id="547" r:id="rId29"/>
    <p:sldId id="548" r:id="rId30"/>
    <p:sldId id="549" r:id="rId31"/>
    <p:sldId id="550" r:id="rId32"/>
    <p:sldId id="512" r:id="rId33"/>
    <p:sldId id="514" r:id="rId34"/>
    <p:sldId id="515" r:id="rId35"/>
    <p:sldId id="551" r:id="rId36"/>
    <p:sldId id="553" r:id="rId37"/>
    <p:sldId id="552" r:id="rId38"/>
    <p:sldId id="556" r:id="rId39"/>
    <p:sldId id="55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ECBA"/>
    <a:srgbClr val="F4F3D0"/>
    <a:srgbClr val="F3F2CD"/>
    <a:srgbClr val="F3F2CE"/>
    <a:srgbClr val="996600"/>
    <a:srgbClr val="FFFFCC"/>
    <a:srgbClr val="FFFFFF"/>
    <a:srgbClr val="FFCCCC"/>
    <a:srgbClr val="00808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537" autoAdjust="0"/>
  </p:normalViewPr>
  <p:slideViewPr>
    <p:cSldViewPr snapToGrid="0">
      <p:cViewPr>
        <p:scale>
          <a:sx n="66" d="100"/>
          <a:sy n="66" d="100"/>
        </p:scale>
        <p:origin x="-1398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26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68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04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63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43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46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05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03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50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45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68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34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95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58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74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85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07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53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37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29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33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6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09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64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61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1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2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89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93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83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82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2/21/2024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2/21/2024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2/21/2024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2/21/2024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2/21/2024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75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05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2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6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7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90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01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33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40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79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86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46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50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5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47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42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61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53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5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11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12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69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90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6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37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2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56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235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20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357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85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728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8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4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9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6.wmf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9.xml"/><Relationship Id="rId15" Type="http://schemas.openxmlformats.org/officeDocument/2006/relationships/image" Target="../media/image3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9.xml"/><Relationship Id="rId9" Type="http://schemas.openxmlformats.org/officeDocument/2006/relationships/audio" Target="../media/audio4.wav"/><Relationship Id="rId1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6.wmf"/><Relationship Id="rId17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30.xml"/><Relationship Id="rId15" Type="http://schemas.openxmlformats.org/officeDocument/2006/relationships/image" Target="../media/image3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9.xml"/><Relationship Id="rId9" Type="http://schemas.openxmlformats.org/officeDocument/2006/relationships/audio" Target="../media/audio4.wav"/><Relationship Id="rId14" Type="http://schemas.openxmlformats.org/officeDocument/2006/relationships/image" Target="../media/image38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6.wmf"/><Relationship Id="rId17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34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31.xml"/><Relationship Id="rId15" Type="http://schemas.openxmlformats.org/officeDocument/2006/relationships/image" Target="../media/image3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9.xml"/><Relationship Id="rId9" Type="http://schemas.openxmlformats.org/officeDocument/2006/relationships/audio" Target="../media/audio4.wav"/><Relationship Id="rId14" Type="http://schemas.openxmlformats.org/officeDocument/2006/relationships/image" Target="../media/image3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6.wmf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32.xml"/><Relationship Id="rId15" Type="http://schemas.openxmlformats.org/officeDocument/2006/relationships/image" Target="../media/image3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9.xml"/><Relationship Id="rId9" Type="http://schemas.openxmlformats.org/officeDocument/2006/relationships/audio" Target="../media/audio4.wav"/><Relationship Id="rId1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6.wmf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33.xml"/><Relationship Id="rId15" Type="http://schemas.openxmlformats.org/officeDocument/2006/relationships/image" Target="../media/image3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9.xml"/><Relationship Id="rId9" Type="http://schemas.openxmlformats.org/officeDocument/2006/relationships/audio" Target="../media/audio4.wav"/><Relationship Id="rId14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1" Type="http://schemas.openxmlformats.org/officeDocument/2006/relationships/image" Target="../media/image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0"/>
            <a:ext cx="11887199" cy="1800665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6602" y="159744"/>
            <a:ext cx="10649243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23" y="1960409"/>
            <a:ext cx="6096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643" y="1960409"/>
            <a:ext cx="555895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787658" y="1415010"/>
            <a:ext cx="5877053" cy="44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5783" y="145814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a, Xuất thân, ngoại hình 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5317" y="2078424"/>
            <a:ext cx="10290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dirty="0" smtClean="0">
                <a:latin typeface="+mj-lt"/>
              </a:rPr>
              <a:t>Con gái duy nhất của vua, được chiều chuộng, sống giàu sang</a:t>
            </a:r>
          </a:p>
          <a:p>
            <a:pPr marL="457200" indent="-457200" algn="just">
              <a:buFontTx/>
              <a:buChar char="-"/>
            </a:pPr>
            <a:r>
              <a:rPr lang="vi-VN" sz="2800" dirty="0" smtClean="0">
                <a:latin typeface="+mj-lt"/>
              </a:rPr>
              <a:t>Nhan sắc xinh đẹp tuyệt trần</a:t>
            </a:r>
            <a:endParaRPr lang="en-US" sz="28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5783" y="3151526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b. Đặc điểm tính cách, hành động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Google Shape;2150;p93"/>
          <p:cNvSpPr/>
          <p:nvPr/>
        </p:nvSpPr>
        <p:spPr>
          <a:xfrm>
            <a:off x="466471" y="3868534"/>
            <a:ext cx="9867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i="1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huống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vi-VN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vua mời các chàng trai khắp các nước đến dự tiệc linh đình để </a:t>
            </a:r>
            <a:r>
              <a:rPr kumimoji="0" lang="vi-VN" sz="28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chọn phò mã.</a:t>
            </a:r>
            <a:endParaRPr kumimoji="0" sz="2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Google Shape;2150;p93"/>
          <p:cNvSpPr/>
          <p:nvPr/>
        </p:nvSpPr>
        <p:spPr>
          <a:xfrm>
            <a:off x="475783" y="5116296"/>
            <a:ext cx="98677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kumimoji="0" lang="vi-VN" sz="2800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vi-VN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kumimoji="0" lang="vi-VN" sz="2800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cách</a:t>
            </a:r>
            <a:r>
              <a:rPr lang="vi-VN" sz="2800" b="1" i="1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hành động:</a:t>
            </a:r>
            <a:endParaRPr kumimoji="0" lang="vi-VN" sz="28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ừ</a:t>
            </a:r>
            <a:r>
              <a:rPr kumimoji="0" lang="vi-VN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chối mọi chàng trai đến cầu hôn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800" kern="0" noProof="0" dirty="0" smtClean="0">
                <a:latin typeface="Times New Roman"/>
                <a:ea typeface="Times New Roman"/>
                <a:cs typeface="Times New Roman"/>
                <a:sym typeface="Times New Roman"/>
              </a:rPr>
              <a:t>- Chế giễu, nhạo báng, mải mai ngoại hình của họ</a:t>
            </a:r>
            <a:endParaRPr kumimoji="0" sz="2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" name="Google Shape;2251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3761" y="113985"/>
            <a:ext cx="2004637" cy="1944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Google Shape;2268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0489" y="138701"/>
            <a:ext cx="1970450" cy="192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71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5783" y="145814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* </a:t>
            </a:r>
            <a:r>
              <a:rPr lang="en-US" sz="2800" b="1" kern="0" dirty="0" err="1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Sự</a:t>
            </a:r>
            <a:r>
              <a:rPr lang="en-US" sz="28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giễu</a:t>
            </a:r>
            <a:r>
              <a:rPr lang="en-US" sz="28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cợt</a:t>
            </a:r>
            <a:r>
              <a:rPr lang="en-US" sz="28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của</a:t>
            </a:r>
            <a:r>
              <a:rPr lang="en-US" sz="28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cô</a:t>
            </a:r>
            <a:r>
              <a:rPr lang="en-US" sz="28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đối</a:t>
            </a:r>
            <a:r>
              <a:rPr lang="en-US" sz="28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với</a:t>
            </a:r>
            <a:r>
              <a:rPr lang="en-US" sz="28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các</a:t>
            </a:r>
            <a:r>
              <a:rPr lang="en-US" sz="28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chàng</a:t>
            </a:r>
            <a:r>
              <a:rPr lang="en-US" sz="2800" b="1" kern="0" dirty="0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 smtClean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trai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151;p93"/>
          <p:cNvSpPr/>
          <p:nvPr/>
        </p:nvSpPr>
        <p:spPr>
          <a:xfrm>
            <a:off x="47578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mập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thùng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tô-nô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152;p93"/>
          <p:cNvSpPr/>
          <p:nvPr/>
        </p:nvSpPr>
        <p:spPr>
          <a:xfrm>
            <a:off x="210747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gió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thổi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bay”.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153;p93"/>
          <p:cNvSpPr/>
          <p:nvPr/>
        </p:nvSpPr>
        <p:spPr>
          <a:xfrm>
            <a:off x="373916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lùn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chê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lùn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mập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vụng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lắm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”.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154;p93"/>
          <p:cNvSpPr/>
          <p:nvPr/>
        </p:nvSpPr>
        <p:spPr>
          <a:xfrm>
            <a:off x="537085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xao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đặt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nhợt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nhạt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chết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đuối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”.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155;p93"/>
          <p:cNvSpPr/>
          <p:nvPr/>
        </p:nvSpPr>
        <p:spPr>
          <a:xfrm>
            <a:off x="700254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đỏ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gấc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Xung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đồng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đỏ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156;p93"/>
          <p:cNvSpPr/>
          <p:nvPr/>
        </p:nvSpPr>
        <p:spPr>
          <a:xfrm>
            <a:off x="863423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đứng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dáng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hơi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chê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"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non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sấy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lò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cớn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".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157;p93"/>
          <p:cNvSpPr/>
          <p:nvPr/>
        </p:nvSpPr>
        <p:spPr>
          <a:xfrm>
            <a:off x="10265925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00808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cằm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hơi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chẳng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chim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khiến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đó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29035" y="5316513"/>
            <a:ext cx="9621833" cy="1083737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CON NGƯỜI KIÊU NGẠO, KÊNH KIỆU, COI THƯỜNG NGƯỜI KHÁC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6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291483">
            <a:off x="-431973" y="-753089"/>
            <a:ext cx="12859522" cy="8787783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116" y="0"/>
            <a:ext cx="7456054" cy="2139881"/>
          </a:xfrm>
          <a:prstGeom prst="rect">
            <a:avLst/>
          </a:prstGeom>
        </p:spPr>
      </p:pic>
      <p:pic>
        <p:nvPicPr>
          <p:cNvPr id="15" name="Google Shape;2233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370583">
            <a:off x="8518663" y="1661575"/>
            <a:ext cx="2569577" cy="32880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31" y="2127002"/>
            <a:ext cx="5996810" cy="12947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95448" y="3421706"/>
            <a:ext cx="7789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2800" dirty="0" smtClean="0">
                <a:latin typeface="+mj-lt"/>
              </a:rPr>
              <a:t>Ai là người đưa ra sự trừng phạt cho công chúa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latin typeface="+mj-lt"/>
              </a:rPr>
              <a:t>2. Những hình phạt mà công chúa phải trải qua</a:t>
            </a:r>
            <a:r>
              <a:rPr lang="en-US" sz="2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latin typeface="+mj-lt"/>
              </a:rPr>
              <a:t>3. </a:t>
            </a:r>
            <a:r>
              <a:rPr lang="vi-VN" sz="2800" dirty="0">
                <a:latin typeface="+mj-lt"/>
              </a:rPr>
              <a:t>N</a:t>
            </a:r>
            <a:r>
              <a:rPr lang="vi-VN" sz="2800" dirty="0" smtClean="0">
                <a:latin typeface="+mj-lt"/>
              </a:rPr>
              <a:t>hững hình phạt đó có ý nghĩa như thế nào</a:t>
            </a:r>
            <a:r>
              <a:rPr lang="en-US" sz="2800" dirty="0" smtClean="0">
                <a:latin typeface="+mj-lt"/>
              </a:rPr>
              <a:t>?</a:t>
            </a:r>
            <a:endParaRPr lang="vi-VN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984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95086" y="-1625599"/>
            <a:ext cx="10914742" cy="109002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234;p97"/>
          <p:cNvSpPr/>
          <p:nvPr/>
        </p:nvSpPr>
        <p:spPr>
          <a:xfrm>
            <a:off x="2036604" y="2419950"/>
            <a:ext cx="8692795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trừng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phạt</a:t>
            </a:r>
            <a:r>
              <a:rPr lang="vi-VN" sz="28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b="1" i="1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 từ nhà vua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lang="vi-VN" sz="28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ban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hoàng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cung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lang="vi-VN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Yêu cầu công chúa rời khỏi cung, theo chồng.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Sự trừng phạt và thử thách là motip quen thuộc của chuyện cổ tích</a:t>
            </a: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657" y="182011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116" y="0"/>
            <a:ext cx="745605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1" name="Google Shape;2234;p97"/>
          <p:cNvSpPr/>
          <p:nvPr/>
        </p:nvSpPr>
        <p:spPr>
          <a:xfrm>
            <a:off x="5326002" y="2105232"/>
            <a:ext cx="573601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trừng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phạt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vi-VN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đến từ thực</a:t>
            </a:r>
            <a:r>
              <a:rPr kumimoji="0" lang="vi-VN" sz="2800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tế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lang="vi-VN" sz="28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 chúa ấn tượng bởi vẻ đẹp những nơi mà cô đi qua: khu rừng, thảo nguyên, thành phố...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Nàng hối hận vì không lấy vua chích chòe, nhưng đã muộn.</a:t>
            </a:r>
            <a:endParaRPr lang="vi-VN" sz="28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94" y="2335588"/>
            <a:ext cx="3390991" cy="42122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8094" y="158975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31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8094" y="158975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05657" y="2300244"/>
            <a:ext cx="8283388" cy="728230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THỬ THÁCH ĐỐI VỚI CÔNG CHÚA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59913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/>
          <p:cNvSpPr/>
          <p:nvPr/>
        </p:nvSpPr>
        <p:spPr>
          <a:xfrm>
            <a:off x="4814418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8368056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Box 15"/>
          <p:cNvSpPr txBox="1"/>
          <p:nvPr/>
        </p:nvSpPr>
        <p:spPr>
          <a:xfrm>
            <a:off x="1352061" y="3674767"/>
            <a:ext cx="24950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 smtClean="0">
                <a:latin typeface="+mj-lt"/>
              </a:rPr>
              <a:t>Đối diện với cuộc sống nghèo đói</a:t>
            </a:r>
            <a:r>
              <a:rPr lang="vi-VN" sz="2800" dirty="0" smtClean="0">
                <a:latin typeface="+mj-lt"/>
              </a:rPr>
              <a:t>:  túp lều nhỏ xíu,  bữa cơm đạm bạc</a:t>
            </a:r>
            <a:endParaRPr lang="en-US" sz="28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6566" y="3674767"/>
            <a:ext cx="24950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 smtClean="0">
                <a:latin typeface="+mj-lt"/>
              </a:rPr>
              <a:t>Làm nhiều công việc mưu sinh</a:t>
            </a:r>
            <a:r>
              <a:rPr lang="vi-VN" sz="2800" dirty="0" smtClean="0">
                <a:latin typeface="+mj-lt"/>
              </a:rPr>
              <a:t>: làm bếp, đan sọt, dệt vải...</a:t>
            </a:r>
            <a:endParaRPr lang="en-US" sz="2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0204" y="3701350"/>
            <a:ext cx="249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 smtClean="0">
                <a:latin typeface="+mj-lt"/>
              </a:rPr>
              <a:t>Chịu sự nhạo báng của người khác</a:t>
            </a:r>
            <a:endParaRPr lang="en-US" sz="2800" b="1" i="1" dirty="0">
              <a:latin typeface="+mj-lt"/>
            </a:endParaRPr>
          </a:p>
        </p:txBody>
      </p:sp>
      <p:cxnSp>
        <p:nvCxnSpPr>
          <p:cNvPr id="19" name="Straight Arrow Connector 18"/>
          <p:cNvCxnSpPr>
            <a:stCxn id="8" idx="2"/>
          </p:cNvCxnSpPr>
          <p:nvPr/>
        </p:nvCxnSpPr>
        <p:spPr>
          <a:xfrm flipH="1">
            <a:off x="2483881" y="3028474"/>
            <a:ext cx="3563470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</p:cNvCxnSpPr>
          <p:nvPr/>
        </p:nvCxnSpPr>
        <p:spPr>
          <a:xfrm>
            <a:off x="6047351" y="3028474"/>
            <a:ext cx="0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  <a:endCxn id="15" idx="0"/>
          </p:cNvCxnSpPr>
          <p:nvPr/>
        </p:nvCxnSpPr>
        <p:spPr>
          <a:xfrm>
            <a:off x="6047351" y="3028474"/>
            <a:ext cx="3660377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39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637">
            <a:off x="7893961" y="811065"/>
            <a:ext cx="3694713" cy="495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oogle Shape;2251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9799" y="1272162"/>
            <a:ext cx="3881262" cy="464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oogle Shape;2268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780200">
            <a:off x="502533" y="771431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75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78091" y="1366260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267;p99"/>
          <p:cNvSpPr/>
          <p:nvPr/>
        </p:nvSpPr>
        <p:spPr>
          <a:xfrm>
            <a:off x="778093" y="5648666"/>
            <a:ext cx="624081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yêu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tâm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cha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dành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35989" y="2006448"/>
            <a:ext cx="10552844" cy="759111"/>
            <a:chOff x="383166" y="1481173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3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NGHĨA CỦA SỰ TRỪNG PHẠT VÀ NHỮNG THỬ THÁCH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78092" y="2919279"/>
            <a:ext cx="624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típ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thuộc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endParaRPr lang="en-US" sz="28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8092" y="3673933"/>
            <a:ext cx="624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kiêu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căng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cuồng</a:t>
            </a:r>
            <a:endParaRPr lang="en-US" sz="28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8091" y="4445856"/>
            <a:ext cx="6240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điều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 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53" y="2962269"/>
            <a:ext cx="3349683" cy="33224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9917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 rot="184475">
            <a:off x="2193158" y="3925716"/>
            <a:ext cx="8593165" cy="3839167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023" y="4470400"/>
            <a:ext cx="8303472" cy="2771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3085" y="4476704"/>
            <a:ext cx="5239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TIẾT 92-93: VĂN BẢN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19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28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250" y="1467730"/>
            <a:ext cx="4615673" cy="2366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组合 23"/>
          <p:cNvGrpSpPr/>
          <p:nvPr/>
        </p:nvGrpSpPr>
        <p:grpSpPr>
          <a:xfrm>
            <a:off x="6427331" y="1442461"/>
            <a:ext cx="4770758" cy="2313455"/>
            <a:chOff x="3287072" y="1345115"/>
            <a:chExt cx="3392980" cy="1516477"/>
          </a:xfrm>
        </p:grpSpPr>
        <p:sp>
          <p:nvSpPr>
            <p:cNvPr id="13" name="矩形 27"/>
            <p:cNvSpPr/>
            <p:nvPr/>
          </p:nvSpPr>
          <p:spPr>
            <a:xfrm>
              <a:off x="3287072" y="1413123"/>
              <a:ext cx="3392980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4" name="矩形 28"/>
            <p:cNvSpPr/>
            <p:nvPr/>
          </p:nvSpPr>
          <p:spPr>
            <a:xfrm>
              <a:off x="3355880" y="1345115"/>
              <a:ext cx="600362" cy="44274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1003250" y="4165783"/>
            <a:ext cx="4615673" cy="2515529"/>
            <a:chOff x="3287072" y="1345115"/>
            <a:chExt cx="3282683" cy="1516477"/>
          </a:xfrm>
        </p:grpSpPr>
        <p:sp>
          <p:nvSpPr>
            <p:cNvPr id="16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" name="矩形 28"/>
            <p:cNvSpPr/>
            <p:nvPr/>
          </p:nvSpPr>
          <p:spPr>
            <a:xfrm>
              <a:off x="3355880" y="1345115"/>
              <a:ext cx="600362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组合 23"/>
          <p:cNvGrpSpPr/>
          <p:nvPr/>
        </p:nvGrpSpPr>
        <p:grpSpPr>
          <a:xfrm>
            <a:off x="6427331" y="4165784"/>
            <a:ext cx="4770758" cy="2515527"/>
            <a:chOff x="3287072" y="1345116"/>
            <a:chExt cx="3392980" cy="1516476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392980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55880" y="1345116"/>
              <a:ext cx="600362" cy="4487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555218" y="2162793"/>
            <a:ext cx="451498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chế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giễu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vi-VN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99557" y="1594672"/>
            <a:ext cx="158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Xuất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thân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9184" y="4890051"/>
            <a:ext cx="446380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cầu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hôn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nhưng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chối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-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Đóng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người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hát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rong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để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tạo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nhiều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thử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thách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cho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công</a:t>
            </a:r>
            <a:r>
              <a:rPr 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chúa</a:t>
            </a:r>
            <a:endParaRPr lang="vi-VN" sz="240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53888" y="4327075"/>
            <a:ext cx="1770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9556" y="4380885"/>
            <a:ext cx="1608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34267" y="5015458"/>
            <a:ext cx="435092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Thông</a:t>
            </a: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minh,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kiên</a:t>
            </a: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nhẫn</a:t>
            </a: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điềm</a:t>
            </a: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tĩnh</a:t>
            </a:r>
            <a:endParaRPr lang="en-US" sz="2400" kern="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chung</a:t>
            </a:r>
            <a:r>
              <a:rPr lang="en-US" sz="24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endParaRPr lang="en-US" sz="24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783" y="115129"/>
            <a:ext cx="11887199" cy="1021213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65" y="156094"/>
            <a:ext cx="65171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9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28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371" y="195521"/>
            <a:ext cx="11732090" cy="6457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457742" y="4757531"/>
            <a:ext cx="9905458" cy="1754326"/>
          </a:xfrm>
          <a:prstGeom prst="rect">
            <a:avLst/>
          </a:prstGeom>
          <a:ln w="28575">
            <a:solidFill>
              <a:srgbClr val="ECECBA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310583">
            <a:off x="168812" y="275772"/>
            <a:ext cx="11887199" cy="6582228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29" y="377372"/>
            <a:ext cx="9144325" cy="12803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865" y="2282145"/>
            <a:ext cx="74359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sữa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lỗi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hôn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-US" sz="2800" kern="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</a:t>
            </a:r>
            <a:r>
              <a:rPr lang="en-US" sz="28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hậu</a:t>
            </a:r>
            <a:endParaRPr lang="en-US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7865" y="4364779"/>
            <a:ext cx="10817792" cy="1953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“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tôi tin </a:t>
            </a: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rằng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lễ cưới</a:t>
            </a: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.”</a:t>
            </a:r>
            <a:endParaRPr lang="en-US" sz="2800" kern="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</a:t>
            </a: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ời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nói bông đùa, cho thấy đây chỉ là một câu chuyện hư cấu.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</a:t>
            </a:r>
            <a:r>
              <a:rPr lang="vi-VN" sz="28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 thức kết truyện quen thuộc trong truyện cổ tích nước ngoài.</a:t>
            </a:r>
          </a:p>
        </p:txBody>
      </p:sp>
      <p:sp>
        <p:nvSpPr>
          <p:cNvPr id="9" name="Rectangle 8"/>
          <p:cNvSpPr/>
          <p:nvPr/>
        </p:nvSpPr>
        <p:spPr>
          <a:xfrm>
            <a:off x="714755" y="1489509"/>
            <a:ext cx="4718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r>
              <a:rPr lang="en-US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endParaRPr lang="en-US" sz="32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37" y="1418462"/>
            <a:ext cx="3037885" cy="3013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51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95086" y="-1625599"/>
            <a:ext cx="10914742" cy="109002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77683" y="2687402"/>
            <a:ext cx="79495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Khuyên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nên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kiêu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ngạo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cuồng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nhạo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báng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tôn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trọng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hòa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nhã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cố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gắng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thiện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thay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cảnh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lỗi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lầm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sửa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chữa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</a:t>
            </a: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8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15" y="522515"/>
            <a:ext cx="9144325" cy="12803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77683" y="1802866"/>
            <a:ext cx="4718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endParaRPr lang="en-US" sz="32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023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876810" y="1681430"/>
            <a:ext cx="7352413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291483">
            <a:off x="-431973" y="-753089"/>
            <a:ext cx="12859522" cy="8787783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9" y="2664461"/>
            <a:ext cx="3779848" cy="129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85" y="99316"/>
            <a:ext cx="4682133" cy="1292464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="" xmlns:a16="http://schemas.microsoft.com/office/drawing/2014/main" id="{1B7D75AD-F202-4010-BA36-210A76F999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56543" y="1146124"/>
            <a:ext cx="9239235" cy="13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kì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ảo</a:t>
            </a:r>
            <a:endParaRPr lang="en-US" sz="2800" kern="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Motip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endParaRPr lang="en-US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1B7D75AD-F202-4010-BA36-210A76F999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96886" y="3757118"/>
            <a:ext cx="10219895" cy="26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khuyên con người không nên kiêu ngạo, ngông cuồng thích nhạo báng người khác. </a:t>
            </a:r>
          </a:p>
          <a:p>
            <a:pPr lvl="0" algn="just" eaLnBrk="1" hangingPunct="1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Thể hiện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 bao dung, tình yêu thương của nhân dân với những người biết quay đầu, hoàn lương</a:t>
            </a:r>
          </a:p>
        </p:txBody>
      </p:sp>
      <p:pic>
        <p:nvPicPr>
          <p:cNvPr id="12" name="Google Shape;2268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034317">
            <a:off x="9086791" y="563436"/>
            <a:ext cx="2038697" cy="2503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99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4020" y="212036"/>
            <a:ext cx="990545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70783"/>
            <a:ext cx="990545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1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377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 defTabSz="914377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31212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1 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763409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51402" y="5234970"/>
            <a:ext cx="8472902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6663" y="4046254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8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0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1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9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50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51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52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53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54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55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56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57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59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22" grpId="0"/>
      <p:bldP spid="25" grpId="0" animBg="1"/>
      <p:bldP spid="26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314117" y="923729"/>
            <a:ext cx="6665537" cy="53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2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027159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0" y="5188804"/>
            <a:ext cx="95783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cha…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10753543" y="651019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0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988339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0" y="5188804"/>
            <a:ext cx="95783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10753543" y="651019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0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4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910794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1" y="5188804"/>
            <a:ext cx="997385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663" y="2211209"/>
            <a:ext cx="10636996" cy="144655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10737855" y="60960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1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5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631993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1" y="5188804"/>
            <a:ext cx="997385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gả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663" y="2211209"/>
            <a:ext cx="10636996" cy="144655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10737855" y="60960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1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389878" y="-74101"/>
            <a:ext cx="6502065" cy="1715156"/>
          </a:xfrm>
          <a:prstGeom prst="rect">
            <a:avLst/>
          </a:prstGeom>
        </p:spPr>
      </p:pic>
      <p:sp>
        <p:nvSpPr>
          <p:cNvPr id="5" name="Google Shape;195;p6"/>
          <p:cNvSpPr txBox="1"/>
          <p:nvPr/>
        </p:nvSpPr>
        <p:spPr>
          <a:xfrm>
            <a:off x="4336778" y="2666596"/>
            <a:ext cx="692573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GV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gọi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1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bạn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trước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lớp</a:t>
            </a:r>
            <a:endParaRPr lang="en-US" sz="3200" kern="0" dirty="0" smtClean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diễn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loát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ngắt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;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chú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ý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đối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thoại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36778" y="1846049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r>
              <a:rPr lang="en-US" altLang="en-US" sz="3200" b="1" i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lang="en-US" altLang="en-US" sz="3200" b="1" i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 – tóm tắt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34" y="2756164"/>
            <a:ext cx="3509122" cy="38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549335"/>
              </p:ext>
            </p:extLst>
          </p:nvPr>
        </p:nvGraphicFramePr>
        <p:xfrm>
          <a:off x="213001" y="1068403"/>
          <a:ext cx="11770007" cy="5662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359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40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860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ngạo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309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004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4823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161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sọt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61391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chòe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820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6820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chòe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213001" y="238365"/>
            <a:ext cx="11793469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8" name="Rounded Rectangle 3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Sắp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xếp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sự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việc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chính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trong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truyện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theo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tự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hợp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lí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 </a:t>
              </a:r>
              <a:endParaRPr lang="en-US" sz="3600" kern="0" dirty="0">
                <a:solidFill>
                  <a:srgbClr val="FF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317357" y="100214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17357" y="270505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317357" y="496454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317357" y="213189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317357" y="588888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317357" y="3289825"/>
            <a:ext cx="4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317357" y="4040207"/>
            <a:ext cx="4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317357" y="151156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447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" grpId="0"/>
      <p:bldP spid="42" grpId="0"/>
      <p:bldP spid="43" grpId="0"/>
      <p:bldP spid="44" grpId="0"/>
      <p:bldP spid="74" grpId="0"/>
      <p:bldP spid="76" grpId="0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389878" y="-74101"/>
            <a:ext cx="6502065" cy="171515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2727" y="1333278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thích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Google Shape;195;p6"/>
          <p:cNvSpPr txBox="1"/>
          <p:nvPr/>
        </p:nvSpPr>
        <p:spPr>
          <a:xfrm>
            <a:off x="492727" y="2026170"/>
            <a:ext cx="11196367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Phò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mã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con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rể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vua</a:t>
            </a:r>
            <a:endParaRPr lang="en-US" sz="2800" kern="0" dirty="0" smtClean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Thịnh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nộ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nổi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giận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giận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giữ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Ẩm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ương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dở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bình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thường</a:t>
            </a:r>
            <a:endParaRPr lang="en-US" sz="28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Hiệp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sĩ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đàn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tài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võ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nghệ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vị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trí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định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xã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hội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vì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nghĩa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bênh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vực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kẻ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yếu</a:t>
            </a:r>
            <a:endParaRPr lang="en-US" sz="28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Thượng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vàng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hạ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cám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đủ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thứ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từ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quý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đến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tầm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thường</a:t>
            </a:r>
            <a:endParaRPr lang="en-US" sz="28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Độn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thổ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trốn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ẩn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xuống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endParaRPr lang="en-US" sz="28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10" y="-314426"/>
            <a:ext cx="3288734" cy="42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824181" y="-147054"/>
            <a:ext cx="4576460" cy="1715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071" y="1275714"/>
            <a:ext cx="4410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rim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855" y="1981084"/>
            <a:ext cx="68788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Là </a:t>
            </a:r>
            <a:r>
              <a:rPr lang="vi-VN" sz="2800" b="1" dirty="0">
                <a:latin typeface="Times New Roman"/>
                <a:ea typeface="Times New Roman"/>
                <a:cs typeface="Times New Roman"/>
                <a:sym typeface="Times New Roman"/>
              </a:rPr>
              <a:t>truyện kể gia đình cho trẻ em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 là một tập hợp </a:t>
            </a:r>
            <a:r>
              <a:rPr lang="vi-VN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vi-VN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tiếng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Đức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 lần đầu tiên được xuất bản năm 1812 </a:t>
            </a:r>
            <a:r>
              <a:rPr lang="vi-VN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bởi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anh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Grimm, Jacob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Wilhelm</a:t>
            </a:r>
            <a:r>
              <a:rPr lang="vi-VN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vi-VN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30480" lvl="0" algn="just">
              <a:lnSpc>
                <a:spcPct val="150000"/>
              </a:lnSpc>
            </a:pPr>
            <a:endParaRPr lang="vi-VN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20" y="1153789"/>
            <a:ext cx="5338450" cy="5338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6071" y="4987117"/>
            <a:ext cx="6878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>
              <a:lnSpc>
                <a:spcPct val="150000"/>
              </a:lnSpc>
            </a:pPr>
            <a:r>
              <a:rPr lang="vi-VN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UNESCO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chính 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thức công nhận Truyện cổ Grimm là di sản văn hóa thế giới. </a:t>
            </a:r>
          </a:p>
        </p:txBody>
      </p:sp>
    </p:spTree>
    <p:extLst>
      <p:ext uri="{BB962C8B-B14F-4D97-AF65-F5344CB8AC3E}">
        <p14:creationId xmlns:p14="http://schemas.microsoft.com/office/powerpoint/2010/main" val="226834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824181" y="-147054"/>
            <a:ext cx="4576460" cy="1715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071" y="1275714"/>
            <a:ext cx="6051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chòe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29;p9"/>
          <p:cNvSpPr txBox="1"/>
          <p:nvPr/>
        </p:nvSpPr>
        <p:spPr>
          <a:xfrm>
            <a:off x="754999" y="2005638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tích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3" name="Google Shape;230;p9"/>
          <p:cNvSpPr/>
          <p:nvPr/>
        </p:nvSpPr>
        <p:spPr>
          <a:xfrm>
            <a:off x="754999" y="2644788"/>
            <a:ext cx="729172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xứ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Gờ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-rim,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theo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Lương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dịch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NXB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Nội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2018, tr.625-630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4" name="Google Shape;231;p9"/>
          <p:cNvSpPr/>
          <p:nvPr/>
        </p:nvSpPr>
        <p:spPr>
          <a:xfrm>
            <a:off x="754999" y="4691275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3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5" name="Google Shape;231;p9"/>
          <p:cNvSpPr/>
          <p:nvPr/>
        </p:nvSpPr>
        <p:spPr>
          <a:xfrm>
            <a:off x="754999" y="5443754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PTBĐ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tự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sự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1" y="2884118"/>
            <a:ext cx="3716033" cy="3676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42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16200000">
            <a:off x="-3503626" y="1767342"/>
            <a:ext cx="8593165" cy="3214691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2353260" cy="47881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812318" y="957263"/>
            <a:ext cx="8289069" cy="15890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23445" y="1205248"/>
            <a:ext cx="632479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1: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Từ đầu đến </a:t>
            </a:r>
            <a:r>
              <a:rPr lang="vi-VN" sz="28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2800" b="1" i="1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b="1" i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b="1" i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chích chòe</a:t>
            </a:r>
            <a:r>
              <a:rPr lang="vi-VN" sz="28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70390" y="1813640"/>
            <a:ext cx="895021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thiệu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huống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endParaRPr lang="en-US" sz="28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812317" y="2794335"/>
            <a:ext cx="8289069" cy="15890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812316" y="4627830"/>
            <a:ext cx="8289069" cy="1589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99202" y="3027153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</a:t>
            </a:r>
            <a:r>
              <a:rPr lang="vi-VN" sz="2800" b="1" i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2:</a:t>
            </a:r>
            <a:r>
              <a:rPr lang="vi-VN" sz="28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Tiếp 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đến </a:t>
            </a:r>
            <a:r>
              <a:rPr lang="vi-VN" sz="28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“ </a:t>
            </a:r>
            <a:r>
              <a:rPr lang="vi-VN" sz="2800" b="1" i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sợ hãi giật tay lại</a:t>
            </a:r>
            <a:r>
              <a:rPr lang="vi-VN" sz="28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70390" y="3635545"/>
            <a:ext cx="9532079" cy="54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vi-VN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thử thách của nhân vật</a:t>
            </a:r>
            <a:endParaRPr lang="vi-VN" sz="28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85756" y="4955538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</a:t>
            </a:r>
            <a:r>
              <a:rPr lang="vi-VN" sz="2800" b="1" i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3:</a:t>
            </a:r>
            <a:r>
              <a:rPr lang="vi-VN" sz="28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Phần còn lại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65909" y="558409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vi-VN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 thúc có hậu</a:t>
            </a:r>
            <a:endParaRPr lang="vi-VN" sz="28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19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3189</TotalTime>
  <Words>1604</Words>
  <Application>Microsoft Office PowerPoint</Application>
  <PresentationFormat>Custom</PresentationFormat>
  <Paragraphs>222</Paragraphs>
  <Slides>33</Slides>
  <Notes>33</Notes>
  <HiddenSlides>0</HiddenSlides>
  <MMClips>6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3_Office Theme</vt:lpstr>
      <vt:lpstr>6_Office Theme</vt:lpstr>
      <vt:lpstr>4_Office Theme</vt:lpstr>
      <vt:lpstr>https://www.freeppt7.com</vt:lpstr>
      <vt:lpstr>1_Office Theme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1150</cp:revision>
  <dcterms:created xsi:type="dcterms:W3CDTF">2022-02-10T03:12:31Z</dcterms:created>
  <dcterms:modified xsi:type="dcterms:W3CDTF">2024-02-21T17:02:36Z</dcterms:modified>
</cp:coreProperties>
</file>