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258" r:id="rId3"/>
    <p:sldId id="259" r:id="rId4"/>
    <p:sldId id="314" r:id="rId5"/>
    <p:sldId id="316" r:id="rId6"/>
    <p:sldId id="261" r:id="rId7"/>
    <p:sldId id="262" r:id="rId8"/>
    <p:sldId id="263" r:id="rId9"/>
    <p:sldId id="264" r:id="rId10"/>
    <p:sldId id="317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0591F-AF74-4DEE-89A0-C93560C01D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CBC68-710D-4014-BAF3-51625E7EB32C}">
      <dgm:prSet phldrT="[Text]" custT="1"/>
      <dgm:spPr/>
      <dgm:t>
        <a:bodyPr/>
        <a:lstStyle/>
        <a:p>
          <a:r>
            <a:rPr lang="en-US" sz="2000">
              <a:solidFill>
                <a:srgbClr val="002060"/>
              </a:solidFill>
            </a:rPr>
            <a:t>1. Vật liệu xây dựng nhà ở</a:t>
          </a:r>
        </a:p>
      </dgm:t>
    </dgm:pt>
    <dgm:pt modelId="{7AB4A860-BB2A-44B5-A2C1-91DEEE1E989F}" type="parTrans" cxnId="{7C8C8D32-933B-4352-B350-A4665324BB16}">
      <dgm:prSet/>
      <dgm:spPr/>
      <dgm:t>
        <a:bodyPr/>
        <a:lstStyle/>
        <a:p>
          <a:endParaRPr lang="en-US"/>
        </a:p>
      </dgm:t>
    </dgm:pt>
    <dgm:pt modelId="{C4B7691D-A012-4E23-9D91-8C9244FDA118}" type="sibTrans" cxnId="{7C8C8D32-933B-4352-B350-A4665324BB16}">
      <dgm:prSet/>
      <dgm:spPr/>
      <dgm:t>
        <a:bodyPr/>
        <a:lstStyle/>
        <a:p>
          <a:endParaRPr lang="en-US"/>
        </a:p>
      </dgm:t>
    </dgm:pt>
    <dgm:pt modelId="{DD7E58B6-B520-4817-BED7-26E66147ADF7}">
      <dgm:prSet phldrT="[Text]" custT="1"/>
      <dgm:spPr/>
      <dgm:t>
        <a:bodyPr/>
        <a:lstStyle/>
        <a:p>
          <a:r>
            <a:rPr lang="en-US" sz="2000">
              <a:solidFill>
                <a:srgbClr val="002060"/>
              </a:solidFill>
            </a:rPr>
            <a:t>2. Các bước xây dựng nhà ở</a:t>
          </a:r>
        </a:p>
      </dgm:t>
    </dgm:pt>
    <dgm:pt modelId="{CA38DDC5-B422-4628-BFEC-3690D5CF9DA9}" type="parTrans" cxnId="{FC588A08-D779-498F-8031-0EEF52A44A3C}">
      <dgm:prSet/>
      <dgm:spPr/>
      <dgm:t>
        <a:bodyPr/>
        <a:lstStyle/>
        <a:p>
          <a:endParaRPr lang="en-US"/>
        </a:p>
      </dgm:t>
    </dgm:pt>
    <dgm:pt modelId="{2DF2FC2A-9C31-442C-9744-F1D69A654309}" type="sibTrans" cxnId="{FC588A08-D779-498F-8031-0EEF52A44A3C}">
      <dgm:prSet/>
      <dgm:spPr/>
      <dgm:t>
        <a:bodyPr/>
        <a:lstStyle/>
        <a:p>
          <a:endParaRPr lang="en-US"/>
        </a:p>
      </dgm:t>
    </dgm:pt>
    <dgm:pt modelId="{782943E1-49D2-4BE3-BBF2-39074A652C77}">
      <dgm:prSet phldrT="[Text]" custT="1"/>
      <dgm:spPr/>
      <dgm:t>
        <a:bodyPr/>
        <a:lstStyle/>
        <a:p>
          <a:r>
            <a:rPr lang="en-US" sz="2000" b="0">
              <a:solidFill>
                <a:srgbClr val="002060"/>
              </a:solidFill>
            </a:rPr>
            <a:t>3. An toàn lao động trong xây dựng nhà ở</a:t>
          </a:r>
        </a:p>
      </dgm:t>
    </dgm:pt>
    <dgm:pt modelId="{13C006D3-5A0E-4DFA-911E-475160E78D3D}" type="parTrans" cxnId="{F1A9DB14-FE35-428E-A00C-7B857BACFC6F}">
      <dgm:prSet/>
      <dgm:spPr/>
      <dgm:t>
        <a:bodyPr/>
        <a:lstStyle/>
        <a:p>
          <a:endParaRPr lang="en-US"/>
        </a:p>
      </dgm:t>
    </dgm:pt>
    <dgm:pt modelId="{DA1D89EE-97A4-4283-A1E9-167CDE6A35A3}" type="sibTrans" cxnId="{F1A9DB14-FE35-428E-A00C-7B857BACFC6F}">
      <dgm:prSet/>
      <dgm:spPr/>
      <dgm:t>
        <a:bodyPr/>
        <a:lstStyle/>
        <a:p>
          <a:endParaRPr lang="en-US"/>
        </a:p>
      </dgm:t>
    </dgm:pt>
    <dgm:pt modelId="{3C27D253-F351-4A62-8A11-DC056DE63E6C}" type="pres">
      <dgm:prSet presAssocID="{05A0591F-AF74-4DEE-89A0-C93560C01DAF}" presName="linear" presStyleCnt="0">
        <dgm:presLayoutVars>
          <dgm:dir/>
          <dgm:animLvl val="lvl"/>
          <dgm:resizeHandles val="exact"/>
        </dgm:presLayoutVars>
      </dgm:prSet>
      <dgm:spPr/>
    </dgm:pt>
    <dgm:pt modelId="{7317EA11-5F02-4727-9AED-FAD53D18826C}" type="pres">
      <dgm:prSet presAssocID="{E59CBC68-710D-4014-BAF3-51625E7EB32C}" presName="parentLin" presStyleCnt="0"/>
      <dgm:spPr/>
    </dgm:pt>
    <dgm:pt modelId="{645E65DB-73BC-4E3A-8D89-FC53E1794322}" type="pres">
      <dgm:prSet presAssocID="{E59CBC68-710D-4014-BAF3-51625E7EB32C}" presName="parentLeftMargin" presStyleLbl="node1" presStyleIdx="0" presStyleCnt="3"/>
      <dgm:spPr/>
    </dgm:pt>
    <dgm:pt modelId="{83856CB9-87BC-4D24-8268-EA73B4B577A8}" type="pres">
      <dgm:prSet presAssocID="{E59CBC68-710D-4014-BAF3-51625E7EB32C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6C05223E-A657-4C01-87B7-BEEAD2766528}" type="pres">
      <dgm:prSet presAssocID="{E59CBC68-710D-4014-BAF3-51625E7EB32C}" presName="negativeSpace" presStyleCnt="0"/>
      <dgm:spPr/>
    </dgm:pt>
    <dgm:pt modelId="{D5C08894-C2A4-4D89-B32D-428E9FFBC839}" type="pres">
      <dgm:prSet presAssocID="{E59CBC68-710D-4014-BAF3-51625E7EB32C}" presName="childText" presStyleLbl="conFgAcc1" presStyleIdx="0" presStyleCnt="3">
        <dgm:presLayoutVars>
          <dgm:bulletEnabled val="1"/>
        </dgm:presLayoutVars>
      </dgm:prSet>
      <dgm:spPr/>
    </dgm:pt>
    <dgm:pt modelId="{0C95A9B7-F00F-456F-B19A-F9F5C4995AE9}" type="pres">
      <dgm:prSet presAssocID="{C4B7691D-A012-4E23-9D91-8C9244FDA118}" presName="spaceBetweenRectangles" presStyleCnt="0"/>
      <dgm:spPr/>
    </dgm:pt>
    <dgm:pt modelId="{A89F9936-710D-45DA-8038-D4841A35C793}" type="pres">
      <dgm:prSet presAssocID="{DD7E58B6-B520-4817-BED7-26E66147ADF7}" presName="parentLin" presStyleCnt="0"/>
      <dgm:spPr/>
    </dgm:pt>
    <dgm:pt modelId="{498E6AEB-F1CC-4E28-A36C-973D15902087}" type="pres">
      <dgm:prSet presAssocID="{DD7E58B6-B520-4817-BED7-26E66147ADF7}" presName="parentLeftMargin" presStyleLbl="node1" presStyleIdx="0" presStyleCnt="3"/>
      <dgm:spPr/>
    </dgm:pt>
    <dgm:pt modelId="{DF22615C-B440-4E7B-9017-A7A0DDE73122}" type="pres">
      <dgm:prSet presAssocID="{DD7E58B6-B520-4817-BED7-26E66147ADF7}" presName="parentText" presStyleLbl="node1" presStyleIdx="1" presStyleCnt="3" custScaleX="139286">
        <dgm:presLayoutVars>
          <dgm:chMax val="0"/>
          <dgm:bulletEnabled val="1"/>
        </dgm:presLayoutVars>
      </dgm:prSet>
      <dgm:spPr/>
    </dgm:pt>
    <dgm:pt modelId="{B5E4EEA2-701F-43AA-8383-1C34BA9A1960}" type="pres">
      <dgm:prSet presAssocID="{DD7E58B6-B520-4817-BED7-26E66147ADF7}" presName="negativeSpace" presStyleCnt="0"/>
      <dgm:spPr/>
    </dgm:pt>
    <dgm:pt modelId="{CFCD03E3-1DB9-4266-A594-49ED911442E1}" type="pres">
      <dgm:prSet presAssocID="{DD7E58B6-B520-4817-BED7-26E66147ADF7}" presName="childText" presStyleLbl="conFgAcc1" presStyleIdx="1" presStyleCnt="3">
        <dgm:presLayoutVars>
          <dgm:bulletEnabled val="1"/>
        </dgm:presLayoutVars>
      </dgm:prSet>
      <dgm:spPr/>
    </dgm:pt>
    <dgm:pt modelId="{FBDE2B72-D330-426E-AF8F-E3FB4EF10ADF}" type="pres">
      <dgm:prSet presAssocID="{2DF2FC2A-9C31-442C-9744-F1D69A654309}" presName="spaceBetweenRectangles" presStyleCnt="0"/>
      <dgm:spPr/>
    </dgm:pt>
    <dgm:pt modelId="{516A8CF0-DFBC-45DD-8091-82A902C5EEE4}" type="pres">
      <dgm:prSet presAssocID="{782943E1-49D2-4BE3-BBF2-39074A652C77}" presName="parentLin" presStyleCnt="0"/>
      <dgm:spPr/>
    </dgm:pt>
    <dgm:pt modelId="{3F517C9F-96F0-4E49-B8A9-228BCA20A50F}" type="pres">
      <dgm:prSet presAssocID="{782943E1-49D2-4BE3-BBF2-39074A652C77}" presName="parentLeftMargin" presStyleLbl="node1" presStyleIdx="1" presStyleCnt="3"/>
      <dgm:spPr/>
    </dgm:pt>
    <dgm:pt modelId="{D28167BC-A79D-4326-817F-89D1FA116569}" type="pres">
      <dgm:prSet presAssocID="{782943E1-49D2-4BE3-BBF2-39074A652C77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B1871358-443B-47F3-BCE2-B0FAFB5DDBEE}" type="pres">
      <dgm:prSet presAssocID="{782943E1-49D2-4BE3-BBF2-39074A652C77}" presName="negativeSpace" presStyleCnt="0"/>
      <dgm:spPr/>
    </dgm:pt>
    <dgm:pt modelId="{C7C5B670-B8DE-442E-8323-6C1934DF5F24}" type="pres">
      <dgm:prSet presAssocID="{782943E1-49D2-4BE3-BBF2-39074A652C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588A08-D779-498F-8031-0EEF52A44A3C}" srcId="{05A0591F-AF74-4DEE-89A0-C93560C01DAF}" destId="{DD7E58B6-B520-4817-BED7-26E66147ADF7}" srcOrd="1" destOrd="0" parTransId="{CA38DDC5-B422-4628-BFEC-3690D5CF9DA9}" sibTransId="{2DF2FC2A-9C31-442C-9744-F1D69A654309}"/>
    <dgm:cxn modelId="{3CF6EF11-6AA7-41F4-89EA-A8AE25EF0E19}" type="presOf" srcId="{782943E1-49D2-4BE3-BBF2-39074A652C77}" destId="{3F517C9F-96F0-4E49-B8A9-228BCA20A50F}" srcOrd="0" destOrd="0" presId="urn:microsoft.com/office/officeart/2005/8/layout/list1"/>
    <dgm:cxn modelId="{2CDDA413-EEA3-4BBD-9CB9-202ECD32DE6E}" type="presOf" srcId="{05A0591F-AF74-4DEE-89A0-C93560C01DAF}" destId="{3C27D253-F351-4A62-8A11-DC056DE63E6C}" srcOrd="0" destOrd="0" presId="urn:microsoft.com/office/officeart/2005/8/layout/list1"/>
    <dgm:cxn modelId="{F1A9DB14-FE35-428E-A00C-7B857BACFC6F}" srcId="{05A0591F-AF74-4DEE-89A0-C93560C01DAF}" destId="{782943E1-49D2-4BE3-BBF2-39074A652C77}" srcOrd="2" destOrd="0" parTransId="{13C006D3-5A0E-4DFA-911E-475160E78D3D}" sibTransId="{DA1D89EE-97A4-4283-A1E9-167CDE6A35A3}"/>
    <dgm:cxn modelId="{7C8C8D32-933B-4352-B350-A4665324BB16}" srcId="{05A0591F-AF74-4DEE-89A0-C93560C01DAF}" destId="{E59CBC68-710D-4014-BAF3-51625E7EB32C}" srcOrd="0" destOrd="0" parTransId="{7AB4A860-BB2A-44B5-A2C1-91DEEE1E989F}" sibTransId="{C4B7691D-A012-4E23-9D91-8C9244FDA118}"/>
    <dgm:cxn modelId="{EC03EC38-BE83-48B8-B092-E4480CCB34AD}" type="presOf" srcId="{E59CBC68-710D-4014-BAF3-51625E7EB32C}" destId="{83856CB9-87BC-4D24-8268-EA73B4B577A8}" srcOrd="1" destOrd="0" presId="urn:microsoft.com/office/officeart/2005/8/layout/list1"/>
    <dgm:cxn modelId="{D22F2F85-E484-4E85-8946-5C6EDE73B3CD}" type="presOf" srcId="{E59CBC68-710D-4014-BAF3-51625E7EB32C}" destId="{645E65DB-73BC-4E3A-8D89-FC53E1794322}" srcOrd="0" destOrd="0" presId="urn:microsoft.com/office/officeart/2005/8/layout/list1"/>
    <dgm:cxn modelId="{ACA95BB3-9761-4E98-B594-32F87FF91D4D}" type="presOf" srcId="{DD7E58B6-B520-4817-BED7-26E66147ADF7}" destId="{498E6AEB-F1CC-4E28-A36C-973D15902087}" srcOrd="0" destOrd="0" presId="urn:microsoft.com/office/officeart/2005/8/layout/list1"/>
    <dgm:cxn modelId="{76E9D1EC-081D-43A7-B122-AF87757914CD}" type="presOf" srcId="{DD7E58B6-B520-4817-BED7-26E66147ADF7}" destId="{DF22615C-B440-4E7B-9017-A7A0DDE73122}" srcOrd="1" destOrd="0" presId="urn:microsoft.com/office/officeart/2005/8/layout/list1"/>
    <dgm:cxn modelId="{16DBCBF4-AF27-4E74-A754-183BB7BD6127}" type="presOf" srcId="{782943E1-49D2-4BE3-BBF2-39074A652C77}" destId="{D28167BC-A79D-4326-817F-89D1FA116569}" srcOrd="1" destOrd="0" presId="urn:microsoft.com/office/officeart/2005/8/layout/list1"/>
    <dgm:cxn modelId="{B058ABF6-D7FF-4A04-96CE-1F82F84EFD33}" type="presParOf" srcId="{3C27D253-F351-4A62-8A11-DC056DE63E6C}" destId="{7317EA11-5F02-4727-9AED-FAD53D18826C}" srcOrd="0" destOrd="0" presId="urn:microsoft.com/office/officeart/2005/8/layout/list1"/>
    <dgm:cxn modelId="{7E473F30-1967-4CE6-BAD6-7A93FB2A1F22}" type="presParOf" srcId="{7317EA11-5F02-4727-9AED-FAD53D18826C}" destId="{645E65DB-73BC-4E3A-8D89-FC53E1794322}" srcOrd="0" destOrd="0" presId="urn:microsoft.com/office/officeart/2005/8/layout/list1"/>
    <dgm:cxn modelId="{75B48779-9A5D-4FF5-9644-8A1CC1F35A5A}" type="presParOf" srcId="{7317EA11-5F02-4727-9AED-FAD53D18826C}" destId="{83856CB9-87BC-4D24-8268-EA73B4B577A8}" srcOrd="1" destOrd="0" presId="urn:microsoft.com/office/officeart/2005/8/layout/list1"/>
    <dgm:cxn modelId="{56566021-8233-4E5F-B9A5-D2D9D5D1A66B}" type="presParOf" srcId="{3C27D253-F351-4A62-8A11-DC056DE63E6C}" destId="{6C05223E-A657-4C01-87B7-BEEAD2766528}" srcOrd="1" destOrd="0" presId="urn:microsoft.com/office/officeart/2005/8/layout/list1"/>
    <dgm:cxn modelId="{89142F06-2534-49AB-9FEC-009545535140}" type="presParOf" srcId="{3C27D253-F351-4A62-8A11-DC056DE63E6C}" destId="{D5C08894-C2A4-4D89-B32D-428E9FFBC839}" srcOrd="2" destOrd="0" presId="urn:microsoft.com/office/officeart/2005/8/layout/list1"/>
    <dgm:cxn modelId="{ECAA61D0-808D-498E-9034-417271F97D0C}" type="presParOf" srcId="{3C27D253-F351-4A62-8A11-DC056DE63E6C}" destId="{0C95A9B7-F00F-456F-B19A-F9F5C4995AE9}" srcOrd="3" destOrd="0" presId="urn:microsoft.com/office/officeart/2005/8/layout/list1"/>
    <dgm:cxn modelId="{9FCB1D49-931F-46C3-B398-8B5D36FE2508}" type="presParOf" srcId="{3C27D253-F351-4A62-8A11-DC056DE63E6C}" destId="{A89F9936-710D-45DA-8038-D4841A35C793}" srcOrd="4" destOrd="0" presId="urn:microsoft.com/office/officeart/2005/8/layout/list1"/>
    <dgm:cxn modelId="{8B9063AA-26D1-41EE-8C12-AC496A70FB2F}" type="presParOf" srcId="{A89F9936-710D-45DA-8038-D4841A35C793}" destId="{498E6AEB-F1CC-4E28-A36C-973D15902087}" srcOrd="0" destOrd="0" presId="urn:microsoft.com/office/officeart/2005/8/layout/list1"/>
    <dgm:cxn modelId="{663A0385-C290-4F77-90A1-4CB8AD6ED1DB}" type="presParOf" srcId="{A89F9936-710D-45DA-8038-D4841A35C793}" destId="{DF22615C-B440-4E7B-9017-A7A0DDE73122}" srcOrd="1" destOrd="0" presId="urn:microsoft.com/office/officeart/2005/8/layout/list1"/>
    <dgm:cxn modelId="{A5C6E573-AE21-46A8-8E53-E0328C41352D}" type="presParOf" srcId="{3C27D253-F351-4A62-8A11-DC056DE63E6C}" destId="{B5E4EEA2-701F-43AA-8383-1C34BA9A1960}" srcOrd="5" destOrd="0" presId="urn:microsoft.com/office/officeart/2005/8/layout/list1"/>
    <dgm:cxn modelId="{E23BFEBD-BF3E-42DE-A2F7-7019B70795E3}" type="presParOf" srcId="{3C27D253-F351-4A62-8A11-DC056DE63E6C}" destId="{CFCD03E3-1DB9-4266-A594-49ED911442E1}" srcOrd="6" destOrd="0" presId="urn:microsoft.com/office/officeart/2005/8/layout/list1"/>
    <dgm:cxn modelId="{88651458-85F5-42D1-90CE-9924BAD3F4D2}" type="presParOf" srcId="{3C27D253-F351-4A62-8A11-DC056DE63E6C}" destId="{FBDE2B72-D330-426E-AF8F-E3FB4EF10ADF}" srcOrd="7" destOrd="0" presId="urn:microsoft.com/office/officeart/2005/8/layout/list1"/>
    <dgm:cxn modelId="{19F91DE1-0DF4-478A-8E45-81B0501668F4}" type="presParOf" srcId="{3C27D253-F351-4A62-8A11-DC056DE63E6C}" destId="{516A8CF0-DFBC-45DD-8091-82A902C5EEE4}" srcOrd="8" destOrd="0" presId="urn:microsoft.com/office/officeart/2005/8/layout/list1"/>
    <dgm:cxn modelId="{EB2C16C3-AC98-4C2C-A5C8-A7D54D5E5D25}" type="presParOf" srcId="{516A8CF0-DFBC-45DD-8091-82A902C5EEE4}" destId="{3F517C9F-96F0-4E49-B8A9-228BCA20A50F}" srcOrd="0" destOrd="0" presId="urn:microsoft.com/office/officeart/2005/8/layout/list1"/>
    <dgm:cxn modelId="{9D684D19-A86A-497C-BDCE-94A347F17AC7}" type="presParOf" srcId="{516A8CF0-DFBC-45DD-8091-82A902C5EEE4}" destId="{D28167BC-A79D-4326-817F-89D1FA116569}" srcOrd="1" destOrd="0" presId="urn:microsoft.com/office/officeart/2005/8/layout/list1"/>
    <dgm:cxn modelId="{A0B50FEF-0A75-42B0-BE9E-C87C72C9AB57}" type="presParOf" srcId="{3C27D253-F351-4A62-8A11-DC056DE63E6C}" destId="{B1871358-443B-47F3-BCE2-B0FAFB5DDBEE}" srcOrd="9" destOrd="0" presId="urn:microsoft.com/office/officeart/2005/8/layout/list1"/>
    <dgm:cxn modelId="{CF2EECAE-3AF0-454E-9E0F-B6F605E3E911}" type="presParOf" srcId="{3C27D253-F351-4A62-8A11-DC056DE63E6C}" destId="{C7C5B670-B8DE-442E-8323-6C1934DF5F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08894-C2A4-4D89-B32D-428E9FFBC839}">
      <dsp:nvSpPr>
        <dsp:cNvPr id="0" name=""/>
        <dsp:cNvSpPr/>
      </dsp:nvSpPr>
      <dsp:spPr>
        <a:xfrm>
          <a:off x="0" y="446426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56CB9-87BC-4D24-8268-EA73B4B577A8}">
      <dsp:nvSpPr>
        <dsp:cNvPr id="0" name=""/>
        <dsp:cNvSpPr/>
      </dsp:nvSpPr>
      <dsp:spPr>
        <a:xfrm>
          <a:off x="386953" y="33146"/>
          <a:ext cx="7739054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2060"/>
              </a:solidFill>
            </a:rPr>
            <a:t>1. Vật liệu xây dựng nhà ở</a:t>
          </a:r>
        </a:p>
      </dsp:txBody>
      <dsp:txXfrm>
        <a:off x="427302" y="73495"/>
        <a:ext cx="7658356" cy="745862"/>
      </dsp:txXfrm>
    </dsp:sp>
    <dsp:sp modelId="{CFCD03E3-1DB9-4266-A594-49ED911442E1}">
      <dsp:nvSpPr>
        <dsp:cNvPr id="0" name=""/>
        <dsp:cNvSpPr/>
      </dsp:nvSpPr>
      <dsp:spPr>
        <a:xfrm>
          <a:off x="0" y="1716506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2615C-B440-4E7B-9017-A7A0DDE73122}">
      <dsp:nvSpPr>
        <dsp:cNvPr id="0" name=""/>
        <dsp:cNvSpPr/>
      </dsp:nvSpPr>
      <dsp:spPr>
        <a:xfrm>
          <a:off x="396478" y="1303226"/>
          <a:ext cx="773133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2060"/>
              </a:solidFill>
            </a:rPr>
            <a:t>2. Các bước xây dựng nhà ở</a:t>
          </a:r>
        </a:p>
      </dsp:txBody>
      <dsp:txXfrm>
        <a:off x="436827" y="1343575"/>
        <a:ext cx="7650641" cy="745862"/>
      </dsp:txXfrm>
    </dsp:sp>
    <dsp:sp modelId="{C7C5B670-B8DE-442E-8323-6C1934DF5F24}">
      <dsp:nvSpPr>
        <dsp:cNvPr id="0" name=""/>
        <dsp:cNvSpPr/>
      </dsp:nvSpPr>
      <dsp:spPr>
        <a:xfrm>
          <a:off x="0" y="2986586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167BC-A79D-4326-817F-89D1FA116569}">
      <dsp:nvSpPr>
        <dsp:cNvPr id="0" name=""/>
        <dsp:cNvSpPr/>
      </dsp:nvSpPr>
      <dsp:spPr>
        <a:xfrm>
          <a:off x="386953" y="2573306"/>
          <a:ext cx="7739054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002060"/>
              </a:solidFill>
            </a:rPr>
            <a:t>3. An toàn lao động trong xây dựng nhà ở</a:t>
          </a:r>
        </a:p>
      </dsp:txBody>
      <dsp:txXfrm>
        <a:off x="427302" y="2613655"/>
        <a:ext cx="7658356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95FC5-43E6-43B5-B440-5BC6D897F87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D1EE-FC97-45C6-B837-4FC98E30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8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9329-A014-4B92-BA6D-BD407C6C7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32508-8F8B-4E8F-B20B-736B23FCD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2021-60DC-4CD9-9145-8C2B8071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2D273-597A-4DD8-92F4-C7EC729C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355E8-9D7E-4CC2-99C4-6021C0D9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2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C474-5130-4FD8-82ED-3ECFA257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BA5A3-922E-4986-9235-D195F5228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9D3F8-31E2-4B54-BB93-B9F70F94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F3E1E-8692-4781-8389-D6CE9E95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EE14-9F47-4BEC-840F-12E405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1EF90-40A1-42C7-A625-85066C96E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CE815-824E-4F99-B988-B0A7B1590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F0B06-C80D-4B94-A4E6-27BB48E4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5436E-B9EA-4E93-B1D1-F875077B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4A1CC-EAA3-424C-BE86-9F31B623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3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4649567" y="2991000"/>
            <a:ext cx="5593600" cy="1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649567" y="2177433"/>
            <a:ext cx="5593600" cy="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718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815800" y="2521669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3008832" y="2243467"/>
            <a:ext cx="3353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3008832" y="2702183"/>
            <a:ext cx="33536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815800" y="4494177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3008832" y="4215981"/>
            <a:ext cx="3353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3008832" y="4674697"/>
            <a:ext cx="33536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6684752" y="2521669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7877800" y="2243467"/>
            <a:ext cx="3353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7877800" y="2702175"/>
            <a:ext cx="33536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6684752" y="4494193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7877800" y="4215968"/>
            <a:ext cx="3353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7877800" y="4674700"/>
            <a:ext cx="33536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61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3890467" y="3532349"/>
            <a:ext cx="52432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3890467" y="2026181"/>
            <a:ext cx="5243200" cy="1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17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425133" y="1516767"/>
            <a:ext cx="9806800" cy="4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600"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600"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600"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600"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600"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600"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600"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25133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08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997571" y="3357127"/>
            <a:ext cx="51328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3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688571" y="1863484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537771" y="4525252"/>
            <a:ext cx="4052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75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2473400" y="2172784"/>
            <a:ext cx="7003600" cy="3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700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686183" y="3734449"/>
            <a:ext cx="26192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686183" y="4229649"/>
            <a:ext cx="26192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8558033" y="3734449"/>
            <a:ext cx="26192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8558033" y="4229649"/>
            <a:ext cx="26192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56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98068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2405152" y="2663437"/>
            <a:ext cx="11812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637952" y="3731479"/>
            <a:ext cx="2715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637952" y="4226679"/>
            <a:ext cx="27156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5835933" y="2663437"/>
            <a:ext cx="11812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5068733" y="3731479"/>
            <a:ext cx="2715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5068733" y="4226679"/>
            <a:ext cx="27156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9265736" y="2663437"/>
            <a:ext cx="11812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8498536" y="3731479"/>
            <a:ext cx="2715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8498536" y="4226679"/>
            <a:ext cx="27156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59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7DAD-9C9A-4BC5-B127-40D4C728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8DA3-DF2B-439A-B2D5-F135E5CF2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1B99-8108-4896-B02C-43860893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DDAD-D64D-4E82-AEAC-5CFCAB18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CBBF4-2464-4CEA-BE28-ADB1BCCD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3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2297133" y="3306827"/>
            <a:ext cx="3448000" cy="1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2585533" y="2072027"/>
            <a:ext cx="2871200" cy="11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388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7106607" y="3306827"/>
            <a:ext cx="3448000" cy="1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7395007" y="2072027"/>
            <a:ext cx="2871200" cy="11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54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77AF-27C3-4CDD-9BDE-C2B39D1F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7B18B-E8B4-4E27-8C24-31567DE66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75C8-3EA3-4E66-BE42-8D4DEE0F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A45BF-BB3F-4A2B-9C21-46BD0698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8BD5-1345-4F01-A74E-E39315A9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7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1249-27BA-4C8A-9E17-290514D1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C337B-833F-4090-A58A-0BB1F01A7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AECB7-83C9-48B0-B7E6-1D3776E5D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F8AD9-9C52-4FDD-B3D3-0ED62F79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CD449-08F3-414C-B61D-178EF570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79DD-AEB1-44AB-9A8D-38C4D918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D43E-CF79-4C99-9F9F-9B4AFE34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96586-06B7-4339-AB37-5384F6E1A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47220-9617-45E7-B939-1465D145A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771F2-CB67-4A7D-8CCE-93D08F644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C20C2-97D6-4697-98FA-730752FB1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B757D-24EA-4DB0-BB8E-6EC5F350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585FD-0C1C-43CA-AF60-D64FC120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361A7-3AFD-44D5-9EE9-37AC7008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68CF-7C5B-4D09-99D3-36C42603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09C50-095B-48DD-B6F2-509F620A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9921F-9801-4C9C-9FA6-F869C359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37FC2-888F-405C-BF50-DD17F577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9BCD3-8351-4444-942D-C650A5AD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51507-28AE-42BA-900D-8698E702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0B7AF-D6DD-4052-84F1-9E65052B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3BBE-8DCD-4272-AD7D-6A488E43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1C27-A95D-4BB5-904E-D39F2988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B1B90-6EC5-4E3C-9984-07092364F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936AE-F539-4526-ACC4-3C3CB867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96538-04A5-41AF-9067-F641AB68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0D9DC-F773-44CF-A0A9-5BC4524B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68F8-B60D-4735-8CAC-8A2B70AF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BB5D7-A2D0-4B00-BE0C-8244B02A1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37CD-339F-4017-BDAF-74276F496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B5A8C-FB16-43E1-952F-64621F56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A3FE9-AAD8-426C-9F6B-8F824169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F4E84-F583-498F-9BCB-771C9F17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0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A4118-E9F0-4B71-9590-0C94968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291BB-EF25-4066-B593-FBD7A4A42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B615-64D0-45D8-87CF-C658DCF52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A2D1-8B6B-4825-87F1-B7B2458C171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83D9-9CDD-429A-A559-7C098D260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8A26B-8D67-43AD-A429-ADE51B8D5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4668-FD6D-4F99-A943-A946A582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43"/>
          <p:cNvGrpSpPr/>
          <p:nvPr/>
        </p:nvGrpSpPr>
        <p:grpSpPr>
          <a:xfrm>
            <a:off x="9651999" y="4274462"/>
            <a:ext cx="2172383" cy="2279180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3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596163">
            <a:off x="9339533" y="6069204"/>
            <a:ext cx="1749400" cy="5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20801" y="396471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3491822"/>
            <a:ext cx="3430627" cy="306182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759200" y="787400"/>
            <a:ext cx="5042195" cy="2540000"/>
          </a:xfrm>
          <a:prstGeom prst="cloudCallout">
            <a:avLst/>
          </a:prstGeom>
          <a:solidFill>
            <a:schemeClr val="tx1">
              <a:lumMod val="25000"/>
              <a:lumOff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Ngôi nhà của em được xây dựng bằng các loại vật liệu nào?</a:t>
            </a:r>
          </a:p>
        </p:txBody>
      </p:sp>
    </p:spTree>
    <p:extLst>
      <p:ext uri="{BB962C8B-B14F-4D97-AF65-F5344CB8AC3E}">
        <p14:creationId xmlns:p14="http://schemas.microsoft.com/office/powerpoint/2010/main" val="11933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0734"/>
            <a:ext cx="3048000" cy="2384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33" y="370734"/>
            <a:ext cx="3000367" cy="23845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90249"/>
            <a:ext cx="2991501" cy="24650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97392"/>
            <a:ext cx="3048000" cy="23700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89" y="3504075"/>
            <a:ext cx="2887831" cy="236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4401" y="3789844"/>
            <a:ext cx="2656433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Quan sát và gọi tên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các công việc trong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xây dựng phần thô?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877980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Móng nhà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7557" y="2834958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Dựng khung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891908"/>
            <a:ext cx="1467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Xây tường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252" y="5969001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Làm mái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6968" y="5969001"/>
            <a:ext cx="207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Lắp đặt thiết bị</a:t>
            </a:r>
          </a:p>
        </p:txBody>
      </p:sp>
    </p:spTree>
    <p:extLst>
      <p:ext uri="{BB962C8B-B14F-4D97-AF65-F5344CB8AC3E}">
        <p14:creationId xmlns:p14="http://schemas.microsoft.com/office/powerpoint/2010/main" val="35571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8"/>
          <p:cNvSpPr/>
          <p:nvPr/>
        </p:nvSpPr>
        <p:spPr>
          <a:xfrm>
            <a:off x="1738133" y="1115233"/>
            <a:ext cx="4566000" cy="48648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48"/>
          <p:cNvSpPr/>
          <p:nvPr/>
        </p:nvSpPr>
        <p:spPr>
          <a:xfrm>
            <a:off x="6547607" y="1115233"/>
            <a:ext cx="4566000" cy="48648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433992" y="5428993"/>
            <a:ext cx="105786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2810689" y="878001"/>
            <a:ext cx="2420888" cy="48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>
            <a:off x="7618439" y="878000"/>
            <a:ext cx="2424352" cy="474483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8"/>
          <p:cNvSpPr txBox="1">
            <a:spLocks noGrp="1"/>
          </p:cNvSpPr>
          <p:nvPr>
            <p:ph type="title"/>
          </p:nvPr>
        </p:nvSpPr>
        <p:spPr>
          <a:xfrm>
            <a:off x="1836733" y="1349541"/>
            <a:ext cx="4368800" cy="119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 b="1">
                <a:solidFill>
                  <a:srgbClr val="002060"/>
                </a:solidFill>
              </a:rPr>
              <a:t>Bước 3: Hoàn thiện</a:t>
            </a:r>
            <a:endParaRPr sz="2667" b="1">
              <a:solidFill>
                <a:srgbClr val="002060"/>
              </a:solidFill>
            </a:endParaRPr>
          </a:p>
        </p:txBody>
      </p:sp>
      <p:sp>
        <p:nvSpPr>
          <p:cNvPr id="572" name="Google Shape;572;p48"/>
          <p:cNvSpPr txBox="1">
            <a:spLocks noGrp="1"/>
          </p:cNvSpPr>
          <p:nvPr>
            <p:ph type="subTitle" idx="1"/>
          </p:nvPr>
        </p:nvSpPr>
        <p:spPr>
          <a:xfrm>
            <a:off x="2235200" y="2153463"/>
            <a:ext cx="3962400" cy="3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lnSpc>
                <a:spcPct val="200000"/>
              </a:lnSpc>
            </a:pPr>
            <a:r>
              <a:rPr lang="nl-NL" sz="2400">
                <a:solidFill>
                  <a:srgbClr val="002060"/>
                </a:solidFill>
                <a:latin typeface="+mj-lt"/>
              </a:rPr>
              <a:t>+ Trát tường, trần. </a:t>
            </a:r>
            <a:endParaRPr lang="en-US" sz="2400">
              <a:solidFill>
                <a:srgbClr val="002060"/>
              </a:solidFill>
              <a:latin typeface="+mj-lt"/>
            </a:endParaRPr>
          </a:p>
          <a:p>
            <a:pPr algn="l">
              <a:lnSpc>
                <a:spcPct val="200000"/>
              </a:lnSpc>
            </a:pPr>
            <a:r>
              <a:rPr lang="nl-NL" sz="2400">
                <a:solidFill>
                  <a:srgbClr val="002060"/>
                </a:solidFill>
                <a:latin typeface="+mj-lt"/>
              </a:rPr>
              <a:t>+ Lát nền, cầu thang.</a:t>
            </a:r>
            <a:endParaRPr lang="en-US" sz="2400">
              <a:solidFill>
                <a:srgbClr val="002060"/>
              </a:solidFill>
              <a:latin typeface="+mj-lt"/>
            </a:endParaRPr>
          </a:p>
          <a:p>
            <a:pPr algn="l">
              <a:lnSpc>
                <a:spcPct val="200000"/>
              </a:lnSpc>
            </a:pPr>
            <a:r>
              <a:rPr lang="nl-NL" sz="2400">
                <a:solidFill>
                  <a:srgbClr val="002060"/>
                </a:solidFill>
                <a:latin typeface="+mj-lt"/>
              </a:rPr>
              <a:t>+ Sơn trong và ngoài.</a:t>
            </a:r>
            <a:endParaRPr lang="en-US" sz="2400">
              <a:solidFill>
                <a:srgbClr val="002060"/>
              </a:solidFill>
              <a:latin typeface="+mj-lt"/>
            </a:endParaRPr>
          </a:p>
          <a:p>
            <a:pPr algn="l">
              <a:lnSpc>
                <a:spcPct val="150000"/>
              </a:lnSpc>
            </a:pPr>
            <a:r>
              <a:rPr lang="nl-NL" sz="2400">
                <a:solidFill>
                  <a:srgbClr val="002060"/>
                </a:solidFill>
                <a:latin typeface="+mj-lt"/>
              </a:rPr>
              <a:t>+ Lắp cửa và thiết bị điện, nước, vệ sinh.</a:t>
            </a:r>
            <a:endParaRPr sz="240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573" name="Google Shape;573;p48"/>
          <p:cNvGrpSpPr/>
          <p:nvPr/>
        </p:nvGrpSpPr>
        <p:grpSpPr>
          <a:xfrm>
            <a:off x="10342376" y="4642090"/>
            <a:ext cx="1057865" cy="1576503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61" y="1406733"/>
            <a:ext cx="4165707" cy="425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0"/>
      <p:bldP spid="57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47608" y="889227"/>
            <a:ext cx="4852633" cy="5968772"/>
            <a:chOff x="4910705" y="666921"/>
            <a:chExt cx="3639475" cy="3997024"/>
          </a:xfrm>
        </p:grpSpPr>
        <p:grpSp>
          <p:nvGrpSpPr>
            <p:cNvPr id="6" name="Group 5"/>
            <p:cNvGrpSpPr/>
            <p:nvPr/>
          </p:nvGrpSpPr>
          <p:grpSpPr>
            <a:xfrm>
              <a:off x="4910705" y="836425"/>
              <a:ext cx="3639475" cy="3827520"/>
              <a:chOff x="4910705" y="836425"/>
              <a:chExt cx="3639475" cy="3827520"/>
            </a:xfrm>
          </p:grpSpPr>
          <p:sp>
            <p:nvSpPr>
              <p:cNvPr id="580" name="Google Shape;580;p49"/>
              <p:cNvSpPr/>
              <p:nvPr/>
            </p:nvSpPr>
            <p:spPr>
              <a:xfrm flipH="1">
                <a:off x="4910705" y="836425"/>
                <a:ext cx="3424500" cy="3648600"/>
              </a:xfrm>
              <a:prstGeom prst="rect">
                <a:avLst/>
              </a:prstGeom>
              <a:solidFill>
                <a:srgbClr val="E1A470">
                  <a:alpha val="218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585" name="Google Shape;585;p49"/>
              <p:cNvPicPr preferRelativeResize="0"/>
              <p:nvPr/>
            </p:nvPicPr>
            <p:blipFill>
              <a:blip r:embed="rId3">
                <a:alphaModFix amt="94000"/>
              </a:blip>
              <a:stretch>
                <a:fillRect/>
              </a:stretch>
            </p:blipFill>
            <p:spPr>
              <a:xfrm>
                <a:off x="7756781" y="4071745"/>
                <a:ext cx="793399" cy="592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86" name="Google Shape;586;p49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5791200" y="666921"/>
              <a:ext cx="1750623" cy="2719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1" name="Google Shape;591;p49"/>
          <p:cNvSpPr/>
          <p:nvPr/>
        </p:nvSpPr>
        <p:spPr>
          <a:xfrm>
            <a:off x="1639130" y="4533622"/>
            <a:ext cx="508420" cy="14464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" name="Group 4"/>
          <p:cNvGrpSpPr/>
          <p:nvPr/>
        </p:nvGrpSpPr>
        <p:grpSpPr>
          <a:xfrm>
            <a:off x="1433991" y="878001"/>
            <a:ext cx="4870143" cy="5979999"/>
            <a:chOff x="1075493" y="658500"/>
            <a:chExt cx="3652607" cy="4005445"/>
          </a:xfrm>
        </p:grpSpPr>
        <p:sp>
          <p:nvSpPr>
            <p:cNvPr id="581" name="Google Shape;581;p49"/>
            <p:cNvSpPr/>
            <p:nvPr/>
          </p:nvSpPr>
          <p:spPr>
            <a:xfrm flipH="1">
              <a:off x="1303600" y="836425"/>
              <a:ext cx="3424500" cy="3648600"/>
            </a:xfrm>
            <a:prstGeom prst="rect">
              <a:avLst/>
            </a:prstGeom>
            <a:solidFill>
              <a:srgbClr val="E1A470">
                <a:alpha val="21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2400" b="1" i="1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 i="1">
                  <a:solidFill>
                    <a:srgbClr val="002060"/>
                  </a:solidFill>
                </a:rPr>
                <a:t>Xây dựng nhà ở gồm có 3 bước:</a:t>
              </a:r>
            </a:p>
            <a:p>
              <a:pPr>
                <a:lnSpc>
                  <a:spcPct val="200000"/>
                </a:lnSpc>
              </a:pPr>
              <a:r>
                <a:rPr lang="en-US" sz="2400" i="1">
                  <a:solidFill>
                    <a:srgbClr val="002060"/>
                  </a:solidFill>
                </a:rPr>
                <a:t>+ Bước 1: Chuẩn bị</a:t>
              </a:r>
            </a:p>
            <a:p>
              <a:pPr>
                <a:lnSpc>
                  <a:spcPct val="200000"/>
                </a:lnSpc>
              </a:pPr>
              <a:r>
                <a:rPr lang="en-US" sz="2400" i="1">
                  <a:solidFill>
                    <a:srgbClr val="002060"/>
                  </a:solidFill>
                </a:rPr>
                <a:t>+ Bước 2: Xây dựng phần thô</a:t>
              </a:r>
            </a:p>
            <a:p>
              <a:pPr>
                <a:lnSpc>
                  <a:spcPct val="200000"/>
                </a:lnSpc>
              </a:pPr>
              <a:r>
                <a:rPr lang="en-US" sz="2400" i="1">
                  <a:solidFill>
                    <a:srgbClr val="002060"/>
                  </a:solidFill>
                </a:rPr>
                <a:t>+ Bước 3: Hoàn thiện</a:t>
              </a:r>
            </a:p>
            <a:p>
              <a:pPr>
                <a:lnSpc>
                  <a:spcPct val="150000"/>
                </a:lnSpc>
              </a:pPr>
              <a:endParaRPr lang="en-US" sz="240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sz="240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endParaRPr sz="2400">
                <a:solidFill>
                  <a:srgbClr val="002060"/>
                </a:solidFill>
              </a:endParaRPr>
            </a:p>
          </p:txBody>
        </p:sp>
        <p:pic>
          <p:nvPicPr>
            <p:cNvPr id="582" name="Google Shape;582;p49"/>
            <p:cNvPicPr preferRelativeResize="0"/>
            <p:nvPr/>
          </p:nvPicPr>
          <p:blipFill>
            <a:blip r:embed="rId5">
              <a:alphaModFix amt="56000"/>
            </a:blip>
            <a:stretch>
              <a:fillRect/>
            </a:stretch>
          </p:blipFill>
          <p:spPr>
            <a:xfrm flipH="1">
              <a:off x="2106712" y="658500"/>
              <a:ext cx="1818264" cy="279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49"/>
            <p:cNvPicPr preferRelativeResize="0"/>
            <p:nvPr/>
          </p:nvPicPr>
          <p:blipFill>
            <a:blip r:embed="rId6">
              <a:alphaModFix amt="89000"/>
            </a:blip>
            <a:stretch>
              <a:fillRect/>
            </a:stretch>
          </p:blipFill>
          <p:spPr>
            <a:xfrm flipH="1">
              <a:off x="1075493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5547119" y="383638"/>
            <a:ext cx="169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</a:rPr>
              <a:t>Kết luận: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339281" y="1397002"/>
            <a:ext cx="3138888" cy="5018829"/>
            <a:chOff x="5504461" y="1047751"/>
            <a:chExt cx="2354166" cy="3764122"/>
          </a:xfrm>
        </p:grpSpPr>
        <p:grpSp>
          <p:nvGrpSpPr>
            <p:cNvPr id="12" name="Group 11"/>
            <p:cNvGrpSpPr/>
            <p:nvPr/>
          </p:nvGrpSpPr>
          <p:grpSpPr>
            <a:xfrm>
              <a:off x="5504461" y="1047751"/>
              <a:ext cx="2354166" cy="2460262"/>
              <a:chOff x="5504461" y="1047751"/>
              <a:chExt cx="2354166" cy="246026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461" y="1047751"/>
                <a:ext cx="2324100" cy="1143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4461" y="2291861"/>
                <a:ext cx="2354166" cy="121615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461" y="3602492"/>
              <a:ext cx="2354166" cy="12093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50"/>
          <p:cNvGrpSpPr/>
          <p:nvPr/>
        </p:nvGrpSpPr>
        <p:grpSpPr>
          <a:xfrm>
            <a:off x="10887350" y="4990017"/>
            <a:ext cx="1057865" cy="1667553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loud Callout 4"/>
          <p:cNvSpPr/>
          <p:nvPr/>
        </p:nvSpPr>
        <p:spPr>
          <a:xfrm>
            <a:off x="1193532" y="376989"/>
            <a:ext cx="4775200" cy="2641600"/>
          </a:xfrm>
          <a:prstGeom prst="cloudCallout">
            <a:avLst/>
          </a:prstGeom>
          <a:solidFill>
            <a:schemeClr val="tx1">
              <a:lumMod val="25000"/>
              <a:lumOff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Em hãy nêu các bước xây dựng nhà phổ biến tại địa phương em?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124200"/>
            <a:ext cx="3365500" cy="332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482600"/>
            <a:ext cx="4954808" cy="2950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32201"/>
            <a:ext cx="4944177" cy="2884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425133" y="1678800"/>
            <a:ext cx="10002800" cy="43012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3149600" y="516796"/>
            <a:ext cx="7243200" cy="78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j-lt"/>
              </a:rPr>
              <a:t>TIẾT 3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2.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Xây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dựng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ở</a:t>
            </a:r>
            <a:endParaRPr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10567067" y="516796"/>
            <a:ext cx="1120333" cy="1736237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5" name="Diagram 14"/>
          <p:cNvGraphicFramePr/>
          <p:nvPr>
            <p:extLst/>
          </p:nvPr>
        </p:nvGraphicFramePr>
        <p:xfrm>
          <a:off x="2235200" y="1966734"/>
          <a:ext cx="812800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Graphic spid="1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42"/>
          <p:cNvGrpSpPr/>
          <p:nvPr/>
        </p:nvGrpSpPr>
        <p:grpSpPr>
          <a:xfrm>
            <a:off x="10158666" y="5156200"/>
            <a:ext cx="1589007" cy="1320800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320801" y="496309"/>
            <a:ext cx="434054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>
                <a:solidFill>
                  <a:srgbClr val="002060"/>
                </a:solidFill>
              </a:rPr>
              <a:t>I. VẬT LIỆU XÂY DỰNG NHÀ 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73444"/>
            <a:ext cx="6502400" cy="5202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3201" y="1397000"/>
            <a:ext cx="3738267" cy="4420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>
                <a:solidFill>
                  <a:srgbClr val="002060"/>
                </a:solidFill>
              </a:rPr>
              <a:t>Em hãy quan sát và nhận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2060"/>
                </a:solidFill>
              </a:rPr>
              <a:t>diện tên gọi của loại vật liệu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2060"/>
                </a:solidFill>
              </a:rPr>
              <a:t>xây dựng trong hình 2.1?</a:t>
            </a: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>
                <a:solidFill>
                  <a:srgbClr val="002060"/>
                </a:solidFill>
              </a:rPr>
              <a:t>Hãy kể thêm các vật liệu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2060"/>
                </a:solidFill>
              </a:rPr>
              <a:t>xây dựng nhà ở khác mà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2060"/>
                </a:solidFill>
              </a:rPr>
              <a:t>em biết?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24800" y="1498600"/>
            <a:ext cx="3962400" cy="45720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</a:rPr>
              <a:t>a. Cát            b. Gạch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</a:rPr>
              <a:t>c. Xi măng    d. Tre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</a:rPr>
              <a:t>e. Thép         g. Ngói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</a:rPr>
              <a:t>h. Gạch đỏ    i.Kính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</a:rPr>
              <a:t>k. Gỗ             l. Tôn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</a:rPr>
              <a:t>n.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40"/>
          <p:cNvGrpSpPr/>
          <p:nvPr/>
        </p:nvGrpSpPr>
        <p:grpSpPr>
          <a:xfrm>
            <a:off x="10205075" y="442763"/>
            <a:ext cx="1551309" cy="1337971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365443" y="5257800"/>
            <a:ext cx="8525988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Em hãy quan sát tranh và cho biết: Hai ngôi nhà đã sử dụng những 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loại vật liệu gì để xây nhà?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787401"/>
            <a:ext cx="4775200" cy="447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36" y="787402"/>
            <a:ext cx="4953965" cy="4470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0400" y="5461000"/>
            <a:ext cx="4165600" cy="5080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Lá, rơm, tre, nứa, đất sét…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05600" y="5439877"/>
            <a:ext cx="4876800" cy="5080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Xe măng, gạch, ngói,sắt, thép…</a:t>
            </a:r>
          </a:p>
        </p:txBody>
      </p:sp>
    </p:spTree>
    <p:extLst>
      <p:ext uri="{BB962C8B-B14F-4D97-AF65-F5344CB8AC3E}">
        <p14:creationId xmlns:p14="http://schemas.microsoft.com/office/powerpoint/2010/main" val="22218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40"/>
          <p:cNvGrpSpPr/>
          <p:nvPr/>
        </p:nvGrpSpPr>
        <p:grpSpPr>
          <a:xfrm>
            <a:off x="10205075" y="442763"/>
            <a:ext cx="1551309" cy="1337971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219200" y="317460"/>
            <a:ext cx="323037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>
                <a:solidFill>
                  <a:srgbClr val="002060"/>
                </a:solidFill>
              </a:rPr>
              <a:t>Một số nhà ở đặc thù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17602" y="990599"/>
            <a:ext cx="5486399" cy="5440067"/>
            <a:chOff x="838201" y="742949"/>
            <a:chExt cx="4114799" cy="40800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1" y="742949"/>
              <a:ext cx="4114799" cy="36575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77482" y="4476750"/>
              <a:ext cx="102412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</a:rPr>
                <a:t>NHÀ SÀN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05601" y="990599"/>
            <a:ext cx="5181600" cy="5440067"/>
            <a:chOff x="5029201" y="742949"/>
            <a:chExt cx="3886200" cy="4080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742949"/>
              <a:ext cx="3886200" cy="36576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29400" y="4476750"/>
              <a:ext cx="99570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</a:rPr>
                <a:t>NHÀ NỔI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1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729867" y="853575"/>
            <a:ext cx="6938663" cy="5150851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667" b="1" u="sng">
                <a:solidFill>
                  <a:srgbClr val="002060"/>
                </a:solidFill>
              </a:rPr>
              <a:t>Kết luận:</a:t>
            </a: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>
                <a:solidFill>
                  <a:srgbClr val="002060"/>
                </a:solidFill>
              </a:rPr>
              <a:t>Vật liệu chính để xây nhà ở gồm: cát, đá,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2060"/>
                </a:solidFill>
              </a:rPr>
              <a:t>     xi măng sơn, thép, ngói, kính… </a:t>
            </a: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>
                <a:solidFill>
                  <a:srgbClr val="002060"/>
                </a:solidFill>
              </a:rPr>
              <a:t>Một số khu vực đặc thù, nhà ở được làm </a:t>
            </a:r>
          </a:p>
          <a:p>
            <a:pPr>
              <a:lnSpc>
                <a:spcPct val="200000"/>
              </a:lnSpc>
            </a:pPr>
            <a:r>
              <a:rPr lang="en-US" sz="2400">
                <a:solidFill>
                  <a:srgbClr val="002060"/>
                </a:solidFill>
              </a:rPr>
              <a:t>     bằng các vật liệu khác nhau.</a:t>
            </a:r>
            <a:endParaRPr sz="2400">
              <a:solidFill>
                <a:srgbClr val="002060"/>
              </a:solidFill>
            </a:endParaRPr>
          </a:p>
        </p:txBody>
      </p:sp>
      <p:pic>
        <p:nvPicPr>
          <p:cNvPr id="478" name="Google Shape;478;p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47" y="1905002"/>
            <a:ext cx="3469739" cy="3275221"/>
          </a:xfrm>
          <a:prstGeom prst="rect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79" name="Google Shape;479;p44"/>
          <p:cNvGrpSpPr/>
          <p:nvPr/>
        </p:nvGrpSpPr>
        <p:grpSpPr>
          <a:xfrm>
            <a:off x="1280271" y="4475695"/>
            <a:ext cx="1257500" cy="1847451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1425199" y="416465"/>
            <a:ext cx="7243200" cy="78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 b="1">
                <a:solidFill>
                  <a:srgbClr val="002060"/>
                </a:solidFill>
              </a:rPr>
              <a:t>II. Các bước xây dựng nhà ở</a:t>
            </a:r>
            <a:endParaRPr sz="3200" b="1">
              <a:solidFill>
                <a:srgbClr val="002060"/>
              </a:solidFill>
            </a:endParaRPr>
          </a:p>
        </p:txBody>
      </p:sp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10706118" y="5664200"/>
            <a:ext cx="1241167" cy="926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1117600" y="4834235"/>
            <a:ext cx="1780744" cy="1758195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1422400" y="1202471"/>
            <a:ext cx="6096000" cy="35592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67" b="1">
                <a:solidFill>
                  <a:srgbClr val="002060"/>
                </a:solidFill>
              </a:rPr>
              <a:t>Bước 1: Chuẩn bị</a:t>
            </a: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Thiết kế bản vẽ ngôi nhà và dự tính </a:t>
            </a:r>
          </a:p>
          <a:p>
            <a:pPr>
              <a:lnSpc>
                <a:spcPct val="200000"/>
              </a:lnSpc>
            </a:pPr>
            <a:r>
              <a:rPr lang="nl-NL" sz="2400">
                <a:solidFill>
                  <a:srgbClr val="002060"/>
                </a:solidFill>
              </a:rPr>
              <a:t>     chi phí xây dựng (Hình 2.2).</a:t>
            </a:r>
            <a:endParaRPr lang="en-US" sz="2400">
              <a:solidFill>
                <a:srgbClr val="002060"/>
              </a:solidFill>
            </a:endParaRP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Lập hồ sơ và xin phép xây dựng...</a:t>
            </a:r>
            <a:endParaRPr lang="en-US" sz="2400">
              <a:solidFill>
                <a:srgbClr val="002060"/>
              </a:solidFill>
            </a:endParaRP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Bố trí người xây dựng.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97" y="1397000"/>
            <a:ext cx="4940961" cy="439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46"/>
          <p:cNvGrpSpPr/>
          <p:nvPr/>
        </p:nvGrpSpPr>
        <p:grpSpPr>
          <a:xfrm>
            <a:off x="1219200" y="407234"/>
            <a:ext cx="509027" cy="624204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10677895" y="5054600"/>
            <a:ext cx="1187333" cy="1537664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Cloud Callout 37"/>
          <p:cNvSpPr/>
          <p:nvPr/>
        </p:nvSpPr>
        <p:spPr>
          <a:xfrm>
            <a:off x="1016001" y="279400"/>
            <a:ext cx="6197600" cy="2940117"/>
          </a:xfrm>
          <a:prstGeom prst="cloudCallout">
            <a:avLst/>
          </a:prstGeom>
          <a:solidFill>
            <a:schemeClr val="tx1">
              <a:lumMod val="25000"/>
              <a:lumOff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1. Ai là người thiết kế bản vẽ ngôi nhà?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2. Vì sao phải dự tính chi phí cho xây dựng ngôi nhà?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219517"/>
            <a:ext cx="3759200" cy="3372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9400"/>
            <a:ext cx="460482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7"/>
          <p:cNvSpPr txBox="1">
            <a:spLocks noGrp="1"/>
          </p:cNvSpPr>
          <p:nvPr>
            <p:ph type="title"/>
          </p:nvPr>
        </p:nvSpPr>
        <p:spPr>
          <a:xfrm>
            <a:off x="1320800" y="381000"/>
            <a:ext cx="9806800" cy="78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667" b="1">
                <a:solidFill>
                  <a:srgbClr val="002060"/>
                </a:solidFill>
              </a:rPr>
              <a:t>Bước 2: Xây dựng phần thô</a:t>
            </a:r>
            <a:endParaRPr sz="2667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537" y="889001"/>
            <a:ext cx="10464800" cy="515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2400" b="1" i="1">
                <a:solidFill>
                  <a:srgbClr val="002060"/>
                </a:solidFill>
              </a:rPr>
              <a:t>Công việc thực hiện:</a:t>
            </a: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Làm móng.</a:t>
            </a:r>
            <a:endParaRPr lang="en-US" sz="2400">
              <a:solidFill>
                <a:srgbClr val="002060"/>
              </a:solidFill>
            </a:endParaRP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Dụng khung hoặc tường chịu lực. Làm sàn phân chia các tầng (nếu có). </a:t>
            </a:r>
            <a:endParaRPr lang="en-US" sz="2400">
              <a:solidFill>
                <a:srgbClr val="002060"/>
              </a:solidFill>
            </a:endParaRP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Xây tường ngăn, tường . trang trí. </a:t>
            </a: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Làm mái.</a:t>
            </a:r>
            <a:endParaRPr lang="en-US" sz="2400">
              <a:solidFill>
                <a:srgbClr val="002060"/>
              </a:solidFill>
            </a:endParaRPr>
          </a:p>
          <a:p>
            <a:pPr marL="380990" indent="-38099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2400">
                <a:solidFill>
                  <a:srgbClr val="002060"/>
                </a:solidFill>
              </a:rPr>
              <a:t>Lắp đặt hệ thống điện, nước, hệ  thống thông tin liên lạc (điện thoại, </a:t>
            </a:r>
          </a:p>
          <a:p>
            <a:pPr>
              <a:lnSpc>
                <a:spcPct val="200000"/>
              </a:lnSpc>
            </a:pPr>
            <a:r>
              <a:rPr lang="nl-NL" sz="2400">
                <a:solidFill>
                  <a:srgbClr val="002060"/>
                </a:solidFill>
              </a:rPr>
              <a:t>Internet,...) trong tường và trần nhà</a:t>
            </a:r>
            <a:r>
              <a:rPr lang="nl-NL" sz="2133">
                <a:solidFill>
                  <a:srgbClr val="002060"/>
                </a:solidFill>
              </a:rPr>
              <a:t>.</a:t>
            </a:r>
            <a:endParaRPr lang="en-US" sz="2133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484</Words>
  <Application>Microsoft Office PowerPoint</Application>
  <PresentationFormat>Widescreen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Fredoka One</vt:lpstr>
      <vt:lpstr>Palanquin Dark</vt:lpstr>
      <vt:lpstr>Roboto Condensed</vt:lpstr>
      <vt:lpstr>Vibur</vt:lpstr>
      <vt:lpstr>Wingdings</vt:lpstr>
      <vt:lpstr>Office Theme</vt:lpstr>
      <vt:lpstr>PowerPoint Presentation</vt:lpstr>
      <vt:lpstr>TIẾT 3 Bài 2. Xây dựng nhà ở</vt:lpstr>
      <vt:lpstr>PowerPoint Presentation</vt:lpstr>
      <vt:lpstr>PowerPoint Presentation</vt:lpstr>
      <vt:lpstr>PowerPoint Presentation</vt:lpstr>
      <vt:lpstr>PowerPoint Presentation</vt:lpstr>
      <vt:lpstr>II. Các bước xây dựng nhà ở</vt:lpstr>
      <vt:lpstr>PowerPoint Presentation</vt:lpstr>
      <vt:lpstr>Bước 2: Xây dựng phần thô</vt:lpstr>
      <vt:lpstr>PowerPoint Presentation</vt:lpstr>
      <vt:lpstr>Bước 3: Hoàn thiện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VHOADIU</dc:creator>
  <cp:lastModifiedBy>VHOADIU</cp:lastModifiedBy>
  <cp:revision>3</cp:revision>
  <dcterms:created xsi:type="dcterms:W3CDTF">2025-12-07T12:48:16Z</dcterms:created>
  <dcterms:modified xsi:type="dcterms:W3CDTF">2025-12-07T16:01:09Z</dcterms:modified>
</cp:coreProperties>
</file>