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2" r:id="rId2"/>
  </p:sldMasterIdLst>
  <p:notesMasterIdLst>
    <p:notesMasterId r:id="rId39"/>
  </p:notesMasterIdLst>
  <p:sldIdLst>
    <p:sldId id="2007577625" r:id="rId3"/>
    <p:sldId id="256" r:id="rId4"/>
    <p:sldId id="2007577638" r:id="rId5"/>
    <p:sldId id="258" r:id="rId6"/>
    <p:sldId id="257" r:id="rId7"/>
    <p:sldId id="259" r:id="rId8"/>
    <p:sldId id="260" r:id="rId9"/>
    <p:sldId id="2007577624" r:id="rId10"/>
    <p:sldId id="1729" r:id="rId11"/>
    <p:sldId id="262" r:id="rId12"/>
    <p:sldId id="2007577639" r:id="rId13"/>
    <p:sldId id="2007577615" r:id="rId14"/>
    <p:sldId id="2007577628" r:id="rId15"/>
    <p:sldId id="2007577635" r:id="rId16"/>
    <p:sldId id="2007577630" r:id="rId17"/>
    <p:sldId id="2007577631" r:id="rId18"/>
    <p:sldId id="2007577632" r:id="rId19"/>
    <p:sldId id="1731" r:id="rId20"/>
    <p:sldId id="1730" r:id="rId21"/>
    <p:sldId id="1725" r:id="rId22"/>
    <p:sldId id="2007577644" r:id="rId23"/>
    <p:sldId id="2007577643" r:id="rId24"/>
    <p:sldId id="2007577633" r:id="rId25"/>
    <p:sldId id="2007577634" r:id="rId26"/>
    <p:sldId id="2007577640" r:id="rId27"/>
    <p:sldId id="1726" r:id="rId28"/>
    <p:sldId id="2007577646" r:id="rId29"/>
    <p:sldId id="2007577617" r:id="rId30"/>
    <p:sldId id="2007577647" r:id="rId31"/>
    <p:sldId id="2007577645" r:id="rId32"/>
    <p:sldId id="1732" r:id="rId33"/>
    <p:sldId id="2007577636" r:id="rId34"/>
    <p:sldId id="2007577637" r:id="rId35"/>
    <p:sldId id="1728" r:id="rId36"/>
    <p:sldId id="2007577622" r:id="rId37"/>
    <p:sldId id="293"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6C9"/>
    <a:srgbClr val="FF2D2D"/>
    <a:srgbClr val="FF6969"/>
    <a:srgbClr val="687C71"/>
    <a:srgbClr val="FFFFFF"/>
    <a:srgbClr val="2D3633"/>
    <a:srgbClr val="0C0306"/>
    <a:srgbClr val="263937"/>
    <a:srgbClr val="974975"/>
    <a:srgbClr val="0404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5" autoAdjust="0"/>
    <p:restoredTop sz="94598" autoAdjust="0"/>
  </p:normalViewPr>
  <p:slideViewPr>
    <p:cSldViewPr snapToGrid="0" showGuides="1">
      <p:cViewPr varScale="1">
        <p:scale>
          <a:sx n="74" d="100"/>
          <a:sy n="74" d="100"/>
        </p:scale>
        <p:origin x="606" y="7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7BA8E-D23D-4AA6-AAF5-D2997172B230}" type="datetimeFigureOut">
              <a:rPr lang="zh-CN" altLang="en-US" smtClean="0"/>
              <a:t>2025/10/22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5A7E6-8466-460F-99D0-7FDF2BA043CA}" type="slidenum">
              <a:rPr lang="zh-CN" altLang="en-US" smtClean="0"/>
              <a:t>‹#›</a:t>
            </a:fld>
            <a:endParaRPr lang="zh-CN" altLang="en-US"/>
          </a:p>
        </p:txBody>
      </p:sp>
    </p:spTree>
    <p:extLst>
      <p:ext uri="{BB962C8B-B14F-4D97-AF65-F5344CB8AC3E}">
        <p14:creationId xmlns:p14="http://schemas.microsoft.com/office/powerpoint/2010/main" val="4034480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2F85A7E6-8466-460F-99D0-7FDF2BA043CA}" type="slidenum">
              <a:rPr lang="zh-CN" altLang="en-US" smtClean="0"/>
              <a:t>1</a:t>
            </a:fld>
            <a:endParaRPr lang="zh-CN" altLang="en-US"/>
          </a:p>
        </p:txBody>
      </p:sp>
    </p:spTree>
    <p:extLst>
      <p:ext uri="{BB962C8B-B14F-4D97-AF65-F5344CB8AC3E}">
        <p14:creationId xmlns:p14="http://schemas.microsoft.com/office/powerpoint/2010/main" val="3821463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11</a:t>
            </a:fld>
            <a:endParaRPr lang="zh-CN" altLang="en-US"/>
          </a:p>
        </p:txBody>
      </p:sp>
    </p:spTree>
    <p:extLst>
      <p:ext uri="{BB962C8B-B14F-4D97-AF65-F5344CB8AC3E}">
        <p14:creationId xmlns:p14="http://schemas.microsoft.com/office/powerpoint/2010/main" val="18895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12</a:t>
            </a:fld>
            <a:endParaRPr lang="zh-CN" altLang="en-US"/>
          </a:p>
        </p:txBody>
      </p:sp>
    </p:spTree>
    <p:extLst>
      <p:ext uri="{BB962C8B-B14F-4D97-AF65-F5344CB8AC3E}">
        <p14:creationId xmlns:p14="http://schemas.microsoft.com/office/powerpoint/2010/main" val="1360276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13</a:t>
            </a:fld>
            <a:endParaRPr lang="zh-CN" altLang="en-US"/>
          </a:p>
        </p:txBody>
      </p:sp>
    </p:spTree>
    <p:extLst>
      <p:ext uri="{BB962C8B-B14F-4D97-AF65-F5344CB8AC3E}">
        <p14:creationId xmlns:p14="http://schemas.microsoft.com/office/powerpoint/2010/main" val="249284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14</a:t>
            </a:fld>
            <a:endParaRPr lang="zh-CN" altLang="en-US"/>
          </a:p>
        </p:txBody>
      </p:sp>
    </p:spTree>
    <p:extLst>
      <p:ext uri="{BB962C8B-B14F-4D97-AF65-F5344CB8AC3E}">
        <p14:creationId xmlns:p14="http://schemas.microsoft.com/office/powerpoint/2010/main" val="850821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15</a:t>
            </a:fld>
            <a:endParaRPr lang="zh-CN" altLang="en-US"/>
          </a:p>
        </p:txBody>
      </p:sp>
    </p:spTree>
    <p:extLst>
      <p:ext uri="{BB962C8B-B14F-4D97-AF65-F5344CB8AC3E}">
        <p14:creationId xmlns:p14="http://schemas.microsoft.com/office/powerpoint/2010/main" val="1527811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16</a:t>
            </a:fld>
            <a:endParaRPr lang="zh-CN" altLang="en-US"/>
          </a:p>
        </p:txBody>
      </p:sp>
    </p:spTree>
    <p:extLst>
      <p:ext uri="{BB962C8B-B14F-4D97-AF65-F5344CB8AC3E}">
        <p14:creationId xmlns:p14="http://schemas.microsoft.com/office/powerpoint/2010/main" val="1971012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17</a:t>
            </a:fld>
            <a:endParaRPr lang="zh-CN" altLang="en-US"/>
          </a:p>
        </p:txBody>
      </p:sp>
    </p:spTree>
    <p:extLst>
      <p:ext uri="{BB962C8B-B14F-4D97-AF65-F5344CB8AC3E}">
        <p14:creationId xmlns:p14="http://schemas.microsoft.com/office/powerpoint/2010/main" val="2905072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2. Chân dung nhân vật Kim Trọng</a:t>
            </a:r>
          </a:p>
          <a:p>
            <a:r>
              <a:rPr lang="vi-VN" dirty="0"/>
              <a:t>-</a:t>
            </a:r>
            <a:r>
              <a:rPr lang="en-US" dirty="0"/>
              <a:t> </a:t>
            </a:r>
            <a:r>
              <a:rPr lang="vi-VN" dirty="0"/>
              <a:t>Kim Trọng xuất hiện trong khung cảnh thiên nhiên trong sáng, tươi đẹp. Dung mạo, cử chỉ, phong thái của chàng Kim làm bừng sáng cả không gian, làm “xinh đẹp cả một vùng” (Xuân Diệu): Hài văn lần bước dặm xanh/ Một vùng như thể cây quỳnh cành dao.</a:t>
            </a:r>
          </a:p>
          <a:p>
            <a:r>
              <a:rPr lang="vi-VN" dirty="0"/>
              <a:t>-</a:t>
            </a:r>
            <a:r>
              <a:rPr lang="en-US" dirty="0"/>
              <a:t> </a:t>
            </a:r>
            <a:r>
              <a:rPr lang="vi-VN" dirty="0"/>
              <a:t>Chân dung Kim Trọng được khắc hoạ qua cử chỉ, hành động, ngoại hình và gia thế, địa vị, học thức. Cử chỉ, hành động lịch thiệp, nho nhã: xuống ngựa tới nơi tự tình. Trang phục, dung mạo trẻ trung, thanh lịch: hài văn lần bước dặm xanh. Gia thế giàu sang, quyền quý: nhà trâm anh, nền phú hậu. Tư chất thông minh, tài năng văn chương xuất chúng: văn chương nết đất, thông minh tính trời. Chân dung nhân vật toát lên vẻ hào hoa, lịch lãm và phong nhã.</a:t>
            </a:r>
          </a:p>
          <a:p>
            <a:r>
              <a:rPr lang="vi-VN" dirty="0"/>
              <a:t>-</a:t>
            </a:r>
            <a:r>
              <a:rPr lang="en-US" dirty="0"/>
              <a:t> </a:t>
            </a:r>
            <a:r>
              <a:rPr lang="vi-VN" dirty="0"/>
              <a:t>Kim Trọng được miêu tả và giới thiệu qua lời người kể chuyện. Nguyễn Du dẫn dắt người đọc đi từ vẻ đẹp ngoại hình đến vẻ đẹp của phẩm cách và tâm hồn nhân vật.</a:t>
            </a:r>
          </a:p>
          <a:p>
            <a:r>
              <a:rPr lang="vi-VN" dirty="0"/>
              <a:t>-</a:t>
            </a:r>
            <a:r>
              <a:rPr lang="en-US" dirty="0"/>
              <a:t> </a:t>
            </a:r>
            <a:r>
              <a:rPr lang="vi-VN" dirty="0"/>
              <a:t>Kim Trọng mang vẻ đẹp hoàn hảo, lí tưởng của mẫu người tài tử, văn nhân thời xưa. Sự kết hợp giữa yếu tố tĩnh (ngoại hình) và yếu tố động (cử chỉ, hành động) tạo nên bức chân dung thống nhất, hoàn mĩ.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18</a:t>
            </a:fld>
            <a:endParaRPr lang="zh-CN" altLang="en-US"/>
          </a:p>
        </p:txBody>
      </p:sp>
    </p:spTree>
    <p:extLst>
      <p:ext uri="{BB962C8B-B14F-4D97-AF65-F5344CB8AC3E}">
        <p14:creationId xmlns:p14="http://schemas.microsoft.com/office/powerpoint/2010/main" val="1419386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2. Chân dung nhân vật Kim Trọng</a:t>
            </a:r>
          </a:p>
          <a:p>
            <a:r>
              <a:rPr lang="vi-VN" dirty="0"/>
              <a:t>-</a:t>
            </a:r>
            <a:r>
              <a:rPr lang="en-US" dirty="0"/>
              <a:t> </a:t>
            </a:r>
            <a:r>
              <a:rPr lang="vi-VN" dirty="0"/>
              <a:t>Kim Trọng xuất hiện trong khung cảnh thiên nhiên trong sáng, tươi đẹp. Dung mạo, cử chỉ, phong thái của chàng Kim làm bừng sáng cả không gian, làm “xinh đẹp cả một vùng” (Xuân Diệu): Hài văn lần bước dặm xanh/ Một vùng như thể cây quỳnh cành dao.</a:t>
            </a:r>
          </a:p>
          <a:p>
            <a:r>
              <a:rPr lang="vi-VN" dirty="0"/>
              <a:t>-</a:t>
            </a:r>
            <a:r>
              <a:rPr lang="en-US" dirty="0"/>
              <a:t> </a:t>
            </a:r>
            <a:r>
              <a:rPr lang="vi-VN" dirty="0"/>
              <a:t>Chân dung Kim Trọng được khắc hoạ qua cử chỉ, hành động, ngoại hình và gia thế, địa vị, học thức. Cử chỉ, hành động lịch thiệp, nho nhã: xuống ngựa tới nơi tự tình. Trang phục, dung mạo trẻ trung, thanh lịch: hài văn lần bước dặm xanh. Gia thế giàu sang, quyền quý: nhà trâm anh, nền phú hậu. Tư chất thông minh, tài năng văn chương xuất chúng: văn chương nết đất, thông minh tính trời. Chân dung nhân vật toát lên vẻ hào hoa, lịch lãm và phong nhã.</a:t>
            </a:r>
          </a:p>
          <a:p>
            <a:r>
              <a:rPr lang="vi-VN" dirty="0"/>
              <a:t>-</a:t>
            </a:r>
            <a:r>
              <a:rPr lang="en-US" dirty="0"/>
              <a:t> </a:t>
            </a:r>
            <a:r>
              <a:rPr lang="vi-VN" dirty="0"/>
              <a:t>Kim Trọng được miêu tả và giới thiệu qua lời người kể chuyện. Nguyễn Du dẫn dắt người đọc đi từ vẻ đẹp ngoại hình đến vẻ đẹp của phẩm cách và tâm hồn nhân vật.</a:t>
            </a:r>
          </a:p>
          <a:p>
            <a:r>
              <a:rPr lang="vi-VN" dirty="0"/>
              <a:t>-</a:t>
            </a:r>
            <a:r>
              <a:rPr lang="en-US" dirty="0"/>
              <a:t> </a:t>
            </a:r>
            <a:r>
              <a:rPr lang="vi-VN" dirty="0"/>
              <a:t>Kim Trọng mang vẻ đẹp hoàn hảo, lí tưởng của mẫu người tài tử, văn nhân thời xưa. Sự kết hợp giữa yếu tố tĩnh (ngoại hình) và yếu tố động (cử chỉ, hành động) tạo nên bức chân dung thống nhất, hoàn mĩ.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19</a:t>
            </a:fld>
            <a:endParaRPr lang="zh-CN" altLang="en-US"/>
          </a:p>
        </p:txBody>
      </p:sp>
    </p:spTree>
    <p:extLst>
      <p:ext uri="{BB962C8B-B14F-4D97-AF65-F5344CB8AC3E}">
        <p14:creationId xmlns:p14="http://schemas.microsoft.com/office/powerpoint/2010/main" val="1229426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2. Chân dung nhân vật Kim Trọng</a:t>
            </a:r>
          </a:p>
          <a:p>
            <a:r>
              <a:rPr lang="vi-VN" dirty="0"/>
              <a:t>-</a:t>
            </a:r>
            <a:r>
              <a:rPr lang="en-US" dirty="0"/>
              <a:t> </a:t>
            </a:r>
            <a:r>
              <a:rPr lang="vi-VN" dirty="0"/>
              <a:t>Kim Trọng xuất hiện trong khung cảnh thiên nhiên trong sáng, tươi đẹp. Dung mạo, cử chỉ, phong thái của chàng Kim làm bừng sáng cả không gian, làm “xinh đẹp cả một vùng” (Xuân Diệu): Hài văn lần bước dặm xanh/ Một vùng như thể cây quỳnh cành dao.</a:t>
            </a:r>
          </a:p>
          <a:p>
            <a:r>
              <a:rPr lang="vi-VN" dirty="0"/>
              <a:t>-</a:t>
            </a:r>
            <a:r>
              <a:rPr lang="en-US" dirty="0"/>
              <a:t> </a:t>
            </a:r>
            <a:r>
              <a:rPr lang="vi-VN" dirty="0"/>
              <a:t>Chân dung Kim Trọng được khắc hoạ qua cử chỉ, hành động, ngoại hình và gia thế, địa vị, học thức. Cử chỉ, hành động lịch thiệp, nho nhã: xuống ngựa tới nơi tự tình. Trang phục, dung mạo trẻ trung, thanh lịch: hài văn lần bước dặm xanh. Gia thế giàu sang, quyền quý: nhà trâm anh, nền phú hậu. Tư chất thông minh, tài năng văn chương xuất chúng: văn chương nết đất, thông minh tính trời. Chân dung nhân vật toát lên vẻ hào hoa, lịch lãm và phong nhã.</a:t>
            </a:r>
          </a:p>
          <a:p>
            <a:r>
              <a:rPr lang="vi-VN" dirty="0"/>
              <a:t>-</a:t>
            </a:r>
            <a:r>
              <a:rPr lang="en-US" dirty="0"/>
              <a:t> </a:t>
            </a:r>
            <a:r>
              <a:rPr lang="vi-VN" dirty="0"/>
              <a:t>Kim Trọng được miêu tả và giới thiệu qua lời người kể chuyện. Nguyễn Du dẫn dắt người đọc đi từ vẻ đẹp ngoại hình đến vẻ đẹp của phẩm cách và tâm hồn nhân vật.</a:t>
            </a:r>
          </a:p>
          <a:p>
            <a:r>
              <a:rPr lang="vi-VN" dirty="0"/>
              <a:t>-</a:t>
            </a:r>
            <a:r>
              <a:rPr lang="en-US" dirty="0"/>
              <a:t> </a:t>
            </a:r>
            <a:r>
              <a:rPr lang="vi-VN" dirty="0"/>
              <a:t>Kim Trọng mang vẻ đẹp hoàn hảo, lí tưởng của mẫu người tài tử, văn nhân thời xưa. Sự kết hợp giữa yếu tố tĩnh (ngoại hình) và yếu tố động (cử chỉ, hành động) tạo nên bức chân dung thống nhất, hoàn mĩ.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20</a:t>
            </a:fld>
            <a:endParaRPr lang="zh-CN" altLang="en-US"/>
          </a:p>
        </p:txBody>
      </p:sp>
    </p:spTree>
    <p:extLst>
      <p:ext uri="{BB962C8B-B14F-4D97-AF65-F5344CB8AC3E}">
        <p14:creationId xmlns:p14="http://schemas.microsoft.com/office/powerpoint/2010/main" val="45404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2F85A7E6-8466-460F-99D0-7FDF2BA043CA}" type="slidenum">
              <a:rPr lang="zh-CN" altLang="en-US" smtClean="0"/>
              <a:t>2</a:t>
            </a:fld>
            <a:endParaRPr lang="zh-CN" altLang="en-US"/>
          </a:p>
        </p:txBody>
      </p:sp>
    </p:spTree>
    <p:extLst>
      <p:ext uri="{BB962C8B-B14F-4D97-AF65-F5344CB8AC3E}">
        <p14:creationId xmlns:p14="http://schemas.microsoft.com/office/powerpoint/2010/main" val="1942459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a:t>
            </a:r>
            <a:r>
              <a:rPr lang="en-US" dirty="0"/>
              <a:t> </a:t>
            </a:r>
            <a:r>
              <a:rPr lang="vi-VN" dirty="0"/>
              <a:t>Cuộc gặp gỡ đầu xuân có 4 nhân vật nhưng Nguyễn Du tập trung khám phá, thể hiện tâm trạng, cảm xúc của hai nhân vật chính: Kim Trọng và Thuý Kiều.</a:t>
            </a:r>
          </a:p>
          <a:p>
            <a:r>
              <a:rPr lang="vi-VN" dirty="0"/>
              <a:t>-</a:t>
            </a:r>
            <a:r>
              <a:rPr lang="en-US" dirty="0"/>
              <a:t> </a:t>
            </a:r>
            <a:r>
              <a:rPr lang="vi-VN" dirty="0"/>
              <a:t>Ấn tượng đầu tiên khi gặp gỡ: cảm giác ngỡ ngàng, ngưỡng mộ của Kim Trọng trước vẻ đẹp mặn mà, đằm thắm của hai chị em Thuý Kiều.</a:t>
            </a:r>
          </a:p>
          <a:p>
            <a:r>
              <a:rPr lang="vi-VN" dirty="0"/>
              <a:t>-</a:t>
            </a:r>
            <a:r>
              <a:rPr lang="en-US" dirty="0"/>
              <a:t> </a:t>
            </a:r>
            <a:r>
              <a:rPr lang="vi-VN" dirty="0"/>
              <a:t>Cảm xúc khi tình yêu chớm nở: từ trạng thái ngại ngùng, bối rối, e ấp của Thuý Kiều, Kim Trọng (Tình trong như đã mặt ngoài còn e) đến trạng thái đắm say, mãnh liệt (Chập chờn cơn tỉnh cơn mê), quyến luyến chẳng muốn chia xa (dứt về chỉn khôn). Những ràng buộc của lễ giáo không ngăn cản được hai tâm hồn trẻ trung, khao khát tình yêu và hạnh phúc.</a:t>
            </a:r>
          </a:p>
          <a:p>
            <a:r>
              <a:rPr lang="vi-VN" dirty="0"/>
              <a:t>-</a:t>
            </a:r>
            <a:r>
              <a:rPr lang="en-US" dirty="0"/>
              <a:t> </a:t>
            </a:r>
            <a:r>
              <a:rPr lang="vi-VN" dirty="0"/>
              <a:t>Cảm xúc lúc chia tay: vấn vương, không nỡ rời. Thời khắc ngày tàn khiến buổi hội ngộ đẹp đẽ, nên thơ giữa Thuý Kiều</a:t>
            </a:r>
          </a:p>
          <a:p>
            <a:r>
              <a:rPr lang="vi-VN" dirty="0"/>
              <a:t>-</a:t>
            </a:r>
            <a:r>
              <a:rPr lang="en-US" dirty="0"/>
              <a:t> </a:t>
            </a:r>
            <a:r>
              <a:rPr lang="vi-VN" dirty="0"/>
              <a:t>Kim Trọng phải kết thúc. Người trong cuộc không lên tiếng nhưng hành động dùng dằng của khách lên ngựa, đôi mắt dõi theo của người đứng trông đã thể hiện sâu sắc cảm giác lưu luyến, muốn níu kéo mãi phút giây gặp gỡ. Tình yêu giăng mắc lên cả cảnh vật thiên nhiên, khiến nhịp cầu, dòng nước, tơ liễu và bóng chiều cũng trở nên thơ mộng, trữ tình hơn.</a:t>
            </a:r>
          </a:p>
          <a:p>
            <a:r>
              <a:rPr lang="vi-VN" dirty="0"/>
              <a:t>-</a:t>
            </a:r>
            <a:r>
              <a:rPr lang="en-US" dirty="0"/>
              <a:t> </a:t>
            </a:r>
            <a:r>
              <a:rPr lang="vi-VN" dirty="0"/>
              <a:t>Nghệ thuật miêu tả tâm trạng nhân vật của Nguyễn Du: sử dụng ngôn ngữ dân tộc (đa số từ thuần Việt), kết hợp miêu tả trực tiếp cảm xúc của nhân vật với bút pháp tả cảnh ngụ tình.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21</a:t>
            </a:fld>
            <a:endParaRPr lang="zh-CN" altLang="en-US"/>
          </a:p>
        </p:txBody>
      </p:sp>
    </p:spTree>
    <p:extLst>
      <p:ext uri="{BB962C8B-B14F-4D97-AF65-F5344CB8AC3E}">
        <p14:creationId xmlns:p14="http://schemas.microsoft.com/office/powerpoint/2010/main" val="1994407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9Slide03 Ample" panose="02000000000000000000" pitchFamily="2" charset="0"/>
              </a:rPr>
              <a:t>Đ</a:t>
            </a:r>
            <a:r>
              <a:rPr lang="vi-VN" sz="1200" dirty="0">
                <a:solidFill>
                  <a:srgbClr val="FF0000"/>
                </a:solidFill>
                <a:latin typeface="#9Slide03 Ample" panose="02000000000000000000" pitchFamily="2" charset="0"/>
              </a:rPr>
              <a:t>ọc 10 câu thơ tiếp (</a:t>
            </a:r>
            <a:r>
              <a:rPr lang="vi-VN" sz="1200" i="1" dirty="0">
                <a:solidFill>
                  <a:srgbClr val="FF0000"/>
                </a:solidFill>
                <a:latin typeface="#9Slide03 Ample" panose="02000000000000000000" pitchFamily="2" charset="0"/>
              </a:rPr>
              <a:t>Bóng hồng nhác thấy nẻo xa ... Bên cầu tơ liễu bóng chiều thướt tha</a:t>
            </a:r>
            <a:r>
              <a:rPr lang="vi-VN" sz="1200" dirty="0">
                <a:solidFill>
                  <a:srgbClr val="FF0000"/>
                </a:solidFill>
                <a:latin typeface="#9Slide03 Ample" panose="02000000000000000000" pitchFamily="2" charset="0"/>
              </a:rPr>
              <a:t>)</a:t>
            </a:r>
            <a:r>
              <a:rPr lang="en-US" sz="1200" dirty="0">
                <a:solidFill>
                  <a:srgbClr val="FF0000"/>
                </a:solidFill>
                <a:latin typeface="#9Slide03 Ample" panose="02000000000000000000" pitchFamily="2" charset="0"/>
              </a:rPr>
              <a:t> + </a:t>
            </a:r>
            <a:r>
              <a:rPr lang="en-US" sz="1200" dirty="0" err="1">
                <a:solidFill>
                  <a:srgbClr val="FF0000"/>
                </a:solidFill>
                <a:latin typeface="#9Slide03 Ample" panose="02000000000000000000" pitchFamily="2" charset="0"/>
              </a:rPr>
              <a:t>Vẽ</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sơ</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đồ</a:t>
            </a:r>
            <a:r>
              <a:rPr lang="en-US" sz="1200" dirty="0">
                <a:solidFill>
                  <a:srgbClr val="FF0000"/>
                </a:solidFill>
                <a:latin typeface="#9Slide03 Ample" panose="02000000000000000000" pitchFamily="2" charset="0"/>
              </a:rPr>
              <a:t> Timeline </a:t>
            </a:r>
            <a:r>
              <a:rPr lang="en-US" sz="1200" dirty="0" err="1">
                <a:solidFill>
                  <a:srgbClr val="FF0000"/>
                </a:solidFill>
                <a:latin typeface="#9Slide03 Ample" panose="02000000000000000000" pitchFamily="2" charset="0"/>
              </a:rPr>
              <a:t>trạng</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thái</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cảm</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xúc</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của</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Thúy</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Kiều</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và</a:t>
            </a:r>
            <a:r>
              <a:rPr lang="en-US" sz="1200" dirty="0">
                <a:solidFill>
                  <a:srgbClr val="FF0000"/>
                </a:solidFill>
                <a:latin typeface="#9Slide03 Ample" panose="02000000000000000000" pitchFamily="2" charset="0"/>
              </a:rPr>
              <a:t> Kim </a:t>
            </a:r>
            <a:r>
              <a:rPr lang="en-US" sz="1200" dirty="0" err="1">
                <a:solidFill>
                  <a:srgbClr val="FF0000"/>
                </a:solidFill>
                <a:latin typeface="#9Slide03 Ample" panose="02000000000000000000" pitchFamily="2" charset="0"/>
              </a:rPr>
              <a:t>Trọng</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trong</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buổi</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đầu</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gặp</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gỡ</a:t>
            </a:r>
            <a:endParaRPr lang="vi-VN" sz="1200" dirty="0">
              <a:solidFill>
                <a:srgbClr val="FF0000"/>
              </a:solidFill>
              <a:latin typeface="#9Slide03 Ampl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22</a:t>
            </a:fld>
            <a:endParaRPr lang="zh-CN" altLang="en-US"/>
          </a:p>
        </p:txBody>
      </p:sp>
    </p:spTree>
    <p:extLst>
      <p:ext uri="{BB962C8B-B14F-4D97-AF65-F5344CB8AC3E}">
        <p14:creationId xmlns:p14="http://schemas.microsoft.com/office/powerpoint/2010/main" val="1981757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23</a:t>
            </a:fld>
            <a:endParaRPr lang="zh-CN" altLang="en-US"/>
          </a:p>
        </p:txBody>
      </p:sp>
    </p:spTree>
    <p:extLst>
      <p:ext uri="{BB962C8B-B14F-4D97-AF65-F5344CB8AC3E}">
        <p14:creationId xmlns:p14="http://schemas.microsoft.com/office/powerpoint/2010/main" val="3271209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24</a:t>
            </a:fld>
            <a:endParaRPr lang="zh-CN" altLang="en-US"/>
          </a:p>
        </p:txBody>
      </p:sp>
    </p:spTree>
    <p:extLst>
      <p:ext uri="{BB962C8B-B14F-4D97-AF65-F5344CB8AC3E}">
        <p14:creationId xmlns:p14="http://schemas.microsoft.com/office/powerpoint/2010/main" val="2936306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25</a:t>
            </a:fld>
            <a:endParaRPr lang="zh-CN" altLang="en-US"/>
          </a:p>
        </p:txBody>
      </p:sp>
    </p:spTree>
    <p:extLst>
      <p:ext uri="{BB962C8B-B14F-4D97-AF65-F5344CB8AC3E}">
        <p14:creationId xmlns:p14="http://schemas.microsoft.com/office/powerpoint/2010/main" val="1434653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a:t>
            </a:r>
            <a:r>
              <a:rPr lang="en-US" dirty="0"/>
              <a:t> </a:t>
            </a:r>
            <a:r>
              <a:rPr lang="vi-VN" dirty="0"/>
              <a:t>Cuộc gặp gỡ đầu xuân có 4 nhân vật nhưng Nguyễn Du tập trung khám phá, thể hiện tâm trạng, cảm xúc của hai nhân vật chính: Kim Trọng và Thuý Kiều.</a:t>
            </a:r>
          </a:p>
          <a:p>
            <a:r>
              <a:rPr lang="vi-VN" dirty="0"/>
              <a:t>-</a:t>
            </a:r>
            <a:r>
              <a:rPr lang="en-US" dirty="0"/>
              <a:t> </a:t>
            </a:r>
            <a:r>
              <a:rPr lang="vi-VN" dirty="0"/>
              <a:t>Ấn tượng đầu tiên khi gặp gỡ: cảm giác ngỡ ngàng, ngưỡng mộ của Kim Trọng trước vẻ đẹp mặn mà, đằm thắm của hai chị em Thuý Kiều.</a:t>
            </a:r>
          </a:p>
          <a:p>
            <a:r>
              <a:rPr lang="vi-VN" dirty="0"/>
              <a:t>-</a:t>
            </a:r>
            <a:r>
              <a:rPr lang="en-US" dirty="0"/>
              <a:t> </a:t>
            </a:r>
            <a:r>
              <a:rPr lang="vi-VN" dirty="0"/>
              <a:t>Cảm xúc khi tình yêu chớm nở: từ trạng thái ngại ngùng, bối rối, e ấp của Thuý Kiều, Kim Trọng (Tình trong như đã mặt ngoài còn e) đến trạng thái đắm say, mãnh liệt (Chập chờn cơn tỉnh cơn mê), quyến luyến chẳng muốn chia xa (dứt về chỉn khôn). Những ràng buộc của lễ giáo không ngăn cản được hai tâm hồn trẻ trung, khao khát tình yêu và hạnh phúc.</a:t>
            </a:r>
          </a:p>
          <a:p>
            <a:r>
              <a:rPr lang="vi-VN" dirty="0"/>
              <a:t>-</a:t>
            </a:r>
            <a:r>
              <a:rPr lang="en-US" dirty="0"/>
              <a:t> </a:t>
            </a:r>
            <a:r>
              <a:rPr lang="vi-VN" dirty="0"/>
              <a:t>Cảm xúc lúc chia tay: vấn vương, không nỡ rời. Thời khắc ngày tàn khiến buổi hội ngộ đẹp đẽ, nên thơ giữa Thuý Kiều</a:t>
            </a:r>
          </a:p>
          <a:p>
            <a:r>
              <a:rPr lang="vi-VN" dirty="0"/>
              <a:t>-</a:t>
            </a:r>
            <a:r>
              <a:rPr lang="en-US" dirty="0"/>
              <a:t> </a:t>
            </a:r>
            <a:r>
              <a:rPr lang="vi-VN" dirty="0"/>
              <a:t>Kim Trọng phải kết thúc. Người trong cuộc không lên tiếng nhưng hành động dùng dằng của khách lên ngựa, đôi mắt dõi theo của người đứng trông đã thể hiện sâu sắc cảm giác lưu luyến, muốn níu kéo mãi phút giây gặp gỡ. Tình yêu giăng mắc lên cả cảnh vật thiên nhiên, khiến nhịp cầu, dòng nước, tơ liễu và bóng chiều cũng trở nên thơ mộng, trữ tình hơn.</a:t>
            </a:r>
          </a:p>
          <a:p>
            <a:r>
              <a:rPr lang="vi-VN" dirty="0"/>
              <a:t>-</a:t>
            </a:r>
            <a:r>
              <a:rPr lang="en-US" dirty="0"/>
              <a:t> </a:t>
            </a:r>
            <a:r>
              <a:rPr lang="vi-VN" dirty="0"/>
              <a:t>Nghệ thuật miêu tả tâm trạng nhân vật của Nguyễn Du: sử dụng ngôn ngữ dân tộc (đa số từ thuần Việt), kết hợp miêu tả trực tiếp cảm xúc của nhân vật với bút pháp tả cảnh ngụ tình.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26</a:t>
            </a:fld>
            <a:endParaRPr lang="zh-CN" altLang="en-US"/>
          </a:p>
        </p:txBody>
      </p:sp>
    </p:spTree>
    <p:extLst>
      <p:ext uri="{BB962C8B-B14F-4D97-AF65-F5344CB8AC3E}">
        <p14:creationId xmlns:p14="http://schemas.microsoft.com/office/powerpoint/2010/main" val="686646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2. Chân dung nhân vật Kim Trọng</a:t>
            </a:r>
          </a:p>
          <a:p>
            <a:r>
              <a:rPr lang="vi-VN" dirty="0"/>
              <a:t>-</a:t>
            </a:r>
            <a:r>
              <a:rPr lang="en-US" dirty="0"/>
              <a:t> </a:t>
            </a:r>
            <a:r>
              <a:rPr lang="vi-VN" dirty="0"/>
              <a:t>Kim Trọng xuất hiện trong khung cảnh thiên nhiên trong sáng, tươi đẹp. Dung mạo, cử chỉ, phong thái của chàng Kim làm bừng sáng cả không gian, làm “xinh đẹp cả một vùng” (Xuân Diệu): Hài văn lần bước dặm xanh/ Một vùng như thể cây quỳnh cành dao.</a:t>
            </a:r>
          </a:p>
          <a:p>
            <a:r>
              <a:rPr lang="vi-VN" dirty="0"/>
              <a:t>-</a:t>
            </a:r>
            <a:r>
              <a:rPr lang="en-US" dirty="0"/>
              <a:t> </a:t>
            </a:r>
            <a:r>
              <a:rPr lang="vi-VN" dirty="0"/>
              <a:t>Chân dung Kim Trọng được khắc hoạ qua cử chỉ, hành động, ngoại hình và gia thế, địa vị, học thức. Cử chỉ, hành động lịch thiệp, nho nhã: xuống ngựa tới nơi tự tình. Trang phục, dung mạo trẻ trung, thanh lịch: hài văn lần bước dặm xanh. Gia thế giàu sang, quyền quý: nhà trâm anh, nền phú hậu. Tư chất thông minh, tài năng văn chương xuất chúng: văn chương nết đất, thông minh tính trời. Chân dung nhân vật toát lên vẻ hào hoa, lịch lãm và phong nhã.</a:t>
            </a:r>
          </a:p>
          <a:p>
            <a:r>
              <a:rPr lang="vi-VN" dirty="0"/>
              <a:t>-</a:t>
            </a:r>
            <a:r>
              <a:rPr lang="en-US" dirty="0"/>
              <a:t> </a:t>
            </a:r>
            <a:r>
              <a:rPr lang="vi-VN" dirty="0"/>
              <a:t>Kim Trọng được miêu tả và giới thiệu qua lời người kể chuyện. Nguyễn Du dẫn dắt người đọc đi từ vẻ đẹp ngoại hình đến vẻ đẹp của phẩm cách và tâm hồn nhân vật.</a:t>
            </a:r>
          </a:p>
          <a:p>
            <a:r>
              <a:rPr lang="vi-VN" dirty="0"/>
              <a:t>-</a:t>
            </a:r>
            <a:r>
              <a:rPr lang="en-US" dirty="0"/>
              <a:t> </a:t>
            </a:r>
            <a:r>
              <a:rPr lang="vi-VN" dirty="0"/>
              <a:t>Kim Trọng mang vẻ đẹp hoàn hảo, lí tưởng của mẫu người tài tử, văn nhân thời xưa. Sự kết hợp giữa yếu tố tĩnh (ngoại hình) và yếu tố động (cử chỉ, hành động) tạo nên bức chân dung thống nhất, hoàn mĩ.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27</a:t>
            </a:fld>
            <a:endParaRPr lang="zh-CN" altLang="en-US"/>
          </a:p>
        </p:txBody>
      </p:sp>
    </p:spTree>
    <p:extLst>
      <p:ext uri="{BB962C8B-B14F-4D97-AF65-F5344CB8AC3E}">
        <p14:creationId xmlns:p14="http://schemas.microsoft.com/office/powerpoint/2010/main" val="2443810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28</a:t>
            </a:fld>
            <a:endParaRPr lang="zh-CN" altLang="en-US"/>
          </a:p>
        </p:txBody>
      </p:sp>
    </p:spTree>
    <p:extLst>
      <p:ext uri="{BB962C8B-B14F-4D97-AF65-F5344CB8AC3E}">
        <p14:creationId xmlns:p14="http://schemas.microsoft.com/office/powerpoint/2010/main" val="211692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lnSpc>
                <a:spcPct val="120000"/>
              </a:lnSpc>
              <a:buClr>
                <a:srgbClr val="231F20"/>
              </a:buClr>
              <a:buSzPts val="1200"/>
              <a:buFont typeface="Symbol" panose="05050102010706020507" pitchFamily="18" charset="2"/>
              <a:buChar char="-"/>
              <a:tabLst>
                <a:tab pos="109855" algn="l"/>
              </a:tabLst>
            </a:pPr>
            <a:r>
              <a:rPr lang="vi-VN" dirty="0">
                <a:latin typeface="#9Slide03 AmpleSoft" panose="02000000000000000000" pitchFamily="2" charset="0"/>
              </a:rPr>
              <a:t>Chủ đề:</a:t>
            </a:r>
            <a:endParaRPr lang="en-US" dirty="0">
              <a:latin typeface="#9Slide03 AmpleSoft" panose="02000000000000000000" pitchFamily="2" charset="0"/>
            </a:endParaRPr>
          </a:p>
          <a:p>
            <a:pPr algn="just">
              <a:lnSpc>
                <a:spcPct val="120000"/>
              </a:lnSpc>
            </a:pPr>
            <a:r>
              <a:rPr lang="vi-VN" dirty="0">
                <a:latin typeface="#9Slide03 AmpleSoft" panose="02000000000000000000" pitchFamily="2" charset="0"/>
              </a:rPr>
              <a:t>+ Ca ngợi vẻ đẹp của thiên nhiên, cuộc sống, của tuổi trẻ và tình yêu tự do.</a:t>
            </a:r>
            <a:endParaRPr lang="en-US" dirty="0">
              <a:latin typeface="#9Slide03 AmpleSoft" panose="02000000000000000000" pitchFamily="2" charset="0"/>
            </a:endParaRPr>
          </a:p>
          <a:p>
            <a:pPr algn="just">
              <a:lnSpc>
                <a:spcPct val="120000"/>
              </a:lnSpc>
            </a:pPr>
            <a:r>
              <a:rPr lang="vi-VN" dirty="0">
                <a:latin typeface="#9Slide03 AmpleSoft" panose="02000000000000000000" pitchFamily="2" charset="0"/>
              </a:rPr>
              <a:t>+ Thể hiện sự đồng cảm, đồng tình với khát vọng tình yêu; tình yêu thương và sự trân trọng con người, đặc biệt là người phụ nữ.</a:t>
            </a:r>
            <a:endParaRPr lang="en-US" dirty="0">
              <a:latin typeface="#9Slide03 AmpleSof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29</a:t>
            </a:fld>
            <a:endParaRPr lang="zh-CN" altLang="en-US"/>
          </a:p>
        </p:txBody>
      </p:sp>
    </p:spTree>
    <p:extLst>
      <p:ext uri="{BB962C8B-B14F-4D97-AF65-F5344CB8AC3E}">
        <p14:creationId xmlns:p14="http://schemas.microsoft.com/office/powerpoint/2010/main" val="3900202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30</a:t>
            </a:fld>
            <a:endParaRPr lang="zh-CN" altLang="en-US"/>
          </a:p>
        </p:txBody>
      </p:sp>
    </p:spTree>
    <p:extLst>
      <p:ext uri="{BB962C8B-B14F-4D97-AF65-F5344CB8AC3E}">
        <p14:creationId xmlns:p14="http://schemas.microsoft.com/office/powerpoint/2010/main" val="1424732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2F85A7E6-8466-460F-99D0-7FDF2BA043CA}" type="slidenum">
              <a:rPr lang="zh-CN" altLang="en-US" smtClean="0"/>
              <a:t>4</a:t>
            </a:fld>
            <a:endParaRPr lang="zh-CN" altLang="en-US"/>
          </a:p>
        </p:txBody>
      </p:sp>
    </p:spTree>
    <p:extLst>
      <p:ext uri="{BB962C8B-B14F-4D97-AF65-F5344CB8AC3E}">
        <p14:creationId xmlns:p14="http://schemas.microsoft.com/office/powerpoint/2010/main" val="2618669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31</a:t>
            </a:fld>
            <a:endParaRPr lang="zh-CN" altLang="en-US"/>
          </a:p>
        </p:txBody>
      </p:sp>
    </p:spTree>
    <p:extLst>
      <p:ext uri="{BB962C8B-B14F-4D97-AF65-F5344CB8AC3E}">
        <p14:creationId xmlns:p14="http://schemas.microsoft.com/office/powerpoint/2010/main" val="3654476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32</a:t>
            </a:fld>
            <a:endParaRPr lang="zh-CN" altLang="en-US"/>
          </a:p>
        </p:txBody>
      </p:sp>
    </p:spTree>
    <p:extLst>
      <p:ext uri="{BB962C8B-B14F-4D97-AF65-F5344CB8AC3E}">
        <p14:creationId xmlns:p14="http://schemas.microsoft.com/office/powerpoint/2010/main" val="3297276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33</a:t>
            </a:fld>
            <a:endParaRPr lang="zh-CN" altLang="en-US"/>
          </a:p>
        </p:txBody>
      </p:sp>
    </p:spTree>
    <p:extLst>
      <p:ext uri="{BB962C8B-B14F-4D97-AF65-F5344CB8AC3E}">
        <p14:creationId xmlns:p14="http://schemas.microsoft.com/office/powerpoint/2010/main" val="3745709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lnSpc>
                <a:spcPct val="120000"/>
              </a:lnSpc>
              <a:buClr>
                <a:srgbClr val="231F20"/>
              </a:buClr>
              <a:buSzPts val="1200"/>
              <a:buFont typeface="Symbol" panose="05050102010706020507" pitchFamily="18" charset="2"/>
              <a:buChar char="-"/>
              <a:tabLst>
                <a:tab pos="109855" algn="l"/>
              </a:tabLst>
            </a:pPr>
            <a:r>
              <a:rPr lang="vi-VN" dirty="0">
                <a:latin typeface="#9Slide03 AmpleSoft" panose="02000000000000000000" pitchFamily="2" charset="0"/>
              </a:rPr>
              <a:t>Chủ đề:</a:t>
            </a:r>
            <a:endParaRPr lang="en-US" dirty="0">
              <a:latin typeface="#9Slide03 AmpleSoft" panose="02000000000000000000" pitchFamily="2" charset="0"/>
            </a:endParaRPr>
          </a:p>
          <a:p>
            <a:pPr algn="just">
              <a:lnSpc>
                <a:spcPct val="120000"/>
              </a:lnSpc>
            </a:pPr>
            <a:r>
              <a:rPr lang="vi-VN" dirty="0">
                <a:latin typeface="#9Slide03 AmpleSoft" panose="02000000000000000000" pitchFamily="2" charset="0"/>
              </a:rPr>
              <a:t>+ Ca ngợi vẻ đẹp của thiên nhiên, cuộc sống, của tuổi trẻ và tình yêu tự do.</a:t>
            </a:r>
            <a:endParaRPr lang="en-US" dirty="0">
              <a:latin typeface="#9Slide03 AmpleSoft" panose="02000000000000000000" pitchFamily="2" charset="0"/>
            </a:endParaRPr>
          </a:p>
          <a:p>
            <a:pPr algn="just">
              <a:lnSpc>
                <a:spcPct val="120000"/>
              </a:lnSpc>
            </a:pPr>
            <a:r>
              <a:rPr lang="vi-VN" dirty="0">
                <a:latin typeface="#9Slide03 AmpleSoft" panose="02000000000000000000" pitchFamily="2" charset="0"/>
              </a:rPr>
              <a:t>+ Thể hiện sự đồng cảm, đồng tình với khát vọng tình yêu; tình yêu thương và sự trân trọng con người, đặc biệt là người phụ nữ.</a:t>
            </a:r>
            <a:endParaRPr lang="en-US" dirty="0">
              <a:latin typeface="#9Slide03 AmpleSof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34</a:t>
            </a:fld>
            <a:endParaRPr lang="zh-CN" altLang="en-US"/>
          </a:p>
        </p:txBody>
      </p:sp>
    </p:spTree>
    <p:extLst>
      <p:ext uri="{BB962C8B-B14F-4D97-AF65-F5344CB8AC3E}">
        <p14:creationId xmlns:p14="http://schemas.microsoft.com/office/powerpoint/2010/main" val="2957325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35</a:t>
            </a:fld>
            <a:endParaRPr lang="zh-CN" altLang="en-US"/>
          </a:p>
        </p:txBody>
      </p:sp>
    </p:spTree>
    <p:extLst>
      <p:ext uri="{BB962C8B-B14F-4D97-AF65-F5344CB8AC3E}">
        <p14:creationId xmlns:p14="http://schemas.microsoft.com/office/powerpoint/2010/main" val="3844183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2F85A7E6-8466-460F-99D0-7FDF2BA043CA}" type="slidenum">
              <a:rPr lang="zh-CN" altLang="en-US" smtClean="0"/>
              <a:t>36</a:t>
            </a:fld>
            <a:endParaRPr lang="zh-CN" altLang="en-US"/>
          </a:p>
        </p:txBody>
      </p:sp>
    </p:spTree>
    <p:extLst>
      <p:ext uri="{BB962C8B-B14F-4D97-AF65-F5344CB8AC3E}">
        <p14:creationId xmlns:p14="http://schemas.microsoft.com/office/powerpoint/2010/main" val="206985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2F85A7E6-8466-460F-99D0-7FDF2BA043CA}" type="slidenum">
              <a:rPr lang="zh-CN" altLang="en-US" smtClean="0"/>
              <a:t>5</a:t>
            </a:fld>
            <a:endParaRPr lang="zh-CN" altLang="en-US"/>
          </a:p>
        </p:txBody>
      </p:sp>
    </p:spTree>
    <p:extLst>
      <p:ext uri="{BB962C8B-B14F-4D97-AF65-F5344CB8AC3E}">
        <p14:creationId xmlns:p14="http://schemas.microsoft.com/office/powerpoint/2010/main" val="4180102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2F85A7E6-8466-460F-99D0-7FDF2BA043CA}" type="slidenum">
              <a:rPr lang="zh-CN" altLang="en-US" smtClean="0"/>
              <a:t>6</a:t>
            </a:fld>
            <a:endParaRPr lang="zh-CN" altLang="en-US"/>
          </a:p>
        </p:txBody>
      </p:sp>
    </p:spTree>
    <p:extLst>
      <p:ext uri="{BB962C8B-B14F-4D97-AF65-F5344CB8AC3E}">
        <p14:creationId xmlns:p14="http://schemas.microsoft.com/office/powerpoint/2010/main" val="237119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2F85A7E6-8466-460F-99D0-7FDF2BA043CA}" type="slidenum">
              <a:rPr lang="zh-CN" altLang="en-US" smtClean="0"/>
              <a:t>7</a:t>
            </a:fld>
            <a:endParaRPr lang="zh-CN" altLang="en-US"/>
          </a:p>
        </p:txBody>
      </p:sp>
    </p:spTree>
    <p:extLst>
      <p:ext uri="{BB962C8B-B14F-4D97-AF65-F5344CB8AC3E}">
        <p14:creationId xmlns:p14="http://schemas.microsoft.com/office/powerpoint/2010/main" val="1890679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2F85A7E6-8466-460F-99D0-7FDF2BA043CA}" type="slidenum">
              <a:rPr lang="zh-CN" altLang="en-US" smtClean="0"/>
              <a:t>8</a:t>
            </a:fld>
            <a:endParaRPr lang="zh-CN" altLang="en-US"/>
          </a:p>
        </p:txBody>
      </p:sp>
    </p:spTree>
    <p:extLst>
      <p:ext uri="{BB962C8B-B14F-4D97-AF65-F5344CB8AC3E}">
        <p14:creationId xmlns:p14="http://schemas.microsoft.com/office/powerpoint/2010/main" val="18262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9</a:t>
            </a:fld>
            <a:endParaRPr lang="zh-CN" altLang="en-US"/>
          </a:p>
        </p:txBody>
      </p:sp>
    </p:spTree>
    <p:extLst>
      <p:ext uri="{BB962C8B-B14F-4D97-AF65-F5344CB8AC3E}">
        <p14:creationId xmlns:p14="http://schemas.microsoft.com/office/powerpoint/2010/main" val="393516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10</a:t>
            </a:fld>
            <a:endParaRPr lang="zh-CN" altLang="en-US"/>
          </a:p>
        </p:txBody>
      </p:sp>
    </p:spTree>
    <p:extLst>
      <p:ext uri="{BB962C8B-B14F-4D97-AF65-F5344CB8AC3E}">
        <p14:creationId xmlns:p14="http://schemas.microsoft.com/office/powerpoint/2010/main" val="423310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2025/10/22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3750787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p:blipFill>
        <p:spPr>
          <a:xfrm>
            <a:off x="-12" y="0"/>
            <a:ext cx="3807514" cy="3028013"/>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p:blipFill>
        <p:spPr>
          <a:xfrm>
            <a:off x="9761927" y="-44970"/>
            <a:ext cx="2989868" cy="3892862"/>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p:blipFill>
        <p:spPr>
          <a:xfrm>
            <a:off x="8134499" y="4122295"/>
            <a:ext cx="4117461" cy="3023430"/>
          </a:xfrm>
          <a:prstGeom prst="rect">
            <a:avLst/>
          </a:prstGeom>
        </p:spPr>
      </p:pic>
      <p:grpSp>
        <p:nvGrpSpPr>
          <p:cNvPr id="12" name="组合 11"/>
          <p:cNvGrpSpPr/>
          <p:nvPr userDrawn="1"/>
        </p:nvGrpSpPr>
        <p:grpSpPr>
          <a:xfrm>
            <a:off x="391160" y="406400"/>
            <a:ext cx="11424920" cy="6055360"/>
            <a:chOff x="391160" y="406400"/>
            <a:chExt cx="11424920" cy="6055360"/>
          </a:xfrm>
        </p:grpSpPr>
        <p:sp>
          <p:nvSpPr>
            <p:cNvPr id="13" name="矩形 12"/>
            <p:cNvSpPr/>
            <p:nvPr/>
          </p:nvSpPr>
          <p:spPr>
            <a:xfrm>
              <a:off x="391160" y="406400"/>
              <a:ext cx="11424920" cy="6055360"/>
            </a:xfrm>
            <a:prstGeom prst="rect">
              <a:avLst/>
            </a:prstGeom>
            <a:solidFill>
              <a:schemeClr val="bg1"/>
            </a:solidFill>
            <a:ln w="15875">
              <a:noFill/>
            </a:ln>
            <a:effectLst>
              <a:outerShdw blurRad="114300" dist="381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60400" y="660399"/>
              <a:ext cx="10886440" cy="5547361"/>
            </a:xfrm>
            <a:prstGeom prst="rect">
              <a:avLst/>
            </a:prstGeom>
            <a:noFill/>
            <a:ln w="41275">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5033010" y="406400"/>
              <a:ext cx="2141220" cy="583585"/>
              <a:chOff x="5033010" y="406400"/>
              <a:chExt cx="2141220" cy="583585"/>
            </a:xfrm>
          </p:grpSpPr>
          <p:sp>
            <p:nvSpPr>
              <p:cNvPr id="16" name="同侧圆角矩形 15"/>
              <p:cNvSpPr/>
              <p:nvPr/>
            </p:nvSpPr>
            <p:spPr>
              <a:xfrm flipV="1">
                <a:off x="5033010" y="406400"/>
                <a:ext cx="2141220" cy="583585"/>
              </a:xfrm>
              <a:prstGeom prst="round2SameRect">
                <a:avLst/>
              </a:prstGeom>
              <a:solidFill>
                <a:srgbClr val="687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5153660" y="467359"/>
                <a:ext cx="1899920" cy="461665"/>
              </a:xfrm>
              <a:prstGeom prst="rect">
                <a:avLst/>
              </a:prstGeom>
              <a:noFill/>
            </p:spPr>
            <p:txBody>
              <a:bodyPr wrap="square" rtlCol="0">
                <a:spAutoFit/>
              </a:bodyPr>
              <a:lstStyle/>
              <a:p>
                <a:pPr algn="ctr"/>
                <a:r>
                  <a:rPr lang="en-US" altLang="zh-CN" sz="2400" spc="0" dirty="0">
                    <a:solidFill>
                      <a:schemeClr val="bg1"/>
                    </a:solidFill>
                    <a:latin typeface="Arial" panose="020B0604020202020204" pitchFamily="34" charset="0"/>
                    <a:ea typeface="华文行楷" panose="02010800040101010101" pitchFamily="2" charset="-122"/>
                    <a:cs typeface="Arial" panose="020B0604020202020204" pitchFamily="34" charset="0"/>
                  </a:rPr>
                  <a:t>Part   2</a:t>
                </a:r>
                <a:endParaRPr lang="zh-CN" altLang="en-US" sz="2400" spc="0" dirty="0">
                  <a:solidFill>
                    <a:schemeClr val="bg1"/>
                  </a:solidFill>
                  <a:latin typeface="Arial" panose="020B0604020202020204" pitchFamily="34" charset="0"/>
                  <a:ea typeface="华文行楷" panose="02010800040101010101" pitchFamily="2" charset="-122"/>
                  <a:cs typeface="Arial" panose="020B0604020202020204" pitchFamily="34" charset="0"/>
                </a:endParaRPr>
              </a:p>
            </p:txBody>
          </p:sp>
        </p:grpSp>
      </p:grpSp>
    </p:spTree>
    <p:extLst>
      <p:ext uri="{BB962C8B-B14F-4D97-AF65-F5344CB8AC3E}">
        <p14:creationId xmlns:p14="http://schemas.microsoft.com/office/powerpoint/2010/main" val="1955538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p:blipFill>
        <p:spPr>
          <a:xfrm>
            <a:off x="-12" y="0"/>
            <a:ext cx="3807514" cy="3028013"/>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p:blipFill>
        <p:spPr>
          <a:xfrm>
            <a:off x="9761927" y="-44970"/>
            <a:ext cx="2989868" cy="3892862"/>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p:blipFill>
        <p:spPr>
          <a:xfrm>
            <a:off x="8134499" y="4122295"/>
            <a:ext cx="4117461" cy="3023430"/>
          </a:xfrm>
          <a:prstGeom prst="rect">
            <a:avLst/>
          </a:prstGeom>
        </p:spPr>
      </p:pic>
      <p:grpSp>
        <p:nvGrpSpPr>
          <p:cNvPr id="12" name="组合 11"/>
          <p:cNvGrpSpPr/>
          <p:nvPr userDrawn="1"/>
        </p:nvGrpSpPr>
        <p:grpSpPr>
          <a:xfrm>
            <a:off x="391160" y="406400"/>
            <a:ext cx="11424920" cy="6055360"/>
            <a:chOff x="391160" y="406400"/>
            <a:chExt cx="11424920" cy="6055360"/>
          </a:xfrm>
        </p:grpSpPr>
        <p:sp>
          <p:nvSpPr>
            <p:cNvPr id="13" name="矩形 12"/>
            <p:cNvSpPr/>
            <p:nvPr/>
          </p:nvSpPr>
          <p:spPr>
            <a:xfrm>
              <a:off x="391160" y="406400"/>
              <a:ext cx="11424920" cy="6055360"/>
            </a:xfrm>
            <a:prstGeom prst="rect">
              <a:avLst/>
            </a:prstGeom>
            <a:solidFill>
              <a:schemeClr val="bg1"/>
            </a:solidFill>
            <a:ln w="15875">
              <a:noFill/>
            </a:ln>
            <a:effectLst>
              <a:outerShdw blurRad="114300" dist="381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60400" y="660399"/>
              <a:ext cx="10886440" cy="5547361"/>
            </a:xfrm>
            <a:prstGeom prst="rect">
              <a:avLst/>
            </a:prstGeom>
            <a:noFill/>
            <a:ln w="41275">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5033010" y="406400"/>
              <a:ext cx="2141220" cy="583585"/>
              <a:chOff x="5033010" y="406400"/>
              <a:chExt cx="2141220" cy="583585"/>
            </a:xfrm>
          </p:grpSpPr>
          <p:sp>
            <p:nvSpPr>
              <p:cNvPr id="16" name="同侧圆角矩形 15"/>
              <p:cNvSpPr/>
              <p:nvPr/>
            </p:nvSpPr>
            <p:spPr>
              <a:xfrm flipV="1">
                <a:off x="5033010" y="406400"/>
                <a:ext cx="2141220" cy="583585"/>
              </a:xfrm>
              <a:prstGeom prst="round2SameRect">
                <a:avLst/>
              </a:prstGeom>
              <a:solidFill>
                <a:srgbClr val="687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5153660" y="467359"/>
                <a:ext cx="1899920" cy="461665"/>
              </a:xfrm>
              <a:prstGeom prst="rect">
                <a:avLst/>
              </a:prstGeom>
              <a:noFill/>
            </p:spPr>
            <p:txBody>
              <a:bodyPr wrap="square" rtlCol="0">
                <a:spAutoFit/>
              </a:bodyPr>
              <a:lstStyle/>
              <a:p>
                <a:pPr algn="ctr"/>
                <a:r>
                  <a:rPr lang="en-US" altLang="zh-CN" sz="2400" spc="0" dirty="0">
                    <a:solidFill>
                      <a:schemeClr val="bg1"/>
                    </a:solidFill>
                    <a:latin typeface="Arial" panose="020B0604020202020204" pitchFamily="34" charset="0"/>
                    <a:ea typeface="华文行楷" panose="02010800040101010101" pitchFamily="2" charset="-122"/>
                    <a:cs typeface="Arial" panose="020B0604020202020204" pitchFamily="34" charset="0"/>
                  </a:rPr>
                  <a:t>Part   3</a:t>
                </a:r>
                <a:endParaRPr lang="zh-CN" altLang="en-US" sz="2400" spc="0" dirty="0">
                  <a:solidFill>
                    <a:schemeClr val="bg1"/>
                  </a:solidFill>
                  <a:latin typeface="Arial" panose="020B0604020202020204" pitchFamily="34" charset="0"/>
                  <a:ea typeface="华文行楷" panose="02010800040101010101" pitchFamily="2" charset="-122"/>
                  <a:cs typeface="Arial" panose="020B0604020202020204" pitchFamily="34" charset="0"/>
                </a:endParaRPr>
              </a:p>
            </p:txBody>
          </p:sp>
        </p:grpSp>
      </p:grpSp>
    </p:spTree>
    <p:extLst>
      <p:ext uri="{BB962C8B-B14F-4D97-AF65-F5344CB8AC3E}">
        <p14:creationId xmlns:p14="http://schemas.microsoft.com/office/powerpoint/2010/main" val="1010704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p:blipFill>
        <p:spPr>
          <a:xfrm>
            <a:off x="-12" y="0"/>
            <a:ext cx="3807514" cy="3028013"/>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p:blipFill>
        <p:spPr>
          <a:xfrm>
            <a:off x="9761927" y="-44970"/>
            <a:ext cx="2989868" cy="3892862"/>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p:blipFill>
        <p:spPr>
          <a:xfrm>
            <a:off x="8134499" y="4122295"/>
            <a:ext cx="4117461" cy="3023430"/>
          </a:xfrm>
          <a:prstGeom prst="rect">
            <a:avLst/>
          </a:prstGeom>
        </p:spPr>
      </p:pic>
      <p:grpSp>
        <p:nvGrpSpPr>
          <p:cNvPr id="11" name="组合 10"/>
          <p:cNvGrpSpPr/>
          <p:nvPr userDrawn="1"/>
        </p:nvGrpSpPr>
        <p:grpSpPr>
          <a:xfrm>
            <a:off x="391160" y="406400"/>
            <a:ext cx="11424920" cy="6055360"/>
            <a:chOff x="391160" y="406400"/>
            <a:chExt cx="11424920" cy="6055360"/>
          </a:xfrm>
        </p:grpSpPr>
        <p:sp>
          <p:nvSpPr>
            <p:cNvPr id="12" name="矩形 11"/>
            <p:cNvSpPr/>
            <p:nvPr/>
          </p:nvSpPr>
          <p:spPr>
            <a:xfrm>
              <a:off x="391160" y="406400"/>
              <a:ext cx="11424920" cy="6055360"/>
            </a:xfrm>
            <a:prstGeom prst="rect">
              <a:avLst/>
            </a:prstGeom>
            <a:solidFill>
              <a:schemeClr val="bg1"/>
            </a:solidFill>
            <a:ln w="15875">
              <a:noFill/>
            </a:ln>
            <a:effectLst>
              <a:outerShdw blurRad="114300" dist="381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60400" y="660399"/>
              <a:ext cx="10886440" cy="5547361"/>
            </a:xfrm>
            <a:prstGeom prst="rect">
              <a:avLst/>
            </a:prstGeom>
            <a:noFill/>
            <a:ln w="41275">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5033010" y="406400"/>
              <a:ext cx="2141220" cy="583585"/>
              <a:chOff x="5033010" y="406400"/>
              <a:chExt cx="2141220" cy="583585"/>
            </a:xfrm>
          </p:grpSpPr>
          <p:sp>
            <p:nvSpPr>
              <p:cNvPr id="15" name="同侧圆角矩形 14"/>
              <p:cNvSpPr/>
              <p:nvPr/>
            </p:nvSpPr>
            <p:spPr>
              <a:xfrm flipV="1">
                <a:off x="5033010" y="406400"/>
                <a:ext cx="2141220" cy="583585"/>
              </a:xfrm>
              <a:prstGeom prst="round2SameRect">
                <a:avLst/>
              </a:prstGeom>
              <a:solidFill>
                <a:srgbClr val="687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p:cNvSpPr txBox="1"/>
              <p:nvPr/>
            </p:nvSpPr>
            <p:spPr>
              <a:xfrm>
                <a:off x="5153660" y="467359"/>
                <a:ext cx="1899920" cy="461665"/>
              </a:xfrm>
              <a:prstGeom prst="rect">
                <a:avLst/>
              </a:prstGeom>
              <a:noFill/>
            </p:spPr>
            <p:txBody>
              <a:bodyPr wrap="square" rtlCol="0">
                <a:spAutoFit/>
              </a:bodyPr>
              <a:lstStyle/>
              <a:p>
                <a:pPr algn="ctr"/>
                <a:r>
                  <a:rPr lang="en-US" altLang="zh-CN" sz="2400" spc="0" dirty="0">
                    <a:solidFill>
                      <a:schemeClr val="bg1"/>
                    </a:solidFill>
                    <a:latin typeface="Arial" panose="020B0604020202020204" pitchFamily="34" charset="0"/>
                    <a:ea typeface="华文行楷" panose="02010800040101010101" pitchFamily="2" charset="-122"/>
                    <a:cs typeface="Arial" panose="020B0604020202020204" pitchFamily="34" charset="0"/>
                  </a:rPr>
                  <a:t>Part   4</a:t>
                </a:r>
                <a:endParaRPr lang="zh-CN" altLang="en-US" sz="2400" spc="0" dirty="0">
                  <a:solidFill>
                    <a:schemeClr val="bg1"/>
                  </a:solidFill>
                  <a:latin typeface="Arial" panose="020B0604020202020204" pitchFamily="34" charset="0"/>
                  <a:ea typeface="华文行楷" panose="02010800040101010101" pitchFamily="2" charset="-122"/>
                  <a:cs typeface="Arial" panose="020B0604020202020204" pitchFamily="34" charset="0"/>
                </a:endParaRPr>
              </a:p>
            </p:txBody>
          </p:sp>
        </p:grpSp>
      </p:grpSp>
    </p:spTree>
    <p:extLst>
      <p:ext uri="{BB962C8B-B14F-4D97-AF65-F5344CB8AC3E}">
        <p14:creationId xmlns:p14="http://schemas.microsoft.com/office/powerpoint/2010/main" val="1564025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2025/10/22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55114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2025/10/22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49771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2025/10/22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4552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592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10/22/2025</a:t>
            </a:fld>
            <a:endParaRPr lang="en-US"/>
          </a:p>
        </p:txBody>
      </p:sp>
      <p:sp>
        <p:nvSpPr>
          <p:cNvPr id="5" name="Footer Placeholder 4">
            <a:extLst>
              <a:ext uri="{FF2B5EF4-FFF2-40B4-BE49-F238E27FC236}">
                <a16:creationId xmlns=""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232522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10/22/2025</a:t>
            </a:fld>
            <a:endParaRPr lang="en-US"/>
          </a:p>
        </p:txBody>
      </p:sp>
      <p:sp>
        <p:nvSpPr>
          <p:cNvPr id="5" name="Footer Placeholder 4">
            <a:extLst>
              <a:ext uri="{FF2B5EF4-FFF2-40B4-BE49-F238E27FC236}">
                <a16:creationId xmlns=""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774239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2025/10/22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251348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2025/10/22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3365582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2025/10/22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3832709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2025/10/22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391440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2025/10/22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
        <p:nvSpPr>
          <p:cNvPr id="11" name="TextBox 10"/>
          <p:cNvSpPr txBox="1"/>
          <p:nvPr userDrawn="1"/>
        </p:nvSpPr>
        <p:spPr>
          <a:xfrm>
            <a:off x="1472277"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http://www.1ppt.com/moban/</a:t>
            </a:r>
            <a:r>
              <a:rPr lang="zh-CN" altLang="en-US" sz="100" dirty="0">
                <a:solidFill>
                  <a:prstClr val="black"/>
                </a:solidFill>
                <a:latin typeface="微软雅黑" panose="020B0503020204020204" pitchFamily="34" charset="-122"/>
                <a:ea typeface="微软雅黑" panose="020B0503020204020204" pitchFamily="34" charset="-122"/>
              </a:rPr>
              <a:t> </a:t>
            </a:r>
            <a:endParaRPr lang="en-US" altLang="zh-CN" sz="1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22867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2551617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p:blipFill>
        <p:spPr>
          <a:xfrm>
            <a:off x="-12" y="0"/>
            <a:ext cx="3807514" cy="3028013"/>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p:blipFill>
        <p:spPr>
          <a:xfrm>
            <a:off x="9761927" y="-44970"/>
            <a:ext cx="2989868" cy="3892862"/>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p:blipFill>
        <p:spPr>
          <a:xfrm>
            <a:off x="8134499" y="4122295"/>
            <a:ext cx="4117461" cy="3023430"/>
          </a:xfrm>
          <a:prstGeom prst="rect">
            <a:avLst/>
          </a:prstGeom>
        </p:spPr>
      </p:pic>
    </p:spTree>
    <p:extLst>
      <p:ext uri="{BB962C8B-B14F-4D97-AF65-F5344CB8AC3E}">
        <p14:creationId xmlns:p14="http://schemas.microsoft.com/office/powerpoint/2010/main" val="2720126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p:blipFill>
        <p:spPr>
          <a:xfrm>
            <a:off x="-12" y="0"/>
            <a:ext cx="3807514" cy="3028013"/>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p:blipFill>
        <p:spPr>
          <a:xfrm>
            <a:off x="9761927" y="-44970"/>
            <a:ext cx="2989868" cy="3892862"/>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p:blipFill>
        <p:spPr>
          <a:xfrm>
            <a:off x="8134499" y="4122295"/>
            <a:ext cx="4117461" cy="3023430"/>
          </a:xfrm>
          <a:prstGeom prst="rect">
            <a:avLst/>
          </a:prstGeom>
        </p:spPr>
      </p:pic>
      <p:grpSp>
        <p:nvGrpSpPr>
          <p:cNvPr id="9" name="组合 8"/>
          <p:cNvGrpSpPr/>
          <p:nvPr userDrawn="1"/>
        </p:nvGrpSpPr>
        <p:grpSpPr>
          <a:xfrm>
            <a:off x="391160" y="406400"/>
            <a:ext cx="11424920" cy="6055360"/>
            <a:chOff x="391160" y="406400"/>
            <a:chExt cx="11424920" cy="6055360"/>
          </a:xfrm>
        </p:grpSpPr>
        <p:sp>
          <p:nvSpPr>
            <p:cNvPr id="10" name="矩形 9"/>
            <p:cNvSpPr/>
            <p:nvPr/>
          </p:nvSpPr>
          <p:spPr>
            <a:xfrm>
              <a:off x="391160" y="406400"/>
              <a:ext cx="11424920" cy="6055360"/>
            </a:xfrm>
            <a:prstGeom prst="rect">
              <a:avLst/>
            </a:prstGeom>
            <a:solidFill>
              <a:schemeClr val="bg1"/>
            </a:solidFill>
            <a:ln w="15875">
              <a:noFill/>
            </a:ln>
            <a:effectLst>
              <a:outerShdw blurRad="114300" dist="381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60400" y="660399"/>
              <a:ext cx="10886440" cy="5547361"/>
            </a:xfrm>
            <a:prstGeom prst="rect">
              <a:avLst/>
            </a:prstGeom>
            <a:noFill/>
            <a:ln w="41275">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5033010" y="406400"/>
              <a:ext cx="2141220" cy="584179"/>
              <a:chOff x="5033010" y="406400"/>
              <a:chExt cx="2141220" cy="584179"/>
            </a:xfrm>
          </p:grpSpPr>
          <p:sp>
            <p:nvSpPr>
              <p:cNvPr id="13" name="同侧圆角矩形 12"/>
              <p:cNvSpPr/>
              <p:nvPr/>
            </p:nvSpPr>
            <p:spPr>
              <a:xfrm flipV="1">
                <a:off x="5033010" y="406400"/>
                <a:ext cx="2141220" cy="583585"/>
              </a:xfrm>
              <a:prstGeom prst="round2SameRect">
                <a:avLst/>
              </a:prstGeom>
              <a:solidFill>
                <a:srgbClr val="687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5153660" y="467359"/>
                <a:ext cx="1899920" cy="523220"/>
              </a:xfrm>
              <a:prstGeom prst="rect">
                <a:avLst/>
              </a:prstGeom>
              <a:noFill/>
            </p:spPr>
            <p:txBody>
              <a:bodyPr wrap="square" rtlCol="0">
                <a:spAutoFit/>
              </a:bodyPr>
              <a:lstStyle/>
              <a:p>
                <a:pPr algn="ctr"/>
                <a:r>
                  <a:rPr lang="en-US" altLang="zh-CN" sz="2800" spc="0" dirty="0">
                    <a:solidFill>
                      <a:schemeClr val="bg1"/>
                    </a:solidFill>
                    <a:latin typeface="Arial" panose="020B0604020202020204" pitchFamily="34" charset="0"/>
                    <a:ea typeface="华文行楷" panose="02010800040101010101" pitchFamily="2" charset="-122"/>
                    <a:cs typeface="Arial" panose="020B0604020202020204" pitchFamily="34" charset="0"/>
                  </a:rPr>
                  <a:t>Part   1</a:t>
                </a:r>
                <a:endParaRPr lang="zh-CN" altLang="en-US" sz="2800" spc="0" dirty="0">
                  <a:solidFill>
                    <a:schemeClr val="bg1"/>
                  </a:solidFill>
                  <a:latin typeface="Arial" panose="020B0604020202020204" pitchFamily="34" charset="0"/>
                  <a:ea typeface="华文行楷" panose="02010800040101010101" pitchFamily="2" charset="-122"/>
                  <a:cs typeface="Arial" panose="020B0604020202020204" pitchFamily="34" charset="0"/>
                </a:endParaRPr>
              </a:p>
            </p:txBody>
          </p:sp>
        </p:grpSp>
      </p:grpSp>
    </p:spTree>
    <p:extLst>
      <p:ext uri="{BB962C8B-B14F-4D97-AF65-F5344CB8AC3E}">
        <p14:creationId xmlns:p14="http://schemas.microsoft.com/office/powerpoint/2010/main" val="190428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2943628" y="2522373"/>
            <a:ext cx="6312131" cy="1320618"/>
          </a:xfrm>
          <a:prstGeom prst="rect">
            <a:avLst/>
          </a:prstGeom>
        </p:spPr>
        <p:txBody>
          <a:bodyPr wrap="square">
            <a:spAutoFit/>
          </a:bodyPr>
          <a:lstStyle/>
          <a:p>
            <a:pPr algn="ctr">
              <a:lnSpc>
                <a:spcPct val="200000"/>
              </a:lnSpc>
            </a:pPr>
            <a:r>
              <a:rPr lang="zh-CN" altLang="en-US" sz="1400" b="1" dirty="0">
                <a:solidFill>
                  <a:schemeClr val="accent1">
                    <a:lumMod val="50000"/>
                    <a:alpha val="0"/>
                  </a:schemeClr>
                </a:solidFill>
                <a:latin typeface="文泉驿等宽微米黑" panose="020B0606030804020204" pitchFamily="34" charset="-122"/>
                <a:ea typeface="文泉驿等宽微米黑" panose="020B0606030804020204" pitchFamily="34" charset="-122"/>
                <a:cs typeface="文泉驿等宽微米黑" panose="020B0606030804020204" pitchFamily="34" charset="-122"/>
                <a:sym typeface="逐浪细阁体" panose="03000509000000000000" pitchFamily="65" charset="-122"/>
              </a:rPr>
              <a:t>感谢您下载包图网平台上提供的</a:t>
            </a:r>
            <a:r>
              <a:rPr lang="en-US" altLang="zh-CN" sz="1400" b="1" dirty="0">
                <a:solidFill>
                  <a:schemeClr val="accent1">
                    <a:lumMod val="50000"/>
                    <a:alpha val="0"/>
                  </a:schemeClr>
                </a:solidFill>
                <a:latin typeface="文泉驿等宽微米黑" panose="020B0606030804020204" pitchFamily="34" charset="-122"/>
                <a:ea typeface="文泉驿等宽微米黑" panose="020B0606030804020204" pitchFamily="34" charset="-122"/>
                <a:cs typeface="文泉驿等宽微米黑" panose="020B0606030804020204" pitchFamily="34" charset="-122"/>
                <a:sym typeface="逐浪细阁体" panose="03000509000000000000" pitchFamily="65" charset="-122"/>
              </a:rPr>
              <a:t>PPT</a:t>
            </a:r>
            <a:r>
              <a:rPr lang="zh-CN" altLang="en-US" sz="1400" b="1" dirty="0">
                <a:solidFill>
                  <a:schemeClr val="accent1">
                    <a:lumMod val="50000"/>
                    <a:alpha val="0"/>
                  </a:schemeClr>
                </a:solidFill>
                <a:latin typeface="文泉驿等宽微米黑" panose="020B0606030804020204" pitchFamily="34" charset="-122"/>
                <a:ea typeface="文泉驿等宽微米黑" panose="020B0606030804020204" pitchFamily="34" charset="-122"/>
                <a:cs typeface="文泉驿等宽微米黑" panose="020B0606030804020204" pitchFamily="34" charset="-122"/>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1400" b="1" dirty="0">
              <a:solidFill>
                <a:schemeClr val="accent1">
                  <a:lumMod val="50000"/>
                  <a:alpha val="0"/>
                </a:schemeClr>
              </a:solidFill>
              <a:latin typeface="文泉驿等宽微米黑" panose="020B0606030804020204" pitchFamily="34" charset="-122"/>
              <a:ea typeface="文泉驿等宽微米黑" panose="020B0606030804020204" pitchFamily="34" charset="-122"/>
              <a:cs typeface="文泉驿等宽微米黑" panose="020B0606030804020204" pitchFamily="34" charset="-122"/>
              <a:sym typeface="逐浪细阁体" panose="03000509000000000000" pitchFamily="65" charset="-122"/>
            </a:endParaRPr>
          </a:p>
        </p:txBody>
      </p:sp>
    </p:spTree>
    <p:extLst>
      <p:ext uri="{BB962C8B-B14F-4D97-AF65-F5344CB8AC3E}">
        <p14:creationId xmlns:p14="http://schemas.microsoft.com/office/powerpoint/2010/main" val="4196143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 id="2147483654" r:id="rId7"/>
    <p:sldLayoutId id="2147483655" r:id="rId8"/>
    <p:sldLayoutId id="2147483660"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50886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8"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hyperlink" Target="https://www.freeppt7.com/"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7.gif"/><Relationship Id="rId5" Type="http://schemas.openxmlformats.org/officeDocument/2006/relationships/image" Target="../media/image3.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gif"/><Relationship Id="rId5" Type="http://schemas.openxmlformats.org/officeDocument/2006/relationships/image" Target="../media/image3.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7.gif"/><Relationship Id="rId5" Type="http://schemas.openxmlformats.org/officeDocument/2006/relationships/image" Target="../media/image3.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7.gif"/><Relationship Id="rId5" Type="http://schemas.openxmlformats.org/officeDocument/2006/relationships/image" Target="../media/image3.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7.gif"/><Relationship Id="rId5" Type="http://schemas.openxmlformats.org/officeDocument/2006/relationships/image" Target="../media/image3.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D0C49E-C417-4CAD-9A0B-6797E8C80852}"/>
              </a:ext>
            </a:extLst>
          </p:cNvPr>
          <p:cNvPicPr>
            <a:picLocks noChangeAspect="1"/>
          </p:cNvPicPr>
          <p:nvPr/>
        </p:nvPicPr>
        <p:blipFill>
          <a:blip r:embed="rId3"/>
          <a:stretch>
            <a:fillRect/>
          </a:stretch>
        </p:blipFill>
        <p:spPr>
          <a:xfrm>
            <a:off x="97779" y="0"/>
            <a:ext cx="12192000" cy="6858000"/>
          </a:xfrm>
          <a:prstGeom prst="rect">
            <a:avLst/>
          </a:prstGeom>
        </p:spPr>
      </p:pic>
      <p:sp>
        <p:nvSpPr>
          <p:cNvPr id="11" name="文本框 2">
            <a:extLst>
              <a:ext uri="{FF2B5EF4-FFF2-40B4-BE49-F238E27FC236}">
                <a16:creationId xmlns="" xmlns:a16="http://schemas.microsoft.com/office/drawing/2014/main" id="{C2002D12-B219-45B7-B505-FEEE66FE31EC}"/>
              </a:ext>
            </a:extLst>
          </p:cNvPr>
          <p:cNvSpPr txBox="1"/>
          <p:nvPr/>
        </p:nvSpPr>
        <p:spPr>
          <a:xfrm>
            <a:off x="1896539" y="474189"/>
            <a:ext cx="8398922" cy="1384995"/>
          </a:xfrm>
          <a:prstGeom prst="rect">
            <a:avLst/>
          </a:prstGeom>
          <a:noFill/>
        </p:spPr>
        <p:txBody>
          <a:bodyPr wrap="square" rtlCol="0">
            <a:spAutoFit/>
          </a:bodyPr>
          <a:lstStyle/>
          <a:p>
            <a:pPr algn="ctr"/>
            <a:r>
              <a:rPr lang="en-US" altLang="zh-CN" sz="2800" dirty="0">
                <a:solidFill>
                  <a:srgbClr val="0070C0"/>
                </a:solidFill>
                <a:latin typeface="#9Slide03 AllRoundGothic" panose="020B0703020202020104" pitchFamily="34" charset="0"/>
                <a:cs typeface="+mn-ea"/>
                <a:sym typeface="+mn-lt"/>
              </a:rPr>
              <a:t>SỞ GIÁO DỤC VÀ ĐÀO TẠO HÀ NỘI</a:t>
            </a:r>
          </a:p>
          <a:p>
            <a:pPr algn="ctr"/>
            <a:r>
              <a:rPr lang="en-US" altLang="zh-CN" sz="2800" dirty="0">
                <a:solidFill>
                  <a:srgbClr val="0070C0"/>
                </a:solidFill>
                <a:latin typeface="#9Slide03 AllRoundGothic" panose="020B0703020202020104" pitchFamily="34" charset="0"/>
                <a:cs typeface="+mn-ea"/>
                <a:sym typeface="+mn-lt"/>
              </a:rPr>
              <a:t>TRƯỜNG TRUNG HỌC CƠ SỞ </a:t>
            </a:r>
            <a:r>
              <a:rPr lang="en-US" altLang="zh-CN" sz="2800" dirty="0" smtClean="0">
                <a:solidFill>
                  <a:srgbClr val="0070C0"/>
                </a:solidFill>
                <a:latin typeface="#9Slide03 AllRoundGothic" panose="020B0703020202020104" pitchFamily="34" charset="0"/>
                <a:cs typeface="+mn-ea"/>
                <a:sym typeface="+mn-lt"/>
              </a:rPr>
              <a:t>THẠCH THÁN</a:t>
            </a:r>
          </a:p>
          <a:p>
            <a:pPr algn="ctr"/>
            <a:r>
              <a:rPr lang="en-US" altLang="zh-CN" sz="2800" dirty="0" smtClean="0">
                <a:solidFill>
                  <a:srgbClr val="0070C0"/>
                </a:solidFill>
                <a:latin typeface="#9Slide03 AllRoundGothic" panose="020B0703020202020104" pitchFamily="34" charset="0"/>
                <a:cs typeface="+mn-ea"/>
                <a:sym typeface="+mn-lt"/>
              </a:rPr>
              <a:t>TỔ XÃ HỘI</a:t>
            </a:r>
            <a:endParaRPr lang="zh-CN" altLang="en-US" sz="2800" dirty="0">
              <a:solidFill>
                <a:srgbClr val="0070C0"/>
              </a:solidFill>
              <a:latin typeface="#9Slide03 AllRoundGothic" panose="020B0703020202020104" pitchFamily="34" charset="0"/>
              <a:cs typeface="+mn-ea"/>
              <a:sym typeface="+mn-lt"/>
            </a:endParaRPr>
          </a:p>
        </p:txBody>
      </p:sp>
      <p:sp>
        <p:nvSpPr>
          <p:cNvPr id="14" name="文本框 2">
            <a:extLst>
              <a:ext uri="{FF2B5EF4-FFF2-40B4-BE49-F238E27FC236}">
                <a16:creationId xmlns="" xmlns:a16="http://schemas.microsoft.com/office/drawing/2014/main" id="{21091110-2BCE-4577-B2D3-799625EAD422}"/>
              </a:ext>
            </a:extLst>
          </p:cNvPr>
          <p:cNvSpPr txBox="1"/>
          <p:nvPr/>
        </p:nvSpPr>
        <p:spPr>
          <a:xfrm>
            <a:off x="1327355" y="2105964"/>
            <a:ext cx="9537290" cy="2062103"/>
          </a:xfrm>
          <a:prstGeom prst="rect">
            <a:avLst/>
          </a:prstGeom>
          <a:noFill/>
        </p:spPr>
        <p:txBody>
          <a:bodyPr wrap="square" rtlCol="0">
            <a:spAutoFit/>
          </a:bodyPr>
          <a:lstStyle/>
          <a:p>
            <a:pPr algn="ctr"/>
            <a:r>
              <a:rPr lang="en-US" altLang="zh-CN" sz="3200" dirty="0">
                <a:solidFill>
                  <a:schemeClr val="accent5">
                    <a:lumMod val="50000"/>
                  </a:schemeClr>
                </a:solidFill>
                <a:latin typeface="#9Slide03 AllRoundGothic" panose="020B0703020202020104" pitchFamily="34" charset="0"/>
                <a:cs typeface="+mn-ea"/>
                <a:sym typeface="+mn-lt"/>
              </a:rPr>
              <a:t>CHUYÊN ĐỀ CẤP TRƯỜNG</a:t>
            </a:r>
          </a:p>
          <a:p>
            <a:pPr algn="ctr"/>
            <a:r>
              <a:rPr lang="en-US" altLang="zh-CN" sz="3200" dirty="0" smtClean="0">
                <a:solidFill>
                  <a:srgbClr val="FF0000"/>
                </a:solidFill>
                <a:latin typeface="#9Slide03 AllRoundGothic" panose="020B0703020202020104" pitchFamily="34" charset="0"/>
                <a:cs typeface="+mn-ea"/>
                <a:sym typeface="+mn-lt"/>
              </a:rPr>
              <a:t>“PHÁT </a:t>
            </a:r>
            <a:r>
              <a:rPr lang="en-US" altLang="zh-CN" sz="3200" dirty="0">
                <a:solidFill>
                  <a:srgbClr val="FF0000"/>
                </a:solidFill>
                <a:latin typeface="#9Slide03 AllRoundGothic" panose="020B0703020202020104" pitchFamily="34" charset="0"/>
                <a:cs typeface="+mn-ea"/>
                <a:sym typeface="+mn-lt"/>
              </a:rPr>
              <a:t>TRIỂN NĂNG LỰC HỢP TÁC CỦA HỌC </a:t>
            </a:r>
            <a:r>
              <a:rPr lang="en-US" altLang="zh-CN" sz="3200" dirty="0" smtClean="0">
                <a:solidFill>
                  <a:srgbClr val="FF0000"/>
                </a:solidFill>
                <a:latin typeface="#9Slide03 AllRoundGothic" panose="020B0703020202020104" pitchFamily="34" charset="0"/>
                <a:cs typeface="+mn-ea"/>
                <a:sym typeface="+mn-lt"/>
              </a:rPr>
              <a:t>SINH VÀ ỨNG </a:t>
            </a:r>
            <a:r>
              <a:rPr lang="en-US" altLang="zh-CN" sz="3200" smtClean="0">
                <a:solidFill>
                  <a:srgbClr val="FF0000"/>
                </a:solidFill>
                <a:latin typeface="#9Slide03 AllRoundGothic" panose="020B0703020202020104" pitchFamily="34" charset="0"/>
                <a:cs typeface="+mn-ea"/>
                <a:sym typeface="+mn-lt"/>
              </a:rPr>
              <a:t>DỤNG AI </a:t>
            </a:r>
            <a:r>
              <a:rPr lang="en-US" altLang="zh-CN" sz="3200" dirty="0" smtClean="0">
                <a:solidFill>
                  <a:srgbClr val="FF0000"/>
                </a:solidFill>
                <a:latin typeface="#9Slide03 AllRoundGothic" panose="020B0703020202020104" pitchFamily="34" charset="0"/>
                <a:cs typeface="+mn-ea"/>
                <a:sym typeface="+mn-lt"/>
              </a:rPr>
              <a:t>TRONG </a:t>
            </a:r>
            <a:r>
              <a:rPr lang="en-US" altLang="zh-CN" sz="3200" dirty="0">
                <a:solidFill>
                  <a:srgbClr val="FF0000"/>
                </a:solidFill>
                <a:latin typeface="#9Slide03 AllRoundGothic" panose="020B0703020202020104" pitchFamily="34" charset="0"/>
                <a:cs typeface="+mn-ea"/>
                <a:sym typeface="+mn-lt"/>
              </a:rPr>
              <a:t>VIỆC DẠY VĂN BẢN TRUYỆN THƠ </a:t>
            </a:r>
            <a:r>
              <a:rPr lang="en-US" altLang="zh-CN" sz="3200" dirty="0" smtClean="0">
                <a:solidFill>
                  <a:srgbClr val="FF0000"/>
                </a:solidFill>
                <a:latin typeface="#9Slide03 AllRoundGothic" panose="020B0703020202020104" pitchFamily="34" charset="0"/>
                <a:cs typeface="+mn-ea"/>
                <a:sym typeface="+mn-lt"/>
              </a:rPr>
              <a:t>NÔM”</a:t>
            </a:r>
            <a:endParaRPr lang="zh-CN" altLang="en-US" sz="3200" dirty="0">
              <a:solidFill>
                <a:srgbClr val="FF0000"/>
              </a:solidFill>
              <a:latin typeface="#9Slide03 AllRoundGothic" panose="020B0703020202020104" pitchFamily="34" charset="0"/>
              <a:cs typeface="+mn-ea"/>
              <a:sym typeface="+mn-lt"/>
            </a:endParaRPr>
          </a:p>
        </p:txBody>
      </p:sp>
      <p:sp>
        <p:nvSpPr>
          <p:cNvPr id="17" name="文本框 2">
            <a:extLst>
              <a:ext uri="{FF2B5EF4-FFF2-40B4-BE49-F238E27FC236}">
                <a16:creationId xmlns="" xmlns:a16="http://schemas.microsoft.com/office/drawing/2014/main" id="{6B2F9782-E277-448E-9BF7-11D6C56429BC}"/>
              </a:ext>
            </a:extLst>
          </p:cNvPr>
          <p:cNvSpPr txBox="1"/>
          <p:nvPr/>
        </p:nvSpPr>
        <p:spPr>
          <a:xfrm>
            <a:off x="1808049" y="4318844"/>
            <a:ext cx="9056596" cy="1692771"/>
          </a:xfrm>
          <a:prstGeom prst="rect">
            <a:avLst/>
          </a:prstGeom>
          <a:noFill/>
        </p:spPr>
        <p:txBody>
          <a:bodyPr wrap="square" rtlCol="0">
            <a:spAutoFit/>
          </a:bodyPr>
          <a:lstStyle/>
          <a:p>
            <a:pPr algn="ctr"/>
            <a:r>
              <a:rPr lang="en-US" altLang="zh-CN" sz="2800" dirty="0">
                <a:solidFill>
                  <a:srgbClr val="0070C0"/>
                </a:solidFill>
                <a:latin typeface="#9Slide03 AllRoundGothic" panose="020B0703020202020104" pitchFamily="34" charset="0"/>
                <a:cs typeface="+mn-ea"/>
                <a:sym typeface="+mn-lt"/>
              </a:rPr>
              <a:t>VĂN BẢN: KIM KIỀU GẶP </a:t>
            </a:r>
            <a:r>
              <a:rPr lang="en-US" altLang="zh-CN" sz="2800" dirty="0" smtClean="0">
                <a:solidFill>
                  <a:srgbClr val="0070C0"/>
                </a:solidFill>
                <a:latin typeface="#9Slide03 AllRoundGothic" panose="020B0703020202020104" pitchFamily="34" charset="0"/>
                <a:cs typeface="+mn-ea"/>
                <a:sym typeface="+mn-lt"/>
              </a:rPr>
              <a:t>GỠ (Tiết 2)</a:t>
            </a:r>
            <a:endParaRPr lang="en-US" altLang="zh-CN" sz="2800" dirty="0">
              <a:solidFill>
                <a:srgbClr val="0070C0"/>
              </a:solidFill>
              <a:latin typeface="#9Slide03 AllRoundGothic" panose="020B0703020202020104" pitchFamily="34" charset="0"/>
              <a:cs typeface="+mn-ea"/>
              <a:sym typeface="+mn-lt"/>
            </a:endParaRPr>
          </a:p>
          <a:p>
            <a:pPr algn="ctr"/>
            <a:r>
              <a:rPr lang="en-US" altLang="zh-CN" sz="2800" dirty="0">
                <a:solidFill>
                  <a:srgbClr val="0070C0"/>
                </a:solidFill>
                <a:latin typeface="#9Slide03 AllRoundGothic" panose="020B0703020202020104" pitchFamily="34" charset="0"/>
                <a:cs typeface="+mn-ea"/>
                <a:sym typeface="+mn-lt"/>
              </a:rPr>
              <a:t>SÁCH GIÁO KHOA NGỮ VĂN 9 – BỘ KẾT NỐI TRI </a:t>
            </a:r>
            <a:r>
              <a:rPr lang="en-US" altLang="zh-CN" sz="2800" dirty="0" smtClean="0">
                <a:solidFill>
                  <a:srgbClr val="0070C0"/>
                </a:solidFill>
                <a:latin typeface="#9Slide03 AllRoundGothic" panose="020B0703020202020104" pitchFamily="34" charset="0"/>
                <a:cs typeface="+mn-ea"/>
                <a:sym typeface="+mn-lt"/>
              </a:rPr>
              <a:t>THỨC</a:t>
            </a:r>
          </a:p>
          <a:p>
            <a:pPr algn="r"/>
            <a:r>
              <a:rPr lang="en-US" altLang="zh-CN" sz="2400" b="1" dirty="0" smtClean="0">
                <a:solidFill>
                  <a:schemeClr val="accent6">
                    <a:lumMod val="75000"/>
                  </a:schemeClr>
                </a:solidFill>
                <a:latin typeface="#9Slide03 AllRoundGothic" panose="020B0703020202020104" pitchFamily="34" charset="0"/>
                <a:cs typeface="+mn-ea"/>
                <a:sym typeface="+mn-lt"/>
              </a:rPr>
              <a:t>Quốc Oai, ngày 22 tháng 10 năm 2025</a:t>
            </a:r>
          </a:p>
          <a:p>
            <a:pPr algn="r"/>
            <a:r>
              <a:rPr lang="en-US" altLang="zh-CN" sz="2400" b="1" dirty="0" smtClean="0">
                <a:solidFill>
                  <a:schemeClr val="accent6">
                    <a:lumMod val="75000"/>
                  </a:schemeClr>
                </a:solidFill>
                <a:latin typeface="#9Slide03 AllRoundGothic" panose="020B0703020202020104" pitchFamily="34" charset="0"/>
                <a:cs typeface="+mn-ea"/>
                <a:sym typeface="+mn-lt"/>
              </a:rPr>
              <a:t>GV thực hiện: Nguyễn Thị Hường </a:t>
            </a:r>
            <a:endParaRPr lang="zh-CN" altLang="en-US" sz="2400" b="1" dirty="0">
              <a:solidFill>
                <a:schemeClr val="accent6">
                  <a:lumMod val="75000"/>
                </a:schemeClr>
              </a:solidFill>
              <a:latin typeface="#9Slide03 AllRoundGothic" panose="020B0703020202020104" pitchFamily="34" charset="0"/>
              <a:cs typeface="+mn-ea"/>
              <a:sym typeface="+mn-lt"/>
            </a:endParaRPr>
          </a:p>
        </p:txBody>
      </p:sp>
      <p:cxnSp>
        <p:nvCxnSpPr>
          <p:cNvPr id="4" name="Straight Connector 3">
            <a:extLst>
              <a:ext uri="{FF2B5EF4-FFF2-40B4-BE49-F238E27FC236}">
                <a16:creationId xmlns="" xmlns:a16="http://schemas.microsoft.com/office/drawing/2014/main" id="{D9272A5E-AC05-486C-88EA-D7CE754F30CC}"/>
              </a:ext>
            </a:extLst>
          </p:cNvPr>
          <p:cNvCxnSpPr/>
          <p:nvPr/>
        </p:nvCxnSpPr>
        <p:spPr>
          <a:xfrm>
            <a:off x="4463845" y="1859184"/>
            <a:ext cx="3264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CE9E995-65EE-4B70-89AE-2ADB2CEACCF5}"/>
              </a:ext>
            </a:extLst>
          </p:cNvPr>
          <p:cNvCxnSpPr/>
          <p:nvPr/>
        </p:nvCxnSpPr>
        <p:spPr>
          <a:xfrm>
            <a:off x="4213894" y="4077308"/>
            <a:ext cx="326431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17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80">
                                          <p:stCondLst>
                                            <p:cond delay="0"/>
                                          </p:stCondLst>
                                        </p:cTn>
                                        <p:tgtEl>
                                          <p:spTgt spid="17"/>
                                        </p:tgtEl>
                                      </p:cBhvr>
                                    </p:animEffect>
                                    <p:anim calcmode="lin" valueType="num">
                                      <p:cBhvr>
                                        <p:cTn id="4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9" dur="26">
                                          <p:stCondLst>
                                            <p:cond delay="650"/>
                                          </p:stCondLst>
                                        </p:cTn>
                                        <p:tgtEl>
                                          <p:spTgt spid="17"/>
                                        </p:tgtEl>
                                      </p:cBhvr>
                                      <p:to x="100000" y="60000"/>
                                    </p:animScale>
                                    <p:animScale>
                                      <p:cBhvr>
                                        <p:cTn id="50" dur="166" decel="50000">
                                          <p:stCondLst>
                                            <p:cond delay="676"/>
                                          </p:stCondLst>
                                        </p:cTn>
                                        <p:tgtEl>
                                          <p:spTgt spid="17"/>
                                        </p:tgtEl>
                                      </p:cBhvr>
                                      <p:to x="100000" y="100000"/>
                                    </p:animScale>
                                    <p:animScale>
                                      <p:cBhvr>
                                        <p:cTn id="51" dur="26">
                                          <p:stCondLst>
                                            <p:cond delay="1312"/>
                                          </p:stCondLst>
                                        </p:cTn>
                                        <p:tgtEl>
                                          <p:spTgt spid="17"/>
                                        </p:tgtEl>
                                      </p:cBhvr>
                                      <p:to x="100000" y="80000"/>
                                    </p:animScale>
                                    <p:animScale>
                                      <p:cBhvr>
                                        <p:cTn id="52" dur="166" decel="50000">
                                          <p:stCondLst>
                                            <p:cond delay="1338"/>
                                          </p:stCondLst>
                                        </p:cTn>
                                        <p:tgtEl>
                                          <p:spTgt spid="17"/>
                                        </p:tgtEl>
                                      </p:cBhvr>
                                      <p:to x="100000" y="100000"/>
                                    </p:animScale>
                                    <p:animScale>
                                      <p:cBhvr>
                                        <p:cTn id="53" dur="26">
                                          <p:stCondLst>
                                            <p:cond delay="1642"/>
                                          </p:stCondLst>
                                        </p:cTn>
                                        <p:tgtEl>
                                          <p:spTgt spid="17"/>
                                        </p:tgtEl>
                                      </p:cBhvr>
                                      <p:to x="100000" y="90000"/>
                                    </p:animScale>
                                    <p:animScale>
                                      <p:cBhvr>
                                        <p:cTn id="54" dur="166" decel="50000">
                                          <p:stCondLst>
                                            <p:cond delay="1668"/>
                                          </p:stCondLst>
                                        </p:cTn>
                                        <p:tgtEl>
                                          <p:spTgt spid="17"/>
                                        </p:tgtEl>
                                      </p:cBhvr>
                                      <p:to x="100000" y="100000"/>
                                    </p:animScale>
                                    <p:animScale>
                                      <p:cBhvr>
                                        <p:cTn id="55" dur="26">
                                          <p:stCondLst>
                                            <p:cond delay="1808"/>
                                          </p:stCondLst>
                                        </p:cTn>
                                        <p:tgtEl>
                                          <p:spTgt spid="17"/>
                                        </p:tgtEl>
                                      </p:cBhvr>
                                      <p:to x="100000" y="95000"/>
                                    </p:animScale>
                                    <p:animScale>
                                      <p:cBhvr>
                                        <p:cTn id="5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99258" y="-25847"/>
            <a:ext cx="9692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2499360" y="619760"/>
            <a:ext cx="9204960" cy="5659120"/>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8652008" y="2095760"/>
            <a:ext cx="2641600" cy="2641600"/>
          </a:xfrm>
          <a:prstGeom prst="ellipse">
            <a:avLst/>
          </a:prstGeom>
          <a:blipFill dpi="0" rotWithShape="1">
            <a:blip r:embed="rId3" cstate="print">
              <a:extLst>
                <a:ext uri="{28A0092B-C50C-407E-A947-70E740481C1C}">
                  <a14:useLocalDpi xmlns:a14="http://schemas.microsoft.com/office/drawing/2010/main" val="0"/>
                </a:ext>
              </a:extLst>
            </a:blip>
            <a:srcRect/>
            <a:stretch>
              <a:fillRect l="-53403" t="-10354" r="-54967" b="-8104"/>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dirty="0">
              <a:solidFill>
                <a:schemeClr val="accent2">
                  <a:lumMod val="50000"/>
                </a:schemeClr>
              </a:solidFill>
              <a:cs typeface="+mn-ea"/>
              <a:sym typeface="+mn-lt"/>
            </a:endParaRPr>
          </a:p>
        </p:txBody>
      </p:sp>
      <p:sp>
        <p:nvSpPr>
          <p:cNvPr id="10" name="文本框 9"/>
          <p:cNvSpPr txBox="1"/>
          <p:nvPr/>
        </p:nvSpPr>
        <p:spPr>
          <a:xfrm>
            <a:off x="9692640" y="2679878"/>
            <a:ext cx="1175322" cy="1446550"/>
          </a:xfrm>
          <a:prstGeom prst="rect">
            <a:avLst/>
          </a:prstGeom>
          <a:noFill/>
        </p:spPr>
        <p:txBody>
          <a:bodyPr wrap="none" rtlCol="0">
            <a:spAutoFit/>
          </a:bodyPr>
          <a:lstStyle/>
          <a:p>
            <a:r>
              <a:rPr lang="en-US" altLang="zh-CN" sz="88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rPr>
              <a:t>II.</a:t>
            </a:r>
            <a:endParaRPr lang="zh-CN" altLang="en-US" sz="88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endParaRPr>
          </a:p>
        </p:txBody>
      </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9315" t="11326" r="44087" b="66379"/>
          <a:stretch/>
        </p:blipFill>
        <p:spPr>
          <a:xfrm>
            <a:off x="9301291" y="1529047"/>
            <a:ext cx="1834136" cy="1385792"/>
          </a:xfrm>
          <a:prstGeom prst="rect">
            <a:avLst/>
          </a:prstGeom>
        </p:spPr>
      </p:pic>
      <p:sp>
        <p:nvSpPr>
          <p:cNvPr id="4" name="文本框 9">
            <a:extLst>
              <a:ext uri="{FF2B5EF4-FFF2-40B4-BE49-F238E27FC236}">
                <a16:creationId xmlns="" xmlns:a16="http://schemas.microsoft.com/office/drawing/2014/main" id="{60ABF3FE-5AC1-4E26-284A-14C18C781716}"/>
              </a:ext>
            </a:extLst>
          </p:cNvPr>
          <p:cNvSpPr txBox="1"/>
          <p:nvPr/>
        </p:nvSpPr>
        <p:spPr>
          <a:xfrm>
            <a:off x="3415461" y="2002769"/>
            <a:ext cx="4624437" cy="2800767"/>
          </a:xfrm>
          <a:prstGeom prst="rect">
            <a:avLst/>
          </a:prstGeom>
          <a:noFill/>
        </p:spPr>
        <p:txBody>
          <a:bodyPr wrap="square" rtlCol="0">
            <a:spAutoFit/>
          </a:bodyPr>
          <a:lstStyle/>
          <a:p>
            <a:pPr algn="ctr"/>
            <a:r>
              <a:rPr lang="en-US" altLang="zh-CN" sz="8800" dirty="0" err="1">
                <a:solidFill>
                  <a:srgbClr val="687C71"/>
                </a:solidFill>
                <a:latin typeface="#9Slide07 IcielBaliho Script" pitchFamily="2" charset="0"/>
                <a:cs typeface="+mn-ea"/>
                <a:sym typeface="+mn-lt"/>
              </a:rPr>
              <a:t>Khám</a:t>
            </a:r>
            <a:r>
              <a:rPr lang="en-US" altLang="zh-CN" sz="8800" dirty="0">
                <a:solidFill>
                  <a:srgbClr val="687C71"/>
                </a:solidFill>
                <a:latin typeface="#9Slide07 IcielBaliho Script" pitchFamily="2" charset="0"/>
                <a:cs typeface="+mn-ea"/>
                <a:sym typeface="+mn-lt"/>
              </a:rPr>
              <a:t> </a:t>
            </a:r>
            <a:r>
              <a:rPr lang="en-US" altLang="zh-CN" sz="8800" dirty="0" err="1">
                <a:solidFill>
                  <a:srgbClr val="687C71"/>
                </a:solidFill>
                <a:latin typeface="#9Slide07 IcielBaliho Script" pitchFamily="2" charset="0"/>
                <a:cs typeface="+mn-ea"/>
                <a:sym typeface="+mn-lt"/>
              </a:rPr>
              <a:t>phá</a:t>
            </a:r>
            <a:r>
              <a:rPr lang="en-US" altLang="zh-CN" sz="8800" dirty="0">
                <a:solidFill>
                  <a:srgbClr val="687C71"/>
                </a:solidFill>
                <a:latin typeface="#9Slide07 IcielBaliho Script" pitchFamily="2" charset="0"/>
                <a:cs typeface="+mn-ea"/>
                <a:sym typeface="+mn-lt"/>
              </a:rPr>
              <a:t> </a:t>
            </a:r>
            <a:r>
              <a:rPr lang="en-US" altLang="zh-CN" sz="8800" dirty="0" err="1">
                <a:solidFill>
                  <a:srgbClr val="687C71"/>
                </a:solidFill>
                <a:latin typeface="#9Slide07 IcielBaliho Script" pitchFamily="2" charset="0"/>
                <a:cs typeface="+mn-ea"/>
                <a:sym typeface="+mn-lt"/>
              </a:rPr>
              <a:t>văn</a:t>
            </a:r>
            <a:r>
              <a:rPr lang="en-US" altLang="zh-CN" sz="8800" dirty="0">
                <a:solidFill>
                  <a:srgbClr val="687C71"/>
                </a:solidFill>
                <a:latin typeface="#9Slide07 IcielBaliho Script" pitchFamily="2" charset="0"/>
                <a:cs typeface="+mn-ea"/>
                <a:sym typeface="+mn-lt"/>
              </a:rPr>
              <a:t> </a:t>
            </a:r>
            <a:r>
              <a:rPr lang="en-US" altLang="zh-CN" sz="8800" dirty="0" err="1">
                <a:solidFill>
                  <a:srgbClr val="687C71"/>
                </a:solidFill>
                <a:latin typeface="#9Slide07 IcielBaliho Script" pitchFamily="2" charset="0"/>
                <a:cs typeface="+mn-ea"/>
                <a:sym typeface="+mn-lt"/>
              </a:rPr>
              <a:t>bản</a:t>
            </a:r>
            <a:endParaRPr lang="zh-CN" altLang="en-US" sz="8800" dirty="0">
              <a:solidFill>
                <a:srgbClr val="687C71"/>
              </a:solidFill>
              <a:latin typeface="#9Slide07 IcielBaliho Script" pitchFamily="2" charset="0"/>
              <a:cs typeface="+mn-ea"/>
              <a:sym typeface="+mn-lt"/>
            </a:endParaRPr>
          </a:p>
        </p:txBody>
      </p:sp>
    </p:spTree>
    <p:extLst>
      <p:ext uri="{BB962C8B-B14F-4D97-AF65-F5344CB8AC3E}">
        <p14:creationId xmlns:p14="http://schemas.microsoft.com/office/powerpoint/2010/main" val="40426748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42"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p:stCondLst>
                                    <p:cond delay="50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TextBox 12">
            <a:extLst>
              <a:ext uri="{FF2B5EF4-FFF2-40B4-BE49-F238E27FC236}">
                <a16:creationId xmlns="" xmlns:a16="http://schemas.microsoft.com/office/drawing/2014/main" id="{4408DC75-2B39-3E5A-3708-C57C90E12AC3}"/>
              </a:ext>
            </a:extLst>
          </p:cNvPr>
          <p:cNvSpPr txBox="1"/>
          <p:nvPr/>
        </p:nvSpPr>
        <p:spPr>
          <a:xfrm>
            <a:off x="1050850" y="921182"/>
            <a:ext cx="10090297" cy="769441"/>
          </a:xfrm>
          <a:prstGeom prst="rect">
            <a:avLst/>
          </a:prstGeom>
          <a:noFill/>
        </p:spPr>
        <p:txBody>
          <a:bodyPr wrap="square">
            <a:spAutoFit/>
          </a:bodyPr>
          <a:lstStyle/>
          <a:p>
            <a:pPr algn="ctr"/>
            <a:r>
              <a:rPr lang="en-US" sz="4400" dirty="0">
                <a:solidFill>
                  <a:srgbClr val="0070C0"/>
                </a:solidFill>
                <a:latin typeface="#9Slide03 BoosterNextFYBlack" panose="02000A03000000020004" pitchFamily="2" charset="0"/>
              </a:rPr>
              <a:t>BỐ CỤC</a:t>
            </a:r>
            <a:endParaRPr lang="en-US" sz="4400" dirty="0">
              <a:latin typeface="#9Slide03 BoosterNextFYBlack" panose="02000A03000000020004" pitchFamily="2" charset="0"/>
            </a:endParaRPr>
          </a:p>
        </p:txBody>
      </p:sp>
      <p:grpSp>
        <p:nvGrpSpPr>
          <p:cNvPr id="14" name="组合 3"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a:extLst>
              <a:ext uri="{FF2B5EF4-FFF2-40B4-BE49-F238E27FC236}">
                <a16:creationId xmlns="" xmlns:a16="http://schemas.microsoft.com/office/drawing/2014/main" id="{1000EE25-CECF-46F6-B681-E28187B530F8}"/>
              </a:ext>
            </a:extLst>
          </p:cNvPr>
          <p:cNvGrpSpPr/>
          <p:nvPr/>
        </p:nvGrpSpPr>
        <p:grpSpPr>
          <a:xfrm>
            <a:off x="6220201" y="2088341"/>
            <a:ext cx="5020299" cy="1460018"/>
            <a:chOff x="1069013" y="4697354"/>
            <a:chExt cx="4434152" cy="1232027"/>
          </a:xfrm>
        </p:grpSpPr>
        <p:sp>
          <p:nvSpPr>
            <p:cNvPr id="18" name="Freeform 261">
              <a:extLst>
                <a:ext uri="{FF2B5EF4-FFF2-40B4-BE49-F238E27FC236}">
                  <a16:creationId xmlns="" xmlns:a16="http://schemas.microsoft.com/office/drawing/2014/main" id="{431EE1BE-E235-406B-971D-5E8281E4ABDC}"/>
                </a:ext>
              </a:extLst>
            </p:cNvPr>
            <p:cNvSpPr>
              <a:spLocks/>
            </p:cNvSpPr>
            <p:nvPr/>
          </p:nvSpPr>
          <p:spPr bwMode="auto">
            <a:xfrm>
              <a:off x="1069013" y="4697354"/>
              <a:ext cx="4434152" cy="1232027"/>
            </a:xfrm>
            <a:custGeom>
              <a:avLst/>
              <a:gdLst>
                <a:gd name="T0" fmla="*/ 48 w 500"/>
                <a:gd name="T1" fmla="*/ 0 h 137"/>
                <a:gd name="T2" fmla="*/ 17 w 500"/>
                <a:gd name="T3" fmla="*/ 10 h 137"/>
                <a:gd name="T4" fmla="*/ 5 w 500"/>
                <a:gd name="T5" fmla="*/ 33 h 137"/>
                <a:gd name="T6" fmla="*/ 11 w 500"/>
                <a:gd name="T7" fmla="*/ 41 h 137"/>
                <a:gd name="T8" fmla="*/ 20 w 500"/>
                <a:gd name="T9" fmla="*/ 42 h 137"/>
                <a:gd name="T10" fmla="*/ 30 w 500"/>
                <a:gd name="T11" fmla="*/ 35 h 137"/>
                <a:gd name="T12" fmla="*/ 34 w 500"/>
                <a:gd name="T13" fmla="*/ 27 h 137"/>
                <a:gd name="T14" fmla="*/ 47 w 500"/>
                <a:gd name="T15" fmla="*/ 22 h 137"/>
                <a:gd name="T16" fmla="*/ 60 w 500"/>
                <a:gd name="T17" fmla="*/ 27 h 137"/>
                <a:gd name="T18" fmla="*/ 65 w 500"/>
                <a:gd name="T19" fmla="*/ 40 h 137"/>
                <a:gd name="T20" fmla="*/ 59 w 500"/>
                <a:gd name="T21" fmla="*/ 56 h 137"/>
                <a:gd name="T22" fmla="*/ 38 w 500"/>
                <a:gd name="T23" fmla="*/ 78 h 137"/>
                <a:gd name="T24" fmla="*/ 9 w 500"/>
                <a:gd name="T25" fmla="*/ 111 h 137"/>
                <a:gd name="T26" fmla="*/ 1 w 500"/>
                <a:gd name="T27" fmla="*/ 129 h 137"/>
                <a:gd name="T28" fmla="*/ 8 w 500"/>
                <a:gd name="T29" fmla="*/ 137 h 137"/>
                <a:gd name="T30" fmla="*/ 492 w 500"/>
                <a:gd name="T31" fmla="*/ 137 h 137"/>
                <a:gd name="T32" fmla="*/ 500 w 500"/>
                <a:gd name="T33" fmla="*/ 129 h 137"/>
                <a:gd name="T34" fmla="*/ 500 w 500"/>
                <a:gd name="T35" fmla="*/ 9 h 137"/>
                <a:gd name="T36" fmla="*/ 492 w 500"/>
                <a:gd name="T37" fmla="*/ 0 h 137"/>
                <a:gd name="T38" fmla="*/ 48 w 500"/>
                <a:gd name="T3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0" h="137">
                  <a:moveTo>
                    <a:pt x="48" y="0"/>
                  </a:moveTo>
                  <a:cubicBezTo>
                    <a:pt x="36" y="0"/>
                    <a:pt x="25" y="3"/>
                    <a:pt x="17" y="10"/>
                  </a:cubicBezTo>
                  <a:cubicBezTo>
                    <a:pt x="9" y="16"/>
                    <a:pt x="5" y="33"/>
                    <a:pt x="5" y="33"/>
                  </a:cubicBezTo>
                  <a:cubicBezTo>
                    <a:pt x="4" y="37"/>
                    <a:pt x="6" y="41"/>
                    <a:pt x="11" y="41"/>
                  </a:cubicBezTo>
                  <a:cubicBezTo>
                    <a:pt x="20" y="42"/>
                    <a:pt x="20" y="42"/>
                    <a:pt x="20" y="42"/>
                  </a:cubicBezTo>
                  <a:cubicBezTo>
                    <a:pt x="25" y="43"/>
                    <a:pt x="29" y="39"/>
                    <a:pt x="30" y="35"/>
                  </a:cubicBezTo>
                  <a:cubicBezTo>
                    <a:pt x="30" y="35"/>
                    <a:pt x="31" y="30"/>
                    <a:pt x="34" y="27"/>
                  </a:cubicBezTo>
                  <a:cubicBezTo>
                    <a:pt x="37" y="24"/>
                    <a:pt x="42" y="22"/>
                    <a:pt x="47" y="22"/>
                  </a:cubicBezTo>
                  <a:cubicBezTo>
                    <a:pt x="53" y="22"/>
                    <a:pt x="57" y="23"/>
                    <a:pt x="60" y="27"/>
                  </a:cubicBezTo>
                  <a:cubicBezTo>
                    <a:pt x="63" y="30"/>
                    <a:pt x="65" y="34"/>
                    <a:pt x="65" y="40"/>
                  </a:cubicBezTo>
                  <a:cubicBezTo>
                    <a:pt x="65" y="45"/>
                    <a:pt x="63" y="51"/>
                    <a:pt x="59" y="56"/>
                  </a:cubicBezTo>
                  <a:cubicBezTo>
                    <a:pt x="57" y="60"/>
                    <a:pt x="50" y="67"/>
                    <a:pt x="38" y="78"/>
                  </a:cubicBezTo>
                  <a:cubicBezTo>
                    <a:pt x="23" y="92"/>
                    <a:pt x="14" y="103"/>
                    <a:pt x="9" y="111"/>
                  </a:cubicBezTo>
                  <a:cubicBezTo>
                    <a:pt x="4" y="119"/>
                    <a:pt x="1" y="129"/>
                    <a:pt x="1" y="129"/>
                  </a:cubicBezTo>
                  <a:cubicBezTo>
                    <a:pt x="0" y="133"/>
                    <a:pt x="3" y="137"/>
                    <a:pt x="8" y="137"/>
                  </a:cubicBezTo>
                  <a:cubicBezTo>
                    <a:pt x="492" y="137"/>
                    <a:pt x="492" y="137"/>
                    <a:pt x="492" y="137"/>
                  </a:cubicBezTo>
                  <a:cubicBezTo>
                    <a:pt x="497" y="137"/>
                    <a:pt x="500" y="133"/>
                    <a:pt x="500" y="129"/>
                  </a:cubicBezTo>
                  <a:cubicBezTo>
                    <a:pt x="500" y="9"/>
                    <a:pt x="500" y="9"/>
                    <a:pt x="500" y="9"/>
                  </a:cubicBezTo>
                  <a:cubicBezTo>
                    <a:pt x="500" y="4"/>
                    <a:pt x="497" y="0"/>
                    <a:pt x="492" y="0"/>
                  </a:cubicBezTo>
                  <a:cubicBezTo>
                    <a:pt x="492" y="0"/>
                    <a:pt x="49" y="0"/>
                    <a:pt x="48" y="0"/>
                  </a:cubicBezTo>
                  <a:close/>
                </a:path>
              </a:pathLst>
            </a:custGeom>
            <a:solidFill>
              <a:schemeClr val="accent5">
                <a:lumMod val="90000"/>
              </a:schemeClr>
            </a:solidFill>
            <a:ln>
              <a:noFill/>
            </a:ln>
            <a:effectLst/>
          </p:spPr>
          <p:txBody>
            <a:bodyPr vert="horz" wrap="square" lIns="91440" tIns="45720" rIns="91440" bIns="45720" numCol="1" anchor="t" anchorCtr="0" compatLnSpc="1">
              <a:prstTxWarp prst="textNoShape">
                <a:avLst/>
              </a:prstTxWarp>
            </a:bodyPr>
            <a:lstStyle/>
            <a:p>
              <a:endParaRPr lang="zh-CN" altLang="en-US" sz="2800" dirty="0">
                <a:solidFill>
                  <a:schemeClr val="bg1"/>
                </a:solidFill>
                <a:latin typeface="#9Slide03 AmpleSoft" panose="02000000000000000000" pitchFamily="2" charset="0"/>
              </a:endParaRPr>
            </a:p>
          </p:txBody>
        </p:sp>
        <p:sp>
          <p:nvSpPr>
            <p:cNvPr id="19" name="Rectangle 42">
              <a:extLst>
                <a:ext uri="{FF2B5EF4-FFF2-40B4-BE49-F238E27FC236}">
                  <a16:creationId xmlns="" xmlns:a16="http://schemas.microsoft.com/office/drawing/2014/main" id="{DBEC279E-7929-44FE-A46A-D1191C051839}"/>
                </a:ext>
              </a:extLst>
            </p:cNvPr>
            <p:cNvSpPr/>
            <p:nvPr/>
          </p:nvSpPr>
          <p:spPr>
            <a:xfrm flipH="1">
              <a:off x="1692287" y="4772465"/>
              <a:ext cx="3752818" cy="322237"/>
            </a:xfrm>
            <a:prstGeom prst="rect">
              <a:avLst/>
            </a:prstGeom>
            <a:noFill/>
            <a:ln w="12700" cap="flat" cmpd="sng" algn="ctr">
              <a:noFill/>
              <a:prstDash val="solid"/>
            </a:ln>
            <a:effectLst/>
          </p:spPr>
          <p:txBody>
            <a:bodyPr lIns="91440" tIns="0" rIns="91440" bIns="0" rtlCol="0" anchor="t"/>
            <a:lstStyle/>
            <a:p>
              <a:pPr algn="just"/>
              <a:r>
                <a:rPr lang="en-US" altLang="zh-CN" sz="2800" dirty="0" err="1">
                  <a:solidFill>
                    <a:schemeClr val="bg1"/>
                  </a:solidFill>
                  <a:latin typeface="#9Slide03 AmpleSoft" panose="02000000000000000000" pitchFamily="2" charset="0"/>
                  <a:ea typeface="微软雅黑" panose="020B0503020204020204" pitchFamily="34" charset="-122"/>
                </a:rPr>
                <a:t>Nhân</a:t>
              </a:r>
              <a:r>
                <a:rPr lang="en-US" altLang="zh-CN" sz="2800" dirty="0">
                  <a:solidFill>
                    <a:schemeClr val="bg1"/>
                  </a:solidFill>
                  <a:latin typeface="#9Slide03 AmpleSoft" panose="02000000000000000000" pitchFamily="2" charset="0"/>
                  <a:ea typeface="微软雅黑" panose="020B0503020204020204" pitchFamily="34" charset="-122"/>
                </a:rPr>
                <a:t> </a:t>
              </a:r>
              <a:r>
                <a:rPr lang="en-US" altLang="zh-CN" sz="2800" dirty="0" err="1">
                  <a:solidFill>
                    <a:schemeClr val="bg1"/>
                  </a:solidFill>
                  <a:latin typeface="#9Slide03 AmpleSoft" panose="02000000000000000000" pitchFamily="2" charset="0"/>
                  <a:ea typeface="微软雅黑" panose="020B0503020204020204" pitchFamily="34" charset="-122"/>
                </a:rPr>
                <a:t>vật</a:t>
              </a:r>
              <a:r>
                <a:rPr lang="en-US" altLang="zh-CN" sz="2800" dirty="0">
                  <a:solidFill>
                    <a:schemeClr val="bg1"/>
                  </a:solidFill>
                  <a:latin typeface="#9Slide03 AmpleSoft" panose="02000000000000000000" pitchFamily="2" charset="0"/>
                  <a:ea typeface="微软雅黑" panose="020B0503020204020204" pitchFamily="34" charset="-122"/>
                </a:rPr>
                <a:t> Kim </a:t>
              </a:r>
              <a:r>
                <a:rPr lang="en-US" altLang="zh-CN" sz="2800" dirty="0" err="1">
                  <a:solidFill>
                    <a:schemeClr val="bg1"/>
                  </a:solidFill>
                  <a:latin typeface="#9Slide03 AmpleSoft" panose="02000000000000000000" pitchFamily="2" charset="0"/>
                  <a:ea typeface="微软雅黑" panose="020B0503020204020204" pitchFamily="34" charset="-122"/>
                </a:rPr>
                <a:t>Trọng</a:t>
              </a:r>
              <a:r>
                <a:rPr lang="en-US" altLang="zh-CN" sz="2800" dirty="0">
                  <a:solidFill>
                    <a:schemeClr val="bg1"/>
                  </a:solidFill>
                  <a:latin typeface="#9Slide03 AmpleSoft" panose="02000000000000000000" pitchFamily="2" charset="0"/>
                  <a:ea typeface="微软雅黑" panose="020B0503020204020204" pitchFamily="34" charset="-122"/>
                </a:rPr>
                <a:t> + </a:t>
              </a:r>
              <a:r>
                <a:rPr lang="en-US" altLang="en-US" sz="2800" dirty="0" err="1">
                  <a:solidFill>
                    <a:schemeClr val="bg1"/>
                  </a:solidFill>
                  <a:latin typeface="#9Slide03 AmpleSoft" panose="02000000000000000000" pitchFamily="2" charset="0"/>
                </a:rPr>
                <a:t>Tâm</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trạng</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cảm</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xúc</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của</a:t>
              </a:r>
              <a:r>
                <a:rPr lang="en-US" altLang="en-US" sz="2800" dirty="0">
                  <a:solidFill>
                    <a:schemeClr val="bg1"/>
                  </a:solidFill>
                  <a:latin typeface="#9Slide03 AmpleSoft" panose="02000000000000000000" pitchFamily="2" charset="0"/>
                </a:rPr>
                <a:t> Kim - </a:t>
              </a:r>
              <a:r>
                <a:rPr lang="en-US" altLang="en-US" sz="2800" dirty="0" err="1">
                  <a:solidFill>
                    <a:schemeClr val="bg1"/>
                  </a:solidFill>
                  <a:latin typeface="#9Slide03 AmpleSoft" panose="02000000000000000000" pitchFamily="2" charset="0"/>
                </a:rPr>
                <a:t>Kiều</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trong</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buổi</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hội</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ngộ</a:t>
              </a:r>
              <a:endParaRPr lang="en-US" altLang="en-US" sz="2800" dirty="0">
                <a:solidFill>
                  <a:schemeClr val="bg1"/>
                </a:solidFill>
                <a:latin typeface="#9Slide03 AmpleSoft" panose="02000000000000000000" pitchFamily="2" charset="0"/>
              </a:endParaRPr>
            </a:p>
          </p:txBody>
        </p:sp>
      </p:grpSp>
      <p:grpSp>
        <p:nvGrpSpPr>
          <p:cNvPr id="20" name="组合 8"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a:extLst>
              <a:ext uri="{FF2B5EF4-FFF2-40B4-BE49-F238E27FC236}">
                <a16:creationId xmlns="" xmlns:a16="http://schemas.microsoft.com/office/drawing/2014/main" id="{B63E6465-A5A4-4D45-8F66-81BE0584EE9F}"/>
              </a:ext>
            </a:extLst>
          </p:cNvPr>
          <p:cNvGrpSpPr/>
          <p:nvPr/>
        </p:nvGrpSpPr>
        <p:grpSpPr>
          <a:xfrm>
            <a:off x="936550" y="4283892"/>
            <a:ext cx="4897570" cy="1460018"/>
            <a:chOff x="6740081" y="2350664"/>
            <a:chExt cx="4392376" cy="1232027"/>
          </a:xfrm>
        </p:grpSpPr>
        <p:sp>
          <p:nvSpPr>
            <p:cNvPr id="21" name="Freeform 394">
              <a:extLst>
                <a:ext uri="{FF2B5EF4-FFF2-40B4-BE49-F238E27FC236}">
                  <a16:creationId xmlns="" xmlns:a16="http://schemas.microsoft.com/office/drawing/2014/main" id="{3B8C02B3-04A6-47B8-9944-5F8174D79BE2}"/>
                </a:ext>
              </a:extLst>
            </p:cNvPr>
            <p:cNvSpPr>
              <a:spLocks/>
            </p:cNvSpPr>
            <p:nvPr/>
          </p:nvSpPr>
          <p:spPr bwMode="auto">
            <a:xfrm>
              <a:off x="6740081" y="2350664"/>
              <a:ext cx="4392376" cy="1232027"/>
            </a:xfrm>
            <a:custGeom>
              <a:avLst/>
              <a:gdLst>
                <a:gd name="T0" fmla="*/ 499 w 499"/>
                <a:gd name="T1" fmla="*/ 9 h 138"/>
                <a:gd name="T2" fmla="*/ 491 w 499"/>
                <a:gd name="T3" fmla="*/ 1 h 138"/>
                <a:gd name="T4" fmla="*/ 43 w 499"/>
                <a:gd name="T5" fmla="*/ 0 h 138"/>
                <a:gd name="T6" fmla="*/ 23 w 499"/>
                <a:gd name="T7" fmla="*/ 4 h 138"/>
                <a:gd name="T8" fmla="*/ 9 w 499"/>
                <a:gd name="T9" fmla="*/ 16 h 138"/>
                <a:gd name="T10" fmla="*/ 3 w 499"/>
                <a:gd name="T11" fmla="*/ 27 h 138"/>
                <a:gd name="T12" fmla="*/ 9 w 499"/>
                <a:gd name="T13" fmla="*/ 37 h 138"/>
                <a:gd name="T14" fmla="*/ 17 w 499"/>
                <a:gd name="T15" fmla="*/ 38 h 138"/>
                <a:gd name="T16" fmla="*/ 27 w 499"/>
                <a:gd name="T17" fmla="*/ 31 h 138"/>
                <a:gd name="T18" fmla="*/ 31 w 499"/>
                <a:gd name="T19" fmla="*/ 26 h 138"/>
                <a:gd name="T20" fmla="*/ 42 w 499"/>
                <a:gd name="T21" fmla="*/ 21 h 138"/>
                <a:gd name="T22" fmla="*/ 53 w 499"/>
                <a:gd name="T23" fmla="*/ 25 h 138"/>
                <a:gd name="T24" fmla="*/ 57 w 499"/>
                <a:gd name="T25" fmla="*/ 36 h 138"/>
                <a:gd name="T26" fmla="*/ 52 w 499"/>
                <a:gd name="T27" fmla="*/ 49 h 138"/>
                <a:gd name="T28" fmla="*/ 44 w 499"/>
                <a:gd name="T29" fmla="*/ 53 h 138"/>
                <a:gd name="T30" fmla="*/ 34 w 499"/>
                <a:gd name="T31" fmla="*/ 62 h 138"/>
                <a:gd name="T32" fmla="*/ 34 w 499"/>
                <a:gd name="T33" fmla="*/ 67 h 138"/>
                <a:gd name="T34" fmla="*/ 41 w 499"/>
                <a:gd name="T35" fmla="*/ 73 h 138"/>
                <a:gd name="T36" fmla="*/ 45 w 499"/>
                <a:gd name="T37" fmla="*/ 73 h 138"/>
                <a:gd name="T38" fmla="*/ 57 w 499"/>
                <a:gd name="T39" fmla="*/ 79 h 138"/>
                <a:gd name="T40" fmla="*/ 63 w 499"/>
                <a:gd name="T41" fmla="*/ 94 h 138"/>
                <a:gd name="T42" fmla="*/ 57 w 499"/>
                <a:gd name="T43" fmla="*/ 111 h 138"/>
                <a:gd name="T44" fmla="*/ 44 w 499"/>
                <a:gd name="T45" fmla="*/ 117 h 138"/>
                <a:gd name="T46" fmla="*/ 31 w 499"/>
                <a:gd name="T47" fmla="*/ 112 h 138"/>
                <a:gd name="T48" fmla="*/ 26 w 499"/>
                <a:gd name="T49" fmla="*/ 105 h 138"/>
                <a:gd name="T50" fmla="*/ 16 w 499"/>
                <a:gd name="T51" fmla="*/ 98 h 138"/>
                <a:gd name="T52" fmla="*/ 7 w 499"/>
                <a:gd name="T53" fmla="*/ 99 h 138"/>
                <a:gd name="T54" fmla="*/ 1 w 499"/>
                <a:gd name="T55" fmla="*/ 108 h 138"/>
                <a:gd name="T56" fmla="*/ 13 w 499"/>
                <a:gd name="T57" fmla="*/ 128 h 138"/>
                <a:gd name="T58" fmla="*/ 44 w 499"/>
                <a:gd name="T59" fmla="*/ 138 h 138"/>
                <a:gd name="T60" fmla="*/ 491 w 499"/>
                <a:gd name="T61" fmla="*/ 137 h 138"/>
                <a:gd name="T62" fmla="*/ 499 w 499"/>
                <a:gd name="T63" fmla="*/ 129 h 138"/>
                <a:gd name="T64" fmla="*/ 499 w 499"/>
                <a:gd name="T65"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9" h="138">
                  <a:moveTo>
                    <a:pt x="499" y="9"/>
                  </a:moveTo>
                  <a:cubicBezTo>
                    <a:pt x="499" y="5"/>
                    <a:pt x="496" y="1"/>
                    <a:pt x="491" y="1"/>
                  </a:cubicBezTo>
                  <a:cubicBezTo>
                    <a:pt x="491" y="1"/>
                    <a:pt x="47" y="0"/>
                    <a:pt x="43" y="0"/>
                  </a:cubicBezTo>
                  <a:cubicBezTo>
                    <a:pt x="36" y="0"/>
                    <a:pt x="29" y="1"/>
                    <a:pt x="23" y="4"/>
                  </a:cubicBezTo>
                  <a:cubicBezTo>
                    <a:pt x="17" y="7"/>
                    <a:pt x="12" y="11"/>
                    <a:pt x="9" y="16"/>
                  </a:cubicBezTo>
                  <a:cubicBezTo>
                    <a:pt x="5" y="20"/>
                    <a:pt x="3" y="27"/>
                    <a:pt x="3" y="27"/>
                  </a:cubicBezTo>
                  <a:cubicBezTo>
                    <a:pt x="2" y="32"/>
                    <a:pt x="5" y="36"/>
                    <a:pt x="9" y="37"/>
                  </a:cubicBezTo>
                  <a:cubicBezTo>
                    <a:pt x="17" y="38"/>
                    <a:pt x="17" y="38"/>
                    <a:pt x="17" y="38"/>
                  </a:cubicBezTo>
                  <a:cubicBezTo>
                    <a:pt x="21" y="39"/>
                    <a:pt x="26" y="36"/>
                    <a:pt x="27" y="31"/>
                  </a:cubicBezTo>
                  <a:cubicBezTo>
                    <a:pt x="27" y="31"/>
                    <a:pt x="28" y="29"/>
                    <a:pt x="31" y="26"/>
                  </a:cubicBezTo>
                  <a:cubicBezTo>
                    <a:pt x="34" y="23"/>
                    <a:pt x="38" y="21"/>
                    <a:pt x="42" y="21"/>
                  </a:cubicBezTo>
                  <a:cubicBezTo>
                    <a:pt x="47" y="21"/>
                    <a:pt x="50" y="22"/>
                    <a:pt x="53" y="25"/>
                  </a:cubicBezTo>
                  <a:cubicBezTo>
                    <a:pt x="56" y="28"/>
                    <a:pt x="57" y="32"/>
                    <a:pt x="57" y="36"/>
                  </a:cubicBezTo>
                  <a:cubicBezTo>
                    <a:pt x="57" y="42"/>
                    <a:pt x="55" y="46"/>
                    <a:pt x="52" y="49"/>
                  </a:cubicBezTo>
                  <a:cubicBezTo>
                    <a:pt x="48" y="52"/>
                    <a:pt x="44" y="53"/>
                    <a:pt x="44" y="53"/>
                  </a:cubicBezTo>
                  <a:cubicBezTo>
                    <a:pt x="39" y="53"/>
                    <a:pt x="35" y="57"/>
                    <a:pt x="34" y="62"/>
                  </a:cubicBezTo>
                  <a:cubicBezTo>
                    <a:pt x="34" y="67"/>
                    <a:pt x="34" y="67"/>
                    <a:pt x="34" y="67"/>
                  </a:cubicBezTo>
                  <a:cubicBezTo>
                    <a:pt x="33" y="71"/>
                    <a:pt x="36" y="74"/>
                    <a:pt x="41" y="73"/>
                  </a:cubicBezTo>
                  <a:cubicBezTo>
                    <a:pt x="41" y="73"/>
                    <a:pt x="41" y="73"/>
                    <a:pt x="45" y="73"/>
                  </a:cubicBezTo>
                  <a:cubicBezTo>
                    <a:pt x="50" y="73"/>
                    <a:pt x="54" y="75"/>
                    <a:pt x="57" y="79"/>
                  </a:cubicBezTo>
                  <a:cubicBezTo>
                    <a:pt x="61" y="83"/>
                    <a:pt x="63" y="88"/>
                    <a:pt x="63" y="94"/>
                  </a:cubicBezTo>
                  <a:cubicBezTo>
                    <a:pt x="63" y="101"/>
                    <a:pt x="61" y="107"/>
                    <a:pt x="57" y="111"/>
                  </a:cubicBezTo>
                  <a:cubicBezTo>
                    <a:pt x="54" y="115"/>
                    <a:pt x="49" y="117"/>
                    <a:pt x="44" y="117"/>
                  </a:cubicBezTo>
                  <a:cubicBezTo>
                    <a:pt x="39" y="117"/>
                    <a:pt x="34" y="115"/>
                    <a:pt x="31" y="112"/>
                  </a:cubicBezTo>
                  <a:cubicBezTo>
                    <a:pt x="27" y="108"/>
                    <a:pt x="26" y="105"/>
                    <a:pt x="26" y="105"/>
                  </a:cubicBezTo>
                  <a:cubicBezTo>
                    <a:pt x="25" y="101"/>
                    <a:pt x="21" y="97"/>
                    <a:pt x="16" y="98"/>
                  </a:cubicBezTo>
                  <a:cubicBezTo>
                    <a:pt x="7" y="99"/>
                    <a:pt x="7" y="99"/>
                    <a:pt x="7" y="99"/>
                  </a:cubicBezTo>
                  <a:cubicBezTo>
                    <a:pt x="3" y="100"/>
                    <a:pt x="0" y="104"/>
                    <a:pt x="1" y="108"/>
                  </a:cubicBezTo>
                  <a:cubicBezTo>
                    <a:pt x="1" y="108"/>
                    <a:pt x="5" y="121"/>
                    <a:pt x="13" y="128"/>
                  </a:cubicBezTo>
                  <a:cubicBezTo>
                    <a:pt x="21" y="135"/>
                    <a:pt x="32" y="138"/>
                    <a:pt x="44" y="138"/>
                  </a:cubicBezTo>
                  <a:cubicBezTo>
                    <a:pt x="48" y="138"/>
                    <a:pt x="491" y="137"/>
                    <a:pt x="491" y="137"/>
                  </a:cubicBezTo>
                  <a:cubicBezTo>
                    <a:pt x="496" y="137"/>
                    <a:pt x="499" y="134"/>
                    <a:pt x="499" y="129"/>
                  </a:cubicBezTo>
                  <a:lnTo>
                    <a:pt x="499" y="9"/>
                  </a:lnTo>
                  <a:close/>
                </a:path>
              </a:pathLst>
            </a:custGeom>
            <a:solidFill>
              <a:srgbClr val="FFABAA"/>
            </a:solidFill>
            <a:ln>
              <a:noFill/>
            </a:ln>
            <a:effectLst/>
          </p:spPr>
          <p:txBody>
            <a:bodyPr vert="horz" wrap="square" lIns="91440" tIns="45720" rIns="91440" bIns="45720" numCol="1" anchor="t" anchorCtr="0" compatLnSpc="1">
              <a:prstTxWarp prst="textNoShape">
                <a:avLst/>
              </a:prstTxWarp>
            </a:bodyPr>
            <a:lstStyle/>
            <a:p>
              <a:endParaRPr lang="zh-CN" altLang="en-US" sz="2800">
                <a:solidFill>
                  <a:schemeClr val="bg1"/>
                </a:solidFill>
                <a:latin typeface="#9Slide03 AmpleSoft" panose="02000000000000000000" pitchFamily="2" charset="0"/>
              </a:endParaRPr>
            </a:p>
          </p:txBody>
        </p:sp>
        <p:sp>
          <p:nvSpPr>
            <p:cNvPr id="22" name="Rectangle 42">
              <a:extLst>
                <a:ext uri="{FF2B5EF4-FFF2-40B4-BE49-F238E27FC236}">
                  <a16:creationId xmlns="" xmlns:a16="http://schemas.microsoft.com/office/drawing/2014/main" id="{57774C77-DB7C-4D3F-B42D-8195DE471BDF}"/>
                </a:ext>
              </a:extLst>
            </p:cNvPr>
            <p:cNvSpPr/>
            <p:nvPr/>
          </p:nvSpPr>
          <p:spPr>
            <a:xfrm flipH="1">
              <a:off x="7453953" y="2598017"/>
              <a:ext cx="3589610" cy="259314"/>
            </a:xfrm>
            <a:prstGeom prst="rect">
              <a:avLst/>
            </a:prstGeom>
            <a:noFill/>
            <a:ln w="12700" cap="flat" cmpd="sng" algn="ctr">
              <a:noFill/>
              <a:prstDash val="solid"/>
            </a:ln>
            <a:effectLst/>
          </p:spPr>
          <p:txBody>
            <a:bodyPr lIns="91440" tIns="0" rIns="91440" bIns="0" rtlCol="0" anchor="t"/>
            <a:lstStyle/>
            <a:p>
              <a:pPr algn="just"/>
              <a:r>
                <a:rPr lang="en-US" altLang="en-US" sz="2800" dirty="0" err="1">
                  <a:solidFill>
                    <a:schemeClr val="bg1"/>
                  </a:solidFill>
                  <a:latin typeface="#9Slide03 AmpleSoft" panose="02000000000000000000" pitchFamily="2" charset="0"/>
                </a:rPr>
                <a:t>Tâm</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trạng</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của</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Thúy</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Kiều</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khi</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trở</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về</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khuê</a:t>
              </a:r>
              <a:r>
                <a:rPr lang="en-US" altLang="en-US" sz="2800" dirty="0">
                  <a:solidFill>
                    <a:schemeClr val="bg1"/>
                  </a:solidFill>
                  <a:latin typeface="#9Slide03 AmpleSoft" panose="02000000000000000000" pitchFamily="2" charset="0"/>
                </a:rPr>
                <a:t> </a:t>
              </a:r>
              <a:r>
                <a:rPr lang="en-US" altLang="en-US" sz="2800" dirty="0" err="1">
                  <a:solidFill>
                    <a:schemeClr val="bg1"/>
                  </a:solidFill>
                  <a:latin typeface="#9Slide03 AmpleSoft" panose="02000000000000000000" pitchFamily="2" charset="0"/>
                </a:rPr>
                <a:t>phòng</a:t>
              </a:r>
              <a:endParaRPr lang="en-US" altLang="zh-CN" sz="2800" dirty="0">
                <a:solidFill>
                  <a:schemeClr val="bg1"/>
                </a:solidFill>
                <a:latin typeface="#9Slide03 AmpleSoft" panose="02000000000000000000" pitchFamily="2" charset="0"/>
                <a:ea typeface="微软雅黑" panose="020B0503020204020204" pitchFamily="34" charset="-122"/>
              </a:endParaRPr>
            </a:p>
          </p:txBody>
        </p:sp>
      </p:grpSp>
      <p:grpSp>
        <p:nvGrpSpPr>
          <p:cNvPr id="23" name="组合 13"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a:extLst>
              <a:ext uri="{FF2B5EF4-FFF2-40B4-BE49-F238E27FC236}">
                <a16:creationId xmlns="" xmlns:a16="http://schemas.microsoft.com/office/drawing/2014/main" id="{757DFBB5-996D-48CD-91F4-8362F16403FF}"/>
              </a:ext>
            </a:extLst>
          </p:cNvPr>
          <p:cNvGrpSpPr/>
          <p:nvPr/>
        </p:nvGrpSpPr>
        <p:grpSpPr>
          <a:xfrm>
            <a:off x="786245" y="2074629"/>
            <a:ext cx="5055925" cy="1506643"/>
            <a:chOff x="1037547" y="2350664"/>
            <a:chExt cx="4465618" cy="1271371"/>
          </a:xfrm>
        </p:grpSpPr>
        <p:sp>
          <p:nvSpPr>
            <p:cNvPr id="24" name="Freeform 128">
              <a:extLst>
                <a:ext uri="{FF2B5EF4-FFF2-40B4-BE49-F238E27FC236}">
                  <a16:creationId xmlns="" xmlns:a16="http://schemas.microsoft.com/office/drawing/2014/main" id="{9A2869F8-A8F6-4785-9D75-5817DD4C014A}"/>
                </a:ext>
              </a:extLst>
            </p:cNvPr>
            <p:cNvSpPr>
              <a:spLocks/>
            </p:cNvSpPr>
            <p:nvPr/>
          </p:nvSpPr>
          <p:spPr bwMode="auto">
            <a:xfrm>
              <a:off x="1037547" y="2350664"/>
              <a:ext cx="4465618" cy="1271371"/>
            </a:xfrm>
            <a:custGeom>
              <a:avLst/>
              <a:gdLst>
                <a:gd name="T0" fmla="*/ 47 w 485"/>
                <a:gd name="T1" fmla="*/ 0 h 136"/>
                <a:gd name="T2" fmla="*/ 35 w 485"/>
                <a:gd name="T3" fmla="*/ 7 h 136"/>
                <a:gd name="T4" fmla="*/ 23 w 485"/>
                <a:gd name="T5" fmla="*/ 22 h 136"/>
                <a:gd name="T6" fmla="*/ 8 w 485"/>
                <a:gd name="T7" fmla="*/ 31 h 136"/>
                <a:gd name="T8" fmla="*/ 0 w 485"/>
                <a:gd name="T9" fmla="*/ 43 h 136"/>
                <a:gd name="T10" fmla="*/ 0 w 485"/>
                <a:gd name="T11" fmla="*/ 50 h 136"/>
                <a:gd name="T12" fmla="*/ 8 w 485"/>
                <a:gd name="T13" fmla="*/ 55 h 136"/>
                <a:gd name="T14" fmla="*/ 27 w 485"/>
                <a:gd name="T15" fmla="*/ 43 h 136"/>
                <a:gd name="T16" fmla="*/ 34 w 485"/>
                <a:gd name="T17" fmla="*/ 47 h 136"/>
                <a:gd name="T18" fmla="*/ 34 w 485"/>
                <a:gd name="T19" fmla="*/ 128 h 136"/>
                <a:gd name="T20" fmla="*/ 42 w 485"/>
                <a:gd name="T21" fmla="*/ 136 h 136"/>
                <a:gd name="T22" fmla="*/ 477 w 485"/>
                <a:gd name="T23" fmla="*/ 136 h 136"/>
                <a:gd name="T24" fmla="*/ 485 w 485"/>
                <a:gd name="T25" fmla="*/ 128 h 136"/>
                <a:gd name="T26" fmla="*/ 485 w 485"/>
                <a:gd name="T27" fmla="*/ 8 h 136"/>
                <a:gd name="T28" fmla="*/ 477 w 485"/>
                <a:gd name="T29" fmla="*/ 0 h 136"/>
                <a:gd name="T30" fmla="*/ 47 w 485"/>
                <a:gd name="T3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5" h="136">
                  <a:moveTo>
                    <a:pt x="47" y="0"/>
                  </a:moveTo>
                  <a:cubicBezTo>
                    <a:pt x="43" y="0"/>
                    <a:pt x="37" y="3"/>
                    <a:pt x="35" y="7"/>
                  </a:cubicBezTo>
                  <a:cubicBezTo>
                    <a:pt x="35" y="7"/>
                    <a:pt x="31" y="15"/>
                    <a:pt x="23" y="22"/>
                  </a:cubicBezTo>
                  <a:cubicBezTo>
                    <a:pt x="15" y="28"/>
                    <a:pt x="8" y="31"/>
                    <a:pt x="8" y="31"/>
                  </a:cubicBezTo>
                  <a:cubicBezTo>
                    <a:pt x="4" y="33"/>
                    <a:pt x="0" y="38"/>
                    <a:pt x="0" y="43"/>
                  </a:cubicBezTo>
                  <a:cubicBezTo>
                    <a:pt x="0" y="50"/>
                    <a:pt x="0" y="50"/>
                    <a:pt x="0" y="50"/>
                  </a:cubicBezTo>
                  <a:cubicBezTo>
                    <a:pt x="0" y="54"/>
                    <a:pt x="4" y="56"/>
                    <a:pt x="8" y="55"/>
                  </a:cubicBezTo>
                  <a:cubicBezTo>
                    <a:pt x="27" y="43"/>
                    <a:pt x="27" y="43"/>
                    <a:pt x="27" y="43"/>
                  </a:cubicBezTo>
                  <a:cubicBezTo>
                    <a:pt x="31" y="40"/>
                    <a:pt x="34" y="42"/>
                    <a:pt x="34" y="47"/>
                  </a:cubicBezTo>
                  <a:cubicBezTo>
                    <a:pt x="34" y="128"/>
                    <a:pt x="34" y="128"/>
                    <a:pt x="34" y="128"/>
                  </a:cubicBezTo>
                  <a:cubicBezTo>
                    <a:pt x="34" y="133"/>
                    <a:pt x="38" y="136"/>
                    <a:pt x="42" y="136"/>
                  </a:cubicBezTo>
                  <a:cubicBezTo>
                    <a:pt x="477" y="136"/>
                    <a:pt x="477" y="136"/>
                    <a:pt x="477" y="136"/>
                  </a:cubicBezTo>
                  <a:cubicBezTo>
                    <a:pt x="482" y="136"/>
                    <a:pt x="485" y="133"/>
                    <a:pt x="485" y="128"/>
                  </a:cubicBezTo>
                  <a:cubicBezTo>
                    <a:pt x="485" y="8"/>
                    <a:pt x="485" y="8"/>
                    <a:pt x="485" y="8"/>
                  </a:cubicBezTo>
                  <a:cubicBezTo>
                    <a:pt x="485" y="4"/>
                    <a:pt x="482" y="0"/>
                    <a:pt x="477" y="0"/>
                  </a:cubicBezTo>
                  <a:lnTo>
                    <a:pt x="47" y="0"/>
                  </a:lnTo>
                  <a:close/>
                </a:path>
              </a:pathLst>
            </a:custGeom>
            <a:solidFill>
              <a:srgbClr val="BBA4C3"/>
            </a:solidFill>
            <a:ln>
              <a:noFill/>
            </a:ln>
            <a:effectLst/>
          </p:spPr>
          <p:txBody>
            <a:bodyPr vert="horz" wrap="square" lIns="91440" tIns="45720" rIns="91440" bIns="45720" numCol="1" anchor="t" anchorCtr="0" compatLnSpc="1">
              <a:prstTxWarp prst="textNoShape">
                <a:avLst/>
              </a:prstTxWarp>
            </a:bodyPr>
            <a:lstStyle/>
            <a:p>
              <a:endParaRPr lang="zh-CN" altLang="en-US">
                <a:latin typeface="Futura-Condensed-Normal" pitchFamily="2" charset="0"/>
              </a:endParaRPr>
            </a:p>
          </p:txBody>
        </p:sp>
        <p:sp>
          <p:nvSpPr>
            <p:cNvPr id="25" name="Rectangle 42">
              <a:extLst>
                <a:ext uri="{FF2B5EF4-FFF2-40B4-BE49-F238E27FC236}">
                  <a16:creationId xmlns="" xmlns:a16="http://schemas.microsoft.com/office/drawing/2014/main" id="{473EE564-6959-4CB8-A463-3CD3C5AFF741}"/>
                </a:ext>
              </a:extLst>
            </p:cNvPr>
            <p:cNvSpPr/>
            <p:nvPr/>
          </p:nvSpPr>
          <p:spPr>
            <a:xfrm flipH="1">
              <a:off x="1423891" y="2443044"/>
              <a:ext cx="4018975" cy="322237"/>
            </a:xfrm>
            <a:prstGeom prst="rect">
              <a:avLst/>
            </a:prstGeom>
            <a:noFill/>
            <a:ln w="12700" cap="flat" cmpd="sng" algn="ctr">
              <a:noFill/>
              <a:prstDash val="solid"/>
            </a:ln>
            <a:effectLst/>
          </p:spPr>
          <p:txBody>
            <a:bodyPr lIns="91440" tIns="0" rIns="91440" bIns="0" rtlCol="0" anchor="t"/>
            <a:lstStyle/>
            <a:p>
              <a:pPr algn="just">
                <a:spcAft>
                  <a:spcPts val="3200"/>
                </a:spcAft>
              </a:pPr>
              <a:r>
                <a:rPr lang="en-US" sz="2800" dirty="0">
                  <a:solidFill>
                    <a:schemeClr val="bg1"/>
                  </a:solidFill>
                  <a:latin typeface="#9Slide03 AmpleSoft" panose="02000000000000000000" pitchFamily="2" charset="0"/>
                </a:rPr>
                <a:t>V</a:t>
              </a:r>
              <a:r>
                <a:rPr lang="vi-VN" sz="2800" dirty="0">
                  <a:solidFill>
                    <a:schemeClr val="bg1"/>
                  </a:solidFill>
                  <a:latin typeface="#9Slide03 AmpleSoft" panose="02000000000000000000" pitchFamily="2" charset="0"/>
                </a:rPr>
                <a:t>ị trí, bố cục, hệ thống nhân vật, sự việc được kể</a:t>
              </a:r>
              <a:r>
                <a:rPr lang="en-US" sz="2800" dirty="0">
                  <a:solidFill>
                    <a:schemeClr val="bg1"/>
                  </a:solidFill>
                  <a:latin typeface="#9Slide03 AmpleSoft" panose="02000000000000000000" pitchFamily="2" charset="0"/>
                </a:rPr>
                <a:t> </a:t>
              </a:r>
              <a:r>
                <a:rPr lang="en-US" sz="2800" dirty="0" err="1">
                  <a:solidFill>
                    <a:schemeClr val="bg1"/>
                  </a:solidFill>
                  <a:latin typeface="#9Slide03 AmpleSoft" panose="02000000000000000000" pitchFamily="2" charset="0"/>
                </a:rPr>
                <a:t>của</a:t>
              </a:r>
              <a:r>
                <a:rPr lang="en-US" sz="2800" dirty="0">
                  <a:solidFill>
                    <a:schemeClr val="bg1"/>
                  </a:solidFill>
                  <a:latin typeface="#9Slide03 AmpleSoft" panose="02000000000000000000" pitchFamily="2" charset="0"/>
                </a:rPr>
                <a:t> </a:t>
              </a:r>
              <a:r>
                <a:rPr lang="en-US" sz="2800" dirty="0" err="1">
                  <a:solidFill>
                    <a:schemeClr val="bg1"/>
                  </a:solidFill>
                  <a:latin typeface="#9Slide03 AmpleSoft" panose="02000000000000000000" pitchFamily="2" charset="0"/>
                </a:rPr>
                <a:t>đoạn</a:t>
              </a:r>
              <a:r>
                <a:rPr lang="en-US" sz="2800" dirty="0">
                  <a:solidFill>
                    <a:schemeClr val="bg1"/>
                  </a:solidFill>
                  <a:latin typeface="#9Slide03 AmpleSoft" panose="02000000000000000000" pitchFamily="2" charset="0"/>
                </a:rPr>
                <a:t> </a:t>
              </a:r>
              <a:r>
                <a:rPr lang="en-US" sz="2800" dirty="0" err="1">
                  <a:solidFill>
                    <a:schemeClr val="bg1"/>
                  </a:solidFill>
                  <a:latin typeface="#9Slide03 AmpleSoft" panose="02000000000000000000" pitchFamily="2" charset="0"/>
                </a:rPr>
                <a:t>trích</a:t>
              </a:r>
              <a:endParaRPr lang="en-US" sz="2800" dirty="0">
                <a:solidFill>
                  <a:schemeClr val="bg1"/>
                </a:solidFill>
                <a:latin typeface="#9Slide03 AmpleSoft" panose="02000000000000000000" pitchFamily="2" charset="0"/>
              </a:endParaRPr>
            </a:p>
          </p:txBody>
        </p:sp>
      </p:grpSp>
      <p:pic>
        <p:nvPicPr>
          <p:cNvPr id="3" name="Picture 2">
            <a:extLst>
              <a:ext uri="{FF2B5EF4-FFF2-40B4-BE49-F238E27FC236}">
                <a16:creationId xmlns="" xmlns:a16="http://schemas.microsoft.com/office/drawing/2014/main" id="{6A486B72-7CA3-4407-ABC8-5977492034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1039" y="4125307"/>
            <a:ext cx="1493855" cy="1673007"/>
          </a:xfrm>
          <a:prstGeom prst="rect">
            <a:avLst/>
          </a:prstGeom>
        </p:spPr>
      </p:pic>
      <p:pic>
        <p:nvPicPr>
          <p:cNvPr id="5" name="Picture 4">
            <a:extLst>
              <a:ext uri="{FF2B5EF4-FFF2-40B4-BE49-F238E27FC236}">
                <a16:creationId xmlns="" xmlns:a16="http://schemas.microsoft.com/office/drawing/2014/main" id="{C6469E11-C022-4F56-903D-F86A7CC6C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0924" y="4139993"/>
            <a:ext cx="1493855" cy="1664423"/>
          </a:xfrm>
          <a:prstGeom prst="rect">
            <a:avLst/>
          </a:prstGeom>
        </p:spPr>
      </p:pic>
      <p:pic>
        <p:nvPicPr>
          <p:cNvPr id="7" name="Picture 6">
            <a:extLst>
              <a:ext uri="{FF2B5EF4-FFF2-40B4-BE49-F238E27FC236}">
                <a16:creationId xmlns="" xmlns:a16="http://schemas.microsoft.com/office/drawing/2014/main" id="{8B8DFF9C-FA39-4897-9183-A15FC36000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9956" y="4125307"/>
            <a:ext cx="1493892" cy="1670946"/>
          </a:xfrm>
          <a:prstGeom prst="rect">
            <a:avLst/>
          </a:prstGeom>
        </p:spPr>
      </p:pic>
    </p:spTree>
    <p:extLst>
      <p:ext uri="{BB962C8B-B14F-4D97-AF65-F5344CB8AC3E}">
        <p14:creationId xmlns:p14="http://schemas.microsoft.com/office/powerpoint/2010/main" val="1881868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cs typeface="+mn-ea"/>
                <a:sym typeface="+mn-lt"/>
              </a:rPr>
              <a:t>Nhaa</a:t>
            </a:r>
            <a:endParaRPr lang="zh-CN" altLang="en-US" dirty="0">
              <a:cs typeface="+mn-ea"/>
              <a:sym typeface="+mn-lt"/>
            </a:endParaRPr>
          </a:p>
        </p:txBody>
      </p:sp>
      <p:sp>
        <p:nvSpPr>
          <p:cNvPr id="3" name="Google Shape;1538;p53">
            <a:extLst>
              <a:ext uri="{FF2B5EF4-FFF2-40B4-BE49-F238E27FC236}">
                <a16:creationId xmlns="" xmlns:a16="http://schemas.microsoft.com/office/drawing/2014/main" id="{213F21CB-FA9B-5CFC-7614-CBE12D1D2536}"/>
              </a:ext>
            </a:extLst>
          </p:cNvPr>
          <p:cNvSpPr/>
          <p:nvPr/>
        </p:nvSpPr>
        <p:spPr>
          <a:xfrm>
            <a:off x="1057453" y="2218083"/>
            <a:ext cx="5452655" cy="815500"/>
          </a:xfrm>
          <a:prstGeom prst="roundRect">
            <a:avLst>
              <a:gd name="adj" fmla="val 16667"/>
            </a:avLst>
          </a:prstGeom>
          <a:solidFill>
            <a:srgbClr val="FBE6C9"/>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400" dirty="0" smtClean="0">
                <a:solidFill>
                  <a:srgbClr val="FF0000"/>
                </a:solidFill>
                <a:latin typeface="#9Slide03 Ample" panose="02000000000000000000" pitchFamily="2" charset="0"/>
                <a:cs typeface="+mn-ea"/>
                <a:sym typeface="+mn-lt"/>
              </a:rPr>
              <a:t>HOẠT ĐỘNG NHÓM: PHIẾU BÀI TẬP </a:t>
            </a:r>
          </a:p>
          <a:p>
            <a:pPr algn="ctr"/>
            <a:r>
              <a:rPr lang="en-US" altLang="zh-CN" sz="2400" dirty="0" smtClean="0">
                <a:solidFill>
                  <a:srgbClr val="FF0000"/>
                </a:solidFill>
                <a:latin typeface="#9Slide03 Ample" panose="02000000000000000000" pitchFamily="2" charset="0"/>
                <a:cs typeface="+mn-ea"/>
                <a:sym typeface="+mn-lt"/>
              </a:rPr>
              <a:t>Đọc và tìm hiểu 12 </a:t>
            </a:r>
            <a:r>
              <a:rPr lang="en-US" altLang="zh-CN" sz="2400" dirty="0">
                <a:solidFill>
                  <a:srgbClr val="FF0000"/>
                </a:solidFill>
                <a:latin typeface="#9Slide03 Ample" panose="02000000000000000000" pitchFamily="2" charset="0"/>
                <a:cs typeface="+mn-ea"/>
                <a:sym typeface="+mn-lt"/>
              </a:rPr>
              <a:t>câu thơ đầu</a:t>
            </a:r>
            <a:endParaRPr lang="zh-CN" altLang="en-US" sz="2400" dirty="0">
              <a:solidFill>
                <a:srgbClr val="FF0000"/>
              </a:solidFill>
              <a:latin typeface="#9Slide03 Ample" panose="02000000000000000000" pitchFamily="2" charset="0"/>
              <a:cs typeface="+mn-ea"/>
              <a:sym typeface="+mn-lt"/>
            </a:endParaRPr>
          </a:p>
        </p:txBody>
      </p:sp>
      <p:sp>
        <p:nvSpPr>
          <p:cNvPr id="5" name="Google Shape;1538;p53">
            <a:extLst>
              <a:ext uri="{FF2B5EF4-FFF2-40B4-BE49-F238E27FC236}">
                <a16:creationId xmlns="" xmlns:a16="http://schemas.microsoft.com/office/drawing/2014/main" id="{3C52CAD7-3AC7-65A9-587C-BD7C0DC62056}"/>
              </a:ext>
            </a:extLst>
          </p:cNvPr>
          <p:cNvSpPr/>
          <p:nvPr/>
        </p:nvSpPr>
        <p:spPr>
          <a:xfrm>
            <a:off x="1256443" y="3723779"/>
            <a:ext cx="5452655" cy="815500"/>
          </a:xfrm>
          <a:prstGeom prst="roundRect">
            <a:avLst>
              <a:gd name="adj" fmla="val 16667"/>
            </a:avLst>
          </a:prstGeom>
          <a:solidFill>
            <a:srgbClr val="FBE6C9"/>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400" dirty="0">
                <a:solidFill>
                  <a:srgbClr val="FF0000"/>
                </a:solidFill>
                <a:latin typeface="#9Slide03 Ample" panose="02000000000000000000" pitchFamily="2" charset="0"/>
                <a:cs typeface="+mn-ea"/>
                <a:sym typeface="+mn-lt"/>
              </a:rPr>
              <a:t>Xem lại PHT “Chân dung Kim Trọng</a:t>
            </a:r>
            <a:r>
              <a:rPr lang="en-US" altLang="zh-CN" sz="2400" dirty="0" smtClean="0">
                <a:solidFill>
                  <a:srgbClr val="FF0000"/>
                </a:solidFill>
                <a:latin typeface="#9Slide03 Ample" panose="02000000000000000000" pitchFamily="2" charset="0"/>
                <a:cs typeface="+mn-ea"/>
                <a:sym typeface="+mn-lt"/>
              </a:rPr>
              <a:t>”</a:t>
            </a:r>
          </a:p>
          <a:p>
            <a:pPr algn="ctr"/>
            <a:r>
              <a:rPr lang="en-US" altLang="zh-CN" sz="2400" dirty="0" smtClean="0">
                <a:solidFill>
                  <a:srgbClr val="FF0000"/>
                </a:solidFill>
                <a:latin typeface="#9Slide03 Ample" panose="02000000000000000000" pitchFamily="2" charset="0"/>
                <a:cs typeface="+mn-ea"/>
                <a:sym typeface="+mn-lt"/>
              </a:rPr>
              <a:t>(N 1,2) </a:t>
            </a:r>
            <a:endParaRPr lang="zh-CN" altLang="en-US" sz="2400" dirty="0">
              <a:solidFill>
                <a:srgbClr val="FF0000"/>
              </a:solidFill>
              <a:latin typeface="#9Slide03 Ample" panose="02000000000000000000" pitchFamily="2" charset="0"/>
              <a:cs typeface="+mn-ea"/>
              <a:sym typeface="+mn-lt"/>
            </a:endParaRPr>
          </a:p>
        </p:txBody>
      </p:sp>
      <p:sp>
        <p:nvSpPr>
          <p:cNvPr id="6" name="Google Shape;1538;p53">
            <a:extLst>
              <a:ext uri="{FF2B5EF4-FFF2-40B4-BE49-F238E27FC236}">
                <a16:creationId xmlns="" xmlns:a16="http://schemas.microsoft.com/office/drawing/2014/main" id="{E8FF39F1-7601-025E-0D13-86BACBDE6F16}"/>
              </a:ext>
            </a:extLst>
          </p:cNvPr>
          <p:cNvSpPr/>
          <p:nvPr/>
        </p:nvSpPr>
        <p:spPr>
          <a:xfrm>
            <a:off x="1154622" y="5280716"/>
            <a:ext cx="5452655" cy="815500"/>
          </a:xfrm>
          <a:prstGeom prst="roundRect">
            <a:avLst>
              <a:gd name="adj" fmla="val 16667"/>
            </a:avLst>
          </a:prstGeom>
          <a:solidFill>
            <a:srgbClr val="FBE6C9"/>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400" dirty="0">
                <a:solidFill>
                  <a:srgbClr val="FF0000"/>
                </a:solidFill>
                <a:latin typeface="#9Slide03 Ample" panose="02000000000000000000" pitchFamily="2" charset="0"/>
                <a:cs typeface="+mn-ea"/>
                <a:sym typeface="+mn-lt"/>
              </a:rPr>
              <a:t>Chia </a:t>
            </a:r>
            <a:r>
              <a:rPr lang="en-US" altLang="zh-CN" sz="2400" dirty="0" err="1">
                <a:solidFill>
                  <a:srgbClr val="FF0000"/>
                </a:solidFill>
                <a:latin typeface="#9Slide03 Ample" panose="02000000000000000000" pitchFamily="2" charset="0"/>
                <a:cs typeface="+mn-ea"/>
                <a:sym typeface="+mn-lt"/>
              </a:rPr>
              <a:t>sẻ</a:t>
            </a:r>
            <a:r>
              <a:rPr lang="en-US" altLang="zh-CN" sz="2400" dirty="0">
                <a:solidFill>
                  <a:srgbClr val="FF0000"/>
                </a:solidFill>
                <a:latin typeface="#9Slide03 Ample" panose="02000000000000000000" pitchFamily="2" charset="0"/>
                <a:cs typeface="+mn-ea"/>
                <a:sym typeface="+mn-lt"/>
              </a:rPr>
              <a:t> </a:t>
            </a:r>
            <a:r>
              <a:rPr lang="en-US" altLang="zh-CN" sz="2400" dirty="0" err="1">
                <a:solidFill>
                  <a:srgbClr val="FF0000"/>
                </a:solidFill>
                <a:latin typeface="#9Slide03 Ample" panose="02000000000000000000" pitchFamily="2" charset="0"/>
                <a:cs typeface="+mn-ea"/>
                <a:sym typeface="+mn-lt"/>
              </a:rPr>
              <a:t>đáp</a:t>
            </a:r>
            <a:r>
              <a:rPr lang="en-US" altLang="zh-CN" sz="2400" dirty="0">
                <a:solidFill>
                  <a:srgbClr val="FF0000"/>
                </a:solidFill>
                <a:latin typeface="#9Slide03 Ample" panose="02000000000000000000" pitchFamily="2" charset="0"/>
                <a:cs typeface="+mn-ea"/>
                <a:sym typeface="+mn-lt"/>
              </a:rPr>
              <a:t> </a:t>
            </a:r>
            <a:r>
              <a:rPr lang="en-US" altLang="zh-CN" sz="2400" dirty="0" err="1">
                <a:solidFill>
                  <a:srgbClr val="FF0000"/>
                </a:solidFill>
                <a:latin typeface="#9Slide03 Ample" panose="02000000000000000000" pitchFamily="2" charset="0"/>
                <a:cs typeface="+mn-ea"/>
                <a:sym typeface="+mn-lt"/>
              </a:rPr>
              <a:t>án</a:t>
            </a:r>
            <a:r>
              <a:rPr lang="en-US" altLang="zh-CN" sz="2400" dirty="0">
                <a:solidFill>
                  <a:srgbClr val="FF0000"/>
                </a:solidFill>
                <a:latin typeface="#9Slide03 Ample" panose="02000000000000000000" pitchFamily="2" charset="0"/>
                <a:cs typeface="+mn-ea"/>
                <a:sym typeface="+mn-lt"/>
              </a:rPr>
              <a:t> </a:t>
            </a:r>
            <a:r>
              <a:rPr lang="en-US" altLang="zh-CN" sz="2400" dirty="0" err="1">
                <a:solidFill>
                  <a:srgbClr val="FF0000"/>
                </a:solidFill>
                <a:latin typeface="#9Slide03 Ample" panose="02000000000000000000" pitchFamily="2" charset="0"/>
                <a:cs typeface="+mn-ea"/>
                <a:sym typeface="+mn-lt"/>
              </a:rPr>
              <a:t>với</a:t>
            </a:r>
            <a:r>
              <a:rPr lang="en-US" altLang="zh-CN" sz="2400" dirty="0">
                <a:solidFill>
                  <a:srgbClr val="FF0000"/>
                </a:solidFill>
                <a:latin typeface="#9Slide03 Ample" panose="02000000000000000000" pitchFamily="2" charset="0"/>
                <a:cs typeface="+mn-ea"/>
                <a:sym typeface="+mn-lt"/>
              </a:rPr>
              <a:t> </a:t>
            </a:r>
            <a:r>
              <a:rPr lang="en-US" altLang="zh-CN" sz="2400" dirty="0" err="1">
                <a:solidFill>
                  <a:srgbClr val="FF0000"/>
                </a:solidFill>
                <a:latin typeface="#9Slide03 Ample" panose="02000000000000000000" pitchFamily="2" charset="0"/>
                <a:cs typeface="+mn-ea"/>
                <a:sym typeface="+mn-lt"/>
              </a:rPr>
              <a:t>cả</a:t>
            </a:r>
            <a:r>
              <a:rPr lang="en-US" altLang="zh-CN" sz="2400" dirty="0">
                <a:solidFill>
                  <a:srgbClr val="FF0000"/>
                </a:solidFill>
                <a:latin typeface="#9Slide03 Ample" panose="02000000000000000000" pitchFamily="2" charset="0"/>
                <a:cs typeface="+mn-ea"/>
                <a:sym typeface="+mn-lt"/>
              </a:rPr>
              <a:t> </a:t>
            </a:r>
            <a:r>
              <a:rPr lang="en-US" altLang="zh-CN" sz="2400" dirty="0" err="1">
                <a:solidFill>
                  <a:srgbClr val="FF0000"/>
                </a:solidFill>
                <a:latin typeface="#9Slide03 Ample" panose="02000000000000000000" pitchFamily="2" charset="0"/>
                <a:cs typeface="+mn-ea"/>
                <a:sym typeface="+mn-lt"/>
              </a:rPr>
              <a:t>lớp</a:t>
            </a:r>
            <a:endParaRPr lang="zh-CN" altLang="en-US" sz="2400" dirty="0">
              <a:solidFill>
                <a:srgbClr val="FF0000"/>
              </a:solidFill>
              <a:latin typeface="#9Slide03 Ample" panose="02000000000000000000" pitchFamily="2" charset="0"/>
              <a:cs typeface="+mn-ea"/>
              <a:sym typeface="+mn-lt"/>
            </a:endParaRPr>
          </a:p>
        </p:txBody>
      </p:sp>
      <p:pic>
        <p:nvPicPr>
          <p:cNvPr id="10" name="Picture 9">
            <a:extLst>
              <a:ext uri="{FF2B5EF4-FFF2-40B4-BE49-F238E27FC236}">
                <a16:creationId xmlns="" xmlns:a16="http://schemas.microsoft.com/office/drawing/2014/main" id="{924C7689-4338-DE0B-89B3-6367D9CC88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485839">
            <a:off x="3473198" y="2964889"/>
            <a:ext cx="815500" cy="815500"/>
          </a:xfrm>
          <a:prstGeom prst="rect">
            <a:avLst/>
          </a:prstGeom>
        </p:spPr>
      </p:pic>
      <p:pic>
        <p:nvPicPr>
          <p:cNvPr id="11" name="Picture 10">
            <a:extLst>
              <a:ext uri="{FF2B5EF4-FFF2-40B4-BE49-F238E27FC236}">
                <a16:creationId xmlns="" xmlns:a16="http://schemas.microsoft.com/office/drawing/2014/main" id="{5005F813-89B7-C0DB-FCB0-A15280199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485839">
            <a:off x="3473198" y="4533910"/>
            <a:ext cx="815500" cy="815500"/>
          </a:xfrm>
          <a:prstGeom prst="rect">
            <a:avLst/>
          </a:prstGeom>
        </p:spPr>
      </p:pic>
      <p:pic>
        <p:nvPicPr>
          <p:cNvPr id="7" name="Picture 6">
            <a:extLst>
              <a:ext uri="{FF2B5EF4-FFF2-40B4-BE49-F238E27FC236}">
                <a16:creationId xmlns="" xmlns:a16="http://schemas.microsoft.com/office/drawing/2014/main" id="{FA8371AF-8C21-4508-97E1-54027D510300}"/>
              </a:ext>
            </a:extLst>
          </p:cNvPr>
          <p:cNvPicPr>
            <a:picLocks noChangeAspect="1"/>
          </p:cNvPicPr>
          <p:nvPr/>
        </p:nvPicPr>
        <p:blipFill>
          <a:blip r:embed="rId5"/>
          <a:stretch>
            <a:fillRect/>
          </a:stretch>
        </p:blipFill>
        <p:spPr>
          <a:xfrm>
            <a:off x="6957961" y="680605"/>
            <a:ext cx="4452721" cy="5803908"/>
          </a:xfrm>
          <a:prstGeom prst="rect">
            <a:avLst/>
          </a:prstGeom>
          <a:ln>
            <a:noFill/>
          </a:ln>
          <a:effectLst>
            <a:outerShdw blurRad="292100" dist="139700" dir="2700000" algn="tl" rotWithShape="0">
              <a:srgbClr val="333333">
                <a:alpha val="65000"/>
              </a:srgbClr>
            </a:outerShdw>
          </a:effectLst>
        </p:spPr>
      </p:pic>
      <p:sp>
        <p:nvSpPr>
          <p:cNvPr id="12" name="Google Shape;1538;p53">
            <a:extLst>
              <a:ext uri="{FF2B5EF4-FFF2-40B4-BE49-F238E27FC236}">
                <a16:creationId xmlns="" xmlns:a16="http://schemas.microsoft.com/office/drawing/2014/main" id="{E8FF39F1-7601-025E-0D13-86BACBDE6F16}"/>
              </a:ext>
            </a:extLst>
          </p:cNvPr>
          <p:cNvSpPr/>
          <p:nvPr/>
        </p:nvSpPr>
        <p:spPr>
          <a:xfrm>
            <a:off x="1013177" y="841274"/>
            <a:ext cx="5452655" cy="815500"/>
          </a:xfrm>
          <a:prstGeom prst="roundRect">
            <a:avLst>
              <a:gd name="adj" fmla="val 16667"/>
            </a:avLst>
          </a:prstGeom>
          <a:solidFill>
            <a:srgbClr val="FBE6C9"/>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800" dirty="0" smtClean="0">
                <a:solidFill>
                  <a:srgbClr val="002060"/>
                </a:solidFill>
                <a:latin typeface="#9Slide03 Ample" panose="02000000000000000000" pitchFamily="2" charset="0"/>
                <a:cs typeface="+mn-ea"/>
                <a:sym typeface="+mn-lt"/>
              </a:rPr>
              <a:t>2. Nhân vật Kim Trọng </a:t>
            </a:r>
            <a:endParaRPr lang="zh-CN" altLang="en-US" sz="2800" dirty="0">
              <a:solidFill>
                <a:srgbClr val="002060"/>
              </a:solidFill>
              <a:latin typeface="#9Slide03 Ample" panose="02000000000000000000" pitchFamily="2" charset="0"/>
              <a:cs typeface="+mn-ea"/>
              <a:sym typeface="+mn-lt"/>
            </a:endParaRPr>
          </a:p>
        </p:txBody>
      </p:sp>
    </p:spTree>
    <p:extLst>
      <p:ext uri="{BB962C8B-B14F-4D97-AF65-F5344CB8AC3E}">
        <p14:creationId xmlns:p14="http://schemas.microsoft.com/office/powerpoint/2010/main" val="14132833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11">
            <a:extLst>
              <a:ext uri="{FF2B5EF4-FFF2-40B4-BE49-F238E27FC236}">
                <a16:creationId xmlns="" xmlns:a16="http://schemas.microsoft.com/office/drawing/2014/main" id="{C00E8B41-DE64-4121-939F-C2AAA828ED59}"/>
              </a:ext>
            </a:extLst>
          </p:cNvPr>
          <p:cNvSpPr txBox="1"/>
          <p:nvPr/>
        </p:nvSpPr>
        <p:spPr>
          <a:xfrm>
            <a:off x="383456" y="797509"/>
            <a:ext cx="7233556" cy="5262979"/>
          </a:xfrm>
          <a:prstGeom prst="rect">
            <a:avLst/>
          </a:prstGeom>
          <a:noFill/>
        </p:spPr>
        <p:txBody>
          <a:bodyPr wrap="square">
            <a:spAutoFit/>
          </a:bodyPr>
          <a:lstStyle/>
          <a:p>
            <a:pPr algn="ctr"/>
            <a:r>
              <a:rPr lang="en-US" sz="2800" dirty="0" err="1">
                <a:latin typeface="#9Slide03 AmpleSoft" panose="02000000000000000000" pitchFamily="2" charset="0"/>
              </a:rPr>
              <a:t>Nẻo</a:t>
            </a:r>
            <a:r>
              <a:rPr lang="en-US" sz="2800" dirty="0">
                <a:latin typeface="#9Slide03 AmpleSoft" panose="02000000000000000000" pitchFamily="2" charset="0"/>
              </a:rPr>
              <a:t> </a:t>
            </a:r>
            <a:r>
              <a:rPr lang="en-US" sz="2800" dirty="0" err="1">
                <a:latin typeface="#9Slide03 AmpleSoft" panose="02000000000000000000" pitchFamily="2" charset="0"/>
              </a:rPr>
              <a:t>xa</a:t>
            </a:r>
            <a:r>
              <a:rPr lang="en-US" sz="2800" dirty="0">
                <a:latin typeface="#9Slide03 AmpleSoft" panose="02000000000000000000" pitchFamily="2" charset="0"/>
              </a:rPr>
              <a:t> </a:t>
            </a:r>
            <a:r>
              <a:rPr lang="en-US" sz="2800" dirty="0" err="1">
                <a:latin typeface="#9Slide03 AmpleSoft" panose="02000000000000000000" pitchFamily="2" charset="0"/>
              </a:rPr>
              <a:t>mới</a:t>
            </a:r>
            <a:r>
              <a:rPr lang="en-US" sz="2800" dirty="0">
                <a:latin typeface="#9Slide03 AmpleSoft" panose="02000000000000000000" pitchFamily="2" charset="0"/>
              </a:rPr>
              <a:t> tỏ </a:t>
            </a:r>
            <a:r>
              <a:rPr lang="en-US" sz="2800" dirty="0" err="1">
                <a:latin typeface="#9Slide03 AmpleSoft" panose="02000000000000000000" pitchFamily="2" charset="0"/>
              </a:rPr>
              <a:t>mặt</a:t>
            </a:r>
            <a:r>
              <a:rPr lang="en-US" sz="2800" dirty="0">
                <a:latin typeface="#9Slide03 AmpleSoft" panose="02000000000000000000" pitchFamily="2" charset="0"/>
              </a:rPr>
              <a:t> </a:t>
            </a:r>
            <a:r>
              <a:rPr lang="en-US" sz="2800" dirty="0" err="1">
                <a:latin typeface="#9Slide03 AmpleSoft" panose="02000000000000000000" pitchFamily="2" charset="0"/>
              </a:rPr>
              <a:t>người</a:t>
            </a:r>
            <a:r>
              <a:rPr lang="en-US" sz="2800" dirty="0">
                <a:latin typeface="#9Slide03 AmpleSoft" panose="02000000000000000000" pitchFamily="2" charset="0"/>
              </a:rPr>
              <a:t>,</a:t>
            </a:r>
          </a:p>
          <a:p>
            <a:pPr algn="ctr"/>
            <a:r>
              <a:rPr lang="en-US" sz="2800" dirty="0" err="1">
                <a:latin typeface="#9Slide03 AmpleSoft" panose="02000000000000000000" pitchFamily="2" charset="0"/>
              </a:rPr>
              <a:t>Khách</a:t>
            </a:r>
            <a:r>
              <a:rPr lang="en-US" sz="2800" dirty="0">
                <a:latin typeface="#9Slide03 AmpleSoft" panose="02000000000000000000" pitchFamily="2" charset="0"/>
              </a:rPr>
              <a:t> </a:t>
            </a:r>
            <a:r>
              <a:rPr lang="en-US" sz="2800" dirty="0" err="1">
                <a:latin typeface="#9Slide03 AmpleSoft" panose="02000000000000000000" pitchFamily="2" charset="0"/>
              </a:rPr>
              <a:t>đà</a:t>
            </a:r>
            <a:r>
              <a:rPr lang="en-US" sz="2800" dirty="0">
                <a:latin typeface="#9Slide03 AmpleSoft" panose="02000000000000000000" pitchFamily="2" charset="0"/>
              </a:rPr>
              <a:t> </a:t>
            </a:r>
            <a:r>
              <a:rPr lang="en-US" sz="2800" dirty="0" err="1">
                <a:latin typeface="#9Slide03 AmpleSoft" panose="02000000000000000000" pitchFamily="2" charset="0"/>
              </a:rPr>
              <a:t>xuống</a:t>
            </a:r>
            <a:r>
              <a:rPr lang="en-US" sz="2800" dirty="0">
                <a:latin typeface="#9Slide03 AmpleSoft" panose="02000000000000000000" pitchFamily="2" charset="0"/>
              </a:rPr>
              <a:t> </a:t>
            </a:r>
            <a:r>
              <a:rPr lang="en-US" sz="2800" dirty="0" err="1">
                <a:latin typeface="#9Slide03 AmpleSoft" panose="02000000000000000000" pitchFamily="2" charset="0"/>
              </a:rPr>
              <a:t>ngựa</a:t>
            </a:r>
            <a:r>
              <a:rPr lang="en-US" sz="2800" dirty="0">
                <a:latin typeface="#9Slide03 AmpleSoft" panose="02000000000000000000" pitchFamily="2" charset="0"/>
              </a:rPr>
              <a:t> </a:t>
            </a:r>
            <a:r>
              <a:rPr lang="en-US" sz="2800" dirty="0" err="1">
                <a:latin typeface="#9Slide03 AmpleSoft" panose="02000000000000000000" pitchFamily="2" charset="0"/>
              </a:rPr>
              <a:t>tới</a:t>
            </a:r>
            <a:r>
              <a:rPr lang="en-US" sz="2800" dirty="0">
                <a:latin typeface="#9Slide03 AmpleSoft" panose="02000000000000000000" pitchFamily="2" charset="0"/>
              </a:rPr>
              <a:t> </a:t>
            </a:r>
            <a:r>
              <a:rPr lang="en-US" sz="2800" dirty="0" err="1">
                <a:latin typeface="#9Slide03 AmpleSoft" panose="02000000000000000000" pitchFamily="2" charset="0"/>
              </a:rPr>
              <a:t>nơi</a:t>
            </a:r>
            <a:r>
              <a:rPr lang="en-US" sz="2800" dirty="0">
                <a:latin typeface="#9Slide03 AmpleSoft" panose="02000000000000000000" pitchFamily="2" charset="0"/>
              </a:rPr>
              <a:t> </a:t>
            </a:r>
            <a:r>
              <a:rPr lang="en-US" sz="2800" dirty="0" err="1">
                <a:latin typeface="#9Slide03 AmpleSoft" panose="02000000000000000000" pitchFamily="2" charset="0"/>
              </a:rPr>
              <a:t>tự</a:t>
            </a:r>
            <a:r>
              <a:rPr lang="en-US" sz="2800" dirty="0">
                <a:latin typeface="#9Slide03 AmpleSoft" panose="02000000000000000000" pitchFamily="2" charset="0"/>
              </a:rPr>
              <a:t> </a:t>
            </a:r>
            <a:r>
              <a:rPr lang="en-US" sz="2800" dirty="0" err="1">
                <a:latin typeface="#9Slide03 AmpleSoft" panose="02000000000000000000" pitchFamily="2" charset="0"/>
              </a:rPr>
              <a:t>tình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Hài</a:t>
            </a:r>
            <a:r>
              <a:rPr lang="en-US" sz="2800" dirty="0">
                <a:latin typeface="#9Slide03 AmpleSoft" panose="02000000000000000000" pitchFamily="2" charset="0"/>
              </a:rPr>
              <a:t> </a:t>
            </a:r>
            <a:r>
              <a:rPr lang="en-US" sz="2800" dirty="0" err="1">
                <a:latin typeface="#9Slide03 AmpleSoft" panose="02000000000000000000" pitchFamily="2" charset="0"/>
              </a:rPr>
              <a:t>văn</a:t>
            </a:r>
            <a:r>
              <a:rPr lang="en-US" sz="2800" dirty="0">
                <a:latin typeface="#9Slide03 AmpleSoft" panose="02000000000000000000" pitchFamily="2" charset="0"/>
              </a:rPr>
              <a:t> </a:t>
            </a:r>
            <a:r>
              <a:rPr lang="en-US" sz="2800" dirty="0" err="1">
                <a:latin typeface="#9Slide03 AmpleSoft" panose="02000000000000000000" pitchFamily="2" charset="0"/>
              </a:rPr>
              <a:t>lần</a:t>
            </a:r>
            <a:r>
              <a:rPr lang="en-US" sz="2800" dirty="0">
                <a:latin typeface="#9Slide03 AmpleSoft" panose="02000000000000000000" pitchFamily="2" charset="0"/>
              </a:rPr>
              <a:t> </a:t>
            </a:r>
            <a:r>
              <a:rPr lang="en-US" sz="2800" dirty="0" err="1">
                <a:latin typeface="#9Slide03 AmpleSoft" panose="02000000000000000000" pitchFamily="2" charset="0"/>
              </a:rPr>
              <a:t>bước</a:t>
            </a:r>
            <a:r>
              <a:rPr lang="en-US" sz="2800" dirty="0">
                <a:latin typeface="#9Slide03 AmpleSoft" panose="02000000000000000000" pitchFamily="2" charset="0"/>
              </a:rPr>
              <a:t> </a:t>
            </a:r>
            <a:r>
              <a:rPr lang="en-US" sz="2800" dirty="0" err="1">
                <a:latin typeface="#9Slide03 AmpleSoft" panose="02000000000000000000" pitchFamily="2" charset="0"/>
              </a:rPr>
              <a:t>dặm</a:t>
            </a:r>
            <a:r>
              <a:rPr lang="en-US" sz="2800" dirty="0">
                <a:latin typeface="#9Slide03 AmpleSoft" panose="02000000000000000000" pitchFamily="2" charset="0"/>
              </a:rPr>
              <a:t> </a:t>
            </a:r>
            <a:r>
              <a:rPr lang="en-US" sz="2800" dirty="0" err="1">
                <a:latin typeface="#9Slide03 AmpleSoft" panose="02000000000000000000" pitchFamily="2" charset="0"/>
              </a:rPr>
              <a:t>xanh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Một</a:t>
            </a:r>
            <a:r>
              <a:rPr lang="en-US" sz="2800" dirty="0">
                <a:latin typeface="#9Slide03 AmpleSoft" panose="02000000000000000000" pitchFamily="2" charset="0"/>
              </a:rPr>
              <a:t> </a:t>
            </a:r>
            <a:r>
              <a:rPr lang="en-US" sz="2800" dirty="0" err="1">
                <a:latin typeface="#9Slide03 AmpleSoft" panose="02000000000000000000" pitchFamily="2" charset="0"/>
              </a:rPr>
              <a:t>vùng</a:t>
            </a:r>
            <a:r>
              <a:rPr lang="en-US" sz="2800" dirty="0">
                <a:latin typeface="#9Slide03 AmpleSoft" panose="02000000000000000000" pitchFamily="2" charset="0"/>
              </a:rPr>
              <a:t> </a:t>
            </a:r>
            <a:r>
              <a:rPr lang="en-US" sz="2800" dirty="0" err="1">
                <a:latin typeface="#9Slide03 AmpleSoft" panose="02000000000000000000" pitchFamily="2" charset="0"/>
              </a:rPr>
              <a:t>như</a:t>
            </a:r>
            <a:r>
              <a:rPr lang="en-US" sz="2800" dirty="0">
                <a:latin typeface="#9Slide03 AmpleSoft" panose="02000000000000000000" pitchFamily="2" charset="0"/>
              </a:rPr>
              <a:t> </a:t>
            </a:r>
            <a:r>
              <a:rPr lang="en-US" sz="2800" dirty="0" err="1">
                <a:latin typeface="#9Slide03 AmpleSoft" panose="02000000000000000000" pitchFamily="2" charset="0"/>
              </a:rPr>
              <a:t>thể</a:t>
            </a:r>
            <a:r>
              <a:rPr lang="en-US" sz="2800" dirty="0">
                <a:latin typeface="#9Slide03 AmpleSoft" panose="02000000000000000000" pitchFamily="2" charset="0"/>
              </a:rPr>
              <a:t> </a:t>
            </a:r>
            <a:r>
              <a:rPr lang="en-US" sz="2800" dirty="0" err="1">
                <a:latin typeface="#9Slide03 AmpleSoft" panose="02000000000000000000" pitchFamily="2" charset="0"/>
              </a:rPr>
              <a:t>cây</a:t>
            </a:r>
            <a:r>
              <a:rPr lang="en-US" sz="2800" dirty="0">
                <a:latin typeface="#9Slide03 AmpleSoft" panose="02000000000000000000" pitchFamily="2" charset="0"/>
              </a:rPr>
              <a:t> </a:t>
            </a:r>
            <a:r>
              <a:rPr lang="en-US" sz="2800" dirty="0" err="1">
                <a:latin typeface="#9Slide03 AmpleSoft" panose="02000000000000000000" pitchFamily="2" charset="0"/>
              </a:rPr>
              <a:t>quỳnh</a:t>
            </a:r>
            <a:r>
              <a:rPr lang="en-US" sz="2800" dirty="0">
                <a:latin typeface="#9Slide03 AmpleSoft" panose="02000000000000000000" pitchFamily="2" charset="0"/>
              </a:rPr>
              <a:t> </a:t>
            </a:r>
            <a:r>
              <a:rPr lang="en-US" sz="2800" dirty="0" err="1">
                <a:latin typeface="#9Slide03 AmpleSoft" panose="02000000000000000000" pitchFamily="2" charset="0"/>
              </a:rPr>
              <a:t>cành</a:t>
            </a:r>
            <a:r>
              <a:rPr lang="en-US" sz="2800" dirty="0">
                <a:latin typeface="#9Slide03 AmpleSoft" panose="02000000000000000000" pitchFamily="2" charset="0"/>
              </a:rPr>
              <a:t> </a:t>
            </a:r>
            <a:r>
              <a:rPr lang="en-US" sz="2800" dirty="0" err="1">
                <a:latin typeface="#9Slide03 AmpleSoft" panose="02000000000000000000" pitchFamily="2" charset="0"/>
              </a:rPr>
              <a:t>dao</a:t>
            </a:r>
            <a:r>
              <a:rPr lang="en-US" sz="2800" dirty="0">
                <a:latin typeface="#9Slide03 AmpleSoft" panose="02000000000000000000" pitchFamily="2" charset="0"/>
              </a:rPr>
              <a:t>.</a:t>
            </a:r>
          </a:p>
          <a:p>
            <a:pPr algn="ctr"/>
            <a:r>
              <a:rPr lang="en-US" sz="2800" dirty="0" err="1">
                <a:latin typeface="#9Slide03 AmpleSoft" panose="02000000000000000000" pitchFamily="2" charset="0"/>
              </a:rPr>
              <a:t>Chàng</a:t>
            </a:r>
            <a:r>
              <a:rPr lang="en-US" sz="2800" dirty="0">
                <a:latin typeface="#9Slide03 AmpleSoft" panose="02000000000000000000" pitchFamily="2" charset="0"/>
              </a:rPr>
              <a:t> </a:t>
            </a:r>
            <a:r>
              <a:rPr lang="en-US" sz="2800" dirty="0" err="1">
                <a:latin typeface="#9Slide03 AmpleSoft" panose="02000000000000000000" pitchFamily="2" charset="0"/>
              </a:rPr>
              <a:t>Vương</a:t>
            </a:r>
            <a:r>
              <a:rPr lang="en-US" sz="2800" dirty="0">
                <a:latin typeface="#9Slide03 AmpleSoft" panose="02000000000000000000" pitchFamily="2" charset="0"/>
              </a:rPr>
              <a:t> </a:t>
            </a:r>
            <a:r>
              <a:rPr lang="en-US" sz="2800" dirty="0" err="1">
                <a:latin typeface="#9Slide03 AmpleSoft" panose="02000000000000000000" pitchFamily="2" charset="0"/>
              </a:rPr>
              <a:t>quen</a:t>
            </a:r>
            <a:r>
              <a:rPr lang="en-US" sz="2800" dirty="0">
                <a:latin typeface="#9Slide03 AmpleSoft" panose="02000000000000000000" pitchFamily="2" charset="0"/>
              </a:rPr>
              <a:t> </a:t>
            </a:r>
            <a:r>
              <a:rPr lang="en-US" sz="2800" dirty="0" err="1">
                <a:latin typeface="#9Slide03 AmpleSoft" panose="02000000000000000000" pitchFamily="2" charset="0"/>
              </a:rPr>
              <a:t>mặt</a:t>
            </a:r>
            <a:r>
              <a:rPr lang="en-US" sz="2800" dirty="0">
                <a:latin typeface="#9Slide03 AmpleSoft" panose="02000000000000000000" pitchFamily="2" charset="0"/>
              </a:rPr>
              <a:t> ra </a:t>
            </a:r>
            <a:r>
              <a:rPr lang="en-US" sz="2800" dirty="0" err="1">
                <a:latin typeface="#9Slide03 AmpleSoft" panose="02000000000000000000" pitchFamily="2" charset="0"/>
              </a:rPr>
              <a:t>chào</a:t>
            </a:r>
            <a:r>
              <a:rPr lang="en-US" sz="2800" dirty="0">
                <a:latin typeface="#9Slide03 AmpleSoft" panose="02000000000000000000" pitchFamily="2" charset="0"/>
              </a:rPr>
              <a:t>,</a:t>
            </a:r>
          </a:p>
          <a:p>
            <a:pPr algn="ctr"/>
            <a:r>
              <a:rPr lang="en-US" sz="2800" dirty="0">
                <a:latin typeface="#9Slide03 AmpleSoft" panose="02000000000000000000" pitchFamily="2" charset="0"/>
              </a:rPr>
              <a:t>Hai </a:t>
            </a:r>
            <a:r>
              <a:rPr lang="en-US" sz="2800" dirty="0" err="1">
                <a:latin typeface="#9Slide03 AmpleSoft" panose="02000000000000000000" pitchFamily="2" charset="0"/>
              </a:rPr>
              <a:t>kiều</a:t>
            </a:r>
            <a:r>
              <a:rPr lang="en-US" sz="2800" dirty="0">
                <a:latin typeface="#9Slide03 AmpleSoft" panose="02000000000000000000" pitchFamily="2" charset="0"/>
              </a:rPr>
              <a:t> e </a:t>
            </a:r>
            <a:r>
              <a:rPr lang="en-US" sz="2800" dirty="0" err="1">
                <a:latin typeface="#9Slide03 AmpleSoft" panose="02000000000000000000" pitchFamily="2" charset="0"/>
              </a:rPr>
              <a:t>lệ</a:t>
            </a:r>
            <a:r>
              <a:rPr lang="en-US" sz="2800" dirty="0">
                <a:latin typeface="#9Slide03 AmpleSoft" panose="02000000000000000000" pitchFamily="2" charset="0"/>
              </a:rPr>
              <a:t> </a:t>
            </a:r>
            <a:r>
              <a:rPr lang="en-US" sz="2800" dirty="0" err="1">
                <a:latin typeface="#9Slide03 AmpleSoft" panose="02000000000000000000" pitchFamily="2" charset="0"/>
              </a:rPr>
              <a:t>nép</a:t>
            </a:r>
            <a:r>
              <a:rPr lang="en-US" sz="2800" dirty="0">
                <a:latin typeface="#9Slide03 AmpleSoft" panose="02000000000000000000" pitchFamily="2" charset="0"/>
              </a:rPr>
              <a:t> </a:t>
            </a:r>
            <a:r>
              <a:rPr lang="en-US" sz="2800" dirty="0" err="1">
                <a:latin typeface="#9Slide03 AmpleSoft" panose="02000000000000000000" pitchFamily="2" charset="0"/>
              </a:rPr>
              <a:t>vào</a:t>
            </a:r>
            <a:r>
              <a:rPr lang="en-US" sz="2800" dirty="0">
                <a:latin typeface="#9Slide03 AmpleSoft" panose="02000000000000000000" pitchFamily="2" charset="0"/>
              </a:rPr>
              <a:t> </a:t>
            </a:r>
            <a:r>
              <a:rPr lang="en-US" sz="2800" dirty="0" err="1">
                <a:latin typeface="#9Slide03 AmpleSoft" panose="02000000000000000000" pitchFamily="2" charset="0"/>
              </a:rPr>
              <a:t>dưới</a:t>
            </a:r>
            <a:r>
              <a:rPr lang="en-US" sz="2800" dirty="0">
                <a:latin typeface="#9Slide03 AmpleSoft" panose="02000000000000000000" pitchFamily="2" charset="0"/>
              </a:rPr>
              <a:t> </a:t>
            </a:r>
            <a:r>
              <a:rPr lang="en-US" sz="2800" dirty="0" err="1">
                <a:latin typeface="#9Slide03 AmpleSoft" panose="02000000000000000000" pitchFamily="2" charset="0"/>
              </a:rPr>
              <a:t>hoa</a:t>
            </a:r>
            <a:r>
              <a:rPr lang="en-US" sz="2800" dirty="0">
                <a:latin typeface="#9Slide03 AmpleSoft" panose="02000000000000000000" pitchFamily="2" charset="0"/>
              </a:rPr>
              <a:t>.</a:t>
            </a:r>
          </a:p>
          <a:p>
            <a:pPr algn="ctr"/>
            <a:r>
              <a:rPr lang="en-US" sz="2800" dirty="0" err="1">
                <a:latin typeface="#9Slide03 AmpleSoft" panose="02000000000000000000" pitchFamily="2" charset="0"/>
              </a:rPr>
              <a:t>Nguyên</a:t>
            </a:r>
            <a:r>
              <a:rPr lang="en-US" sz="2800" dirty="0">
                <a:latin typeface="#9Slide03 AmpleSoft" panose="02000000000000000000" pitchFamily="2" charset="0"/>
              </a:rPr>
              <a:t> </a:t>
            </a:r>
            <a:r>
              <a:rPr lang="en-US" sz="2800" dirty="0" err="1">
                <a:latin typeface="#9Slide03 AmpleSoft" panose="02000000000000000000" pitchFamily="2" charset="0"/>
              </a:rPr>
              <a:t>người</a:t>
            </a:r>
            <a:r>
              <a:rPr lang="en-US" sz="2800" dirty="0">
                <a:latin typeface="#9Slide03 AmpleSoft" panose="02000000000000000000" pitchFamily="2" charset="0"/>
              </a:rPr>
              <a:t> </a:t>
            </a:r>
            <a:r>
              <a:rPr lang="en-US" sz="2800" dirty="0" err="1">
                <a:latin typeface="#9Slide03 AmpleSoft" panose="02000000000000000000" pitchFamily="2" charset="0"/>
              </a:rPr>
              <a:t>quanh</a:t>
            </a:r>
            <a:r>
              <a:rPr lang="en-US" sz="2800" dirty="0">
                <a:latin typeface="#9Slide03 AmpleSoft" panose="02000000000000000000" pitchFamily="2" charset="0"/>
              </a:rPr>
              <a:t> </a:t>
            </a:r>
            <a:r>
              <a:rPr lang="en-US" sz="2800" dirty="0" err="1">
                <a:latin typeface="#9Slide03 AmpleSoft" panose="02000000000000000000" pitchFamily="2" charset="0"/>
              </a:rPr>
              <a:t>quát</a:t>
            </a:r>
            <a:r>
              <a:rPr lang="en-US" sz="2800" dirty="0">
                <a:latin typeface="#9Slide03 AmpleSoft" panose="02000000000000000000" pitchFamily="2" charset="0"/>
              </a:rPr>
              <a:t> </a:t>
            </a:r>
            <a:r>
              <a:rPr lang="en-US" sz="2800" dirty="0" err="1">
                <a:latin typeface="#9Slide03 AmpleSoft" panose="02000000000000000000" pitchFamily="2" charset="0"/>
              </a:rPr>
              <a:t>đâu</a:t>
            </a:r>
            <a:r>
              <a:rPr lang="en-US" sz="2800" dirty="0">
                <a:latin typeface="#9Slide03 AmpleSoft" panose="02000000000000000000" pitchFamily="2" charset="0"/>
              </a:rPr>
              <a:t> </a:t>
            </a:r>
            <a:r>
              <a:rPr lang="en-US" sz="2800" dirty="0" err="1">
                <a:latin typeface="#9Slide03 AmpleSoft" panose="02000000000000000000" pitchFamily="2" charset="0"/>
              </a:rPr>
              <a:t>xa</a:t>
            </a:r>
            <a:r>
              <a:rPr lang="en-US" sz="2800" dirty="0">
                <a:latin typeface="#9Slide03 AmpleSoft" panose="02000000000000000000" pitchFamily="2" charset="0"/>
              </a:rPr>
              <a:t>,</a:t>
            </a:r>
          </a:p>
          <a:p>
            <a:pPr algn="ctr"/>
            <a:r>
              <a:rPr lang="en-US" sz="2800" dirty="0">
                <a:latin typeface="#9Slide03 AmpleSoft" panose="02000000000000000000" pitchFamily="2" charset="0"/>
              </a:rPr>
              <a:t>Họ Kim </a:t>
            </a:r>
            <a:r>
              <a:rPr lang="en-US" sz="2800" dirty="0" err="1">
                <a:latin typeface="#9Slide03 AmpleSoft" panose="02000000000000000000" pitchFamily="2" charset="0"/>
              </a:rPr>
              <a:t>tên</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vốn</a:t>
            </a:r>
            <a:r>
              <a:rPr lang="en-US" sz="2800" dirty="0">
                <a:latin typeface="#9Slide03 AmpleSoft" panose="02000000000000000000" pitchFamily="2" charset="0"/>
              </a:rPr>
              <a:t> </a:t>
            </a:r>
            <a:r>
              <a:rPr lang="en-US" sz="2800" dirty="0" err="1">
                <a:latin typeface="#9Slide03 AmpleSoft" panose="02000000000000000000" pitchFamily="2" charset="0"/>
              </a:rPr>
              <a:t>nhà</a:t>
            </a:r>
            <a:r>
              <a:rPr lang="en-US" sz="2800" dirty="0">
                <a:latin typeface="#9Slide03 AmpleSoft" panose="02000000000000000000" pitchFamily="2" charset="0"/>
              </a:rPr>
              <a:t> </a:t>
            </a:r>
            <a:r>
              <a:rPr lang="en-US" sz="2800" dirty="0" err="1">
                <a:latin typeface="#9Slide03 AmpleSoft" panose="02000000000000000000" pitchFamily="2" charset="0"/>
              </a:rPr>
              <a:t>trâm</a:t>
            </a:r>
            <a:r>
              <a:rPr lang="en-US" sz="2800" dirty="0">
                <a:latin typeface="#9Slide03 AmpleSoft" panose="02000000000000000000" pitchFamily="2" charset="0"/>
              </a:rPr>
              <a:t> </a:t>
            </a:r>
            <a:r>
              <a:rPr lang="en-US" sz="2800" dirty="0" err="1">
                <a:latin typeface="#9Slide03 AmpleSoft" panose="02000000000000000000" pitchFamily="2" charset="0"/>
              </a:rPr>
              <a:t>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Nền</a:t>
            </a:r>
            <a:r>
              <a:rPr lang="en-US" sz="2800" dirty="0">
                <a:latin typeface="#9Slide03 AmpleSoft" panose="02000000000000000000" pitchFamily="2" charset="0"/>
              </a:rPr>
              <a:t> </a:t>
            </a:r>
            <a:r>
              <a:rPr lang="en-US" sz="2800" dirty="0" err="1">
                <a:latin typeface="#9Slide03 AmpleSoft" panose="02000000000000000000" pitchFamily="2" charset="0"/>
              </a:rPr>
              <a:t>phú</a:t>
            </a:r>
            <a:r>
              <a:rPr lang="en-US" sz="2800" dirty="0">
                <a:latin typeface="#9Slide03 AmpleSoft" panose="02000000000000000000" pitchFamily="2" charset="0"/>
              </a:rPr>
              <a:t> </a:t>
            </a:r>
            <a:r>
              <a:rPr lang="en-US" sz="2800" dirty="0" err="1">
                <a:latin typeface="#9Slide03 AmpleSoft" panose="02000000000000000000" pitchFamily="2" charset="0"/>
              </a:rPr>
              <a:t>hậu</a:t>
            </a:r>
            <a:r>
              <a:rPr lang="en-US" sz="2800" dirty="0">
                <a:latin typeface="#9Slide03 AmpleSoft" panose="02000000000000000000" pitchFamily="2" charset="0"/>
              </a:rPr>
              <a:t> </a:t>
            </a:r>
            <a:r>
              <a:rPr lang="en-US" sz="2800" dirty="0" err="1">
                <a:latin typeface="#9Slide03 AmpleSoft" panose="02000000000000000000" pitchFamily="2" charset="0"/>
              </a:rPr>
              <a:t>bậc</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danh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Văn</a:t>
            </a:r>
            <a:r>
              <a:rPr lang="en-US" sz="2800" dirty="0">
                <a:latin typeface="#9Slide03 AmpleSoft" panose="02000000000000000000" pitchFamily="2" charset="0"/>
              </a:rPr>
              <a:t> </a:t>
            </a:r>
            <a:r>
              <a:rPr lang="en-US" sz="2800" dirty="0" err="1">
                <a:latin typeface="#9Slide03 AmpleSoft" panose="02000000000000000000" pitchFamily="2" charset="0"/>
              </a:rPr>
              <a:t>chương</a:t>
            </a:r>
            <a:r>
              <a:rPr lang="en-US" sz="2800" dirty="0">
                <a:latin typeface="#9Slide03 AmpleSoft" panose="02000000000000000000" pitchFamily="2" charset="0"/>
              </a:rPr>
              <a:t> </a:t>
            </a:r>
            <a:r>
              <a:rPr lang="en-US" sz="2800" dirty="0" err="1">
                <a:latin typeface="#9Slide03 AmpleSoft" panose="02000000000000000000" pitchFamily="2" charset="0"/>
              </a:rPr>
              <a:t>nết</a:t>
            </a:r>
            <a:r>
              <a:rPr lang="en-US" sz="2800" dirty="0">
                <a:latin typeface="#9Slide03 AmpleSoft" panose="02000000000000000000" pitchFamily="2" charset="0"/>
              </a:rPr>
              <a:t> </a:t>
            </a:r>
            <a:r>
              <a:rPr lang="en-US" sz="2800" dirty="0" err="1">
                <a:latin typeface="#9Slide03 AmpleSoft" panose="02000000000000000000" pitchFamily="2" charset="0"/>
              </a:rPr>
              <a:t>đất</a:t>
            </a:r>
            <a:r>
              <a:rPr lang="en-US" sz="2800" dirty="0">
                <a:latin typeface="#9Slide03 AmpleSoft" panose="02000000000000000000" pitchFamily="2" charset="0"/>
              </a:rPr>
              <a:t> </a:t>
            </a:r>
            <a:r>
              <a:rPr lang="en-US" sz="2800" dirty="0" err="1">
                <a:latin typeface="#9Slide03 AmpleSoft" panose="02000000000000000000" pitchFamily="2" charset="0"/>
              </a:rPr>
              <a:t>thông</a:t>
            </a:r>
            <a:r>
              <a:rPr lang="en-US" sz="2800" dirty="0">
                <a:latin typeface="#9Slide03 AmpleSoft" panose="02000000000000000000" pitchFamily="2" charset="0"/>
              </a:rPr>
              <a:t> </a:t>
            </a:r>
            <a:r>
              <a:rPr lang="en-US" sz="2800" dirty="0" err="1">
                <a:latin typeface="#9Slide03 AmpleSoft" panose="02000000000000000000" pitchFamily="2" charset="0"/>
              </a:rPr>
              <a:t>minh</a:t>
            </a:r>
            <a:r>
              <a:rPr lang="en-US" sz="2800" dirty="0">
                <a:latin typeface="#9Slide03 AmpleSoft" panose="02000000000000000000" pitchFamily="2" charset="0"/>
              </a:rPr>
              <a:t> </a:t>
            </a:r>
            <a:r>
              <a:rPr lang="en-US" sz="2800" dirty="0" err="1">
                <a:latin typeface="#9Slide03 AmpleSoft" panose="02000000000000000000" pitchFamily="2" charset="0"/>
              </a:rPr>
              <a:t>tính</a:t>
            </a:r>
            <a:r>
              <a:rPr lang="en-US" sz="2800" dirty="0">
                <a:latin typeface="#9Slide03 AmpleSoft" panose="02000000000000000000" pitchFamily="2" charset="0"/>
              </a:rPr>
              <a:t> </a:t>
            </a:r>
            <a:r>
              <a:rPr lang="en-US" sz="2800" dirty="0" err="1">
                <a:latin typeface="#9Slide03 AmpleSoft" panose="02000000000000000000" pitchFamily="2" charset="0"/>
              </a:rPr>
              <a:t>trời</a:t>
            </a:r>
            <a:r>
              <a:rPr lang="en-US" sz="2800" dirty="0">
                <a:latin typeface="#9Slide03 AmpleSoft" panose="02000000000000000000" pitchFamily="2" charset="0"/>
              </a:rPr>
              <a:t>.</a:t>
            </a:r>
          </a:p>
          <a:p>
            <a:pPr algn="ctr"/>
            <a:r>
              <a:rPr lang="en-US" sz="2800" dirty="0" err="1">
                <a:latin typeface="#9Slide03 AmpleSoft" panose="02000000000000000000" pitchFamily="2" charset="0"/>
              </a:rPr>
              <a:t>Phong</a:t>
            </a:r>
            <a:r>
              <a:rPr lang="en-US" sz="2800" dirty="0">
                <a:latin typeface="#9Slide03 AmpleSoft" panose="02000000000000000000" pitchFamily="2" charset="0"/>
              </a:rPr>
              <a:t> </a:t>
            </a:r>
            <a:r>
              <a:rPr lang="en-US" sz="2800" dirty="0" err="1">
                <a:latin typeface="#9Slide03 AmpleSoft" panose="02000000000000000000" pitchFamily="2" charset="0"/>
              </a:rPr>
              <a:t>tư</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mạo</a:t>
            </a:r>
            <a:r>
              <a:rPr lang="en-US" sz="2800" dirty="0">
                <a:latin typeface="#9Slide03 AmpleSoft" panose="02000000000000000000" pitchFamily="2" charset="0"/>
              </a:rPr>
              <a:t> </a:t>
            </a:r>
            <a:r>
              <a:rPr lang="en-US" sz="2800" dirty="0" err="1">
                <a:latin typeface="#9Slide03 AmpleSoft" panose="02000000000000000000" pitchFamily="2" charset="0"/>
              </a:rPr>
              <a:t>tót</a:t>
            </a:r>
            <a:r>
              <a:rPr lang="en-US" sz="2800" dirty="0">
                <a:latin typeface="#9Slide03 AmpleSoft" panose="02000000000000000000" pitchFamily="2" charset="0"/>
              </a:rPr>
              <a:t> </a:t>
            </a:r>
            <a:r>
              <a:rPr lang="en-US" sz="2800" dirty="0" err="1">
                <a:latin typeface="#9Slide03 AmpleSoft" panose="02000000000000000000" pitchFamily="2" charset="0"/>
              </a:rPr>
              <a:t>vời</a:t>
            </a:r>
            <a:r>
              <a:rPr lang="en-US" sz="2800" dirty="0">
                <a:latin typeface="#9Slide03 AmpleSoft" panose="02000000000000000000" pitchFamily="2" charset="0"/>
              </a:rPr>
              <a:t>,</a:t>
            </a:r>
          </a:p>
          <a:p>
            <a:pPr algn="ctr"/>
            <a:r>
              <a:rPr lang="en-US" sz="2800" dirty="0" err="1">
                <a:latin typeface="#9Slide03 AmpleSoft" panose="02000000000000000000" pitchFamily="2" charset="0"/>
              </a:rPr>
              <a:t>Vào</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phong</a:t>
            </a:r>
            <a:r>
              <a:rPr lang="en-US" sz="2800" dirty="0">
                <a:latin typeface="#9Slide03 AmpleSoft" panose="02000000000000000000" pitchFamily="2" charset="0"/>
              </a:rPr>
              <a:t> </a:t>
            </a:r>
            <a:r>
              <a:rPr lang="en-US" sz="2800" dirty="0" err="1">
                <a:latin typeface="#9Slide03 AmpleSoft" panose="02000000000000000000" pitchFamily="2" charset="0"/>
              </a:rPr>
              <a:t>nhã</a:t>
            </a:r>
            <a:r>
              <a:rPr lang="en-US" sz="2800" dirty="0">
                <a:latin typeface="#9Slide03 AmpleSoft" panose="02000000000000000000" pitchFamily="2" charset="0"/>
              </a:rPr>
              <a:t> ra </a:t>
            </a:r>
            <a:r>
              <a:rPr lang="en-US" sz="2800" dirty="0" err="1">
                <a:latin typeface="#9Slide03 AmpleSoft" panose="02000000000000000000" pitchFamily="2" charset="0"/>
              </a:rPr>
              <a:t>ngoài</a:t>
            </a:r>
            <a:r>
              <a:rPr lang="en-US" sz="2800" dirty="0">
                <a:latin typeface="#9Slide03 AmpleSoft" panose="02000000000000000000" pitchFamily="2" charset="0"/>
              </a:rPr>
              <a:t> </a:t>
            </a:r>
            <a:r>
              <a:rPr lang="en-US" sz="2800" dirty="0" err="1">
                <a:latin typeface="#9Slide03 AmpleSoft" panose="02000000000000000000" pitchFamily="2" charset="0"/>
              </a:rPr>
              <a:t>hào</a:t>
            </a:r>
            <a:r>
              <a:rPr lang="en-US" sz="2800" dirty="0">
                <a:latin typeface="#9Slide03 AmpleSoft" panose="02000000000000000000" pitchFamily="2" charset="0"/>
              </a:rPr>
              <a:t> </a:t>
            </a:r>
            <a:r>
              <a:rPr lang="en-US" sz="2800" dirty="0" err="1">
                <a:latin typeface="#9Slide03 AmpleSoft" panose="02000000000000000000" pitchFamily="2" charset="0"/>
              </a:rPr>
              <a:t>hoa</a:t>
            </a:r>
            <a:r>
              <a:rPr lang="en-US" sz="2800" dirty="0">
                <a:latin typeface="#9Slide03 AmpleSoft" panose="02000000000000000000" pitchFamily="2" charset="0"/>
              </a:rPr>
              <a:t>.</a:t>
            </a:r>
          </a:p>
        </p:txBody>
      </p:sp>
      <p:cxnSp>
        <p:nvCxnSpPr>
          <p:cNvPr id="7" name="Straight Connector 6">
            <a:extLst>
              <a:ext uri="{FF2B5EF4-FFF2-40B4-BE49-F238E27FC236}">
                <a16:creationId xmlns="" xmlns:a16="http://schemas.microsoft.com/office/drawing/2014/main" id="{3CE33C35-3DCA-46FB-B525-C19FFDF34018}"/>
              </a:ext>
            </a:extLst>
          </p:cNvPr>
          <p:cNvCxnSpPr>
            <a:cxnSpLocks/>
          </p:cNvCxnSpPr>
          <p:nvPr/>
        </p:nvCxnSpPr>
        <p:spPr>
          <a:xfrm>
            <a:off x="2068555" y="1243025"/>
            <a:ext cx="3899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579E0E9F-011B-401D-8920-C5D9AE049BE2}"/>
              </a:ext>
            </a:extLst>
          </p:cNvPr>
          <p:cNvCxnSpPr>
            <a:cxnSpLocks/>
          </p:cNvCxnSpPr>
          <p:nvPr/>
        </p:nvCxnSpPr>
        <p:spPr>
          <a:xfrm>
            <a:off x="1102602" y="1686038"/>
            <a:ext cx="56521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EDD831D7-FEBB-4EDD-B4F1-BC398AB5A642}"/>
              </a:ext>
            </a:extLst>
          </p:cNvPr>
          <p:cNvSpPr txBox="1"/>
          <p:nvPr/>
        </p:nvSpPr>
        <p:spPr>
          <a:xfrm>
            <a:off x="7356680" y="832645"/>
            <a:ext cx="4023648" cy="523220"/>
          </a:xfrm>
          <a:prstGeom prst="rect">
            <a:avLst/>
          </a:prstGeom>
          <a:noFill/>
        </p:spPr>
        <p:txBody>
          <a:bodyPr wrap="square">
            <a:spAutoFit/>
          </a:bodyPr>
          <a:lstStyle/>
          <a:p>
            <a:pPr algn="just"/>
            <a:r>
              <a:rPr lang="en-US" sz="2800" dirty="0">
                <a:solidFill>
                  <a:srgbClr val="0070C0"/>
                </a:solidFill>
                <a:latin typeface="#9Slide03 AmpleSoft" panose="02000000000000000000" pitchFamily="2" charset="0"/>
                <a:sym typeface="Wingdings" panose="05000000000000000000" pitchFamily="2" charset="2"/>
              </a:rPr>
              <a:t></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Miêu</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tả</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từ</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xa</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đến</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gần</a:t>
            </a:r>
            <a:endParaRPr lang="vi-VN" sz="2800" dirty="0">
              <a:solidFill>
                <a:srgbClr val="0070C0"/>
              </a:solidFill>
              <a:latin typeface="#9Slide03 AmpleSoft" panose="02000000000000000000" pitchFamily="2" charset="0"/>
            </a:endParaRPr>
          </a:p>
        </p:txBody>
      </p:sp>
      <p:sp>
        <p:nvSpPr>
          <p:cNvPr id="14" name="TextBox 13">
            <a:extLst>
              <a:ext uri="{FF2B5EF4-FFF2-40B4-BE49-F238E27FC236}">
                <a16:creationId xmlns="" xmlns:a16="http://schemas.microsoft.com/office/drawing/2014/main" id="{D6A1FC6B-CD82-4D43-98BE-D2599178F0B8}"/>
              </a:ext>
            </a:extLst>
          </p:cNvPr>
          <p:cNvSpPr txBox="1"/>
          <p:nvPr/>
        </p:nvSpPr>
        <p:spPr>
          <a:xfrm>
            <a:off x="7356679" y="1439283"/>
            <a:ext cx="3881591" cy="954107"/>
          </a:xfrm>
          <a:prstGeom prst="rect">
            <a:avLst/>
          </a:prstGeom>
          <a:noFill/>
        </p:spPr>
        <p:txBody>
          <a:bodyPr wrap="square">
            <a:spAutoFit/>
          </a:bodyPr>
          <a:lstStyle/>
          <a:p>
            <a:pPr algn="just"/>
            <a:r>
              <a:rPr lang="en-US" sz="2800" dirty="0">
                <a:solidFill>
                  <a:srgbClr val="0070C0"/>
                </a:solidFill>
                <a:latin typeface="#9Slide03 AmpleSoft" panose="02000000000000000000" pitchFamily="2" charset="0"/>
                <a:sym typeface="Wingdings" panose="05000000000000000000" pitchFamily="2" charset="2"/>
              </a:rPr>
              <a:t></a:t>
            </a:r>
            <a:r>
              <a:rPr lang="en-US" sz="2800" dirty="0">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rPr>
              <a:t>Cử</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chỉ</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hành</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động</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lịch</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thiệp</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nho</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nhã</a:t>
            </a:r>
            <a:endParaRPr lang="vi-VN" sz="2800" dirty="0">
              <a:solidFill>
                <a:srgbClr val="0070C0"/>
              </a:solidFill>
              <a:latin typeface="#9Slide03 AmpleSoft" panose="02000000000000000000" pitchFamily="2" charset="0"/>
            </a:endParaRPr>
          </a:p>
        </p:txBody>
      </p:sp>
    </p:spTree>
    <p:extLst>
      <p:ext uri="{BB962C8B-B14F-4D97-AF65-F5344CB8AC3E}">
        <p14:creationId xmlns:p14="http://schemas.microsoft.com/office/powerpoint/2010/main" val="4188037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4"/>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11">
            <a:extLst>
              <a:ext uri="{FF2B5EF4-FFF2-40B4-BE49-F238E27FC236}">
                <a16:creationId xmlns="" xmlns:a16="http://schemas.microsoft.com/office/drawing/2014/main" id="{C00E8B41-DE64-4121-939F-C2AAA828ED59}"/>
              </a:ext>
            </a:extLst>
          </p:cNvPr>
          <p:cNvSpPr txBox="1"/>
          <p:nvPr/>
        </p:nvSpPr>
        <p:spPr>
          <a:xfrm>
            <a:off x="422785" y="797509"/>
            <a:ext cx="7233556" cy="5262979"/>
          </a:xfrm>
          <a:prstGeom prst="rect">
            <a:avLst/>
          </a:prstGeom>
          <a:noFill/>
        </p:spPr>
        <p:txBody>
          <a:bodyPr wrap="square">
            <a:spAutoFit/>
          </a:bodyPr>
          <a:lstStyle/>
          <a:p>
            <a:pPr algn="ctr"/>
            <a:r>
              <a:rPr lang="en-US" sz="2800" dirty="0" err="1">
                <a:latin typeface="#9Slide03 AmpleSoft" panose="02000000000000000000" pitchFamily="2" charset="0"/>
              </a:rPr>
              <a:t>Nẻo</a:t>
            </a:r>
            <a:r>
              <a:rPr lang="en-US" sz="2800" dirty="0">
                <a:latin typeface="#9Slide03 AmpleSoft" panose="02000000000000000000" pitchFamily="2" charset="0"/>
              </a:rPr>
              <a:t> </a:t>
            </a:r>
            <a:r>
              <a:rPr lang="en-US" sz="2800" dirty="0" err="1">
                <a:latin typeface="#9Slide03 AmpleSoft" panose="02000000000000000000" pitchFamily="2" charset="0"/>
              </a:rPr>
              <a:t>xa</a:t>
            </a:r>
            <a:r>
              <a:rPr lang="en-US" sz="2800" dirty="0">
                <a:latin typeface="#9Slide03 AmpleSoft" panose="02000000000000000000" pitchFamily="2" charset="0"/>
              </a:rPr>
              <a:t> </a:t>
            </a:r>
            <a:r>
              <a:rPr lang="en-US" sz="2800" dirty="0" err="1">
                <a:latin typeface="#9Slide03 AmpleSoft" panose="02000000000000000000" pitchFamily="2" charset="0"/>
              </a:rPr>
              <a:t>mới</a:t>
            </a:r>
            <a:r>
              <a:rPr lang="en-US" sz="2800" dirty="0">
                <a:latin typeface="#9Slide03 AmpleSoft" panose="02000000000000000000" pitchFamily="2" charset="0"/>
              </a:rPr>
              <a:t> tỏ </a:t>
            </a:r>
            <a:r>
              <a:rPr lang="en-US" sz="2800" dirty="0" err="1">
                <a:latin typeface="#9Slide03 AmpleSoft" panose="02000000000000000000" pitchFamily="2" charset="0"/>
              </a:rPr>
              <a:t>mặt</a:t>
            </a:r>
            <a:r>
              <a:rPr lang="en-US" sz="2800" dirty="0">
                <a:latin typeface="#9Slide03 AmpleSoft" panose="02000000000000000000" pitchFamily="2" charset="0"/>
              </a:rPr>
              <a:t> </a:t>
            </a:r>
            <a:r>
              <a:rPr lang="en-US" sz="2800" dirty="0" err="1">
                <a:latin typeface="#9Slide03 AmpleSoft" panose="02000000000000000000" pitchFamily="2" charset="0"/>
              </a:rPr>
              <a:t>người</a:t>
            </a:r>
            <a:r>
              <a:rPr lang="en-US" sz="2800" dirty="0">
                <a:latin typeface="#9Slide03 AmpleSoft" panose="02000000000000000000" pitchFamily="2" charset="0"/>
              </a:rPr>
              <a:t>,</a:t>
            </a:r>
          </a:p>
          <a:p>
            <a:pPr algn="ctr"/>
            <a:r>
              <a:rPr lang="en-US" sz="2800" dirty="0" err="1">
                <a:latin typeface="#9Slide03 AmpleSoft" panose="02000000000000000000" pitchFamily="2" charset="0"/>
              </a:rPr>
              <a:t>Khách</a:t>
            </a:r>
            <a:r>
              <a:rPr lang="en-US" sz="2800" dirty="0">
                <a:latin typeface="#9Slide03 AmpleSoft" panose="02000000000000000000" pitchFamily="2" charset="0"/>
              </a:rPr>
              <a:t> </a:t>
            </a:r>
            <a:r>
              <a:rPr lang="en-US" sz="2800" dirty="0" err="1">
                <a:latin typeface="#9Slide03 AmpleSoft" panose="02000000000000000000" pitchFamily="2" charset="0"/>
              </a:rPr>
              <a:t>đà</a:t>
            </a:r>
            <a:r>
              <a:rPr lang="en-US" sz="2800" dirty="0">
                <a:latin typeface="#9Slide03 AmpleSoft" panose="02000000000000000000" pitchFamily="2" charset="0"/>
              </a:rPr>
              <a:t> </a:t>
            </a:r>
            <a:r>
              <a:rPr lang="en-US" sz="2800" dirty="0" err="1">
                <a:latin typeface="#9Slide03 AmpleSoft" panose="02000000000000000000" pitchFamily="2" charset="0"/>
              </a:rPr>
              <a:t>xuống</a:t>
            </a:r>
            <a:r>
              <a:rPr lang="en-US" sz="2800" dirty="0">
                <a:latin typeface="#9Slide03 AmpleSoft" panose="02000000000000000000" pitchFamily="2" charset="0"/>
              </a:rPr>
              <a:t> </a:t>
            </a:r>
            <a:r>
              <a:rPr lang="en-US" sz="2800" dirty="0" err="1">
                <a:latin typeface="#9Slide03 AmpleSoft" panose="02000000000000000000" pitchFamily="2" charset="0"/>
              </a:rPr>
              <a:t>ngựa</a:t>
            </a:r>
            <a:r>
              <a:rPr lang="en-US" sz="2800" dirty="0">
                <a:latin typeface="#9Slide03 AmpleSoft" panose="02000000000000000000" pitchFamily="2" charset="0"/>
              </a:rPr>
              <a:t> </a:t>
            </a:r>
            <a:r>
              <a:rPr lang="en-US" sz="2800" dirty="0" err="1">
                <a:latin typeface="#9Slide03 AmpleSoft" panose="02000000000000000000" pitchFamily="2" charset="0"/>
              </a:rPr>
              <a:t>tới</a:t>
            </a:r>
            <a:r>
              <a:rPr lang="en-US" sz="2800" dirty="0">
                <a:latin typeface="#9Slide03 AmpleSoft" panose="02000000000000000000" pitchFamily="2" charset="0"/>
              </a:rPr>
              <a:t> </a:t>
            </a:r>
            <a:r>
              <a:rPr lang="en-US" sz="2800" dirty="0" err="1">
                <a:latin typeface="#9Slide03 AmpleSoft" panose="02000000000000000000" pitchFamily="2" charset="0"/>
              </a:rPr>
              <a:t>nơi</a:t>
            </a:r>
            <a:r>
              <a:rPr lang="en-US" sz="2800" dirty="0">
                <a:latin typeface="#9Slide03 AmpleSoft" panose="02000000000000000000" pitchFamily="2" charset="0"/>
              </a:rPr>
              <a:t> </a:t>
            </a:r>
            <a:r>
              <a:rPr lang="en-US" sz="2800" dirty="0" err="1">
                <a:latin typeface="#9Slide03 AmpleSoft" panose="02000000000000000000" pitchFamily="2" charset="0"/>
              </a:rPr>
              <a:t>tự</a:t>
            </a:r>
            <a:r>
              <a:rPr lang="en-US" sz="2800" dirty="0">
                <a:latin typeface="#9Slide03 AmpleSoft" panose="02000000000000000000" pitchFamily="2" charset="0"/>
              </a:rPr>
              <a:t> </a:t>
            </a:r>
            <a:r>
              <a:rPr lang="en-US" sz="2800" dirty="0" err="1">
                <a:latin typeface="#9Slide03 AmpleSoft" panose="02000000000000000000" pitchFamily="2" charset="0"/>
              </a:rPr>
              <a:t>tình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Hài</a:t>
            </a:r>
            <a:r>
              <a:rPr lang="en-US" sz="2800" dirty="0">
                <a:latin typeface="#9Slide03 AmpleSoft" panose="02000000000000000000" pitchFamily="2" charset="0"/>
              </a:rPr>
              <a:t> </a:t>
            </a:r>
            <a:r>
              <a:rPr lang="en-US" sz="2800" dirty="0" err="1">
                <a:latin typeface="#9Slide03 AmpleSoft" panose="02000000000000000000" pitchFamily="2" charset="0"/>
              </a:rPr>
              <a:t>văn</a:t>
            </a:r>
            <a:r>
              <a:rPr lang="en-US" sz="2800" dirty="0">
                <a:latin typeface="#9Slide03 AmpleSoft" panose="02000000000000000000" pitchFamily="2" charset="0"/>
              </a:rPr>
              <a:t> </a:t>
            </a:r>
            <a:r>
              <a:rPr lang="en-US" sz="2800" dirty="0" err="1">
                <a:latin typeface="#9Slide03 AmpleSoft" panose="02000000000000000000" pitchFamily="2" charset="0"/>
              </a:rPr>
              <a:t>lần</a:t>
            </a:r>
            <a:r>
              <a:rPr lang="en-US" sz="2800" dirty="0">
                <a:latin typeface="#9Slide03 AmpleSoft" panose="02000000000000000000" pitchFamily="2" charset="0"/>
              </a:rPr>
              <a:t> </a:t>
            </a:r>
            <a:r>
              <a:rPr lang="en-US" sz="2800" dirty="0" err="1">
                <a:latin typeface="#9Slide03 AmpleSoft" panose="02000000000000000000" pitchFamily="2" charset="0"/>
              </a:rPr>
              <a:t>bước</a:t>
            </a:r>
            <a:r>
              <a:rPr lang="en-US" sz="2800" dirty="0">
                <a:latin typeface="#9Slide03 AmpleSoft" panose="02000000000000000000" pitchFamily="2" charset="0"/>
              </a:rPr>
              <a:t> </a:t>
            </a:r>
            <a:r>
              <a:rPr lang="en-US" sz="2800" dirty="0" err="1">
                <a:latin typeface="#9Slide03 AmpleSoft" panose="02000000000000000000" pitchFamily="2" charset="0"/>
              </a:rPr>
              <a:t>dặm</a:t>
            </a:r>
            <a:r>
              <a:rPr lang="en-US" sz="2800" dirty="0">
                <a:latin typeface="#9Slide03 AmpleSoft" panose="02000000000000000000" pitchFamily="2" charset="0"/>
              </a:rPr>
              <a:t> </a:t>
            </a:r>
            <a:r>
              <a:rPr lang="en-US" sz="2800" dirty="0" err="1">
                <a:latin typeface="#9Slide03 AmpleSoft" panose="02000000000000000000" pitchFamily="2" charset="0"/>
              </a:rPr>
              <a:t>xanh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Một</a:t>
            </a:r>
            <a:r>
              <a:rPr lang="en-US" sz="2800" dirty="0">
                <a:latin typeface="#9Slide03 AmpleSoft" panose="02000000000000000000" pitchFamily="2" charset="0"/>
              </a:rPr>
              <a:t> </a:t>
            </a:r>
            <a:r>
              <a:rPr lang="en-US" sz="2800" dirty="0" err="1">
                <a:latin typeface="#9Slide03 AmpleSoft" panose="02000000000000000000" pitchFamily="2" charset="0"/>
              </a:rPr>
              <a:t>vùng</a:t>
            </a:r>
            <a:r>
              <a:rPr lang="en-US" sz="2800" dirty="0">
                <a:latin typeface="#9Slide03 AmpleSoft" panose="02000000000000000000" pitchFamily="2" charset="0"/>
              </a:rPr>
              <a:t> </a:t>
            </a:r>
            <a:r>
              <a:rPr lang="en-US" sz="2800" dirty="0" err="1">
                <a:latin typeface="#9Slide03 AmpleSoft" panose="02000000000000000000" pitchFamily="2" charset="0"/>
              </a:rPr>
              <a:t>như</a:t>
            </a:r>
            <a:r>
              <a:rPr lang="en-US" sz="2800" dirty="0">
                <a:latin typeface="#9Slide03 AmpleSoft" panose="02000000000000000000" pitchFamily="2" charset="0"/>
              </a:rPr>
              <a:t> </a:t>
            </a:r>
            <a:r>
              <a:rPr lang="en-US" sz="2800" dirty="0" err="1">
                <a:latin typeface="#9Slide03 AmpleSoft" panose="02000000000000000000" pitchFamily="2" charset="0"/>
              </a:rPr>
              <a:t>thể</a:t>
            </a:r>
            <a:r>
              <a:rPr lang="en-US" sz="2800" dirty="0">
                <a:latin typeface="#9Slide03 AmpleSoft" panose="02000000000000000000" pitchFamily="2" charset="0"/>
              </a:rPr>
              <a:t> </a:t>
            </a:r>
            <a:r>
              <a:rPr lang="en-US" sz="2800" dirty="0" err="1">
                <a:latin typeface="#9Slide03 AmpleSoft" panose="02000000000000000000" pitchFamily="2" charset="0"/>
              </a:rPr>
              <a:t>cây</a:t>
            </a:r>
            <a:r>
              <a:rPr lang="en-US" sz="2800" dirty="0">
                <a:latin typeface="#9Slide03 AmpleSoft" panose="02000000000000000000" pitchFamily="2" charset="0"/>
              </a:rPr>
              <a:t> </a:t>
            </a:r>
            <a:r>
              <a:rPr lang="en-US" sz="2800" dirty="0" err="1">
                <a:latin typeface="#9Slide03 AmpleSoft" panose="02000000000000000000" pitchFamily="2" charset="0"/>
              </a:rPr>
              <a:t>quỳnh</a:t>
            </a:r>
            <a:r>
              <a:rPr lang="en-US" sz="2800" dirty="0">
                <a:latin typeface="#9Slide03 AmpleSoft" panose="02000000000000000000" pitchFamily="2" charset="0"/>
              </a:rPr>
              <a:t> </a:t>
            </a:r>
            <a:r>
              <a:rPr lang="en-US" sz="2800" dirty="0" err="1">
                <a:latin typeface="#9Slide03 AmpleSoft" panose="02000000000000000000" pitchFamily="2" charset="0"/>
              </a:rPr>
              <a:t>cành</a:t>
            </a:r>
            <a:r>
              <a:rPr lang="en-US" sz="2800" dirty="0">
                <a:latin typeface="#9Slide03 AmpleSoft" panose="02000000000000000000" pitchFamily="2" charset="0"/>
              </a:rPr>
              <a:t> </a:t>
            </a:r>
            <a:r>
              <a:rPr lang="en-US" sz="2800" dirty="0" err="1">
                <a:latin typeface="#9Slide03 AmpleSoft" panose="02000000000000000000" pitchFamily="2" charset="0"/>
              </a:rPr>
              <a:t>dao</a:t>
            </a:r>
            <a:r>
              <a:rPr lang="en-US" sz="2800" dirty="0">
                <a:latin typeface="#9Slide03 AmpleSoft" panose="02000000000000000000" pitchFamily="2" charset="0"/>
              </a:rPr>
              <a:t>.</a:t>
            </a:r>
          </a:p>
          <a:p>
            <a:pPr algn="ctr"/>
            <a:r>
              <a:rPr lang="en-US" sz="2800" dirty="0" err="1">
                <a:latin typeface="#9Slide03 AmpleSoft" panose="02000000000000000000" pitchFamily="2" charset="0"/>
              </a:rPr>
              <a:t>Chàng</a:t>
            </a:r>
            <a:r>
              <a:rPr lang="en-US" sz="2800" dirty="0">
                <a:latin typeface="#9Slide03 AmpleSoft" panose="02000000000000000000" pitchFamily="2" charset="0"/>
              </a:rPr>
              <a:t> </a:t>
            </a:r>
            <a:r>
              <a:rPr lang="en-US" sz="2800" dirty="0" err="1">
                <a:latin typeface="#9Slide03 AmpleSoft" panose="02000000000000000000" pitchFamily="2" charset="0"/>
              </a:rPr>
              <a:t>Vương</a:t>
            </a:r>
            <a:r>
              <a:rPr lang="en-US" sz="2800" dirty="0">
                <a:latin typeface="#9Slide03 AmpleSoft" panose="02000000000000000000" pitchFamily="2" charset="0"/>
              </a:rPr>
              <a:t> </a:t>
            </a:r>
            <a:r>
              <a:rPr lang="en-US" sz="2800" dirty="0" err="1">
                <a:latin typeface="#9Slide03 AmpleSoft" panose="02000000000000000000" pitchFamily="2" charset="0"/>
              </a:rPr>
              <a:t>quen</a:t>
            </a:r>
            <a:r>
              <a:rPr lang="en-US" sz="2800" dirty="0">
                <a:latin typeface="#9Slide03 AmpleSoft" panose="02000000000000000000" pitchFamily="2" charset="0"/>
              </a:rPr>
              <a:t> </a:t>
            </a:r>
            <a:r>
              <a:rPr lang="en-US" sz="2800" dirty="0" err="1">
                <a:latin typeface="#9Slide03 AmpleSoft" panose="02000000000000000000" pitchFamily="2" charset="0"/>
              </a:rPr>
              <a:t>mặt</a:t>
            </a:r>
            <a:r>
              <a:rPr lang="en-US" sz="2800" dirty="0">
                <a:latin typeface="#9Slide03 AmpleSoft" panose="02000000000000000000" pitchFamily="2" charset="0"/>
              </a:rPr>
              <a:t> ra </a:t>
            </a:r>
            <a:r>
              <a:rPr lang="en-US" sz="2800" dirty="0" err="1">
                <a:latin typeface="#9Slide03 AmpleSoft" panose="02000000000000000000" pitchFamily="2" charset="0"/>
              </a:rPr>
              <a:t>chào</a:t>
            </a:r>
            <a:r>
              <a:rPr lang="en-US" sz="2800" dirty="0">
                <a:latin typeface="#9Slide03 AmpleSoft" panose="02000000000000000000" pitchFamily="2" charset="0"/>
              </a:rPr>
              <a:t>,</a:t>
            </a:r>
          </a:p>
          <a:p>
            <a:pPr algn="ctr"/>
            <a:r>
              <a:rPr lang="en-US" sz="2800" dirty="0">
                <a:latin typeface="#9Slide03 AmpleSoft" panose="02000000000000000000" pitchFamily="2" charset="0"/>
              </a:rPr>
              <a:t>Hai </a:t>
            </a:r>
            <a:r>
              <a:rPr lang="en-US" sz="2800" dirty="0" err="1">
                <a:latin typeface="#9Slide03 AmpleSoft" panose="02000000000000000000" pitchFamily="2" charset="0"/>
              </a:rPr>
              <a:t>kiều</a:t>
            </a:r>
            <a:r>
              <a:rPr lang="en-US" sz="2800" dirty="0">
                <a:latin typeface="#9Slide03 AmpleSoft" panose="02000000000000000000" pitchFamily="2" charset="0"/>
              </a:rPr>
              <a:t> e </a:t>
            </a:r>
            <a:r>
              <a:rPr lang="en-US" sz="2800" dirty="0" err="1">
                <a:latin typeface="#9Slide03 AmpleSoft" panose="02000000000000000000" pitchFamily="2" charset="0"/>
              </a:rPr>
              <a:t>lệ</a:t>
            </a:r>
            <a:r>
              <a:rPr lang="en-US" sz="2800" dirty="0">
                <a:latin typeface="#9Slide03 AmpleSoft" panose="02000000000000000000" pitchFamily="2" charset="0"/>
              </a:rPr>
              <a:t> </a:t>
            </a:r>
            <a:r>
              <a:rPr lang="en-US" sz="2800" dirty="0" err="1">
                <a:latin typeface="#9Slide03 AmpleSoft" panose="02000000000000000000" pitchFamily="2" charset="0"/>
              </a:rPr>
              <a:t>nép</a:t>
            </a:r>
            <a:r>
              <a:rPr lang="en-US" sz="2800" dirty="0">
                <a:latin typeface="#9Slide03 AmpleSoft" panose="02000000000000000000" pitchFamily="2" charset="0"/>
              </a:rPr>
              <a:t> </a:t>
            </a:r>
            <a:r>
              <a:rPr lang="en-US" sz="2800" dirty="0" err="1">
                <a:latin typeface="#9Slide03 AmpleSoft" panose="02000000000000000000" pitchFamily="2" charset="0"/>
              </a:rPr>
              <a:t>vào</a:t>
            </a:r>
            <a:r>
              <a:rPr lang="en-US" sz="2800" dirty="0">
                <a:latin typeface="#9Slide03 AmpleSoft" panose="02000000000000000000" pitchFamily="2" charset="0"/>
              </a:rPr>
              <a:t> </a:t>
            </a:r>
            <a:r>
              <a:rPr lang="en-US" sz="2800" dirty="0" err="1">
                <a:latin typeface="#9Slide03 AmpleSoft" panose="02000000000000000000" pitchFamily="2" charset="0"/>
              </a:rPr>
              <a:t>dưới</a:t>
            </a:r>
            <a:r>
              <a:rPr lang="en-US" sz="2800" dirty="0">
                <a:latin typeface="#9Slide03 AmpleSoft" panose="02000000000000000000" pitchFamily="2" charset="0"/>
              </a:rPr>
              <a:t> </a:t>
            </a:r>
            <a:r>
              <a:rPr lang="en-US" sz="2800" dirty="0" err="1">
                <a:latin typeface="#9Slide03 AmpleSoft" panose="02000000000000000000" pitchFamily="2" charset="0"/>
              </a:rPr>
              <a:t>hoa</a:t>
            </a:r>
            <a:r>
              <a:rPr lang="en-US" sz="2800" dirty="0">
                <a:latin typeface="#9Slide03 AmpleSoft" panose="02000000000000000000" pitchFamily="2" charset="0"/>
              </a:rPr>
              <a:t>.</a:t>
            </a:r>
          </a:p>
          <a:p>
            <a:pPr algn="ctr"/>
            <a:r>
              <a:rPr lang="en-US" sz="2800" dirty="0" err="1">
                <a:latin typeface="#9Slide03 AmpleSoft" panose="02000000000000000000" pitchFamily="2" charset="0"/>
              </a:rPr>
              <a:t>Nguyên</a:t>
            </a:r>
            <a:r>
              <a:rPr lang="en-US" sz="2800" dirty="0">
                <a:latin typeface="#9Slide03 AmpleSoft" panose="02000000000000000000" pitchFamily="2" charset="0"/>
              </a:rPr>
              <a:t> </a:t>
            </a:r>
            <a:r>
              <a:rPr lang="en-US" sz="2800" dirty="0" err="1">
                <a:latin typeface="#9Slide03 AmpleSoft" panose="02000000000000000000" pitchFamily="2" charset="0"/>
              </a:rPr>
              <a:t>người</a:t>
            </a:r>
            <a:r>
              <a:rPr lang="en-US" sz="2800" dirty="0">
                <a:latin typeface="#9Slide03 AmpleSoft" panose="02000000000000000000" pitchFamily="2" charset="0"/>
              </a:rPr>
              <a:t> </a:t>
            </a:r>
            <a:r>
              <a:rPr lang="en-US" sz="2800" dirty="0" err="1">
                <a:latin typeface="#9Slide03 AmpleSoft" panose="02000000000000000000" pitchFamily="2" charset="0"/>
              </a:rPr>
              <a:t>quanh</a:t>
            </a:r>
            <a:r>
              <a:rPr lang="en-US" sz="2800" dirty="0">
                <a:latin typeface="#9Slide03 AmpleSoft" panose="02000000000000000000" pitchFamily="2" charset="0"/>
              </a:rPr>
              <a:t> </a:t>
            </a:r>
            <a:r>
              <a:rPr lang="en-US" sz="2800" dirty="0" err="1">
                <a:latin typeface="#9Slide03 AmpleSoft" panose="02000000000000000000" pitchFamily="2" charset="0"/>
              </a:rPr>
              <a:t>quát</a:t>
            </a:r>
            <a:r>
              <a:rPr lang="en-US" sz="2800" dirty="0">
                <a:latin typeface="#9Slide03 AmpleSoft" panose="02000000000000000000" pitchFamily="2" charset="0"/>
              </a:rPr>
              <a:t> </a:t>
            </a:r>
            <a:r>
              <a:rPr lang="en-US" sz="2800" dirty="0" err="1">
                <a:latin typeface="#9Slide03 AmpleSoft" panose="02000000000000000000" pitchFamily="2" charset="0"/>
              </a:rPr>
              <a:t>đâu</a:t>
            </a:r>
            <a:r>
              <a:rPr lang="en-US" sz="2800" dirty="0">
                <a:latin typeface="#9Slide03 AmpleSoft" panose="02000000000000000000" pitchFamily="2" charset="0"/>
              </a:rPr>
              <a:t> </a:t>
            </a:r>
            <a:r>
              <a:rPr lang="en-US" sz="2800" dirty="0" err="1">
                <a:latin typeface="#9Slide03 AmpleSoft" panose="02000000000000000000" pitchFamily="2" charset="0"/>
              </a:rPr>
              <a:t>xa</a:t>
            </a:r>
            <a:r>
              <a:rPr lang="en-US" sz="2800" dirty="0">
                <a:latin typeface="#9Slide03 AmpleSoft" panose="02000000000000000000" pitchFamily="2" charset="0"/>
              </a:rPr>
              <a:t>,</a:t>
            </a:r>
          </a:p>
          <a:p>
            <a:pPr algn="ctr"/>
            <a:r>
              <a:rPr lang="en-US" sz="2800" dirty="0">
                <a:latin typeface="#9Slide03 AmpleSoft" panose="02000000000000000000" pitchFamily="2" charset="0"/>
              </a:rPr>
              <a:t>Họ Kim </a:t>
            </a:r>
            <a:r>
              <a:rPr lang="en-US" sz="2800" dirty="0" err="1">
                <a:latin typeface="#9Slide03 AmpleSoft" panose="02000000000000000000" pitchFamily="2" charset="0"/>
              </a:rPr>
              <a:t>tên</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vốn</a:t>
            </a:r>
            <a:r>
              <a:rPr lang="en-US" sz="2800" dirty="0">
                <a:latin typeface="#9Slide03 AmpleSoft" panose="02000000000000000000" pitchFamily="2" charset="0"/>
              </a:rPr>
              <a:t> </a:t>
            </a:r>
            <a:r>
              <a:rPr lang="en-US" sz="2800" dirty="0" err="1">
                <a:latin typeface="#9Slide03 AmpleSoft" panose="02000000000000000000" pitchFamily="2" charset="0"/>
              </a:rPr>
              <a:t>nhà</a:t>
            </a:r>
            <a:r>
              <a:rPr lang="en-US" sz="2800" dirty="0">
                <a:latin typeface="#9Slide03 AmpleSoft" panose="02000000000000000000" pitchFamily="2" charset="0"/>
              </a:rPr>
              <a:t> </a:t>
            </a:r>
            <a:r>
              <a:rPr lang="en-US" sz="2800" dirty="0" err="1">
                <a:latin typeface="#9Slide03 AmpleSoft" panose="02000000000000000000" pitchFamily="2" charset="0"/>
              </a:rPr>
              <a:t>trâm</a:t>
            </a:r>
            <a:r>
              <a:rPr lang="en-US" sz="2800" dirty="0">
                <a:latin typeface="#9Slide03 AmpleSoft" panose="02000000000000000000" pitchFamily="2" charset="0"/>
              </a:rPr>
              <a:t> </a:t>
            </a:r>
            <a:r>
              <a:rPr lang="en-US" sz="2800" dirty="0" err="1">
                <a:latin typeface="#9Slide03 AmpleSoft" panose="02000000000000000000" pitchFamily="2" charset="0"/>
              </a:rPr>
              <a:t>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Nền</a:t>
            </a:r>
            <a:r>
              <a:rPr lang="en-US" sz="2800" dirty="0">
                <a:latin typeface="#9Slide03 AmpleSoft" panose="02000000000000000000" pitchFamily="2" charset="0"/>
              </a:rPr>
              <a:t> </a:t>
            </a:r>
            <a:r>
              <a:rPr lang="en-US" sz="2800" dirty="0" err="1">
                <a:latin typeface="#9Slide03 AmpleSoft" panose="02000000000000000000" pitchFamily="2" charset="0"/>
              </a:rPr>
              <a:t>phú</a:t>
            </a:r>
            <a:r>
              <a:rPr lang="en-US" sz="2800" dirty="0">
                <a:latin typeface="#9Slide03 AmpleSoft" panose="02000000000000000000" pitchFamily="2" charset="0"/>
              </a:rPr>
              <a:t> </a:t>
            </a:r>
            <a:r>
              <a:rPr lang="en-US" sz="2800" dirty="0" err="1">
                <a:latin typeface="#9Slide03 AmpleSoft" panose="02000000000000000000" pitchFamily="2" charset="0"/>
              </a:rPr>
              <a:t>hậu</a:t>
            </a:r>
            <a:r>
              <a:rPr lang="en-US" sz="2800" dirty="0">
                <a:latin typeface="#9Slide03 AmpleSoft" panose="02000000000000000000" pitchFamily="2" charset="0"/>
              </a:rPr>
              <a:t> </a:t>
            </a:r>
            <a:r>
              <a:rPr lang="en-US" sz="2800" dirty="0" err="1">
                <a:latin typeface="#9Slide03 AmpleSoft" panose="02000000000000000000" pitchFamily="2" charset="0"/>
              </a:rPr>
              <a:t>bậc</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danh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Văn</a:t>
            </a:r>
            <a:r>
              <a:rPr lang="en-US" sz="2800" dirty="0">
                <a:latin typeface="#9Slide03 AmpleSoft" panose="02000000000000000000" pitchFamily="2" charset="0"/>
              </a:rPr>
              <a:t> </a:t>
            </a:r>
            <a:r>
              <a:rPr lang="en-US" sz="2800" dirty="0" err="1">
                <a:latin typeface="#9Slide03 AmpleSoft" panose="02000000000000000000" pitchFamily="2" charset="0"/>
              </a:rPr>
              <a:t>chương</a:t>
            </a:r>
            <a:r>
              <a:rPr lang="en-US" sz="2800" dirty="0">
                <a:latin typeface="#9Slide03 AmpleSoft" panose="02000000000000000000" pitchFamily="2" charset="0"/>
              </a:rPr>
              <a:t> </a:t>
            </a:r>
            <a:r>
              <a:rPr lang="en-US" sz="2800" dirty="0" err="1">
                <a:latin typeface="#9Slide03 AmpleSoft" panose="02000000000000000000" pitchFamily="2" charset="0"/>
              </a:rPr>
              <a:t>nết</a:t>
            </a:r>
            <a:r>
              <a:rPr lang="en-US" sz="2800" dirty="0">
                <a:latin typeface="#9Slide03 AmpleSoft" panose="02000000000000000000" pitchFamily="2" charset="0"/>
              </a:rPr>
              <a:t> </a:t>
            </a:r>
            <a:r>
              <a:rPr lang="en-US" sz="2800" dirty="0" err="1">
                <a:latin typeface="#9Slide03 AmpleSoft" panose="02000000000000000000" pitchFamily="2" charset="0"/>
              </a:rPr>
              <a:t>đất</a:t>
            </a:r>
            <a:r>
              <a:rPr lang="en-US" sz="2800" dirty="0">
                <a:latin typeface="#9Slide03 AmpleSoft" panose="02000000000000000000" pitchFamily="2" charset="0"/>
              </a:rPr>
              <a:t> </a:t>
            </a:r>
            <a:r>
              <a:rPr lang="en-US" sz="2800" dirty="0" err="1">
                <a:latin typeface="#9Slide03 AmpleSoft" panose="02000000000000000000" pitchFamily="2" charset="0"/>
              </a:rPr>
              <a:t>thông</a:t>
            </a:r>
            <a:r>
              <a:rPr lang="en-US" sz="2800" dirty="0">
                <a:latin typeface="#9Slide03 AmpleSoft" panose="02000000000000000000" pitchFamily="2" charset="0"/>
              </a:rPr>
              <a:t> </a:t>
            </a:r>
            <a:r>
              <a:rPr lang="en-US" sz="2800" dirty="0" err="1">
                <a:latin typeface="#9Slide03 AmpleSoft" panose="02000000000000000000" pitchFamily="2" charset="0"/>
              </a:rPr>
              <a:t>minh</a:t>
            </a:r>
            <a:r>
              <a:rPr lang="en-US" sz="2800" dirty="0">
                <a:latin typeface="#9Slide03 AmpleSoft" panose="02000000000000000000" pitchFamily="2" charset="0"/>
              </a:rPr>
              <a:t> </a:t>
            </a:r>
            <a:r>
              <a:rPr lang="en-US" sz="2800" dirty="0" err="1">
                <a:latin typeface="#9Slide03 AmpleSoft" panose="02000000000000000000" pitchFamily="2" charset="0"/>
              </a:rPr>
              <a:t>tính</a:t>
            </a:r>
            <a:r>
              <a:rPr lang="en-US" sz="2800" dirty="0">
                <a:latin typeface="#9Slide03 AmpleSoft" panose="02000000000000000000" pitchFamily="2" charset="0"/>
              </a:rPr>
              <a:t> </a:t>
            </a:r>
            <a:r>
              <a:rPr lang="en-US" sz="2800" dirty="0" err="1">
                <a:latin typeface="#9Slide03 AmpleSoft" panose="02000000000000000000" pitchFamily="2" charset="0"/>
              </a:rPr>
              <a:t>trời</a:t>
            </a:r>
            <a:r>
              <a:rPr lang="en-US" sz="2800" dirty="0">
                <a:latin typeface="#9Slide03 AmpleSoft" panose="02000000000000000000" pitchFamily="2" charset="0"/>
              </a:rPr>
              <a:t>.</a:t>
            </a:r>
          </a:p>
          <a:p>
            <a:pPr algn="ctr"/>
            <a:r>
              <a:rPr lang="en-US" sz="2800" dirty="0" err="1">
                <a:latin typeface="#9Slide03 AmpleSoft" panose="02000000000000000000" pitchFamily="2" charset="0"/>
              </a:rPr>
              <a:t>Phong</a:t>
            </a:r>
            <a:r>
              <a:rPr lang="en-US" sz="2800" dirty="0">
                <a:latin typeface="#9Slide03 AmpleSoft" panose="02000000000000000000" pitchFamily="2" charset="0"/>
              </a:rPr>
              <a:t> </a:t>
            </a:r>
            <a:r>
              <a:rPr lang="en-US" sz="2800" dirty="0" err="1">
                <a:latin typeface="#9Slide03 AmpleSoft" panose="02000000000000000000" pitchFamily="2" charset="0"/>
              </a:rPr>
              <a:t>tư</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mạo</a:t>
            </a:r>
            <a:r>
              <a:rPr lang="en-US" sz="2800" dirty="0">
                <a:latin typeface="#9Slide03 AmpleSoft" panose="02000000000000000000" pitchFamily="2" charset="0"/>
              </a:rPr>
              <a:t> </a:t>
            </a:r>
            <a:r>
              <a:rPr lang="en-US" sz="2800" dirty="0" err="1">
                <a:latin typeface="#9Slide03 AmpleSoft" panose="02000000000000000000" pitchFamily="2" charset="0"/>
              </a:rPr>
              <a:t>tót</a:t>
            </a:r>
            <a:r>
              <a:rPr lang="en-US" sz="2800" dirty="0">
                <a:latin typeface="#9Slide03 AmpleSoft" panose="02000000000000000000" pitchFamily="2" charset="0"/>
              </a:rPr>
              <a:t> </a:t>
            </a:r>
            <a:r>
              <a:rPr lang="en-US" sz="2800" dirty="0" err="1">
                <a:latin typeface="#9Slide03 AmpleSoft" panose="02000000000000000000" pitchFamily="2" charset="0"/>
              </a:rPr>
              <a:t>vời</a:t>
            </a:r>
            <a:r>
              <a:rPr lang="en-US" sz="2800" dirty="0">
                <a:latin typeface="#9Slide03 AmpleSoft" panose="02000000000000000000" pitchFamily="2" charset="0"/>
              </a:rPr>
              <a:t>,</a:t>
            </a:r>
          </a:p>
          <a:p>
            <a:pPr algn="ctr"/>
            <a:r>
              <a:rPr lang="en-US" sz="2800" dirty="0" err="1">
                <a:latin typeface="#9Slide03 AmpleSoft" panose="02000000000000000000" pitchFamily="2" charset="0"/>
              </a:rPr>
              <a:t>Vào</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phong</a:t>
            </a:r>
            <a:r>
              <a:rPr lang="en-US" sz="2800" dirty="0">
                <a:latin typeface="#9Slide03 AmpleSoft" panose="02000000000000000000" pitchFamily="2" charset="0"/>
              </a:rPr>
              <a:t> </a:t>
            </a:r>
            <a:r>
              <a:rPr lang="en-US" sz="2800" dirty="0" err="1">
                <a:latin typeface="#9Slide03 AmpleSoft" panose="02000000000000000000" pitchFamily="2" charset="0"/>
              </a:rPr>
              <a:t>nhã</a:t>
            </a:r>
            <a:r>
              <a:rPr lang="en-US" sz="2800" dirty="0">
                <a:latin typeface="#9Slide03 AmpleSoft" panose="02000000000000000000" pitchFamily="2" charset="0"/>
              </a:rPr>
              <a:t> ra </a:t>
            </a:r>
            <a:r>
              <a:rPr lang="en-US" sz="2800" dirty="0" err="1">
                <a:latin typeface="#9Slide03 AmpleSoft" panose="02000000000000000000" pitchFamily="2" charset="0"/>
              </a:rPr>
              <a:t>ngoài</a:t>
            </a:r>
            <a:r>
              <a:rPr lang="en-US" sz="2800" dirty="0">
                <a:latin typeface="#9Slide03 AmpleSoft" panose="02000000000000000000" pitchFamily="2" charset="0"/>
              </a:rPr>
              <a:t> </a:t>
            </a:r>
            <a:r>
              <a:rPr lang="en-US" sz="2800" dirty="0" err="1">
                <a:latin typeface="#9Slide03 AmpleSoft" panose="02000000000000000000" pitchFamily="2" charset="0"/>
              </a:rPr>
              <a:t>hào</a:t>
            </a:r>
            <a:r>
              <a:rPr lang="en-US" sz="2800" dirty="0">
                <a:latin typeface="#9Slide03 AmpleSoft" panose="02000000000000000000" pitchFamily="2" charset="0"/>
              </a:rPr>
              <a:t> </a:t>
            </a:r>
            <a:r>
              <a:rPr lang="en-US" sz="2800" dirty="0" err="1">
                <a:latin typeface="#9Slide03 AmpleSoft" panose="02000000000000000000" pitchFamily="2" charset="0"/>
              </a:rPr>
              <a:t>hoa</a:t>
            </a:r>
            <a:r>
              <a:rPr lang="en-US" sz="2800" dirty="0">
                <a:latin typeface="#9Slide03 AmpleSoft" panose="02000000000000000000" pitchFamily="2" charset="0"/>
              </a:rPr>
              <a:t>.</a:t>
            </a:r>
          </a:p>
        </p:txBody>
      </p:sp>
      <p:cxnSp>
        <p:nvCxnSpPr>
          <p:cNvPr id="7" name="Straight Connector 6">
            <a:extLst>
              <a:ext uri="{FF2B5EF4-FFF2-40B4-BE49-F238E27FC236}">
                <a16:creationId xmlns="" xmlns:a16="http://schemas.microsoft.com/office/drawing/2014/main" id="{3CE33C35-3DCA-46FB-B525-C19FFDF34018}"/>
              </a:ext>
            </a:extLst>
          </p:cNvPr>
          <p:cNvCxnSpPr/>
          <p:nvPr/>
        </p:nvCxnSpPr>
        <p:spPr>
          <a:xfrm>
            <a:off x="1970232" y="2098431"/>
            <a:ext cx="41499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579E0E9F-011B-401D-8920-C5D9AE049BE2}"/>
              </a:ext>
            </a:extLst>
          </p:cNvPr>
          <p:cNvCxnSpPr>
            <a:cxnSpLocks/>
          </p:cNvCxnSpPr>
          <p:nvPr/>
        </p:nvCxnSpPr>
        <p:spPr>
          <a:xfrm>
            <a:off x="1035416" y="2555631"/>
            <a:ext cx="59640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EDD831D7-FEBB-4EDD-B4F1-BC398AB5A642}"/>
              </a:ext>
            </a:extLst>
          </p:cNvPr>
          <p:cNvSpPr txBox="1"/>
          <p:nvPr/>
        </p:nvSpPr>
        <p:spPr>
          <a:xfrm>
            <a:off x="7319411" y="680603"/>
            <a:ext cx="4149968" cy="3416320"/>
          </a:xfrm>
          <a:prstGeom prst="rect">
            <a:avLst/>
          </a:prstGeom>
          <a:noFill/>
        </p:spPr>
        <p:txBody>
          <a:bodyPr wrap="square">
            <a:spAutoFit/>
          </a:bodyPr>
          <a:lstStyle/>
          <a:p>
            <a:pPr algn="just"/>
            <a:r>
              <a:rPr lang="en-US" sz="2700" dirty="0">
                <a:solidFill>
                  <a:schemeClr val="tx1"/>
                </a:solidFill>
                <a:latin typeface="#9Slide03 AmpleSoft" panose="02000000000000000000" pitchFamily="2" charset="0"/>
                <a:sym typeface="Wingdings" panose="05000000000000000000" pitchFamily="2" charset="2"/>
              </a:rPr>
              <a:t></a:t>
            </a:r>
            <a:r>
              <a:rPr lang="en-US" sz="2700" dirty="0">
                <a:solidFill>
                  <a:schemeClr val="tx1"/>
                </a:solidFill>
                <a:latin typeface="#9Slide03 AmpleSoft" panose="02000000000000000000" pitchFamily="2" charset="0"/>
              </a:rPr>
              <a:t> </a:t>
            </a:r>
            <a:r>
              <a:rPr lang="vi-VN" sz="2700" dirty="0">
                <a:solidFill>
                  <a:schemeClr val="tx1"/>
                </a:solidFill>
                <a:latin typeface="#9Slide03 AmpleSoft" panose="02000000000000000000" pitchFamily="2" charset="0"/>
              </a:rPr>
              <a:t>Kim Trọng xuất hiện trong </a:t>
            </a:r>
            <a:r>
              <a:rPr lang="vi-VN" sz="2700" dirty="0">
                <a:solidFill>
                  <a:srgbClr val="0070C0"/>
                </a:solidFill>
                <a:latin typeface="#9Slide03 AmpleSoft" panose="02000000000000000000" pitchFamily="2" charset="0"/>
              </a:rPr>
              <a:t>khung cảnh thiên nhiên trong sáng, tươi đẹp</a:t>
            </a:r>
            <a:r>
              <a:rPr lang="vi-VN" sz="2700" dirty="0">
                <a:solidFill>
                  <a:schemeClr val="tx1"/>
                </a:solidFill>
                <a:latin typeface="#9Slide03 AmpleSoft" panose="02000000000000000000" pitchFamily="2" charset="0"/>
              </a:rPr>
              <a:t>. </a:t>
            </a:r>
            <a:endParaRPr lang="en-US" sz="2700" dirty="0">
              <a:solidFill>
                <a:schemeClr val="tx1"/>
              </a:solidFill>
              <a:latin typeface="#9Slide03 AmpleSoft" panose="02000000000000000000" pitchFamily="2" charset="0"/>
            </a:endParaRPr>
          </a:p>
          <a:p>
            <a:pPr algn="just"/>
            <a:r>
              <a:rPr lang="en-US" sz="2700" dirty="0">
                <a:latin typeface="#9Slide03 AmpleSoft" panose="02000000000000000000" pitchFamily="2" charset="0"/>
                <a:sym typeface="Wingdings" panose="05000000000000000000" pitchFamily="2" charset="2"/>
              </a:rPr>
              <a:t></a:t>
            </a:r>
            <a:r>
              <a:rPr lang="en-US" sz="2700" dirty="0">
                <a:latin typeface="#9Slide03 AmpleSoft" panose="02000000000000000000" pitchFamily="2" charset="0"/>
              </a:rPr>
              <a:t> </a:t>
            </a:r>
            <a:r>
              <a:rPr lang="vi-VN" sz="2700" dirty="0">
                <a:latin typeface="#9Slide03 AmpleSoft" panose="02000000000000000000" pitchFamily="2" charset="0"/>
              </a:rPr>
              <a:t>Trang phục, dung mạo </a:t>
            </a:r>
            <a:r>
              <a:rPr lang="vi-VN" sz="2700" dirty="0">
                <a:solidFill>
                  <a:srgbClr val="0070C0"/>
                </a:solidFill>
                <a:latin typeface="#9Slide03 AmpleSoft" panose="02000000000000000000" pitchFamily="2" charset="0"/>
              </a:rPr>
              <a:t>trẻ trung, thanh lịch </a:t>
            </a:r>
            <a:endParaRPr lang="en-US" sz="2700" dirty="0">
              <a:solidFill>
                <a:srgbClr val="0070C0"/>
              </a:solidFill>
              <a:latin typeface="#9Slide03 AmpleSoft" panose="02000000000000000000" pitchFamily="2" charset="0"/>
              <a:sym typeface="Wingdings" panose="05000000000000000000" pitchFamily="2" charset="2"/>
            </a:endParaRPr>
          </a:p>
          <a:p>
            <a:pPr algn="just"/>
            <a:r>
              <a:rPr lang="en-US" sz="2700" dirty="0">
                <a:latin typeface="#9Slide03 AmpleSoft" panose="02000000000000000000" pitchFamily="2" charset="0"/>
                <a:sym typeface="Wingdings" panose="05000000000000000000" pitchFamily="2" charset="2"/>
              </a:rPr>
              <a:t> </a:t>
            </a:r>
            <a:r>
              <a:rPr lang="vi-VN" sz="2700" dirty="0">
                <a:solidFill>
                  <a:schemeClr val="tx1"/>
                </a:solidFill>
                <a:latin typeface="#9Slide03 AmpleSoft" panose="02000000000000000000" pitchFamily="2" charset="0"/>
              </a:rPr>
              <a:t>Dung mạo, cử chỉ, phong thái của chàng làm </a:t>
            </a:r>
            <a:r>
              <a:rPr lang="vi-VN" sz="2700" dirty="0">
                <a:solidFill>
                  <a:srgbClr val="0070C0"/>
                </a:solidFill>
                <a:latin typeface="#9Slide03 AmpleSoft" panose="02000000000000000000" pitchFamily="2" charset="0"/>
              </a:rPr>
              <a:t>bừng sáng cả không gian</a:t>
            </a:r>
          </a:p>
        </p:txBody>
      </p:sp>
    </p:spTree>
    <p:extLst>
      <p:ext uri="{BB962C8B-B14F-4D97-AF65-F5344CB8AC3E}">
        <p14:creationId xmlns:p14="http://schemas.microsoft.com/office/powerpoint/2010/main" val="2467859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barn(inVertical)">
                                      <p:cBhvr>
                                        <p:cTn id="20" dur="500"/>
                                        <p:tgtEl>
                                          <p:spTgt spid="1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barn(inVertical)">
                                      <p:cBhvr>
                                        <p:cTn id="25"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11">
            <a:extLst>
              <a:ext uri="{FF2B5EF4-FFF2-40B4-BE49-F238E27FC236}">
                <a16:creationId xmlns="" xmlns:a16="http://schemas.microsoft.com/office/drawing/2014/main" id="{C00E8B41-DE64-4121-939F-C2AAA828ED59}"/>
              </a:ext>
            </a:extLst>
          </p:cNvPr>
          <p:cNvSpPr txBox="1"/>
          <p:nvPr/>
        </p:nvSpPr>
        <p:spPr>
          <a:xfrm>
            <a:off x="2517924" y="797510"/>
            <a:ext cx="7233556" cy="5262979"/>
          </a:xfrm>
          <a:prstGeom prst="rect">
            <a:avLst/>
          </a:prstGeom>
          <a:noFill/>
        </p:spPr>
        <p:txBody>
          <a:bodyPr wrap="square">
            <a:spAutoFit/>
          </a:bodyPr>
          <a:lstStyle/>
          <a:p>
            <a:pPr algn="ctr"/>
            <a:r>
              <a:rPr lang="en-US" sz="2800" dirty="0" err="1">
                <a:latin typeface="#9Slide03 AmpleSoft" panose="02000000000000000000" pitchFamily="2" charset="0"/>
              </a:rPr>
              <a:t>Nẻo</a:t>
            </a:r>
            <a:r>
              <a:rPr lang="en-US" sz="2800" dirty="0">
                <a:latin typeface="#9Slide03 AmpleSoft" panose="02000000000000000000" pitchFamily="2" charset="0"/>
              </a:rPr>
              <a:t> </a:t>
            </a:r>
            <a:r>
              <a:rPr lang="en-US" sz="2800" dirty="0" err="1">
                <a:latin typeface="#9Slide03 AmpleSoft" panose="02000000000000000000" pitchFamily="2" charset="0"/>
              </a:rPr>
              <a:t>xa</a:t>
            </a:r>
            <a:r>
              <a:rPr lang="en-US" sz="2800" dirty="0">
                <a:latin typeface="#9Slide03 AmpleSoft" panose="02000000000000000000" pitchFamily="2" charset="0"/>
              </a:rPr>
              <a:t> </a:t>
            </a:r>
            <a:r>
              <a:rPr lang="en-US" sz="2800" dirty="0" err="1">
                <a:latin typeface="#9Slide03 AmpleSoft" panose="02000000000000000000" pitchFamily="2" charset="0"/>
              </a:rPr>
              <a:t>mới</a:t>
            </a:r>
            <a:r>
              <a:rPr lang="en-US" sz="2800" dirty="0">
                <a:latin typeface="#9Slide03 AmpleSoft" panose="02000000000000000000" pitchFamily="2" charset="0"/>
              </a:rPr>
              <a:t> tỏ </a:t>
            </a:r>
            <a:r>
              <a:rPr lang="en-US" sz="2800" dirty="0" err="1">
                <a:latin typeface="#9Slide03 AmpleSoft" panose="02000000000000000000" pitchFamily="2" charset="0"/>
              </a:rPr>
              <a:t>mặt</a:t>
            </a:r>
            <a:r>
              <a:rPr lang="en-US" sz="2800" dirty="0">
                <a:latin typeface="#9Slide03 AmpleSoft" panose="02000000000000000000" pitchFamily="2" charset="0"/>
              </a:rPr>
              <a:t> </a:t>
            </a:r>
            <a:r>
              <a:rPr lang="en-US" sz="2800" dirty="0" err="1">
                <a:latin typeface="#9Slide03 AmpleSoft" panose="02000000000000000000" pitchFamily="2" charset="0"/>
              </a:rPr>
              <a:t>người</a:t>
            </a:r>
            <a:r>
              <a:rPr lang="en-US" sz="2800" dirty="0">
                <a:latin typeface="#9Slide03 AmpleSoft" panose="02000000000000000000" pitchFamily="2" charset="0"/>
              </a:rPr>
              <a:t>,</a:t>
            </a:r>
          </a:p>
          <a:p>
            <a:pPr algn="ctr"/>
            <a:r>
              <a:rPr lang="en-US" sz="2800" dirty="0" err="1">
                <a:latin typeface="#9Slide03 AmpleSoft" panose="02000000000000000000" pitchFamily="2" charset="0"/>
              </a:rPr>
              <a:t>Khách</a:t>
            </a:r>
            <a:r>
              <a:rPr lang="en-US" sz="2800" dirty="0">
                <a:latin typeface="#9Slide03 AmpleSoft" panose="02000000000000000000" pitchFamily="2" charset="0"/>
              </a:rPr>
              <a:t> </a:t>
            </a:r>
            <a:r>
              <a:rPr lang="en-US" sz="2800" dirty="0" err="1">
                <a:latin typeface="#9Slide03 AmpleSoft" panose="02000000000000000000" pitchFamily="2" charset="0"/>
              </a:rPr>
              <a:t>đà</a:t>
            </a:r>
            <a:r>
              <a:rPr lang="en-US" sz="2800" dirty="0">
                <a:latin typeface="#9Slide03 AmpleSoft" panose="02000000000000000000" pitchFamily="2" charset="0"/>
              </a:rPr>
              <a:t> </a:t>
            </a:r>
            <a:r>
              <a:rPr lang="en-US" sz="2800" dirty="0" err="1">
                <a:latin typeface="#9Slide03 AmpleSoft" panose="02000000000000000000" pitchFamily="2" charset="0"/>
              </a:rPr>
              <a:t>xuống</a:t>
            </a:r>
            <a:r>
              <a:rPr lang="en-US" sz="2800" dirty="0">
                <a:latin typeface="#9Slide03 AmpleSoft" panose="02000000000000000000" pitchFamily="2" charset="0"/>
              </a:rPr>
              <a:t> </a:t>
            </a:r>
            <a:r>
              <a:rPr lang="en-US" sz="2800" dirty="0" err="1">
                <a:latin typeface="#9Slide03 AmpleSoft" panose="02000000000000000000" pitchFamily="2" charset="0"/>
              </a:rPr>
              <a:t>ngựa</a:t>
            </a:r>
            <a:r>
              <a:rPr lang="en-US" sz="2800" dirty="0">
                <a:latin typeface="#9Slide03 AmpleSoft" panose="02000000000000000000" pitchFamily="2" charset="0"/>
              </a:rPr>
              <a:t> </a:t>
            </a:r>
            <a:r>
              <a:rPr lang="en-US" sz="2800" dirty="0" err="1">
                <a:latin typeface="#9Slide03 AmpleSoft" panose="02000000000000000000" pitchFamily="2" charset="0"/>
              </a:rPr>
              <a:t>tới</a:t>
            </a:r>
            <a:r>
              <a:rPr lang="en-US" sz="2800" dirty="0">
                <a:latin typeface="#9Slide03 AmpleSoft" panose="02000000000000000000" pitchFamily="2" charset="0"/>
              </a:rPr>
              <a:t> </a:t>
            </a:r>
            <a:r>
              <a:rPr lang="en-US" sz="2800" dirty="0" err="1">
                <a:latin typeface="#9Slide03 AmpleSoft" panose="02000000000000000000" pitchFamily="2" charset="0"/>
              </a:rPr>
              <a:t>nơi</a:t>
            </a:r>
            <a:r>
              <a:rPr lang="en-US" sz="2800" dirty="0">
                <a:latin typeface="#9Slide03 AmpleSoft" panose="02000000000000000000" pitchFamily="2" charset="0"/>
              </a:rPr>
              <a:t> </a:t>
            </a:r>
            <a:r>
              <a:rPr lang="en-US" sz="2800" dirty="0" err="1">
                <a:latin typeface="#9Slide03 AmpleSoft" panose="02000000000000000000" pitchFamily="2" charset="0"/>
              </a:rPr>
              <a:t>tự</a:t>
            </a:r>
            <a:r>
              <a:rPr lang="en-US" sz="2800" dirty="0">
                <a:latin typeface="#9Slide03 AmpleSoft" panose="02000000000000000000" pitchFamily="2" charset="0"/>
              </a:rPr>
              <a:t> </a:t>
            </a:r>
            <a:r>
              <a:rPr lang="en-US" sz="2800" dirty="0" err="1">
                <a:latin typeface="#9Slide03 AmpleSoft" panose="02000000000000000000" pitchFamily="2" charset="0"/>
              </a:rPr>
              <a:t>tình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Hài</a:t>
            </a:r>
            <a:r>
              <a:rPr lang="en-US" sz="2800" dirty="0">
                <a:latin typeface="#9Slide03 AmpleSoft" panose="02000000000000000000" pitchFamily="2" charset="0"/>
              </a:rPr>
              <a:t> </a:t>
            </a:r>
            <a:r>
              <a:rPr lang="en-US" sz="2800" dirty="0" err="1">
                <a:latin typeface="#9Slide03 AmpleSoft" panose="02000000000000000000" pitchFamily="2" charset="0"/>
              </a:rPr>
              <a:t>văn</a:t>
            </a:r>
            <a:r>
              <a:rPr lang="en-US" sz="2800" dirty="0">
                <a:latin typeface="#9Slide03 AmpleSoft" panose="02000000000000000000" pitchFamily="2" charset="0"/>
              </a:rPr>
              <a:t> </a:t>
            </a:r>
            <a:r>
              <a:rPr lang="en-US" sz="2800" dirty="0" err="1">
                <a:latin typeface="#9Slide03 AmpleSoft" panose="02000000000000000000" pitchFamily="2" charset="0"/>
              </a:rPr>
              <a:t>lần</a:t>
            </a:r>
            <a:r>
              <a:rPr lang="en-US" sz="2800" dirty="0">
                <a:latin typeface="#9Slide03 AmpleSoft" panose="02000000000000000000" pitchFamily="2" charset="0"/>
              </a:rPr>
              <a:t> </a:t>
            </a:r>
            <a:r>
              <a:rPr lang="en-US" sz="2800" dirty="0" err="1">
                <a:latin typeface="#9Slide03 AmpleSoft" panose="02000000000000000000" pitchFamily="2" charset="0"/>
              </a:rPr>
              <a:t>bước</a:t>
            </a:r>
            <a:r>
              <a:rPr lang="en-US" sz="2800" dirty="0">
                <a:latin typeface="#9Slide03 AmpleSoft" panose="02000000000000000000" pitchFamily="2" charset="0"/>
              </a:rPr>
              <a:t> </a:t>
            </a:r>
            <a:r>
              <a:rPr lang="en-US" sz="2800" dirty="0" err="1">
                <a:latin typeface="#9Slide03 AmpleSoft" panose="02000000000000000000" pitchFamily="2" charset="0"/>
              </a:rPr>
              <a:t>dặm</a:t>
            </a:r>
            <a:r>
              <a:rPr lang="en-US" sz="2800" dirty="0">
                <a:latin typeface="#9Slide03 AmpleSoft" panose="02000000000000000000" pitchFamily="2" charset="0"/>
              </a:rPr>
              <a:t> </a:t>
            </a:r>
            <a:r>
              <a:rPr lang="en-US" sz="2800" dirty="0" err="1">
                <a:latin typeface="#9Slide03 AmpleSoft" panose="02000000000000000000" pitchFamily="2" charset="0"/>
              </a:rPr>
              <a:t>xanh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Một</a:t>
            </a:r>
            <a:r>
              <a:rPr lang="en-US" sz="2800" dirty="0">
                <a:latin typeface="#9Slide03 AmpleSoft" panose="02000000000000000000" pitchFamily="2" charset="0"/>
              </a:rPr>
              <a:t> </a:t>
            </a:r>
            <a:r>
              <a:rPr lang="en-US" sz="2800" dirty="0" err="1">
                <a:latin typeface="#9Slide03 AmpleSoft" panose="02000000000000000000" pitchFamily="2" charset="0"/>
              </a:rPr>
              <a:t>vùng</a:t>
            </a:r>
            <a:r>
              <a:rPr lang="en-US" sz="2800" dirty="0">
                <a:latin typeface="#9Slide03 AmpleSoft" panose="02000000000000000000" pitchFamily="2" charset="0"/>
              </a:rPr>
              <a:t> </a:t>
            </a:r>
            <a:r>
              <a:rPr lang="en-US" sz="2800" dirty="0" err="1">
                <a:latin typeface="#9Slide03 AmpleSoft" panose="02000000000000000000" pitchFamily="2" charset="0"/>
              </a:rPr>
              <a:t>như</a:t>
            </a:r>
            <a:r>
              <a:rPr lang="en-US" sz="2800" dirty="0">
                <a:latin typeface="#9Slide03 AmpleSoft" panose="02000000000000000000" pitchFamily="2" charset="0"/>
              </a:rPr>
              <a:t> </a:t>
            </a:r>
            <a:r>
              <a:rPr lang="en-US" sz="2800" dirty="0" err="1">
                <a:latin typeface="#9Slide03 AmpleSoft" panose="02000000000000000000" pitchFamily="2" charset="0"/>
              </a:rPr>
              <a:t>thể</a:t>
            </a:r>
            <a:r>
              <a:rPr lang="en-US" sz="2800" dirty="0">
                <a:latin typeface="#9Slide03 AmpleSoft" panose="02000000000000000000" pitchFamily="2" charset="0"/>
              </a:rPr>
              <a:t> </a:t>
            </a:r>
            <a:r>
              <a:rPr lang="en-US" sz="2800" dirty="0" err="1">
                <a:latin typeface="#9Slide03 AmpleSoft" panose="02000000000000000000" pitchFamily="2" charset="0"/>
              </a:rPr>
              <a:t>cây</a:t>
            </a:r>
            <a:r>
              <a:rPr lang="en-US" sz="2800" dirty="0">
                <a:latin typeface="#9Slide03 AmpleSoft" panose="02000000000000000000" pitchFamily="2" charset="0"/>
              </a:rPr>
              <a:t> </a:t>
            </a:r>
            <a:r>
              <a:rPr lang="en-US" sz="2800" dirty="0" err="1">
                <a:latin typeface="#9Slide03 AmpleSoft" panose="02000000000000000000" pitchFamily="2" charset="0"/>
              </a:rPr>
              <a:t>quỳnh</a:t>
            </a:r>
            <a:r>
              <a:rPr lang="en-US" sz="2800" dirty="0">
                <a:latin typeface="#9Slide03 AmpleSoft" panose="02000000000000000000" pitchFamily="2" charset="0"/>
              </a:rPr>
              <a:t> </a:t>
            </a:r>
            <a:r>
              <a:rPr lang="en-US" sz="2800" dirty="0" err="1">
                <a:latin typeface="#9Slide03 AmpleSoft" panose="02000000000000000000" pitchFamily="2" charset="0"/>
              </a:rPr>
              <a:t>cành</a:t>
            </a:r>
            <a:r>
              <a:rPr lang="en-US" sz="2800" dirty="0">
                <a:latin typeface="#9Slide03 AmpleSoft" panose="02000000000000000000" pitchFamily="2" charset="0"/>
              </a:rPr>
              <a:t> </a:t>
            </a:r>
            <a:r>
              <a:rPr lang="en-US" sz="2800" dirty="0" err="1">
                <a:latin typeface="#9Slide03 AmpleSoft" panose="02000000000000000000" pitchFamily="2" charset="0"/>
              </a:rPr>
              <a:t>dao</a:t>
            </a:r>
            <a:r>
              <a:rPr lang="en-US" sz="2800" dirty="0">
                <a:latin typeface="#9Slide03 AmpleSoft" panose="02000000000000000000" pitchFamily="2" charset="0"/>
              </a:rPr>
              <a:t>.</a:t>
            </a:r>
          </a:p>
          <a:p>
            <a:pPr algn="ctr"/>
            <a:r>
              <a:rPr lang="en-US" sz="2800" dirty="0" err="1">
                <a:latin typeface="#9Slide03 AmpleSoft" panose="02000000000000000000" pitchFamily="2" charset="0"/>
              </a:rPr>
              <a:t>Chàng</a:t>
            </a:r>
            <a:r>
              <a:rPr lang="en-US" sz="2800" dirty="0">
                <a:latin typeface="#9Slide03 AmpleSoft" panose="02000000000000000000" pitchFamily="2" charset="0"/>
              </a:rPr>
              <a:t> </a:t>
            </a:r>
            <a:r>
              <a:rPr lang="en-US" sz="2800" dirty="0" err="1">
                <a:latin typeface="#9Slide03 AmpleSoft" panose="02000000000000000000" pitchFamily="2" charset="0"/>
              </a:rPr>
              <a:t>Vương</a:t>
            </a:r>
            <a:r>
              <a:rPr lang="en-US" sz="2800" dirty="0">
                <a:latin typeface="#9Slide03 AmpleSoft" panose="02000000000000000000" pitchFamily="2" charset="0"/>
              </a:rPr>
              <a:t> </a:t>
            </a:r>
            <a:r>
              <a:rPr lang="en-US" sz="2800" dirty="0" err="1">
                <a:latin typeface="#9Slide03 AmpleSoft" panose="02000000000000000000" pitchFamily="2" charset="0"/>
              </a:rPr>
              <a:t>quen</a:t>
            </a:r>
            <a:r>
              <a:rPr lang="en-US" sz="2800" dirty="0">
                <a:latin typeface="#9Slide03 AmpleSoft" panose="02000000000000000000" pitchFamily="2" charset="0"/>
              </a:rPr>
              <a:t> </a:t>
            </a:r>
            <a:r>
              <a:rPr lang="en-US" sz="2800" dirty="0" err="1">
                <a:latin typeface="#9Slide03 AmpleSoft" panose="02000000000000000000" pitchFamily="2" charset="0"/>
              </a:rPr>
              <a:t>mặt</a:t>
            </a:r>
            <a:r>
              <a:rPr lang="en-US" sz="2800" dirty="0">
                <a:latin typeface="#9Slide03 AmpleSoft" panose="02000000000000000000" pitchFamily="2" charset="0"/>
              </a:rPr>
              <a:t> ra </a:t>
            </a:r>
            <a:r>
              <a:rPr lang="en-US" sz="2800" dirty="0" err="1">
                <a:latin typeface="#9Slide03 AmpleSoft" panose="02000000000000000000" pitchFamily="2" charset="0"/>
              </a:rPr>
              <a:t>chào</a:t>
            </a:r>
            <a:r>
              <a:rPr lang="en-US" sz="2800" dirty="0">
                <a:latin typeface="#9Slide03 AmpleSoft" panose="02000000000000000000" pitchFamily="2" charset="0"/>
              </a:rPr>
              <a:t>,</a:t>
            </a:r>
          </a:p>
          <a:p>
            <a:pPr algn="ctr"/>
            <a:r>
              <a:rPr lang="en-US" sz="2800" dirty="0">
                <a:latin typeface="#9Slide03 AmpleSoft" panose="02000000000000000000" pitchFamily="2" charset="0"/>
              </a:rPr>
              <a:t>Hai </a:t>
            </a:r>
            <a:r>
              <a:rPr lang="en-US" sz="2800" dirty="0" err="1">
                <a:latin typeface="#9Slide03 AmpleSoft" panose="02000000000000000000" pitchFamily="2" charset="0"/>
              </a:rPr>
              <a:t>kiều</a:t>
            </a:r>
            <a:r>
              <a:rPr lang="en-US" sz="2800" dirty="0">
                <a:latin typeface="#9Slide03 AmpleSoft" panose="02000000000000000000" pitchFamily="2" charset="0"/>
              </a:rPr>
              <a:t> e </a:t>
            </a:r>
            <a:r>
              <a:rPr lang="en-US" sz="2800" dirty="0" err="1">
                <a:latin typeface="#9Slide03 AmpleSoft" panose="02000000000000000000" pitchFamily="2" charset="0"/>
              </a:rPr>
              <a:t>lệ</a:t>
            </a:r>
            <a:r>
              <a:rPr lang="en-US" sz="2800" dirty="0">
                <a:latin typeface="#9Slide03 AmpleSoft" panose="02000000000000000000" pitchFamily="2" charset="0"/>
              </a:rPr>
              <a:t> </a:t>
            </a:r>
            <a:r>
              <a:rPr lang="en-US" sz="2800" dirty="0" err="1">
                <a:latin typeface="#9Slide03 AmpleSoft" panose="02000000000000000000" pitchFamily="2" charset="0"/>
              </a:rPr>
              <a:t>nép</a:t>
            </a:r>
            <a:r>
              <a:rPr lang="en-US" sz="2800" dirty="0">
                <a:latin typeface="#9Slide03 AmpleSoft" panose="02000000000000000000" pitchFamily="2" charset="0"/>
              </a:rPr>
              <a:t> </a:t>
            </a:r>
            <a:r>
              <a:rPr lang="en-US" sz="2800" dirty="0" err="1">
                <a:latin typeface="#9Slide03 AmpleSoft" panose="02000000000000000000" pitchFamily="2" charset="0"/>
              </a:rPr>
              <a:t>vào</a:t>
            </a:r>
            <a:r>
              <a:rPr lang="en-US" sz="2800" dirty="0">
                <a:latin typeface="#9Slide03 AmpleSoft" panose="02000000000000000000" pitchFamily="2" charset="0"/>
              </a:rPr>
              <a:t> </a:t>
            </a:r>
            <a:r>
              <a:rPr lang="en-US" sz="2800" dirty="0" err="1">
                <a:latin typeface="#9Slide03 AmpleSoft" panose="02000000000000000000" pitchFamily="2" charset="0"/>
              </a:rPr>
              <a:t>dưới</a:t>
            </a:r>
            <a:r>
              <a:rPr lang="en-US" sz="2800" dirty="0">
                <a:latin typeface="#9Slide03 AmpleSoft" panose="02000000000000000000" pitchFamily="2" charset="0"/>
              </a:rPr>
              <a:t> </a:t>
            </a:r>
            <a:r>
              <a:rPr lang="en-US" sz="2800" dirty="0" err="1">
                <a:latin typeface="#9Slide03 AmpleSoft" panose="02000000000000000000" pitchFamily="2" charset="0"/>
              </a:rPr>
              <a:t>hoa</a:t>
            </a:r>
            <a:r>
              <a:rPr lang="en-US" sz="2800" dirty="0">
                <a:latin typeface="#9Slide03 AmpleSoft" panose="02000000000000000000" pitchFamily="2" charset="0"/>
              </a:rPr>
              <a:t>.</a:t>
            </a:r>
          </a:p>
          <a:p>
            <a:pPr algn="ctr"/>
            <a:r>
              <a:rPr lang="en-US" sz="2800" dirty="0" err="1">
                <a:latin typeface="#9Slide03 AmpleSoft" panose="02000000000000000000" pitchFamily="2" charset="0"/>
              </a:rPr>
              <a:t>Nguyên</a:t>
            </a:r>
            <a:r>
              <a:rPr lang="en-US" sz="2800" dirty="0">
                <a:latin typeface="#9Slide03 AmpleSoft" panose="02000000000000000000" pitchFamily="2" charset="0"/>
              </a:rPr>
              <a:t> </a:t>
            </a:r>
            <a:r>
              <a:rPr lang="en-US" sz="2800" dirty="0" err="1">
                <a:latin typeface="#9Slide03 AmpleSoft" panose="02000000000000000000" pitchFamily="2" charset="0"/>
              </a:rPr>
              <a:t>người</a:t>
            </a:r>
            <a:r>
              <a:rPr lang="en-US" sz="2800" dirty="0">
                <a:latin typeface="#9Slide03 AmpleSoft" panose="02000000000000000000" pitchFamily="2" charset="0"/>
              </a:rPr>
              <a:t> </a:t>
            </a:r>
            <a:r>
              <a:rPr lang="en-US" sz="2800" dirty="0" err="1">
                <a:latin typeface="#9Slide03 AmpleSoft" panose="02000000000000000000" pitchFamily="2" charset="0"/>
              </a:rPr>
              <a:t>quanh</a:t>
            </a:r>
            <a:r>
              <a:rPr lang="en-US" sz="2800" dirty="0">
                <a:latin typeface="#9Slide03 AmpleSoft" panose="02000000000000000000" pitchFamily="2" charset="0"/>
              </a:rPr>
              <a:t> </a:t>
            </a:r>
            <a:r>
              <a:rPr lang="en-US" sz="2800" dirty="0" err="1">
                <a:latin typeface="#9Slide03 AmpleSoft" panose="02000000000000000000" pitchFamily="2" charset="0"/>
              </a:rPr>
              <a:t>quát</a:t>
            </a:r>
            <a:r>
              <a:rPr lang="en-US" sz="2800" dirty="0">
                <a:latin typeface="#9Slide03 AmpleSoft" panose="02000000000000000000" pitchFamily="2" charset="0"/>
              </a:rPr>
              <a:t> </a:t>
            </a:r>
            <a:r>
              <a:rPr lang="en-US" sz="2800" dirty="0" err="1">
                <a:latin typeface="#9Slide03 AmpleSoft" panose="02000000000000000000" pitchFamily="2" charset="0"/>
              </a:rPr>
              <a:t>đâu</a:t>
            </a:r>
            <a:r>
              <a:rPr lang="en-US" sz="2800" dirty="0">
                <a:latin typeface="#9Slide03 AmpleSoft" panose="02000000000000000000" pitchFamily="2" charset="0"/>
              </a:rPr>
              <a:t> </a:t>
            </a:r>
            <a:r>
              <a:rPr lang="en-US" sz="2800" dirty="0" err="1">
                <a:latin typeface="#9Slide03 AmpleSoft" panose="02000000000000000000" pitchFamily="2" charset="0"/>
              </a:rPr>
              <a:t>xa</a:t>
            </a:r>
            <a:r>
              <a:rPr lang="en-US" sz="2800" dirty="0">
                <a:latin typeface="#9Slide03 AmpleSoft" panose="02000000000000000000" pitchFamily="2" charset="0"/>
              </a:rPr>
              <a:t>,</a:t>
            </a:r>
          </a:p>
          <a:p>
            <a:pPr algn="ctr"/>
            <a:r>
              <a:rPr lang="en-US" sz="2800" dirty="0">
                <a:latin typeface="#9Slide03 AmpleSoft" panose="02000000000000000000" pitchFamily="2" charset="0"/>
              </a:rPr>
              <a:t>Họ Kim </a:t>
            </a:r>
            <a:r>
              <a:rPr lang="en-US" sz="2800" dirty="0" err="1">
                <a:latin typeface="#9Slide03 AmpleSoft" panose="02000000000000000000" pitchFamily="2" charset="0"/>
              </a:rPr>
              <a:t>tên</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vốn</a:t>
            </a:r>
            <a:r>
              <a:rPr lang="en-US" sz="2800" dirty="0">
                <a:latin typeface="#9Slide03 AmpleSoft" panose="02000000000000000000" pitchFamily="2" charset="0"/>
              </a:rPr>
              <a:t> </a:t>
            </a:r>
            <a:r>
              <a:rPr lang="en-US" sz="2800" dirty="0" err="1">
                <a:latin typeface="#9Slide03 AmpleSoft" panose="02000000000000000000" pitchFamily="2" charset="0"/>
              </a:rPr>
              <a:t>nhà</a:t>
            </a:r>
            <a:r>
              <a:rPr lang="en-US" sz="2800" dirty="0">
                <a:latin typeface="#9Slide03 AmpleSoft" panose="02000000000000000000" pitchFamily="2" charset="0"/>
              </a:rPr>
              <a:t> </a:t>
            </a:r>
            <a:r>
              <a:rPr lang="en-US" sz="2800" dirty="0" err="1">
                <a:latin typeface="#9Slide03 AmpleSoft" panose="02000000000000000000" pitchFamily="2" charset="0"/>
              </a:rPr>
              <a:t>trâm</a:t>
            </a:r>
            <a:r>
              <a:rPr lang="en-US" sz="2800" dirty="0">
                <a:latin typeface="#9Slide03 AmpleSoft" panose="02000000000000000000" pitchFamily="2" charset="0"/>
              </a:rPr>
              <a:t> </a:t>
            </a:r>
            <a:r>
              <a:rPr lang="en-US" sz="2800" dirty="0" err="1">
                <a:latin typeface="#9Slide03 AmpleSoft" panose="02000000000000000000" pitchFamily="2" charset="0"/>
              </a:rPr>
              <a:t>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Nền</a:t>
            </a:r>
            <a:r>
              <a:rPr lang="en-US" sz="2800" dirty="0">
                <a:latin typeface="#9Slide03 AmpleSoft" panose="02000000000000000000" pitchFamily="2" charset="0"/>
              </a:rPr>
              <a:t> </a:t>
            </a:r>
            <a:r>
              <a:rPr lang="en-US" sz="2800" dirty="0" err="1">
                <a:latin typeface="#9Slide03 AmpleSoft" panose="02000000000000000000" pitchFamily="2" charset="0"/>
              </a:rPr>
              <a:t>phú</a:t>
            </a:r>
            <a:r>
              <a:rPr lang="en-US" sz="2800" dirty="0">
                <a:latin typeface="#9Slide03 AmpleSoft" panose="02000000000000000000" pitchFamily="2" charset="0"/>
              </a:rPr>
              <a:t> </a:t>
            </a:r>
            <a:r>
              <a:rPr lang="en-US" sz="2800" dirty="0" err="1">
                <a:latin typeface="#9Slide03 AmpleSoft" panose="02000000000000000000" pitchFamily="2" charset="0"/>
              </a:rPr>
              <a:t>hậu</a:t>
            </a:r>
            <a:r>
              <a:rPr lang="en-US" sz="2800" dirty="0">
                <a:latin typeface="#9Slide03 AmpleSoft" panose="02000000000000000000" pitchFamily="2" charset="0"/>
              </a:rPr>
              <a:t> </a:t>
            </a:r>
            <a:r>
              <a:rPr lang="en-US" sz="2800" dirty="0" err="1">
                <a:latin typeface="#9Slide03 AmpleSoft" panose="02000000000000000000" pitchFamily="2" charset="0"/>
              </a:rPr>
              <a:t>bậc</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danh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Văn</a:t>
            </a:r>
            <a:r>
              <a:rPr lang="en-US" sz="2800" dirty="0">
                <a:latin typeface="#9Slide03 AmpleSoft" panose="02000000000000000000" pitchFamily="2" charset="0"/>
              </a:rPr>
              <a:t> </a:t>
            </a:r>
            <a:r>
              <a:rPr lang="en-US" sz="2800" dirty="0" err="1">
                <a:latin typeface="#9Slide03 AmpleSoft" panose="02000000000000000000" pitchFamily="2" charset="0"/>
              </a:rPr>
              <a:t>chương</a:t>
            </a:r>
            <a:r>
              <a:rPr lang="en-US" sz="2800" dirty="0">
                <a:latin typeface="#9Slide03 AmpleSoft" panose="02000000000000000000" pitchFamily="2" charset="0"/>
              </a:rPr>
              <a:t> </a:t>
            </a:r>
            <a:r>
              <a:rPr lang="en-US" sz="2800" dirty="0" err="1">
                <a:latin typeface="#9Slide03 AmpleSoft" panose="02000000000000000000" pitchFamily="2" charset="0"/>
              </a:rPr>
              <a:t>nết</a:t>
            </a:r>
            <a:r>
              <a:rPr lang="en-US" sz="2800" dirty="0">
                <a:latin typeface="#9Slide03 AmpleSoft" panose="02000000000000000000" pitchFamily="2" charset="0"/>
              </a:rPr>
              <a:t> </a:t>
            </a:r>
            <a:r>
              <a:rPr lang="en-US" sz="2800" dirty="0" err="1">
                <a:latin typeface="#9Slide03 AmpleSoft" panose="02000000000000000000" pitchFamily="2" charset="0"/>
              </a:rPr>
              <a:t>đất</a:t>
            </a:r>
            <a:r>
              <a:rPr lang="en-US" sz="2800" dirty="0">
                <a:latin typeface="#9Slide03 AmpleSoft" panose="02000000000000000000" pitchFamily="2" charset="0"/>
              </a:rPr>
              <a:t> </a:t>
            </a:r>
            <a:r>
              <a:rPr lang="en-US" sz="2800" dirty="0" err="1">
                <a:latin typeface="#9Slide03 AmpleSoft" panose="02000000000000000000" pitchFamily="2" charset="0"/>
              </a:rPr>
              <a:t>thông</a:t>
            </a:r>
            <a:r>
              <a:rPr lang="en-US" sz="2800" dirty="0">
                <a:latin typeface="#9Slide03 AmpleSoft" panose="02000000000000000000" pitchFamily="2" charset="0"/>
              </a:rPr>
              <a:t> </a:t>
            </a:r>
            <a:r>
              <a:rPr lang="en-US" sz="2800" dirty="0" err="1">
                <a:latin typeface="#9Slide03 AmpleSoft" panose="02000000000000000000" pitchFamily="2" charset="0"/>
              </a:rPr>
              <a:t>minh</a:t>
            </a:r>
            <a:r>
              <a:rPr lang="en-US" sz="2800" dirty="0">
                <a:latin typeface="#9Slide03 AmpleSoft" panose="02000000000000000000" pitchFamily="2" charset="0"/>
              </a:rPr>
              <a:t> </a:t>
            </a:r>
            <a:r>
              <a:rPr lang="en-US" sz="2800" dirty="0" err="1">
                <a:latin typeface="#9Slide03 AmpleSoft" panose="02000000000000000000" pitchFamily="2" charset="0"/>
              </a:rPr>
              <a:t>tính</a:t>
            </a:r>
            <a:r>
              <a:rPr lang="en-US" sz="2800" dirty="0">
                <a:latin typeface="#9Slide03 AmpleSoft" panose="02000000000000000000" pitchFamily="2" charset="0"/>
              </a:rPr>
              <a:t> </a:t>
            </a:r>
            <a:r>
              <a:rPr lang="en-US" sz="2800" dirty="0" err="1">
                <a:latin typeface="#9Slide03 AmpleSoft" panose="02000000000000000000" pitchFamily="2" charset="0"/>
              </a:rPr>
              <a:t>trời</a:t>
            </a:r>
            <a:r>
              <a:rPr lang="en-US" sz="2800" dirty="0">
                <a:latin typeface="#9Slide03 AmpleSoft" panose="02000000000000000000" pitchFamily="2" charset="0"/>
              </a:rPr>
              <a:t>.</a:t>
            </a:r>
          </a:p>
          <a:p>
            <a:pPr algn="ctr"/>
            <a:r>
              <a:rPr lang="en-US" sz="2800" dirty="0" err="1">
                <a:latin typeface="#9Slide03 AmpleSoft" panose="02000000000000000000" pitchFamily="2" charset="0"/>
              </a:rPr>
              <a:t>Phong</a:t>
            </a:r>
            <a:r>
              <a:rPr lang="en-US" sz="2800" dirty="0">
                <a:latin typeface="#9Slide03 AmpleSoft" panose="02000000000000000000" pitchFamily="2" charset="0"/>
              </a:rPr>
              <a:t> </a:t>
            </a:r>
            <a:r>
              <a:rPr lang="en-US" sz="2800" dirty="0" err="1">
                <a:latin typeface="#9Slide03 AmpleSoft" panose="02000000000000000000" pitchFamily="2" charset="0"/>
              </a:rPr>
              <a:t>tư</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mạo</a:t>
            </a:r>
            <a:r>
              <a:rPr lang="en-US" sz="2800" dirty="0">
                <a:latin typeface="#9Slide03 AmpleSoft" panose="02000000000000000000" pitchFamily="2" charset="0"/>
              </a:rPr>
              <a:t> </a:t>
            </a:r>
            <a:r>
              <a:rPr lang="en-US" sz="2800" dirty="0" err="1">
                <a:latin typeface="#9Slide03 AmpleSoft" panose="02000000000000000000" pitchFamily="2" charset="0"/>
              </a:rPr>
              <a:t>tót</a:t>
            </a:r>
            <a:r>
              <a:rPr lang="en-US" sz="2800" dirty="0">
                <a:latin typeface="#9Slide03 AmpleSoft" panose="02000000000000000000" pitchFamily="2" charset="0"/>
              </a:rPr>
              <a:t> </a:t>
            </a:r>
            <a:r>
              <a:rPr lang="en-US" sz="2800" dirty="0" err="1">
                <a:latin typeface="#9Slide03 AmpleSoft" panose="02000000000000000000" pitchFamily="2" charset="0"/>
              </a:rPr>
              <a:t>vời</a:t>
            </a:r>
            <a:r>
              <a:rPr lang="en-US" sz="2800" dirty="0">
                <a:latin typeface="#9Slide03 AmpleSoft" panose="02000000000000000000" pitchFamily="2" charset="0"/>
              </a:rPr>
              <a:t>,</a:t>
            </a:r>
          </a:p>
          <a:p>
            <a:pPr algn="ctr"/>
            <a:r>
              <a:rPr lang="en-US" sz="2800" dirty="0" err="1">
                <a:latin typeface="#9Slide03 AmpleSoft" panose="02000000000000000000" pitchFamily="2" charset="0"/>
              </a:rPr>
              <a:t>Vào</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phong</a:t>
            </a:r>
            <a:r>
              <a:rPr lang="en-US" sz="2800" dirty="0">
                <a:latin typeface="#9Slide03 AmpleSoft" panose="02000000000000000000" pitchFamily="2" charset="0"/>
              </a:rPr>
              <a:t> </a:t>
            </a:r>
            <a:r>
              <a:rPr lang="en-US" sz="2800" dirty="0" err="1">
                <a:latin typeface="#9Slide03 AmpleSoft" panose="02000000000000000000" pitchFamily="2" charset="0"/>
              </a:rPr>
              <a:t>nhã</a:t>
            </a:r>
            <a:r>
              <a:rPr lang="en-US" sz="2800" dirty="0">
                <a:latin typeface="#9Slide03 AmpleSoft" panose="02000000000000000000" pitchFamily="2" charset="0"/>
              </a:rPr>
              <a:t> ra </a:t>
            </a:r>
            <a:r>
              <a:rPr lang="en-US" sz="2800" dirty="0" err="1">
                <a:latin typeface="#9Slide03 AmpleSoft" panose="02000000000000000000" pitchFamily="2" charset="0"/>
              </a:rPr>
              <a:t>ngoài</a:t>
            </a:r>
            <a:r>
              <a:rPr lang="en-US" sz="2800" dirty="0">
                <a:latin typeface="#9Slide03 AmpleSoft" panose="02000000000000000000" pitchFamily="2" charset="0"/>
              </a:rPr>
              <a:t> </a:t>
            </a:r>
            <a:r>
              <a:rPr lang="en-US" sz="2800" dirty="0" err="1">
                <a:latin typeface="#9Slide03 AmpleSoft" panose="02000000000000000000" pitchFamily="2" charset="0"/>
              </a:rPr>
              <a:t>hào</a:t>
            </a:r>
            <a:r>
              <a:rPr lang="en-US" sz="2800" dirty="0">
                <a:latin typeface="#9Slide03 AmpleSoft" panose="02000000000000000000" pitchFamily="2" charset="0"/>
              </a:rPr>
              <a:t> </a:t>
            </a:r>
            <a:r>
              <a:rPr lang="en-US" sz="2800" dirty="0" err="1">
                <a:latin typeface="#9Slide03 AmpleSoft" panose="02000000000000000000" pitchFamily="2" charset="0"/>
              </a:rPr>
              <a:t>hoa</a:t>
            </a:r>
            <a:r>
              <a:rPr lang="en-US" sz="2800" dirty="0">
                <a:latin typeface="#9Slide03 AmpleSoft" panose="02000000000000000000" pitchFamily="2" charset="0"/>
              </a:rPr>
              <a:t>.</a:t>
            </a:r>
          </a:p>
        </p:txBody>
      </p:sp>
      <p:cxnSp>
        <p:nvCxnSpPr>
          <p:cNvPr id="7" name="Straight Connector 6">
            <a:extLst>
              <a:ext uri="{FF2B5EF4-FFF2-40B4-BE49-F238E27FC236}">
                <a16:creationId xmlns="" xmlns:a16="http://schemas.microsoft.com/office/drawing/2014/main" id="{3CE33C35-3DCA-46FB-B525-C19FFDF34018}"/>
              </a:ext>
            </a:extLst>
          </p:cNvPr>
          <p:cNvCxnSpPr>
            <a:cxnSpLocks/>
          </p:cNvCxnSpPr>
          <p:nvPr/>
        </p:nvCxnSpPr>
        <p:spPr>
          <a:xfrm>
            <a:off x="3768512" y="3010026"/>
            <a:ext cx="47372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57446E86-15D2-4084-96CA-B92F39429CDD}"/>
              </a:ext>
            </a:extLst>
          </p:cNvPr>
          <p:cNvCxnSpPr>
            <a:cxnSpLocks/>
          </p:cNvCxnSpPr>
          <p:nvPr/>
        </p:nvCxnSpPr>
        <p:spPr>
          <a:xfrm>
            <a:off x="3768512" y="3429001"/>
            <a:ext cx="47372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8" descr="HÃ¬nh áº£nh cÃ³ liÃªn quan">
            <a:extLst>
              <a:ext uri="{FF2B5EF4-FFF2-40B4-BE49-F238E27FC236}">
                <a16:creationId xmlns="" xmlns:a16="http://schemas.microsoft.com/office/drawing/2014/main" id="{F6D12232-0B25-4910-8B7B-15BC06BBFB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93" b="93042" l="10000" r="90000">
                        <a14:foregroundMark x1="20278" y1="71651" x2="12407" y2="76980"/>
                        <a14:foregroundMark x1="12407" y1="76980" x2="11296" y2="84234"/>
                        <a14:foregroundMark x1="11296" y1="84234" x2="19537" y2="86825"/>
                        <a14:foregroundMark x1="19537" y1="86825" x2="25370" y2="92154"/>
                        <a14:foregroundMark x1="25370" y1="92154" x2="43611" y2="91488"/>
                        <a14:foregroundMark x1="43611" y1="91488" x2="55000" y2="93042"/>
                        <a14:foregroundMark x1="55000" y1="93042" x2="68519" y2="92450"/>
                        <a14:foregroundMark x1="68519" y1="92450" x2="78333" y2="93042"/>
                        <a14:foregroundMark x1="70278" y1="63657" x2="78519" y2="66395"/>
                        <a14:foregroundMark x1="78519" y1="66395" x2="85370" y2="70762"/>
                        <a14:foregroundMark x1="85370" y1="70762" x2="89630" y2="76906"/>
                        <a14:foregroundMark x1="89630" y1="76906" x2="84907" y2="83198"/>
                        <a14:foregroundMark x1="84907" y1="83198" x2="76759" y2="87047"/>
                        <a14:foregroundMark x1="76759" y1="87047" x2="74722" y2="87343"/>
                        <a14:foregroundMark x1="30185" y1="19171" x2="27685" y2="23242"/>
                        <a14:foregroundMark x1="11389" y1="86528" x2="10185" y2="85418"/>
                      </a14:backgroundRemoval>
                    </a14:imgEffect>
                  </a14:imgLayer>
                </a14:imgProps>
              </a:ext>
              <a:ext uri="{28A0092B-C50C-407E-A947-70E740481C1C}">
                <a14:useLocalDpi xmlns:a14="http://schemas.microsoft.com/office/drawing/2010/main" val="0"/>
              </a:ext>
            </a:extLst>
          </a:blip>
          <a:srcRect/>
          <a:stretch>
            <a:fillRect/>
          </a:stretch>
        </p:blipFill>
        <p:spPr bwMode="auto">
          <a:xfrm>
            <a:off x="9862380" y="680605"/>
            <a:ext cx="1644842" cy="20578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hibi] NhÃ¢n váº­t phim Tru TiÃªn Thanh VÃ¢n ChÃ­ | Kim Linh Äá»ng phá»§">
            <a:extLst>
              <a:ext uri="{FF2B5EF4-FFF2-40B4-BE49-F238E27FC236}">
                <a16:creationId xmlns="" xmlns:a16="http://schemas.microsoft.com/office/drawing/2014/main" id="{D6689C52-E714-41D1-A788-1187B3526A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865" b="89953" l="9929" r="89894">
                        <a14:foregroundMark x1="54610" y1="11229" x2="44681" y2="8865"/>
                        <a14:foregroundMark x1="44681" y1="8865" x2="41489" y2="11229"/>
                        <a14:foregroundMark x1="17376" y1="40544" x2="22695" y2="48227"/>
                        <a14:foregroundMark x1="14184" y1="55319" x2="13121" y2="59693"/>
                        <a14:foregroundMark x1="60284" y1="46927" x2="55851" y2="56147"/>
                        <a14:foregroundMark x1="48404" y1="57447" x2="43440" y2="80260"/>
                        <a14:foregroundMark x1="43440" y1="80260" x2="52837" y2="83570"/>
                        <a14:foregroundMark x1="52837" y1="83570" x2="53191" y2="75532"/>
                        <a14:foregroundMark x1="53191" y1="75532" x2="47695" y2="69149"/>
                        <a14:foregroundMark x1="47695" y1="69149" x2="45035" y2="58865"/>
                        <a14:foregroundMark x1="76488" y1="41958" x2="84574" y2="54019"/>
                        <a14:foregroundMark x1="74113" y1="38416" x2="75506" y2="40494"/>
                        <a14:foregroundMark x1="86879" y1="57447" x2="85993" y2="55792"/>
                        <a14:foregroundMark x1="81738" y1="60402" x2="79433" y2="67494"/>
                        <a14:foregroundMark x1="79433" y1="67494" x2="79255" y2="67612"/>
                        <a14:backgroundMark x1="72340" y1="40898" x2="74468" y2="48227"/>
                        <a14:backgroundMark x1="74468" y1="48227" x2="80674" y2="54610"/>
                        <a14:backgroundMark x1="80674" y1="54610" x2="72872" y2="42317"/>
                        <a14:backgroundMark x1="19858" y1="53901" x2="19504" y2="54846"/>
                        <a14:backgroundMark x1="19504" y1="54492" x2="19858" y2="54492"/>
                        <a14:backgroundMark x1="19858" y1="54492" x2="19149" y2="56738"/>
                      </a14:backgroundRemoval>
                    </a14:imgEffect>
                  </a14:imgLayer>
                </a14:imgProps>
              </a:ext>
              <a:ext uri="{28A0092B-C50C-407E-A947-70E740481C1C}">
                <a14:useLocalDpi xmlns:a14="http://schemas.microsoft.com/office/drawing/2010/main" val="0"/>
              </a:ext>
            </a:extLst>
          </a:blip>
          <a:srcRect/>
          <a:stretch>
            <a:fillRect/>
          </a:stretch>
        </p:blipFill>
        <p:spPr bwMode="auto">
          <a:xfrm>
            <a:off x="635424" y="3507202"/>
            <a:ext cx="1882500" cy="2823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081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11">
            <a:extLst>
              <a:ext uri="{FF2B5EF4-FFF2-40B4-BE49-F238E27FC236}">
                <a16:creationId xmlns="" xmlns:a16="http://schemas.microsoft.com/office/drawing/2014/main" id="{C00E8B41-DE64-4121-939F-C2AAA828ED59}"/>
              </a:ext>
            </a:extLst>
          </p:cNvPr>
          <p:cNvSpPr txBox="1"/>
          <p:nvPr/>
        </p:nvSpPr>
        <p:spPr>
          <a:xfrm>
            <a:off x="609599" y="797509"/>
            <a:ext cx="7233556" cy="5262979"/>
          </a:xfrm>
          <a:prstGeom prst="rect">
            <a:avLst/>
          </a:prstGeom>
          <a:noFill/>
        </p:spPr>
        <p:txBody>
          <a:bodyPr wrap="square">
            <a:spAutoFit/>
          </a:bodyPr>
          <a:lstStyle/>
          <a:p>
            <a:pPr algn="ctr"/>
            <a:r>
              <a:rPr lang="en-US" sz="2800" dirty="0" err="1">
                <a:latin typeface="#9Slide03 AmpleSoft" panose="02000000000000000000" pitchFamily="2" charset="0"/>
              </a:rPr>
              <a:t>Nẻo</a:t>
            </a:r>
            <a:r>
              <a:rPr lang="en-US" sz="2800" dirty="0">
                <a:latin typeface="#9Slide03 AmpleSoft" panose="02000000000000000000" pitchFamily="2" charset="0"/>
              </a:rPr>
              <a:t> </a:t>
            </a:r>
            <a:r>
              <a:rPr lang="en-US" sz="2800" dirty="0" err="1">
                <a:latin typeface="#9Slide03 AmpleSoft" panose="02000000000000000000" pitchFamily="2" charset="0"/>
              </a:rPr>
              <a:t>xa</a:t>
            </a:r>
            <a:r>
              <a:rPr lang="en-US" sz="2800" dirty="0">
                <a:latin typeface="#9Slide03 AmpleSoft" panose="02000000000000000000" pitchFamily="2" charset="0"/>
              </a:rPr>
              <a:t> </a:t>
            </a:r>
            <a:r>
              <a:rPr lang="en-US" sz="2800" dirty="0" err="1">
                <a:latin typeface="#9Slide03 AmpleSoft" panose="02000000000000000000" pitchFamily="2" charset="0"/>
              </a:rPr>
              <a:t>mới</a:t>
            </a:r>
            <a:r>
              <a:rPr lang="en-US" sz="2800" dirty="0">
                <a:latin typeface="#9Slide03 AmpleSoft" panose="02000000000000000000" pitchFamily="2" charset="0"/>
              </a:rPr>
              <a:t> tỏ </a:t>
            </a:r>
            <a:r>
              <a:rPr lang="en-US" sz="2800" dirty="0" err="1">
                <a:latin typeface="#9Slide03 AmpleSoft" panose="02000000000000000000" pitchFamily="2" charset="0"/>
              </a:rPr>
              <a:t>mặt</a:t>
            </a:r>
            <a:r>
              <a:rPr lang="en-US" sz="2800" dirty="0">
                <a:latin typeface="#9Slide03 AmpleSoft" panose="02000000000000000000" pitchFamily="2" charset="0"/>
              </a:rPr>
              <a:t> </a:t>
            </a:r>
            <a:r>
              <a:rPr lang="en-US" sz="2800" dirty="0" err="1">
                <a:latin typeface="#9Slide03 AmpleSoft" panose="02000000000000000000" pitchFamily="2" charset="0"/>
              </a:rPr>
              <a:t>người</a:t>
            </a:r>
            <a:r>
              <a:rPr lang="en-US" sz="2800" dirty="0">
                <a:latin typeface="#9Slide03 AmpleSoft" panose="02000000000000000000" pitchFamily="2" charset="0"/>
              </a:rPr>
              <a:t>,</a:t>
            </a:r>
          </a:p>
          <a:p>
            <a:pPr algn="ctr"/>
            <a:r>
              <a:rPr lang="en-US" sz="2800" dirty="0" err="1">
                <a:latin typeface="#9Slide03 AmpleSoft" panose="02000000000000000000" pitchFamily="2" charset="0"/>
              </a:rPr>
              <a:t>Khách</a:t>
            </a:r>
            <a:r>
              <a:rPr lang="en-US" sz="2800" dirty="0">
                <a:latin typeface="#9Slide03 AmpleSoft" panose="02000000000000000000" pitchFamily="2" charset="0"/>
              </a:rPr>
              <a:t> </a:t>
            </a:r>
            <a:r>
              <a:rPr lang="en-US" sz="2800" dirty="0" err="1">
                <a:latin typeface="#9Slide03 AmpleSoft" panose="02000000000000000000" pitchFamily="2" charset="0"/>
              </a:rPr>
              <a:t>đà</a:t>
            </a:r>
            <a:r>
              <a:rPr lang="en-US" sz="2800" dirty="0">
                <a:latin typeface="#9Slide03 AmpleSoft" panose="02000000000000000000" pitchFamily="2" charset="0"/>
              </a:rPr>
              <a:t> </a:t>
            </a:r>
            <a:r>
              <a:rPr lang="en-US" sz="2800" dirty="0" err="1">
                <a:latin typeface="#9Slide03 AmpleSoft" panose="02000000000000000000" pitchFamily="2" charset="0"/>
              </a:rPr>
              <a:t>xuống</a:t>
            </a:r>
            <a:r>
              <a:rPr lang="en-US" sz="2800" dirty="0">
                <a:latin typeface="#9Slide03 AmpleSoft" panose="02000000000000000000" pitchFamily="2" charset="0"/>
              </a:rPr>
              <a:t> </a:t>
            </a:r>
            <a:r>
              <a:rPr lang="en-US" sz="2800" dirty="0" err="1">
                <a:latin typeface="#9Slide03 AmpleSoft" panose="02000000000000000000" pitchFamily="2" charset="0"/>
              </a:rPr>
              <a:t>ngựa</a:t>
            </a:r>
            <a:r>
              <a:rPr lang="en-US" sz="2800" dirty="0">
                <a:latin typeface="#9Slide03 AmpleSoft" panose="02000000000000000000" pitchFamily="2" charset="0"/>
              </a:rPr>
              <a:t> </a:t>
            </a:r>
            <a:r>
              <a:rPr lang="en-US" sz="2800" dirty="0" err="1">
                <a:latin typeface="#9Slide03 AmpleSoft" panose="02000000000000000000" pitchFamily="2" charset="0"/>
              </a:rPr>
              <a:t>tới</a:t>
            </a:r>
            <a:r>
              <a:rPr lang="en-US" sz="2800" dirty="0">
                <a:latin typeface="#9Slide03 AmpleSoft" panose="02000000000000000000" pitchFamily="2" charset="0"/>
              </a:rPr>
              <a:t> </a:t>
            </a:r>
            <a:r>
              <a:rPr lang="en-US" sz="2800" dirty="0" err="1">
                <a:latin typeface="#9Slide03 AmpleSoft" panose="02000000000000000000" pitchFamily="2" charset="0"/>
              </a:rPr>
              <a:t>nơi</a:t>
            </a:r>
            <a:r>
              <a:rPr lang="en-US" sz="2800" dirty="0">
                <a:latin typeface="#9Slide03 AmpleSoft" panose="02000000000000000000" pitchFamily="2" charset="0"/>
              </a:rPr>
              <a:t> </a:t>
            </a:r>
            <a:r>
              <a:rPr lang="en-US" sz="2800" dirty="0" err="1">
                <a:latin typeface="#9Slide03 AmpleSoft" panose="02000000000000000000" pitchFamily="2" charset="0"/>
              </a:rPr>
              <a:t>tư</a:t>
            </a:r>
            <a:r>
              <a:rPr lang="en-US" sz="2800" dirty="0">
                <a:latin typeface="#9Slide03 AmpleSoft" panose="02000000000000000000" pitchFamily="2" charset="0"/>
              </a:rPr>
              <a:t>̣ </a:t>
            </a:r>
            <a:r>
              <a:rPr lang="en-US" sz="2800" dirty="0" err="1">
                <a:latin typeface="#9Slide03 AmpleSoft" panose="02000000000000000000" pitchFamily="2" charset="0"/>
              </a:rPr>
              <a:t>tình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Hài</a:t>
            </a:r>
            <a:r>
              <a:rPr lang="en-US" sz="2800" dirty="0">
                <a:latin typeface="#9Slide03 AmpleSoft" panose="02000000000000000000" pitchFamily="2" charset="0"/>
              </a:rPr>
              <a:t> </a:t>
            </a:r>
            <a:r>
              <a:rPr lang="en-US" sz="2800" dirty="0" err="1">
                <a:latin typeface="#9Slide03 AmpleSoft" panose="02000000000000000000" pitchFamily="2" charset="0"/>
              </a:rPr>
              <a:t>văn</a:t>
            </a:r>
            <a:r>
              <a:rPr lang="en-US" sz="2800" dirty="0">
                <a:latin typeface="#9Slide03 AmpleSoft" panose="02000000000000000000" pitchFamily="2" charset="0"/>
              </a:rPr>
              <a:t> </a:t>
            </a:r>
            <a:r>
              <a:rPr lang="en-US" sz="2800" dirty="0" err="1">
                <a:latin typeface="#9Slide03 AmpleSoft" panose="02000000000000000000" pitchFamily="2" charset="0"/>
              </a:rPr>
              <a:t>lần</a:t>
            </a:r>
            <a:r>
              <a:rPr lang="en-US" sz="2800" dirty="0">
                <a:latin typeface="#9Slide03 AmpleSoft" panose="02000000000000000000" pitchFamily="2" charset="0"/>
              </a:rPr>
              <a:t> </a:t>
            </a:r>
            <a:r>
              <a:rPr lang="en-US" sz="2800" dirty="0" err="1">
                <a:latin typeface="#9Slide03 AmpleSoft" panose="02000000000000000000" pitchFamily="2" charset="0"/>
              </a:rPr>
              <a:t>bước</a:t>
            </a:r>
            <a:r>
              <a:rPr lang="en-US" sz="2800" dirty="0">
                <a:latin typeface="#9Slide03 AmpleSoft" panose="02000000000000000000" pitchFamily="2" charset="0"/>
              </a:rPr>
              <a:t> </a:t>
            </a:r>
            <a:r>
              <a:rPr lang="en-US" sz="2800" dirty="0" err="1">
                <a:latin typeface="#9Slide03 AmpleSoft" panose="02000000000000000000" pitchFamily="2" charset="0"/>
              </a:rPr>
              <a:t>dặm</a:t>
            </a:r>
            <a:r>
              <a:rPr lang="en-US" sz="2800" dirty="0">
                <a:latin typeface="#9Slide03 AmpleSoft" panose="02000000000000000000" pitchFamily="2" charset="0"/>
              </a:rPr>
              <a:t> </a:t>
            </a:r>
            <a:r>
              <a:rPr lang="en-US" sz="2800" dirty="0" err="1">
                <a:latin typeface="#9Slide03 AmpleSoft" panose="02000000000000000000" pitchFamily="2" charset="0"/>
              </a:rPr>
              <a:t>xanh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Một</a:t>
            </a:r>
            <a:r>
              <a:rPr lang="en-US" sz="2800" dirty="0">
                <a:latin typeface="#9Slide03 AmpleSoft" panose="02000000000000000000" pitchFamily="2" charset="0"/>
              </a:rPr>
              <a:t> </a:t>
            </a:r>
            <a:r>
              <a:rPr lang="en-US" sz="2800" dirty="0" err="1">
                <a:latin typeface="#9Slide03 AmpleSoft" panose="02000000000000000000" pitchFamily="2" charset="0"/>
              </a:rPr>
              <a:t>vùng</a:t>
            </a:r>
            <a:r>
              <a:rPr lang="en-US" sz="2800" dirty="0">
                <a:latin typeface="#9Slide03 AmpleSoft" panose="02000000000000000000" pitchFamily="2" charset="0"/>
              </a:rPr>
              <a:t> </a:t>
            </a:r>
            <a:r>
              <a:rPr lang="en-US" sz="2800" dirty="0" err="1">
                <a:latin typeface="#9Slide03 AmpleSoft" panose="02000000000000000000" pitchFamily="2" charset="0"/>
              </a:rPr>
              <a:t>như</a:t>
            </a:r>
            <a:r>
              <a:rPr lang="en-US" sz="2800" dirty="0">
                <a:latin typeface="#9Slide03 AmpleSoft" panose="02000000000000000000" pitchFamily="2" charset="0"/>
              </a:rPr>
              <a:t> </a:t>
            </a:r>
            <a:r>
              <a:rPr lang="en-US" sz="2800" dirty="0" err="1">
                <a:latin typeface="#9Slide03 AmpleSoft" panose="02000000000000000000" pitchFamily="2" charset="0"/>
              </a:rPr>
              <a:t>thể</a:t>
            </a:r>
            <a:r>
              <a:rPr lang="en-US" sz="2800" dirty="0">
                <a:latin typeface="#9Slide03 AmpleSoft" panose="02000000000000000000" pitchFamily="2" charset="0"/>
              </a:rPr>
              <a:t> </a:t>
            </a:r>
            <a:r>
              <a:rPr lang="en-US" sz="2800" dirty="0" err="1">
                <a:latin typeface="#9Slide03 AmpleSoft" panose="02000000000000000000" pitchFamily="2" charset="0"/>
              </a:rPr>
              <a:t>cây</a:t>
            </a:r>
            <a:r>
              <a:rPr lang="en-US" sz="2800" dirty="0">
                <a:latin typeface="#9Slide03 AmpleSoft" panose="02000000000000000000" pitchFamily="2" charset="0"/>
              </a:rPr>
              <a:t> </a:t>
            </a:r>
            <a:r>
              <a:rPr lang="en-US" sz="2800" dirty="0" err="1">
                <a:latin typeface="#9Slide03 AmpleSoft" panose="02000000000000000000" pitchFamily="2" charset="0"/>
              </a:rPr>
              <a:t>quỳnh</a:t>
            </a:r>
            <a:r>
              <a:rPr lang="en-US" sz="2800" dirty="0">
                <a:latin typeface="#9Slide03 AmpleSoft" panose="02000000000000000000" pitchFamily="2" charset="0"/>
              </a:rPr>
              <a:t> </a:t>
            </a:r>
            <a:r>
              <a:rPr lang="en-US" sz="2800" dirty="0" err="1">
                <a:latin typeface="#9Slide03 AmpleSoft" panose="02000000000000000000" pitchFamily="2" charset="0"/>
              </a:rPr>
              <a:t>cành</a:t>
            </a:r>
            <a:r>
              <a:rPr lang="en-US" sz="2800" dirty="0">
                <a:latin typeface="#9Slide03 AmpleSoft" panose="02000000000000000000" pitchFamily="2" charset="0"/>
              </a:rPr>
              <a:t> </a:t>
            </a:r>
            <a:r>
              <a:rPr lang="en-US" sz="2800" dirty="0" err="1">
                <a:latin typeface="#9Slide03 AmpleSoft" panose="02000000000000000000" pitchFamily="2" charset="0"/>
              </a:rPr>
              <a:t>dao</a:t>
            </a:r>
            <a:r>
              <a:rPr lang="en-US" sz="2800" dirty="0">
                <a:latin typeface="#9Slide03 AmpleSoft" panose="02000000000000000000" pitchFamily="2" charset="0"/>
              </a:rPr>
              <a:t>.</a:t>
            </a:r>
          </a:p>
          <a:p>
            <a:pPr algn="ctr"/>
            <a:r>
              <a:rPr lang="en-US" sz="2800" dirty="0" err="1">
                <a:latin typeface="#9Slide03 AmpleSoft" panose="02000000000000000000" pitchFamily="2" charset="0"/>
              </a:rPr>
              <a:t>Chàng</a:t>
            </a:r>
            <a:r>
              <a:rPr lang="en-US" sz="2800" dirty="0">
                <a:latin typeface="#9Slide03 AmpleSoft" panose="02000000000000000000" pitchFamily="2" charset="0"/>
              </a:rPr>
              <a:t> </a:t>
            </a:r>
            <a:r>
              <a:rPr lang="en-US" sz="2800" dirty="0" err="1">
                <a:latin typeface="#9Slide03 AmpleSoft" panose="02000000000000000000" pitchFamily="2" charset="0"/>
              </a:rPr>
              <a:t>Vương</a:t>
            </a:r>
            <a:r>
              <a:rPr lang="en-US" sz="2800" dirty="0">
                <a:latin typeface="#9Slide03 AmpleSoft" panose="02000000000000000000" pitchFamily="2" charset="0"/>
              </a:rPr>
              <a:t> </a:t>
            </a:r>
            <a:r>
              <a:rPr lang="en-US" sz="2800" dirty="0" err="1">
                <a:latin typeface="#9Slide03 AmpleSoft" panose="02000000000000000000" pitchFamily="2" charset="0"/>
              </a:rPr>
              <a:t>quen</a:t>
            </a:r>
            <a:r>
              <a:rPr lang="en-US" sz="2800" dirty="0">
                <a:latin typeface="#9Slide03 AmpleSoft" panose="02000000000000000000" pitchFamily="2" charset="0"/>
              </a:rPr>
              <a:t> </a:t>
            </a:r>
            <a:r>
              <a:rPr lang="en-US" sz="2800" dirty="0" err="1">
                <a:latin typeface="#9Slide03 AmpleSoft" panose="02000000000000000000" pitchFamily="2" charset="0"/>
              </a:rPr>
              <a:t>mặt</a:t>
            </a:r>
            <a:r>
              <a:rPr lang="en-US" sz="2800" dirty="0">
                <a:latin typeface="#9Slide03 AmpleSoft" panose="02000000000000000000" pitchFamily="2" charset="0"/>
              </a:rPr>
              <a:t> ra </a:t>
            </a:r>
            <a:r>
              <a:rPr lang="en-US" sz="2800" dirty="0" err="1">
                <a:latin typeface="#9Slide03 AmpleSoft" panose="02000000000000000000" pitchFamily="2" charset="0"/>
              </a:rPr>
              <a:t>chào</a:t>
            </a:r>
            <a:r>
              <a:rPr lang="en-US" sz="2800" dirty="0">
                <a:latin typeface="#9Slide03 AmpleSoft" panose="02000000000000000000" pitchFamily="2" charset="0"/>
              </a:rPr>
              <a:t>,</a:t>
            </a:r>
          </a:p>
          <a:p>
            <a:pPr algn="ctr"/>
            <a:r>
              <a:rPr lang="en-US" sz="2800" dirty="0">
                <a:latin typeface="#9Slide03 AmpleSoft" panose="02000000000000000000" pitchFamily="2" charset="0"/>
              </a:rPr>
              <a:t>Hai </a:t>
            </a:r>
            <a:r>
              <a:rPr lang="en-US" sz="2800" dirty="0" err="1">
                <a:latin typeface="#9Slide03 AmpleSoft" panose="02000000000000000000" pitchFamily="2" charset="0"/>
              </a:rPr>
              <a:t>kiều</a:t>
            </a:r>
            <a:r>
              <a:rPr lang="en-US" sz="2800" dirty="0">
                <a:latin typeface="#9Slide03 AmpleSoft" panose="02000000000000000000" pitchFamily="2" charset="0"/>
              </a:rPr>
              <a:t> e </a:t>
            </a:r>
            <a:r>
              <a:rPr lang="en-US" sz="2800" dirty="0" err="1">
                <a:latin typeface="#9Slide03 AmpleSoft" panose="02000000000000000000" pitchFamily="2" charset="0"/>
              </a:rPr>
              <a:t>lệ</a:t>
            </a:r>
            <a:r>
              <a:rPr lang="en-US" sz="2800" dirty="0">
                <a:latin typeface="#9Slide03 AmpleSoft" panose="02000000000000000000" pitchFamily="2" charset="0"/>
              </a:rPr>
              <a:t> </a:t>
            </a:r>
            <a:r>
              <a:rPr lang="en-US" sz="2800" dirty="0" err="1">
                <a:latin typeface="#9Slide03 AmpleSoft" panose="02000000000000000000" pitchFamily="2" charset="0"/>
              </a:rPr>
              <a:t>nép</a:t>
            </a:r>
            <a:r>
              <a:rPr lang="en-US" sz="2800" dirty="0">
                <a:latin typeface="#9Slide03 AmpleSoft" panose="02000000000000000000" pitchFamily="2" charset="0"/>
              </a:rPr>
              <a:t> </a:t>
            </a:r>
            <a:r>
              <a:rPr lang="en-US" sz="2800" dirty="0" err="1">
                <a:latin typeface="#9Slide03 AmpleSoft" panose="02000000000000000000" pitchFamily="2" charset="0"/>
              </a:rPr>
              <a:t>vào</a:t>
            </a:r>
            <a:r>
              <a:rPr lang="en-US" sz="2800" dirty="0">
                <a:latin typeface="#9Slide03 AmpleSoft" panose="02000000000000000000" pitchFamily="2" charset="0"/>
              </a:rPr>
              <a:t> </a:t>
            </a:r>
            <a:r>
              <a:rPr lang="en-US" sz="2800" dirty="0" err="1">
                <a:latin typeface="#9Slide03 AmpleSoft" panose="02000000000000000000" pitchFamily="2" charset="0"/>
              </a:rPr>
              <a:t>dưới</a:t>
            </a:r>
            <a:r>
              <a:rPr lang="en-US" sz="2800" dirty="0">
                <a:latin typeface="#9Slide03 AmpleSoft" panose="02000000000000000000" pitchFamily="2" charset="0"/>
              </a:rPr>
              <a:t> </a:t>
            </a:r>
            <a:r>
              <a:rPr lang="en-US" sz="2800" dirty="0" err="1">
                <a:latin typeface="#9Slide03 AmpleSoft" panose="02000000000000000000" pitchFamily="2" charset="0"/>
              </a:rPr>
              <a:t>hoa</a:t>
            </a:r>
            <a:r>
              <a:rPr lang="en-US" sz="2800" dirty="0">
                <a:latin typeface="#9Slide03 AmpleSoft" panose="02000000000000000000" pitchFamily="2" charset="0"/>
              </a:rPr>
              <a:t>.</a:t>
            </a:r>
          </a:p>
          <a:p>
            <a:pPr algn="ctr"/>
            <a:r>
              <a:rPr lang="en-US" sz="2800" dirty="0" err="1">
                <a:latin typeface="#9Slide03 AmpleSoft" panose="02000000000000000000" pitchFamily="2" charset="0"/>
              </a:rPr>
              <a:t>Nguyên</a:t>
            </a:r>
            <a:r>
              <a:rPr lang="en-US" sz="2800" dirty="0">
                <a:latin typeface="#9Slide03 AmpleSoft" panose="02000000000000000000" pitchFamily="2" charset="0"/>
              </a:rPr>
              <a:t> </a:t>
            </a:r>
            <a:r>
              <a:rPr lang="en-US" sz="2800" dirty="0" err="1">
                <a:latin typeface="#9Slide03 AmpleSoft" panose="02000000000000000000" pitchFamily="2" charset="0"/>
              </a:rPr>
              <a:t>người</a:t>
            </a:r>
            <a:r>
              <a:rPr lang="en-US" sz="2800" dirty="0">
                <a:latin typeface="#9Slide03 AmpleSoft" panose="02000000000000000000" pitchFamily="2" charset="0"/>
              </a:rPr>
              <a:t> </a:t>
            </a:r>
            <a:r>
              <a:rPr lang="en-US" sz="2800" dirty="0" err="1">
                <a:latin typeface="#9Slide03 AmpleSoft" panose="02000000000000000000" pitchFamily="2" charset="0"/>
              </a:rPr>
              <a:t>quanh</a:t>
            </a:r>
            <a:r>
              <a:rPr lang="en-US" sz="2800" dirty="0">
                <a:latin typeface="#9Slide03 AmpleSoft" panose="02000000000000000000" pitchFamily="2" charset="0"/>
              </a:rPr>
              <a:t> </a:t>
            </a:r>
            <a:r>
              <a:rPr lang="en-US" sz="2800" dirty="0" err="1">
                <a:latin typeface="#9Slide03 AmpleSoft" panose="02000000000000000000" pitchFamily="2" charset="0"/>
              </a:rPr>
              <a:t>quát</a:t>
            </a:r>
            <a:r>
              <a:rPr lang="en-US" sz="2800" dirty="0">
                <a:latin typeface="#9Slide03 AmpleSoft" panose="02000000000000000000" pitchFamily="2" charset="0"/>
              </a:rPr>
              <a:t> </a:t>
            </a:r>
            <a:r>
              <a:rPr lang="en-US" sz="2800" dirty="0" err="1">
                <a:latin typeface="#9Slide03 AmpleSoft" panose="02000000000000000000" pitchFamily="2" charset="0"/>
              </a:rPr>
              <a:t>đâu</a:t>
            </a:r>
            <a:r>
              <a:rPr lang="en-US" sz="2800" dirty="0">
                <a:latin typeface="#9Slide03 AmpleSoft" panose="02000000000000000000" pitchFamily="2" charset="0"/>
              </a:rPr>
              <a:t> </a:t>
            </a:r>
            <a:r>
              <a:rPr lang="en-US" sz="2800" dirty="0" err="1">
                <a:latin typeface="#9Slide03 AmpleSoft" panose="02000000000000000000" pitchFamily="2" charset="0"/>
              </a:rPr>
              <a:t>xa</a:t>
            </a:r>
            <a:r>
              <a:rPr lang="en-US" sz="2800" dirty="0">
                <a:latin typeface="#9Slide03 AmpleSoft" panose="02000000000000000000" pitchFamily="2" charset="0"/>
              </a:rPr>
              <a:t>,</a:t>
            </a:r>
          </a:p>
          <a:p>
            <a:pPr algn="ctr"/>
            <a:r>
              <a:rPr lang="en-US" sz="2800" dirty="0">
                <a:latin typeface="#9Slide03 AmpleSoft" panose="02000000000000000000" pitchFamily="2" charset="0"/>
              </a:rPr>
              <a:t>Họ Kim </a:t>
            </a:r>
            <a:r>
              <a:rPr lang="en-US" sz="2800" dirty="0" err="1">
                <a:latin typeface="#9Slide03 AmpleSoft" panose="02000000000000000000" pitchFamily="2" charset="0"/>
              </a:rPr>
              <a:t>tên</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vốn</a:t>
            </a:r>
            <a:r>
              <a:rPr lang="en-US" sz="2800" dirty="0">
                <a:latin typeface="#9Slide03 AmpleSoft" panose="02000000000000000000" pitchFamily="2" charset="0"/>
              </a:rPr>
              <a:t> </a:t>
            </a:r>
            <a:r>
              <a:rPr lang="en-US" sz="2800" dirty="0" err="1">
                <a:latin typeface="#9Slide03 AmpleSoft" panose="02000000000000000000" pitchFamily="2" charset="0"/>
              </a:rPr>
              <a:t>nhà</a:t>
            </a:r>
            <a:r>
              <a:rPr lang="en-US" sz="2800" dirty="0">
                <a:latin typeface="#9Slide03 AmpleSoft" panose="02000000000000000000" pitchFamily="2" charset="0"/>
              </a:rPr>
              <a:t> </a:t>
            </a:r>
            <a:r>
              <a:rPr lang="en-US" sz="2800" dirty="0" err="1">
                <a:latin typeface="#9Slide03 AmpleSoft" panose="02000000000000000000" pitchFamily="2" charset="0"/>
              </a:rPr>
              <a:t>trâm</a:t>
            </a:r>
            <a:r>
              <a:rPr lang="en-US" sz="2800" dirty="0">
                <a:latin typeface="#9Slide03 AmpleSoft" panose="02000000000000000000" pitchFamily="2" charset="0"/>
              </a:rPr>
              <a:t> </a:t>
            </a:r>
            <a:r>
              <a:rPr lang="en-US" sz="2800" dirty="0" err="1">
                <a:latin typeface="#9Slide03 AmpleSoft" panose="02000000000000000000" pitchFamily="2" charset="0"/>
              </a:rPr>
              <a:t>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Nền</a:t>
            </a:r>
            <a:r>
              <a:rPr lang="en-US" sz="2800" dirty="0">
                <a:latin typeface="#9Slide03 AmpleSoft" panose="02000000000000000000" pitchFamily="2" charset="0"/>
              </a:rPr>
              <a:t> </a:t>
            </a:r>
            <a:r>
              <a:rPr lang="en-US" sz="2800" dirty="0" err="1">
                <a:latin typeface="#9Slide03 AmpleSoft" panose="02000000000000000000" pitchFamily="2" charset="0"/>
              </a:rPr>
              <a:t>phú</a:t>
            </a:r>
            <a:r>
              <a:rPr lang="en-US" sz="2800" dirty="0">
                <a:latin typeface="#9Slide03 AmpleSoft" panose="02000000000000000000" pitchFamily="2" charset="0"/>
              </a:rPr>
              <a:t> </a:t>
            </a:r>
            <a:r>
              <a:rPr lang="en-US" sz="2800" dirty="0" err="1">
                <a:latin typeface="#9Slide03 AmpleSoft" panose="02000000000000000000" pitchFamily="2" charset="0"/>
              </a:rPr>
              <a:t>hậu</a:t>
            </a:r>
            <a:r>
              <a:rPr lang="en-US" sz="2800" dirty="0">
                <a:latin typeface="#9Slide03 AmpleSoft" panose="02000000000000000000" pitchFamily="2" charset="0"/>
              </a:rPr>
              <a:t> </a:t>
            </a:r>
            <a:r>
              <a:rPr lang="en-US" sz="2800" dirty="0" err="1">
                <a:latin typeface="#9Slide03 AmpleSoft" panose="02000000000000000000" pitchFamily="2" charset="0"/>
              </a:rPr>
              <a:t>bậc</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danh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Văn</a:t>
            </a:r>
            <a:r>
              <a:rPr lang="en-US" sz="2800" dirty="0">
                <a:latin typeface="#9Slide03 AmpleSoft" panose="02000000000000000000" pitchFamily="2" charset="0"/>
              </a:rPr>
              <a:t> </a:t>
            </a:r>
            <a:r>
              <a:rPr lang="en-US" sz="2800" dirty="0" err="1">
                <a:latin typeface="#9Slide03 AmpleSoft" panose="02000000000000000000" pitchFamily="2" charset="0"/>
              </a:rPr>
              <a:t>chương</a:t>
            </a:r>
            <a:r>
              <a:rPr lang="en-US" sz="2800" dirty="0">
                <a:latin typeface="#9Slide03 AmpleSoft" panose="02000000000000000000" pitchFamily="2" charset="0"/>
              </a:rPr>
              <a:t> </a:t>
            </a:r>
            <a:r>
              <a:rPr lang="en-US" sz="2800" dirty="0" err="1">
                <a:latin typeface="#9Slide03 AmpleSoft" panose="02000000000000000000" pitchFamily="2" charset="0"/>
              </a:rPr>
              <a:t>nết</a:t>
            </a:r>
            <a:r>
              <a:rPr lang="en-US" sz="2800" dirty="0">
                <a:latin typeface="#9Slide03 AmpleSoft" panose="02000000000000000000" pitchFamily="2" charset="0"/>
              </a:rPr>
              <a:t> </a:t>
            </a:r>
            <a:r>
              <a:rPr lang="en-US" sz="2800" dirty="0" err="1">
                <a:latin typeface="#9Slide03 AmpleSoft" panose="02000000000000000000" pitchFamily="2" charset="0"/>
              </a:rPr>
              <a:t>đất</a:t>
            </a:r>
            <a:r>
              <a:rPr lang="en-US" sz="2800" dirty="0">
                <a:latin typeface="#9Slide03 AmpleSoft" panose="02000000000000000000" pitchFamily="2" charset="0"/>
              </a:rPr>
              <a:t> </a:t>
            </a:r>
            <a:r>
              <a:rPr lang="en-US" sz="2800" dirty="0" err="1">
                <a:latin typeface="#9Slide03 AmpleSoft" panose="02000000000000000000" pitchFamily="2" charset="0"/>
              </a:rPr>
              <a:t>thông</a:t>
            </a:r>
            <a:r>
              <a:rPr lang="en-US" sz="2800" dirty="0">
                <a:latin typeface="#9Slide03 AmpleSoft" panose="02000000000000000000" pitchFamily="2" charset="0"/>
              </a:rPr>
              <a:t> </a:t>
            </a:r>
            <a:r>
              <a:rPr lang="en-US" sz="2800" dirty="0" err="1">
                <a:latin typeface="#9Slide03 AmpleSoft" panose="02000000000000000000" pitchFamily="2" charset="0"/>
              </a:rPr>
              <a:t>minh</a:t>
            </a:r>
            <a:r>
              <a:rPr lang="en-US" sz="2800" dirty="0">
                <a:latin typeface="#9Slide03 AmpleSoft" panose="02000000000000000000" pitchFamily="2" charset="0"/>
              </a:rPr>
              <a:t> </a:t>
            </a:r>
            <a:r>
              <a:rPr lang="en-US" sz="2800" dirty="0" err="1">
                <a:latin typeface="#9Slide03 AmpleSoft" panose="02000000000000000000" pitchFamily="2" charset="0"/>
              </a:rPr>
              <a:t>tính</a:t>
            </a:r>
            <a:r>
              <a:rPr lang="en-US" sz="2800" dirty="0">
                <a:latin typeface="#9Slide03 AmpleSoft" panose="02000000000000000000" pitchFamily="2" charset="0"/>
              </a:rPr>
              <a:t> </a:t>
            </a:r>
            <a:r>
              <a:rPr lang="en-US" sz="2800" dirty="0" err="1">
                <a:latin typeface="#9Slide03 AmpleSoft" panose="02000000000000000000" pitchFamily="2" charset="0"/>
              </a:rPr>
              <a:t>trời</a:t>
            </a:r>
            <a:r>
              <a:rPr lang="en-US" sz="2800" dirty="0">
                <a:latin typeface="#9Slide03 AmpleSoft" panose="02000000000000000000" pitchFamily="2" charset="0"/>
              </a:rPr>
              <a:t>.</a:t>
            </a:r>
          </a:p>
          <a:p>
            <a:pPr algn="ctr"/>
            <a:r>
              <a:rPr lang="en-US" sz="2800" dirty="0" err="1">
                <a:latin typeface="#9Slide03 AmpleSoft" panose="02000000000000000000" pitchFamily="2" charset="0"/>
              </a:rPr>
              <a:t>Phong</a:t>
            </a:r>
            <a:r>
              <a:rPr lang="en-US" sz="2800" dirty="0">
                <a:latin typeface="#9Slide03 AmpleSoft" panose="02000000000000000000" pitchFamily="2" charset="0"/>
              </a:rPr>
              <a:t> </a:t>
            </a:r>
            <a:r>
              <a:rPr lang="en-US" sz="2800" dirty="0" err="1">
                <a:latin typeface="#9Slide03 AmpleSoft" panose="02000000000000000000" pitchFamily="2" charset="0"/>
              </a:rPr>
              <a:t>tư</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mạo</a:t>
            </a:r>
            <a:r>
              <a:rPr lang="en-US" sz="2800" dirty="0">
                <a:latin typeface="#9Slide03 AmpleSoft" panose="02000000000000000000" pitchFamily="2" charset="0"/>
              </a:rPr>
              <a:t> </a:t>
            </a:r>
            <a:r>
              <a:rPr lang="en-US" sz="2800" dirty="0" err="1">
                <a:latin typeface="#9Slide03 AmpleSoft" panose="02000000000000000000" pitchFamily="2" charset="0"/>
              </a:rPr>
              <a:t>tót</a:t>
            </a:r>
            <a:r>
              <a:rPr lang="en-US" sz="2800" dirty="0">
                <a:latin typeface="#9Slide03 AmpleSoft" panose="02000000000000000000" pitchFamily="2" charset="0"/>
              </a:rPr>
              <a:t> </a:t>
            </a:r>
            <a:r>
              <a:rPr lang="en-US" sz="2800" dirty="0" err="1">
                <a:latin typeface="#9Slide03 AmpleSoft" panose="02000000000000000000" pitchFamily="2" charset="0"/>
              </a:rPr>
              <a:t>vời</a:t>
            </a:r>
            <a:r>
              <a:rPr lang="en-US" sz="2800" dirty="0">
                <a:latin typeface="#9Slide03 AmpleSoft" panose="02000000000000000000" pitchFamily="2" charset="0"/>
              </a:rPr>
              <a:t>,</a:t>
            </a:r>
          </a:p>
          <a:p>
            <a:pPr algn="ctr"/>
            <a:r>
              <a:rPr lang="en-US" sz="2800" dirty="0" err="1">
                <a:latin typeface="#9Slide03 AmpleSoft" panose="02000000000000000000" pitchFamily="2" charset="0"/>
              </a:rPr>
              <a:t>Vào</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phong</a:t>
            </a:r>
            <a:r>
              <a:rPr lang="en-US" sz="2800" dirty="0">
                <a:latin typeface="#9Slide03 AmpleSoft" panose="02000000000000000000" pitchFamily="2" charset="0"/>
              </a:rPr>
              <a:t> </a:t>
            </a:r>
            <a:r>
              <a:rPr lang="en-US" sz="2800" dirty="0" err="1">
                <a:latin typeface="#9Slide03 AmpleSoft" panose="02000000000000000000" pitchFamily="2" charset="0"/>
              </a:rPr>
              <a:t>nhã</a:t>
            </a:r>
            <a:r>
              <a:rPr lang="en-US" sz="2800" dirty="0">
                <a:latin typeface="#9Slide03 AmpleSoft" panose="02000000000000000000" pitchFamily="2" charset="0"/>
              </a:rPr>
              <a:t> ra </a:t>
            </a:r>
            <a:r>
              <a:rPr lang="en-US" sz="2800" dirty="0" err="1">
                <a:latin typeface="#9Slide03 AmpleSoft" panose="02000000000000000000" pitchFamily="2" charset="0"/>
              </a:rPr>
              <a:t>ngoài</a:t>
            </a:r>
            <a:r>
              <a:rPr lang="en-US" sz="2800" dirty="0">
                <a:latin typeface="#9Slide03 AmpleSoft" panose="02000000000000000000" pitchFamily="2" charset="0"/>
              </a:rPr>
              <a:t> </a:t>
            </a:r>
            <a:r>
              <a:rPr lang="en-US" sz="2800" dirty="0" err="1">
                <a:latin typeface="#9Slide03 AmpleSoft" panose="02000000000000000000" pitchFamily="2" charset="0"/>
              </a:rPr>
              <a:t>hào</a:t>
            </a:r>
            <a:r>
              <a:rPr lang="en-US" sz="2800" dirty="0">
                <a:latin typeface="#9Slide03 AmpleSoft" panose="02000000000000000000" pitchFamily="2" charset="0"/>
              </a:rPr>
              <a:t> </a:t>
            </a:r>
            <a:r>
              <a:rPr lang="en-US" sz="2800" dirty="0" err="1">
                <a:latin typeface="#9Slide03 AmpleSoft" panose="02000000000000000000" pitchFamily="2" charset="0"/>
              </a:rPr>
              <a:t>hoa</a:t>
            </a:r>
            <a:r>
              <a:rPr lang="en-US" sz="2800" dirty="0">
                <a:latin typeface="#9Slide03 AmpleSoft" panose="02000000000000000000" pitchFamily="2" charset="0"/>
              </a:rPr>
              <a:t>.</a:t>
            </a:r>
          </a:p>
        </p:txBody>
      </p:sp>
      <p:cxnSp>
        <p:nvCxnSpPr>
          <p:cNvPr id="7" name="Straight Connector 6">
            <a:extLst>
              <a:ext uri="{FF2B5EF4-FFF2-40B4-BE49-F238E27FC236}">
                <a16:creationId xmlns="" xmlns:a16="http://schemas.microsoft.com/office/drawing/2014/main" id="{3CE33C35-3DCA-46FB-B525-C19FFDF34018}"/>
              </a:ext>
            </a:extLst>
          </p:cNvPr>
          <p:cNvCxnSpPr>
            <a:cxnSpLocks/>
          </p:cNvCxnSpPr>
          <p:nvPr/>
        </p:nvCxnSpPr>
        <p:spPr>
          <a:xfrm>
            <a:off x="1563329" y="4242839"/>
            <a:ext cx="5388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EDD831D7-FEBB-4EDD-B4F1-BC398AB5A642}"/>
              </a:ext>
            </a:extLst>
          </p:cNvPr>
          <p:cNvSpPr txBox="1"/>
          <p:nvPr/>
        </p:nvSpPr>
        <p:spPr>
          <a:xfrm>
            <a:off x="7869262" y="3959907"/>
            <a:ext cx="3478857" cy="954107"/>
          </a:xfrm>
          <a:prstGeom prst="rect">
            <a:avLst/>
          </a:prstGeom>
          <a:noFill/>
        </p:spPr>
        <p:txBody>
          <a:bodyPr wrap="square">
            <a:spAutoFit/>
          </a:bodyPr>
          <a:lstStyle/>
          <a:p>
            <a:pPr algn="just"/>
            <a:r>
              <a:rPr lang="en-US" sz="2800" dirty="0">
                <a:solidFill>
                  <a:srgbClr val="0070C0"/>
                </a:solidFill>
                <a:latin typeface="#9Slide03 AmpleSoft" panose="02000000000000000000" pitchFamily="2" charset="0"/>
                <a:sym typeface="Wingdings" panose="05000000000000000000" pitchFamily="2" charset="2"/>
              </a:rPr>
              <a:t></a:t>
            </a:r>
            <a:r>
              <a:rPr lang="en-US" sz="2800" dirty="0">
                <a:latin typeface="#9Slide03 AmpleSoft" panose="02000000000000000000" pitchFamily="2" charset="0"/>
                <a:sym typeface="Wingdings" panose="05000000000000000000" pitchFamily="2" charset="2"/>
              </a:rPr>
              <a:t> </a:t>
            </a:r>
            <a:r>
              <a:rPr lang="en-US" sz="2800" dirty="0">
                <a:solidFill>
                  <a:srgbClr val="0070C0"/>
                </a:solidFill>
                <a:latin typeface="#9Slide03 AmpleSoft" panose="02000000000000000000" pitchFamily="2" charset="0"/>
              </a:rPr>
              <a:t>Gia </a:t>
            </a:r>
            <a:r>
              <a:rPr lang="en-US" sz="2800" dirty="0" err="1">
                <a:solidFill>
                  <a:srgbClr val="0070C0"/>
                </a:solidFill>
                <a:latin typeface="#9Slide03 AmpleSoft" panose="02000000000000000000" pitchFamily="2" charset="0"/>
              </a:rPr>
              <a:t>thế</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giàu</a:t>
            </a:r>
            <a:r>
              <a:rPr lang="en-US" sz="2800" dirty="0">
                <a:solidFill>
                  <a:srgbClr val="0070C0"/>
                </a:solidFill>
                <a:latin typeface="#9Slide03 AmpleSoft" panose="02000000000000000000" pitchFamily="2" charset="0"/>
              </a:rPr>
              <a:t> sang, </a:t>
            </a:r>
            <a:r>
              <a:rPr lang="en-US" sz="2800" dirty="0" err="1">
                <a:solidFill>
                  <a:srgbClr val="0070C0"/>
                </a:solidFill>
                <a:latin typeface="#9Slide03 AmpleSoft" panose="02000000000000000000" pitchFamily="2" charset="0"/>
              </a:rPr>
              <a:t>quyền</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quý</a:t>
            </a:r>
            <a:endParaRPr lang="vi-VN" sz="2800" dirty="0">
              <a:solidFill>
                <a:srgbClr val="0070C0"/>
              </a:solidFill>
              <a:latin typeface="#9Slide03 AmpleSoft" panose="02000000000000000000" pitchFamily="2" charset="0"/>
            </a:endParaRPr>
          </a:p>
        </p:txBody>
      </p:sp>
      <p:cxnSp>
        <p:nvCxnSpPr>
          <p:cNvPr id="10" name="Straight Connector 9">
            <a:extLst>
              <a:ext uri="{FF2B5EF4-FFF2-40B4-BE49-F238E27FC236}">
                <a16:creationId xmlns="" xmlns:a16="http://schemas.microsoft.com/office/drawing/2014/main" id="{2E7161CD-74BB-4AE7-9612-106F245B5CFF}"/>
              </a:ext>
            </a:extLst>
          </p:cNvPr>
          <p:cNvCxnSpPr>
            <a:cxnSpLocks/>
          </p:cNvCxnSpPr>
          <p:nvPr/>
        </p:nvCxnSpPr>
        <p:spPr>
          <a:xfrm>
            <a:off x="2265326" y="4676593"/>
            <a:ext cx="39596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F68FEAC0-F748-4FCF-9EFE-63904413B406}"/>
              </a:ext>
            </a:extLst>
          </p:cNvPr>
          <p:cNvCxnSpPr>
            <a:cxnSpLocks/>
          </p:cNvCxnSpPr>
          <p:nvPr/>
        </p:nvCxnSpPr>
        <p:spPr>
          <a:xfrm>
            <a:off x="1184787" y="5152322"/>
            <a:ext cx="60320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4D91A029-5DAA-4F73-9323-A8317F6004D7}"/>
              </a:ext>
            </a:extLst>
          </p:cNvPr>
          <p:cNvCxnSpPr>
            <a:cxnSpLocks/>
          </p:cNvCxnSpPr>
          <p:nvPr/>
        </p:nvCxnSpPr>
        <p:spPr>
          <a:xfrm>
            <a:off x="2284990" y="5527083"/>
            <a:ext cx="38306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52198B12-B9A3-459B-873E-2B8EFC78BB3F}"/>
              </a:ext>
            </a:extLst>
          </p:cNvPr>
          <p:cNvCxnSpPr>
            <a:cxnSpLocks/>
          </p:cNvCxnSpPr>
          <p:nvPr/>
        </p:nvCxnSpPr>
        <p:spPr>
          <a:xfrm>
            <a:off x="1288026" y="5943818"/>
            <a:ext cx="5830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98FCB0DD-1D8F-422B-9BCD-D01B97F72508}"/>
              </a:ext>
            </a:extLst>
          </p:cNvPr>
          <p:cNvSpPr txBox="1"/>
          <p:nvPr/>
        </p:nvSpPr>
        <p:spPr>
          <a:xfrm>
            <a:off x="7813659" y="4956672"/>
            <a:ext cx="3786555" cy="954107"/>
          </a:xfrm>
          <a:prstGeom prst="rect">
            <a:avLst/>
          </a:prstGeom>
          <a:noFill/>
        </p:spPr>
        <p:txBody>
          <a:bodyPr wrap="square">
            <a:spAutoFit/>
          </a:bodyPr>
          <a:lstStyle/>
          <a:p>
            <a:r>
              <a:rPr lang="en-US" sz="2800" dirty="0">
                <a:solidFill>
                  <a:srgbClr val="0070C0"/>
                </a:solidFill>
                <a:latin typeface="#9Slide03 AmpleSoft" panose="02000000000000000000" pitchFamily="2" charset="0"/>
                <a:sym typeface="Wingdings" panose="05000000000000000000" pitchFamily="2" charset="2"/>
              </a:rPr>
              <a:t></a:t>
            </a:r>
            <a:r>
              <a:rPr lang="en-US" sz="2800" dirty="0">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rPr>
              <a:t>Tư</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chất</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thông</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minh</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tài</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năng</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xuất</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chúng</a:t>
            </a:r>
            <a:endParaRPr lang="vi-VN" sz="2800" dirty="0">
              <a:solidFill>
                <a:srgbClr val="0070C0"/>
              </a:solidFill>
              <a:latin typeface="#9Slide03 AmpleSoft" panose="02000000000000000000" pitchFamily="2" charset="0"/>
            </a:endParaRPr>
          </a:p>
        </p:txBody>
      </p:sp>
    </p:spTree>
    <p:extLst>
      <p:ext uri="{BB962C8B-B14F-4D97-AF65-F5344CB8AC3E}">
        <p14:creationId xmlns:p14="http://schemas.microsoft.com/office/powerpoint/2010/main" val="5565067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barn(inVertical)">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barn(inVertical)">
                                      <p:cBhvr>
                                        <p:cTn id="2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11">
            <a:extLst>
              <a:ext uri="{FF2B5EF4-FFF2-40B4-BE49-F238E27FC236}">
                <a16:creationId xmlns="" xmlns:a16="http://schemas.microsoft.com/office/drawing/2014/main" id="{C00E8B41-DE64-4121-939F-C2AAA828ED59}"/>
              </a:ext>
            </a:extLst>
          </p:cNvPr>
          <p:cNvSpPr txBox="1"/>
          <p:nvPr/>
        </p:nvSpPr>
        <p:spPr>
          <a:xfrm>
            <a:off x="609599" y="797509"/>
            <a:ext cx="7233556" cy="5262979"/>
          </a:xfrm>
          <a:prstGeom prst="rect">
            <a:avLst/>
          </a:prstGeom>
          <a:noFill/>
        </p:spPr>
        <p:txBody>
          <a:bodyPr wrap="square">
            <a:spAutoFit/>
          </a:bodyPr>
          <a:lstStyle/>
          <a:p>
            <a:pPr algn="ctr"/>
            <a:r>
              <a:rPr lang="en-US" sz="2800" dirty="0" err="1">
                <a:latin typeface="#9Slide03 AmpleSoft" panose="02000000000000000000" pitchFamily="2" charset="0"/>
              </a:rPr>
              <a:t>Nẻo</a:t>
            </a:r>
            <a:r>
              <a:rPr lang="en-US" sz="2800" dirty="0">
                <a:latin typeface="#9Slide03 AmpleSoft" panose="02000000000000000000" pitchFamily="2" charset="0"/>
              </a:rPr>
              <a:t> </a:t>
            </a:r>
            <a:r>
              <a:rPr lang="en-US" sz="2800" dirty="0" err="1">
                <a:latin typeface="#9Slide03 AmpleSoft" panose="02000000000000000000" pitchFamily="2" charset="0"/>
              </a:rPr>
              <a:t>xa</a:t>
            </a:r>
            <a:r>
              <a:rPr lang="en-US" sz="2800" dirty="0">
                <a:latin typeface="#9Slide03 AmpleSoft" panose="02000000000000000000" pitchFamily="2" charset="0"/>
              </a:rPr>
              <a:t> </a:t>
            </a:r>
            <a:r>
              <a:rPr lang="en-US" sz="2800" dirty="0" err="1">
                <a:latin typeface="#9Slide03 AmpleSoft" panose="02000000000000000000" pitchFamily="2" charset="0"/>
              </a:rPr>
              <a:t>mới</a:t>
            </a:r>
            <a:r>
              <a:rPr lang="en-US" sz="2800" dirty="0">
                <a:latin typeface="#9Slide03 AmpleSoft" panose="02000000000000000000" pitchFamily="2" charset="0"/>
              </a:rPr>
              <a:t> tỏ </a:t>
            </a:r>
            <a:r>
              <a:rPr lang="en-US" sz="2800" dirty="0" err="1">
                <a:latin typeface="#9Slide03 AmpleSoft" panose="02000000000000000000" pitchFamily="2" charset="0"/>
              </a:rPr>
              <a:t>mặt</a:t>
            </a:r>
            <a:r>
              <a:rPr lang="en-US" sz="2800" dirty="0">
                <a:latin typeface="#9Slide03 AmpleSoft" panose="02000000000000000000" pitchFamily="2" charset="0"/>
              </a:rPr>
              <a:t> </a:t>
            </a:r>
            <a:r>
              <a:rPr lang="en-US" sz="2800" dirty="0" err="1">
                <a:latin typeface="#9Slide03 AmpleSoft" panose="02000000000000000000" pitchFamily="2" charset="0"/>
              </a:rPr>
              <a:t>người</a:t>
            </a:r>
            <a:r>
              <a:rPr lang="en-US" sz="2800" dirty="0">
                <a:latin typeface="#9Slide03 AmpleSoft" panose="02000000000000000000" pitchFamily="2" charset="0"/>
              </a:rPr>
              <a:t>,</a:t>
            </a:r>
          </a:p>
          <a:p>
            <a:pPr algn="ctr"/>
            <a:r>
              <a:rPr lang="en-US" sz="2800" dirty="0" err="1">
                <a:latin typeface="#9Slide03 AmpleSoft" panose="02000000000000000000" pitchFamily="2" charset="0"/>
              </a:rPr>
              <a:t>Khách</a:t>
            </a:r>
            <a:r>
              <a:rPr lang="en-US" sz="2800" dirty="0">
                <a:latin typeface="#9Slide03 AmpleSoft" panose="02000000000000000000" pitchFamily="2" charset="0"/>
              </a:rPr>
              <a:t> </a:t>
            </a:r>
            <a:r>
              <a:rPr lang="en-US" sz="2800" dirty="0" err="1">
                <a:latin typeface="#9Slide03 AmpleSoft" panose="02000000000000000000" pitchFamily="2" charset="0"/>
              </a:rPr>
              <a:t>đà</a:t>
            </a:r>
            <a:r>
              <a:rPr lang="en-US" sz="2800" dirty="0">
                <a:latin typeface="#9Slide03 AmpleSoft" panose="02000000000000000000" pitchFamily="2" charset="0"/>
              </a:rPr>
              <a:t> </a:t>
            </a:r>
            <a:r>
              <a:rPr lang="en-US" sz="2800" dirty="0" err="1">
                <a:latin typeface="#9Slide03 AmpleSoft" panose="02000000000000000000" pitchFamily="2" charset="0"/>
              </a:rPr>
              <a:t>xuống</a:t>
            </a:r>
            <a:r>
              <a:rPr lang="en-US" sz="2800" dirty="0">
                <a:latin typeface="#9Slide03 AmpleSoft" panose="02000000000000000000" pitchFamily="2" charset="0"/>
              </a:rPr>
              <a:t> </a:t>
            </a:r>
            <a:r>
              <a:rPr lang="en-US" sz="2800" dirty="0" err="1">
                <a:latin typeface="#9Slide03 AmpleSoft" panose="02000000000000000000" pitchFamily="2" charset="0"/>
              </a:rPr>
              <a:t>ngựa</a:t>
            </a:r>
            <a:r>
              <a:rPr lang="en-US" sz="2800" dirty="0">
                <a:latin typeface="#9Slide03 AmpleSoft" panose="02000000000000000000" pitchFamily="2" charset="0"/>
              </a:rPr>
              <a:t> </a:t>
            </a:r>
            <a:r>
              <a:rPr lang="en-US" sz="2800" dirty="0" err="1">
                <a:latin typeface="#9Slide03 AmpleSoft" panose="02000000000000000000" pitchFamily="2" charset="0"/>
              </a:rPr>
              <a:t>tới</a:t>
            </a:r>
            <a:r>
              <a:rPr lang="en-US" sz="2800" dirty="0">
                <a:latin typeface="#9Slide03 AmpleSoft" panose="02000000000000000000" pitchFamily="2" charset="0"/>
              </a:rPr>
              <a:t> </a:t>
            </a:r>
            <a:r>
              <a:rPr lang="en-US" sz="2800" dirty="0" err="1">
                <a:latin typeface="#9Slide03 AmpleSoft" panose="02000000000000000000" pitchFamily="2" charset="0"/>
              </a:rPr>
              <a:t>nơi</a:t>
            </a:r>
            <a:r>
              <a:rPr lang="en-US" sz="2800" dirty="0">
                <a:latin typeface="#9Slide03 AmpleSoft" panose="02000000000000000000" pitchFamily="2" charset="0"/>
              </a:rPr>
              <a:t> </a:t>
            </a:r>
            <a:r>
              <a:rPr lang="en-US" sz="2800" dirty="0" err="1">
                <a:latin typeface="#9Slide03 AmpleSoft" panose="02000000000000000000" pitchFamily="2" charset="0"/>
              </a:rPr>
              <a:t>tư</a:t>
            </a:r>
            <a:r>
              <a:rPr lang="en-US" sz="2800" dirty="0">
                <a:latin typeface="#9Slide03 AmpleSoft" panose="02000000000000000000" pitchFamily="2" charset="0"/>
              </a:rPr>
              <a:t>̣ </a:t>
            </a:r>
            <a:r>
              <a:rPr lang="en-US" sz="2800" dirty="0" err="1">
                <a:latin typeface="#9Slide03 AmpleSoft" panose="02000000000000000000" pitchFamily="2" charset="0"/>
              </a:rPr>
              <a:t>tình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Hài</a:t>
            </a:r>
            <a:r>
              <a:rPr lang="en-US" sz="2800" dirty="0">
                <a:latin typeface="#9Slide03 AmpleSoft" panose="02000000000000000000" pitchFamily="2" charset="0"/>
              </a:rPr>
              <a:t> </a:t>
            </a:r>
            <a:r>
              <a:rPr lang="en-US" sz="2800" dirty="0" err="1">
                <a:latin typeface="#9Slide03 AmpleSoft" panose="02000000000000000000" pitchFamily="2" charset="0"/>
              </a:rPr>
              <a:t>văn</a:t>
            </a:r>
            <a:r>
              <a:rPr lang="en-US" sz="2800" dirty="0">
                <a:latin typeface="#9Slide03 AmpleSoft" panose="02000000000000000000" pitchFamily="2" charset="0"/>
              </a:rPr>
              <a:t> </a:t>
            </a:r>
            <a:r>
              <a:rPr lang="en-US" sz="2800" dirty="0" err="1">
                <a:latin typeface="#9Slide03 AmpleSoft" panose="02000000000000000000" pitchFamily="2" charset="0"/>
              </a:rPr>
              <a:t>lần</a:t>
            </a:r>
            <a:r>
              <a:rPr lang="en-US" sz="2800" dirty="0">
                <a:latin typeface="#9Slide03 AmpleSoft" panose="02000000000000000000" pitchFamily="2" charset="0"/>
              </a:rPr>
              <a:t> </a:t>
            </a:r>
            <a:r>
              <a:rPr lang="en-US" sz="2800" dirty="0" err="1">
                <a:latin typeface="#9Slide03 AmpleSoft" panose="02000000000000000000" pitchFamily="2" charset="0"/>
              </a:rPr>
              <a:t>bước</a:t>
            </a:r>
            <a:r>
              <a:rPr lang="en-US" sz="2800" dirty="0">
                <a:latin typeface="#9Slide03 AmpleSoft" panose="02000000000000000000" pitchFamily="2" charset="0"/>
              </a:rPr>
              <a:t> </a:t>
            </a:r>
            <a:r>
              <a:rPr lang="en-US" sz="2800" dirty="0" err="1">
                <a:latin typeface="#9Slide03 AmpleSoft" panose="02000000000000000000" pitchFamily="2" charset="0"/>
              </a:rPr>
              <a:t>dặm</a:t>
            </a:r>
            <a:r>
              <a:rPr lang="en-US" sz="2800" dirty="0">
                <a:latin typeface="#9Slide03 AmpleSoft" panose="02000000000000000000" pitchFamily="2" charset="0"/>
              </a:rPr>
              <a:t> </a:t>
            </a:r>
            <a:r>
              <a:rPr lang="en-US" sz="2800" dirty="0" err="1">
                <a:latin typeface="#9Slide03 AmpleSoft" panose="02000000000000000000" pitchFamily="2" charset="0"/>
              </a:rPr>
              <a:t>xanh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Một</a:t>
            </a:r>
            <a:r>
              <a:rPr lang="en-US" sz="2800" dirty="0">
                <a:latin typeface="#9Slide03 AmpleSoft" panose="02000000000000000000" pitchFamily="2" charset="0"/>
              </a:rPr>
              <a:t> </a:t>
            </a:r>
            <a:r>
              <a:rPr lang="en-US" sz="2800" dirty="0" err="1">
                <a:latin typeface="#9Slide03 AmpleSoft" panose="02000000000000000000" pitchFamily="2" charset="0"/>
              </a:rPr>
              <a:t>vùng</a:t>
            </a:r>
            <a:r>
              <a:rPr lang="en-US" sz="2800" dirty="0">
                <a:latin typeface="#9Slide03 AmpleSoft" panose="02000000000000000000" pitchFamily="2" charset="0"/>
              </a:rPr>
              <a:t> </a:t>
            </a:r>
            <a:r>
              <a:rPr lang="en-US" sz="2800" dirty="0" err="1">
                <a:latin typeface="#9Slide03 AmpleSoft" panose="02000000000000000000" pitchFamily="2" charset="0"/>
              </a:rPr>
              <a:t>như</a:t>
            </a:r>
            <a:r>
              <a:rPr lang="en-US" sz="2800" dirty="0">
                <a:latin typeface="#9Slide03 AmpleSoft" panose="02000000000000000000" pitchFamily="2" charset="0"/>
              </a:rPr>
              <a:t> </a:t>
            </a:r>
            <a:r>
              <a:rPr lang="en-US" sz="2800" dirty="0" err="1">
                <a:latin typeface="#9Slide03 AmpleSoft" panose="02000000000000000000" pitchFamily="2" charset="0"/>
              </a:rPr>
              <a:t>thể</a:t>
            </a:r>
            <a:r>
              <a:rPr lang="en-US" sz="2800" dirty="0">
                <a:latin typeface="#9Slide03 AmpleSoft" panose="02000000000000000000" pitchFamily="2" charset="0"/>
              </a:rPr>
              <a:t> </a:t>
            </a:r>
            <a:r>
              <a:rPr lang="en-US" sz="2800" dirty="0" err="1">
                <a:latin typeface="#9Slide03 AmpleSoft" panose="02000000000000000000" pitchFamily="2" charset="0"/>
              </a:rPr>
              <a:t>cây</a:t>
            </a:r>
            <a:r>
              <a:rPr lang="en-US" sz="2800" dirty="0">
                <a:latin typeface="#9Slide03 AmpleSoft" panose="02000000000000000000" pitchFamily="2" charset="0"/>
              </a:rPr>
              <a:t> </a:t>
            </a:r>
            <a:r>
              <a:rPr lang="en-US" sz="2800" dirty="0" err="1">
                <a:latin typeface="#9Slide03 AmpleSoft" panose="02000000000000000000" pitchFamily="2" charset="0"/>
              </a:rPr>
              <a:t>quỳnh</a:t>
            </a:r>
            <a:r>
              <a:rPr lang="en-US" sz="2800" dirty="0">
                <a:latin typeface="#9Slide03 AmpleSoft" panose="02000000000000000000" pitchFamily="2" charset="0"/>
              </a:rPr>
              <a:t> </a:t>
            </a:r>
            <a:r>
              <a:rPr lang="en-US" sz="2800" dirty="0" err="1">
                <a:latin typeface="#9Slide03 AmpleSoft" panose="02000000000000000000" pitchFamily="2" charset="0"/>
              </a:rPr>
              <a:t>cành</a:t>
            </a:r>
            <a:r>
              <a:rPr lang="en-US" sz="2800" dirty="0">
                <a:latin typeface="#9Slide03 AmpleSoft" panose="02000000000000000000" pitchFamily="2" charset="0"/>
              </a:rPr>
              <a:t> </a:t>
            </a:r>
            <a:r>
              <a:rPr lang="en-US" sz="2800" dirty="0" err="1">
                <a:latin typeface="#9Slide03 AmpleSoft" panose="02000000000000000000" pitchFamily="2" charset="0"/>
              </a:rPr>
              <a:t>dao</a:t>
            </a:r>
            <a:r>
              <a:rPr lang="en-US" sz="2800" dirty="0">
                <a:latin typeface="#9Slide03 AmpleSoft" panose="02000000000000000000" pitchFamily="2" charset="0"/>
              </a:rPr>
              <a:t>.</a:t>
            </a:r>
          </a:p>
          <a:p>
            <a:pPr algn="ctr"/>
            <a:r>
              <a:rPr lang="en-US" sz="2800" dirty="0" err="1">
                <a:latin typeface="#9Slide03 AmpleSoft" panose="02000000000000000000" pitchFamily="2" charset="0"/>
              </a:rPr>
              <a:t>Chàng</a:t>
            </a:r>
            <a:r>
              <a:rPr lang="en-US" sz="2800" dirty="0">
                <a:latin typeface="#9Slide03 AmpleSoft" panose="02000000000000000000" pitchFamily="2" charset="0"/>
              </a:rPr>
              <a:t> </a:t>
            </a:r>
            <a:r>
              <a:rPr lang="en-US" sz="2800" dirty="0" err="1">
                <a:latin typeface="#9Slide03 AmpleSoft" panose="02000000000000000000" pitchFamily="2" charset="0"/>
              </a:rPr>
              <a:t>Vương</a:t>
            </a:r>
            <a:r>
              <a:rPr lang="en-US" sz="2800" dirty="0">
                <a:latin typeface="#9Slide03 AmpleSoft" panose="02000000000000000000" pitchFamily="2" charset="0"/>
              </a:rPr>
              <a:t> </a:t>
            </a:r>
            <a:r>
              <a:rPr lang="en-US" sz="2800" dirty="0" err="1">
                <a:latin typeface="#9Slide03 AmpleSoft" panose="02000000000000000000" pitchFamily="2" charset="0"/>
              </a:rPr>
              <a:t>quen</a:t>
            </a:r>
            <a:r>
              <a:rPr lang="en-US" sz="2800" dirty="0">
                <a:latin typeface="#9Slide03 AmpleSoft" panose="02000000000000000000" pitchFamily="2" charset="0"/>
              </a:rPr>
              <a:t> </a:t>
            </a:r>
            <a:r>
              <a:rPr lang="en-US" sz="2800" dirty="0" err="1">
                <a:latin typeface="#9Slide03 AmpleSoft" panose="02000000000000000000" pitchFamily="2" charset="0"/>
              </a:rPr>
              <a:t>mặt</a:t>
            </a:r>
            <a:r>
              <a:rPr lang="en-US" sz="2800" dirty="0">
                <a:latin typeface="#9Slide03 AmpleSoft" panose="02000000000000000000" pitchFamily="2" charset="0"/>
              </a:rPr>
              <a:t> ra </a:t>
            </a:r>
            <a:r>
              <a:rPr lang="en-US" sz="2800" dirty="0" err="1">
                <a:latin typeface="#9Slide03 AmpleSoft" panose="02000000000000000000" pitchFamily="2" charset="0"/>
              </a:rPr>
              <a:t>chào</a:t>
            </a:r>
            <a:r>
              <a:rPr lang="en-US" sz="2800" dirty="0">
                <a:latin typeface="#9Slide03 AmpleSoft" panose="02000000000000000000" pitchFamily="2" charset="0"/>
              </a:rPr>
              <a:t>,</a:t>
            </a:r>
          </a:p>
          <a:p>
            <a:pPr algn="ctr"/>
            <a:r>
              <a:rPr lang="en-US" sz="2800" dirty="0">
                <a:latin typeface="#9Slide03 AmpleSoft" panose="02000000000000000000" pitchFamily="2" charset="0"/>
              </a:rPr>
              <a:t>Hai </a:t>
            </a:r>
            <a:r>
              <a:rPr lang="en-US" sz="2800" dirty="0" err="1">
                <a:latin typeface="#9Slide03 AmpleSoft" panose="02000000000000000000" pitchFamily="2" charset="0"/>
              </a:rPr>
              <a:t>kiều</a:t>
            </a:r>
            <a:r>
              <a:rPr lang="en-US" sz="2800" dirty="0">
                <a:latin typeface="#9Slide03 AmpleSoft" panose="02000000000000000000" pitchFamily="2" charset="0"/>
              </a:rPr>
              <a:t> e </a:t>
            </a:r>
            <a:r>
              <a:rPr lang="en-US" sz="2800" dirty="0" err="1">
                <a:latin typeface="#9Slide03 AmpleSoft" panose="02000000000000000000" pitchFamily="2" charset="0"/>
              </a:rPr>
              <a:t>lệ</a:t>
            </a:r>
            <a:r>
              <a:rPr lang="en-US" sz="2800" dirty="0">
                <a:latin typeface="#9Slide03 AmpleSoft" panose="02000000000000000000" pitchFamily="2" charset="0"/>
              </a:rPr>
              <a:t> </a:t>
            </a:r>
            <a:r>
              <a:rPr lang="en-US" sz="2800" dirty="0" err="1">
                <a:latin typeface="#9Slide03 AmpleSoft" panose="02000000000000000000" pitchFamily="2" charset="0"/>
              </a:rPr>
              <a:t>nép</a:t>
            </a:r>
            <a:r>
              <a:rPr lang="en-US" sz="2800" dirty="0">
                <a:latin typeface="#9Slide03 AmpleSoft" panose="02000000000000000000" pitchFamily="2" charset="0"/>
              </a:rPr>
              <a:t> </a:t>
            </a:r>
            <a:r>
              <a:rPr lang="en-US" sz="2800" dirty="0" err="1">
                <a:latin typeface="#9Slide03 AmpleSoft" panose="02000000000000000000" pitchFamily="2" charset="0"/>
              </a:rPr>
              <a:t>vào</a:t>
            </a:r>
            <a:r>
              <a:rPr lang="en-US" sz="2800" dirty="0">
                <a:latin typeface="#9Slide03 AmpleSoft" panose="02000000000000000000" pitchFamily="2" charset="0"/>
              </a:rPr>
              <a:t> </a:t>
            </a:r>
            <a:r>
              <a:rPr lang="en-US" sz="2800" dirty="0" err="1">
                <a:latin typeface="#9Slide03 AmpleSoft" panose="02000000000000000000" pitchFamily="2" charset="0"/>
              </a:rPr>
              <a:t>dưới</a:t>
            </a:r>
            <a:r>
              <a:rPr lang="en-US" sz="2800" dirty="0">
                <a:latin typeface="#9Slide03 AmpleSoft" panose="02000000000000000000" pitchFamily="2" charset="0"/>
              </a:rPr>
              <a:t> </a:t>
            </a:r>
            <a:r>
              <a:rPr lang="en-US" sz="2800" dirty="0" err="1">
                <a:latin typeface="#9Slide03 AmpleSoft" panose="02000000000000000000" pitchFamily="2" charset="0"/>
              </a:rPr>
              <a:t>hoa</a:t>
            </a:r>
            <a:r>
              <a:rPr lang="en-US" sz="2800" dirty="0">
                <a:latin typeface="#9Slide03 AmpleSoft" panose="02000000000000000000" pitchFamily="2" charset="0"/>
              </a:rPr>
              <a:t>.</a:t>
            </a:r>
          </a:p>
          <a:p>
            <a:pPr algn="ctr"/>
            <a:r>
              <a:rPr lang="en-US" sz="2800" dirty="0" err="1">
                <a:latin typeface="#9Slide03 AmpleSoft" panose="02000000000000000000" pitchFamily="2" charset="0"/>
              </a:rPr>
              <a:t>Nguyên</a:t>
            </a:r>
            <a:r>
              <a:rPr lang="en-US" sz="2800" dirty="0">
                <a:latin typeface="#9Slide03 AmpleSoft" panose="02000000000000000000" pitchFamily="2" charset="0"/>
              </a:rPr>
              <a:t> </a:t>
            </a:r>
            <a:r>
              <a:rPr lang="en-US" sz="2800" dirty="0" err="1">
                <a:latin typeface="#9Slide03 AmpleSoft" panose="02000000000000000000" pitchFamily="2" charset="0"/>
              </a:rPr>
              <a:t>người</a:t>
            </a:r>
            <a:r>
              <a:rPr lang="en-US" sz="2800" dirty="0">
                <a:latin typeface="#9Slide03 AmpleSoft" panose="02000000000000000000" pitchFamily="2" charset="0"/>
              </a:rPr>
              <a:t> </a:t>
            </a:r>
            <a:r>
              <a:rPr lang="en-US" sz="2800" dirty="0" err="1">
                <a:latin typeface="#9Slide03 AmpleSoft" panose="02000000000000000000" pitchFamily="2" charset="0"/>
              </a:rPr>
              <a:t>quanh</a:t>
            </a:r>
            <a:r>
              <a:rPr lang="en-US" sz="2800" dirty="0">
                <a:latin typeface="#9Slide03 AmpleSoft" panose="02000000000000000000" pitchFamily="2" charset="0"/>
              </a:rPr>
              <a:t> </a:t>
            </a:r>
            <a:r>
              <a:rPr lang="en-US" sz="2800" dirty="0" err="1">
                <a:latin typeface="#9Slide03 AmpleSoft" panose="02000000000000000000" pitchFamily="2" charset="0"/>
              </a:rPr>
              <a:t>quát</a:t>
            </a:r>
            <a:r>
              <a:rPr lang="en-US" sz="2800" dirty="0">
                <a:latin typeface="#9Slide03 AmpleSoft" panose="02000000000000000000" pitchFamily="2" charset="0"/>
              </a:rPr>
              <a:t> </a:t>
            </a:r>
            <a:r>
              <a:rPr lang="en-US" sz="2800" dirty="0" err="1">
                <a:latin typeface="#9Slide03 AmpleSoft" panose="02000000000000000000" pitchFamily="2" charset="0"/>
              </a:rPr>
              <a:t>đâu</a:t>
            </a:r>
            <a:r>
              <a:rPr lang="en-US" sz="2800" dirty="0">
                <a:latin typeface="#9Slide03 AmpleSoft" panose="02000000000000000000" pitchFamily="2" charset="0"/>
              </a:rPr>
              <a:t> </a:t>
            </a:r>
            <a:r>
              <a:rPr lang="en-US" sz="2800" dirty="0" err="1">
                <a:latin typeface="#9Slide03 AmpleSoft" panose="02000000000000000000" pitchFamily="2" charset="0"/>
              </a:rPr>
              <a:t>xa</a:t>
            </a:r>
            <a:r>
              <a:rPr lang="en-US" sz="2800" dirty="0">
                <a:latin typeface="#9Slide03 AmpleSoft" panose="02000000000000000000" pitchFamily="2" charset="0"/>
              </a:rPr>
              <a:t>,</a:t>
            </a:r>
          </a:p>
          <a:p>
            <a:pPr algn="ctr"/>
            <a:r>
              <a:rPr lang="en-US" sz="2800" dirty="0">
                <a:latin typeface="#9Slide03 AmpleSoft" panose="02000000000000000000" pitchFamily="2" charset="0"/>
              </a:rPr>
              <a:t>Họ Kim </a:t>
            </a:r>
            <a:r>
              <a:rPr lang="en-US" sz="2800" dirty="0" err="1">
                <a:latin typeface="#9Slide03 AmpleSoft" panose="02000000000000000000" pitchFamily="2" charset="0"/>
              </a:rPr>
              <a:t>tên</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vốn</a:t>
            </a:r>
            <a:r>
              <a:rPr lang="en-US" sz="2800" dirty="0">
                <a:latin typeface="#9Slide03 AmpleSoft" panose="02000000000000000000" pitchFamily="2" charset="0"/>
              </a:rPr>
              <a:t> </a:t>
            </a:r>
            <a:r>
              <a:rPr lang="en-US" sz="2800" dirty="0" err="1">
                <a:latin typeface="#9Slide03 AmpleSoft" panose="02000000000000000000" pitchFamily="2" charset="0"/>
              </a:rPr>
              <a:t>nhà</a:t>
            </a:r>
            <a:r>
              <a:rPr lang="en-US" sz="2800" dirty="0">
                <a:latin typeface="#9Slide03 AmpleSoft" panose="02000000000000000000" pitchFamily="2" charset="0"/>
              </a:rPr>
              <a:t> </a:t>
            </a:r>
            <a:r>
              <a:rPr lang="en-US" sz="2800" dirty="0" err="1">
                <a:latin typeface="#9Slide03 AmpleSoft" panose="02000000000000000000" pitchFamily="2" charset="0"/>
              </a:rPr>
              <a:t>trâm</a:t>
            </a:r>
            <a:r>
              <a:rPr lang="en-US" sz="2800" dirty="0">
                <a:latin typeface="#9Slide03 AmpleSoft" panose="02000000000000000000" pitchFamily="2" charset="0"/>
              </a:rPr>
              <a:t> </a:t>
            </a:r>
            <a:r>
              <a:rPr lang="en-US" sz="2800" dirty="0" err="1">
                <a:latin typeface="#9Slide03 AmpleSoft" panose="02000000000000000000" pitchFamily="2" charset="0"/>
              </a:rPr>
              <a:t>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Nền</a:t>
            </a:r>
            <a:r>
              <a:rPr lang="en-US" sz="2800" dirty="0">
                <a:latin typeface="#9Slide03 AmpleSoft" panose="02000000000000000000" pitchFamily="2" charset="0"/>
              </a:rPr>
              <a:t> </a:t>
            </a:r>
            <a:r>
              <a:rPr lang="en-US" sz="2800" dirty="0" err="1">
                <a:latin typeface="#9Slide03 AmpleSoft" panose="02000000000000000000" pitchFamily="2" charset="0"/>
              </a:rPr>
              <a:t>phú</a:t>
            </a:r>
            <a:r>
              <a:rPr lang="en-US" sz="2800" dirty="0">
                <a:latin typeface="#9Slide03 AmpleSoft" panose="02000000000000000000" pitchFamily="2" charset="0"/>
              </a:rPr>
              <a:t> </a:t>
            </a:r>
            <a:r>
              <a:rPr lang="en-US" sz="2800" dirty="0" err="1">
                <a:latin typeface="#9Slide03 AmpleSoft" panose="02000000000000000000" pitchFamily="2" charset="0"/>
              </a:rPr>
              <a:t>hậu</a:t>
            </a:r>
            <a:r>
              <a:rPr lang="en-US" sz="2800" dirty="0">
                <a:latin typeface="#9Slide03 AmpleSoft" panose="02000000000000000000" pitchFamily="2" charset="0"/>
              </a:rPr>
              <a:t> </a:t>
            </a:r>
            <a:r>
              <a:rPr lang="en-US" sz="2800" dirty="0" err="1">
                <a:latin typeface="#9Slide03 AmpleSoft" panose="02000000000000000000" pitchFamily="2" charset="0"/>
              </a:rPr>
              <a:t>bậc</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danh</a:t>
            </a:r>
            <a:r>
              <a:rPr lang="en-US" sz="2800" dirty="0">
                <a:latin typeface="#9Slide03 AmpleSoft" panose="02000000000000000000" pitchFamily="2" charset="0"/>
              </a:rPr>
              <a:t>,</a:t>
            </a:r>
          </a:p>
          <a:p>
            <a:pPr algn="ctr"/>
            <a:r>
              <a:rPr lang="en-US" sz="2800" dirty="0" err="1">
                <a:latin typeface="#9Slide03 AmpleSoft" panose="02000000000000000000" pitchFamily="2" charset="0"/>
              </a:rPr>
              <a:t>Văn</a:t>
            </a:r>
            <a:r>
              <a:rPr lang="en-US" sz="2800" dirty="0">
                <a:latin typeface="#9Slide03 AmpleSoft" panose="02000000000000000000" pitchFamily="2" charset="0"/>
              </a:rPr>
              <a:t> </a:t>
            </a:r>
            <a:r>
              <a:rPr lang="en-US" sz="2800" dirty="0" err="1">
                <a:latin typeface="#9Slide03 AmpleSoft" panose="02000000000000000000" pitchFamily="2" charset="0"/>
              </a:rPr>
              <a:t>chương</a:t>
            </a:r>
            <a:r>
              <a:rPr lang="en-US" sz="2800" dirty="0">
                <a:latin typeface="#9Slide03 AmpleSoft" panose="02000000000000000000" pitchFamily="2" charset="0"/>
              </a:rPr>
              <a:t> </a:t>
            </a:r>
            <a:r>
              <a:rPr lang="en-US" sz="2800" dirty="0" err="1">
                <a:latin typeface="#9Slide03 AmpleSoft" panose="02000000000000000000" pitchFamily="2" charset="0"/>
              </a:rPr>
              <a:t>nết</a:t>
            </a:r>
            <a:r>
              <a:rPr lang="en-US" sz="2800" dirty="0">
                <a:latin typeface="#9Slide03 AmpleSoft" panose="02000000000000000000" pitchFamily="2" charset="0"/>
              </a:rPr>
              <a:t> </a:t>
            </a:r>
            <a:r>
              <a:rPr lang="en-US" sz="2800" dirty="0" err="1">
                <a:latin typeface="#9Slide03 AmpleSoft" panose="02000000000000000000" pitchFamily="2" charset="0"/>
              </a:rPr>
              <a:t>đất</a:t>
            </a:r>
            <a:r>
              <a:rPr lang="en-US" sz="2800" dirty="0">
                <a:latin typeface="#9Slide03 AmpleSoft" panose="02000000000000000000" pitchFamily="2" charset="0"/>
              </a:rPr>
              <a:t> </a:t>
            </a:r>
            <a:r>
              <a:rPr lang="en-US" sz="2800" dirty="0" err="1">
                <a:latin typeface="#9Slide03 AmpleSoft" panose="02000000000000000000" pitchFamily="2" charset="0"/>
              </a:rPr>
              <a:t>thông</a:t>
            </a:r>
            <a:r>
              <a:rPr lang="en-US" sz="2800" dirty="0">
                <a:latin typeface="#9Slide03 AmpleSoft" panose="02000000000000000000" pitchFamily="2" charset="0"/>
              </a:rPr>
              <a:t> </a:t>
            </a:r>
            <a:r>
              <a:rPr lang="en-US" sz="2800" dirty="0" err="1">
                <a:latin typeface="#9Slide03 AmpleSoft" panose="02000000000000000000" pitchFamily="2" charset="0"/>
              </a:rPr>
              <a:t>minh</a:t>
            </a:r>
            <a:r>
              <a:rPr lang="en-US" sz="2800" dirty="0">
                <a:latin typeface="#9Slide03 AmpleSoft" panose="02000000000000000000" pitchFamily="2" charset="0"/>
              </a:rPr>
              <a:t> </a:t>
            </a:r>
            <a:r>
              <a:rPr lang="en-US" sz="2800" dirty="0" err="1">
                <a:latin typeface="#9Slide03 AmpleSoft" panose="02000000000000000000" pitchFamily="2" charset="0"/>
              </a:rPr>
              <a:t>tính</a:t>
            </a:r>
            <a:r>
              <a:rPr lang="en-US" sz="2800" dirty="0">
                <a:latin typeface="#9Slide03 AmpleSoft" panose="02000000000000000000" pitchFamily="2" charset="0"/>
              </a:rPr>
              <a:t> </a:t>
            </a:r>
            <a:r>
              <a:rPr lang="en-US" sz="2800" dirty="0" err="1">
                <a:latin typeface="#9Slide03 AmpleSoft" panose="02000000000000000000" pitchFamily="2" charset="0"/>
              </a:rPr>
              <a:t>trời</a:t>
            </a:r>
            <a:r>
              <a:rPr lang="en-US" sz="2800" dirty="0">
                <a:latin typeface="#9Slide03 AmpleSoft" panose="02000000000000000000" pitchFamily="2" charset="0"/>
              </a:rPr>
              <a:t>.</a:t>
            </a:r>
          </a:p>
          <a:p>
            <a:pPr algn="ctr"/>
            <a:r>
              <a:rPr lang="en-US" sz="2800" dirty="0" err="1">
                <a:latin typeface="#9Slide03 AmpleSoft" panose="02000000000000000000" pitchFamily="2" charset="0"/>
              </a:rPr>
              <a:t>Phong</a:t>
            </a:r>
            <a:r>
              <a:rPr lang="en-US" sz="2800" dirty="0">
                <a:latin typeface="#9Slide03 AmpleSoft" panose="02000000000000000000" pitchFamily="2" charset="0"/>
              </a:rPr>
              <a:t> </a:t>
            </a:r>
            <a:r>
              <a:rPr lang="en-US" sz="2800" dirty="0" err="1">
                <a:latin typeface="#9Slide03 AmpleSoft" panose="02000000000000000000" pitchFamily="2" charset="0"/>
              </a:rPr>
              <a:t>tư</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mạo</a:t>
            </a:r>
            <a:r>
              <a:rPr lang="en-US" sz="2800" dirty="0">
                <a:latin typeface="#9Slide03 AmpleSoft" panose="02000000000000000000" pitchFamily="2" charset="0"/>
              </a:rPr>
              <a:t> </a:t>
            </a:r>
            <a:r>
              <a:rPr lang="en-US" sz="2800" dirty="0" err="1">
                <a:latin typeface="#9Slide03 AmpleSoft" panose="02000000000000000000" pitchFamily="2" charset="0"/>
              </a:rPr>
              <a:t>tót</a:t>
            </a:r>
            <a:r>
              <a:rPr lang="en-US" sz="2800" dirty="0">
                <a:latin typeface="#9Slide03 AmpleSoft" panose="02000000000000000000" pitchFamily="2" charset="0"/>
              </a:rPr>
              <a:t> </a:t>
            </a:r>
            <a:r>
              <a:rPr lang="en-US" sz="2800" dirty="0" err="1">
                <a:latin typeface="#9Slide03 AmpleSoft" panose="02000000000000000000" pitchFamily="2" charset="0"/>
              </a:rPr>
              <a:t>vời</a:t>
            </a:r>
            <a:r>
              <a:rPr lang="en-US" sz="2800" dirty="0">
                <a:latin typeface="#9Slide03 AmpleSoft" panose="02000000000000000000" pitchFamily="2" charset="0"/>
              </a:rPr>
              <a:t>,</a:t>
            </a:r>
          </a:p>
          <a:p>
            <a:pPr algn="ctr"/>
            <a:r>
              <a:rPr lang="en-US" sz="2800" dirty="0" err="1">
                <a:latin typeface="#9Slide03 AmpleSoft" panose="02000000000000000000" pitchFamily="2" charset="0"/>
              </a:rPr>
              <a:t>Vào</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phong</a:t>
            </a:r>
            <a:r>
              <a:rPr lang="en-US" sz="2800" dirty="0">
                <a:latin typeface="#9Slide03 AmpleSoft" panose="02000000000000000000" pitchFamily="2" charset="0"/>
              </a:rPr>
              <a:t> </a:t>
            </a:r>
            <a:r>
              <a:rPr lang="en-US" sz="2800" dirty="0" err="1">
                <a:latin typeface="#9Slide03 AmpleSoft" panose="02000000000000000000" pitchFamily="2" charset="0"/>
              </a:rPr>
              <a:t>nhã</a:t>
            </a:r>
            <a:r>
              <a:rPr lang="en-US" sz="2800" dirty="0">
                <a:latin typeface="#9Slide03 AmpleSoft" panose="02000000000000000000" pitchFamily="2" charset="0"/>
              </a:rPr>
              <a:t> ra </a:t>
            </a:r>
            <a:r>
              <a:rPr lang="en-US" sz="2800" dirty="0" err="1">
                <a:latin typeface="#9Slide03 AmpleSoft" panose="02000000000000000000" pitchFamily="2" charset="0"/>
              </a:rPr>
              <a:t>ngoài</a:t>
            </a:r>
            <a:r>
              <a:rPr lang="en-US" sz="2800" dirty="0">
                <a:latin typeface="#9Slide03 AmpleSoft" panose="02000000000000000000" pitchFamily="2" charset="0"/>
              </a:rPr>
              <a:t> </a:t>
            </a:r>
            <a:r>
              <a:rPr lang="en-US" sz="2800" dirty="0" err="1">
                <a:latin typeface="#9Slide03 AmpleSoft" panose="02000000000000000000" pitchFamily="2" charset="0"/>
              </a:rPr>
              <a:t>hào</a:t>
            </a:r>
            <a:r>
              <a:rPr lang="en-US" sz="2800" dirty="0">
                <a:latin typeface="#9Slide03 AmpleSoft" panose="02000000000000000000" pitchFamily="2" charset="0"/>
              </a:rPr>
              <a:t> </a:t>
            </a:r>
            <a:r>
              <a:rPr lang="en-US" sz="2800" dirty="0" err="1">
                <a:latin typeface="#9Slide03 AmpleSoft" panose="02000000000000000000" pitchFamily="2" charset="0"/>
              </a:rPr>
              <a:t>hoa</a:t>
            </a:r>
            <a:r>
              <a:rPr lang="en-US" sz="2800" dirty="0">
                <a:latin typeface="#9Slide03 AmpleSoft" panose="02000000000000000000" pitchFamily="2" charset="0"/>
              </a:rPr>
              <a:t>.</a:t>
            </a:r>
          </a:p>
        </p:txBody>
      </p:sp>
      <p:cxnSp>
        <p:nvCxnSpPr>
          <p:cNvPr id="7" name="Straight Connector 6">
            <a:extLst>
              <a:ext uri="{FF2B5EF4-FFF2-40B4-BE49-F238E27FC236}">
                <a16:creationId xmlns="" xmlns:a16="http://schemas.microsoft.com/office/drawing/2014/main" id="{3CE33C35-3DCA-46FB-B525-C19FFDF34018}"/>
              </a:ext>
            </a:extLst>
          </p:cNvPr>
          <p:cNvCxnSpPr>
            <a:cxnSpLocks/>
          </p:cNvCxnSpPr>
          <p:nvPr/>
        </p:nvCxnSpPr>
        <p:spPr>
          <a:xfrm>
            <a:off x="5548515" y="4215612"/>
            <a:ext cx="13340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EDD831D7-FEBB-4EDD-B4F1-BC398AB5A642}"/>
              </a:ext>
            </a:extLst>
          </p:cNvPr>
          <p:cNvSpPr txBox="1"/>
          <p:nvPr/>
        </p:nvSpPr>
        <p:spPr>
          <a:xfrm>
            <a:off x="7884437" y="4118572"/>
            <a:ext cx="3432593" cy="1815882"/>
          </a:xfrm>
          <a:prstGeom prst="rect">
            <a:avLst/>
          </a:prstGeom>
          <a:noFill/>
        </p:spPr>
        <p:txBody>
          <a:bodyPr wrap="square">
            <a:spAutoFit/>
          </a:bodyPr>
          <a:lstStyle/>
          <a:p>
            <a:pPr algn="just"/>
            <a:r>
              <a:rPr lang="en-US" sz="2800" dirty="0">
                <a:solidFill>
                  <a:srgbClr val="0070C0"/>
                </a:solidFill>
                <a:latin typeface="#9Slide03 AmpleSoft" panose="02000000000000000000" pitchFamily="2" charset="0"/>
                <a:sym typeface="Wingdings" panose="05000000000000000000" pitchFamily="2" charset="2"/>
              </a:rPr>
              <a:t></a:t>
            </a:r>
            <a:r>
              <a:rPr lang="en-US" sz="2800" dirty="0">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rPr>
              <a:t>Các</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từ</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Hán</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Việt</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thể</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hiện</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sự</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quý</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mến</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trân</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trọng</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của</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tác</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giả</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với</a:t>
            </a:r>
            <a:r>
              <a:rPr lang="en-US" sz="2800" dirty="0">
                <a:solidFill>
                  <a:srgbClr val="0070C0"/>
                </a:solidFill>
                <a:latin typeface="#9Slide03 AmpleSoft" panose="02000000000000000000" pitchFamily="2" charset="0"/>
              </a:rPr>
              <a:t> Kim </a:t>
            </a:r>
            <a:r>
              <a:rPr lang="en-US" sz="2800" dirty="0" err="1">
                <a:solidFill>
                  <a:srgbClr val="0070C0"/>
                </a:solidFill>
                <a:latin typeface="#9Slide03 AmpleSoft" panose="02000000000000000000" pitchFamily="2" charset="0"/>
              </a:rPr>
              <a:t>Trọng</a:t>
            </a:r>
            <a:endParaRPr lang="vi-VN" sz="2800" dirty="0">
              <a:solidFill>
                <a:srgbClr val="0070C0"/>
              </a:solidFill>
              <a:latin typeface="#9Slide03 AmpleSoft" panose="02000000000000000000" pitchFamily="2" charset="0"/>
            </a:endParaRPr>
          </a:p>
        </p:txBody>
      </p:sp>
      <p:cxnSp>
        <p:nvCxnSpPr>
          <p:cNvPr id="13" name="Straight Connector 12">
            <a:extLst>
              <a:ext uri="{FF2B5EF4-FFF2-40B4-BE49-F238E27FC236}">
                <a16:creationId xmlns="" xmlns:a16="http://schemas.microsoft.com/office/drawing/2014/main" id="{EBD0817A-2E37-4C80-AD3D-257CFB9C2964}"/>
              </a:ext>
            </a:extLst>
          </p:cNvPr>
          <p:cNvCxnSpPr>
            <a:cxnSpLocks/>
          </p:cNvCxnSpPr>
          <p:nvPr/>
        </p:nvCxnSpPr>
        <p:spPr>
          <a:xfrm>
            <a:off x="2945522" y="4662979"/>
            <a:ext cx="12808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15845BA9-CEF9-4C93-A346-28ADA26C1443}"/>
              </a:ext>
            </a:extLst>
          </p:cNvPr>
          <p:cNvCxnSpPr>
            <a:cxnSpLocks/>
          </p:cNvCxnSpPr>
          <p:nvPr/>
        </p:nvCxnSpPr>
        <p:spPr>
          <a:xfrm>
            <a:off x="4908087" y="4662979"/>
            <a:ext cx="12808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E5141071-4276-47D7-8512-A925B18068D5}"/>
              </a:ext>
            </a:extLst>
          </p:cNvPr>
          <p:cNvCxnSpPr>
            <a:cxnSpLocks/>
          </p:cNvCxnSpPr>
          <p:nvPr/>
        </p:nvCxnSpPr>
        <p:spPr>
          <a:xfrm>
            <a:off x="1098087" y="5100514"/>
            <a:ext cx="1847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614EAE5E-10CD-4F70-B782-720A9B4EBE92}"/>
              </a:ext>
            </a:extLst>
          </p:cNvPr>
          <p:cNvCxnSpPr>
            <a:cxnSpLocks/>
          </p:cNvCxnSpPr>
          <p:nvPr/>
        </p:nvCxnSpPr>
        <p:spPr>
          <a:xfrm>
            <a:off x="4170667" y="5100514"/>
            <a:ext cx="17778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E8EE1171-6ABF-4DE6-A665-7D4CB07C6E6F}"/>
              </a:ext>
            </a:extLst>
          </p:cNvPr>
          <p:cNvCxnSpPr>
            <a:cxnSpLocks/>
          </p:cNvCxnSpPr>
          <p:nvPr/>
        </p:nvCxnSpPr>
        <p:spPr>
          <a:xfrm>
            <a:off x="2265299" y="5528218"/>
            <a:ext cx="15184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707591FC-1495-491B-9609-1967FC44DAA5}"/>
              </a:ext>
            </a:extLst>
          </p:cNvPr>
          <p:cNvCxnSpPr>
            <a:cxnSpLocks/>
          </p:cNvCxnSpPr>
          <p:nvPr/>
        </p:nvCxnSpPr>
        <p:spPr>
          <a:xfrm>
            <a:off x="2874900" y="5944286"/>
            <a:ext cx="16086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5DC32A60-C7FC-4640-9E78-9281A18ADD75}"/>
              </a:ext>
            </a:extLst>
          </p:cNvPr>
          <p:cNvCxnSpPr>
            <a:cxnSpLocks/>
          </p:cNvCxnSpPr>
          <p:nvPr/>
        </p:nvCxnSpPr>
        <p:spPr>
          <a:xfrm>
            <a:off x="5831854" y="5944286"/>
            <a:ext cx="12277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 xmlns:a16="http://schemas.microsoft.com/office/drawing/2014/main" id="{10E8855E-5884-45DE-8036-91035ABC3992}"/>
              </a:ext>
            </a:extLst>
          </p:cNvPr>
          <p:cNvSpPr/>
          <p:nvPr/>
        </p:nvSpPr>
        <p:spPr>
          <a:xfrm>
            <a:off x="4086224" y="2167543"/>
            <a:ext cx="3152775" cy="38393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C51F96AC-CF1F-41F6-B346-39A3AC5B5055}"/>
              </a:ext>
            </a:extLst>
          </p:cNvPr>
          <p:cNvSpPr txBox="1"/>
          <p:nvPr/>
        </p:nvSpPr>
        <p:spPr>
          <a:xfrm>
            <a:off x="7637794" y="2051878"/>
            <a:ext cx="3679236" cy="1338828"/>
          </a:xfrm>
          <a:prstGeom prst="rect">
            <a:avLst/>
          </a:prstGeom>
          <a:noFill/>
        </p:spPr>
        <p:txBody>
          <a:bodyPr wrap="square">
            <a:spAutoFit/>
          </a:bodyPr>
          <a:lstStyle/>
          <a:p>
            <a:pPr algn="just"/>
            <a:r>
              <a:rPr lang="en-US" sz="2700" dirty="0">
                <a:solidFill>
                  <a:srgbClr val="0070C0"/>
                </a:solidFill>
                <a:latin typeface="#9Slide03 AmpleSoft" panose="02000000000000000000" pitchFamily="2" charset="0"/>
                <a:sym typeface="Wingdings" panose="05000000000000000000" pitchFamily="2" charset="2"/>
              </a:rPr>
              <a:t></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Hình</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ảnh</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ước</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lệ</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tượng</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trưng</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cho</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vẻ</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đẹp</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thanh</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cao</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quý</a:t>
            </a:r>
            <a:r>
              <a:rPr lang="en-US" sz="2700" dirty="0">
                <a:solidFill>
                  <a:srgbClr val="0070C0"/>
                </a:solidFill>
                <a:latin typeface="#9Slide03 AmpleSoft" panose="02000000000000000000" pitchFamily="2" charset="0"/>
              </a:rPr>
              <a:t> </a:t>
            </a:r>
            <a:r>
              <a:rPr lang="en-US" sz="2700" dirty="0" err="1">
                <a:solidFill>
                  <a:srgbClr val="0070C0"/>
                </a:solidFill>
                <a:latin typeface="#9Slide03 AmpleSoft" panose="02000000000000000000" pitchFamily="2" charset="0"/>
              </a:rPr>
              <a:t>phái</a:t>
            </a:r>
            <a:endParaRPr lang="vi-VN" sz="2700" dirty="0">
              <a:solidFill>
                <a:srgbClr val="0070C0"/>
              </a:solidFill>
              <a:latin typeface="#9Slide03 AmpleSoft" panose="02000000000000000000" pitchFamily="2" charset="0"/>
            </a:endParaRPr>
          </a:p>
        </p:txBody>
      </p:sp>
    </p:spTree>
    <p:extLst>
      <p:ext uri="{BB962C8B-B14F-4D97-AF65-F5344CB8AC3E}">
        <p14:creationId xmlns:p14="http://schemas.microsoft.com/office/powerpoint/2010/main" val="2990588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barn(inVertical)">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a:extLst>
              <a:ext uri="{FF2B5EF4-FFF2-40B4-BE49-F238E27FC236}">
                <a16:creationId xmlns="" xmlns:a16="http://schemas.microsoft.com/office/drawing/2014/main" id="{62744989-7FA8-E24B-58A3-4BC77ADF2BF4}"/>
              </a:ext>
            </a:extLst>
          </p:cNvPr>
          <p:cNvSpPr>
            <a:spLocks noChangeArrowheads="1"/>
          </p:cNvSpPr>
          <p:nvPr/>
        </p:nvSpPr>
        <p:spPr bwMode="auto">
          <a:xfrm>
            <a:off x="3416085" y="859649"/>
            <a:ext cx="5359828" cy="6771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800" dirty="0">
                <a:solidFill>
                  <a:srgbClr val="FF0000"/>
                </a:solidFill>
                <a:latin typeface="#9Slide07 IcielBaliho Script" pitchFamily="2" charset="0"/>
              </a:rPr>
              <a:t>2. </a:t>
            </a:r>
            <a:r>
              <a:rPr lang="en-US" altLang="en-US" sz="3800" dirty="0" err="1">
                <a:solidFill>
                  <a:srgbClr val="FF0000"/>
                </a:solidFill>
                <a:latin typeface="#9Slide07 IcielBaliho Script" pitchFamily="2" charset="0"/>
              </a:rPr>
              <a:t>Nhân</a:t>
            </a:r>
            <a:r>
              <a:rPr lang="en-US" altLang="en-US" sz="3800" dirty="0">
                <a:solidFill>
                  <a:srgbClr val="FF0000"/>
                </a:solidFill>
                <a:latin typeface="#9Slide07 IcielBaliho Script" pitchFamily="2" charset="0"/>
              </a:rPr>
              <a:t> </a:t>
            </a:r>
            <a:r>
              <a:rPr lang="en-US" altLang="en-US" sz="3800" dirty="0" err="1">
                <a:solidFill>
                  <a:srgbClr val="FF0000"/>
                </a:solidFill>
                <a:latin typeface="#9Slide07 IcielBaliho Script" pitchFamily="2" charset="0"/>
              </a:rPr>
              <a:t>vật</a:t>
            </a:r>
            <a:r>
              <a:rPr lang="en-US" altLang="en-US" sz="3800" dirty="0">
                <a:solidFill>
                  <a:srgbClr val="FF0000"/>
                </a:solidFill>
                <a:latin typeface="#9Slide07 IcielBaliho Script" pitchFamily="2" charset="0"/>
              </a:rPr>
              <a:t> Kim </a:t>
            </a:r>
            <a:r>
              <a:rPr lang="en-US" altLang="en-US" sz="3800" dirty="0" err="1">
                <a:solidFill>
                  <a:srgbClr val="FF0000"/>
                </a:solidFill>
                <a:latin typeface="#9Slide07 IcielBaliho Script" pitchFamily="2" charset="0"/>
              </a:rPr>
              <a:t>Trọng</a:t>
            </a:r>
            <a:endParaRPr lang="en-US" altLang="en-US" sz="3800" dirty="0">
              <a:solidFill>
                <a:srgbClr val="FF0000"/>
              </a:solidFill>
              <a:latin typeface="#9Slide07 IcielBaliho Script" pitchFamily="2" charset="0"/>
            </a:endParaRPr>
          </a:p>
        </p:txBody>
      </p:sp>
      <p:sp>
        <p:nvSpPr>
          <p:cNvPr id="8" name="Rectangle: Rounded Corners 7">
            <a:extLst>
              <a:ext uri="{FF2B5EF4-FFF2-40B4-BE49-F238E27FC236}">
                <a16:creationId xmlns="" xmlns:a16="http://schemas.microsoft.com/office/drawing/2014/main" id="{EB8EC7F3-E037-3629-FDC7-A50F233A0A90}"/>
              </a:ext>
            </a:extLst>
          </p:cNvPr>
          <p:cNvSpPr/>
          <p:nvPr/>
        </p:nvSpPr>
        <p:spPr>
          <a:xfrm>
            <a:off x="927920" y="1870840"/>
            <a:ext cx="3299951" cy="1414095"/>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500" dirty="0">
                <a:solidFill>
                  <a:srgbClr val="0070C0"/>
                </a:solidFill>
                <a:latin typeface="#9Slide03 Ample" panose="02000000000000000000" pitchFamily="2" charset="0"/>
              </a:rPr>
              <a:t>Cử chỉ, hành động lịch thiệp, nho nhã: </a:t>
            </a:r>
            <a:r>
              <a:rPr lang="vi-VN" sz="2500" dirty="0">
                <a:solidFill>
                  <a:schemeClr val="tx1"/>
                </a:solidFill>
                <a:latin typeface="#9Slide03 AmpleSoft" panose="02000000000000000000" pitchFamily="2" charset="0"/>
              </a:rPr>
              <a:t>xuống ngựa tới nơi tự tình</a:t>
            </a:r>
            <a:endParaRPr lang="en-US" sz="2500" dirty="0">
              <a:solidFill>
                <a:schemeClr val="tx1"/>
              </a:solidFill>
              <a:latin typeface="#9Slide03 AmpleSoft" panose="02000000000000000000" pitchFamily="2" charset="0"/>
            </a:endParaRPr>
          </a:p>
        </p:txBody>
      </p:sp>
      <p:sp>
        <p:nvSpPr>
          <p:cNvPr id="11" name="Rectangle: Rounded Corners 10">
            <a:extLst>
              <a:ext uri="{FF2B5EF4-FFF2-40B4-BE49-F238E27FC236}">
                <a16:creationId xmlns="" xmlns:a16="http://schemas.microsoft.com/office/drawing/2014/main" id="{D71FCC1A-537B-BBA1-CEB9-9B65E1F721DE}"/>
              </a:ext>
            </a:extLst>
          </p:cNvPr>
          <p:cNvSpPr/>
          <p:nvPr/>
        </p:nvSpPr>
        <p:spPr>
          <a:xfrm>
            <a:off x="7553551" y="1886768"/>
            <a:ext cx="3634699" cy="1414095"/>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500" dirty="0">
                <a:solidFill>
                  <a:srgbClr val="0070C0"/>
                </a:solidFill>
                <a:latin typeface="#9Slide03 Ample" panose="02000000000000000000" pitchFamily="2" charset="0"/>
              </a:rPr>
              <a:t>Trang phục, dung mạo trẻ trung, thanh lịch: </a:t>
            </a:r>
            <a:r>
              <a:rPr lang="vi-VN" sz="2500" dirty="0">
                <a:solidFill>
                  <a:schemeClr val="tx1"/>
                </a:solidFill>
                <a:latin typeface="#9Slide03 AmpleSoft" panose="02000000000000000000" pitchFamily="2" charset="0"/>
              </a:rPr>
              <a:t>hài văn lần bước dặm xanh</a:t>
            </a:r>
            <a:endParaRPr lang="en-US" sz="2500" dirty="0">
              <a:solidFill>
                <a:schemeClr val="tx1"/>
              </a:solidFill>
              <a:latin typeface="#9Slide03 AmpleSoft" panose="02000000000000000000" pitchFamily="2" charset="0"/>
            </a:endParaRPr>
          </a:p>
        </p:txBody>
      </p:sp>
      <p:sp>
        <p:nvSpPr>
          <p:cNvPr id="12" name="Rectangle: Rounded Corners 11">
            <a:extLst>
              <a:ext uri="{FF2B5EF4-FFF2-40B4-BE49-F238E27FC236}">
                <a16:creationId xmlns="" xmlns:a16="http://schemas.microsoft.com/office/drawing/2014/main" id="{AB5BA757-D532-8CDD-5BD1-D62C7B299DA3}"/>
              </a:ext>
            </a:extLst>
          </p:cNvPr>
          <p:cNvSpPr/>
          <p:nvPr/>
        </p:nvSpPr>
        <p:spPr>
          <a:xfrm>
            <a:off x="927920" y="3546397"/>
            <a:ext cx="3299951" cy="1619806"/>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500" dirty="0">
                <a:solidFill>
                  <a:srgbClr val="0070C0"/>
                </a:solidFill>
                <a:latin typeface="#9Slide03 Ample" panose="02000000000000000000" pitchFamily="2" charset="0"/>
              </a:rPr>
              <a:t>Gia thế giàu sang, quyền quý: </a:t>
            </a:r>
            <a:r>
              <a:rPr lang="vi-VN" sz="2500" dirty="0">
                <a:solidFill>
                  <a:schemeClr val="tx1"/>
                </a:solidFill>
                <a:latin typeface="#9Slide03 AmpleSoft" panose="02000000000000000000" pitchFamily="2" charset="0"/>
              </a:rPr>
              <a:t>nhà trâm anh, nền phú hậu</a:t>
            </a:r>
            <a:endParaRPr lang="en-US" sz="2500" dirty="0">
              <a:solidFill>
                <a:schemeClr val="tx1"/>
              </a:solidFill>
              <a:latin typeface="#9Slide03 AmpleSoft" panose="02000000000000000000" pitchFamily="2" charset="0"/>
            </a:endParaRPr>
          </a:p>
        </p:txBody>
      </p:sp>
      <p:sp>
        <p:nvSpPr>
          <p:cNvPr id="13" name="Rectangle: Rounded Corners 12">
            <a:extLst>
              <a:ext uri="{FF2B5EF4-FFF2-40B4-BE49-F238E27FC236}">
                <a16:creationId xmlns="" xmlns:a16="http://schemas.microsoft.com/office/drawing/2014/main" id="{FDF4D075-2144-B2A9-16FD-DA74A7D45233}"/>
              </a:ext>
            </a:extLst>
          </p:cNvPr>
          <p:cNvSpPr/>
          <p:nvPr/>
        </p:nvSpPr>
        <p:spPr>
          <a:xfrm>
            <a:off x="7553551" y="3562325"/>
            <a:ext cx="3634699" cy="1619806"/>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500" dirty="0">
                <a:solidFill>
                  <a:srgbClr val="0070C0"/>
                </a:solidFill>
                <a:latin typeface="#9Slide03 Ample" panose="02000000000000000000" pitchFamily="2" charset="0"/>
              </a:rPr>
              <a:t>Tư chất thông minh, tài </a:t>
            </a:r>
            <a:r>
              <a:rPr lang="en-US" sz="2500" dirty="0" err="1">
                <a:solidFill>
                  <a:srgbClr val="0070C0"/>
                </a:solidFill>
                <a:latin typeface="#9Slide03 Ample" panose="02000000000000000000" pitchFamily="2" charset="0"/>
              </a:rPr>
              <a:t>năng</a:t>
            </a:r>
            <a:r>
              <a:rPr lang="en-US" sz="2500" dirty="0">
                <a:solidFill>
                  <a:srgbClr val="0070C0"/>
                </a:solidFill>
                <a:latin typeface="#9Slide03 Ample" panose="02000000000000000000" pitchFamily="2" charset="0"/>
              </a:rPr>
              <a:t> </a:t>
            </a:r>
            <a:r>
              <a:rPr lang="en-US" sz="2500" dirty="0" err="1">
                <a:solidFill>
                  <a:srgbClr val="0070C0"/>
                </a:solidFill>
                <a:latin typeface="#9Slide03 Ample" panose="02000000000000000000" pitchFamily="2" charset="0"/>
              </a:rPr>
              <a:t>xuất</a:t>
            </a:r>
            <a:r>
              <a:rPr lang="en-US" sz="2500" dirty="0">
                <a:solidFill>
                  <a:srgbClr val="0070C0"/>
                </a:solidFill>
                <a:latin typeface="#9Slide03 Ample" panose="02000000000000000000" pitchFamily="2" charset="0"/>
              </a:rPr>
              <a:t> </a:t>
            </a:r>
            <a:r>
              <a:rPr lang="en-US" sz="2500" dirty="0" err="1">
                <a:solidFill>
                  <a:srgbClr val="0070C0"/>
                </a:solidFill>
                <a:latin typeface="#9Slide03 Ample" panose="02000000000000000000" pitchFamily="2" charset="0"/>
              </a:rPr>
              <a:t>chúng</a:t>
            </a:r>
            <a:r>
              <a:rPr lang="vi-VN" sz="2500" dirty="0">
                <a:solidFill>
                  <a:srgbClr val="0070C0"/>
                </a:solidFill>
                <a:latin typeface="#9Slide03 Ample" panose="02000000000000000000" pitchFamily="2" charset="0"/>
              </a:rPr>
              <a:t>: </a:t>
            </a:r>
            <a:r>
              <a:rPr lang="vi-VN" sz="2500" dirty="0">
                <a:solidFill>
                  <a:schemeClr val="tx1"/>
                </a:solidFill>
                <a:latin typeface="#9Slide03 AmpleSoft" panose="02000000000000000000" pitchFamily="2" charset="0"/>
              </a:rPr>
              <a:t>văn chương nết đất, thông minh tính trời</a:t>
            </a:r>
            <a:endParaRPr lang="en-US" sz="2500" dirty="0">
              <a:solidFill>
                <a:schemeClr val="tx1"/>
              </a:solidFill>
              <a:latin typeface="#9Slide03 AmpleSoft" panose="02000000000000000000" pitchFamily="2" charset="0"/>
            </a:endParaRPr>
          </a:p>
        </p:txBody>
      </p:sp>
      <p:sp>
        <p:nvSpPr>
          <p:cNvPr id="18" name="TextBox 17">
            <a:extLst>
              <a:ext uri="{FF2B5EF4-FFF2-40B4-BE49-F238E27FC236}">
                <a16:creationId xmlns="" xmlns:a16="http://schemas.microsoft.com/office/drawing/2014/main" id="{AF5F943C-2DD7-D30D-AFAE-8230EE9F9B5C}"/>
              </a:ext>
            </a:extLst>
          </p:cNvPr>
          <p:cNvSpPr txBox="1"/>
          <p:nvPr/>
        </p:nvSpPr>
        <p:spPr>
          <a:xfrm>
            <a:off x="1141038" y="5432841"/>
            <a:ext cx="10098480" cy="492443"/>
          </a:xfrm>
          <a:prstGeom prst="rect">
            <a:avLst/>
          </a:prstGeom>
          <a:noFill/>
        </p:spPr>
        <p:txBody>
          <a:bodyPr wrap="square">
            <a:spAutoFit/>
          </a:bodyPr>
          <a:lstStyle/>
          <a:p>
            <a:pPr algn="just"/>
            <a:r>
              <a:rPr lang="en-US" sz="2600" dirty="0">
                <a:solidFill>
                  <a:srgbClr val="0070C0"/>
                </a:solidFill>
                <a:latin typeface="#9Slide03 Ample" panose="02000000000000000000" pitchFamily="2" charset="0"/>
                <a:sym typeface="Wingdings" panose="05000000000000000000" pitchFamily="2" charset="2"/>
              </a:rPr>
              <a:t> </a:t>
            </a:r>
            <a:r>
              <a:rPr lang="vi-VN" sz="2600" dirty="0">
                <a:solidFill>
                  <a:srgbClr val="0070C0"/>
                </a:solidFill>
                <a:latin typeface="#9Slide03 Ample" panose="02000000000000000000" pitchFamily="2" charset="0"/>
              </a:rPr>
              <a:t>Chân dung nhân vật toát lên vẻ hào hoa, lịch lãm và phong nhã.</a:t>
            </a:r>
          </a:p>
        </p:txBody>
      </p:sp>
      <p:pic>
        <p:nvPicPr>
          <p:cNvPr id="4" name="Picture 3">
            <a:extLst>
              <a:ext uri="{FF2B5EF4-FFF2-40B4-BE49-F238E27FC236}">
                <a16:creationId xmlns="" xmlns:a16="http://schemas.microsoft.com/office/drawing/2014/main" id="{C08B2E1A-D4D4-4A66-833E-376A477F8C0B}"/>
              </a:ext>
            </a:extLst>
          </p:cNvPr>
          <p:cNvPicPr>
            <a:picLocks noChangeAspect="1"/>
          </p:cNvPicPr>
          <p:nvPr/>
        </p:nvPicPr>
        <p:blipFill rotWithShape="1">
          <a:blip r:embed="rId4">
            <a:extLst>
              <a:ext uri="{28A0092B-C50C-407E-A947-70E740481C1C}">
                <a14:useLocalDpi xmlns:a14="http://schemas.microsoft.com/office/drawing/2010/main" val="0"/>
              </a:ext>
            </a:extLst>
          </a:blip>
          <a:srcRect l="10638"/>
          <a:stretch/>
        </p:blipFill>
        <p:spPr>
          <a:xfrm>
            <a:off x="4584106" y="1886152"/>
            <a:ext cx="2613210" cy="3294579"/>
          </a:xfrm>
          <a:prstGeom prst="rect">
            <a:avLst/>
          </a:prstGeom>
        </p:spPr>
      </p:pic>
    </p:spTree>
    <p:extLst>
      <p:ext uri="{BB962C8B-B14F-4D97-AF65-F5344CB8AC3E}">
        <p14:creationId xmlns:p14="http://schemas.microsoft.com/office/powerpoint/2010/main" val="25423136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2" grpId="0" animBg="1"/>
      <p:bldP spid="13"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a:extLst>
              <a:ext uri="{FF2B5EF4-FFF2-40B4-BE49-F238E27FC236}">
                <a16:creationId xmlns="" xmlns:a16="http://schemas.microsoft.com/office/drawing/2014/main" id="{62744989-7FA8-E24B-58A3-4BC77ADF2BF4}"/>
              </a:ext>
            </a:extLst>
          </p:cNvPr>
          <p:cNvSpPr>
            <a:spLocks noChangeArrowheads="1"/>
          </p:cNvSpPr>
          <p:nvPr/>
        </p:nvSpPr>
        <p:spPr bwMode="auto">
          <a:xfrm>
            <a:off x="1188454" y="485550"/>
            <a:ext cx="9815090" cy="6771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800" dirty="0">
                <a:solidFill>
                  <a:srgbClr val="FF0000"/>
                </a:solidFill>
                <a:latin typeface="#9Slide07 IcielBaliho Script" pitchFamily="2" charset="0"/>
              </a:rPr>
              <a:t>2. </a:t>
            </a:r>
            <a:r>
              <a:rPr lang="en-US" altLang="en-US" sz="3800" dirty="0" err="1">
                <a:solidFill>
                  <a:srgbClr val="FF0000"/>
                </a:solidFill>
                <a:latin typeface="#9Slide07 IcielBaliho Script" pitchFamily="2" charset="0"/>
              </a:rPr>
              <a:t>Nhân</a:t>
            </a:r>
            <a:r>
              <a:rPr lang="en-US" altLang="en-US" sz="3800" dirty="0">
                <a:solidFill>
                  <a:srgbClr val="FF0000"/>
                </a:solidFill>
                <a:latin typeface="#9Slide07 IcielBaliho Script" pitchFamily="2" charset="0"/>
              </a:rPr>
              <a:t> </a:t>
            </a:r>
            <a:r>
              <a:rPr lang="en-US" altLang="en-US" sz="3800" dirty="0" err="1">
                <a:solidFill>
                  <a:srgbClr val="FF0000"/>
                </a:solidFill>
                <a:latin typeface="#9Slide07 IcielBaliho Script" pitchFamily="2" charset="0"/>
              </a:rPr>
              <a:t>vật</a:t>
            </a:r>
            <a:r>
              <a:rPr lang="en-US" altLang="en-US" sz="3800" dirty="0">
                <a:solidFill>
                  <a:srgbClr val="FF0000"/>
                </a:solidFill>
                <a:latin typeface="#9Slide07 IcielBaliho Script" pitchFamily="2" charset="0"/>
              </a:rPr>
              <a:t> Kim </a:t>
            </a:r>
            <a:r>
              <a:rPr lang="en-US" altLang="en-US" sz="3800" dirty="0" err="1">
                <a:solidFill>
                  <a:srgbClr val="FF0000"/>
                </a:solidFill>
                <a:latin typeface="#9Slide07 IcielBaliho Script" pitchFamily="2" charset="0"/>
              </a:rPr>
              <a:t>Trọng</a:t>
            </a:r>
            <a:endParaRPr lang="en-US" altLang="en-US" sz="3800" dirty="0">
              <a:solidFill>
                <a:srgbClr val="FF0000"/>
              </a:solidFill>
              <a:latin typeface="#9Slide07 IcielBaliho Script" pitchFamily="2" charset="0"/>
            </a:endParaRPr>
          </a:p>
        </p:txBody>
      </p:sp>
      <p:sp>
        <p:nvSpPr>
          <p:cNvPr id="7" name="Rectangle: Rounded Corners 6">
            <a:extLst>
              <a:ext uri="{FF2B5EF4-FFF2-40B4-BE49-F238E27FC236}">
                <a16:creationId xmlns="" xmlns:a16="http://schemas.microsoft.com/office/drawing/2014/main" id="{E9D0E770-03D8-5529-DAE9-E4A041C71CE9}"/>
              </a:ext>
            </a:extLst>
          </p:cNvPr>
          <p:cNvSpPr/>
          <p:nvPr/>
        </p:nvSpPr>
        <p:spPr>
          <a:xfrm>
            <a:off x="4167044" y="1162658"/>
            <a:ext cx="7320910" cy="1387359"/>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FF0000"/>
                </a:solidFill>
                <a:latin typeface="#9Slide03 AmpleSoft" panose="02000000000000000000" pitchFamily="2" charset="0"/>
              </a:rPr>
              <a:t>Nghệ thuật: </a:t>
            </a:r>
          </a:p>
          <a:p>
            <a:pPr algn="just"/>
            <a:r>
              <a:rPr lang="en-US" sz="2800" b="1" dirty="0" smtClean="0">
                <a:solidFill>
                  <a:srgbClr val="00B0F0"/>
                </a:solidFill>
                <a:latin typeface="#9Slide03 AmpleSoft" panose="02000000000000000000" pitchFamily="2" charset="0"/>
              </a:rPr>
              <a:t>- Miêu tả từ xa đến gần</a:t>
            </a:r>
            <a:endParaRPr lang="vi-VN" sz="2800" dirty="0">
              <a:solidFill>
                <a:srgbClr val="00B0F0"/>
              </a:solidFill>
              <a:latin typeface="#9Slide03 AmpleSoft" panose="02000000000000000000" pitchFamily="2" charset="0"/>
            </a:endParaRPr>
          </a:p>
        </p:txBody>
      </p:sp>
      <p:sp>
        <p:nvSpPr>
          <p:cNvPr id="8" name="Rectangle: Rounded Corners 7">
            <a:extLst>
              <a:ext uri="{FF2B5EF4-FFF2-40B4-BE49-F238E27FC236}">
                <a16:creationId xmlns="" xmlns:a16="http://schemas.microsoft.com/office/drawing/2014/main" id="{E0BDEDF1-9D2B-F247-A153-1D59CD864811}"/>
              </a:ext>
            </a:extLst>
          </p:cNvPr>
          <p:cNvSpPr/>
          <p:nvPr/>
        </p:nvSpPr>
        <p:spPr>
          <a:xfrm>
            <a:off x="4072598" y="2550017"/>
            <a:ext cx="7415356" cy="2863327"/>
          </a:xfrm>
          <a:prstGeom prst="roundRect">
            <a:avLst>
              <a:gd name="adj" fmla="val 15475"/>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dirty="0" smtClean="0">
              <a:solidFill>
                <a:srgbClr val="0070C0"/>
              </a:solidFill>
              <a:latin typeface="#9Slide03 Ample" panose="02000000000000000000" pitchFamily="2" charset="0"/>
            </a:endParaRPr>
          </a:p>
          <a:p>
            <a:pPr marL="457200" indent="-457200" algn="just">
              <a:buFontTx/>
              <a:buChar char="-"/>
            </a:pPr>
            <a:r>
              <a:rPr lang="en-US" sz="2800" dirty="0" smtClean="0">
                <a:solidFill>
                  <a:srgbClr val="0070C0"/>
                </a:solidFill>
                <a:latin typeface="#9Slide03 Ample" panose="02000000000000000000" pitchFamily="2" charset="0"/>
              </a:rPr>
              <a:t>Phương diện khắc họa: Qua </a:t>
            </a:r>
            <a:r>
              <a:rPr lang="en-US" sz="2800" dirty="0">
                <a:solidFill>
                  <a:schemeClr val="tx1"/>
                </a:solidFill>
                <a:latin typeface="#9Slide03 AmpleSoft" panose="02000000000000000000" pitchFamily="2" charset="0"/>
              </a:rPr>
              <a:t>l</a:t>
            </a:r>
            <a:r>
              <a:rPr lang="vi-VN" altLang="en-US" sz="2800" dirty="0" smtClean="0">
                <a:solidFill>
                  <a:schemeClr val="tx1"/>
                </a:solidFill>
                <a:latin typeface="#9Slide03 AmpleSoft" panose="02000000000000000000" pitchFamily="2" charset="0"/>
              </a:rPr>
              <a:t>ời kể, miêu tả của người kể chuyện</a:t>
            </a:r>
            <a:r>
              <a:rPr lang="en-US" altLang="en-US" sz="2800" dirty="0" smtClean="0">
                <a:solidFill>
                  <a:schemeClr val="tx1"/>
                </a:solidFill>
                <a:latin typeface="#9Slide03 AmpleSoft" panose="02000000000000000000" pitchFamily="2" charset="0"/>
              </a:rPr>
              <a:t>, Nguyễn Du dẫn dắt người đọc đi</a:t>
            </a:r>
            <a:r>
              <a:rPr lang="vi-VN" altLang="en-US" sz="2800" dirty="0" smtClean="0">
                <a:solidFill>
                  <a:schemeClr val="tx1"/>
                </a:solidFill>
                <a:latin typeface="#9Slide03 AmpleSoft" panose="02000000000000000000" pitchFamily="2" charset="0"/>
              </a:rPr>
              <a:t> </a:t>
            </a:r>
            <a:r>
              <a:rPr lang="en-US" altLang="en-US" sz="2800" dirty="0" smtClean="0">
                <a:solidFill>
                  <a:schemeClr val="tx1"/>
                </a:solidFill>
                <a:latin typeface="#9Slide03 AmpleSoft" panose="02000000000000000000" pitchFamily="2" charset="0"/>
              </a:rPr>
              <a:t>từ </a:t>
            </a:r>
            <a:r>
              <a:rPr lang="vi-VN" sz="2800" dirty="0" smtClean="0">
                <a:solidFill>
                  <a:schemeClr val="tx1"/>
                </a:solidFill>
                <a:latin typeface="#9Slide03 AmpleSoft" panose="02000000000000000000" pitchFamily="2" charset="0"/>
              </a:rPr>
              <a:t>vẻ đẹp </a:t>
            </a:r>
            <a:r>
              <a:rPr lang="vi-VN" sz="2800" dirty="0" smtClean="0">
                <a:solidFill>
                  <a:srgbClr val="C00000"/>
                </a:solidFill>
                <a:latin typeface="#9Slide03 AmpleSoft" panose="02000000000000000000" pitchFamily="2" charset="0"/>
              </a:rPr>
              <a:t>ngoại hình đến vẻ đẹp của phẩm cách và tâm hồn </a:t>
            </a:r>
            <a:r>
              <a:rPr lang="en-US" sz="2800" dirty="0" smtClean="0">
                <a:solidFill>
                  <a:srgbClr val="C00000"/>
                </a:solidFill>
                <a:latin typeface="#9Slide03 AmpleSoft" panose="02000000000000000000" pitchFamily="2" charset="0"/>
              </a:rPr>
              <a:t>nhân vật</a:t>
            </a:r>
            <a:r>
              <a:rPr lang="en-US" sz="2800" dirty="0" smtClean="0">
                <a:solidFill>
                  <a:schemeClr val="tx1"/>
                </a:solidFill>
                <a:latin typeface="#9Slide03 AmpleSoft" panose="02000000000000000000" pitchFamily="2" charset="0"/>
              </a:rPr>
              <a:t>. </a:t>
            </a:r>
          </a:p>
          <a:p>
            <a:pPr marL="457200" indent="-457200" algn="just">
              <a:buFontTx/>
              <a:buChar char="-"/>
            </a:pPr>
            <a:r>
              <a:rPr lang="en-US" sz="2800" b="1" dirty="0" smtClean="0">
                <a:solidFill>
                  <a:srgbClr val="0070C0"/>
                </a:solidFill>
                <a:latin typeface="#9Slide03 AmpleSoft" panose="02000000000000000000" pitchFamily="2" charset="0"/>
              </a:rPr>
              <a:t>Sử dụng hình </a:t>
            </a:r>
            <a:r>
              <a:rPr lang="en-US" sz="2800" b="1" dirty="0">
                <a:solidFill>
                  <a:srgbClr val="0070C0"/>
                </a:solidFill>
                <a:latin typeface="#9Slide03 AmpleSoft" panose="02000000000000000000" pitchFamily="2" charset="0"/>
              </a:rPr>
              <a:t>ảnh </a:t>
            </a:r>
            <a:r>
              <a:rPr lang="en-US" sz="2800" dirty="0">
                <a:solidFill>
                  <a:srgbClr val="FF0000"/>
                </a:solidFill>
                <a:latin typeface="#9Slide03 AmpleSoft" panose="02000000000000000000" pitchFamily="2" charset="0"/>
              </a:rPr>
              <a:t>ước lệ, liệt kê, các từ Hán </a:t>
            </a:r>
            <a:r>
              <a:rPr lang="en-US" sz="2800" dirty="0" smtClean="0">
                <a:solidFill>
                  <a:srgbClr val="FF0000"/>
                </a:solidFill>
                <a:latin typeface="#9Slide03 AmpleSoft" panose="02000000000000000000" pitchFamily="2" charset="0"/>
              </a:rPr>
              <a:t>Việt tạo sự trang trọng.</a:t>
            </a:r>
            <a:endParaRPr lang="en-US" altLang="en-US" sz="2800" dirty="0">
              <a:solidFill>
                <a:schemeClr val="tx1"/>
              </a:solidFill>
              <a:latin typeface="#9Slide03 AmpleSoft" panose="02000000000000000000" pitchFamily="2" charset="0"/>
            </a:endParaRPr>
          </a:p>
          <a:p>
            <a:pPr algn="just"/>
            <a:endParaRPr lang="en-US" sz="2800" dirty="0" smtClean="0">
              <a:solidFill>
                <a:schemeClr val="tx1"/>
              </a:solidFill>
              <a:latin typeface="#9Slide03 AmpleSoft" panose="02000000000000000000" pitchFamily="2" charset="0"/>
            </a:endParaRPr>
          </a:p>
        </p:txBody>
      </p:sp>
      <p:pic>
        <p:nvPicPr>
          <p:cNvPr id="4" name="Picture 3">
            <a:extLst>
              <a:ext uri="{FF2B5EF4-FFF2-40B4-BE49-F238E27FC236}">
                <a16:creationId xmlns="" xmlns:a16="http://schemas.microsoft.com/office/drawing/2014/main" id="{FB90205F-F5DE-46EF-9CE8-18FB109007DF}"/>
              </a:ext>
            </a:extLst>
          </p:cNvPr>
          <p:cNvPicPr>
            <a:picLocks noChangeAspect="1"/>
          </p:cNvPicPr>
          <p:nvPr/>
        </p:nvPicPr>
        <p:blipFill rotWithShape="1">
          <a:blip r:embed="rId4">
            <a:extLst>
              <a:ext uri="{28A0092B-C50C-407E-A947-70E740481C1C}">
                <a14:useLocalDpi xmlns:a14="http://schemas.microsoft.com/office/drawing/2010/main" val="0"/>
              </a:ext>
            </a:extLst>
          </a:blip>
          <a:srcRect l="4805" r="3300"/>
          <a:stretch/>
        </p:blipFill>
        <p:spPr>
          <a:xfrm>
            <a:off x="976456" y="1838751"/>
            <a:ext cx="3190588" cy="3883457"/>
          </a:xfrm>
          <a:prstGeom prst="rect">
            <a:avLst/>
          </a:prstGeom>
        </p:spPr>
      </p:pic>
    </p:spTree>
    <p:extLst>
      <p:ext uri="{BB962C8B-B14F-4D97-AF65-F5344CB8AC3E}">
        <p14:creationId xmlns:p14="http://schemas.microsoft.com/office/powerpoint/2010/main" val="304756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D0C49E-C417-4CAD-9A0B-6797E8C80852}"/>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0F8A28A4-4681-4BA9-86E8-2C3B0F385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7931" y="460029"/>
            <a:ext cx="2584152" cy="2584152"/>
          </a:xfrm>
          <a:prstGeom prst="rect">
            <a:avLst/>
          </a:prstGeom>
        </p:spPr>
      </p:pic>
      <p:sp>
        <p:nvSpPr>
          <p:cNvPr id="8" name="Hexagon 7">
            <a:extLst>
              <a:ext uri="{FF2B5EF4-FFF2-40B4-BE49-F238E27FC236}">
                <a16:creationId xmlns="" xmlns:a16="http://schemas.microsoft.com/office/drawing/2014/main" id="{D19A5806-7592-478F-A44B-3D1C8234DB7B}"/>
              </a:ext>
            </a:extLst>
          </p:cNvPr>
          <p:cNvSpPr/>
          <p:nvPr/>
        </p:nvSpPr>
        <p:spPr>
          <a:xfrm>
            <a:off x="762364" y="1752105"/>
            <a:ext cx="2650039" cy="2096471"/>
          </a:xfrm>
          <a:prstGeom prst="hexagon">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6600">
                  <a:solidFill>
                    <a:schemeClr val="accent2"/>
                  </a:solidFill>
                  <a:prstDash val="solid"/>
                </a:ln>
                <a:solidFill>
                  <a:schemeClr val="accent6"/>
                </a:solidFill>
                <a:effectLst>
                  <a:outerShdw dist="38100" dir="2700000" algn="tl" rotWithShape="0">
                    <a:schemeClr val="accent2"/>
                  </a:outerShdw>
                </a:effectLst>
                <a:latin typeface="#9Slide03 AllRoundGothic" panose="020B0703020202020104" pitchFamily="34" charset="0"/>
              </a:rPr>
              <a:t>Ôn</a:t>
            </a:r>
            <a:endParaRPr lang="en-US" sz="5400" dirty="0">
              <a:solidFill>
                <a:schemeClr val="accent6"/>
              </a:solidFill>
              <a:latin typeface="#9Slide03 AllRoundGothic" panose="020B0703020202020104" pitchFamily="34" charset="0"/>
            </a:endParaRPr>
          </a:p>
        </p:txBody>
      </p:sp>
      <p:sp>
        <p:nvSpPr>
          <p:cNvPr id="9" name="Hexagon 8">
            <a:extLst>
              <a:ext uri="{FF2B5EF4-FFF2-40B4-BE49-F238E27FC236}">
                <a16:creationId xmlns="" xmlns:a16="http://schemas.microsoft.com/office/drawing/2014/main" id="{ECB32C92-7DDE-4979-AB3A-808B65CBF3F1}"/>
              </a:ext>
            </a:extLst>
          </p:cNvPr>
          <p:cNvSpPr/>
          <p:nvPr/>
        </p:nvSpPr>
        <p:spPr>
          <a:xfrm>
            <a:off x="2947103" y="757569"/>
            <a:ext cx="2650039" cy="2096471"/>
          </a:xfrm>
          <a:prstGeom prst="hexagon">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6600">
                  <a:solidFill>
                    <a:schemeClr val="accent2"/>
                  </a:solidFill>
                  <a:prstDash val="solid"/>
                </a:ln>
                <a:solidFill>
                  <a:schemeClr val="accent6"/>
                </a:solidFill>
                <a:effectLst>
                  <a:outerShdw dist="38100" dir="2700000" algn="tl" rotWithShape="0">
                    <a:schemeClr val="accent2"/>
                  </a:outerShdw>
                </a:effectLst>
                <a:latin typeface="#9Slide03 AllRoundGothic" panose="020B0703020202020104" pitchFamily="34" charset="0"/>
              </a:rPr>
              <a:t>bài</a:t>
            </a:r>
            <a:endParaRPr lang="en-US" sz="5400" dirty="0">
              <a:solidFill>
                <a:schemeClr val="accent6"/>
              </a:solidFill>
              <a:latin typeface="#9Slide03 AllRoundGothic" panose="020B0703020202020104" pitchFamily="34" charset="0"/>
            </a:endParaRPr>
          </a:p>
        </p:txBody>
      </p:sp>
      <p:sp>
        <p:nvSpPr>
          <p:cNvPr id="10" name="Hexagon 9">
            <a:extLst>
              <a:ext uri="{FF2B5EF4-FFF2-40B4-BE49-F238E27FC236}">
                <a16:creationId xmlns="" xmlns:a16="http://schemas.microsoft.com/office/drawing/2014/main" id="{CABDF488-8BEB-4D77-A429-CFB91F278DD1}"/>
              </a:ext>
            </a:extLst>
          </p:cNvPr>
          <p:cNvSpPr/>
          <p:nvPr/>
        </p:nvSpPr>
        <p:spPr>
          <a:xfrm>
            <a:off x="7239593" y="2854041"/>
            <a:ext cx="2650039" cy="2096471"/>
          </a:xfrm>
          <a:prstGeom prst="hexagon">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6600">
                  <a:solidFill>
                    <a:schemeClr val="accent2"/>
                  </a:solidFill>
                  <a:prstDash val="solid"/>
                </a:ln>
                <a:solidFill>
                  <a:schemeClr val="accent6"/>
                </a:solidFill>
                <a:effectLst>
                  <a:outerShdw dist="38100" dir="2700000" algn="tl" rotWithShape="0">
                    <a:schemeClr val="accent2"/>
                  </a:outerShdw>
                </a:effectLst>
                <a:latin typeface="#9Slide03 AllRoundGothic" panose="020B0703020202020104" pitchFamily="34" charset="0"/>
              </a:rPr>
              <a:t>ong</a:t>
            </a:r>
            <a:endParaRPr lang="en-US" sz="5400" b="1" dirty="0">
              <a:ln w="6600">
                <a:solidFill>
                  <a:schemeClr val="accent2"/>
                </a:solidFill>
                <a:prstDash val="solid"/>
              </a:ln>
              <a:solidFill>
                <a:schemeClr val="accent6"/>
              </a:solidFill>
              <a:effectLst>
                <a:outerShdw dist="38100" dir="2700000" algn="tl" rotWithShape="0">
                  <a:schemeClr val="accent2"/>
                </a:outerShdw>
              </a:effectLst>
              <a:latin typeface="#9Slide03 AllRoundGothic" panose="020B0703020202020104" pitchFamily="34" charset="0"/>
            </a:endParaRPr>
          </a:p>
        </p:txBody>
      </p:sp>
      <p:sp>
        <p:nvSpPr>
          <p:cNvPr id="13" name="Hexagon 12">
            <a:extLst>
              <a:ext uri="{FF2B5EF4-FFF2-40B4-BE49-F238E27FC236}">
                <a16:creationId xmlns="" xmlns:a16="http://schemas.microsoft.com/office/drawing/2014/main" id="{199C24C2-6B91-4322-BDB4-819FF0CB9BE4}"/>
              </a:ext>
            </a:extLst>
          </p:cNvPr>
          <p:cNvSpPr/>
          <p:nvPr/>
        </p:nvSpPr>
        <p:spPr>
          <a:xfrm>
            <a:off x="5083516" y="1805805"/>
            <a:ext cx="2650039" cy="2096471"/>
          </a:xfrm>
          <a:prstGeom prst="hexagon">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6600">
                  <a:solidFill>
                    <a:schemeClr val="accent2"/>
                  </a:solidFill>
                  <a:prstDash val="solid"/>
                </a:ln>
                <a:solidFill>
                  <a:schemeClr val="accent6"/>
                </a:solidFill>
                <a:effectLst>
                  <a:outerShdw dist="38100" dir="2700000" algn="tl" rotWithShape="0">
                    <a:schemeClr val="accent2"/>
                  </a:outerShdw>
                </a:effectLst>
                <a:latin typeface="#9Slide03 AllRoundGothic" panose="020B0703020202020104" pitchFamily="34" charset="0"/>
              </a:rPr>
              <a:t>cùng</a:t>
            </a:r>
            <a:endParaRPr lang="en-US" sz="5400" dirty="0">
              <a:solidFill>
                <a:schemeClr val="accent6"/>
              </a:solidFill>
              <a:latin typeface="#9Slide03 AllRoundGothic" panose="020B0703020202020104" pitchFamily="34" charset="0"/>
            </a:endParaRPr>
          </a:p>
        </p:txBody>
      </p:sp>
      <p:pic>
        <p:nvPicPr>
          <p:cNvPr id="15" name="Picture 14">
            <a:extLst>
              <a:ext uri="{FF2B5EF4-FFF2-40B4-BE49-F238E27FC236}">
                <a16:creationId xmlns="" xmlns:a16="http://schemas.microsoft.com/office/drawing/2014/main" id="{D27D7D99-9E1A-47C2-9A0E-04166401D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7103" y="3349339"/>
            <a:ext cx="2293630" cy="2303824"/>
          </a:xfrm>
          <a:prstGeom prst="rect">
            <a:avLst/>
          </a:prstGeom>
        </p:spPr>
      </p:pic>
      <p:sp>
        <p:nvSpPr>
          <p:cNvPr id="18" name="Rectangle 17">
            <a:extLst>
              <a:ext uri="{FF2B5EF4-FFF2-40B4-BE49-F238E27FC236}">
                <a16:creationId xmlns="" xmlns:a16="http://schemas.microsoft.com/office/drawing/2014/main" id="{EEA834E6-709B-490E-901D-06776B901B01}"/>
              </a:ext>
            </a:extLst>
          </p:cNvPr>
          <p:cNvSpPr/>
          <p:nvPr/>
        </p:nvSpPr>
        <p:spPr>
          <a:xfrm>
            <a:off x="5374998" y="5226926"/>
            <a:ext cx="4283865" cy="1015663"/>
          </a:xfrm>
          <a:prstGeom prst="rect">
            <a:avLst/>
          </a:prstGeom>
        </p:spPr>
        <p:txBody>
          <a:bodyPr wrap="none">
            <a:spAutoFit/>
          </a:bodyPr>
          <a:lstStyle/>
          <a:p>
            <a:r>
              <a:rPr lang="en-US" sz="6000" dirty="0"/>
              <a:t>The little bee</a:t>
            </a: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TextBox 5">
            <a:extLst>
              <a:ext uri="{FF2B5EF4-FFF2-40B4-BE49-F238E27FC236}">
                <a16:creationId xmlns="" xmlns:a16="http://schemas.microsoft.com/office/drawing/2014/main" id="{B3283DA1-686E-4E1E-688C-6459E1F1215E}"/>
              </a:ext>
            </a:extLst>
          </p:cNvPr>
          <p:cNvSpPr txBox="1"/>
          <p:nvPr/>
        </p:nvSpPr>
        <p:spPr>
          <a:xfrm>
            <a:off x="4060066" y="707864"/>
            <a:ext cx="7246048" cy="5509200"/>
          </a:xfrm>
          <a:prstGeom prst="rect">
            <a:avLst/>
          </a:prstGeom>
          <a:noFill/>
        </p:spPr>
        <p:txBody>
          <a:bodyPr wrap="square">
            <a:spAutoFit/>
          </a:bodyPr>
          <a:lstStyle/>
          <a:p>
            <a:pPr algn="ctr"/>
            <a:r>
              <a:rPr lang="en-US" sz="3200" dirty="0" err="1">
                <a:solidFill>
                  <a:srgbClr val="0070C0"/>
                </a:solidFill>
                <a:latin typeface="#9Slide03 Ample" panose="02000000000000000000" pitchFamily="2" charset="0"/>
              </a:rPr>
              <a:t>Tiểu</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kết</a:t>
            </a:r>
            <a:r>
              <a:rPr lang="en-US" sz="3200" dirty="0">
                <a:solidFill>
                  <a:srgbClr val="0070C0"/>
                </a:solidFill>
                <a:latin typeface="#9Slide03 Ample" panose="02000000000000000000" pitchFamily="2" charset="0"/>
              </a:rPr>
              <a:t>: </a:t>
            </a:r>
          </a:p>
          <a:p>
            <a:pPr algn="just"/>
            <a:r>
              <a:rPr lang="en-US" sz="3200" dirty="0" err="1">
                <a:latin typeface="#9Slide03 AmpleSoft" panose="02000000000000000000" pitchFamily="2" charset="0"/>
              </a:rPr>
              <a:t>Với</a:t>
            </a:r>
            <a:r>
              <a:rPr lang="en-US" sz="3200" dirty="0">
                <a:latin typeface="#9Slide03 AmpleSoft" panose="02000000000000000000" pitchFamily="2" charset="0"/>
              </a:rPr>
              <a:t> </a:t>
            </a:r>
            <a:r>
              <a:rPr lang="en-US" sz="3200" dirty="0" err="1">
                <a:latin typeface="#9Slide03 AmpleSoft" panose="02000000000000000000" pitchFamily="2" charset="0"/>
              </a:rPr>
              <a:t>việc</a:t>
            </a:r>
            <a:r>
              <a:rPr lang="en-US" sz="3200" dirty="0">
                <a:latin typeface="#9Slide03 AmpleSoft" panose="02000000000000000000" pitchFamily="2" charset="0"/>
              </a:rPr>
              <a:t> </a:t>
            </a:r>
            <a:r>
              <a:rPr lang="en-US" sz="3200" dirty="0" err="1">
                <a:latin typeface="#9Slide03 AmpleSoft" panose="02000000000000000000" pitchFamily="2" charset="0"/>
              </a:rPr>
              <a:t>sử</a:t>
            </a:r>
            <a:r>
              <a:rPr lang="en-US" sz="3200" dirty="0">
                <a:latin typeface="#9Slide03 AmpleSoft" panose="02000000000000000000" pitchFamily="2" charset="0"/>
              </a:rPr>
              <a:t> </a:t>
            </a:r>
            <a:r>
              <a:rPr lang="en-US" sz="3200" dirty="0" err="1">
                <a:latin typeface="#9Slide03 AmpleSoft" panose="02000000000000000000" pitchFamily="2" charset="0"/>
              </a:rPr>
              <a:t>dụng</a:t>
            </a:r>
            <a:r>
              <a:rPr lang="en-US" sz="3200" dirty="0">
                <a:latin typeface="#9Slide03 AmpleSoft" panose="02000000000000000000" pitchFamily="2" charset="0"/>
              </a:rPr>
              <a:t> </a:t>
            </a:r>
            <a:r>
              <a:rPr lang="en-US" sz="3200" dirty="0" err="1">
                <a:latin typeface="#9Slide03 AmpleSoft" panose="02000000000000000000" pitchFamily="2" charset="0"/>
              </a:rPr>
              <a:t>các</a:t>
            </a:r>
            <a:r>
              <a:rPr lang="en-US" sz="3200" dirty="0">
                <a:latin typeface="#9Slide03 AmpleSoft" panose="02000000000000000000" pitchFamily="2" charset="0"/>
              </a:rPr>
              <a:t> </a:t>
            </a:r>
            <a:r>
              <a:rPr lang="en-US" sz="3200" dirty="0" err="1">
                <a:solidFill>
                  <a:srgbClr val="FF0000"/>
                </a:solidFill>
                <a:latin typeface="#9Slide03 AmpleSoft" panose="02000000000000000000" pitchFamily="2" charset="0"/>
              </a:rPr>
              <a:t>hình</a:t>
            </a:r>
            <a:r>
              <a:rPr lang="en-US" sz="3200" dirty="0">
                <a:solidFill>
                  <a:srgbClr val="FF0000"/>
                </a:solidFill>
                <a:latin typeface="#9Slide03 AmpleSoft" panose="02000000000000000000" pitchFamily="2" charset="0"/>
              </a:rPr>
              <a:t> </a:t>
            </a:r>
            <a:r>
              <a:rPr lang="en-US" sz="3200" dirty="0" err="1">
                <a:solidFill>
                  <a:srgbClr val="FF0000"/>
                </a:solidFill>
                <a:latin typeface="#9Slide03 AmpleSoft" panose="02000000000000000000" pitchFamily="2" charset="0"/>
              </a:rPr>
              <a:t>ảnh</a:t>
            </a:r>
            <a:r>
              <a:rPr lang="en-US" sz="3200" dirty="0">
                <a:solidFill>
                  <a:srgbClr val="FF0000"/>
                </a:solidFill>
                <a:latin typeface="#9Slide03 AmpleSoft" panose="02000000000000000000" pitchFamily="2" charset="0"/>
              </a:rPr>
              <a:t> </a:t>
            </a:r>
            <a:r>
              <a:rPr lang="en-US" sz="3200" dirty="0" err="1">
                <a:solidFill>
                  <a:srgbClr val="FF0000"/>
                </a:solidFill>
                <a:latin typeface="#9Slide03 AmpleSoft" panose="02000000000000000000" pitchFamily="2" charset="0"/>
              </a:rPr>
              <a:t>ước</a:t>
            </a:r>
            <a:r>
              <a:rPr lang="en-US" sz="3200" dirty="0">
                <a:solidFill>
                  <a:srgbClr val="FF0000"/>
                </a:solidFill>
                <a:latin typeface="#9Slide03 AmpleSoft" panose="02000000000000000000" pitchFamily="2" charset="0"/>
              </a:rPr>
              <a:t> </a:t>
            </a:r>
            <a:r>
              <a:rPr lang="en-US" sz="3200" dirty="0" err="1">
                <a:solidFill>
                  <a:srgbClr val="FF0000"/>
                </a:solidFill>
                <a:latin typeface="#9Slide03 AmpleSoft" panose="02000000000000000000" pitchFamily="2" charset="0"/>
              </a:rPr>
              <a:t>lệ</a:t>
            </a:r>
            <a:r>
              <a:rPr lang="en-US" sz="3200" dirty="0">
                <a:solidFill>
                  <a:srgbClr val="FF0000"/>
                </a:solidFill>
                <a:latin typeface="#9Slide03 AmpleSoft" panose="02000000000000000000" pitchFamily="2" charset="0"/>
              </a:rPr>
              <a:t>, </a:t>
            </a:r>
            <a:r>
              <a:rPr lang="en-US" sz="3200" dirty="0" err="1">
                <a:solidFill>
                  <a:srgbClr val="FF0000"/>
                </a:solidFill>
                <a:latin typeface="#9Slide03 AmpleSoft" panose="02000000000000000000" pitchFamily="2" charset="0"/>
              </a:rPr>
              <a:t>liệt</a:t>
            </a:r>
            <a:r>
              <a:rPr lang="en-US" sz="3200" dirty="0">
                <a:solidFill>
                  <a:srgbClr val="FF0000"/>
                </a:solidFill>
                <a:latin typeface="#9Slide03 AmpleSoft" panose="02000000000000000000" pitchFamily="2" charset="0"/>
              </a:rPr>
              <a:t> </a:t>
            </a:r>
            <a:r>
              <a:rPr lang="en-US" sz="3200" dirty="0" err="1">
                <a:solidFill>
                  <a:srgbClr val="FF0000"/>
                </a:solidFill>
                <a:latin typeface="#9Slide03 AmpleSoft" panose="02000000000000000000" pitchFamily="2" charset="0"/>
              </a:rPr>
              <a:t>kê</a:t>
            </a:r>
            <a:r>
              <a:rPr lang="en-US" sz="3200" dirty="0">
                <a:solidFill>
                  <a:srgbClr val="FF0000"/>
                </a:solidFill>
                <a:latin typeface="#9Slide03 AmpleSoft" panose="02000000000000000000" pitchFamily="2" charset="0"/>
              </a:rPr>
              <a:t>, </a:t>
            </a:r>
            <a:r>
              <a:rPr lang="en-US" sz="3200" dirty="0" err="1">
                <a:solidFill>
                  <a:srgbClr val="FF0000"/>
                </a:solidFill>
                <a:latin typeface="#9Slide03 AmpleSoft" panose="02000000000000000000" pitchFamily="2" charset="0"/>
              </a:rPr>
              <a:t>các</a:t>
            </a:r>
            <a:r>
              <a:rPr lang="en-US" sz="3200" dirty="0">
                <a:solidFill>
                  <a:srgbClr val="FF0000"/>
                </a:solidFill>
                <a:latin typeface="#9Slide03 AmpleSoft" panose="02000000000000000000" pitchFamily="2" charset="0"/>
              </a:rPr>
              <a:t> </a:t>
            </a:r>
            <a:r>
              <a:rPr lang="en-US" sz="3200" dirty="0" err="1">
                <a:solidFill>
                  <a:srgbClr val="FF0000"/>
                </a:solidFill>
                <a:latin typeface="#9Slide03 AmpleSoft" panose="02000000000000000000" pitchFamily="2" charset="0"/>
              </a:rPr>
              <a:t>từ</a:t>
            </a:r>
            <a:r>
              <a:rPr lang="en-US" sz="3200" dirty="0">
                <a:solidFill>
                  <a:srgbClr val="FF0000"/>
                </a:solidFill>
                <a:latin typeface="#9Slide03 AmpleSoft" panose="02000000000000000000" pitchFamily="2" charset="0"/>
              </a:rPr>
              <a:t> </a:t>
            </a:r>
            <a:r>
              <a:rPr lang="en-US" sz="3200" dirty="0" err="1">
                <a:solidFill>
                  <a:srgbClr val="FF0000"/>
                </a:solidFill>
                <a:latin typeface="#9Slide03 AmpleSoft" panose="02000000000000000000" pitchFamily="2" charset="0"/>
              </a:rPr>
              <a:t>Hán</a:t>
            </a:r>
            <a:r>
              <a:rPr lang="en-US" sz="3200" dirty="0">
                <a:solidFill>
                  <a:srgbClr val="FF0000"/>
                </a:solidFill>
                <a:latin typeface="#9Slide03 AmpleSoft" panose="02000000000000000000" pitchFamily="2" charset="0"/>
              </a:rPr>
              <a:t> </a:t>
            </a:r>
            <a:r>
              <a:rPr lang="en-US" sz="3200" dirty="0" err="1">
                <a:solidFill>
                  <a:srgbClr val="FF0000"/>
                </a:solidFill>
                <a:latin typeface="#9Slide03 AmpleSoft" panose="02000000000000000000" pitchFamily="2" charset="0"/>
              </a:rPr>
              <a:t>Việt</a:t>
            </a:r>
            <a:r>
              <a:rPr lang="en-US" sz="3200" dirty="0">
                <a:latin typeface="#9Slide03 AmpleSoft" panose="02000000000000000000" pitchFamily="2" charset="0"/>
              </a:rPr>
              <a:t>, </a:t>
            </a:r>
            <a:r>
              <a:rPr lang="en-US" sz="3200" dirty="0" err="1">
                <a:latin typeface="#9Slide03 AmpleSoft" panose="02000000000000000000" pitchFamily="2" charset="0"/>
              </a:rPr>
              <a:t>tác</a:t>
            </a:r>
            <a:r>
              <a:rPr lang="en-US" sz="3200" dirty="0">
                <a:latin typeface="#9Slide03 AmpleSoft" panose="02000000000000000000" pitchFamily="2" charset="0"/>
              </a:rPr>
              <a:t> </a:t>
            </a:r>
            <a:r>
              <a:rPr lang="en-US" sz="3200" dirty="0" err="1">
                <a:latin typeface="#9Slide03 AmpleSoft" panose="02000000000000000000" pitchFamily="2" charset="0"/>
              </a:rPr>
              <a:t>giả</a:t>
            </a:r>
            <a:r>
              <a:rPr lang="en-US" sz="3200" dirty="0">
                <a:latin typeface="#9Slide03 AmpleSoft" panose="02000000000000000000" pitchFamily="2" charset="0"/>
              </a:rPr>
              <a:t> </a:t>
            </a:r>
            <a:r>
              <a:rPr lang="en-US" sz="3200" dirty="0" err="1">
                <a:latin typeface="#9Slide03 AmpleSoft" panose="02000000000000000000" pitchFamily="2" charset="0"/>
              </a:rPr>
              <a:t>đã</a:t>
            </a:r>
            <a:r>
              <a:rPr lang="en-US" sz="3200" dirty="0">
                <a:latin typeface="#9Slide03 AmpleSoft" panose="02000000000000000000" pitchFamily="2" charset="0"/>
              </a:rPr>
              <a:t> </a:t>
            </a:r>
            <a:r>
              <a:rPr lang="en-US" sz="3200" dirty="0" err="1">
                <a:latin typeface="#9Slide03 AmpleSoft" panose="02000000000000000000" pitchFamily="2" charset="0"/>
              </a:rPr>
              <a:t>tái</a:t>
            </a:r>
            <a:r>
              <a:rPr lang="en-US" sz="3200" dirty="0">
                <a:latin typeface="#9Slide03 AmpleSoft" panose="02000000000000000000" pitchFamily="2" charset="0"/>
              </a:rPr>
              <a:t> </a:t>
            </a:r>
            <a:r>
              <a:rPr lang="en-US" sz="3200" dirty="0" err="1">
                <a:latin typeface="#9Slide03 AmpleSoft" panose="02000000000000000000" pitchFamily="2" charset="0"/>
              </a:rPr>
              <a:t>hiện</a:t>
            </a:r>
            <a:r>
              <a:rPr lang="en-US" sz="3200" dirty="0">
                <a:latin typeface="#9Slide03 AmpleSoft" panose="02000000000000000000" pitchFamily="2" charset="0"/>
              </a:rPr>
              <a:t> </a:t>
            </a:r>
            <a:r>
              <a:rPr lang="en-US" sz="3200" dirty="0" err="1">
                <a:latin typeface="#9Slide03 AmpleSoft" panose="02000000000000000000" pitchFamily="2" charset="0"/>
              </a:rPr>
              <a:t>nhân</a:t>
            </a:r>
            <a:r>
              <a:rPr lang="en-US" sz="3200" dirty="0">
                <a:latin typeface="#9Slide03 AmpleSoft" panose="02000000000000000000" pitchFamily="2" charset="0"/>
              </a:rPr>
              <a:t> </a:t>
            </a:r>
            <a:r>
              <a:rPr lang="en-US" sz="3200" dirty="0" err="1">
                <a:latin typeface="#9Slide03 AmpleSoft" panose="02000000000000000000" pitchFamily="2" charset="0"/>
              </a:rPr>
              <a:t>vật</a:t>
            </a:r>
            <a:r>
              <a:rPr lang="en-US" sz="3200" dirty="0">
                <a:latin typeface="#9Slide03 AmpleSoft" panose="02000000000000000000" pitchFamily="2" charset="0"/>
              </a:rPr>
              <a:t> </a:t>
            </a:r>
            <a:r>
              <a:rPr lang="vi-VN" sz="3200" dirty="0">
                <a:latin typeface="#9Slide03 AmpleSoft" panose="02000000000000000000" pitchFamily="2" charset="0"/>
              </a:rPr>
              <a:t>Kim Trọng mang vẻ đẹp hoàn hảo, lí tưởng của mẫu người tài tử, văn nhân thời xưa. </a:t>
            </a:r>
            <a:r>
              <a:rPr lang="vi-VN" sz="3200" dirty="0">
                <a:solidFill>
                  <a:srgbClr val="FF0000"/>
                </a:solidFill>
                <a:latin typeface="#9Slide03 AmpleSoft" panose="02000000000000000000" pitchFamily="2" charset="0"/>
              </a:rPr>
              <a:t>Sự kết hợp giữa yếu tố tĩnh (ngoại hình) và yếu tố động (cử chỉ, hành động) </a:t>
            </a:r>
            <a:r>
              <a:rPr lang="vi-VN" sz="3200" dirty="0">
                <a:latin typeface="#9Slide03 AmpleSoft" panose="02000000000000000000" pitchFamily="2" charset="0"/>
              </a:rPr>
              <a:t>tạo nên bức chân dung thống nhất, hoàn </a:t>
            </a:r>
            <a:r>
              <a:rPr lang="vi-VN" sz="3200" dirty="0" smtClean="0">
                <a:latin typeface="#9Slide03 AmpleSoft" panose="02000000000000000000" pitchFamily="2" charset="0"/>
              </a:rPr>
              <a:t>mĩ</a:t>
            </a:r>
            <a:r>
              <a:rPr lang="en-US" sz="3200" dirty="0" smtClean="0">
                <a:latin typeface="#9Slide03 AmpleSoft" panose="02000000000000000000" pitchFamily="2" charset="0"/>
              </a:rPr>
              <a:t> =&gt; </a:t>
            </a:r>
            <a:r>
              <a:rPr lang="en-US" sz="3200" b="1" dirty="0" smtClean="0">
                <a:solidFill>
                  <a:srgbClr val="0070C0"/>
                </a:solidFill>
                <a:latin typeface="#9Slide03 AmpleSoft" panose="02000000000000000000" pitchFamily="2" charset="0"/>
              </a:rPr>
              <a:t>Thể hiện tình cảm yêu mến của nhà thơ dành cho nhân vật.</a:t>
            </a:r>
            <a:endParaRPr lang="vi-VN" sz="3200" b="1" dirty="0">
              <a:solidFill>
                <a:srgbClr val="0070C0"/>
              </a:solidFill>
              <a:latin typeface="#9Slide03 AmpleSoft" panose="02000000000000000000" pitchFamily="2" charset="0"/>
            </a:endParaRPr>
          </a:p>
        </p:txBody>
      </p:sp>
      <p:pic>
        <p:nvPicPr>
          <p:cNvPr id="3" name="Picture 2">
            <a:extLst>
              <a:ext uri="{FF2B5EF4-FFF2-40B4-BE49-F238E27FC236}">
                <a16:creationId xmlns="" xmlns:a16="http://schemas.microsoft.com/office/drawing/2014/main" id="{BE4C4C76-D4A0-4EF4-8B71-1913ED951149}"/>
              </a:ext>
            </a:extLst>
          </p:cNvPr>
          <p:cNvPicPr>
            <a:picLocks noChangeAspect="1"/>
          </p:cNvPicPr>
          <p:nvPr/>
        </p:nvPicPr>
        <p:blipFill rotWithShape="1">
          <a:blip r:embed="rId4">
            <a:extLst>
              <a:ext uri="{28A0092B-C50C-407E-A947-70E740481C1C}">
                <a14:useLocalDpi xmlns:a14="http://schemas.microsoft.com/office/drawing/2010/main" val="0"/>
              </a:ext>
            </a:extLst>
          </a:blip>
          <a:srcRect l="5756"/>
          <a:stretch/>
        </p:blipFill>
        <p:spPr>
          <a:xfrm>
            <a:off x="1002791" y="1157214"/>
            <a:ext cx="2780990" cy="4610500"/>
          </a:xfrm>
          <a:prstGeom prst="rect">
            <a:avLst/>
          </a:prstGeom>
        </p:spPr>
      </p:pic>
    </p:spTree>
    <p:extLst>
      <p:ext uri="{BB962C8B-B14F-4D97-AF65-F5344CB8AC3E}">
        <p14:creationId xmlns:p14="http://schemas.microsoft.com/office/powerpoint/2010/main" val="10471521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84506" y="442173"/>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a:extLst>
              <a:ext uri="{FF2B5EF4-FFF2-40B4-BE49-F238E27FC236}">
                <a16:creationId xmlns="" xmlns:a16="http://schemas.microsoft.com/office/drawing/2014/main" id="{62744989-7FA8-E24B-58A3-4BC77ADF2BF4}"/>
              </a:ext>
            </a:extLst>
          </p:cNvPr>
          <p:cNvSpPr>
            <a:spLocks noChangeArrowheads="1"/>
          </p:cNvSpPr>
          <p:nvPr/>
        </p:nvSpPr>
        <p:spPr bwMode="auto">
          <a:xfrm>
            <a:off x="1142664" y="509478"/>
            <a:ext cx="10101844"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500" dirty="0">
                <a:solidFill>
                  <a:srgbClr val="FF0000"/>
                </a:solidFill>
                <a:latin typeface="#9Slide07 IcielBaliho Script" pitchFamily="2" charset="0"/>
              </a:rPr>
              <a:t>3. </a:t>
            </a:r>
            <a:r>
              <a:rPr lang="en-US" altLang="en-US" sz="3500" dirty="0" err="1">
                <a:solidFill>
                  <a:srgbClr val="FF0000"/>
                </a:solidFill>
                <a:latin typeface="#9Slide07 IcielBaliho Script" pitchFamily="2" charset="0"/>
              </a:rPr>
              <a:t>Tâm</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trạng</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cảm</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xúc</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của</a:t>
            </a:r>
            <a:r>
              <a:rPr lang="en-US" altLang="en-US" sz="3500" dirty="0">
                <a:solidFill>
                  <a:srgbClr val="FF0000"/>
                </a:solidFill>
                <a:latin typeface="#9Slide07 IcielBaliho Script" pitchFamily="2" charset="0"/>
              </a:rPr>
              <a:t> Kim - </a:t>
            </a:r>
            <a:r>
              <a:rPr lang="en-US" altLang="en-US" sz="3500" dirty="0" err="1">
                <a:solidFill>
                  <a:srgbClr val="FF0000"/>
                </a:solidFill>
                <a:latin typeface="#9Slide07 IcielBaliho Script" pitchFamily="2" charset="0"/>
              </a:rPr>
              <a:t>Kiều</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trong</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buổi</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hội</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ngộ</a:t>
            </a:r>
            <a:endParaRPr lang="en-US" altLang="en-US" sz="3500" dirty="0">
              <a:solidFill>
                <a:srgbClr val="FF0000"/>
              </a:solidFill>
              <a:latin typeface="#9Slide07 IcielBaliho Script" pitchFamily="2" charset="0"/>
            </a:endParaRPr>
          </a:p>
        </p:txBody>
      </p:sp>
      <p:sp>
        <p:nvSpPr>
          <p:cNvPr id="3" name="Rectangle: Rounded Corners 2">
            <a:extLst>
              <a:ext uri="{FF2B5EF4-FFF2-40B4-BE49-F238E27FC236}">
                <a16:creationId xmlns="" xmlns:a16="http://schemas.microsoft.com/office/drawing/2014/main" id="{E44D109B-BA14-4804-ADB4-9727B1CE8686}"/>
              </a:ext>
            </a:extLst>
          </p:cNvPr>
          <p:cNvSpPr/>
          <p:nvPr/>
        </p:nvSpPr>
        <p:spPr>
          <a:xfrm>
            <a:off x="609599" y="1255275"/>
            <a:ext cx="5701049" cy="492126"/>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700" dirty="0" smtClean="0">
                <a:solidFill>
                  <a:schemeClr val="tx1"/>
                </a:solidFill>
                <a:latin typeface="#9Slide03 Arima Madurai ExtraBo" panose="00000900000000000000" pitchFamily="2" charset="0"/>
                <a:cs typeface="#9Slide03 Arima Madurai ExtraBo" panose="00000900000000000000" pitchFamily="2" charset="0"/>
              </a:rPr>
              <a:t>* Xem video AI đọc 10 câu tiếp theo</a:t>
            </a:r>
            <a:endParaRPr lang="vi-VN" sz="2700" dirty="0">
              <a:solidFill>
                <a:schemeClr val="tx1"/>
              </a:solidFill>
              <a:latin typeface="#9Slide03 Arima Madurai ExtraBo" panose="00000900000000000000" pitchFamily="2" charset="0"/>
              <a:cs typeface="#9Slide03 Arima Madurai ExtraBo" panose="00000900000000000000" pitchFamily="2" charset="0"/>
            </a:endParaRPr>
          </a:p>
        </p:txBody>
      </p:sp>
      <p:sp>
        <p:nvSpPr>
          <p:cNvPr id="5" name="Rectangle: Rounded Corners 4">
            <a:extLst>
              <a:ext uri="{FF2B5EF4-FFF2-40B4-BE49-F238E27FC236}">
                <a16:creationId xmlns="" xmlns:a16="http://schemas.microsoft.com/office/drawing/2014/main" id="{FD960CA5-5FA7-6331-5487-E31BE7E57E07}"/>
              </a:ext>
            </a:extLst>
          </p:cNvPr>
          <p:cNvSpPr/>
          <p:nvPr/>
        </p:nvSpPr>
        <p:spPr>
          <a:xfrm>
            <a:off x="636618" y="1933693"/>
            <a:ext cx="6379831" cy="1982068"/>
          </a:xfrm>
          <a:prstGeom prst="roundRect">
            <a:avLst>
              <a:gd name="adj" fmla="val 15475"/>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700" dirty="0" smtClean="0">
                <a:solidFill>
                  <a:schemeClr val="tx1"/>
                </a:solidFill>
                <a:latin typeface="#9Slide03 Arima Madurai ExtraBo" panose="00000900000000000000" pitchFamily="2" charset="0"/>
                <a:cs typeface="#9Slide03 Arima Madurai ExtraBo" panose="00000900000000000000" pitchFamily="2" charset="0"/>
              </a:rPr>
              <a:t>* Kiểm tra lại sản phẩm </a:t>
            </a:r>
            <a:r>
              <a:rPr lang="en-US" altLang="en-US" sz="2700" dirty="0" smtClean="0">
                <a:solidFill>
                  <a:srgbClr val="C00000"/>
                </a:solidFill>
                <a:latin typeface="#9Slide03 Arima Madurai ExtraBo" panose="00000900000000000000" pitchFamily="2" charset="0"/>
                <a:cs typeface="#9Slide03 Arima Madurai ExtraBo" panose="00000900000000000000" pitchFamily="2" charset="0"/>
              </a:rPr>
              <a:t>BÀI TẬP DỰ ÁN</a:t>
            </a:r>
            <a:r>
              <a:rPr lang="en-US" altLang="en-US" sz="2700" dirty="0" smtClean="0">
                <a:solidFill>
                  <a:schemeClr val="tx1"/>
                </a:solidFill>
                <a:latin typeface="#9Slide03 Arima Madurai ExtraBo" panose="00000900000000000000" pitchFamily="2" charset="0"/>
                <a:cs typeface="#9Slide03 Arima Madurai ExtraBo" panose="00000900000000000000" pitchFamily="2" charset="0"/>
              </a:rPr>
              <a:t>: </a:t>
            </a:r>
            <a:r>
              <a:rPr lang="en-US" altLang="en-US" sz="2800" i="1" dirty="0" smtClean="0">
                <a:solidFill>
                  <a:srgbClr val="0070C0"/>
                </a:solidFill>
                <a:latin typeface="#9Slide03 Arima Madurai ExtraBo" panose="00000900000000000000" pitchFamily="2" charset="0"/>
                <a:cs typeface="#9Slide03 Arima Madurai ExtraBo" panose="00000900000000000000" pitchFamily="2" charset="0"/>
              </a:rPr>
              <a:t>Hãy t</a:t>
            </a:r>
            <a:r>
              <a:rPr lang="en-US" sz="2800" i="1" dirty="0" smtClean="0">
                <a:solidFill>
                  <a:srgbClr val="0070C0"/>
                </a:solidFill>
                <a:latin typeface="#9Slide03 Arima Madurai ExtraBo" panose="00000900000000000000" pitchFamily="2" charset="0"/>
                <a:cs typeface="#9Slide03 Arima Madurai ExtraBo" panose="00000900000000000000" pitchFamily="2" charset="0"/>
              </a:rPr>
              <a:t>ìm </a:t>
            </a:r>
            <a:r>
              <a:rPr lang="en-US" sz="2800" i="1" dirty="0">
                <a:solidFill>
                  <a:srgbClr val="0070C0"/>
                </a:solidFill>
                <a:latin typeface="#9Slide03 Arima Madurai ExtraBo" panose="00000900000000000000" pitchFamily="2" charset="0"/>
                <a:cs typeface="#9Slide03 Arima Madurai ExtraBo" panose="00000900000000000000" pitchFamily="2" charset="0"/>
              </a:rPr>
              <a:t>hiểu </a:t>
            </a:r>
            <a:r>
              <a:rPr lang="en-US" sz="2800" i="1" dirty="0" smtClean="0">
                <a:solidFill>
                  <a:srgbClr val="0070C0"/>
                </a:solidFill>
                <a:latin typeface="#9Slide03 Arima Madurai ExtraBo" panose="00000900000000000000" pitchFamily="2" charset="0"/>
                <a:cs typeface="#9Slide03 Arima Madurai ExtraBo" panose="00000900000000000000" pitchFamily="2" charset="0"/>
              </a:rPr>
              <a:t>trạng </a:t>
            </a:r>
            <a:r>
              <a:rPr lang="en-US" sz="2800" i="1" dirty="0">
                <a:solidFill>
                  <a:srgbClr val="0070C0"/>
                </a:solidFill>
                <a:latin typeface="#9Slide03 Arima Madurai ExtraBo" panose="00000900000000000000" pitchFamily="2" charset="0"/>
                <a:cs typeface="#9Slide03 Arima Madurai ExtraBo" panose="00000900000000000000" pitchFamily="2" charset="0"/>
              </a:rPr>
              <a:t>thái cảm xúc của Thúy Kiều và Kim Trọng trong buổi đầu gặp </a:t>
            </a:r>
            <a:r>
              <a:rPr lang="en-US" sz="2800" i="1" dirty="0" smtClean="0">
                <a:solidFill>
                  <a:srgbClr val="0070C0"/>
                </a:solidFill>
                <a:latin typeface="#9Slide03 Arima Madurai ExtraBo" panose="00000900000000000000" pitchFamily="2" charset="0"/>
                <a:cs typeface="#9Slide03 Arima Madurai ExtraBo" panose="00000900000000000000" pitchFamily="2" charset="0"/>
              </a:rPr>
              <a:t>gỡ.</a:t>
            </a:r>
            <a:endParaRPr lang="en-US" sz="2800" i="1" dirty="0">
              <a:solidFill>
                <a:srgbClr val="0070C0"/>
              </a:solidFill>
              <a:latin typeface="#9Slide03 Arima Madurai ExtraBo" panose="00000900000000000000" pitchFamily="2" charset="0"/>
              <a:cs typeface="#9Slide03 Arima Madurai ExtraBo" panose="00000900000000000000" pitchFamily="2" charset="0"/>
            </a:endParaRPr>
          </a:p>
        </p:txBody>
      </p:sp>
      <p:sp>
        <p:nvSpPr>
          <p:cNvPr id="11" name="Rectangle: Rounded Corners 10">
            <a:extLst>
              <a:ext uri="{FF2B5EF4-FFF2-40B4-BE49-F238E27FC236}">
                <a16:creationId xmlns="" xmlns:a16="http://schemas.microsoft.com/office/drawing/2014/main" id="{3B7A3FEB-E9E7-2DDD-D789-D293FA5B9255}"/>
              </a:ext>
            </a:extLst>
          </p:cNvPr>
          <p:cNvSpPr/>
          <p:nvPr/>
        </p:nvSpPr>
        <p:spPr>
          <a:xfrm>
            <a:off x="529406" y="4021129"/>
            <a:ext cx="6430194" cy="2156265"/>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rgbClr val="FF0000"/>
                </a:solidFill>
                <a:latin typeface="#9Slide03 Ample" panose="02000000000000000000" pitchFamily="2" charset="0"/>
              </a:rPr>
              <a:t>*Cử đại diện chia </a:t>
            </a:r>
            <a:r>
              <a:rPr lang="en-US" sz="2800" dirty="0">
                <a:solidFill>
                  <a:srgbClr val="FF0000"/>
                </a:solidFill>
                <a:latin typeface="#9Slide03 Ample" panose="02000000000000000000" pitchFamily="2" charset="0"/>
              </a:rPr>
              <a:t>sẻ với cả </a:t>
            </a:r>
            <a:r>
              <a:rPr lang="en-US" sz="2800" dirty="0" smtClean="0">
                <a:solidFill>
                  <a:srgbClr val="FF0000"/>
                </a:solidFill>
                <a:latin typeface="#9Slide03 Ample" panose="02000000000000000000" pitchFamily="2" charset="0"/>
              </a:rPr>
              <a:t>lớp(3-5</a:t>
            </a:r>
            <a:r>
              <a:rPr lang="en-US" sz="2800" dirty="0">
                <a:solidFill>
                  <a:srgbClr val="FF0000"/>
                </a:solidFill>
                <a:latin typeface="#9Slide03 Ample" panose="02000000000000000000" pitchFamily="2" charset="0"/>
              </a:rPr>
              <a:t>’)</a:t>
            </a:r>
          </a:p>
          <a:p>
            <a:pPr algn="just"/>
            <a:r>
              <a:rPr lang="en-US" sz="2800" dirty="0" smtClean="0">
                <a:solidFill>
                  <a:srgbClr val="FF0000"/>
                </a:solidFill>
                <a:latin typeface="#9Slide03 Ample" panose="02000000000000000000" pitchFamily="2" charset="0"/>
              </a:rPr>
              <a:t>* Hình </a:t>
            </a:r>
            <a:r>
              <a:rPr lang="en-US" sz="2800" dirty="0">
                <a:solidFill>
                  <a:srgbClr val="FF0000"/>
                </a:solidFill>
                <a:latin typeface="#9Slide03 Ample" panose="02000000000000000000" pitchFamily="2" charset="0"/>
              </a:rPr>
              <a:t>thức: </a:t>
            </a:r>
            <a:endParaRPr lang="en-US" sz="2800" dirty="0" smtClean="0">
              <a:solidFill>
                <a:srgbClr val="FF0000"/>
              </a:solidFill>
              <a:latin typeface="#9Slide03 Ample" panose="02000000000000000000" pitchFamily="2" charset="0"/>
            </a:endParaRPr>
          </a:p>
          <a:p>
            <a:pPr algn="just"/>
            <a:r>
              <a:rPr lang="en-US" sz="2800" dirty="0" smtClean="0">
                <a:solidFill>
                  <a:srgbClr val="FF0000"/>
                </a:solidFill>
                <a:latin typeface="#9Slide03 Ample" panose="02000000000000000000" pitchFamily="2" charset="0"/>
              </a:rPr>
              <a:t>+ </a:t>
            </a:r>
            <a:r>
              <a:rPr lang="en-US" sz="2800" dirty="0">
                <a:solidFill>
                  <a:srgbClr val="FF0000"/>
                </a:solidFill>
                <a:latin typeface="#9Slide03 Ample" panose="02000000000000000000" pitchFamily="2" charset="0"/>
              </a:rPr>
              <a:t>Đóng vai nhân vật</a:t>
            </a:r>
          </a:p>
          <a:p>
            <a:pPr algn="just"/>
            <a:r>
              <a:rPr lang="en-US" sz="2800" dirty="0">
                <a:solidFill>
                  <a:srgbClr val="FF0000"/>
                </a:solidFill>
                <a:latin typeface="#9Slide03 Ample" panose="02000000000000000000" pitchFamily="2" charset="0"/>
              </a:rPr>
              <a:t>+ Thuyết </a:t>
            </a:r>
            <a:r>
              <a:rPr lang="en-US" sz="2800" dirty="0" smtClean="0">
                <a:solidFill>
                  <a:srgbClr val="FF0000"/>
                </a:solidFill>
                <a:latin typeface="#9Slide03 Ample" panose="02000000000000000000" pitchFamily="2" charset="0"/>
              </a:rPr>
              <a:t>trình...</a:t>
            </a:r>
            <a:endParaRPr lang="vi-VN" sz="2800" dirty="0">
              <a:solidFill>
                <a:srgbClr val="FF0000"/>
              </a:solidFill>
              <a:latin typeface="#9Slide03 Ample" panose="02000000000000000000" pitchFamily="2" charset="0"/>
            </a:endParaRPr>
          </a:p>
        </p:txBody>
      </p:sp>
      <p:pic>
        <p:nvPicPr>
          <p:cNvPr id="18" name="Picture 17">
            <a:extLst>
              <a:ext uri="{FF2B5EF4-FFF2-40B4-BE49-F238E27FC236}">
                <a16:creationId xmlns="" xmlns:a16="http://schemas.microsoft.com/office/drawing/2014/main" id="{CC150261-28C6-EA40-0E44-F06DB3F204FF}"/>
              </a:ext>
            </a:extLst>
          </p:cNvPr>
          <p:cNvPicPr>
            <a:picLocks noChangeAspect="1"/>
          </p:cNvPicPr>
          <p:nvPr/>
        </p:nvPicPr>
        <p:blipFill>
          <a:blip r:embed="rId4"/>
          <a:stretch>
            <a:fillRect/>
          </a:stretch>
        </p:blipFill>
        <p:spPr>
          <a:xfrm>
            <a:off x="7241542" y="1326936"/>
            <a:ext cx="4002965" cy="4702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8742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C0306"/>
              </a:solidFill>
              <a:cs typeface="+mn-ea"/>
              <a:sym typeface="+mn-lt"/>
            </a:endParaRPr>
          </a:p>
        </p:txBody>
      </p:sp>
      <p:pic>
        <p:nvPicPr>
          <p:cNvPr id="4" name="Video AI đọc thơ">
            <a:hlinkClick r:id="" action="ppaction://media"/>
            <a:extLst>
              <a:ext uri="{FF2B5EF4-FFF2-40B4-BE49-F238E27FC236}">
                <a16:creationId xmlns="" xmlns:a16="http://schemas.microsoft.com/office/drawing/2014/main" id="{8E2F9B8C-260E-46D8-8CD7-0ABF967683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45522" y="389129"/>
            <a:ext cx="6726511" cy="6111914"/>
          </a:xfrm>
          <a:prstGeom prst="rect">
            <a:avLst/>
          </a:prstGeom>
        </p:spPr>
      </p:pic>
    </p:spTree>
    <p:extLst>
      <p:ext uri="{BB962C8B-B14F-4D97-AF65-F5344CB8AC3E}">
        <p14:creationId xmlns:p14="http://schemas.microsoft.com/office/powerpoint/2010/main" val="35459938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11">
            <a:extLst>
              <a:ext uri="{FF2B5EF4-FFF2-40B4-BE49-F238E27FC236}">
                <a16:creationId xmlns="" xmlns:a16="http://schemas.microsoft.com/office/drawing/2014/main" id="{C00E8B41-DE64-4121-939F-C2AAA828ED59}"/>
              </a:ext>
            </a:extLst>
          </p:cNvPr>
          <p:cNvSpPr txBox="1"/>
          <p:nvPr/>
        </p:nvSpPr>
        <p:spPr>
          <a:xfrm>
            <a:off x="609599" y="816521"/>
            <a:ext cx="7233556" cy="5224956"/>
          </a:xfrm>
          <a:prstGeom prst="rect">
            <a:avLst/>
          </a:prstGeom>
          <a:noFill/>
        </p:spPr>
        <p:txBody>
          <a:bodyPr wrap="square">
            <a:spAutoFit/>
          </a:bodyPr>
          <a:lstStyle/>
          <a:p>
            <a:pPr algn="ctr">
              <a:lnSpc>
                <a:spcPct val="120000"/>
              </a:lnSpc>
            </a:pPr>
            <a:r>
              <a:rPr lang="vi-VN" sz="2800" dirty="0">
                <a:latin typeface="#9Slide03 AmpleSoft" panose="02000000000000000000" pitchFamily="2" charset="0"/>
              </a:rPr>
              <a:t>Bóng hồng nhác thấy nẻo xa,</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Xuân lan thu cúc mặn mà cả hai.</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Người quốc sắc kẻ thiên tài,</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Tình trong như đã mặt ngoài còn e.</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Chập chờn cơn tỉnh cơn mê.</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Rốn ngồi chẳng tiện dứt về chỉn khôn.</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Bóng tà như giục cơn buồn,</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Khách đà lên ngựa người còn nghé theo.</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Dưới cầu nước chảy trong veo,</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Bên cầu tơ liễu bóng chiều thướt tha.</a:t>
            </a:r>
            <a:endParaRPr lang="en-US" sz="2800" dirty="0">
              <a:latin typeface="#9Slide03 AmpleSoft" panose="02000000000000000000" pitchFamily="2" charset="0"/>
            </a:endParaRPr>
          </a:p>
        </p:txBody>
      </p:sp>
      <p:cxnSp>
        <p:nvCxnSpPr>
          <p:cNvPr id="7" name="Straight Connector 6">
            <a:extLst>
              <a:ext uri="{FF2B5EF4-FFF2-40B4-BE49-F238E27FC236}">
                <a16:creationId xmlns="" xmlns:a16="http://schemas.microsoft.com/office/drawing/2014/main" id="{3CE33C35-3DCA-46FB-B525-C19FFDF34018}"/>
              </a:ext>
            </a:extLst>
          </p:cNvPr>
          <p:cNvCxnSpPr>
            <a:cxnSpLocks/>
          </p:cNvCxnSpPr>
          <p:nvPr/>
        </p:nvCxnSpPr>
        <p:spPr>
          <a:xfrm>
            <a:off x="1994094" y="1327016"/>
            <a:ext cx="44755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EDD831D7-FEBB-4EDD-B4F1-BC398AB5A642}"/>
              </a:ext>
            </a:extLst>
          </p:cNvPr>
          <p:cNvSpPr txBox="1"/>
          <p:nvPr/>
        </p:nvSpPr>
        <p:spPr>
          <a:xfrm>
            <a:off x="7481519" y="1017555"/>
            <a:ext cx="3897455" cy="1384995"/>
          </a:xfrm>
          <a:prstGeom prst="rect">
            <a:avLst/>
          </a:prstGeom>
          <a:noFill/>
        </p:spPr>
        <p:txBody>
          <a:bodyPr wrap="square">
            <a:spAutoFit/>
          </a:bodyPr>
          <a:lstStyle/>
          <a:p>
            <a:r>
              <a:rPr lang="en-US" sz="2800" dirty="0">
                <a:solidFill>
                  <a:srgbClr val="0070C0"/>
                </a:solidFill>
                <a:latin typeface="#9Slide03 AmpleSoft" panose="02000000000000000000" pitchFamily="2" charset="0"/>
                <a:sym typeface="Wingdings" panose="05000000000000000000" pitchFamily="2" charset="2"/>
              </a:rPr>
              <a:t></a:t>
            </a:r>
            <a:r>
              <a:rPr lang="en-US" sz="2800" dirty="0">
                <a:latin typeface="#9Slide03 AmpleSoft" panose="02000000000000000000" pitchFamily="2" charset="0"/>
                <a:sym typeface="Wingdings" panose="05000000000000000000" pitchFamily="2" charset="2"/>
              </a:rPr>
              <a:t> </a:t>
            </a:r>
            <a:r>
              <a:rPr lang="en-US" sz="2800" dirty="0">
                <a:solidFill>
                  <a:srgbClr val="0070C0"/>
                </a:solidFill>
                <a:latin typeface="#9Slide03 AmpleSoft" panose="02000000000000000000" pitchFamily="2" charset="0"/>
              </a:rPr>
              <a:t>Kim </a:t>
            </a:r>
            <a:r>
              <a:rPr lang="en-US" sz="2800" dirty="0" err="1">
                <a:solidFill>
                  <a:srgbClr val="0070C0"/>
                </a:solidFill>
                <a:latin typeface="#9Slide03 AmpleSoft" panose="02000000000000000000" pitchFamily="2" charset="0"/>
              </a:rPr>
              <a:t>Trọng</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ngỡ</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ngàng</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ngưỡng</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mộ</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vẻ</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đẹp</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của</a:t>
            </a:r>
            <a:r>
              <a:rPr lang="en-US" sz="2800" dirty="0">
                <a:solidFill>
                  <a:srgbClr val="0070C0"/>
                </a:solidFill>
                <a:latin typeface="#9Slide03 AmpleSoft" panose="02000000000000000000" pitchFamily="2" charset="0"/>
              </a:rPr>
              <a:t> 2 </a:t>
            </a:r>
            <a:r>
              <a:rPr lang="en-US" sz="2800" dirty="0" err="1">
                <a:solidFill>
                  <a:srgbClr val="0070C0"/>
                </a:solidFill>
                <a:latin typeface="#9Slide03 AmpleSoft" panose="02000000000000000000" pitchFamily="2" charset="0"/>
              </a:rPr>
              <a:t>chị</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em</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Thúy</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Kiều</a:t>
            </a:r>
            <a:endParaRPr lang="vi-VN" sz="2800" dirty="0">
              <a:solidFill>
                <a:srgbClr val="0070C0"/>
              </a:solidFill>
              <a:latin typeface="#9Slide03 AmpleSoft" panose="02000000000000000000" pitchFamily="2" charset="0"/>
            </a:endParaRPr>
          </a:p>
        </p:txBody>
      </p:sp>
      <p:cxnSp>
        <p:nvCxnSpPr>
          <p:cNvPr id="10" name="Straight Connector 9">
            <a:extLst>
              <a:ext uri="{FF2B5EF4-FFF2-40B4-BE49-F238E27FC236}">
                <a16:creationId xmlns="" xmlns:a16="http://schemas.microsoft.com/office/drawing/2014/main" id="{407ED16B-D1C3-40AC-AD86-E6C07BA73B90}"/>
              </a:ext>
            </a:extLst>
          </p:cNvPr>
          <p:cNvCxnSpPr>
            <a:cxnSpLocks/>
          </p:cNvCxnSpPr>
          <p:nvPr/>
        </p:nvCxnSpPr>
        <p:spPr>
          <a:xfrm>
            <a:off x="1828800" y="1810886"/>
            <a:ext cx="47777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6BBEE350-FC5D-48B4-B837-12D173096092}"/>
              </a:ext>
            </a:extLst>
          </p:cNvPr>
          <p:cNvCxnSpPr>
            <a:cxnSpLocks/>
          </p:cNvCxnSpPr>
          <p:nvPr/>
        </p:nvCxnSpPr>
        <p:spPr>
          <a:xfrm>
            <a:off x="3132833" y="2306186"/>
            <a:ext cx="12306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B4CCA17B-94C3-4F8E-9252-4C09CF9AD6DD}"/>
              </a:ext>
            </a:extLst>
          </p:cNvPr>
          <p:cNvCxnSpPr>
            <a:cxnSpLocks/>
          </p:cNvCxnSpPr>
          <p:nvPr/>
        </p:nvCxnSpPr>
        <p:spPr>
          <a:xfrm>
            <a:off x="5011163" y="2306186"/>
            <a:ext cx="12306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C8411DD4-45A9-4BF7-BF5B-1E56ADFA4DAE}"/>
              </a:ext>
            </a:extLst>
          </p:cNvPr>
          <p:cNvCxnSpPr>
            <a:cxnSpLocks/>
          </p:cNvCxnSpPr>
          <p:nvPr/>
        </p:nvCxnSpPr>
        <p:spPr>
          <a:xfrm>
            <a:off x="1651819" y="2843543"/>
            <a:ext cx="5086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32D00AAD-A82C-4ADE-8920-1B9FF3DC8FB0}"/>
              </a:ext>
            </a:extLst>
          </p:cNvPr>
          <p:cNvSpPr txBox="1"/>
          <p:nvPr/>
        </p:nvSpPr>
        <p:spPr>
          <a:xfrm>
            <a:off x="7138620" y="2459799"/>
            <a:ext cx="4280361" cy="523220"/>
          </a:xfrm>
          <a:prstGeom prst="rect">
            <a:avLst/>
          </a:prstGeom>
          <a:noFill/>
        </p:spPr>
        <p:txBody>
          <a:bodyPr wrap="square">
            <a:spAutoFit/>
          </a:bodyPr>
          <a:lstStyle/>
          <a:p>
            <a:r>
              <a:rPr lang="en-US" sz="2800" dirty="0">
                <a:solidFill>
                  <a:srgbClr val="0070C0"/>
                </a:solidFill>
                <a:latin typeface="#9Slide03 AmpleSoft" panose="02000000000000000000" pitchFamily="2" charset="0"/>
                <a:sym typeface="Wingdings" panose="05000000000000000000" pitchFamily="2" charset="2"/>
              </a:rPr>
              <a:t></a:t>
            </a:r>
            <a:r>
              <a:rPr lang="en-US" sz="2800" dirty="0">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rPr>
              <a:t>Ngại</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ngùng</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bối</a:t>
            </a:r>
            <a:r>
              <a:rPr lang="en-US" sz="2800" dirty="0">
                <a:solidFill>
                  <a:srgbClr val="0070C0"/>
                </a:solidFill>
                <a:latin typeface="#9Slide03 AmpleSoft" panose="02000000000000000000" pitchFamily="2" charset="0"/>
              </a:rPr>
              <a:t> </a:t>
            </a:r>
            <a:r>
              <a:rPr lang="en-US" sz="2800" dirty="0" err="1">
                <a:solidFill>
                  <a:srgbClr val="0070C0"/>
                </a:solidFill>
                <a:latin typeface="#9Slide03 AmpleSoft" panose="02000000000000000000" pitchFamily="2" charset="0"/>
              </a:rPr>
              <a:t>rối</a:t>
            </a:r>
            <a:r>
              <a:rPr lang="en-US" sz="2800" dirty="0">
                <a:solidFill>
                  <a:srgbClr val="0070C0"/>
                </a:solidFill>
                <a:latin typeface="#9Slide03 AmpleSoft" panose="02000000000000000000" pitchFamily="2" charset="0"/>
              </a:rPr>
              <a:t>, e </a:t>
            </a:r>
            <a:r>
              <a:rPr lang="en-US" sz="2800" dirty="0" err="1">
                <a:solidFill>
                  <a:srgbClr val="0070C0"/>
                </a:solidFill>
                <a:latin typeface="#9Slide03 AmpleSoft" panose="02000000000000000000" pitchFamily="2" charset="0"/>
              </a:rPr>
              <a:t>ấp</a:t>
            </a:r>
            <a:endParaRPr lang="vi-VN" sz="2800" dirty="0">
              <a:solidFill>
                <a:srgbClr val="0070C0"/>
              </a:solidFill>
              <a:latin typeface="#9Slide03 AmpleSoft" panose="02000000000000000000" pitchFamily="2" charset="0"/>
            </a:endParaRPr>
          </a:p>
        </p:txBody>
      </p:sp>
    </p:spTree>
    <p:extLst>
      <p:ext uri="{BB962C8B-B14F-4D97-AF65-F5344CB8AC3E}">
        <p14:creationId xmlns:p14="http://schemas.microsoft.com/office/powerpoint/2010/main" val="16076652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barn(inVertical)">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barn(inVertical)">
                                      <p:cBhvr>
                                        <p:cTn id="3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11">
            <a:extLst>
              <a:ext uri="{FF2B5EF4-FFF2-40B4-BE49-F238E27FC236}">
                <a16:creationId xmlns="" xmlns:a16="http://schemas.microsoft.com/office/drawing/2014/main" id="{C00E8B41-DE64-4121-939F-C2AAA828ED59}"/>
              </a:ext>
            </a:extLst>
          </p:cNvPr>
          <p:cNvSpPr txBox="1"/>
          <p:nvPr/>
        </p:nvSpPr>
        <p:spPr>
          <a:xfrm>
            <a:off x="426720" y="801428"/>
            <a:ext cx="7233556" cy="5224956"/>
          </a:xfrm>
          <a:prstGeom prst="rect">
            <a:avLst/>
          </a:prstGeom>
          <a:noFill/>
        </p:spPr>
        <p:txBody>
          <a:bodyPr wrap="square">
            <a:spAutoFit/>
          </a:bodyPr>
          <a:lstStyle/>
          <a:p>
            <a:pPr algn="ctr">
              <a:lnSpc>
                <a:spcPct val="120000"/>
              </a:lnSpc>
            </a:pPr>
            <a:r>
              <a:rPr lang="vi-VN" sz="2800" dirty="0">
                <a:latin typeface="#9Slide03 AmpleSoft" panose="02000000000000000000" pitchFamily="2" charset="0"/>
              </a:rPr>
              <a:t>Bóng hồng nhác thấy nẻo xa,</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Xuân lan thu cúc mặn mà cả hai.</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Người quốc sắc kẻ thiên tài,</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Tình trong như đã mặt ngoài còn e.</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Chập chờn cơn tỉnh cơn mê.</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Rốn ngồi chẳng tiện dứt về chỉn khôn.</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Bóng tà như giục cơn buồn,</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Khách đà lên ngựa người còn nghé theo.</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Dưới cầu nước chảy trong veo,</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Bên cầu tơ liễu bóng chiều thướt tha.</a:t>
            </a:r>
            <a:endParaRPr lang="en-US" sz="2800" dirty="0">
              <a:latin typeface="#9Slide03 AmpleSoft" panose="02000000000000000000" pitchFamily="2" charset="0"/>
            </a:endParaRPr>
          </a:p>
        </p:txBody>
      </p:sp>
      <p:cxnSp>
        <p:nvCxnSpPr>
          <p:cNvPr id="10" name="Straight Connector 9">
            <a:extLst>
              <a:ext uri="{FF2B5EF4-FFF2-40B4-BE49-F238E27FC236}">
                <a16:creationId xmlns="" xmlns:a16="http://schemas.microsoft.com/office/drawing/2014/main" id="{407ED16B-D1C3-40AC-AD86-E6C07BA73B90}"/>
              </a:ext>
            </a:extLst>
          </p:cNvPr>
          <p:cNvCxnSpPr>
            <a:cxnSpLocks/>
          </p:cNvCxnSpPr>
          <p:nvPr/>
        </p:nvCxnSpPr>
        <p:spPr>
          <a:xfrm>
            <a:off x="1942714" y="3319646"/>
            <a:ext cx="41532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6BBEE350-FC5D-48B4-B837-12D173096092}"/>
              </a:ext>
            </a:extLst>
          </p:cNvPr>
          <p:cNvCxnSpPr>
            <a:cxnSpLocks/>
          </p:cNvCxnSpPr>
          <p:nvPr/>
        </p:nvCxnSpPr>
        <p:spPr>
          <a:xfrm>
            <a:off x="1170039" y="3838382"/>
            <a:ext cx="5676531" cy="319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D453A7BF-0CE4-4E8D-8697-C575C793F7C6}"/>
              </a:ext>
            </a:extLst>
          </p:cNvPr>
          <p:cNvSpPr txBox="1"/>
          <p:nvPr/>
        </p:nvSpPr>
        <p:spPr>
          <a:xfrm>
            <a:off x="7138620" y="2983019"/>
            <a:ext cx="4280361" cy="523220"/>
          </a:xfrm>
          <a:prstGeom prst="rect">
            <a:avLst/>
          </a:prstGeom>
          <a:noFill/>
        </p:spPr>
        <p:txBody>
          <a:bodyPr wrap="square">
            <a:spAutoFit/>
          </a:bodyPr>
          <a:lstStyle/>
          <a:p>
            <a:r>
              <a:rPr lang="en-US" sz="2800" dirty="0">
                <a:solidFill>
                  <a:srgbClr val="0070C0"/>
                </a:solidFill>
                <a:latin typeface="#9Slide03 AmpleSoft" panose="02000000000000000000" pitchFamily="2" charset="0"/>
                <a:sym typeface="Wingdings" panose="05000000000000000000" pitchFamily="2" charset="2"/>
              </a:rPr>
              <a:t></a:t>
            </a:r>
            <a:r>
              <a:rPr lang="en-US" sz="2800" dirty="0">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Đắm</a:t>
            </a:r>
            <a:r>
              <a:rPr lang="en-US" sz="2800" dirty="0">
                <a:solidFill>
                  <a:srgbClr val="0070C0"/>
                </a:solidFill>
                <a:latin typeface="#9Slide03 AmpleSoft" panose="02000000000000000000" pitchFamily="2" charset="0"/>
                <a:sym typeface="Wingdings" panose="05000000000000000000" pitchFamily="2" charset="2"/>
              </a:rPr>
              <a:t> say, </a:t>
            </a:r>
            <a:r>
              <a:rPr lang="en-US" sz="2800" dirty="0" err="1">
                <a:solidFill>
                  <a:srgbClr val="0070C0"/>
                </a:solidFill>
                <a:latin typeface="#9Slide03 AmpleSoft" panose="02000000000000000000" pitchFamily="2" charset="0"/>
                <a:sym typeface="Wingdings" panose="05000000000000000000" pitchFamily="2" charset="2"/>
              </a:rPr>
              <a:t>mãnh</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liệt</a:t>
            </a:r>
            <a:endParaRPr lang="vi-VN" sz="2800" dirty="0">
              <a:solidFill>
                <a:srgbClr val="0070C0"/>
              </a:solidFill>
              <a:latin typeface="#9Slide03 AmpleSoft" panose="02000000000000000000" pitchFamily="2" charset="0"/>
            </a:endParaRPr>
          </a:p>
        </p:txBody>
      </p:sp>
      <p:sp>
        <p:nvSpPr>
          <p:cNvPr id="20" name="TextBox 19">
            <a:extLst>
              <a:ext uri="{FF2B5EF4-FFF2-40B4-BE49-F238E27FC236}">
                <a16:creationId xmlns="" xmlns:a16="http://schemas.microsoft.com/office/drawing/2014/main" id="{88AF17BB-8C2C-461F-A475-7D46262605C4}"/>
              </a:ext>
            </a:extLst>
          </p:cNvPr>
          <p:cNvSpPr txBox="1"/>
          <p:nvPr/>
        </p:nvSpPr>
        <p:spPr>
          <a:xfrm>
            <a:off x="7990787" y="3838382"/>
            <a:ext cx="3231673" cy="954107"/>
          </a:xfrm>
          <a:prstGeom prst="rect">
            <a:avLst/>
          </a:prstGeom>
          <a:noFill/>
        </p:spPr>
        <p:txBody>
          <a:bodyPr wrap="square">
            <a:spAutoFit/>
          </a:bodyPr>
          <a:lstStyle/>
          <a:p>
            <a:pPr algn="just"/>
            <a:r>
              <a:rPr lang="en-US" sz="2800" dirty="0">
                <a:solidFill>
                  <a:srgbClr val="0070C0"/>
                </a:solidFill>
                <a:latin typeface="#9Slide03 AmpleSoft" panose="02000000000000000000" pitchFamily="2" charset="0"/>
                <a:sym typeface="Wingdings" panose="05000000000000000000" pitchFamily="2" charset="2"/>
              </a:rPr>
              <a:t></a:t>
            </a:r>
            <a:r>
              <a:rPr lang="en-US" sz="2800" dirty="0">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Quyến</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luyến</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vấn</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vương</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không</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nỡ</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xa</a:t>
            </a:r>
            <a:endParaRPr lang="vi-VN" sz="2800" dirty="0">
              <a:solidFill>
                <a:srgbClr val="0070C0"/>
              </a:solidFill>
              <a:latin typeface="#9Slide03 AmpleSoft" panose="02000000000000000000" pitchFamily="2" charset="0"/>
            </a:endParaRPr>
          </a:p>
        </p:txBody>
      </p:sp>
      <p:cxnSp>
        <p:nvCxnSpPr>
          <p:cNvPr id="21" name="Straight Connector 20">
            <a:extLst>
              <a:ext uri="{FF2B5EF4-FFF2-40B4-BE49-F238E27FC236}">
                <a16:creationId xmlns="" xmlns:a16="http://schemas.microsoft.com/office/drawing/2014/main" id="{A51E7467-1947-4F18-8C33-25D9F21D1559}"/>
              </a:ext>
            </a:extLst>
          </p:cNvPr>
          <p:cNvCxnSpPr>
            <a:cxnSpLocks/>
          </p:cNvCxnSpPr>
          <p:nvPr/>
        </p:nvCxnSpPr>
        <p:spPr>
          <a:xfrm>
            <a:off x="970160" y="4888288"/>
            <a:ext cx="59564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ight Brace 5">
            <a:extLst>
              <a:ext uri="{FF2B5EF4-FFF2-40B4-BE49-F238E27FC236}">
                <a16:creationId xmlns="" xmlns:a16="http://schemas.microsoft.com/office/drawing/2014/main" id="{625B34C4-753D-4F4B-8DB4-D1A5C7485257}"/>
              </a:ext>
            </a:extLst>
          </p:cNvPr>
          <p:cNvSpPr/>
          <p:nvPr/>
        </p:nvSpPr>
        <p:spPr>
          <a:xfrm>
            <a:off x="7287140" y="3634740"/>
            <a:ext cx="343087" cy="1250255"/>
          </a:xfrm>
          <a:prstGeom prst="rightBrace">
            <a:avLst>
              <a:gd name="adj1" fmla="val 59484"/>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92656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arn(inVertic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11">
            <a:extLst>
              <a:ext uri="{FF2B5EF4-FFF2-40B4-BE49-F238E27FC236}">
                <a16:creationId xmlns="" xmlns:a16="http://schemas.microsoft.com/office/drawing/2014/main" id="{C00E8B41-DE64-4121-939F-C2AAA828ED59}"/>
              </a:ext>
            </a:extLst>
          </p:cNvPr>
          <p:cNvSpPr txBox="1"/>
          <p:nvPr/>
        </p:nvSpPr>
        <p:spPr>
          <a:xfrm>
            <a:off x="426720" y="801428"/>
            <a:ext cx="7233556" cy="5224956"/>
          </a:xfrm>
          <a:prstGeom prst="rect">
            <a:avLst/>
          </a:prstGeom>
          <a:noFill/>
        </p:spPr>
        <p:txBody>
          <a:bodyPr wrap="square">
            <a:spAutoFit/>
          </a:bodyPr>
          <a:lstStyle/>
          <a:p>
            <a:pPr algn="ctr">
              <a:lnSpc>
                <a:spcPct val="120000"/>
              </a:lnSpc>
            </a:pPr>
            <a:r>
              <a:rPr lang="vi-VN" sz="2800" dirty="0">
                <a:latin typeface="#9Slide03 AmpleSoft" panose="02000000000000000000" pitchFamily="2" charset="0"/>
              </a:rPr>
              <a:t>Bóng hồng nhác thấy nẻo xa,</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Xuân lan thu cúc mặn mà cả hai.</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Người quốc sắc kẻ thiên tài,</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Tình trong như đã mặt ngoài còn e.</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Chập chờn cơn tỉnh cơn mê.</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Rốn ngồi chẳng tiện dứt về chỉn khôn.</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Bóng tà như giục cơn buồn,</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Khách đà lên ngựa người còn nghé theo.</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Dưới cầu nước chảy trong veo,</a:t>
            </a:r>
            <a:endParaRPr lang="en-US" sz="2800" dirty="0">
              <a:latin typeface="#9Slide03 AmpleSoft" panose="02000000000000000000" pitchFamily="2" charset="0"/>
            </a:endParaRPr>
          </a:p>
          <a:p>
            <a:pPr algn="ctr">
              <a:lnSpc>
                <a:spcPct val="120000"/>
              </a:lnSpc>
            </a:pPr>
            <a:r>
              <a:rPr lang="vi-VN" sz="2800" dirty="0">
                <a:latin typeface="#9Slide03 AmpleSoft" panose="02000000000000000000" pitchFamily="2" charset="0"/>
              </a:rPr>
              <a:t>Bên cầu tơ liễu bóng chiều thướt tha.</a:t>
            </a:r>
            <a:endParaRPr lang="en-US" sz="2800" dirty="0">
              <a:latin typeface="#9Slide03 AmpleSoft" panose="02000000000000000000" pitchFamily="2" charset="0"/>
            </a:endParaRPr>
          </a:p>
        </p:txBody>
      </p:sp>
      <p:cxnSp>
        <p:nvCxnSpPr>
          <p:cNvPr id="10" name="Straight Connector 9">
            <a:extLst>
              <a:ext uri="{FF2B5EF4-FFF2-40B4-BE49-F238E27FC236}">
                <a16:creationId xmlns="" xmlns:a16="http://schemas.microsoft.com/office/drawing/2014/main" id="{407ED16B-D1C3-40AC-AD86-E6C07BA73B90}"/>
              </a:ext>
            </a:extLst>
          </p:cNvPr>
          <p:cNvCxnSpPr>
            <a:cxnSpLocks/>
          </p:cNvCxnSpPr>
          <p:nvPr/>
        </p:nvCxnSpPr>
        <p:spPr>
          <a:xfrm>
            <a:off x="1830746" y="1285572"/>
            <a:ext cx="16775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6BBEE350-FC5D-48B4-B837-12D173096092}"/>
              </a:ext>
            </a:extLst>
          </p:cNvPr>
          <p:cNvCxnSpPr>
            <a:cxnSpLocks/>
          </p:cNvCxnSpPr>
          <p:nvPr/>
        </p:nvCxnSpPr>
        <p:spPr>
          <a:xfrm>
            <a:off x="1642880" y="1806667"/>
            <a:ext cx="253460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D453A7BF-0CE4-4E8D-8697-C575C793F7C6}"/>
              </a:ext>
            </a:extLst>
          </p:cNvPr>
          <p:cNvSpPr txBox="1"/>
          <p:nvPr/>
        </p:nvSpPr>
        <p:spPr>
          <a:xfrm>
            <a:off x="7107187" y="903356"/>
            <a:ext cx="4280361" cy="954107"/>
          </a:xfrm>
          <a:prstGeom prst="rect">
            <a:avLst/>
          </a:prstGeom>
          <a:noFill/>
        </p:spPr>
        <p:txBody>
          <a:bodyPr wrap="square">
            <a:spAutoFit/>
          </a:bodyPr>
          <a:lstStyle/>
          <a:p>
            <a:r>
              <a:rPr lang="en-US" sz="2800" dirty="0">
                <a:solidFill>
                  <a:srgbClr val="FF0000"/>
                </a:solidFill>
                <a:latin typeface="#9Slide03 AmpleSoft" panose="02000000000000000000" pitchFamily="2" charset="0"/>
                <a:sym typeface="Wingdings" panose="05000000000000000000" pitchFamily="2" charset="2"/>
              </a:rPr>
              <a:t> </a:t>
            </a:r>
            <a:r>
              <a:rPr lang="en-US" sz="2800" dirty="0" err="1">
                <a:solidFill>
                  <a:srgbClr val="FF0000"/>
                </a:solidFill>
                <a:latin typeface="#9Slide03 AmpleSoft" panose="02000000000000000000" pitchFamily="2" charset="0"/>
                <a:sym typeface="Wingdings" panose="05000000000000000000" pitchFamily="2" charset="2"/>
              </a:rPr>
              <a:t>Ẩn</a:t>
            </a:r>
            <a:r>
              <a:rPr lang="en-US" sz="2800" dirty="0">
                <a:solidFill>
                  <a:srgbClr val="FF0000"/>
                </a:solidFill>
                <a:latin typeface="#9Slide03 AmpleSoft" panose="02000000000000000000" pitchFamily="2" charset="0"/>
                <a:sym typeface="Wingdings" panose="05000000000000000000" pitchFamily="2" charset="2"/>
              </a:rPr>
              <a:t> </a:t>
            </a:r>
            <a:r>
              <a:rPr lang="en-US" sz="2800" dirty="0" err="1">
                <a:solidFill>
                  <a:srgbClr val="FF0000"/>
                </a:solidFill>
                <a:latin typeface="#9Slide03 AmpleSoft" panose="02000000000000000000" pitchFamily="2" charset="0"/>
                <a:sym typeface="Wingdings" panose="05000000000000000000" pitchFamily="2" charset="2"/>
              </a:rPr>
              <a:t>dụ</a:t>
            </a:r>
            <a:r>
              <a:rPr lang="en-US" sz="2800" dirty="0">
                <a:solidFill>
                  <a:srgbClr val="FF0000"/>
                </a:solidFill>
                <a:latin typeface="#9Slide03 AmpleSoft" panose="02000000000000000000" pitchFamily="2" charset="0"/>
                <a:sym typeface="Wingdings" panose="05000000000000000000" pitchFamily="2" charset="2"/>
              </a:rPr>
              <a:t> = </a:t>
            </a:r>
            <a:r>
              <a:rPr lang="en-US" sz="2800" dirty="0" err="1">
                <a:solidFill>
                  <a:srgbClr val="FF0000"/>
                </a:solidFill>
                <a:latin typeface="#9Slide03 AmpleSoft" panose="02000000000000000000" pitchFamily="2" charset="0"/>
                <a:sym typeface="Wingdings" panose="05000000000000000000" pitchFamily="2" charset="2"/>
              </a:rPr>
              <a:t>người</a:t>
            </a:r>
            <a:r>
              <a:rPr lang="en-US" sz="2800" dirty="0">
                <a:solidFill>
                  <a:srgbClr val="FF0000"/>
                </a:solidFill>
                <a:latin typeface="#9Slide03 AmpleSoft" panose="02000000000000000000" pitchFamily="2" charset="0"/>
                <a:sym typeface="Wingdings" panose="05000000000000000000" pitchFamily="2" charset="2"/>
              </a:rPr>
              <a:t> </a:t>
            </a:r>
            <a:r>
              <a:rPr lang="en-US" sz="2800" dirty="0" err="1">
                <a:solidFill>
                  <a:srgbClr val="FF0000"/>
                </a:solidFill>
                <a:latin typeface="#9Slide03 AmpleSoft" panose="02000000000000000000" pitchFamily="2" charset="0"/>
                <a:sym typeface="Wingdings" panose="05000000000000000000" pitchFamily="2" charset="2"/>
              </a:rPr>
              <a:t>phụ</a:t>
            </a:r>
            <a:r>
              <a:rPr lang="en-US" sz="2800" dirty="0">
                <a:solidFill>
                  <a:srgbClr val="FF0000"/>
                </a:solidFill>
                <a:latin typeface="#9Slide03 AmpleSoft" panose="02000000000000000000" pitchFamily="2" charset="0"/>
                <a:sym typeface="Wingdings" panose="05000000000000000000" pitchFamily="2" charset="2"/>
              </a:rPr>
              <a:t> </a:t>
            </a:r>
            <a:r>
              <a:rPr lang="en-US" sz="2800" dirty="0" err="1">
                <a:solidFill>
                  <a:srgbClr val="FF0000"/>
                </a:solidFill>
                <a:latin typeface="#9Slide03 AmpleSoft" panose="02000000000000000000" pitchFamily="2" charset="0"/>
                <a:sym typeface="Wingdings" panose="05000000000000000000" pitchFamily="2" charset="2"/>
              </a:rPr>
              <a:t>nữ</a:t>
            </a:r>
            <a:r>
              <a:rPr lang="en-US" sz="2800" dirty="0">
                <a:solidFill>
                  <a:srgbClr val="FF0000"/>
                </a:solidFill>
                <a:latin typeface="#9Slide03 AmpleSoft" panose="02000000000000000000" pitchFamily="2" charset="0"/>
                <a:sym typeface="Wingdings" panose="05000000000000000000" pitchFamily="2" charset="2"/>
              </a:rPr>
              <a:t> </a:t>
            </a:r>
            <a:r>
              <a:rPr lang="en-US" sz="2800" dirty="0" err="1">
                <a:solidFill>
                  <a:srgbClr val="FF0000"/>
                </a:solidFill>
                <a:latin typeface="#9Slide03 AmpleSoft" panose="02000000000000000000" pitchFamily="2" charset="0"/>
                <a:sym typeface="Wingdings" panose="05000000000000000000" pitchFamily="2" charset="2"/>
              </a:rPr>
              <a:t>xinh</a:t>
            </a:r>
            <a:r>
              <a:rPr lang="en-US" sz="2800" dirty="0">
                <a:solidFill>
                  <a:srgbClr val="FF0000"/>
                </a:solidFill>
                <a:latin typeface="#9Slide03 AmpleSoft" panose="02000000000000000000" pitchFamily="2" charset="0"/>
                <a:sym typeface="Wingdings" panose="05000000000000000000" pitchFamily="2" charset="2"/>
              </a:rPr>
              <a:t> </a:t>
            </a:r>
            <a:r>
              <a:rPr lang="en-US" sz="2800" dirty="0" err="1">
                <a:solidFill>
                  <a:srgbClr val="FF0000"/>
                </a:solidFill>
                <a:latin typeface="#9Slide03 AmpleSoft" panose="02000000000000000000" pitchFamily="2" charset="0"/>
                <a:sym typeface="Wingdings" panose="05000000000000000000" pitchFamily="2" charset="2"/>
              </a:rPr>
              <a:t>đẹp</a:t>
            </a:r>
            <a:r>
              <a:rPr lang="en-US" sz="2800" dirty="0">
                <a:solidFill>
                  <a:srgbClr val="FF0000"/>
                </a:solidFill>
                <a:latin typeface="#9Slide03 AmpleSoft" panose="02000000000000000000" pitchFamily="2" charset="0"/>
                <a:sym typeface="Wingdings" panose="05000000000000000000" pitchFamily="2" charset="2"/>
              </a:rPr>
              <a:t>, </a:t>
            </a:r>
            <a:r>
              <a:rPr lang="en-US" sz="2800" dirty="0" err="1">
                <a:solidFill>
                  <a:srgbClr val="FF0000"/>
                </a:solidFill>
                <a:latin typeface="#9Slide03 AmpleSoft" panose="02000000000000000000" pitchFamily="2" charset="0"/>
                <a:sym typeface="Wingdings" panose="05000000000000000000" pitchFamily="2" charset="2"/>
              </a:rPr>
              <a:t>duyên</a:t>
            </a:r>
            <a:r>
              <a:rPr lang="en-US" sz="2800" dirty="0">
                <a:solidFill>
                  <a:srgbClr val="FF0000"/>
                </a:solidFill>
                <a:latin typeface="#9Slide03 AmpleSoft" panose="02000000000000000000" pitchFamily="2" charset="0"/>
                <a:sym typeface="Wingdings" panose="05000000000000000000" pitchFamily="2" charset="2"/>
              </a:rPr>
              <a:t> </a:t>
            </a:r>
            <a:r>
              <a:rPr lang="en-US" sz="2800" dirty="0" err="1">
                <a:solidFill>
                  <a:srgbClr val="FF0000"/>
                </a:solidFill>
                <a:latin typeface="#9Slide03 AmpleSoft" panose="02000000000000000000" pitchFamily="2" charset="0"/>
                <a:sym typeface="Wingdings" panose="05000000000000000000" pitchFamily="2" charset="2"/>
              </a:rPr>
              <a:t>dáng</a:t>
            </a:r>
            <a:endParaRPr lang="vi-VN" sz="2800" dirty="0">
              <a:solidFill>
                <a:srgbClr val="FF0000"/>
              </a:solidFill>
              <a:latin typeface="#9Slide03 AmpleSoft" panose="02000000000000000000" pitchFamily="2" charset="0"/>
            </a:endParaRPr>
          </a:p>
        </p:txBody>
      </p:sp>
      <p:sp>
        <p:nvSpPr>
          <p:cNvPr id="20" name="TextBox 19">
            <a:extLst>
              <a:ext uri="{FF2B5EF4-FFF2-40B4-BE49-F238E27FC236}">
                <a16:creationId xmlns="" xmlns:a16="http://schemas.microsoft.com/office/drawing/2014/main" id="{88AF17BB-8C2C-461F-A475-7D46262605C4}"/>
              </a:ext>
            </a:extLst>
          </p:cNvPr>
          <p:cNvSpPr txBox="1"/>
          <p:nvPr/>
        </p:nvSpPr>
        <p:spPr>
          <a:xfrm>
            <a:off x="7179696" y="1771954"/>
            <a:ext cx="3890865" cy="1384995"/>
          </a:xfrm>
          <a:prstGeom prst="rect">
            <a:avLst/>
          </a:prstGeom>
          <a:noFill/>
        </p:spPr>
        <p:txBody>
          <a:bodyPr wrap="square">
            <a:spAutoFit/>
          </a:bodyPr>
          <a:lstStyle/>
          <a:p>
            <a:pPr algn="just"/>
            <a:r>
              <a:rPr lang="en-US" sz="2800" dirty="0">
                <a:solidFill>
                  <a:srgbClr val="0070C0"/>
                </a:solidFill>
                <a:latin typeface="#9Slide03 AmpleSoft" panose="02000000000000000000" pitchFamily="2" charset="0"/>
                <a:sym typeface="Wingdings" panose="05000000000000000000" pitchFamily="2" charset="2"/>
              </a:rPr>
              <a:t></a:t>
            </a:r>
            <a:r>
              <a:rPr lang="en-US" sz="2800" dirty="0">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Ước</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lệ</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tượng</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trưng</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chỉ</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vẻ</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đẹp</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và</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phẩm</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chất</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cao</a:t>
            </a:r>
            <a:r>
              <a:rPr lang="en-US" sz="2800" dirty="0">
                <a:solidFill>
                  <a:srgbClr val="0070C0"/>
                </a:solidFill>
                <a:latin typeface="#9Slide03 AmpleSoft" panose="02000000000000000000" pitchFamily="2" charset="0"/>
                <a:sym typeface="Wingdings" panose="05000000000000000000" pitchFamily="2" charset="2"/>
              </a:rPr>
              <a:t> </a:t>
            </a:r>
            <a:r>
              <a:rPr lang="en-US" sz="2800" dirty="0" err="1">
                <a:solidFill>
                  <a:srgbClr val="0070C0"/>
                </a:solidFill>
                <a:latin typeface="#9Slide03 AmpleSoft" panose="02000000000000000000" pitchFamily="2" charset="0"/>
                <a:sym typeface="Wingdings" panose="05000000000000000000" pitchFamily="2" charset="2"/>
              </a:rPr>
              <a:t>quý</a:t>
            </a:r>
            <a:endParaRPr lang="vi-VN" sz="2800" dirty="0">
              <a:solidFill>
                <a:srgbClr val="0070C0"/>
              </a:solidFill>
              <a:latin typeface="#9Slide03 AmpleSoft" panose="02000000000000000000" pitchFamily="2" charset="0"/>
            </a:endParaRPr>
          </a:p>
        </p:txBody>
      </p:sp>
      <p:cxnSp>
        <p:nvCxnSpPr>
          <p:cNvPr id="19" name="Straight Connector 18">
            <a:extLst>
              <a:ext uri="{FF2B5EF4-FFF2-40B4-BE49-F238E27FC236}">
                <a16:creationId xmlns="" xmlns:a16="http://schemas.microsoft.com/office/drawing/2014/main" id="{BFC01098-27C9-45C0-90F8-E45187F253CF}"/>
              </a:ext>
            </a:extLst>
          </p:cNvPr>
          <p:cNvCxnSpPr>
            <a:cxnSpLocks/>
          </p:cNvCxnSpPr>
          <p:nvPr/>
        </p:nvCxnSpPr>
        <p:spPr>
          <a:xfrm flipV="1">
            <a:off x="1459378" y="2848217"/>
            <a:ext cx="5281157" cy="2047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AB83B901-D002-4854-8582-089F9153D069}"/>
              </a:ext>
            </a:extLst>
          </p:cNvPr>
          <p:cNvSpPr txBox="1"/>
          <p:nvPr/>
        </p:nvSpPr>
        <p:spPr>
          <a:xfrm>
            <a:off x="7252205" y="3085434"/>
            <a:ext cx="3890865" cy="954107"/>
          </a:xfrm>
          <a:prstGeom prst="rect">
            <a:avLst/>
          </a:prstGeom>
          <a:noFill/>
        </p:spPr>
        <p:txBody>
          <a:bodyPr wrap="square">
            <a:spAutoFit/>
          </a:bodyPr>
          <a:lstStyle/>
          <a:p>
            <a:pPr algn="just"/>
            <a:r>
              <a:rPr lang="en-US" sz="2800" dirty="0">
                <a:solidFill>
                  <a:srgbClr val="00B050"/>
                </a:solidFill>
                <a:latin typeface="#9Slide03 AmpleSoft" panose="02000000000000000000" pitchFamily="2" charset="0"/>
                <a:sym typeface="Wingdings" panose="05000000000000000000" pitchFamily="2" charset="2"/>
              </a:rPr>
              <a:t> </a:t>
            </a:r>
            <a:r>
              <a:rPr lang="en-US" sz="2800" dirty="0" err="1">
                <a:solidFill>
                  <a:srgbClr val="00B050"/>
                </a:solidFill>
                <a:latin typeface="#9Slide03 AmpleSoft" panose="02000000000000000000" pitchFamily="2" charset="0"/>
                <a:sym typeface="Wingdings" panose="05000000000000000000" pitchFamily="2" charset="2"/>
              </a:rPr>
              <a:t>Đối</a:t>
            </a:r>
            <a:r>
              <a:rPr lang="en-US" sz="2800" dirty="0">
                <a:solidFill>
                  <a:srgbClr val="00B050"/>
                </a:solidFill>
                <a:latin typeface="#9Slide03 AmpleSoft" panose="02000000000000000000" pitchFamily="2" charset="0"/>
                <a:sym typeface="Wingdings" panose="05000000000000000000" pitchFamily="2" charset="2"/>
              </a:rPr>
              <a:t> </a:t>
            </a:r>
            <a:r>
              <a:rPr lang="en-US" sz="2800" dirty="0" err="1">
                <a:solidFill>
                  <a:srgbClr val="00B050"/>
                </a:solidFill>
                <a:latin typeface="#9Slide03 AmpleSoft" panose="02000000000000000000" pitchFamily="2" charset="0"/>
                <a:sym typeface="Wingdings" panose="05000000000000000000" pitchFamily="2" charset="2"/>
              </a:rPr>
              <a:t>lập</a:t>
            </a:r>
            <a:r>
              <a:rPr lang="en-US" sz="2800" dirty="0">
                <a:solidFill>
                  <a:srgbClr val="00B050"/>
                </a:solidFill>
                <a:latin typeface="#9Slide03 AmpleSoft" panose="02000000000000000000" pitchFamily="2" charset="0"/>
                <a:sym typeface="Wingdings" panose="05000000000000000000" pitchFamily="2" charset="2"/>
              </a:rPr>
              <a:t>, </a:t>
            </a:r>
            <a:r>
              <a:rPr lang="en-US" sz="2800" dirty="0" err="1">
                <a:solidFill>
                  <a:srgbClr val="00B050"/>
                </a:solidFill>
                <a:latin typeface="#9Slide03 AmpleSoft" panose="02000000000000000000" pitchFamily="2" charset="0"/>
                <a:sym typeface="Wingdings" panose="05000000000000000000" pitchFamily="2" charset="2"/>
              </a:rPr>
              <a:t>thể</a:t>
            </a:r>
            <a:r>
              <a:rPr lang="en-US" sz="2800" dirty="0">
                <a:solidFill>
                  <a:srgbClr val="00B050"/>
                </a:solidFill>
                <a:latin typeface="#9Slide03 AmpleSoft" panose="02000000000000000000" pitchFamily="2" charset="0"/>
                <a:sym typeface="Wingdings" panose="05000000000000000000" pitchFamily="2" charset="2"/>
              </a:rPr>
              <a:t> </a:t>
            </a:r>
            <a:r>
              <a:rPr lang="en-US" sz="2800" dirty="0" err="1">
                <a:solidFill>
                  <a:srgbClr val="00B050"/>
                </a:solidFill>
                <a:latin typeface="#9Slide03 AmpleSoft" panose="02000000000000000000" pitchFamily="2" charset="0"/>
                <a:sym typeface="Wingdings" panose="05000000000000000000" pitchFamily="2" charset="2"/>
              </a:rPr>
              <a:t>hiện</a:t>
            </a:r>
            <a:r>
              <a:rPr lang="en-US" sz="2800" dirty="0">
                <a:solidFill>
                  <a:srgbClr val="00B050"/>
                </a:solidFill>
                <a:latin typeface="#9Slide03 AmpleSoft" panose="02000000000000000000" pitchFamily="2" charset="0"/>
                <a:sym typeface="Wingdings" panose="05000000000000000000" pitchFamily="2" charset="2"/>
              </a:rPr>
              <a:t> </a:t>
            </a:r>
            <a:r>
              <a:rPr lang="en-US" sz="2800" dirty="0" err="1">
                <a:solidFill>
                  <a:srgbClr val="00B050"/>
                </a:solidFill>
                <a:latin typeface="#9Slide03 AmpleSoft" panose="02000000000000000000" pitchFamily="2" charset="0"/>
                <a:sym typeface="Wingdings" panose="05000000000000000000" pitchFamily="2" charset="2"/>
              </a:rPr>
              <a:t>sự</a:t>
            </a:r>
            <a:r>
              <a:rPr lang="en-US" sz="2800" dirty="0">
                <a:solidFill>
                  <a:srgbClr val="00B050"/>
                </a:solidFill>
                <a:latin typeface="#9Slide03 AmpleSoft" panose="02000000000000000000" pitchFamily="2" charset="0"/>
                <a:sym typeface="Wingdings" panose="05000000000000000000" pitchFamily="2" charset="2"/>
              </a:rPr>
              <a:t> </a:t>
            </a:r>
            <a:r>
              <a:rPr lang="en-US" sz="2800" dirty="0" err="1">
                <a:solidFill>
                  <a:srgbClr val="00B050"/>
                </a:solidFill>
                <a:latin typeface="#9Slide03 AmpleSoft" panose="02000000000000000000" pitchFamily="2" charset="0"/>
                <a:sym typeface="Wingdings" panose="05000000000000000000" pitchFamily="2" charset="2"/>
              </a:rPr>
              <a:t>duyên</a:t>
            </a:r>
            <a:r>
              <a:rPr lang="en-US" sz="2800" dirty="0">
                <a:solidFill>
                  <a:srgbClr val="00B050"/>
                </a:solidFill>
                <a:latin typeface="#9Slide03 AmpleSoft" panose="02000000000000000000" pitchFamily="2" charset="0"/>
                <a:sym typeface="Wingdings" panose="05000000000000000000" pitchFamily="2" charset="2"/>
              </a:rPr>
              <a:t> </a:t>
            </a:r>
            <a:r>
              <a:rPr lang="en-US" sz="2800" dirty="0" err="1">
                <a:solidFill>
                  <a:srgbClr val="00B050"/>
                </a:solidFill>
                <a:latin typeface="#9Slide03 AmpleSoft" panose="02000000000000000000" pitchFamily="2" charset="0"/>
                <a:sym typeface="Wingdings" panose="05000000000000000000" pitchFamily="2" charset="2"/>
              </a:rPr>
              <a:t>dáng</a:t>
            </a:r>
            <a:r>
              <a:rPr lang="en-US" sz="2800" dirty="0">
                <a:solidFill>
                  <a:srgbClr val="00B050"/>
                </a:solidFill>
                <a:latin typeface="#9Slide03 AmpleSoft" panose="02000000000000000000" pitchFamily="2" charset="0"/>
                <a:sym typeface="Wingdings" panose="05000000000000000000" pitchFamily="2" charset="2"/>
              </a:rPr>
              <a:t>, e </a:t>
            </a:r>
            <a:r>
              <a:rPr lang="en-US" sz="2800" dirty="0" err="1">
                <a:solidFill>
                  <a:srgbClr val="00B050"/>
                </a:solidFill>
                <a:latin typeface="#9Slide03 AmpleSoft" panose="02000000000000000000" pitchFamily="2" charset="0"/>
                <a:sym typeface="Wingdings" panose="05000000000000000000" pitchFamily="2" charset="2"/>
              </a:rPr>
              <a:t>lệ</a:t>
            </a:r>
            <a:r>
              <a:rPr lang="en-US" sz="2800" dirty="0">
                <a:solidFill>
                  <a:srgbClr val="00B050"/>
                </a:solidFill>
                <a:latin typeface="#9Slide03 AmpleSoft" panose="02000000000000000000" pitchFamily="2" charset="0"/>
                <a:sym typeface="Wingdings" panose="05000000000000000000" pitchFamily="2" charset="2"/>
              </a:rPr>
              <a:t>, </a:t>
            </a:r>
            <a:r>
              <a:rPr lang="en-US" sz="2800" dirty="0" err="1">
                <a:solidFill>
                  <a:srgbClr val="00B050"/>
                </a:solidFill>
                <a:latin typeface="#9Slide03 AmpleSoft" panose="02000000000000000000" pitchFamily="2" charset="0"/>
                <a:sym typeface="Wingdings" panose="05000000000000000000" pitchFamily="2" charset="2"/>
              </a:rPr>
              <a:t>bịn</a:t>
            </a:r>
            <a:r>
              <a:rPr lang="en-US" sz="2800" dirty="0">
                <a:solidFill>
                  <a:srgbClr val="00B050"/>
                </a:solidFill>
                <a:latin typeface="#9Slide03 AmpleSoft" panose="02000000000000000000" pitchFamily="2" charset="0"/>
                <a:sym typeface="Wingdings" panose="05000000000000000000" pitchFamily="2" charset="2"/>
              </a:rPr>
              <a:t> </a:t>
            </a:r>
            <a:r>
              <a:rPr lang="en-US" sz="2800" dirty="0" err="1">
                <a:solidFill>
                  <a:srgbClr val="00B050"/>
                </a:solidFill>
                <a:latin typeface="#9Slide03 AmpleSoft" panose="02000000000000000000" pitchFamily="2" charset="0"/>
                <a:sym typeface="Wingdings" panose="05000000000000000000" pitchFamily="2" charset="2"/>
              </a:rPr>
              <a:t>rịn</a:t>
            </a:r>
            <a:endParaRPr lang="vi-VN" sz="2800" dirty="0">
              <a:solidFill>
                <a:srgbClr val="00B050"/>
              </a:solidFill>
              <a:latin typeface="#9Slide03 AmpleSoft" panose="02000000000000000000" pitchFamily="2" charset="0"/>
            </a:endParaRPr>
          </a:p>
        </p:txBody>
      </p:sp>
      <p:cxnSp>
        <p:nvCxnSpPr>
          <p:cNvPr id="23" name="Straight Connector 22">
            <a:extLst>
              <a:ext uri="{FF2B5EF4-FFF2-40B4-BE49-F238E27FC236}">
                <a16:creationId xmlns="" xmlns:a16="http://schemas.microsoft.com/office/drawing/2014/main" id="{8567B87D-DE71-4E93-A034-BE2276942D86}"/>
              </a:ext>
            </a:extLst>
          </p:cNvPr>
          <p:cNvCxnSpPr>
            <a:cxnSpLocks/>
          </p:cNvCxnSpPr>
          <p:nvPr/>
        </p:nvCxnSpPr>
        <p:spPr>
          <a:xfrm flipV="1">
            <a:off x="3645725" y="3319444"/>
            <a:ext cx="2503163" cy="1291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7A0C0259-CC31-4913-9883-A6740BD94D49}"/>
              </a:ext>
            </a:extLst>
          </p:cNvPr>
          <p:cNvCxnSpPr>
            <a:cxnSpLocks/>
          </p:cNvCxnSpPr>
          <p:nvPr/>
        </p:nvCxnSpPr>
        <p:spPr>
          <a:xfrm>
            <a:off x="2024743" y="4380222"/>
            <a:ext cx="4042755" cy="212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23BDCA18-678D-4437-924B-3EF11F7ABEFF}"/>
              </a:ext>
            </a:extLst>
          </p:cNvPr>
          <p:cNvCxnSpPr>
            <a:cxnSpLocks/>
          </p:cNvCxnSpPr>
          <p:nvPr/>
        </p:nvCxnSpPr>
        <p:spPr>
          <a:xfrm>
            <a:off x="1830746" y="5402380"/>
            <a:ext cx="4486078" cy="2782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CD4449BD-EC97-4181-B4BB-8AB67523C970}"/>
              </a:ext>
            </a:extLst>
          </p:cNvPr>
          <p:cNvCxnSpPr>
            <a:cxnSpLocks/>
          </p:cNvCxnSpPr>
          <p:nvPr/>
        </p:nvCxnSpPr>
        <p:spPr>
          <a:xfrm flipV="1">
            <a:off x="1265271" y="5920677"/>
            <a:ext cx="5555407" cy="816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549F6085-CB9D-4998-9CE5-7E3532289495}"/>
              </a:ext>
            </a:extLst>
          </p:cNvPr>
          <p:cNvSpPr txBox="1"/>
          <p:nvPr/>
        </p:nvSpPr>
        <p:spPr>
          <a:xfrm>
            <a:off x="7419986" y="4495850"/>
            <a:ext cx="3890865" cy="954107"/>
          </a:xfrm>
          <a:prstGeom prst="rect">
            <a:avLst/>
          </a:prstGeom>
          <a:noFill/>
        </p:spPr>
        <p:txBody>
          <a:bodyPr wrap="square">
            <a:spAutoFit/>
          </a:bodyPr>
          <a:lstStyle/>
          <a:p>
            <a:pPr algn="just"/>
            <a:r>
              <a:rPr lang="en-US" sz="2800" dirty="0">
                <a:solidFill>
                  <a:srgbClr val="7030A0"/>
                </a:solidFill>
                <a:latin typeface="#9Slide03 AmpleSoft" panose="02000000000000000000" pitchFamily="2" charset="0"/>
                <a:sym typeface="Wingdings" panose="05000000000000000000" pitchFamily="2" charset="2"/>
              </a:rPr>
              <a:t> </a:t>
            </a:r>
            <a:r>
              <a:rPr lang="en-US" sz="2800" dirty="0" err="1">
                <a:solidFill>
                  <a:srgbClr val="7030A0"/>
                </a:solidFill>
                <a:latin typeface="#9Slide03 AmpleSoft" panose="02000000000000000000" pitchFamily="2" charset="0"/>
                <a:sym typeface="Wingdings" panose="05000000000000000000" pitchFamily="2" charset="2"/>
              </a:rPr>
              <a:t>Tả</a:t>
            </a:r>
            <a:r>
              <a:rPr lang="en-US" sz="2800" dirty="0">
                <a:solidFill>
                  <a:srgbClr val="7030A0"/>
                </a:solidFill>
                <a:latin typeface="#9Slide03 AmpleSoft" panose="02000000000000000000" pitchFamily="2" charset="0"/>
                <a:sym typeface="Wingdings" panose="05000000000000000000" pitchFamily="2" charset="2"/>
              </a:rPr>
              <a:t> </a:t>
            </a:r>
            <a:r>
              <a:rPr lang="en-US" sz="2800" dirty="0" err="1">
                <a:solidFill>
                  <a:srgbClr val="7030A0"/>
                </a:solidFill>
                <a:latin typeface="#9Slide03 AmpleSoft" panose="02000000000000000000" pitchFamily="2" charset="0"/>
                <a:sym typeface="Wingdings" panose="05000000000000000000" pitchFamily="2" charset="2"/>
              </a:rPr>
              <a:t>cảnh</a:t>
            </a:r>
            <a:r>
              <a:rPr lang="en-US" sz="2800" dirty="0">
                <a:solidFill>
                  <a:srgbClr val="7030A0"/>
                </a:solidFill>
                <a:latin typeface="#9Slide03 AmpleSoft" panose="02000000000000000000" pitchFamily="2" charset="0"/>
                <a:sym typeface="Wingdings" panose="05000000000000000000" pitchFamily="2" charset="2"/>
              </a:rPr>
              <a:t> </a:t>
            </a:r>
            <a:r>
              <a:rPr lang="en-US" sz="2800" dirty="0" err="1">
                <a:solidFill>
                  <a:srgbClr val="7030A0"/>
                </a:solidFill>
                <a:latin typeface="#9Slide03 AmpleSoft" panose="02000000000000000000" pitchFamily="2" charset="0"/>
                <a:sym typeface="Wingdings" panose="05000000000000000000" pitchFamily="2" charset="2"/>
              </a:rPr>
              <a:t>ngụ</a:t>
            </a:r>
            <a:r>
              <a:rPr lang="en-US" sz="2800" dirty="0">
                <a:solidFill>
                  <a:srgbClr val="7030A0"/>
                </a:solidFill>
                <a:latin typeface="#9Slide03 AmpleSoft" panose="02000000000000000000" pitchFamily="2" charset="0"/>
                <a:sym typeface="Wingdings" panose="05000000000000000000" pitchFamily="2" charset="2"/>
              </a:rPr>
              <a:t> </a:t>
            </a:r>
            <a:r>
              <a:rPr lang="en-US" sz="2800" dirty="0" err="1">
                <a:solidFill>
                  <a:srgbClr val="7030A0"/>
                </a:solidFill>
                <a:latin typeface="#9Slide03 AmpleSoft" panose="02000000000000000000" pitchFamily="2" charset="0"/>
                <a:sym typeface="Wingdings" panose="05000000000000000000" pitchFamily="2" charset="2"/>
              </a:rPr>
              <a:t>tình</a:t>
            </a:r>
            <a:r>
              <a:rPr lang="en-US" sz="2800" dirty="0">
                <a:solidFill>
                  <a:srgbClr val="7030A0"/>
                </a:solidFill>
                <a:latin typeface="#9Slide03 AmpleSoft" panose="02000000000000000000" pitchFamily="2" charset="0"/>
                <a:sym typeface="Wingdings" panose="05000000000000000000" pitchFamily="2" charset="2"/>
              </a:rPr>
              <a:t>, </a:t>
            </a:r>
            <a:r>
              <a:rPr lang="en-US" sz="2800" dirty="0" err="1">
                <a:solidFill>
                  <a:srgbClr val="7030A0"/>
                </a:solidFill>
                <a:latin typeface="#9Slide03 AmpleSoft" panose="02000000000000000000" pitchFamily="2" charset="0"/>
                <a:sym typeface="Wingdings" panose="05000000000000000000" pitchFamily="2" charset="2"/>
              </a:rPr>
              <a:t>nỗi</a:t>
            </a:r>
            <a:r>
              <a:rPr lang="en-US" sz="2800" dirty="0">
                <a:solidFill>
                  <a:srgbClr val="7030A0"/>
                </a:solidFill>
                <a:latin typeface="#9Slide03 AmpleSoft" panose="02000000000000000000" pitchFamily="2" charset="0"/>
                <a:sym typeface="Wingdings" panose="05000000000000000000" pitchFamily="2" charset="2"/>
              </a:rPr>
              <a:t> </a:t>
            </a:r>
            <a:r>
              <a:rPr lang="en-US" sz="2800" dirty="0" err="1">
                <a:solidFill>
                  <a:srgbClr val="7030A0"/>
                </a:solidFill>
                <a:latin typeface="#9Slide03 AmpleSoft" panose="02000000000000000000" pitchFamily="2" charset="0"/>
                <a:sym typeface="Wingdings" panose="05000000000000000000" pitchFamily="2" charset="2"/>
              </a:rPr>
              <a:t>buồn</a:t>
            </a:r>
            <a:r>
              <a:rPr lang="en-US" sz="2800" dirty="0">
                <a:solidFill>
                  <a:srgbClr val="7030A0"/>
                </a:solidFill>
                <a:latin typeface="#9Slide03 AmpleSoft" panose="02000000000000000000" pitchFamily="2" charset="0"/>
                <a:sym typeface="Wingdings" panose="05000000000000000000" pitchFamily="2" charset="2"/>
              </a:rPr>
              <a:t> </a:t>
            </a:r>
            <a:r>
              <a:rPr lang="en-US" sz="2800" dirty="0" err="1">
                <a:solidFill>
                  <a:srgbClr val="7030A0"/>
                </a:solidFill>
                <a:latin typeface="#9Slide03 AmpleSoft" panose="02000000000000000000" pitchFamily="2" charset="0"/>
                <a:sym typeface="Wingdings" panose="05000000000000000000" pitchFamily="2" charset="2"/>
              </a:rPr>
              <a:t>khi</a:t>
            </a:r>
            <a:r>
              <a:rPr lang="en-US" sz="2800" dirty="0">
                <a:solidFill>
                  <a:srgbClr val="7030A0"/>
                </a:solidFill>
                <a:latin typeface="#9Slide03 AmpleSoft" panose="02000000000000000000" pitchFamily="2" charset="0"/>
                <a:sym typeface="Wingdings" panose="05000000000000000000" pitchFamily="2" charset="2"/>
              </a:rPr>
              <a:t> </a:t>
            </a:r>
            <a:r>
              <a:rPr lang="en-US" sz="2800" dirty="0" err="1">
                <a:solidFill>
                  <a:srgbClr val="7030A0"/>
                </a:solidFill>
                <a:latin typeface="#9Slide03 AmpleSoft" panose="02000000000000000000" pitchFamily="2" charset="0"/>
                <a:sym typeface="Wingdings" panose="05000000000000000000" pitchFamily="2" charset="2"/>
              </a:rPr>
              <a:t>phải</a:t>
            </a:r>
            <a:r>
              <a:rPr lang="en-US" sz="2800" dirty="0">
                <a:solidFill>
                  <a:srgbClr val="7030A0"/>
                </a:solidFill>
                <a:latin typeface="#9Slide03 AmpleSoft" panose="02000000000000000000" pitchFamily="2" charset="0"/>
                <a:sym typeface="Wingdings" panose="05000000000000000000" pitchFamily="2" charset="2"/>
              </a:rPr>
              <a:t> chia </a:t>
            </a:r>
            <a:r>
              <a:rPr lang="en-US" sz="2800" dirty="0" err="1">
                <a:solidFill>
                  <a:srgbClr val="7030A0"/>
                </a:solidFill>
                <a:latin typeface="#9Slide03 AmpleSoft" panose="02000000000000000000" pitchFamily="2" charset="0"/>
                <a:sym typeface="Wingdings" panose="05000000000000000000" pitchFamily="2" charset="2"/>
              </a:rPr>
              <a:t>xa</a:t>
            </a:r>
            <a:endParaRPr lang="vi-VN" sz="2800" dirty="0">
              <a:solidFill>
                <a:srgbClr val="7030A0"/>
              </a:solidFill>
              <a:latin typeface="#9Slide03 AmpleSoft" panose="02000000000000000000" pitchFamily="2" charset="0"/>
            </a:endParaRPr>
          </a:p>
        </p:txBody>
      </p:sp>
    </p:spTree>
    <p:extLst>
      <p:ext uri="{BB962C8B-B14F-4D97-AF65-F5344CB8AC3E}">
        <p14:creationId xmlns:p14="http://schemas.microsoft.com/office/powerpoint/2010/main" val="3022879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arn(inVertic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442173"/>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a:extLst>
              <a:ext uri="{FF2B5EF4-FFF2-40B4-BE49-F238E27FC236}">
                <a16:creationId xmlns="" xmlns:a16="http://schemas.microsoft.com/office/drawing/2014/main" id="{62744989-7FA8-E24B-58A3-4BC77ADF2BF4}"/>
              </a:ext>
            </a:extLst>
          </p:cNvPr>
          <p:cNvSpPr>
            <a:spLocks noChangeArrowheads="1"/>
          </p:cNvSpPr>
          <p:nvPr/>
        </p:nvSpPr>
        <p:spPr bwMode="auto">
          <a:xfrm>
            <a:off x="1000761" y="611918"/>
            <a:ext cx="10101844"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500" dirty="0">
                <a:solidFill>
                  <a:srgbClr val="FF0000"/>
                </a:solidFill>
                <a:latin typeface="#9Slide07 IcielBaliho Script" pitchFamily="2" charset="0"/>
              </a:rPr>
              <a:t>3. </a:t>
            </a:r>
            <a:r>
              <a:rPr lang="en-US" altLang="en-US" sz="3500" dirty="0" err="1">
                <a:solidFill>
                  <a:srgbClr val="FF0000"/>
                </a:solidFill>
                <a:latin typeface="#9Slide07 IcielBaliho Script" pitchFamily="2" charset="0"/>
              </a:rPr>
              <a:t>Tâm</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trạng</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cảm</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xúc</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của</a:t>
            </a:r>
            <a:r>
              <a:rPr lang="en-US" altLang="en-US" sz="3500" dirty="0">
                <a:solidFill>
                  <a:srgbClr val="FF0000"/>
                </a:solidFill>
                <a:latin typeface="#9Slide07 IcielBaliho Script" pitchFamily="2" charset="0"/>
              </a:rPr>
              <a:t> Kim - </a:t>
            </a:r>
            <a:r>
              <a:rPr lang="en-US" altLang="en-US" sz="3500" dirty="0" err="1">
                <a:solidFill>
                  <a:srgbClr val="FF0000"/>
                </a:solidFill>
                <a:latin typeface="#9Slide07 IcielBaliho Script" pitchFamily="2" charset="0"/>
              </a:rPr>
              <a:t>Kiều</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trong</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buổi</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hội</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ngộ</a:t>
            </a:r>
            <a:endParaRPr lang="en-US" altLang="en-US" sz="3500" dirty="0">
              <a:solidFill>
                <a:srgbClr val="FF0000"/>
              </a:solidFill>
              <a:latin typeface="#9Slide07 IcielBaliho Script" pitchFamily="2" charset="0"/>
            </a:endParaRPr>
          </a:p>
        </p:txBody>
      </p:sp>
      <p:pic>
        <p:nvPicPr>
          <p:cNvPr id="4" name="Picture 3">
            <a:extLst>
              <a:ext uri="{FF2B5EF4-FFF2-40B4-BE49-F238E27FC236}">
                <a16:creationId xmlns="" xmlns:a16="http://schemas.microsoft.com/office/drawing/2014/main" id="{CC150261-28C6-EA40-0E44-F06DB3F204FF}"/>
              </a:ext>
            </a:extLst>
          </p:cNvPr>
          <p:cNvPicPr>
            <a:picLocks noChangeAspect="1"/>
          </p:cNvPicPr>
          <p:nvPr/>
        </p:nvPicPr>
        <p:blipFill>
          <a:blip r:embed="rId4"/>
          <a:stretch>
            <a:fillRect/>
          </a:stretch>
        </p:blipFill>
        <p:spPr>
          <a:xfrm>
            <a:off x="7793313" y="1385424"/>
            <a:ext cx="3563448" cy="3375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Rounded Corners 2">
            <a:extLst>
              <a:ext uri="{FF2B5EF4-FFF2-40B4-BE49-F238E27FC236}">
                <a16:creationId xmlns="" xmlns:a16="http://schemas.microsoft.com/office/drawing/2014/main" id="{E44D109B-BA14-4804-ADB4-9727B1CE8686}"/>
              </a:ext>
            </a:extLst>
          </p:cNvPr>
          <p:cNvSpPr/>
          <p:nvPr/>
        </p:nvSpPr>
        <p:spPr>
          <a:xfrm>
            <a:off x="947084" y="1221837"/>
            <a:ext cx="6508749" cy="1374854"/>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700" dirty="0">
                <a:solidFill>
                  <a:srgbClr val="0070C0"/>
                </a:solidFill>
                <a:latin typeface="#9Slide03 Ample" panose="02000000000000000000" pitchFamily="2" charset="0"/>
              </a:rPr>
              <a:t>Ấn tượng đầu: </a:t>
            </a:r>
            <a:r>
              <a:rPr lang="en-US" sz="2700" dirty="0">
                <a:solidFill>
                  <a:schemeClr val="tx1"/>
                </a:solidFill>
                <a:latin typeface="#9Slide03 AmpleSoft" panose="02000000000000000000" pitchFamily="2" charset="0"/>
              </a:rPr>
              <a:t>Kim </a:t>
            </a:r>
            <a:r>
              <a:rPr lang="en-US" sz="2700" dirty="0" err="1">
                <a:solidFill>
                  <a:schemeClr val="tx1"/>
                </a:solidFill>
                <a:latin typeface="#9Slide03 AmpleSoft" panose="02000000000000000000" pitchFamily="2" charset="0"/>
              </a:rPr>
              <a:t>Trọng</a:t>
            </a:r>
            <a:r>
              <a:rPr lang="en-US" sz="2700" dirty="0">
                <a:solidFill>
                  <a:schemeClr val="tx1"/>
                </a:solidFill>
                <a:latin typeface="#9Slide03 AmpleSoft" panose="02000000000000000000" pitchFamily="2" charset="0"/>
              </a:rPr>
              <a:t> </a:t>
            </a:r>
            <a:r>
              <a:rPr lang="vi-VN" sz="2700" dirty="0">
                <a:solidFill>
                  <a:schemeClr val="tx1"/>
                </a:solidFill>
                <a:latin typeface="#9Slide03 AmpleSoft" panose="02000000000000000000" pitchFamily="2" charset="0"/>
              </a:rPr>
              <a:t>ngỡ ngàng, ngưỡng mộ trước vẻ đẹp mặn mà, đằm thắm của hai chị em Thuý Kiều</a:t>
            </a:r>
            <a:endParaRPr lang="vi-VN" sz="2700" i="1" dirty="0">
              <a:solidFill>
                <a:schemeClr val="tx1"/>
              </a:solidFill>
              <a:latin typeface="#9Slide03 AmpleSoft" panose="02000000000000000000" pitchFamily="2" charset="0"/>
            </a:endParaRPr>
          </a:p>
        </p:txBody>
      </p:sp>
      <p:sp>
        <p:nvSpPr>
          <p:cNvPr id="5" name="Rectangle: Rounded Corners 4">
            <a:extLst>
              <a:ext uri="{FF2B5EF4-FFF2-40B4-BE49-F238E27FC236}">
                <a16:creationId xmlns="" xmlns:a16="http://schemas.microsoft.com/office/drawing/2014/main" id="{FD960CA5-5FA7-6331-5487-E31BE7E57E07}"/>
              </a:ext>
            </a:extLst>
          </p:cNvPr>
          <p:cNvSpPr/>
          <p:nvPr/>
        </p:nvSpPr>
        <p:spPr>
          <a:xfrm>
            <a:off x="947083" y="3107026"/>
            <a:ext cx="6508749" cy="1178366"/>
          </a:xfrm>
          <a:prstGeom prst="roundRect">
            <a:avLst>
              <a:gd name="adj" fmla="val 15475"/>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700" dirty="0">
                <a:solidFill>
                  <a:srgbClr val="0070C0"/>
                </a:solidFill>
                <a:latin typeface="#9Slide03 Ample" panose="02000000000000000000" pitchFamily="2" charset="0"/>
              </a:rPr>
              <a:t>K</a:t>
            </a:r>
            <a:r>
              <a:rPr lang="vi-VN" sz="2700" dirty="0">
                <a:solidFill>
                  <a:srgbClr val="0070C0"/>
                </a:solidFill>
                <a:latin typeface="#9Slide03 Ample" panose="02000000000000000000" pitchFamily="2" charset="0"/>
              </a:rPr>
              <a:t>hi tình yêu chớm nở</a:t>
            </a:r>
            <a:r>
              <a:rPr lang="vi-VN" sz="2700" dirty="0">
                <a:solidFill>
                  <a:schemeClr val="tx1"/>
                </a:solidFill>
                <a:latin typeface="#9Slide03 AmpleSoft" panose="02000000000000000000" pitchFamily="2" charset="0"/>
              </a:rPr>
              <a:t>: </a:t>
            </a:r>
            <a:r>
              <a:rPr lang="en-US" sz="2700" dirty="0">
                <a:solidFill>
                  <a:schemeClr val="tx1"/>
                </a:solidFill>
                <a:latin typeface="#9Slide03 AmpleSoft" panose="02000000000000000000" pitchFamily="2" charset="0"/>
              </a:rPr>
              <a:t>N</a:t>
            </a:r>
            <a:r>
              <a:rPr lang="vi-VN" sz="2700" dirty="0">
                <a:solidFill>
                  <a:schemeClr val="tx1"/>
                </a:solidFill>
                <a:latin typeface="#9Slide03 AmpleSoft" panose="02000000000000000000" pitchFamily="2" charset="0"/>
              </a:rPr>
              <a:t>gại ngùng, bối rối, e ấp </a:t>
            </a:r>
            <a:r>
              <a:rPr lang="en-US" sz="2700" dirty="0">
                <a:solidFill>
                  <a:schemeClr val="tx1"/>
                </a:solidFill>
                <a:latin typeface="#9Slide03 AmpleSoft" panose="02000000000000000000" pitchFamily="2" charset="0"/>
                <a:sym typeface="Wingdings" panose="05000000000000000000" pitchFamily="2" charset="2"/>
              </a:rPr>
              <a:t> Đ</a:t>
            </a:r>
            <a:r>
              <a:rPr lang="vi-VN" sz="2700" dirty="0">
                <a:solidFill>
                  <a:schemeClr val="tx1"/>
                </a:solidFill>
                <a:latin typeface="#9Slide03 AmpleSoft" panose="02000000000000000000" pitchFamily="2" charset="0"/>
              </a:rPr>
              <a:t>ắm say, mãnh liệt </a:t>
            </a:r>
            <a:r>
              <a:rPr lang="en-US" sz="2700" dirty="0">
                <a:solidFill>
                  <a:schemeClr val="tx1"/>
                </a:solidFill>
                <a:latin typeface="#9Slide03 AmpleSoft" panose="02000000000000000000" pitchFamily="2" charset="0"/>
                <a:sym typeface="Wingdings" panose="05000000000000000000" pitchFamily="2" charset="2"/>
              </a:rPr>
              <a:t> Q</a:t>
            </a:r>
            <a:r>
              <a:rPr lang="vi-VN" sz="2700" dirty="0">
                <a:solidFill>
                  <a:schemeClr val="tx1"/>
                </a:solidFill>
                <a:latin typeface="#9Slide03 AmpleSoft" panose="02000000000000000000" pitchFamily="2" charset="0"/>
              </a:rPr>
              <a:t>uyến luyến chẳng muốn </a:t>
            </a:r>
            <a:r>
              <a:rPr lang="en-US" sz="2700" dirty="0" err="1">
                <a:solidFill>
                  <a:schemeClr val="tx1"/>
                </a:solidFill>
                <a:latin typeface="#9Slide03 AmpleSoft" panose="02000000000000000000" pitchFamily="2" charset="0"/>
              </a:rPr>
              <a:t>lìa</a:t>
            </a:r>
            <a:r>
              <a:rPr lang="vi-VN" sz="2700" dirty="0">
                <a:solidFill>
                  <a:schemeClr val="tx1"/>
                </a:solidFill>
                <a:latin typeface="#9Slide03 AmpleSoft" panose="02000000000000000000" pitchFamily="2" charset="0"/>
              </a:rPr>
              <a:t> xa</a:t>
            </a:r>
            <a:endParaRPr lang="en-US" altLang="en-US" sz="2700" dirty="0">
              <a:solidFill>
                <a:schemeClr val="tx1"/>
              </a:solidFill>
              <a:latin typeface="#9Slide03 AmpleSoft" panose="02000000000000000000" pitchFamily="2" charset="0"/>
            </a:endParaRPr>
          </a:p>
        </p:txBody>
      </p:sp>
      <p:sp>
        <p:nvSpPr>
          <p:cNvPr id="11" name="Rectangle: Rounded Corners 10">
            <a:extLst>
              <a:ext uri="{FF2B5EF4-FFF2-40B4-BE49-F238E27FC236}">
                <a16:creationId xmlns="" xmlns:a16="http://schemas.microsoft.com/office/drawing/2014/main" id="{3B7A3FEB-E9E7-2DDD-D789-D293FA5B9255}"/>
              </a:ext>
            </a:extLst>
          </p:cNvPr>
          <p:cNvSpPr/>
          <p:nvPr/>
        </p:nvSpPr>
        <p:spPr>
          <a:xfrm>
            <a:off x="1000761" y="4878697"/>
            <a:ext cx="6508749" cy="684156"/>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700" dirty="0">
                <a:solidFill>
                  <a:srgbClr val="0070C0"/>
                </a:solidFill>
                <a:latin typeface="#9Slide03 Ample" panose="02000000000000000000" pitchFamily="2" charset="0"/>
              </a:rPr>
              <a:t>L</a:t>
            </a:r>
            <a:r>
              <a:rPr lang="vi-VN" sz="2700" dirty="0">
                <a:solidFill>
                  <a:srgbClr val="0070C0"/>
                </a:solidFill>
                <a:latin typeface="#9Slide03 Ample" panose="02000000000000000000" pitchFamily="2" charset="0"/>
              </a:rPr>
              <a:t>úc chia tay: </a:t>
            </a:r>
            <a:r>
              <a:rPr lang="en-US" sz="2700" dirty="0">
                <a:solidFill>
                  <a:schemeClr val="tx1"/>
                </a:solidFill>
                <a:latin typeface="#9Slide03 AmpleSoft" panose="02000000000000000000" pitchFamily="2" charset="0"/>
              </a:rPr>
              <a:t>V</a:t>
            </a:r>
            <a:r>
              <a:rPr lang="vi-VN" sz="2700" dirty="0">
                <a:solidFill>
                  <a:schemeClr val="tx1"/>
                </a:solidFill>
                <a:latin typeface="#9Slide03 AmpleSoft" panose="02000000000000000000" pitchFamily="2" charset="0"/>
              </a:rPr>
              <a:t>ấn vương, không nỡ rời</a:t>
            </a:r>
          </a:p>
        </p:txBody>
      </p:sp>
    </p:spTree>
    <p:extLst>
      <p:ext uri="{BB962C8B-B14F-4D97-AF65-F5344CB8AC3E}">
        <p14:creationId xmlns:p14="http://schemas.microsoft.com/office/powerpoint/2010/main" val="20291172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a:extLst>
              <a:ext uri="{FF2B5EF4-FFF2-40B4-BE49-F238E27FC236}">
                <a16:creationId xmlns="" xmlns:a16="http://schemas.microsoft.com/office/drawing/2014/main" id="{62744989-7FA8-E24B-58A3-4BC77ADF2BF4}"/>
              </a:ext>
            </a:extLst>
          </p:cNvPr>
          <p:cNvSpPr>
            <a:spLocks noChangeArrowheads="1"/>
          </p:cNvSpPr>
          <p:nvPr/>
        </p:nvSpPr>
        <p:spPr bwMode="auto">
          <a:xfrm>
            <a:off x="1188454" y="305898"/>
            <a:ext cx="10657675" cy="12926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algn="ctr"/>
            <a:r>
              <a:rPr lang="en-US" altLang="en-US" sz="4000" dirty="0">
                <a:solidFill>
                  <a:srgbClr val="FF0000"/>
                </a:solidFill>
                <a:latin typeface="#9Slide07 IcielBaliho Script" pitchFamily="2" charset="0"/>
              </a:rPr>
              <a:t>3. Tâm trạng, cảm xúc của Kim - Kiều trong buổi hội ngộ</a:t>
            </a:r>
          </a:p>
          <a:p>
            <a:pPr marR="0" lvl="0" algn="ctr" defTabSz="914400" rtl="0" eaLnBrk="0" fontAlgn="base" latinLnBrk="0" hangingPunct="0">
              <a:lnSpc>
                <a:spcPct val="100000"/>
              </a:lnSpc>
              <a:spcBef>
                <a:spcPct val="0"/>
              </a:spcBef>
              <a:spcAft>
                <a:spcPct val="0"/>
              </a:spcAft>
              <a:buClrTx/>
              <a:buSzTx/>
              <a:tabLst>
                <a:tab pos="225425" algn="l"/>
              </a:tabLst>
            </a:pPr>
            <a:endParaRPr lang="en-US" altLang="en-US" sz="3800" dirty="0">
              <a:solidFill>
                <a:srgbClr val="FF0000"/>
              </a:solidFill>
              <a:latin typeface="#9Slide07 IcielBaliho Script" pitchFamily="2" charset="0"/>
            </a:endParaRPr>
          </a:p>
        </p:txBody>
      </p:sp>
      <p:sp>
        <p:nvSpPr>
          <p:cNvPr id="7" name="Rectangle: Rounded Corners 6">
            <a:extLst>
              <a:ext uri="{FF2B5EF4-FFF2-40B4-BE49-F238E27FC236}">
                <a16:creationId xmlns="" xmlns:a16="http://schemas.microsoft.com/office/drawing/2014/main" id="{E9D0E770-03D8-5529-DAE9-E4A041C71CE9}"/>
              </a:ext>
            </a:extLst>
          </p:cNvPr>
          <p:cNvSpPr/>
          <p:nvPr/>
        </p:nvSpPr>
        <p:spPr>
          <a:xfrm>
            <a:off x="4118451" y="2474544"/>
            <a:ext cx="7320910" cy="2094959"/>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FF0000"/>
                </a:solidFill>
                <a:latin typeface="#9Slide03 AmpleSoft" panose="02000000000000000000" pitchFamily="2" charset="0"/>
              </a:rPr>
              <a:t>Nghệ thuật: </a:t>
            </a:r>
          </a:p>
          <a:p>
            <a:pPr algn="just"/>
            <a:r>
              <a:rPr lang="en-US" sz="2800" b="1" dirty="0" smtClean="0">
                <a:solidFill>
                  <a:srgbClr val="00B0F0"/>
                </a:solidFill>
                <a:latin typeface="#9Slide03 AmpleSoft" panose="02000000000000000000" pitchFamily="2" charset="0"/>
              </a:rPr>
              <a:t>- Ẩn dụ</a:t>
            </a:r>
          </a:p>
          <a:p>
            <a:pPr algn="just"/>
            <a:r>
              <a:rPr lang="en-US" sz="2800" b="1" dirty="0" smtClean="0">
                <a:solidFill>
                  <a:srgbClr val="00B0F0"/>
                </a:solidFill>
                <a:latin typeface="#9Slide03 AmpleSoft" panose="02000000000000000000" pitchFamily="2" charset="0"/>
              </a:rPr>
              <a:t>- Ước lệ tượng trưng</a:t>
            </a:r>
          </a:p>
          <a:p>
            <a:pPr algn="just"/>
            <a:r>
              <a:rPr lang="en-US" sz="2800" b="1" dirty="0" smtClean="0">
                <a:solidFill>
                  <a:srgbClr val="00B0F0"/>
                </a:solidFill>
                <a:latin typeface="#9Slide03 AmpleSoft" panose="02000000000000000000" pitchFamily="2" charset="0"/>
              </a:rPr>
              <a:t>- Từ Hán Việt giàu sắc thái trang trọng.</a:t>
            </a:r>
          </a:p>
          <a:p>
            <a:pPr algn="just"/>
            <a:r>
              <a:rPr lang="en-US" sz="2800" b="1" dirty="0" smtClean="0">
                <a:solidFill>
                  <a:srgbClr val="00B0F0"/>
                </a:solidFill>
                <a:latin typeface="#9Slide03 AmpleSoft" panose="02000000000000000000" pitchFamily="2" charset="0"/>
              </a:rPr>
              <a:t>- Tả cảnh ngụ tình đặc sắc.</a:t>
            </a:r>
            <a:endParaRPr lang="vi-VN" sz="2800" dirty="0">
              <a:solidFill>
                <a:srgbClr val="00B0F0"/>
              </a:solidFill>
              <a:latin typeface="#9Slide03 AmpleSoft" panose="02000000000000000000" pitchFamily="2" charset="0"/>
            </a:endParaRPr>
          </a:p>
        </p:txBody>
      </p:sp>
      <p:pic>
        <p:nvPicPr>
          <p:cNvPr id="4" name="Picture 3">
            <a:extLst>
              <a:ext uri="{FF2B5EF4-FFF2-40B4-BE49-F238E27FC236}">
                <a16:creationId xmlns="" xmlns:a16="http://schemas.microsoft.com/office/drawing/2014/main" id="{FB90205F-F5DE-46EF-9CE8-18FB109007DF}"/>
              </a:ext>
            </a:extLst>
          </p:cNvPr>
          <p:cNvPicPr>
            <a:picLocks noChangeAspect="1"/>
          </p:cNvPicPr>
          <p:nvPr/>
        </p:nvPicPr>
        <p:blipFill rotWithShape="1">
          <a:blip r:embed="rId4">
            <a:extLst>
              <a:ext uri="{28A0092B-C50C-407E-A947-70E740481C1C}">
                <a14:useLocalDpi xmlns:a14="http://schemas.microsoft.com/office/drawing/2010/main" val="0"/>
              </a:ext>
            </a:extLst>
          </a:blip>
          <a:srcRect l="4805" r="3300"/>
          <a:stretch/>
        </p:blipFill>
        <p:spPr>
          <a:xfrm>
            <a:off x="784825" y="1725581"/>
            <a:ext cx="3190588" cy="3883457"/>
          </a:xfrm>
          <a:prstGeom prst="rect">
            <a:avLst/>
          </a:prstGeom>
        </p:spPr>
      </p:pic>
    </p:spTree>
    <p:extLst>
      <p:ext uri="{BB962C8B-B14F-4D97-AF65-F5344CB8AC3E}">
        <p14:creationId xmlns:p14="http://schemas.microsoft.com/office/powerpoint/2010/main" val="41566607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177129" y="594903"/>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a:extLst>
              <a:ext uri="{FF2B5EF4-FFF2-40B4-BE49-F238E27FC236}">
                <a16:creationId xmlns="" xmlns:a16="http://schemas.microsoft.com/office/drawing/2014/main" id="{62744989-7FA8-E24B-58A3-4BC77ADF2BF4}"/>
              </a:ext>
            </a:extLst>
          </p:cNvPr>
          <p:cNvSpPr>
            <a:spLocks noChangeArrowheads="1"/>
          </p:cNvSpPr>
          <p:nvPr/>
        </p:nvSpPr>
        <p:spPr bwMode="auto">
          <a:xfrm>
            <a:off x="1045077" y="594903"/>
            <a:ext cx="10101844" cy="6309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500" dirty="0">
                <a:solidFill>
                  <a:srgbClr val="FF0000"/>
                </a:solidFill>
                <a:latin typeface="#9Slide07 IcielBaliho Script" pitchFamily="2" charset="0"/>
              </a:rPr>
              <a:t>3. </a:t>
            </a:r>
            <a:r>
              <a:rPr lang="en-US" altLang="en-US" sz="3500" dirty="0" err="1">
                <a:solidFill>
                  <a:srgbClr val="FF0000"/>
                </a:solidFill>
                <a:latin typeface="#9Slide07 IcielBaliho Script" pitchFamily="2" charset="0"/>
              </a:rPr>
              <a:t>Tâm</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trạng</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cảm</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xúc</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của</a:t>
            </a:r>
            <a:r>
              <a:rPr lang="en-US" altLang="en-US" sz="3500" dirty="0">
                <a:solidFill>
                  <a:srgbClr val="FF0000"/>
                </a:solidFill>
                <a:latin typeface="#9Slide07 IcielBaliho Script" pitchFamily="2" charset="0"/>
              </a:rPr>
              <a:t> Kim - </a:t>
            </a:r>
            <a:r>
              <a:rPr lang="en-US" altLang="en-US" sz="3500" dirty="0" err="1">
                <a:solidFill>
                  <a:srgbClr val="FF0000"/>
                </a:solidFill>
                <a:latin typeface="#9Slide07 IcielBaliho Script" pitchFamily="2" charset="0"/>
              </a:rPr>
              <a:t>Kiều</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trong</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buổi</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hội</a:t>
            </a:r>
            <a:r>
              <a:rPr lang="en-US" altLang="en-US" sz="3500" dirty="0">
                <a:solidFill>
                  <a:srgbClr val="FF0000"/>
                </a:solidFill>
                <a:latin typeface="#9Slide07 IcielBaliho Script" pitchFamily="2" charset="0"/>
              </a:rPr>
              <a:t> </a:t>
            </a:r>
            <a:r>
              <a:rPr lang="en-US" altLang="en-US" sz="3500" dirty="0" err="1">
                <a:solidFill>
                  <a:srgbClr val="FF0000"/>
                </a:solidFill>
                <a:latin typeface="#9Slide07 IcielBaliho Script" pitchFamily="2" charset="0"/>
              </a:rPr>
              <a:t>ngộ</a:t>
            </a:r>
            <a:endParaRPr lang="en-US" altLang="en-US" sz="3500" dirty="0">
              <a:solidFill>
                <a:srgbClr val="FF0000"/>
              </a:solidFill>
              <a:latin typeface="#9Slide07 IcielBaliho Script" pitchFamily="2" charset="0"/>
            </a:endParaRPr>
          </a:p>
        </p:txBody>
      </p:sp>
      <p:sp>
        <p:nvSpPr>
          <p:cNvPr id="5" name="Rectangle: Rounded Corners 4">
            <a:extLst>
              <a:ext uri="{FF2B5EF4-FFF2-40B4-BE49-F238E27FC236}">
                <a16:creationId xmlns="" xmlns:a16="http://schemas.microsoft.com/office/drawing/2014/main" id="{2C520F9F-A0CD-5B50-2211-712B1CAEA401}"/>
              </a:ext>
            </a:extLst>
          </p:cNvPr>
          <p:cNvSpPr/>
          <p:nvPr/>
        </p:nvSpPr>
        <p:spPr>
          <a:xfrm>
            <a:off x="4550707" y="1255275"/>
            <a:ext cx="6677698" cy="1214271"/>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3 AmpleSoft" panose="02000000000000000000" pitchFamily="2" charset="0"/>
              </a:rPr>
              <a:t>Những ràng buộc của lễ giáo không ngăn cản được hai tâm hồn trẻ trung, khao khát tình yêu và hạnh phúc.</a:t>
            </a:r>
          </a:p>
        </p:txBody>
      </p:sp>
      <p:sp>
        <p:nvSpPr>
          <p:cNvPr id="11" name="Rectangle: Rounded Corners 10">
            <a:extLst>
              <a:ext uri="{FF2B5EF4-FFF2-40B4-BE49-F238E27FC236}">
                <a16:creationId xmlns="" xmlns:a16="http://schemas.microsoft.com/office/drawing/2014/main" id="{62CE6924-C31B-8D00-43F1-99BA984324EA}"/>
              </a:ext>
            </a:extLst>
          </p:cNvPr>
          <p:cNvSpPr/>
          <p:nvPr/>
        </p:nvSpPr>
        <p:spPr>
          <a:xfrm>
            <a:off x="4469223" y="2615858"/>
            <a:ext cx="6677698" cy="1456150"/>
          </a:xfrm>
          <a:prstGeom prst="roundRect">
            <a:avLst>
              <a:gd name="adj" fmla="val 15475"/>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3 AmpleSoft" panose="02000000000000000000" pitchFamily="2" charset="0"/>
              </a:rPr>
              <a:t>Tình yêu giăng mắc lên cả cảnh vật thiên nhiên, khiến nhịp cầu, dòng nước, tơ liễu và bóng chiều cũng trở nên thơ mộng, trữ tình hơn</a:t>
            </a:r>
            <a:r>
              <a:rPr lang="vi-VN" sz="2400" dirty="0" smtClean="0">
                <a:solidFill>
                  <a:schemeClr val="tx1"/>
                </a:solidFill>
                <a:latin typeface="#9Slide03 AmpleSoft" panose="02000000000000000000" pitchFamily="2" charset="0"/>
              </a:rPr>
              <a:t>.</a:t>
            </a:r>
            <a:endParaRPr lang="en-US" sz="2400" dirty="0" smtClean="0">
              <a:solidFill>
                <a:schemeClr val="tx1"/>
              </a:solidFill>
              <a:latin typeface="#9Slide03 AmpleSoft" panose="02000000000000000000" pitchFamily="2" charset="0"/>
            </a:endParaRPr>
          </a:p>
          <a:p>
            <a:pPr algn="just"/>
            <a:endParaRPr lang="en-US" altLang="en-US" sz="2400" dirty="0">
              <a:solidFill>
                <a:schemeClr val="tx1"/>
              </a:solidFill>
              <a:latin typeface="#9Slide03 AmpleSoft" panose="02000000000000000000" pitchFamily="2" charset="0"/>
            </a:endParaRPr>
          </a:p>
        </p:txBody>
      </p:sp>
      <p:pic>
        <p:nvPicPr>
          <p:cNvPr id="12" name="Picture 11">
            <a:extLst>
              <a:ext uri="{FF2B5EF4-FFF2-40B4-BE49-F238E27FC236}">
                <a16:creationId xmlns="" xmlns:a16="http://schemas.microsoft.com/office/drawing/2014/main" id="{B33C6527-BD96-49D9-8D0C-5ECECFB58FF7}"/>
              </a:ext>
            </a:extLst>
          </p:cNvPr>
          <p:cNvPicPr>
            <a:picLocks noChangeAspect="1"/>
          </p:cNvPicPr>
          <p:nvPr/>
        </p:nvPicPr>
        <p:blipFill rotWithShape="1">
          <a:blip r:embed="rId4"/>
          <a:srcRect b="6785"/>
          <a:stretch/>
        </p:blipFill>
        <p:spPr>
          <a:xfrm>
            <a:off x="1037544" y="1780165"/>
            <a:ext cx="3197704" cy="4091520"/>
          </a:xfrm>
          <a:prstGeom prst="rect">
            <a:avLst/>
          </a:prstGeom>
          <a:ln>
            <a:noFill/>
          </a:ln>
          <a:effectLst>
            <a:softEdge rad="112500"/>
          </a:effectLst>
        </p:spPr>
      </p:pic>
      <p:sp>
        <p:nvSpPr>
          <p:cNvPr id="13" name="Rectangle: Rounded Corners 10">
            <a:extLst>
              <a:ext uri="{FF2B5EF4-FFF2-40B4-BE49-F238E27FC236}">
                <a16:creationId xmlns="" xmlns:a16="http://schemas.microsoft.com/office/drawing/2014/main" id="{3B7A3FEB-E9E7-2DDD-D789-D293FA5B9255}"/>
              </a:ext>
            </a:extLst>
          </p:cNvPr>
          <p:cNvSpPr/>
          <p:nvPr/>
        </p:nvSpPr>
        <p:spPr>
          <a:xfrm>
            <a:off x="4327666" y="4245725"/>
            <a:ext cx="7162316" cy="1978350"/>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700" dirty="0" smtClean="0">
                <a:solidFill>
                  <a:srgbClr val="0070C0"/>
                </a:solidFill>
                <a:latin typeface="#9Slide03 Ample" panose="02000000000000000000" pitchFamily="2" charset="0"/>
              </a:rPr>
              <a:t>Tình cảm nhà thơ</a:t>
            </a:r>
            <a:r>
              <a:rPr lang="vi-VN" sz="2700" dirty="0" smtClean="0">
                <a:solidFill>
                  <a:srgbClr val="0070C0"/>
                </a:solidFill>
                <a:latin typeface="#9Slide03 Ample" panose="02000000000000000000" pitchFamily="2" charset="0"/>
              </a:rPr>
              <a:t>: </a:t>
            </a:r>
            <a:r>
              <a:rPr lang="en-US" sz="2700" dirty="0" smtClean="0">
                <a:solidFill>
                  <a:schemeClr val="tx1"/>
                </a:solidFill>
                <a:latin typeface="#9Slide03 AmpleSoft" panose="02000000000000000000" pitchFamily="2" charset="0"/>
              </a:rPr>
              <a:t>yêu quý, trân trọng và đề cao tình yêu đôi lứa trong sáng, không bị ràng buộc bởi lễ giáo PK (</a:t>
            </a:r>
            <a:r>
              <a:rPr lang="en-US" sz="2700" dirty="0" smtClean="0">
                <a:solidFill>
                  <a:srgbClr val="FF0000"/>
                </a:solidFill>
                <a:latin typeface="#9Slide03 AmpleSoft" panose="02000000000000000000" pitchFamily="2" charset="0"/>
              </a:rPr>
              <a:t>Tinh thần nhân đạo sâu sắc</a:t>
            </a:r>
            <a:r>
              <a:rPr lang="en-US" sz="2700" dirty="0" smtClean="0">
                <a:solidFill>
                  <a:schemeClr val="tx1"/>
                </a:solidFill>
                <a:latin typeface="#9Slide03 AmpleSoft" panose="02000000000000000000" pitchFamily="2" charset="0"/>
              </a:rPr>
              <a:t>)</a:t>
            </a:r>
            <a:endParaRPr lang="vi-VN" sz="2700" dirty="0">
              <a:solidFill>
                <a:schemeClr val="tx1"/>
              </a:solidFill>
              <a:latin typeface="#9Slide03 AmpleSoft" panose="02000000000000000000" pitchFamily="2" charset="0"/>
            </a:endParaRPr>
          </a:p>
        </p:txBody>
      </p:sp>
    </p:spTree>
    <p:extLst>
      <p:ext uri="{BB962C8B-B14F-4D97-AF65-F5344CB8AC3E}">
        <p14:creationId xmlns:p14="http://schemas.microsoft.com/office/powerpoint/2010/main" val="402865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Picture 7">
            <a:extLst>
              <a:ext uri="{FF2B5EF4-FFF2-40B4-BE49-F238E27FC236}">
                <a16:creationId xmlns="" xmlns:a16="http://schemas.microsoft.com/office/drawing/2014/main" id="{8429B5AD-AC2A-41D8-8E19-BD6B8605CAB5}"/>
              </a:ext>
            </a:extLst>
          </p:cNvPr>
          <p:cNvPicPr>
            <a:picLocks noChangeAspect="1"/>
          </p:cNvPicPr>
          <p:nvPr/>
        </p:nvPicPr>
        <p:blipFill rotWithShape="1">
          <a:blip r:embed="rId4"/>
          <a:srcRect t="-1" b="26923"/>
          <a:stretch/>
        </p:blipFill>
        <p:spPr>
          <a:xfrm>
            <a:off x="1034606" y="1813701"/>
            <a:ext cx="3325362" cy="3907864"/>
          </a:xfrm>
          <a:prstGeom prst="rect">
            <a:avLst/>
          </a:prstGeom>
          <a:ln>
            <a:noFill/>
          </a:ln>
          <a:effectLst>
            <a:softEdge rad="112500"/>
          </a:effectLst>
        </p:spPr>
      </p:pic>
      <p:sp>
        <p:nvSpPr>
          <p:cNvPr id="2" name="TextBox 1">
            <a:extLst>
              <a:ext uri="{FF2B5EF4-FFF2-40B4-BE49-F238E27FC236}">
                <a16:creationId xmlns="" xmlns:a16="http://schemas.microsoft.com/office/drawing/2014/main" id="{8D40B81C-C69F-4088-AA05-639CD0D49BB8}"/>
              </a:ext>
            </a:extLst>
          </p:cNvPr>
          <p:cNvSpPr txBox="1"/>
          <p:nvPr/>
        </p:nvSpPr>
        <p:spPr>
          <a:xfrm>
            <a:off x="5656730" y="1192818"/>
            <a:ext cx="3325362" cy="1200329"/>
          </a:xfrm>
          <a:prstGeom prst="rect">
            <a:avLst/>
          </a:prstGeom>
          <a:noFill/>
        </p:spPr>
        <p:txBody>
          <a:bodyPr wrap="square" rtlCol="0">
            <a:spAutoFit/>
          </a:bodyPr>
          <a:lstStyle/>
          <a:p>
            <a:pPr algn="ctr"/>
            <a:r>
              <a:rPr lang="en-US" sz="3600" dirty="0" smtClean="0">
                <a:solidFill>
                  <a:srgbClr val="FF0000"/>
                </a:solidFill>
                <a:latin typeface="#9Slide03 AllRoundGothic" panose="020B0703020202020104" pitchFamily="34" charset="0"/>
              </a:rPr>
              <a:t>Cùng suy ngẫm</a:t>
            </a:r>
            <a:endParaRPr lang="en-US" sz="3600" dirty="0">
              <a:solidFill>
                <a:srgbClr val="FF0000"/>
              </a:solidFill>
              <a:latin typeface="#9Slide03 AllRoundGothic" panose="020B0703020202020104" pitchFamily="34" charset="0"/>
            </a:endParaRPr>
          </a:p>
        </p:txBody>
      </p:sp>
      <p:sp>
        <p:nvSpPr>
          <p:cNvPr id="12" name="TextBox 11">
            <a:extLst>
              <a:ext uri="{FF2B5EF4-FFF2-40B4-BE49-F238E27FC236}">
                <a16:creationId xmlns="" xmlns:a16="http://schemas.microsoft.com/office/drawing/2014/main" id="{91314167-AA74-4B5B-907E-35BE9361E740}"/>
              </a:ext>
            </a:extLst>
          </p:cNvPr>
          <p:cNvSpPr txBox="1"/>
          <p:nvPr/>
        </p:nvSpPr>
        <p:spPr>
          <a:xfrm>
            <a:off x="5305249" y="2700266"/>
            <a:ext cx="4185058" cy="2677656"/>
          </a:xfrm>
          <a:prstGeom prst="rect">
            <a:avLst/>
          </a:prstGeom>
          <a:noFill/>
        </p:spPr>
        <p:txBody>
          <a:bodyPr wrap="square" rtlCol="0">
            <a:spAutoFit/>
          </a:bodyPr>
          <a:lstStyle/>
          <a:p>
            <a:pPr algn="ctr"/>
            <a:r>
              <a:rPr lang="en-US" sz="2400" dirty="0" smtClean="0">
                <a:latin typeface="#9Slide03 AllRoundGothic" panose="020B0703020202020104" pitchFamily="34" charset="0"/>
              </a:rPr>
              <a:t>Nhắc lại những thông điệp mà cụ Nguyễn Du đã gửi đến chúng ta từ tiết học!</a:t>
            </a:r>
            <a:endParaRPr lang="en-US" sz="2400" dirty="0">
              <a:latin typeface="#9Slide03 AllRoundGothic" panose="020B0703020202020104" pitchFamily="34" charset="0"/>
            </a:endParaRPr>
          </a:p>
          <a:p>
            <a:pPr algn="ctr"/>
            <a:r>
              <a:rPr lang="en-US" sz="2400" dirty="0">
                <a:latin typeface="#9Slide03 AllRoundGothic" panose="020B0703020202020104" pitchFamily="34" charset="0"/>
              </a:rPr>
              <a:t>…………………………………………………………………………………………………………………………………………</a:t>
            </a:r>
          </a:p>
        </p:txBody>
      </p:sp>
    </p:spTree>
    <p:extLst>
      <p:ext uri="{BB962C8B-B14F-4D97-AF65-F5344CB8AC3E}">
        <p14:creationId xmlns:p14="http://schemas.microsoft.com/office/powerpoint/2010/main" val="11541774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rợ lí AI Ong Mật">
            <a:hlinkClick r:id="" action="ppaction://media"/>
            <a:extLst>
              <a:ext uri="{FF2B5EF4-FFF2-40B4-BE49-F238E27FC236}">
                <a16:creationId xmlns="" xmlns:a16="http://schemas.microsoft.com/office/drawing/2014/main" id="{901A3B38-B16C-409C-9EFE-4FCA3FC79B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8343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a:extLst>
              <a:ext uri="{FF2B5EF4-FFF2-40B4-BE49-F238E27FC236}">
                <a16:creationId xmlns="" xmlns:a16="http://schemas.microsoft.com/office/drawing/2014/main" id="{62744989-7FA8-E24B-58A3-4BC77ADF2BF4}"/>
              </a:ext>
            </a:extLst>
          </p:cNvPr>
          <p:cNvSpPr>
            <a:spLocks noChangeArrowheads="1"/>
          </p:cNvSpPr>
          <p:nvPr/>
        </p:nvSpPr>
        <p:spPr bwMode="auto">
          <a:xfrm>
            <a:off x="987928" y="865830"/>
            <a:ext cx="10101844" cy="6309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500" dirty="0" smtClean="0">
                <a:solidFill>
                  <a:srgbClr val="FF0000"/>
                </a:solidFill>
                <a:latin typeface="#9Slide07 IcielBaliho Script" pitchFamily="2" charset="0"/>
              </a:rPr>
              <a:t> THÔNG ĐIỆP CỦA CỤ NGUYỄN DU </a:t>
            </a:r>
            <a:endParaRPr lang="en-US" altLang="en-US" sz="3500" dirty="0">
              <a:solidFill>
                <a:srgbClr val="FF0000"/>
              </a:solidFill>
              <a:latin typeface="#9Slide07 IcielBaliho Script" pitchFamily="2" charset="0"/>
            </a:endParaRPr>
          </a:p>
        </p:txBody>
      </p:sp>
      <p:sp>
        <p:nvSpPr>
          <p:cNvPr id="5" name="Rectangle: Rounded Corners 4">
            <a:extLst>
              <a:ext uri="{FF2B5EF4-FFF2-40B4-BE49-F238E27FC236}">
                <a16:creationId xmlns="" xmlns:a16="http://schemas.microsoft.com/office/drawing/2014/main" id="{2C520F9F-A0CD-5B50-2211-712B1CAEA401}"/>
              </a:ext>
            </a:extLst>
          </p:cNvPr>
          <p:cNvSpPr/>
          <p:nvPr/>
        </p:nvSpPr>
        <p:spPr>
          <a:xfrm>
            <a:off x="4663192" y="1858562"/>
            <a:ext cx="6677698" cy="1214271"/>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tx1"/>
                </a:solidFill>
                <a:latin typeface="#9Slide03 AmpleSoft" panose="02000000000000000000" pitchFamily="2" charset="0"/>
              </a:rPr>
              <a:t>Hãy yêu, tự hào về tiếng nói của ông cha ta. Cần giữ gìn và phát triển để Tiếng Việt ngày càng giàu đẹp.</a:t>
            </a:r>
            <a:endParaRPr lang="vi-VN" sz="2400" dirty="0">
              <a:solidFill>
                <a:schemeClr val="tx1"/>
              </a:solidFill>
              <a:latin typeface="#9Slide03 AmpleSoft" panose="02000000000000000000" pitchFamily="2" charset="0"/>
            </a:endParaRPr>
          </a:p>
        </p:txBody>
      </p:sp>
      <p:sp>
        <p:nvSpPr>
          <p:cNvPr id="7" name="Rectangle: Rounded Corners 6">
            <a:extLst>
              <a:ext uri="{FF2B5EF4-FFF2-40B4-BE49-F238E27FC236}">
                <a16:creationId xmlns="" xmlns:a16="http://schemas.microsoft.com/office/drawing/2014/main" id="{A6E85992-95CA-9DFA-0F05-99BB2C517139}"/>
              </a:ext>
            </a:extLst>
          </p:cNvPr>
          <p:cNvSpPr/>
          <p:nvPr/>
        </p:nvSpPr>
        <p:spPr>
          <a:xfrm>
            <a:off x="4653610" y="3344012"/>
            <a:ext cx="6928790" cy="963826"/>
          </a:xfrm>
          <a:prstGeom prst="roundRect">
            <a:avLst>
              <a:gd name="adj" fmla="val 15475"/>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400" dirty="0" smtClean="0">
                <a:solidFill>
                  <a:schemeClr val="tx1"/>
                </a:solidFill>
                <a:latin typeface="#9Slide03 AmpleSoft" panose="02000000000000000000" pitchFamily="2" charset="0"/>
              </a:rPr>
              <a:t>Hãy biết trân trọng người phụ nữ và những tình cảm đẹp như tình yêu đôi lứa, tình bạn trong sáng.</a:t>
            </a:r>
            <a:endParaRPr lang="en-US" altLang="en-US" sz="2400" dirty="0">
              <a:solidFill>
                <a:schemeClr val="tx1"/>
              </a:solidFill>
              <a:latin typeface="#9Slide03 AmpleSoft" panose="02000000000000000000" pitchFamily="2" charset="0"/>
            </a:endParaRPr>
          </a:p>
        </p:txBody>
      </p:sp>
      <p:sp>
        <p:nvSpPr>
          <p:cNvPr id="11" name="Rectangle: Rounded Corners 10">
            <a:extLst>
              <a:ext uri="{FF2B5EF4-FFF2-40B4-BE49-F238E27FC236}">
                <a16:creationId xmlns="" xmlns:a16="http://schemas.microsoft.com/office/drawing/2014/main" id="{62CE6924-C31B-8D00-43F1-99BA984324EA}"/>
              </a:ext>
            </a:extLst>
          </p:cNvPr>
          <p:cNvSpPr/>
          <p:nvPr/>
        </p:nvSpPr>
        <p:spPr>
          <a:xfrm>
            <a:off x="4653610" y="4578564"/>
            <a:ext cx="6677698" cy="1311000"/>
          </a:xfrm>
          <a:prstGeom prst="roundRect">
            <a:avLst>
              <a:gd name="adj" fmla="val 15475"/>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400" dirty="0" smtClean="0">
                <a:solidFill>
                  <a:schemeClr val="tx1"/>
                </a:solidFill>
                <a:latin typeface="#9Slide03 AmpleSoft" panose="02000000000000000000" pitchFamily="2" charset="0"/>
              </a:rPr>
              <a:t>Khi còn là HS, hãy tích cực học tập, rèn luyên, hoàn thiện bản thân.</a:t>
            </a:r>
            <a:endParaRPr lang="en-US" altLang="en-US" sz="2400" dirty="0">
              <a:solidFill>
                <a:schemeClr val="tx1"/>
              </a:solidFill>
              <a:latin typeface="#9Slide03 AmpleSoft" panose="02000000000000000000" pitchFamily="2" charset="0"/>
            </a:endParaRPr>
          </a:p>
        </p:txBody>
      </p:sp>
      <p:pic>
        <p:nvPicPr>
          <p:cNvPr id="12" name="Picture 11">
            <a:extLst>
              <a:ext uri="{FF2B5EF4-FFF2-40B4-BE49-F238E27FC236}">
                <a16:creationId xmlns="" xmlns:a16="http://schemas.microsoft.com/office/drawing/2014/main" id="{B33C6527-BD96-49D9-8D0C-5ECECFB58FF7}"/>
              </a:ext>
            </a:extLst>
          </p:cNvPr>
          <p:cNvPicPr>
            <a:picLocks noChangeAspect="1"/>
          </p:cNvPicPr>
          <p:nvPr/>
        </p:nvPicPr>
        <p:blipFill rotWithShape="1">
          <a:blip r:embed="rId4"/>
          <a:srcRect b="6785"/>
          <a:stretch/>
        </p:blipFill>
        <p:spPr>
          <a:xfrm>
            <a:off x="1037544" y="1780165"/>
            <a:ext cx="3197704" cy="4091520"/>
          </a:xfrm>
          <a:prstGeom prst="rect">
            <a:avLst/>
          </a:prstGeom>
          <a:ln>
            <a:noFill/>
          </a:ln>
          <a:effectLst>
            <a:softEdge rad="112500"/>
          </a:effectLst>
        </p:spPr>
      </p:pic>
    </p:spTree>
    <p:extLst>
      <p:ext uri="{BB962C8B-B14F-4D97-AF65-F5344CB8AC3E}">
        <p14:creationId xmlns:p14="http://schemas.microsoft.com/office/powerpoint/2010/main" val="506359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Picture 5">
            <a:extLst>
              <a:ext uri="{FF2B5EF4-FFF2-40B4-BE49-F238E27FC236}">
                <a16:creationId xmlns="" xmlns:a16="http://schemas.microsoft.com/office/drawing/2014/main" id="{2449244E-333F-DEFC-0ADA-D3457D404C34}"/>
              </a:ext>
            </a:extLst>
          </p:cNvPr>
          <p:cNvPicPr>
            <a:picLocks noChangeAspect="1"/>
          </p:cNvPicPr>
          <p:nvPr/>
        </p:nvPicPr>
        <p:blipFill rotWithShape="1">
          <a:blip r:embed="rId4"/>
          <a:srcRect r="9102" b="9451"/>
          <a:stretch/>
        </p:blipFill>
        <p:spPr>
          <a:xfrm>
            <a:off x="1204015" y="2478536"/>
            <a:ext cx="4503555" cy="28583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a:extLst>
              <a:ext uri="{FF2B5EF4-FFF2-40B4-BE49-F238E27FC236}">
                <a16:creationId xmlns="" xmlns:a16="http://schemas.microsoft.com/office/drawing/2014/main" id="{2FF4E9D6-347C-0F3C-8E53-AD2B9FEC966E}"/>
              </a:ext>
            </a:extLst>
          </p:cNvPr>
          <p:cNvSpPr txBox="1"/>
          <p:nvPr/>
        </p:nvSpPr>
        <p:spPr>
          <a:xfrm>
            <a:off x="6301985" y="2645043"/>
            <a:ext cx="4818299" cy="2485104"/>
          </a:xfrm>
          <a:prstGeom prst="rect">
            <a:avLst/>
          </a:prstGeom>
          <a:noFill/>
        </p:spPr>
        <p:txBody>
          <a:bodyPr wrap="square">
            <a:spAutoFit/>
          </a:bodyPr>
          <a:lstStyle/>
          <a:p>
            <a:pPr algn="just">
              <a:lnSpc>
                <a:spcPct val="120000"/>
              </a:lnSpc>
            </a:pPr>
            <a:r>
              <a:rPr lang="en-US" sz="3300" dirty="0" err="1">
                <a:latin typeface="#9Slide03 AmpleSoft" panose="02000000000000000000" pitchFamily="2" charset="0"/>
              </a:rPr>
              <a:t>Viết</a:t>
            </a:r>
            <a:r>
              <a:rPr lang="en-US" sz="3300" dirty="0">
                <a:latin typeface="#9Slide03 AmpleSoft" panose="02000000000000000000" pitchFamily="2" charset="0"/>
              </a:rPr>
              <a:t> </a:t>
            </a:r>
            <a:r>
              <a:rPr lang="en-US" sz="3300" dirty="0" err="1">
                <a:latin typeface="#9Slide03 AmpleSoft" panose="02000000000000000000" pitchFamily="2" charset="0"/>
              </a:rPr>
              <a:t>đoạn</a:t>
            </a:r>
            <a:r>
              <a:rPr lang="en-US" sz="3300" dirty="0">
                <a:latin typeface="#9Slide03 AmpleSoft" panose="02000000000000000000" pitchFamily="2" charset="0"/>
              </a:rPr>
              <a:t> </a:t>
            </a:r>
            <a:r>
              <a:rPr lang="en-US" sz="3300" dirty="0" err="1">
                <a:latin typeface="#9Slide03 AmpleSoft" panose="02000000000000000000" pitchFamily="2" charset="0"/>
              </a:rPr>
              <a:t>văn</a:t>
            </a:r>
            <a:r>
              <a:rPr lang="en-US" sz="3300" dirty="0">
                <a:latin typeface="#9Slide03 AmpleSoft" panose="02000000000000000000" pitchFamily="2" charset="0"/>
              </a:rPr>
              <a:t> (</a:t>
            </a:r>
            <a:r>
              <a:rPr lang="en-US" sz="3300" dirty="0" err="1">
                <a:latin typeface="#9Slide03 AmpleSoft" panose="02000000000000000000" pitchFamily="2" charset="0"/>
              </a:rPr>
              <a:t>khoảng</a:t>
            </a:r>
            <a:r>
              <a:rPr lang="en-US" sz="3300" dirty="0">
                <a:latin typeface="#9Slide03 AmpleSoft" panose="02000000000000000000" pitchFamily="2" charset="0"/>
              </a:rPr>
              <a:t> 7-9 </a:t>
            </a:r>
            <a:r>
              <a:rPr lang="en-US" sz="3300" dirty="0" err="1">
                <a:latin typeface="#9Slide03 AmpleSoft" panose="02000000000000000000" pitchFamily="2" charset="0"/>
              </a:rPr>
              <a:t>câu</a:t>
            </a:r>
            <a:r>
              <a:rPr lang="en-US" sz="3300" dirty="0">
                <a:latin typeface="#9Slide03 AmpleSoft" panose="02000000000000000000" pitchFamily="2" charset="0"/>
              </a:rPr>
              <a:t>) </a:t>
            </a:r>
            <a:r>
              <a:rPr lang="en-US" sz="3300" dirty="0" err="1">
                <a:latin typeface="#9Slide03 AmpleSoft" panose="02000000000000000000" pitchFamily="2" charset="0"/>
              </a:rPr>
              <a:t>phân</a:t>
            </a:r>
            <a:r>
              <a:rPr lang="en-US" sz="3300" dirty="0">
                <a:latin typeface="#9Slide03 AmpleSoft" panose="02000000000000000000" pitchFamily="2" charset="0"/>
              </a:rPr>
              <a:t> </a:t>
            </a:r>
            <a:r>
              <a:rPr lang="en-US" sz="3300" dirty="0" err="1">
                <a:latin typeface="#9Slide03 AmpleSoft" panose="02000000000000000000" pitchFamily="2" charset="0"/>
              </a:rPr>
              <a:t>tích</a:t>
            </a:r>
            <a:r>
              <a:rPr lang="en-US" sz="3300" dirty="0">
                <a:latin typeface="#9Slide03 AmpleSoft" panose="02000000000000000000" pitchFamily="2" charset="0"/>
              </a:rPr>
              <a:t> </a:t>
            </a:r>
            <a:r>
              <a:rPr lang="en-US" sz="3300" dirty="0" err="1">
                <a:latin typeface="#9Slide03 AmpleSoft" panose="02000000000000000000" pitchFamily="2" charset="0"/>
              </a:rPr>
              <a:t>nhân</a:t>
            </a:r>
            <a:r>
              <a:rPr lang="en-US" sz="3300" dirty="0">
                <a:latin typeface="#9Slide03 AmpleSoft" panose="02000000000000000000" pitchFamily="2" charset="0"/>
              </a:rPr>
              <a:t> </a:t>
            </a:r>
            <a:r>
              <a:rPr lang="en-US" sz="3300" dirty="0" err="1">
                <a:latin typeface="#9Slide03 AmpleSoft" panose="02000000000000000000" pitchFamily="2" charset="0"/>
              </a:rPr>
              <a:t>vật</a:t>
            </a:r>
            <a:r>
              <a:rPr lang="en-US" sz="3300" dirty="0">
                <a:latin typeface="#9Slide03 AmpleSoft" panose="02000000000000000000" pitchFamily="2" charset="0"/>
              </a:rPr>
              <a:t> Kim </a:t>
            </a:r>
            <a:r>
              <a:rPr lang="en-US" sz="3300" dirty="0" err="1">
                <a:latin typeface="#9Slide03 AmpleSoft" panose="02000000000000000000" pitchFamily="2" charset="0"/>
              </a:rPr>
              <a:t>Trọng</a:t>
            </a:r>
            <a:r>
              <a:rPr lang="en-US" sz="3300" dirty="0">
                <a:latin typeface="#9Slide03 AmpleSoft" panose="02000000000000000000" pitchFamily="2" charset="0"/>
              </a:rPr>
              <a:t> </a:t>
            </a:r>
            <a:r>
              <a:rPr lang="en-US" sz="3300" dirty="0" err="1">
                <a:latin typeface="#9Slide03 AmpleSoft" panose="02000000000000000000" pitchFamily="2" charset="0"/>
              </a:rPr>
              <a:t>trong</a:t>
            </a:r>
            <a:r>
              <a:rPr lang="en-US" sz="3300" dirty="0">
                <a:latin typeface="#9Slide03 AmpleSoft" panose="02000000000000000000" pitchFamily="2" charset="0"/>
              </a:rPr>
              <a:t> </a:t>
            </a:r>
            <a:r>
              <a:rPr lang="en-US" sz="3300" dirty="0" err="1">
                <a:latin typeface="#9Slide03 AmpleSoft" panose="02000000000000000000" pitchFamily="2" charset="0"/>
              </a:rPr>
              <a:t>đoạn</a:t>
            </a:r>
            <a:r>
              <a:rPr lang="en-US" sz="3300" dirty="0">
                <a:latin typeface="#9Slide03 AmpleSoft" panose="02000000000000000000" pitchFamily="2" charset="0"/>
              </a:rPr>
              <a:t> </a:t>
            </a:r>
            <a:r>
              <a:rPr lang="en-US" sz="3300" dirty="0" err="1">
                <a:latin typeface="#9Slide03 AmpleSoft" panose="02000000000000000000" pitchFamily="2" charset="0"/>
              </a:rPr>
              <a:t>trích</a:t>
            </a:r>
            <a:r>
              <a:rPr lang="en-US" sz="3300" dirty="0">
                <a:latin typeface="#9Slide03 AmpleSoft" panose="02000000000000000000" pitchFamily="2" charset="0"/>
              </a:rPr>
              <a:t> </a:t>
            </a:r>
            <a:r>
              <a:rPr lang="en-US" sz="3300" i="1" dirty="0">
                <a:latin typeface="#9Slide03 AmpleSoft" panose="02000000000000000000" pitchFamily="2" charset="0"/>
              </a:rPr>
              <a:t>Kim – </a:t>
            </a:r>
            <a:r>
              <a:rPr lang="en-US" sz="3300" i="1" dirty="0" err="1">
                <a:latin typeface="#9Slide03 AmpleSoft" panose="02000000000000000000" pitchFamily="2" charset="0"/>
              </a:rPr>
              <a:t>Kiều</a:t>
            </a:r>
            <a:r>
              <a:rPr lang="en-US" sz="3300" i="1" dirty="0">
                <a:latin typeface="#9Slide03 AmpleSoft" panose="02000000000000000000" pitchFamily="2" charset="0"/>
              </a:rPr>
              <a:t> </a:t>
            </a:r>
            <a:r>
              <a:rPr lang="en-US" sz="3300" i="1" dirty="0" err="1">
                <a:latin typeface="#9Slide03 AmpleSoft" panose="02000000000000000000" pitchFamily="2" charset="0"/>
              </a:rPr>
              <a:t>gặp</a:t>
            </a:r>
            <a:r>
              <a:rPr lang="en-US" sz="3300" i="1" dirty="0">
                <a:latin typeface="#9Slide03 AmpleSoft" panose="02000000000000000000" pitchFamily="2" charset="0"/>
              </a:rPr>
              <a:t> </a:t>
            </a:r>
            <a:r>
              <a:rPr lang="en-US" sz="3300" i="1" dirty="0" err="1">
                <a:latin typeface="#9Slide03 AmpleSoft" panose="02000000000000000000" pitchFamily="2" charset="0"/>
              </a:rPr>
              <a:t>gỡ</a:t>
            </a:r>
            <a:endParaRPr lang="vi-VN" sz="3300" i="1" dirty="0">
              <a:latin typeface="#9Slide03 AmpleSoft" panose="02000000000000000000" pitchFamily="2" charset="0"/>
            </a:endParaRPr>
          </a:p>
        </p:txBody>
      </p:sp>
      <p:sp>
        <p:nvSpPr>
          <p:cNvPr id="2" name="Rectangle 1">
            <a:extLst>
              <a:ext uri="{FF2B5EF4-FFF2-40B4-BE49-F238E27FC236}">
                <a16:creationId xmlns="" xmlns:a16="http://schemas.microsoft.com/office/drawing/2014/main" id="{9AC6F903-0390-87AE-143B-39FFF78B1D43}"/>
              </a:ext>
            </a:extLst>
          </p:cNvPr>
          <p:cNvSpPr>
            <a:spLocks noChangeArrowheads="1"/>
          </p:cNvSpPr>
          <p:nvPr/>
        </p:nvSpPr>
        <p:spPr bwMode="auto">
          <a:xfrm>
            <a:off x="2466789" y="898543"/>
            <a:ext cx="7258420"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algn="ctr">
              <a:lnSpc>
                <a:spcPct val="150000"/>
              </a:lnSpc>
            </a:pPr>
            <a:r>
              <a:rPr lang="en-US" sz="3600" dirty="0" smtClean="0">
                <a:solidFill>
                  <a:srgbClr val="FF0000"/>
                </a:solidFill>
                <a:latin typeface="#9Slide03 Ample" panose="02000000000000000000" pitchFamily="2" charset="0"/>
              </a:rPr>
              <a:t>LUYỆN TẬP: Viết </a:t>
            </a:r>
            <a:r>
              <a:rPr lang="en-US" sz="3600" dirty="0">
                <a:solidFill>
                  <a:srgbClr val="FF0000"/>
                </a:solidFill>
                <a:latin typeface="#9Slide03 Ample" panose="02000000000000000000" pitchFamily="2" charset="0"/>
              </a:rPr>
              <a:t>kết nối với đọc</a:t>
            </a:r>
            <a:endParaRPr lang="vi-VN" sz="3600" dirty="0">
              <a:solidFill>
                <a:srgbClr val="FF0000"/>
              </a:solidFill>
              <a:latin typeface="#9Slide03 Ample" panose="02000000000000000000" pitchFamily="2" charset="0"/>
            </a:endParaRPr>
          </a:p>
        </p:txBody>
      </p:sp>
    </p:spTree>
    <p:extLst>
      <p:ext uri="{BB962C8B-B14F-4D97-AF65-F5344CB8AC3E}">
        <p14:creationId xmlns:p14="http://schemas.microsoft.com/office/powerpoint/2010/main" val="26816696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D6592E2-2BC9-465F-8447-D7C50CA8B583}"/>
              </a:ext>
            </a:extLst>
          </p:cNvPr>
          <p:cNvSpPr/>
          <p:nvPr/>
        </p:nvSpPr>
        <p:spPr>
          <a:xfrm>
            <a:off x="345869" y="373486"/>
            <a:ext cx="11500260" cy="61110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10" name="Google Shape;1665;p35">
            <a:extLst>
              <a:ext uri="{FF2B5EF4-FFF2-40B4-BE49-F238E27FC236}">
                <a16:creationId xmlns="" xmlns:a16="http://schemas.microsoft.com/office/drawing/2014/main" id="{2B5061F8-69AE-47D7-9B3A-80FF900146BD}"/>
              </a:ext>
            </a:extLst>
          </p:cNvPr>
          <p:cNvSpPr txBox="1">
            <a:spLocks/>
          </p:cNvSpPr>
          <p:nvPr/>
        </p:nvSpPr>
        <p:spPr>
          <a:xfrm>
            <a:off x="1352799" y="413965"/>
            <a:ext cx="9486400" cy="76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latin typeface="#9Slide04 SFU CenturySchoolbook" panose="00000400000000000000" pitchFamily="2" charset="0"/>
              </a:rPr>
              <a:t>Bảng</a:t>
            </a:r>
            <a:r>
              <a:rPr lang="en-US" sz="3200" dirty="0">
                <a:latin typeface="#9Slide04 SFU CenturySchoolbook" panose="00000400000000000000" pitchFamily="2" charset="0"/>
              </a:rPr>
              <a:t> </a:t>
            </a:r>
            <a:r>
              <a:rPr lang="en-US" sz="3200" dirty="0" err="1">
                <a:latin typeface="#9Slide04 SFU CenturySchoolbook" panose="00000400000000000000" pitchFamily="2" charset="0"/>
              </a:rPr>
              <a:t>kiểm</a:t>
            </a:r>
            <a:endParaRPr lang="en-US" sz="3200" dirty="0">
              <a:latin typeface="#9Slide04 SFU CenturySchoolbook" panose="00000400000000000000" pitchFamily="2" charset="0"/>
            </a:endParaRPr>
          </a:p>
        </p:txBody>
      </p:sp>
      <p:graphicFrame>
        <p:nvGraphicFramePr>
          <p:cNvPr id="11" name="Table 5">
            <a:extLst>
              <a:ext uri="{FF2B5EF4-FFF2-40B4-BE49-F238E27FC236}">
                <a16:creationId xmlns="" xmlns:a16="http://schemas.microsoft.com/office/drawing/2014/main" id="{B94F39EB-3468-43CC-9512-27D491AF78F6}"/>
              </a:ext>
            </a:extLst>
          </p:cNvPr>
          <p:cNvGraphicFramePr>
            <a:graphicFrameLocks noGrp="1"/>
          </p:cNvGraphicFramePr>
          <p:nvPr>
            <p:extLst>
              <p:ext uri="{D42A27DB-BD31-4B8C-83A1-F6EECF244321}">
                <p14:modId xmlns:p14="http://schemas.microsoft.com/office/powerpoint/2010/main" val="2354614136"/>
              </p:ext>
            </p:extLst>
          </p:nvPr>
        </p:nvGraphicFramePr>
        <p:xfrm>
          <a:off x="671420" y="1248523"/>
          <a:ext cx="10982099" cy="4989592"/>
        </p:xfrm>
        <a:graphic>
          <a:graphicData uri="http://schemas.openxmlformats.org/drawingml/2006/table">
            <a:tbl>
              <a:tblPr firstRow="1" bandRow="1"/>
              <a:tblGrid>
                <a:gridCol w="1212070">
                  <a:extLst>
                    <a:ext uri="{9D8B030D-6E8A-4147-A177-3AD203B41FA5}">
                      <a16:colId xmlns="" xmlns:a16="http://schemas.microsoft.com/office/drawing/2014/main" val="467994308"/>
                    </a:ext>
                  </a:extLst>
                </a:gridCol>
                <a:gridCol w="7061750">
                  <a:extLst>
                    <a:ext uri="{9D8B030D-6E8A-4147-A177-3AD203B41FA5}">
                      <a16:colId xmlns="" xmlns:a16="http://schemas.microsoft.com/office/drawing/2014/main" val="38005654"/>
                    </a:ext>
                  </a:extLst>
                </a:gridCol>
                <a:gridCol w="1234810">
                  <a:extLst>
                    <a:ext uri="{9D8B030D-6E8A-4147-A177-3AD203B41FA5}">
                      <a16:colId xmlns="" xmlns:a16="http://schemas.microsoft.com/office/drawing/2014/main" val="2420606597"/>
                    </a:ext>
                  </a:extLst>
                </a:gridCol>
                <a:gridCol w="1473469">
                  <a:extLst>
                    <a:ext uri="{9D8B030D-6E8A-4147-A177-3AD203B41FA5}">
                      <a16:colId xmlns="" xmlns:a16="http://schemas.microsoft.com/office/drawing/2014/main" val="2170505082"/>
                    </a:ext>
                  </a:extLst>
                </a:gridCol>
              </a:tblGrid>
              <a:tr h="542548">
                <a:tc gridSpan="2">
                  <a:txBody>
                    <a:bodyPr/>
                    <a:lstStyle/>
                    <a:p>
                      <a:pPr algn="ctr"/>
                      <a:r>
                        <a:rPr lang="en-US" sz="2400" b="0" dirty="0" err="1">
                          <a:solidFill>
                            <a:srgbClr val="FF0000"/>
                          </a:solidFill>
                          <a:latin typeface="#9Slide03 Ample" panose="02000000000000000000" pitchFamily="2" charset="0"/>
                        </a:rPr>
                        <a:t>Yêu</a:t>
                      </a:r>
                      <a:r>
                        <a:rPr lang="en-US" sz="2400" b="0" dirty="0">
                          <a:solidFill>
                            <a:srgbClr val="FF0000"/>
                          </a:solidFill>
                          <a:latin typeface="#9Slide03 Ample" panose="02000000000000000000" pitchFamily="2" charset="0"/>
                        </a:rPr>
                        <a:t> </a:t>
                      </a:r>
                      <a:r>
                        <a:rPr lang="en-US" sz="2400" b="0" dirty="0" err="1">
                          <a:solidFill>
                            <a:srgbClr val="FF0000"/>
                          </a:solidFill>
                          <a:latin typeface="#9Slide03 Ample" panose="02000000000000000000" pitchFamily="2" charset="0"/>
                        </a:rPr>
                        <a:t>cầu</a:t>
                      </a:r>
                      <a:endParaRPr lang="en-US" sz="2400" b="0" dirty="0">
                        <a:solidFill>
                          <a:srgbClr val="FF0000"/>
                        </a:solidFill>
                        <a:latin typeface="#9Slide03 Ample"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b="0" dirty="0">
                        <a:solidFill>
                          <a:srgbClr val="FF000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err="1">
                          <a:solidFill>
                            <a:srgbClr val="FF0000"/>
                          </a:solidFill>
                          <a:latin typeface="#9Slide03 Ample" panose="02000000000000000000" pitchFamily="2" charset="0"/>
                        </a:rPr>
                        <a:t>Đạt</a:t>
                      </a:r>
                      <a:endParaRPr lang="en-US" sz="2400" b="0" dirty="0">
                        <a:solidFill>
                          <a:srgbClr val="FF0000"/>
                        </a:solidFill>
                        <a:latin typeface="#9Slide03 Ample"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err="1">
                          <a:solidFill>
                            <a:srgbClr val="FF0000"/>
                          </a:solidFill>
                          <a:latin typeface="#9Slide03 Ample" panose="02000000000000000000" pitchFamily="2" charset="0"/>
                        </a:rPr>
                        <a:t>Chưa</a:t>
                      </a:r>
                      <a:r>
                        <a:rPr lang="en-US" sz="2400" b="0" dirty="0">
                          <a:solidFill>
                            <a:srgbClr val="FF0000"/>
                          </a:solidFill>
                          <a:latin typeface="#9Slide03 Ample" panose="02000000000000000000" pitchFamily="2" charset="0"/>
                        </a:rPr>
                        <a:t> </a:t>
                      </a:r>
                      <a:r>
                        <a:rPr lang="en-US" sz="2400" b="0" dirty="0" err="1">
                          <a:solidFill>
                            <a:srgbClr val="FF0000"/>
                          </a:solidFill>
                          <a:latin typeface="#9Slide03 Ample" panose="02000000000000000000" pitchFamily="2" charset="0"/>
                        </a:rPr>
                        <a:t>đạt</a:t>
                      </a:r>
                      <a:endParaRPr lang="en-US" sz="2400" b="0" dirty="0">
                        <a:solidFill>
                          <a:srgbClr val="FF0000"/>
                        </a:solidFill>
                        <a:latin typeface="#9Slide03 Ample"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35341747"/>
                  </a:ext>
                </a:extLst>
              </a:tr>
              <a:tr h="542548">
                <a:tc rowSpan="2">
                  <a:txBody>
                    <a:bodyPr/>
                    <a:lstStyle/>
                    <a:p>
                      <a:pPr algn="ctr"/>
                      <a:r>
                        <a:rPr lang="en-US" sz="2400" b="0" dirty="0" err="1">
                          <a:solidFill>
                            <a:srgbClr val="FF0000"/>
                          </a:solidFill>
                          <a:latin typeface="#9Slide03 Ample" panose="02000000000000000000" pitchFamily="2" charset="0"/>
                        </a:rPr>
                        <a:t>Hình</a:t>
                      </a:r>
                      <a:r>
                        <a:rPr lang="en-US" sz="2400" b="0" dirty="0">
                          <a:solidFill>
                            <a:srgbClr val="FF0000"/>
                          </a:solidFill>
                          <a:latin typeface="#9Slide03 Ample" panose="02000000000000000000" pitchFamily="2" charset="0"/>
                        </a:rPr>
                        <a:t> </a:t>
                      </a:r>
                      <a:r>
                        <a:rPr lang="en-US" sz="2400" b="0" dirty="0" err="1">
                          <a:solidFill>
                            <a:srgbClr val="FF0000"/>
                          </a:solidFill>
                          <a:latin typeface="#9Slide03 Ample" panose="02000000000000000000" pitchFamily="2" charset="0"/>
                        </a:rPr>
                        <a:t>thức</a:t>
                      </a:r>
                      <a:endParaRPr lang="en-US" sz="2400" b="0" dirty="0">
                        <a:solidFill>
                          <a:srgbClr val="FF0000"/>
                        </a:solidFill>
                        <a:latin typeface="#9Slide03 Ample"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300" b="0" dirty="0" err="1">
                          <a:solidFill>
                            <a:schemeClr val="tx1"/>
                          </a:solidFill>
                          <a:latin typeface="#9Slide03 AmpleSoft" panose="02000000000000000000" pitchFamily="2" charset="0"/>
                        </a:rPr>
                        <a:t>Đủ</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bố</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cục</a:t>
                      </a:r>
                      <a:r>
                        <a:rPr lang="en-US" sz="2300" b="0" dirty="0">
                          <a:solidFill>
                            <a:schemeClr val="tx1"/>
                          </a:solidFill>
                          <a:latin typeface="#9Slide03 AmpleSoft" panose="02000000000000000000" pitchFamily="2" charset="0"/>
                        </a:rPr>
                        <a:t> 3 </a:t>
                      </a:r>
                      <a:r>
                        <a:rPr lang="en-US" sz="2300" b="0" dirty="0" err="1">
                          <a:solidFill>
                            <a:schemeClr val="tx1"/>
                          </a:solidFill>
                          <a:latin typeface="#9Slide03 AmpleSoft" panose="02000000000000000000" pitchFamily="2" charset="0"/>
                        </a:rPr>
                        <a:t>phần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Mở</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đoạn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thân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đoạn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kết</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đoạn</a:t>
                      </a:r>
                      <a:endParaRPr lang="en-US" sz="2300" b="0" dirty="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dirty="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29872878"/>
                  </a:ext>
                </a:extLst>
              </a:tr>
              <a:tr h="542548">
                <a:tc vMerge="1">
                  <a:txBody>
                    <a:bodyPr/>
                    <a:lstStyle/>
                    <a:p>
                      <a:pPr algn="ctr"/>
                      <a:endParaRPr lang="en-US" sz="1800" b="0" dirty="0">
                        <a:solidFill>
                          <a:srgbClr val="FF0000"/>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300" b="0" dirty="0" err="1">
                          <a:solidFill>
                            <a:schemeClr val="tx1"/>
                          </a:solidFill>
                          <a:latin typeface="#9Slide03 AmpleSoft" panose="02000000000000000000" pitchFamily="2" charset="0"/>
                        </a:rPr>
                        <a:t>Bảo</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đảm</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yêu</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cầu</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về</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chính</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tả</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và</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diễn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đạt</a:t>
                      </a:r>
                      <a:endParaRPr lang="en-US" sz="2300" b="0" dirty="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dirty="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2924928"/>
                  </a:ext>
                </a:extLst>
              </a:tr>
              <a:tr h="542548">
                <a:tc rowSpan="4">
                  <a:txBody>
                    <a:bodyPr/>
                    <a:lstStyle/>
                    <a:p>
                      <a:pPr algn="ctr"/>
                      <a:r>
                        <a:rPr lang="en-US" sz="2400" b="0" dirty="0" err="1">
                          <a:solidFill>
                            <a:srgbClr val="FF0000"/>
                          </a:solidFill>
                          <a:latin typeface="#9Slide03 Ample" panose="02000000000000000000" pitchFamily="2" charset="0"/>
                        </a:rPr>
                        <a:t>Nội</a:t>
                      </a:r>
                      <a:r>
                        <a:rPr lang="en-US" sz="2400" b="0" dirty="0">
                          <a:solidFill>
                            <a:srgbClr val="FF0000"/>
                          </a:solidFill>
                          <a:latin typeface="#9Slide03 Ample" panose="02000000000000000000" pitchFamily="2" charset="0"/>
                        </a:rPr>
                        <a:t> dung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300" b="0" dirty="0" err="1">
                          <a:solidFill>
                            <a:schemeClr val="tx1"/>
                          </a:solidFill>
                          <a:latin typeface="#9Slide03 AmpleSoft" panose="02000000000000000000" pitchFamily="2" charset="0"/>
                        </a:rPr>
                        <a:t>Giới</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thiệu</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khái</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quát</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được</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nhân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vật</a:t>
                      </a:r>
                      <a:r>
                        <a:rPr lang="en-US" sz="2300" b="0" dirty="0">
                          <a:solidFill>
                            <a:schemeClr val="tx1"/>
                          </a:solidFill>
                          <a:latin typeface="#9Slide03 AmpleSoft" panose="02000000000000000000" pitchFamily="2" charset="0"/>
                        </a:rPr>
                        <a:t> Kim </a:t>
                      </a:r>
                      <a:r>
                        <a:rPr lang="en-US" sz="2300" b="0" dirty="0" err="1">
                          <a:solidFill>
                            <a:schemeClr val="tx1"/>
                          </a:solidFill>
                          <a:latin typeface="#9Slide03 AmpleSoft" panose="02000000000000000000" pitchFamily="2" charset="0"/>
                        </a:rPr>
                        <a:t>Trọng</a:t>
                      </a:r>
                      <a:r>
                        <a:rPr lang="en-US" sz="2300" b="0" dirty="0">
                          <a:solidFill>
                            <a:schemeClr val="tx1"/>
                          </a:solidFill>
                          <a:latin typeface="#9Slide03 AmpleSoft" panose="02000000000000000000" pitchFamily="2" charset="0"/>
                        </a:rPr>
                        <a: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dirty="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dirty="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14012347"/>
                  </a:ext>
                </a:extLst>
              </a:tr>
              <a:tr h="1165799">
                <a:tc vMerge="1">
                  <a:txBody>
                    <a:bodyPr/>
                    <a:lstStyle/>
                    <a:p>
                      <a:pPr algn="ctr"/>
                      <a:endParaRPr lang="en-US" sz="1800" b="0" dirty="0">
                        <a:solidFill>
                          <a:srgbClr val="FF000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300" b="0" dirty="0" err="1">
                          <a:solidFill>
                            <a:schemeClr val="tx1"/>
                          </a:solidFill>
                          <a:latin typeface="#9Slide03 AmpleSoft" panose="02000000000000000000" pitchFamily="2" charset="0"/>
                        </a:rPr>
                        <a:t>Chỉ</a:t>
                      </a:r>
                      <a:r>
                        <a:rPr lang="en-US" sz="2300" b="0" dirty="0">
                          <a:solidFill>
                            <a:schemeClr val="tx1"/>
                          </a:solidFill>
                          <a:latin typeface="#9Slide03 AmpleSoft" panose="02000000000000000000" pitchFamily="2" charset="0"/>
                        </a:rPr>
                        <a:t> ra </a:t>
                      </a:r>
                      <a:r>
                        <a:rPr lang="en-US" sz="2300" b="0" dirty="0" err="1">
                          <a:solidFill>
                            <a:schemeClr val="tx1"/>
                          </a:solidFill>
                          <a:latin typeface="#9Slide03 AmpleSoft" panose="02000000000000000000" pitchFamily="2" charset="0"/>
                        </a:rPr>
                        <a:t>được</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ít</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nhất</a:t>
                      </a:r>
                      <a:r>
                        <a:rPr lang="en-US" sz="2300" b="0" dirty="0">
                          <a:solidFill>
                            <a:schemeClr val="tx1"/>
                          </a:solidFill>
                          <a:latin typeface="#9Slide03 AmpleSoft" panose="02000000000000000000" pitchFamily="2" charset="0"/>
                        </a:rPr>
                        <a:t> 2 </a:t>
                      </a:r>
                      <a:r>
                        <a:rPr lang="en-US" sz="2300" b="0" dirty="0" err="1">
                          <a:solidFill>
                            <a:schemeClr val="tx1"/>
                          </a:solidFill>
                          <a:latin typeface="#9Slide03 AmpleSoft" panose="02000000000000000000" pitchFamily="2" charset="0"/>
                        </a:rPr>
                        <a:t>đặc</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điểm</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của</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nhân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vật</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dựa</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trên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các</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bằng</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chứng</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trong</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tác</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phẩm</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gia</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thế</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ngoại</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hình</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trang</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phục</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cử</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chỉ</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tư</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chất</a:t>
                      </a:r>
                      <a:r>
                        <a:rPr lang="en-US" sz="2300" b="0" dirty="0">
                          <a:solidFill>
                            <a:schemeClr val="tx1"/>
                          </a:solidFill>
                          <a:latin typeface="#9Slide03 AmpleSoft" panose="02000000000000000000" pitchFamily="2" charset="0"/>
                        </a:rPr>
                        <a: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dirty="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dirty="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14963350"/>
                  </a:ext>
                </a:extLst>
              </a:tr>
              <a:tr h="817574">
                <a:tc vMerge="1">
                  <a:txBody>
                    <a:bodyPr/>
                    <a:lstStyle/>
                    <a:p>
                      <a:pPr algn="ctr"/>
                      <a:endParaRPr lang="en-US" sz="1800" b="0" dirty="0">
                        <a:solidFill>
                          <a:srgbClr val="FF000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300" b="0" dirty="0" err="1">
                          <a:solidFill>
                            <a:schemeClr val="tx1"/>
                          </a:solidFill>
                          <a:latin typeface="#9Slide03 AmpleSoft" panose="02000000000000000000" pitchFamily="2" charset="0"/>
                        </a:rPr>
                        <a:t>Nhận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xét</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được</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nghệ</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thuật</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xây</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dựng</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nhân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vật</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của</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nhà</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văn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hệ</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thống</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tính</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từ</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từ</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Hán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Việt</a:t>
                      </a:r>
                      <a:r>
                        <a:rPr lang="en-US" sz="2300" b="0" dirty="0">
                          <a:solidFill>
                            <a:schemeClr val="tx1"/>
                          </a:solidFill>
                          <a:latin typeface="#9Slide03 AmpleSoft" panose="02000000000000000000" pitchFamily="2" charset="0"/>
                        </a:rPr>
                        <a: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dirty="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dirty="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20958770"/>
                  </a:ext>
                </a:extLst>
              </a:tr>
              <a:tr h="817574">
                <a:tc vMerge="1">
                  <a:txBody>
                    <a:bodyPr/>
                    <a:lstStyle/>
                    <a:p>
                      <a:pPr algn="ctr"/>
                      <a:endParaRPr lang="en-US" sz="1800" b="0" dirty="0">
                        <a:solidFill>
                          <a:srgbClr val="FF000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300" b="0" dirty="0" err="1">
                          <a:solidFill>
                            <a:schemeClr val="tx1"/>
                          </a:solidFill>
                          <a:latin typeface="#9Slide03 AmpleSoft" panose="02000000000000000000" pitchFamily="2" charset="0"/>
                        </a:rPr>
                        <a:t>Nêu</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được</a:t>
                      </a:r>
                      <a:r>
                        <a:rPr lang="en-US" sz="2300" b="0" dirty="0">
                          <a:solidFill>
                            <a:schemeClr val="tx1"/>
                          </a:solidFill>
                          <a:latin typeface="#9Slide03 AmpleSoft" panose="02000000000000000000" pitchFamily="2" charset="0"/>
                        </a:rPr>
                        <a:t> ý </a:t>
                      </a:r>
                      <a:r>
                        <a:rPr lang="en-US" sz="2300" b="0" dirty="0" err="1">
                          <a:solidFill>
                            <a:schemeClr val="tx1"/>
                          </a:solidFill>
                          <a:latin typeface="#9Slide03 AmpleSoft" panose="02000000000000000000" pitchFamily="2" charset="0"/>
                        </a:rPr>
                        <a:t>nghĩa</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của</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hình</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tượng</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nhân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vật</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người</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tài</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tử</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văn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nhân</a:t>
                      </a:r>
                      <a:r>
                        <a:rPr lang="en-US" sz="2300" b="0" dirty="0">
                          <a:solidFill>
                            <a:schemeClr val="tx1"/>
                          </a:solidFill>
                          <a:latin typeface="#9Slide03 AmpleSoft" panose="02000000000000000000" pitchFamily="2" charset="0"/>
                        </a:rPr>
                        <a:t> </a:t>
                      </a:r>
                      <a:r>
                        <a:rPr lang="en-US" sz="2300" b="0" dirty="0" err="1">
                          <a:solidFill>
                            <a:schemeClr val="tx1"/>
                          </a:solidFill>
                          <a:latin typeface="#9Slide03 AmpleSoft" panose="02000000000000000000" pitchFamily="2" charset="0"/>
                        </a:rPr>
                        <a:t>xưa</a:t>
                      </a:r>
                      <a:r>
                        <a:rPr lang="en-US" sz="2300" b="0" dirty="0">
                          <a:solidFill>
                            <a:schemeClr val="tx1"/>
                          </a:solidFill>
                          <a:latin typeface="#9Slide03 AmpleSoft" panose="02000000000000000000" pitchFamily="2" charset="0"/>
                        </a:rPr>
                        <a: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dirty="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dirty="0">
                        <a:solidFill>
                          <a:schemeClr val="tx1"/>
                        </a:solidFill>
                        <a:latin typeface="#9Slide03 AmpleSoft" panose="02000000000000000000"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54678511"/>
                  </a:ext>
                </a:extLst>
              </a:tr>
            </a:tbl>
          </a:graphicData>
        </a:graphic>
      </p:graphicFrame>
    </p:spTree>
    <p:extLst>
      <p:ext uri="{BB962C8B-B14F-4D97-AF65-F5344CB8AC3E}">
        <p14:creationId xmlns:p14="http://schemas.microsoft.com/office/powerpoint/2010/main" val="16842689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a:extLst>
              <a:ext uri="{FF2B5EF4-FFF2-40B4-BE49-F238E27FC236}">
                <a16:creationId xmlns="" xmlns:a16="http://schemas.microsoft.com/office/drawing/2014/main" id="{62744989-7FA8-E24B-58A3-4BC77ADF2BF4}"/>
              </a:ext>
            </a:extLst>
          </p:cNvPr>
          <p:cNvSpPr>
            <a:spLocks noChangeArrowheads="1"/>
          </p:cNvSpPr>
          <p:nvPr/>
        </p:nvSpPr>
        <p:spPr bwMode="auto">
          <a:xfrm>
            <a:off x="2466789" y="695429"/>
            <a:ext cx="7258420" cy="67012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algn="ctr">
              <a:lnSpc>
                <a:spcPct val="150000"/>
              </a:lnSpc>
            </a:pPr>
            <a:r>
              <a:rPr lang="en-US" sz="2800" dirty="0" err="1">
                <a:solidFill>
                  <a:srgbClr val="FF0000"/>
                </a:solidFill>
                <a:latin typeface="#9Slide03 Ample" panose="02000000000000000000" pitchFamily="2" charset="0"/>
              </a:rPr>
              <a:t>Đoạn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văn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mẫu</a:t>
            </a:r>
            <a:endParaRPr lang="vi-VN" sz="2800" dirty="0">
              <a:solidFill>
                <a:srgbClr val="FF0000"/>
              </a:solidFill>
              <a:latin typeface="#9Slide03 Ample" panose="02000000000000000000" pitchFamily="2" charset="0"/>
            </a:endParaRPr>
          </a:p>
        </p:txBody>
      </p:sp>
      <p:sp>
        <p:nvSpPr>
          <p:cNvPr id="8" name="TextBox 7">
            <a:extLst>
              <a:ext uri="{FF2B5EF4-FFF2-40B4-BE49-F238E27FC236}">
                <a16:creationId xmlns="" xmlns:a16="http://schemas.microsoft.com/office/drawing/2014/main" id="{8886C75E-C9F1-4534-85D2-5FA5353810DD}"/>
              </a:ext>
            </a:extLst>
          </p:cNvPr>
          <p:cNvSpPr txBox="1"/>
          <p:nvPr/>
        </p:nvSpPr>
        <p:spPr>
          <a:xfrm>
            <a:off x="832202" y="1520263"/>
            <a:ext cx="10527593" cy="4493538"/>
          </a:xfrm>
          <a:prstGeom prst="rect">
            <a:avLst/>
          </a:prstGeom>
          <a:noFill/>
        </p:spPr>
        <p:txBody>
          <a:bodyPr wrap="square">
            <a:spAutoFit/>
          </a:bodyPr>
          <a:lstStyle/>
          <a:p>
            <a:pPr marL="30480" marR="30480" algn="just">
              <a:spcAft>
                <a:spcPts val="1200"/>
              </a:spcAft>
            </a:pP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Nguyễn</a:t>
            </a:r>
            <a:r>
              <a:rPr lang="en-US" sz="2600" dirty="0">
                <a:solidFill>
                  <a:srgbClr val="000000"/>
                </a:solidFill>
                <a:effectLst/>
                <a:latin typeface="#9Slide03 AmpleSoft" panose="02000000000000000000" pitchFamily="2" charset="0"/>
                <a:ea typeface="Times New Roman" panose="02020603050405020304" pitchFamily="18" charset="0"/>
              </a:rPr>
              <a:t> Du </a:t>
            </a:r>
            <a:r>
              <a:rPr lang="en-US" sz="2600" dirty="0" err="1">
                <a:solidFill>
                  <a:srgbClr val="000000"/>
                </a:solidFill>
                <a:effectLst/>
                <a:latin typeface="#9Slide03 AmpleSoft" panose="02000000000000000000" pitchFamily="2" charset="0"/>
                <a:ea typeface="Times New Roman" panose="02020603050405020304" pitchFamily="18" charset="0"/>
              </a:rPr>
              <a:t>rất</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thành</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công</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khi</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khắc</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họa</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vẻ</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đẹp</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của</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nhân</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vật</a:t>
            </a:r>
            <a:r>
              <a:rPr lang="en-US" sz="2600" dirty="0">
                <a:solidFill>
                  <a:srgbClr val="000000"/>
                </a:solidFill>
                <a:effectLst/>
                <a:latin typeface="#9Slide03 AmpleSoft" panose="02000000000000000000" pitchFamily="2" charset="0"/>
                <a:ea typeface="Times New Roman" panose="02020603050405020304" pitchFamily="18" charset="0"/>
              </a:rPr>
              <a:t> Kim </a:t>
            </a:r>
            <a:r>
              <a:rPr lang="en-US" sz="2600" dirty="0" err="1">
                <a:solidFill>
                  <a:srgbClr val="000000"/>
                </a:solidFill>
                <a:effectLst/>
                <a:latin typeface="#9Slide03 AmpleSoft" panose="02000000000000000000" pitchFamily="2" charset="0"/>
                <a:ea typeface="Times New Roman" panose="02020603050405020304" pitchFamily="18" charset="0"/>
              </a:rPr>
              <a:t>Trọng</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trong</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đoạn</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trích</a:t>
            </a:r>
            <a:r>
              <a:rPr lang="en-US" sz="2600" dirty="0">
                <a:solidFill>
                  <a:srgbClr val="000000"/>
                </a:solidFill>
                <a:effectLst/>
                <a:latin typeface="#9Slide03 AmpleSoft" panose="02000000000000000000" pitchFamily="2" charset="0"/>
                <a:ea typeface="Times New Roman" panose="02020603050405020304" pitchFamily="18" charset="0"/>
              </a:rPr>
              <a:t> “Kim </a:t>
            </a:r>
            <a:r>
              <a:rPr lang="en-US" sz="2600" dirty="0" err="1">
                <a:solidFill>
                  <a:srgbClr val="000000"/>
                </a:solidFill>
                <a:effectLst/>
                <a:latin typeface="#9Slide03 AmpleSoft" panose="02000000000000000000" pitchFamily="2" charset="0"/>
                <a:ea typeface="Times New Roman" panose="02020603050405020304" pitchFamily="18" charset="0"/>
              </a:rPr>
              <a:t>Kiều</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gặp</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solidFill>
                  <a:srgbClr val="000000"/>
                </a:solidFill>
                <a:effectLst/>
                <a:latin typeface="#9Slide03 AmpleSoft" panose="02000000000000000000" pitchFamily="2" charset="0"/>
                <a:ea typeface="Times New Roman" panose="02020603050405020304" pitchFamily="18" charset="0"/>
              </a:rPr>
              <a:t>gỡ</a:t>
            </a:r>
            <a:r>
              <a:rPr lang="en-US" sz="2600" dirty="0">
                <a:solidFill>
                  <a:srgbClr val="000000"/>
                </a:solidFill>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Tác</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giả</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đã</a:t>
            </a:r>
            <a:r>
              <a:rPr lang="vi-VN" sz="2600" dirty="0">
                <a:effectLst/>
                <a:latin typeface="#9Slide03 AmpleSoft" panose="02000000000000000000" pitchFamily="2" charset="0"/>
                <a:ea typeface="Times New Roman" panose="02020603050405020304" pitchFamily="18" charset="0"/>
              </a:rPr>
              <a:t> dẫn dắt người đọc đi từ vẻ đẹp ngoại hình đến vẻ đẹp của phẩm cách và tâm hồn</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của</a:t>
            </a:r>
            <a:r>
              <a:rPr lang="vi-VN" sz="2600" dirty="0">
                <a:effectLst/>
                <a:latin typeface="#9Slide03 AmpleSoft" panose="02000000000000000000" pitchFamily="2" charset="0"/>
                <a:ea typeface="Times New Roman" panose="02020603050405020304" pitchFamily="18" charset="0"/>
              </a:rPr>
              <a:t> nhân vật </a:t>
            </a:r>
            <a:r>
              <a:rPr lang="en-US" sz="2600" dirty="0">
                <a:effectLst/>
                <a:latin typeface="#9Slide03 AmpleSoft" panose="02000000000000000000" pitchFamily="2" charset="0"/>
                <a:ea typeface="Times New Roman" panose="02020603050405020304" pitchFamily="18" charset="0"/>
              </a:rPr>
              <a:t>Kim </a:t>
            </a:r>
            <a:r>
              <a:rPr lang="en-US" sz="2600" dirty="0" err="1">
                <a:effectLst/>
                <a:latin typeface="#9Slide03 AmpleSoft" panose="02000000000000000000" pitchFamily="2" charset="0"/>
                <a:ea typeface="Times New Roman" panose="02020603050405020304" pitchFamily="18" charset="0"/>
              </a:rPr>
              <a:t>Trọng</a:t>
            </a:r>
            <a:r>
              <a:rPr lang="vi-VN"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Từ</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xa</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đi</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đến</a:t>
            </a:r>
            <a:r>
              <a:rPr lang="en-US" sz="2600" dirty="0">
                <a:effectLst/>
                <a:latin typeface="#9Slide03 AmpleSoft" panose="02000000000000000000" pitchFamily="2" charset="0"/>
                <a:ea typeface="Times New Roman" panose="02020603050405020304" pitchFamily="18" charset="0"/>
              </a:rPr>
              <a:t>, d</a:t>
            </a:r>
            <a:r>
              <a:rPr lang="vi-VN" sz="2600" dirty="0">
                <a:effectLst/>
                <a:latin typeface="#9Slide03 AmpleSoft" panose="02000000000000000000" pitchFamily="2" charset="0"/>
                <a:ea typeface="Times New Roman" panose="02020603050405020304" pitchFamily="18" charset="0"/>
              </a:rPr>
              <a:t>ung mạo, cử chỉ, phong thái của chàng </a:t>
            </a:r>
            <a:r>
              <a:rPr lang="en-US" sz="2600" dirty="0" err="1">
                <a:effectLst/>
                <a:latin typeface="#9Slide03 AmpleSoft" panose="02000000000000000000" pitchFamily="2" charset="0"/>
                <a:ea typeface="Times New Roman" panose="02020603050405020304" pitchFamily="18" charset="0"/>
              </a:rPr>
              <a:t>đã</a:t>
            </a:r>
            <a:r>
              <a:rPr lang="vi-VN" sz="2600" dirty="0">
                <a:effectLst/>
                <a:latin typeface="#9Slide03 AmpleSoft" panose="02000000000000000000" pitchFamily="2" charset="0"/>
                <a:ea typeface="Times New Roman" panose="02020603050405020304" pitchFamily="18" charset="0"/>
              </a:rPr>
              <a:t> làm bừng sáng cả không gian</a:t>
            </a:r>
            <a:r>
              <a:rPr lang="en-US" sz="2600" dirty="0">
                <a:effectLst/>
                <a:latin typeface="#9Slide03 AmpleSoft" panose="02000000000000000000" pitchFamily="2" charset="0"/>
                <a:ea typeface="Times New Roman" panose="02020603050405020304" pitchFamily="18" charset="0"/>
              </a:rPr>
              <a:t>. Kim </a:t>
            </a:r>
            <a:r>
              <a:rPr lang="en-US" sz="2600" dirty="0" err="1">
                <a:effectLst/>
                <a:latin typeface="#9Slide03 AmpleSoft" panose="02000000000000000000" pitchFamily="2" charset="0"/>
                <a:ea typeface="Times New Roman" panose="02020603050405020304" pitchFamily="18" charset="0"/>
              </a:rPr>
              <a:t>Trọng</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mang</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vẻ</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đẹp</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tuấn</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tú</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tót</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vời</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vẻ</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đẹp</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hào</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hoa</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phong</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nhã</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Chàng</a:t>
            </a:r>
            <a:r>
              <a:rPr lang="en-US" sz="2600" dirty="0">
                <a:effectLst/>
                <a:latin typeface="#9Slide03 AmpleSoft" panose="02000000000000000000" pitchFamily="2" charset="0"/>
                <a:ea typeface="Times New Roman" panose="02020603050405020304" pitchFamily="18" charset="0"/>
              </a:rPr>
              <a:t> “họ Kim </a:t>
            </a:r>
            <a:r>
              <a:rPr lang="en-US" sz="2600" dirty="0" err="1">
                <a:effectLst/>
                <a:latin typeface="#9Slide03 AmpleSoft" panose="02000000000000000000" pitchFamily="2" charset="0"/>
                <a:ea typeface="Times New Roman" panose="02020603050405020304" pitchFamily="18" charset="0"/>
              </a:rPr>
              <a:t>tên</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Trọng</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lại</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xuất</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thân</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trong</a:t>
            </a:r>
            <a:r>
              <a:rPr lang="en-US" sz="2600" dirty="0">
                <a:effectLst/>
                <a:latin typeface="#9Slide03 AmpleSoft" panose="02000000000000000000" pitchFamily="2" charset="0"/>
                <a:ea typeface="Times New Roman" panose="02020603050405020304" pitchFamily="18" charset="0"/>
              </a:rPr>
              <a:t> 1 </a:t>
            </a:r>
            <a:r>
              <a:rPr lang="en-US" sz="2600" dirty="0" err="1">
                <a:effectLst/>
                <a:latin typeface="#9Slide03 AmpleSoft" panose="02000000000000000000" pitchFamily="2" charset="0"/>
                <a:ea typeface="Times New Roman" panose="02020603050405020304" pitchFamily="18" charset="0"/>
              </a:rPr>
              <a:t>gia</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đình</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quyền</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quý</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giàu</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có</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vốn</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nhà</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trâm</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anh</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có</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nền</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phú</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hậu</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Ngoài</a:t>
            </a:r>
            <a:r>
              <a:rPr lang="en-US" sz="2600" dirty="0">
                <a:effectLst/>
                <a:latin typeface="#9Slide03 AmpleSoft" panose="02000000000000000000" pitchFamily="2" charset="0"/>
                <a:ea typeface="Times New Roman" panose="02020603050405020304" pitchFamily="18" charset="0"/>
              </a:rPr>
              <a:t> ra, </a:t>
            </a:r>
            <a:r>
              <a:rPr lang="en-US" sz="2600" dirty="0" err="1">
                <a:effectLst/>
                <a:latin typeface="#9Slide03 AmpleSoft" panose="02000000000000000000" pitchFamily="2" charset="0"/>
                <a:ea typeface="Times New Roman" panose="02020603050405020304" pitchFamily="18" charset="0"/>
              </a:rPr>
              <a:t>chàng</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còn</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có</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tài</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năng</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nổi</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tiếng</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trong</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thiên</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hạ</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là</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bậc</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tài</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danh</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là</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sự</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hun</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đúc</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tài</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năng</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của</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văn</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chương</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nết</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đất</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là</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sự</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hội</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tụ</a:t>
            </a:r>
            <a:r>
              <a:rPr lang="en-US" sz="2600" dirty="0">
                <a:effectLst/>
                <a:latin typeface="#9Slide03 AmpleSoft" panose="02000000000000000000" pitchFamily="2" charset="0"/>
                <a:ea typeface="Times New Roman" panose="02020603050405020304" pitchFamily="18" charset="0"/>
              </a:rPr>
              <a:t> bao </a:t>
            </a:r>
            <a:r>
              <a:rPr lang="en-US" sz="2600" dirty="0" err="1">
                <a:effectLst/>
                <a:latin typeface="#9Slide03 AmpleSoft" panose="02000000000000000000" pitchFamily="2" charset="0"/>
                <a:ea typeface="Times New Roman" panose="02020603050405020304" pitchFamily="18" charset="0"/>
              </a:rPr>
              <a:t>vẻ</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đẹp</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của</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trời</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thông</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minh</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tính</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trời</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Thật</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là</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một</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chàng</a:t>
            </a:r>
            <a:r>
              <a:rPr lang="en-US" sz="2600" dirty="0">
                <a:effectLst/>
                <a:latin typeface="#9Slide03 AmpleSoft" panose="02000000000000000000" pitchFamily="2" charset="0"/>
                <a:ea typeface="Times New Roman" panose="02020603050405020304" pitchFamily="18" charset="0"/>
              </a:rPr>
              <a:t> </a:t>
            </a:r>
            <a:r>
              <a:rPr lang="en-US" sz="2600" dirty="0" err="1">
                <a:effectLst/>
                <a:latin typeface="#9Slide03 AmpleSoft" panose="02000000000000000000" pitchFamily="2" charset="0"/>
                <a:ea typeface="Times New Roman" panose="02020603050405020304" pitchFamily="18" charset="0"/>
              </a:rPr>
              <a:t>trai</a:t>
            </a:r>
            <a:r>
              <a:rPr lang="en-US" sz="2600" dirty="0">
                <a:effectLst/>
                <a:latin typeface="#9Slide03 AmpleSoft" panose="02000000000000000000" pitchFamily="2" charset="0"/>
                <a:ea typeface="Times New Roman" panose="02020603050405020304" pitchFamily="18" charset="0"/>
              </a:rPr>
              <a:t> </a:t>
            </a:r>
            <a:r>
              <a:rPr lang="vi-VN" sz="2600" dirty="0">
                <a:effectLst/>
                <a:latin typeface="#9Slide03 AmpleSoft" panose="02000000000000000000" pitchFamily="2" charset="0"/>
                <a:ea typeface="Times New Roman" panose="02020603050405020304" pitchFamily="18" charset="0"/>
              </a:rPr>
              <a:t>mang vẻ đẹp hoàn hảo, lí tưởng của mẫu người tài tử, văn nhân thời xưa.</a:t>
            </a:r>
            <a:endParaRPr lang="en-US" sz="2600" dirty="0">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4042623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Picture 7">
            <a:extLst>
              <a:ext uri="{FF2B5EF4-FFF2-40B4-BE49-F238E27FC236}">
                <a16:creationId xmlns="" xmlns:a16="http://schemas.microsoft.com/office/drawing/2014/main" id="{8429B5AD-AC2A-41D8-8E19-BD6B8605CAB5}"/>
              </a:ext>
            </a:extLst>
          </p:cNvPr>
          <p:cNvPicPr>
            <a:picLocks noChangeAspect="1"/>
          </p:cNvPicPr>
          <p:nvPr/>
        </p:nvPicPr>
        <p:blipFill rotWithShape="1">
          <a:blip r:embed="rId4"/>
          <a:srcRect t="-1" b="26923"/>
          <a:stretch/>
        </p:blipFill>
        <p:spPr>
          <a:xfrm>
            <a:off x="1034606" y="1813701"/>
            <a:ext cx="3325362" cy="3907864"/>
          </a:xfrm>
          <a:prstGeom prst="rect">
            <a:avLst/>
          </a:prstGeom>
          <a:ln>
            <a:noFill/>
          </a:ln>
          <a:effectLst>
            <a:softEdge rad="112500"/>
          </a:effectLst>
        </p:spPr>
      </p:pic>
      <p:sp>
        <p:nvSpPr>
          <p:cNvPr id="2" name="TextBox 1">
            <a:extLst>
              <a:ext uri="{FF2B5EF4-FFF2-40B4-BE49-F238E27FC236}">
                <a16:creationId xmlns="" xmlns:a16="http://schemas.microsoft.com/office/drawing/2014/main" id="{8D40B81C-C69F-4088-AA05-639CD0D49BB8}"/>
              </a:ext>
            </a:extLst>
          </p:cNvPr>
          <p:cNvSpPr txBox="1"/>
          <p:nvPr/>
        </p:nvSpPr>
        <p:spPr>
          <a:xfrm>
            <a:off x="4433318" y="912980"/>
            <a:ext cx="3325362" cy="646331"/>
          </a:xfrm>
          <a:prstGeom prst="rect">
            <a:avLst/>
          </a:prstGeom>
          <a:noFill/>
        </p:spPr>
        <p:txBody>
          <a:bodyPr wrap="square" rtlCol="0">
            <a:spAutoFit/>
          </a:bodyPr>
          <a:lstStyle/>
          <a:p>
            <a:pPr algn="ctr"/>
            <a:r>
              <a:rPr lang="en-US" sz="3600" dirty="0" err="1">
                <a:solidFill>
                  <a:srgbClr val="FF0000"/>
                </a:solidFill>
                <a:latin typeface="#9Slide03 AllRoundGothic" panose="020B0703020202020104" pitchFamily="34" charset="0"/>
              </a:rPr>
              <a:t>Vé</a:t>
            </a:r>
            <a:r>
              <a:rPr lang="en-US" sz="3600" dirty="0">
                <a:solidFill>
                  <a:srgbClr val="FF0000"/>
                </a:solidFill>
                <a:latin typeface="#9Slide03 AllRoundGothic" panose="020B0703020202020104" pitchFamily="34" charset="0"/>
              </a:rPr>
              <a:t> </a:t>
            </a:r>
            <a:r>
              <a:rPr lang="en-US" sz="3600" dirty="0" err="1">
                <a:solidFill>
                  <a:srgbClr val="FF0000"/>
                </a:solidFill>
                <a:latin typeface="#9Slide03 AllRoundGothic" panose="020B0703020202020104" pitchFamily="34" charset="0"/>
              </a:rPr>
              <a:t>xuất</a:t>
            </a:r>
            <a:r>
              <a:rPr lang="en-US" sz="3600" dirty="0">
                <a:solidFill>
                  <a:srgbClr val="FF0000"/>
                </a:solidFill>
                <a:latin typeface="#9Slide03 AllRoundGothic" panose="020B0703020202020104" pitchFamily="34" charset="0"/>
              </a:rPr>
              <a:t> </a:t>
            </a:r>
            <a:r>
              <a:rPr lang="en-US" sz="3600" dirty="0" err="1">
                <a:solidFill>
                  <a:srgbClr val="FF0000"/>
                </a:solidFill>
                <a:latin typeface="#9Slide03 AllRoundGothic" panose="020B0703020202020104" pitchFamily="34" charset="0"/>
              </a:rPr>
              <a:t>cảnh</a:t>
            </a:r>
            <a:endParaRPr lang="en-US" sz="3600" dirty="0">
              <a:solidFill>
                <a:srgbClr val="FF0000"/>
              </a:solidFill>
              <a:latin typeface="#9Slide03 AllRoundGothic" panose="020B0703020202020104" pitchFamily="34" charset="0"/>
            </a:endParaRPr>
          </a:p>
        </p:txBody>
      </p:sp>
      <p:grpSp>
        <p:nvGrpSpPr>
          <p:cNvPr id="7" name="Group 6">
            <a:extLst>
              <a:ext uri="{FF2B5EF4-FFF2-40B4-BE49-F238E27FC236}">
                <a16:creationId xmlns="" xmlns:a16="http://schemas.microsoft.com/office/drawing/2014/main" id="{8701A067-8C58-4AA7-A13C-59817DD3D556}"/>
              </a:ext>
            </a:extLst>
          </p:cNvPr>
          <p:cNvGrpSpPr/>
          <p:nvPr/>
        </p:nvGrpSpPr>
        <p:grpSpPr>
          <a:xfrm>
            <a:off x="3598922" y="-238648"/>
            <a:ext cx="8419858" cy="8419858"/>
            <a:chOff x="3598922" y="-238648"/>
            <a:chExt cx="8419858" cy="8419858"/>
          </a:xfrm>
        </p:grpSpPr>
        <p:pic>
          <p:nvPicPr>
            <p:cNvPr id="6" name="Picture 5">
              <a:extLst>
                <a:ext uri="{FF2B5EF4-FFF2-40B4-BE49-F238E27FC236}">
                  <a16:creationId xmlns="" xmlns:a16="http://schemas.microsoft.com/office/drawing/2014/main" id="{0D3C605D-2DA8-4AFF-BE41-1F252A3FD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8922" y="-238648"/>
              <a:ext cx="8419858" cy="8419858"/>
            </a:xfrm>
            <a:prstGeom prst="rect">
              <a:avLst/>
            </a:prstGeom>
          </p:spPr>
        </p:pic>
        <p:sp>
          <p:nvSpPr>
            <p:cNvPr id="12" name="TextBox 11">
              <a:extLst>
                <a:ext uri="{FF2B5EF4-FFF2-40B4-BE49-F238E27FC236}">
                  <a16:creationId xmlns="" xmlns:a16="http://schemas.microsoft.com/office/drawing/2014/main" id="{91314167-AA74-4B5B-907E-35BE9361E740}"/>
                </a:ext>
              </a:extLst>
            </p:cNvPr>
            <p:cNvSpPr txBox="1"/>
            <p:nvPr/>
          </p:nvSpPr>
          <p:spPr>
            <a:xfrm>
              <a:off x="5305249" y="2700266"/>
              <a:ext cx="4185058" cy="2308324"/>
            </a:xfrm>
            <a:prstGeom prst="rect">
              <a:avLst/>
            </a:prstGeom>
            <a:noFill/>
          </p:spPr>
          <p:txBody>
            <a:bodyPr wrap="square" rtlCol="0">
              <a:spAutoFit/>
            </a:bodyPr>
            <a:lstStyle/>
            <a:p>
              <a:pPr algn="ctr"/>
              <a:r>
                <a:rPr lang="en-US" sz="2400" dirty="0" err="1">
                  <a:latin typeface="#9Slide03 AllRoundGothic" panose="020B0703020202020104" pitchFamily="34" charset="0"/>
                </a:rPr>
                <a:t>Những</a:t>
              </a:r>
              <a:r>
                <a:rPr lang="en-US" sz="2400" dirty="0">
                  <a:latin typeface="#9Slide03 AllRoundGothic" panose="020B0703020202020104" pitchFamily="34" charset="0"/>
                </a:rPr>
                <a:t> </a:t>
              </a:r>
              <a:r>
                <a:rPr lang="en-US" sz="2400" dirty="0" err="1">
                  <a:latin typeface="#9Slide03 AllRoundGothic" panose="020B0703020202020104" pitchFamily="34" charset="0"/>
                </a:rPr>
                <a:t>điều</a:t>
              </a:r>
              <a:r>
                <a:rPr lang="en-US" sz="2400" dirty="0">
                  <a:latin typeface="#9Slide03 AllRoundGothic" panose="020B0703020202020104" pitchFamily="34" charset="0"/>
                </a:rPr>
                <a:t> </a:t>
              </a:r>
              <a:r>
                <a:rPr lang="en-US" sz="2400" dirty="0" err="1">
                  <a:latin typeface="#9Slide03 AllRoundGothic" panose="020B0703020202020104" pitchFamily="34" charset="0"/>
                </a:rPr>
                <a:t>tâm</a:t>
              </a:r>
              <a:r>
                <a:rPr lang="en-US" sz="2400" dirty="0">
                  <a:latin typeface="#9Slide03 AllRoundGothic" panose="020B0703020202020104" pitchFamily="34" charset="0"/>
                </a:rPr>
                <a:t> </a:t>
              </a:r>
              <a:r>
                <a:rPr lang="en-US" sz="2400" dirty="0" err="1">
                  <a:latin typeface="#9Slide03 AllRoundGothic" panose="020B0703020202020104" pitchFamily="34" charset="0"/>
                </a:rPr>
                <a:t>đắc</a:t>
              </a:r>
              <a:r>
                <a:rPr lang="en-US" sz="2400" dirty="0">
                  <a:latin typeface="#9Slide03 AllRoundGothic" panose="020B0703020202020104" pitchFamily="34" charset="0"/>
                </a:rPr>
                <a:t> </a:t>
              </a:r>
              <a:r>
                <a:rPr lang="en-US" sz="2400" dirty="0" err="1">
                  <a:latin typeface="#9Slide03 AllRoundGothic" panose="020B0703020202020104" pitchFamily="34" charset="0"/>
                </a:rPr>
                <a:t>em</a:t>
              </a:r>
              <a:r>
                <a:rPr lang="en-US" sz="2400" dirty="0">
                  <a:latin typeface="#9Slide03 AllRoundGothic" panose="020B0703020202020104" pitchFamily="34" charset="0"/>
                </a:rPr>
                <a:t> </a:t>
              </a:r>
              <a:r>
                <a:rPr lang="en-US" sz="2400" dirty="0" err="1">
                  <a:latin typeface="#9Slide03 AllRoundGothic" panose="020B0703020202020104" pitchFamily="34" charset="0"/>
                </a:rPr>
                <a:t>đã</a:t>
              </a:r>
              <a:r>
                <a:rPr lang="en-US" sz="2400" dirty="0">
                  <a:latin typeface="#9Slide03 AllRoundGothic" panose="020B0703020202020104" pitchFamily="34" charset="0"/>
                </a:rPr>
                <a:t> </a:t>
              </a:r>
              <a:r>
                <a:rPr lang="en-US" sz="2400" dirty="0" err="1">
                  <a:latin typeface="#9Slide03 AllRoundGothic" panose="020B0703020202020104" pitchFamily="34" charset="0"/>
                </a:rPr>
                <a:t>học</a:t>
              </a:r>
              <a:r>
                <a:rPr lang="en-US" sz="2400" dirty="0">
                  <a:latin typeface="#9Slide03 AllRoundGothic" panose="020B0703020202020104" pitchFamily="34" charset="0"/>
                </a:rPr>
                <a:t> </a:t>
              </a:r>
              <a:r>
                <a:rPr lang="en-US" sz="2400" dirty="0" err="1">
                  <a:latin typeface="#9Slide03 AllRoundGothic" panose="020B0703020202020104" pitchFamily="34" charset="0"/>
                </a:rPr>
                <a:t>được</a:t>
              </a:r>
              <a:r>
                <a:rPr lang="en-US" sz="2400" dirty="0">
                  <a:latin typeface="#9Slide03 AllRoundGothic" panose="020B0703020202020104" pitchFamily="34" charset="0"/>
                </a:rPr>
                <a:t> </a:t>
              </a:r>
              <a:r>
                <a:rPr lang="en-US" sz="2400" dirty="0" err="1">
                  <a:latin typeface="#9Slide03 AllRoundGothic" panose="020B0703020202020104" pitchFamily="34" charset="0"/>
                </a:rPr>
                <a:t>từ</a:t>
              </a:r>
              <a:r>
                <a:rPr lang="en-US" sz="2400" dirty="0">
                  <a:latin typeface="#9Slide03 AllRoundGothic" panose="020B0703020202020104" pitchFamily="34" charset="0"/>
                </a:rPr>
                <a:t> </a:t>
              </a:r>
              <a:r>
                <a:rPr lang="en-US" sz="2400" dirty="0" err="1">
                  <a:latin typeface="#9Slide03 AllRoundGothic" panose="020B0703020202020104" pitchFamily="34" charset="0"/>
                </a:rPr>
                <a:t>tiết</a:t>
              </a:r>
              <a:r>
                <a:rPr lang="en-US" sz="2400" dirty="0">
                  <a:latin typeface="#9Slide03 AllRoundGothic" panose="020B0703020202020104" pitchFamily="34" charset="0"/>
                </a:rPr>
                <a:t> </a:t>
              </a:r>
              <a:r>
                <a:rPr lang="en-US" sz="2400" dirty="0" err="1">
                  <a:latin typeface="#9Slide03 AllRoundGothic" panose="020B0703020202020104" pitchFamily="34" charset="0"/>
                </a:rPr>
                <a:t>học</a:t>
              </a:r>
              <a:endParaRPr lang="en-US" sz="2400" dirty="0">
                <a:latin typeface="#9Slide03 AllRoundGothic" panose="020B0703020202020104" pitchFamily="34" charset="0"/>
              </a:endParaRPr>
            </a:p>
            <a:p>
              <a:pPr algn="ctr"/>
              <a:r>
                <a:rPr lang="en-US" sz="2400" dirty="0">
                  <a:latin typeface="#9Slide03 AllRoundGothic" panose="020B0703020202020104" pitchFamily="34" charset="0"/>
                </a:rPr>
                <a:t>…………………………………………………………………………………………………………………………………………</a:t>
              </a:r>
            </a:p>
          </p:txBody>
        </p:sp>
      </p:grpSp>
    </p:spTree>
    <p:extLst>
      <p:ext uri="{BB962C8B-B14F-4D97-AF65-F5344CB8AC3E}">
        <p14:creationId xmlns:p14="http://schemas.microsoft.com/office/powerpoint/2010/main" val="41445872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a:extLst>
              <a:ext uri="{FF2B5EF4-FFF2-40B4-BE49-F238E27FC236}">
                <a16:creationId xmlns="" xmlns:a16="http://schemas.microsoft.com/office/drawing/2014/main" id="{F6D3A47D-0BAE-E151-C1F2-76BA625AC77E}"/>
              </a:ext>
            </a:extLst>
          </p:cNvPr>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a:extLst>
              <a:ext uri="{FF2B5EF4-FFF2-40B4-BE49-F238E27FC236}">
                <a16:creationId xmlns="" xmlns:a16="http://schemas.microsoft.com/office/drawing/2014/main" id="{99DCB2C9-7F16-69E1-D633-7C5BDC993A3F}"/>
              </a:ext>
            </a:extLst>
          </p:cNvPr>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a:extLst>
              <a:ext uri="{FF2B5EF4-FFF2-40B4-BE49-F238E27FC236}">
                <a16:creationId xmlns="" xmlns:a16="http://schemas.microsoft.com/office/drawing/2014/main" id="{CF80084F-4C27-CDC1-818B-327C5462C649}"/>
              </a:ext>
            </a:extLst>
          </p:cNvPr>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a:extLst>
              <a:ext uri="{FF2B5EF4-FFF2-40B4-BE49-F238E27FC236}">
                <a16:creationId xmlns="" xmlns:a16="http://schemas.microsoft.com/office/drawing/2014/main" id="{62744989-7FA8-E24B-58A3-4BC77ADF2BF4}"/>
              </a:ext>
            </a:extLst>
          </p:cNvPr>
          <p:cNvSpPr>
            <a:spLocks noChangeArrowheads="1"/>
          </p:cNvSpPr>
          <p:nvPr/>
        </p:nvSpPr>
        <p:spPr bwMode="auto">
          <a:xfrm>
            <a:off x="2466789" y="942593"/>
            <a:ext cx="7258420" cy="8352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algn="ctr">
              <a:lnSpc>
                <a:spcPct val="150000"/>
              </a:lnSpc>
            </a:pPr>
            <a:r>
              <a:rPr lang="en-US" sz="3600" dirty="0" err="1">
                <a:solidFill>
                  <a:srgbClr val="FF0000"/>
                </a:solidFill>
                <a:latin typeface="#9Slide03 Ample" panose="02000000000000000000" pitchFamily="2" charset="0"/>
              </a:rPr>
              <a:t>Bài</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tập</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về</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nhà</a:t>
            </a:r>
            <a:endParaRPr lang="vi-VN" sz="3600" dirty="0">
              <a:solidFill>
                <a:srgbClr val="FF0000"/>
              </a:solidFill>
              <a:latin typeface="#9Slide03 Ample" panose="02000000000000000000" pitchFamily="2" charset="0"/>
            </a:endParaRPr>
          </a:p>
        </p:txBody>
      </p:sp>
      <p:pic>
        <p:nvPicPr>
          <p:cNvPr id="3"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277" y="2039811"/>
            <a:ext cx="3936831" cy="3735411"/>
          </a:xfrm>
          <a:prstGeom prst="rect">
            <a:avLst/>
          </a:prstGeom>
        </p:spPr>
      </p:pic>
      <p:sp>
        <p:nvSpPr>
          <p:cNvPr id="8" name="Rectangle: Rounded Corners 7">
            <a:extLst>
              <a:ext uri="{FF2B5EF4-FFF2-40B4-BE49-F238E27FC236}">
                <a16:creationId xmlns="" xmlns:a16="http://schemas.microsoft.com/office/drawing/2014/main" id="{8CAEE785-06F6-FFED-481A-C2075B2975C5}"/>
              </a:ext>
            </a:extLst>
          </p:cNvPr>
          <p:cNvSpPr/>
          <p:nvPr/>
        </p:nvSpPr>
        <p:spPr>
          <a:xfrm>
            <a:off x="5024839" y="2274733"/>
            <a:ext cx="6059181" cy="1069391"/>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3 AmpleSoft" panose="02000000000000000000" pitchFamily="2" charset="0"/>
              </a:rPr>
              <a:t>Vẽ tranh minh hoạ </a:t>
            </a:r>
            <a:r>
              <a:rPr lang="en-US" sz="2400" dirty="0">
                <a:solidFill>
                  <a:schemeClr val="tx1"/>
                </a:solidFill>
                <a:latin typeface="#9Slide03 AmpleSoft" panose="02000000000000000000" pitchFamily="2" charset="0"/>
              </a:rPr>
              <a:t>1</a:t>
            </a:r>
            <a:r>
              <a:rPr lang="vi-VN" sz="2400" dirty="0">
                <a:solidFill>
                  <a:schemeClr val="tx1"/>
                </a:solidFill>
                <a:latin typeface="#9Slide03 AmpleSoft" panose="02000000000000000000" pitchFamily="2" charset="0"/>
              </a:rPr>
              <a:t> nhân vật</a:t>
            </a:r>
            <a:r>
              <a:rPr lang="en-US" sz="2400" dirty="0">
                <a:solidFill>
                  <a:schemeClr val="tx1"/>
                </a:solidFill>
                <a:latin typeface="#9Slide03 AmpleSoft" panose="02000000000000000000" pitchFamily="2" charset="0"/>
              </a:rPr>
              <a:t> / 1</a:t>
            </a:r>
            <a:r>
              <a:rPr lang="vi-VN" sz="2400" dirty="0">
                <a:solidFill>
                  <a:schemeClr val="tx1"/>
                </a:solidFill>
                <a:latin typeface="#9Slide03 AmpleSoft" panose="02000000000000000000" pitchFamily="2" charset="0"/>
              </a:rPr>
              <a:t> khung cảnh trong đoạn trích Kim - Kiều gặp gỡ.</a:t>
            </a:r>
          </a:p>
        </p:txBody>
      </p:sp>
      <p:sp>
        <p:nvSpPr>
          <p:cNvPr id="10" name="Rectangle: Rounded Corners 9">
            <a:extLst>
              <a:ext uri="{FF2B5EF4-FFF2-40B4-BE49-F238E27FC236}">
                <a16:creationId xmlns="" xmlns:a16="http://schemas.microsoft.com/office/drawing/2014/main" id="{5B070EA7-40A0-550F-4BC2-7A09D2916B19}"/>
              </a:ext>
            </a:extLst>
          </p:cNvPr>
          <p:cNvSpPr/>
          <p:nvPr/>
        </p:nvSpPr>
        <p:spPr>
          <a:xfrm>
            <a:off x="5024839" y="3668240"/>
            <a:ext cx="6059181" cy="848967"/>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9Slide03 AmpleSoft" panose="02000000000000000000" pitchFamily="2" charset="0"/>
              </a:rPr>
              <a:t>Tìm</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đọc</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toàn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bộ</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tác</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phẩm</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Truyện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Kiều</a:t>
            </a:r>
            <a:r>
              <a:rPr lang="en-US" sz="2400" dirty="0">
                <a:solidFill>
                  <a:schemeClr val="tx1"/>
                </a:solidFill>
                <a:latin typeface="#9Slide03 AmpleSoft" panose="02000000000000000000" pitchFamily="2" charset="0"/>
              </a:rPr>
              <a:t>”</a:t>
            </a:r>
            <a:endParaRPr lang="vi-VN" sz="2400" dirty="0">
              <a:solidFill>
                <a:schemeClr val="tx1"/>
              </a:solidFill>
              <a:latin typeface="#9Slide03 AmpleSoft" panose="02000000000000000000" pitchFamily="2" charset="0"/>
            </a:endParaRPr>
          </a:p>
        </p:txBody>
      </p:sp>
      <p:sp>
        <p:nvSpPr>
          <p:cNvPr id="11" name="Rectangle: Rounded Corners 10">
            <a:extLst>
              <a:ext uri="{FF2B5EF4-FFF2-40B4-BE49-F238E27FC236}">
                <a16:creationId xmlns="" xmlns:a16="http://schemas.microsoft.com/office/drawing/2014/main" id="{52311729-B0F5-657D-3729-F21BADD86404}"/>
              </a:ext>
            </a:extLst>
          </p:cNvPr>
          <p:cNvSpPr/>
          <p:nvPr/>
        </p:nvSpPr>
        <p:spPr>
          <a:xfrm>
            <a:off x="5024839" y="4885116"/>
            <a:ext cx="6059181" cy="848967"/>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9Slide03 AmpleSoft" panose="02000000000000000000" pitchFamily="2" charset="0"/>
              </a:rPr>
              <a:t>Chuẩn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bị</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tiết</a:t>
            </a:r>
            <a:r>
              <a:rPr lang="en-US" sz="2400" dirty="0">
                <a:solidFill>
                  <a:schemeClr val="tx1"/>
                </a:solidFill>
                <a:latin typeface="#9Slide03 AmpleSoft" panose="02000000000000000000" pitchFamily="2" charset="0"/>
              </a:rPr>
              <a:t> 3 – </a:t>
            </a:r>
            <a:r>
              <a:rPr lang="en-US" sz="2400" dirty="0" err="1">
                <a:solidFill>
                  <a:schemeClr val="tx1"/>
                </a:solidFill>
                <a:latin typeface="#9Slide03 AmpleSoft" panose="02000000000000000000" pitchFamily="2" charset="0"/>
              </a:rPr>
              <a:t>Văn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bản</a:t>
            </a:r>
            <a:r>
              <a:rPr lang="en-US" sz="2400" dirty="0">
                <a:solidFill>
                  <a:schemeClr val="tx1"/>
                </a:solidFill>
                <a:latin typeface="#9Slide03 AmpleSoft" panose="02000000000000000000" pitchFamily="2" charset="0"/>
              </a:rPr>
              <a:t> “Kim </a:t>
            </a:r>
            <a:r>
              <a:rPr lang="en-US" sz="2400" dirty="0" err="1">
                <a:solidFill>
                  <a:schemeClr val="tx1"/>
                </a:solidFill>
                <a:latin typeface="#9Slide03 AmpleSoft" panose="02000000000000000000" pitchFamily="2" charset="0"/>
              </a:rPr>
              <a:t>Kiều</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gặp</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gỡ</a:t>
            </a:r>
            <a:r>
              <a:rPr lang="en-US" sz="2400" dirty="0">
                <a:solidFill>
                  <a:schemeClr val="tx1"/>
                </a:solidFill>
                <a:latin typeface="#9Slide03 AmpleSoft" panose="02000000000000000000" pitchFamily="2" charset="0"/>
              </a:rPr>
              <a:t>”</a:t>
            </a:r>
            <a:endParaRPr lang="vi-VN" sz="2400" dirty="0">
              <a:solidFill>
                <a:schemeClr val="tx1"/>
              </a:solidFill>
              <a:latin typeface="#9Slide03 AmpleSoft" panose="02000000000000000000" pitchFamily="2" charset="0"/>
            </a:endParaRPr>
          </a:p>
        </p:txBody>
      </p:sp>
    </p:spTree>
    <p:extLst>
      <p:ext uri="{BB962C8B-B14F-4D97-AF65-F5344CB8AC3E}">
        <p14:creationId xmlns:p14="http://schemas.microsoft.com/office/powerpoint/2010/main" val="9584298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95421" y="2282469"/>
            <a:ext cx="6339361" cy="2960362"/>
          </a:xfrm>
          <a:prstGeom prst="rect">
            <a:avLst/>
          </a:prstGeom>
          <a:noFill/>
        </p:spPr>
        <p:txBody>
          <a:bodyPr wrap="square" rtlCol="0">
            <a:spAutoFit/>
          </a:bodyPr>
          <a:lstStyle/>
          <a:p>
            <a:pPr algn="ctr">
              <a:lnSpc>
                <a:spcPct val="150000"/>
              </a:lnSpc>
            </a:pPr>
            <a:r>
              <a:rPr lang="en-US" altLang="zh-CN" sz="6600" dirty="0" err="1">
                <a:solidFill>
                  <a:schemeClr val="bg1"/>
                </a:solidFill>
                <a:effectLst>
                  <a:outerShdw dist="38100" dir="2700000" algn="tl">
                    <a:srgbClr val="000000">
                      <a:alpha val="30000"/>
                    </a:srgbClr>
                  </a:outerShdw>
                </a:effectLst>
                <a:latin typeface="Algerian" panose="04020705040A02060702" pitchFamily="82" charset="0"/>
                <a:cs typeface="+mn-ea"/>
                <a:sym typeface="+mn-lt"/>
              </a:rPr>
              <a:t>Chúc</a:t>
            </a:r>
            <a:r>
              <a:rPr lang="en-US" altLang="zh-CN" sz="6600" dirty="0">
                <a:solidFill>
                  <a:schemeClr val="bg1"/>
                </a:solidFill>
                <a:effectLst>
                  <a:outerShdw dist="38100" dir="2700000" algn="tl">
                    <a:srgbClr val="000000">
                      <a:alpha val="30000"/>
                    </a:srgbClr>
                  </a:outerShdw>
                </a:effectLst>
                <a:latin typeface="Algerian" panose="04020705040A02060702" pitchFamily="82" charset="0"/>
                <a:cs typeface="+mn-ea"/>
                <a:sym typeface="+mn-lt"/>
              </a:rPr>
              <a:t> </a:t>
            </a:r>
            <a:r>
              <a:rPr lang="en-US" altLang="zh-CN" sz="6600" dirty="0" err="1">
                <a:solidFill>
                  <a:schemeClr val="bg1"/>
                </a:solidFill>
                <a:effectLst>
                  <a:outerShdw dist="38100" dir="2700000" algn="tl">
                    <a:srgbClr val="000000">
                      <a:alpha val="30000"/>
                    </a:srgbClr>
                  </a:outerShdw>
                </a:effectLst>
                <a:latin typeface="Algerian" panose="04020705040A02060702" pitchFamily="82" charset="0"/>
                <a:cs typeface="+mn-ea"/>
                <a:sym typeface="+mn-lt"/>
              </a:rPr>
              <a:t>các</a:t>
            </a:r>
            <a:r>
              <a:rPr lang="en-US" altLang="zh-CN" sz="6600" dirty="0">
                <a:solidFill>
                  <a:schemeClr val="bg1"/>
                </a:solidFill>
                <a:effectLst>
                  <a:outerShdw dist="38100" dir="2700000" algn="tl">
                    <a:srgbClr val="000000">
                      <a:alpha val="30000"/>
                    </a:srgbClr>
                  </a:outerShdw>
                </a:effectLst>
                <a:latin typeface="Algerian" panose="04020705040A02060702" pitchFamily="82" charset="0"/>
                <a:cs typeface="+mn-ea"/>
                <a:sym typeface="+mn-lt"/>
              </a:rPr>
              <a:t> </a:t>
            </a:r>
            <a:r>
              <a:rPr lang="en-US" altLang="zh-CN" sz="6600" dirty="0" err="1">
                <a:solidFill>
                  <a:schemeClr val="bg1"/>
                </a:solidFill>
                <a:effectLst>
                  <a:outerShdw dist="38100" dir="2700000" algn="tl">
                    <a:srgbClr val="000000">
                      <a:alpha val="30000"/>
                    </a:srgbClr>
                  </a:outerShdw>
                </a:effectLst>
                <a:latin typeface="Algerian" panose="04020705040A02060702" pitchFamily="82" charset="0"/>
                <a:cs typeface="+mn-ea"/>
                <a:sym typeface="+mn-lt"/>
              </a:rPr>
              <a:t>em</a:t>
            </a:r>
            <a:r>
              <a:rPr lang="en-US" altLang="zh-CN" sz="6600" dirty="0">
                <a:solidFill>
                  <a:schemeClr val="bg1"/>
                </a:solidFill>
                <a:effectLst>
                  <a:outerShdw dist="38100" dir="2700000" algn="tl">
                    <a:srgbClr val="000000">
                      <a:alpha val="30000"/>
                    </a:srgbClr>
                  </a:outerShdw>
                </a:effectLst>
                <a:latin typeface="Algerian" panose="04020705040A02060702" pitchFamily="82" charset="0"/>
                <a:cs typeface="+mn-ea"/>
                <a:sym typeface="+mn-lt"/>
              </a:rPr>
              <a:t> </a:t>
            </a:r>
            <a:r>
              <a:rPr lang="en-US" altLang="zh-CN" sz="6600" dirty="0" err="1">
                <a:solidFill>
                  <a:schemeClr val="bg1"/>
                </a:solidFill>
                <a:effectLst>
                  <a:outerShdw dist="38100" dir="2700000" algn="tl">
                    <a:srgbClr val="000000">
                      <a:alpha val="30000"/>
                    </a:srgbClr>
                  </a:outerShdw>
                </a:effectLst>
                <a:latin typeface="Algerian" panose="04020705040A02060702" pitchFamily="82" charset="0"/>
                <a:cs typeface="+mn-ea"/>
                <a:sym typeface="+mn-lt"/>
              </a:rPr>
              <a:t>học</a:t>
            </a:r>
            <a:r>
              <a:rPr lang="en-US" altLang="zh-CN" sz="6600" dirty="0">
                <a:solidFill>
                  <a:schemeClr val="bg1"/>
                </a:solidFill>
                <a:effectLst>
                  <a:outerShdw dist="38100" dir="2700000" algn="tl">
                    <a:srgbClr val="000000">
                      <a:alpha val="30000"/>
                    </a:srgbClr>
                  </a:outerShdw>
                </a:effectLst>
                <a:latin typeface="Algerian" panose="04020705040A02060702" pitchFamily="82" charset="0"/>
                <a:cs typeface="+mn-ea"/>
                <a:sym typeface="+mn-lt"/>
              </a:rPr>
              <a:t> </a:t>
            </a:r>
            <a:r>
              <a:rPr lang="en-US" altLang="zh-CN" sz="6600" dirty="0" err="1">
                <a:solidFill>
                  <a:schemeClr val="bg1"/>
                </a:solidFill>
                <a:effectLst>
                  <a:outerShdw dist="38100" dir="2700000" algn="tl">
                    <a:srgbClr val="000000">
                      <a:alpha val="30000"/>
                    </a:srgbClr>
                  </a:outerShdw>
                </a:effectLst>
                <a:latin typeface="Algerian" panose="04020705040A02060702" pitchFamily="82" charset="0"/>
                <a:cs typeface="+mn-ea"/>
                <a:sym typeface="+mn-lt"/>
              </a:rPr>
              <a:t>tốt</a:t>
            </a:r>
            <a:r>
              <a:rPr lang="en-US" altLang="zh-CN" sz="6600" dirty="0">
                <a:solidFill>
                  <a:schemeClr val="bg1"/>
                </a:solidFill>
                <a:effectLst>
                  <a:outerShdw dist="38100" dir="2700000" algn="tl">
                    <a:srgbClr val="000000">
                      <a:alpha val="30000"/>
                    </a:srgbClr>
                  </a:outerShdw>
                </a:effectLst>
                <a:latin typeface="Algerian" panose="04020705040A02060702" pitchFamily="82" charset="0"/>
                <a:cs typeface="+mn-ea"/>
                <a:sym typeface="+mn-lt"/>
              </a:rPr>
              <a:t> !</a:t>
            </a:r>
            <a:endParaRPr lang="zh-CN" altLang="en-US" sz="6600" dirty="0">
              <a:solidFill>
                <a:schemeClr val="bg1"/>
              </a:solidFill>
              <a:effectLst>
                <a:outerShdw dist="38100" dir="2700000" algn="tl">
                  <a:srgbClr val="000000">
                    <a:alpha val="30000"/>
                  </a:srgbClr>
                </a:outerShdw>
              </a:effectLst>
              <a:latin typeface="Algerian" panose="04020705040A02060702" pitchFamily="82" charset="0"/>
              <a:cs typeface="+mn-ea"/>
              <a:sym typeface="+mn-lt"/>
            </a:endParaRPr>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3285" y="4387277"/>
            <a:ext cx="2232136" cy="1686503"/>
          </a:xfrm>
          <a:prstGeom prst="rect">
            <a:avLst/>
          </a:prstGeom>
        </p:spPr>
      </p:pic>
      <p:sp>
        <p:nvSpPr>
          <p:cNvPr id="22" name="TextBox 3">
            <a:hlinkClick r:id="rId4"/>
            <a:extLst>
              <a:ext uri="{FF2B5EF4-FFF2-40B4-BE49-F238E27FC236}">
                <a16:creationId xmlns="" xmlns:a16="http://schemas.microsoft.com/office/drawing/2014/main" id="{7AA17E69-BD30-46CA-A260-72067F6D5E38}"/>
              </a:ext>
            </a:extLst>
          </p:cNvPr>
          <p:cNvSpPr txBox="1"/>
          <p:nvPr/>
        </p:nvSpPr>
        <p:spPr>
          <a:xfrm>
            <a:off x="3511193" y="6532915"/>
            <a:ext cx="5169613" cy="246221"/>
          </a:xfrm>
          <a:prstGeom prst="rect">
            <a:avLst/>
          </a:prstGeom>
          <a:noFill/>
        </p:spPr>
        <p:txBody>
          <a:bodyPr wrap="square" rtlCol="0">
            <a:spAutoFit/>
          </a:bodyPr>
          <a:lstStyle/>
          <a:p>
            <a:pPr algn="ctr"/>
            <a:r>
              <a:rPr lang="en-US" altLang="zh-CN" sz="1000" dirty="0">
                <a:solidFill>
                  <a:schemeClr val="bg1">
                    <a:lumMod val="95000"/>
                  </a:schemeClr>
                </a:solidFill>
                <a:cs typeface="Arial" pitchFamily="34" charset="0"/>
              </a:rPr>
              <a:t>0975152531</a:t>
            </a:r>
            <a:endParaRPr lang="ko-KR" altLang="en-US" sz="1000" dirty="0">
              <a:solidFill>
                <a:schemeClr val="bg1">
                  <a:lumMod val="95000"/>
                </a:schemeClr>
              </a:solidFill>
              <a:cs typeface="Arial" pitchFamily="34" charset="0"/>
            </a:endParaRPr>
          </a:p>
        </p:txBody>
      </p:sp>
    </p:spTree>
    <p:extLst>
      <p:ext uri="{BB962C8B-B14F-4D97-AF65-F5344CB8AC3E}">
        <p14:creationId xmlns:p14="http://schemas.microsoft.com/office/powerpoint/2010/main" val="9245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F7746037-F005-4AC5-ABC3-BEC50619D81D}"/>
              </a:ext>
            </a:extLst>
          </p:cNvPr>
          <p:cNvPicPr>
            <a:picLocks noChangeAspect="1"/>
          </p:cNvPicPr>
          <p:nvPr/>
        </p:nvPicPr>
        <p:blipFill>
          <a:blip r:embed="rId5"/>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749" y="2806290"/>
            <a:ext cx="1611785" cy="1611785"/>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8595" y="515841"/>
            <a:ext cx="2100416" cy="2100416"/>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046749" y="894044"/>
            <a:ext cx="7443336" cy="1246391"/>
          </a:xfrm>
          <a:prstGeom prst="wedgeRoundRectCallout">
            <a:avLst>
              <a:gd name="adj1" fmla="val 62786"/>
              <a:gd name="adj2" fmla="val 8254"/>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9Slide03 Ample" panose="02000000000000000000" pitchFamily="2" charset="0"/>
                <a:cs typeface="Times New Roman" panose="02020603050405020304" pitchFamily="18" charset="0"/>
              </a:rPr>
              <a:t>Câu</a:t>
            </a:r>
            <a:r>
              <a:rPr lang="en-US" sz="3200" b="1" dirty="0">
                <a:solidFill>
                  <a:srgbClr val="FF0000"/>
                </a:solidFill>
                <a:latin typeface="#9Slide03 Ample" panose="02000000000000000000" pitchFamily="2" charset="0"/>
                <a:cs typeface="Times New Roman" panose="02020603050405020304" pitchFamily="18" charset="0"/>
              </a:rPr>
              <a:t> 1: </a:t>
            </a:r>
            <a:r>
              <a:rPr lang="en-US" sz="3200" b="1" dirty="0" err="1">
                <a:solidFill>
                  <a:srgbClr val="FF0000"/>
                </a:solidFill>
                <a:latin typeface="#9Slide03 Ample" panose="02000000000000000000" pitchFamily="2" charset="0"/>
                <a:cs typeface="Times New Roman" panose="02020603050405020304" pitchFamily="18" charset="0"/>
              </a:rPr>
              <a:t>Đoạn</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trích</a:t>
            </a:r>
            <a:r>
              <a:rPr lang="en-US" sz="3200" b="1" dirty="0">
                <a:solidFill>
                  <a:srgbClr val="FF0000"/>
                </a:solidFill>
                <a:latin typeface="#9Slide03 Ample" panose="02000000000000000000" pitchFamily="2" charset="0"/>
                <a:cs typeface="Times New Roman" panose="02020603050405020304" pitchFamily="18" charset="0"/>
              </a:rPr>
              <a:t> “Kim </a:t>
            </a:r>
            <a:r>
              <a:rPr lang="en-US" sz="3200" b="1" dirty="0" err="1">
                <a:solidFill>
                  <a:srgbClr val="FF0000"/>
                </a:solidFill>
                <a:latin typeface="#9Slide03 Ample" panose="02000000000000000000" pitchFamily="2" charset="0"/>
                <a:cs typeface="Times New Roman" panose="02020603050405020304" pitchFamily="18" charset="0"/>
              </a:rPr>
              <a:t>Kiều</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gặp</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gỡ</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gồm</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có</a:t>
            </a:r>
            <a:r>
              <a:rPr lang="en-US" sz="3200" b="1" dirty="0">
                <a:solidFill>
                  <a:srgbClr val="FF0000"/>
                </a:solidFill>
                <a:latin typeface="#9Slide03 Ample" panose="02000000000000000000" pitchFamily="2" charset="0"/>
                <a:cs typeface="Times New Roman" panose="02020603050405020304" pitchFamily="18" charset="0"/>
              </a:rPr>
              <a:t> bao </a:t>
            </a:r>
            <a:r>
              <a:rPr lang="en-US" sz="3200" b="1" dirty="0" err="1">
                <a:solidFill>
                  <a:srgbClr val="FF0000"/>
                </a:solidFill>
                <a:latin typeface="#9Slide03 Ample" panose="02000000000000000000" pitchFamily="2" charset="0"/>
                <a:cs typeface="Times New Roman" panose="02020603050405020304" pitchFamily="18" charset="0"/>
              </a:rPr>
              <a:t>nhiêu</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câu</a:t>
            </a:r>
            <a:r>
              <a:rPr lang="en-US" sz="3200" b="1" dirty="0">
                <a:solidFill>
                  <a:srgbClr val="FF0000"/>
                </a:solidFill>
                <a:latin typeface="#9Slide03 Ample" panose="02000000000000000000" pitchFamily="2"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9Slide03 Ample" panose="02000000000000000000" pitchFamily="2" charset="0"/>
              <a:cs typeface="Times New Roman" panose="02020603050405020304" pitchFamily="18" charset="0"/>
            </a:endParaRPr>
          </a:p>
        </p:txBody>
      </p:sp>
      <p:sp>
        <p:nvSpPr>
          <p:cNvPr id="19" name="Rectangle: Rounded Corners 18">
            <a:extLst>
              <a:ext uri="{FF2B5EF4-FFF2-40B4-BE49-F238E27FC236}">
                <a16:creationId xmlns="" xmlns:a16="http://schemas.microsoft.com/office/drawing/2014/main" id="{A98ECE88-115D-4A1D-8452-F943FF1AC741}"/>
              </a:ext>
            </a:extLst>
          </p:cNvPr>
          <p:cNvSpPr/>
          <p:nvPr/>
        </p:nvSpPr>
        <p:spPr>
          <a:xfrm>
            <a:off x="812777" y="4768645"/>
            <a:ext cx="2238283" cy="110121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dirty="0">
                <a:solidFill>
                  <a:srgbClr val="002060"/>
                </a:solidFill>
                <a:latin typeface="#9Slide03 AmpleSoft" panose="02000000000000000000" pitchFamily="2" charset="0"/>
                <a:cs typeface="Times New Roman" panose="02020603050405020304" pitchFamily="18" charset="0"/>
              </a:rPr>
              <a:t>A. 35 </a:t>
            </a:r>
            <a:r>
              <a:rPr lang="en-US" sz="3000" dirty="0" err="1">
                <a:solidFill>
                  <a:srgbClr val="002060"/>
                </a:solidFill>
                <a:latin typeface="#9Slide03 AmpleSoft" panose="02000000000000000000" pitchFamily="2" charset="0"/>
                <a:cs typeface="Times New Roman" panose="02020603050405020304" pitchFamily="18" charset="0"/>
              </a:rPr>
              <a:t>câu</a:t>
            </a:r>
            <a:endParaRPr lang="en-US" sz="3000" dirty="0">
              <a:solidFill>
                <a:srgbClr val="002060"/>
              </a:solidFill>
              <a:latin typeface="#9Slide03 AmpleSoft" panose="02000000000000000000" pitchFamily="2"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9044" y="2796458"/>
            <a:ext cx="1611785" cy="1611785"/>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3645072" y="4768645"/>
            <a:ext cx="2238283" cy="110121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dirty="0">
                <a:solidFill>
                  <a:srgbClr val="002060"/>
                </a:solidFill>
                <a:latin typeface="#9Slide03 AmpleSoft" panose="02000000000000000000" pitchFamily="2" charset="0"/>
                <a:cs typeface="Times New Roman" panose="02020603050405020304" pitchFamily="18" charset="0"/>
              </a:rPr>
              <a:t>B. 36 </a:t>
            </a:r>
            <a:r>
              <a:rPr lang="en-US" sz="3000" dirty="0" err="1">
                <a:solidFill>
                  <a:srgbClr val="002060"/>
                </a:solidFill>
                <a:latin typeface="#9Slide03 AmpleSoft" panose="02000000000000000000" pitchFamily="2" charset="0"/>
                <a:cs typeface="Times New Roman" panose="02020603050405020304" pitchFamily="18" charset="0"/>
              </a:rPr>
              <a:t>câu</a:t>
            </a:r>
            <a:endParaRPr lang="en-US" sz="3000" dirty="0">
              <a:solidFill>
                <a:srgbClr val="002060"/>
              </a:solidFill>
              <a:latin typeface="#9Slide03 AmpleSoft" panose="02000000000000000000" pitchFamily="2"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1339" y="2796458"/>
            <a:ext cx="1611785" cy="1611785"/>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6477367" y="4768645"/>
            <a:ext cx="2238283" cy="110121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9Slide03 AmpleSoft" panose="02000000000000000000" pitchFamily="2" charset="0"/>
                <a:cs typeface="Times New Roman" panose="02020603050405020304" pitchFamily="18" charset="0"/>
              </a:rPr>
              <a:t>C. 37 </a:t>
            </a:r>
            <a:r>
              <a:rPr kumimoji="0" lang="en-US" sz="3000" b="0" i="0" u="none" strike="noStrike" kern="1200" cap="none" spc="0" normalizeH="0" baseline="0" noProof="0" dirty="0" err="1">
                <a:ln>
                  <a:noFill/>
                </a:ln>
                <a:solidFill>
                  <a:srgbClr val="002060"/>
                </a:solidFill>
                <a:effectLst/>
                <a:uLnTx/>
                <a:uFillTx/>
                <a:latin typeface="#9Slide03 AmpleSoft" panose="02000000000000000000" pitchFamily="2" charset="0"/>
                <a:cs typeface="Times New Roman" panose="02020603050405020304" pitchFamily="18" charset="0"/>
              </a:rPr>
              <a:t>câu</a:t>
            </a:r>
            <a:endParaRPr kumimoji="0" lang="en-US" sz="3000" b="0" i="0" u="none" strike="noStrike" kern="1200" cap="none" spc="0" normalizeH="0" baseline="0" noProof="0" dirty="0">
              <a:ln>
                <a:noFill/>
              </a:ln>
              <a:solidFill>
                <a:srgbClr val="002060"/>
              </a:solidFill>
              <a:effectLst/>
              <a:uLnTx/>
              <a:uFillTx/>
              <a:latin typeface="#9Slide03 AmpleSoft" panose="02000000000000000000" pitchFamily="2"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3634" y="2796458"/>
            <a:ext cx="1611785" cy="1611785"/>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9309662" y="4768645"/>
            <a:ext cx="2238283" cy="110121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9Slide03 AmpleSoft" panose="02000000000000000000" pitchFamily="2" charset="0"/>
                <a:cs typeface="Times New Roman" panose="02020603050405020304" pitchFamily="18" charset="0"/>
              </a:rPr>
              <a:t>D. 38 </a:t>
            </a:r>
            <a:r>
              <a:rPr kumimoji="0" lang="en-US" sz="3000" b="0" i="0" u="none" strike="noStrike" kern="1200" cap="none" spc="0" normalizeH="0" baseline="0" noProof="0" dirty="0" err="1">
                <a:ln>
                  <a:noFill/>
                </a:ln>
                <a:solidFill>
                  <a:srgbClr val="002060"/>
                </a:solidFill>
                <a:effectLst/>
                <a:uLnTx/>
                <a:uFillTx/>
                <a:latin typeface="#9Slide03 AmpleSoft" panose="02000000000000000000" pitchFamily="2" charset="0"/>
                <a:cs typeface="Times New Roman" panose="02020603050405020304" pitchFamily="18" charset="0"/>
              </a:rPr>
              <a:t>câu</a:t>
            </a:r>
            <a:endParaRPr kumimoji="0" lang="en-US" sz="3000" b="0" i="0" u="none" strike="noStrike" kern="1200" cap="none" spc="0" normalizeH="0" baseline="0" noProof="0" dirty="0">
              <a:ln>
                <a:noFill/>
              </a:ln>
              <a:solidFill>
                <a:srgbClr val="002060"/>
              </a:solidFill>
              <a:effectLst/>
              <a:uLnTx/>
              <a:uFillTx/>
              <a:latin typeface="#9Slide03 AmpleSof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par>
                          <p:cTn id="40" fill="hold">
                            <p:stCondLst>
                              <p:cond delay="500"/>
                            </p:stCondLst>
                            <p:childTnLst>
                              <p:par>
                                <p:cTn id="41" presetID="1" presetClass="emph" presetSubtype="2" fill="hold" nodeType="afterEffect">
                                  <p:stCondLst>
                                    <p:cond delay="0"/>
                                  </p:stCondLst>
                                  <p:childTnLst>
                                    <p:animClr clrSpc="rgb" dir="cw">
                                      <p:cBhvr>
                                        <p:cTn id="42" dur="500" fill="hold"/>
                                        <p:tgtEl>
                                          <p:spTgt spid="19"/>
                                        </p:tgtEl>
                                        <p:attrNameLst>
                                          <p:attrName>fillcolor</p:attrName>
                                        </p:attrNameLst>
                                      </p:cBhvr>
                                      <p:to>
                                        <a:srgbClr val="FFFF00"/>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childTnLst>
                          </p:cTn>
                        </p:par>
                        <p:par>
                          <p:cTn id="51" fill="hold">
                            <p:stCondLst>
                              <p:cond delay="500"/>
                            </p:stCondLst>
                            <p:childTnLst>
                              <p:par>
                                <p:cTn id="52" presetID="1" presetClass="emph" presetSubtype="2" fill="hold" nodeType="afterEffect">
                                  <p:stCondLst>
                                    <p:cond delay="0"/>
                                  </p:stCondLst>
                                  <p:childTnLst>
                                    <p:animClr clrSpc="rgb" dir="cw">
                                      <p:cBhvr>
                                        <p:cTn id="53" dur="500" fill="hold"/>
                                        <p:tgtEl>
                                          <p:spTgt spid="21"/>
                                        </p:tgtEl>
                                        <p:attrNameLst>
                                          <p:attrName>fillcolor</p:attrName>
                                        </p:attrNameLst>
                                      </p:cBhvr>
                                      <p:to>
                                        <a:srgbClr val="00B0F0"/>
                                      </p:to>
                                    </p:animClr>
                                    <p:set>
                                      <p:cBhvr>
                                        <p:cTn id="54" dur="500" fill="hold"/>
                                        <p:tgtEl>
                                          <p:spTgt spid="21"/>
                                        </p:tgtEl>
                                        <p:attrNameLst>
                                          <p:attrName>fill.type</p:attrName>
                                        </p:attrNameLst>
                                      </p:cBhvr>
                                      <p:to>
                                        <p:strVal val="solid"/>
                                      </p:to>
                                    </p:set>
                                    <p:set>
                                      <p:cBhvr>
                                        <p:cTn id="55" dur="500" fill="hold"/>
                                        <p:tgtEl>
                                          <p:spTgt spid="2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22"/>
                                        </p:tgtEl>
                                      </p:cBhvr>
                                    </p:animEffect>
                                    <p:animScale>
                                      <p:cBhvr>
                                        <p:cTn id="61" dur="250" autoRev="1" fill="hold"/>
                                        <p:tgtEl>
                                          <p:spTgt spid="22"/>
                                        </p:tgtEl>
                                      </p:cBhvr>
                                      <p:by x="105000" y="105000"/>
                                    </p:animScale>
                                  </p:childTnLst>
                                </p:cTn>
                              </p:par>
                            </p:childTnLst>
                          </p:cTn>
                        </p:par>
                        <p:par>
                          <p:cTn id="62" fill="hold">
                            <p:stCondLst>
                              <p:cond delay="500"/>
                            </p:stCondLst>
                            <p:childTnLst>
                              <p:par>
                                <p:cTn id="63" presetID="1" presetClass="emph" presetSubtype="2" fill="hold" nodeType="afterEffect">
                                  <p:stCondLst>
                                    <p:cond delay="0"/>
                                  </p:stCondLst>
                                  <p:childTnLst>
                                    <p:animClr clrSpc="rgb" dir="cw">
                                      <p:cBhvr>
                                        <p:cTn id="64" dur="500" fill="hold"/>
                                        <p:tgtEl>
                                          <p:spTgt spid="23"/>
                                        </p:tgtEl>
                                        <p:attrNameLst>
                                          <p:attrName>fillcolor</p:attrName>
                                        </p:attrNameLst>
                                      </p:cBhvr>
                                      <p:to>
                                        <a:srgbClr val="FFFF00"/>
                                      </p:to>
                                    </p:animClr>
                                    <p:set>
                                      <p:cBhvr>
                                        <p:cTn id="65" dur="500" fill="hold"/>
                                        <p:tgtEl>
                                          <p:spTgt spid="23"/>
                                        </p:tgtEl>
                                        <p:attrNameLst>
                                          <p:attrName>fill.type</p:attrName>
                                        </p:attrNameLst>
                                      </p:cBhvr>
                                      <p:to>
                                        <p:strVal val="solid"/>
                                      </p:to>
                                    </p:set>
                                    <p:set>
                                      <p:cBhvr>
                                        <p:cTn id="66" dur="500" fill="hold"/>
                                        <p:tgtEl>
                                          <p:spTgt spid="2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4"/>
                                        </p:tgtEl>
                                      </p:cBhvr>
                                    </p:animEffect>
                                    <p:animScale>
                                      <p:cBhvr>
                                        <p:cTn id="72" dur="250" autoRev="1" fill="hold"/>
                                        <p:tgtEl>
                                          <p:spTgt spid="24"/>
                                        </p:tgtEl>
                                      </p:cBhvr>
                                      <p:by x="105000" y="105000"/>
                                    </p:animScale>
                                  </p:childTnLst>
                                </p:cTn>
                              </p:par>
                            </p:childTnLst>
                          </p:cTn>
                        </p:par>
                        <p:par>
                          <p:cTn id="73" fill="hold">
                            <p:stCondLst>
                              <p:cond delay="500"/>
                            </p:stCondLst>
                            <p:childTnLst>
                              <p:par>
                                <p:cTn id="74" presetID="1" presetClass="emph" presetSubtype="2" fill="hold" nodeType="afterEffect">
                                  <p:stCondLst>
                                    <p:cond delay="0"/>
                                  </p:stCondLst>
                                  <p:childTnLst>
                                    <p:animClr clrSpc="rgb" dir="cw">
                                      <p:cBhvr>
                                        <p:cTn id="75" dur="500" fill="hold"/>
                                        <p:tgtEl>
                                          <p:spTgt spid="25"/>
                                        </p:tgtEl>
                                        <p:attrNameLst>
                                          <p:attrName>fillcolor</p:attrName>
                                        </p:attrNameLst>
                                      </p:cBhvr>
                                      <p:to>
                                        <a:srgbClr val="FFFF00"/>
                                      </p:to>
                                    </p:animClr>
                                    <p:set>
                                      <p:cBhvr>
                                        <p:cTn id="76" dur="500" fill="hold"/>
                                        <p:tgtEl>
                                          <p:spTgt spid="25"/>
                                        </p:tgtEl>
                                        <p:attrNameLst>
                                          <p:attrName>fill.type</p:attrName>
                                        </p:attrNameLst>
                                      </p:cBhvr>
                                      <p:to>
                                        <p:strVal val="solid"/>
                                      </p:to>
                                    </p:set>
                                    <p:set>
                                      <p:cBhvr>
                                        <p:cTn id="77" dur="500" fill="hold"/>
                                        <p:tgtEl>
                                          <p:spTgt spid="25"/>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A9CDC96D-6811-4CC2-B7F8-AE843FDC73E9}"/>
              </a:ext>
            </a:extLst>
          </p:cNvPr>
          <p:cNvPicPr>
            <a:picLocks noChangeAspect="1"/>
          </p:cNvPicPr>
          <p:nvPr/>
        </p:nvPicPr>
        <p:blipFill>
          <a:blip r:embed="rId5"/>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289" y="2714131"/>
            <a:ext cx="1607820" cy="1607820"/>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3944" y="845574"/>
            <a:ext cx="1607821" cy="1607821"/>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679591" y="845574"/>
            <a:ext cx="8641390" cy="1387086"/>
          </a:xfrm>
          <a:prstGeom prst="wedgeRoundRectCallout">
            <a:avLst>
              <a:gd name="adj1" fmla="val 56794"/>
              <a:gd name="adj2" fmla="val -5047"/>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err="1">
                <a:solidFill>
                  <a:srgbClr val="FF0000"/>
                </a:solidFill>
                <a:latin typeface="#9Slide03 Ample" panose="02000000000000000000" pitchFamily="2" charset="0"/>
                <a:cs typeface="Times New Roman" panose="02020603050405020304" pitchFamily="18" charset="0"/>
              </a:rPr>
              <a:t>Câu</a:t>
            </a:r>
            <a:r>
              <a:rPr lang="en-US" sz="3000" b="1" dirty="0">
                <a:solidFill>
                  <a:srgbClr val="FF0000"/>
                </a:solidFill>
                <a:latin typeface="#9Slide03 Ample" panose="02000000000000000000" pitchFamily="2" charset="0"/>
                <a:cs typeface="Times New Roman" panose="02020603050405020304" pitchFamily="18" charset="0"/>
              </a:rPr>
              <a:t> 2: </a:t>
            </a:r>
            <a:r>
              <a:rPr lang="en-US" sz="3000" b="1" dirty="0" err="1">
                <a:solidFill>
                  <a:srgbClr val="FF0000"/>
                </a:solidFill>
                <a:latin typeface="#9Slide03 Ample" panose="02000000000000000000" pitchFamily="2" charset="0"/>
                <a:cs typeface="Times New Roman" panose="02020603050405020304" pitchFamily="18" charset="0"/>
              </a:rPr>
              <a:t>Đoạn</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trích</a:t>
            </a:r>
            <a:r>
              <a:rPr lang="en-US" sz="3000" b="1" dirty="0">
                <a:solidFill>
                  <a:srgbClr val="FF0000"/>
                </a:solidFill>
                <a:latin typeface="#9Slide03 Ample" panose="02000000000000000000" pitchFamily="2" charset="0"/>
                <a:cs typeface="Times New Roman" panose="02020603050405020304" pitchFamily="18" charset="0"/>
              </a:rPr>
              <a:t> “Kim </a:t>
            </a:r>
            <a:r>
              <a:rPr lang="en-US" sz="3000" b="1" dirty="0" err="1">
                <a:solidFill>
                  <a:srgbClr val="FF0000"/>
                </a:solidFill>
                <a:latin typeface="#9Slide03 Ample" panose="02000000000000000000" pitchFamily="2" charset="0"/>
                <a:cs typeface="Times New Roman" panose="02020603050405020304" pitchFamily="18" charset="0"/>
              </a:rPr>
              <a:t>Kiều</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gặp</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gỡ</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thuộc</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phần</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nào</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trong</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kết</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cấu</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thường</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gặp</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của</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truyện</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thơ</a:t>
            </a:r>
            <a:r>
              <a:rPr lang="en-US" sz="3000" b="1" dirty="0">
                <a:solidFill>
                  <a:srgbClr val="FF0000"/>
                </a:solidFill>
                <a:latin typeface="#9Slide03 Ample" panose="02000000000000000000" pitchFamily="2" charset="0"/>
                <a:cs typeface="Times New Roman" panose="02020603050405020304" pitchFamily="18" charset="0"/>
              </a:rPr>
              <a:t> </a:t>
            </a:r>
            <a:r>
              <a:rPr lang="en-US" sz="3000" b="1" dirty="0" err="1">
                <a:solidFill>
                  <a:srgbClr val="FF0000"/>
                </a:solidFill>
                <a:latin typeface="#9Slide03 Ample" panose="02000000000000000000" pitchFamily="2" charset="0"/>
                <a:cs typeface="Times New Roman" panose="02020603050405020304" pitchFamily="18" charset="0"/>
              </a:rPr>
              <a:t>Nôm</a:t>
            </a:r>
            <a:endParaRPr lang="en-US" sz="3000" b="1" dirty="0">
              <a:solidFill>
                <a:srgbClr val="FF0000"/>
              </a:solidFill>
              <a:latin typeface="#9Slide03 Ample" panose="02000000000000000000" pitchFamily="2" charset="0"/>
              <a:cs typeface="Times New Roman" panose="02020603050405020304" pitchFamily="18" charset="0"/>
            </a:endParaRPr>
          </a:p>
        </p:txBody>
      </p:sp>
      <p:sp>
        <p:nvSpPr>
          <p:cNvPr id="19" name="Rectangle: Rounded Corners 18">
            <a:extLst>
              <a:ext uri="{FF2B5EF4-FFF2-40B4-BE49-F238E27FC236}">
                <a16:creationId xmlns="" xmlns:a16="http://schemas.microsoft.com/office/drawing/2014/main" id="{A98ECE88-115D-4A1D-8452-F943FF1AC741}"/>
              </a:ext>
            </a:extLst>
          </p:cNvPr>
          <p:cNvSpPr/>
          <p:nvPr/>
        </p:nvSpPr>
        <p:spPr>
          <a:xfrm>
            <a:off x="730868" y="4572001"/>
            <a:ext cx="2158001" cy="121919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2060"/>
                </a:solidFill>
                <a:latin typeface="#9Slide03 AmpleSoft" panose="02000000000000000000" pitchFamily="2" charset="0"/>
                <a:cs typeface="Times New Roman" panose="02020603050405020304" pitchFamily="18" charset="0"/>
              </a:rPr>
              <a:t>A. </a:t>
            </a:r>
            <a:r>
              <a:rPr lang="en-US" sz="3000" dirty="0" err="1">
                <a:solidFill>
                  <a:srgbClr val="002060"/>
                </a:solidFill>
                <a:latin typeface="#9Slide03 AmpleSoft" panose="02000000000000000000" pitchFamily="2" charset="0"/>
                <a:cs typeface="Times New Roman" panose="02020603050405020304" pitchFamily="18" charset="0"/>
              </a:rPr>
              <a:t>Gặp</a:t>
            </a:r>
            <a:r>
              <a:rPr lang="en-US" sz="3000" dirty="0">
                <a:solidFill>
                  <a:srgbClr val="002060"/>
                </a:solidFill>
                <a:latin typeface="#9Slide03 AmpleSoft" panose="02000000000000000000" pitchFamily="2" charset="0"/>
                <a:cs typeface="Times New Roman" panose="02020603050405020304" pitchFamily="18" charset="0"/>
              </a:rPr>
              <a:t> </a:t>
            </a:r>
            <a:r>
              <a:rPr lang="en-US" sz="3000" dirty="0" err="1">
                <a:solidFill>
                  <a:srgbClr val="002060"/>
                </a:solidFill>
                <a:latin typeface="#9Slide03 AmpleSoft" panose="02000000000000000000" pitchFamily="2" charset="0"/>
                <a:cs typeface="Times New Roman" panose="02020603050405020304" pitchFamily="18" charset="0"/>
              </a:rPr>
              <a:t>gỡ</a:t>
            </a:r>
            <a:endParaRPr lang="en-US" sz="3000" dirty="0">
              <a:solidFill>
                <a:srgbClr val="002060"/>
              </a:solidFill>
              <a:latin typeface="#9Slide03 AmpleSoft" panose="02000000000000000000" pitchFamily="2"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4584" y="2714131"/>
            <a:ext cx="1607820" cy="1607820"/>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3563163" y="4572001"/>
            <a:ext cx="2158001" cy="121919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2060"/>
                </a:solidFill>
                <a:latin typeface="#9Slide03 AmpleSoft" panose="02000000000000000000" pitchFamily="2" charset="0"/>
                <a:cs typeface="Times New Roman" panose="02020603050405020304" pitchFamily="18" charset="0"/>
              </a:rPr>
              <a:t>B. </a:t>
            </a:r>
            <a:r>
              <a:rPr lang="en-US" sz="3000" dirty="0" err="1">
                <a:solidFill>
                  <a:srgbClr val="002060"/>
                </a:solidFill>
                <a:latin typeface="#9Slide03 AmpleSoft" panose="02000000000000000000" pitchFamily="2" charset="0"/>
                <a:cs typeface="Times New Roman" panose="02020603050405020304" pitchFamily="18" charset="0"/>
              </a:rPr>
              <a:t>Biến</a:t>
            </a:r>
            <a:r>
              <a:rPr lang="en-US" sz="3000" dirty="0">
                <a:solidFill>
                  <a:srgbClr val="002060"/>
                </a:solidFill>
                <a:latin typeface="#9Slide03 AmpleSoft" panose="02000000000000000000" pitchFamily="2" charset="0"/>
                <a:cs typeface="Times New Roman" panose="02020603050405020304" pitchFamily="18" charset="0"/>
              </a:rPr>
              <a:t> </a:t>
            </a:r>
            <a:r>
              <a:rPr lang="en-US" sz="3000" dirty="0" err="1">
                <a:solidFill>
                  <a:srgbClr val="002060"/>
                </a:solidFill>
                <a:latin typeface="#9Slide03 AmpleSoft" panose="02000000000000000000" pitchFamily="2" charset="0"/>
                <a:cs typeface="Times New Roman" panose="02020603050405020304" pitchFamily="18" charset="0"/>
              </a:rPr>
              <a:t>cố</a:t>
            </a:r>
            <a:endParaRPr lang="en-US" sz="3000" dirty="0">
              <a:solidFill>
                <a:srgbClr val="002060"/>
              </a:solidFill>
              <a:latin typeface="#9Slide03 AmpleSoft" panose="02000000000000000000" pitchFamily="2"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6879" y="2714131"/>
            <a:ext cx="1607820" cy="1607820"/>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6395458" y="4572001"/>
            <a:ext cx="2158001" cy="121919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2060"/>
                </a:solidFill>
                <a:latin typeface="#9Slide03 AmpleSoft" panose="02000000000000000000" pitchFamily="2" charset="0"/>
                <a:cs typeface="Times New Roman" panose="02020603050405020304" pitchFamily="18" charset="0"/>
              </a:rPr>
              <a:t>C. Chia li</a:t>
            </a: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9174" y="2714131"/>
            <a:ext cx="1607820" cy="1607820"/>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9227753" y="4572001"/>
            <a:ext cx="2158001" cy="121919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2060"/>
                </a:solidFill>
                <a:latin typeface="#9Slide03 AmpleSoft" panose="02000000000000000000" pitchFamily="2" charset="0"/>
                <a:cs typeface="Times New Roman" panose="02020603050405020304" pitchFamily="18" charset="0"/>
              </a:rPr>
              <a:t>D. </a:t>
            </a:r>
            <a:r>
              <a:rPr lang="en-US" sz="3000" dirty="0" err="1">
                <a:solidFill>
                  <a:srgbClr val="002060"/>
                </a:solidFill>
                <a:latin typeface="#9Slide03 AmpleSoft" panose="02000000000000000000" pitchFamily="2" charset="0"/>
                <a:cs typeface="Times New Roman" panose="02020603050405020304" pitchFamily="18" charset="0"/>
              </a:rPr>
              <a:t>Đoàn</a:t>
            </a:r>
            <a:r>
              <a:rPr lang="en-US" sz="3000" dirty="0">
                <a:solidFill>
                  <a:srgbClr val="002060"/>
                </a:solidFill>
                <a:latin typeface="#9Slide03 AmpleSoft" panose="02000000000000000000" pitchFamily="2" charset="0"/>
                <a:cs typeface="Times New Roman" panose="02020603050405020304" pitchFamily="18" charset="0"/>
              </a:rPr>
              <a:t> </a:t>
            </a:r>
            <a:r>
              <a:rPr lang="en-US" sz="3000" dirty="0" err="1">
                <a:solidFill>
                  <a:srgbClr val="002060"/>
                </a:solidFill>
                <a:latin typeface="#9Slide03 AmpleSoft" panose="02000000000000000000" pitchFamily="2" charset="0"/>
                <a:cs typeface="Times New Roman" panose="02020603050405020304" pitchFamily="18" charset="0"/>
              </a:rPr>
              <a:t>tụ</a:t>
            </a:r>
            <a:endParaRPr lang="en-US" sz="3000" dirty="0">
              <a:solidFill>
                <a:srgbClr val="002060"/>
              </a:solidFill>
              <a:latin typeface="#9Slide03 AmpleSof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par>
                          <p:cTn id="40" fill="hold">
                            <p:stCondLst>
                              <p:cond delay="500"/>
                            </p:stCondLst>
                            <p:childTnLst>
                              <p:par>
                                <p:cTn id="41" presetID="1" presetClass="emph" presetSubtype="2" fill="hold" nodeType="afterEffect">
                                  <p:stCondLst>
                                    <p:cond delay="0"/>
                                  </p:stCondLst>
                                  <p:childTnLst>
                                    <p:animClr clrSpc="rgb" dir="cw">
                                      <p:cBhvr>
                                        <p:cTn id="42" dur="500" fill="hold"/>
                                        <p:tgtEl>
                                          <p:spTgt spid="19"/>
                                        </p:tgtEl>
                                        <p:attrNameLst>
                                          <p:attrName>fillcolor</p:attrName>
                                        </p:attrNameLst>
                                      </p:cBhvr>
                                      <p:to>
                                        <a:srgbClr val="00B0F0"/>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childTnLst>
                          </p:cTn>
                        </p:par>
                        <p:par>
                          <p:cTn id="51" fill="hold">
                            <p:stCondLst>
                              <p:cond delay="500"/>
                            </p:stCondLst>
                            <p:childTnLst>
                              <p:par>
                                <p:cTn id="52" presetID="1" presetClass="emph" presetSubtype="2" fill="hold" nodeType="afterEffect">
                                  <p:stCondLst>
                                    <p:cond delay="0"/>
                                  </p:stCondLst>
                                  <p:childTnLst>
                                    <p:animClr clrSpc="rgb" dir="cw">
                                      <p:cBhvr>
                                        <p:cTn id="53" dur="500" fill="hold"/>
                                        <p:tgtEl>
                                          <p:spTgt spid="21"/>
                                        </p:tgtEl>
                                        <p:attrNameLst>
                                          <p:attrName>fillcolor</p:attrName>
                                        </p:attrNameLst>
                                      </p:cBhvr>
                                      <p:to>
                                        <a:srgbClr val="FFFF00"/>
                                      </p:to>
                                    </p:animClr>
                                    <p:set>
                                      <p:cBhvr>
                                        <p:cTn id="54" dur="500" fill="hold"/>
                                        <p:tgtEl>
                                          <p:spTgt spid="21"/>
                                        </p:tgtEl>
                                        <p:attrNameLst>
                                          <p:attrName>fill.type</p:attrName>
                                        </p:attrNameLst>
                                      </p:cBhvr>
                                      <p:to>
                                        <p:strVal val="solid"/>
                                      </p:to>
                                    </p:set>
                                    <p:set>
                                      <p:cBhvr>
                                        <p:cTn id="55" dur="500" fill="hold"/>
                                        <p:tgtEl>
                                          <p:spTgt spid="2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22"/>
                                        </p:tgtEl>
                                      </p:cBhvr>
                                    </p:animEffect>
                                    <p:animScale>
                                      <p:cBhvr>
                                        <p:cTn id="61" dur="250" autoRev="1" fill="hold"/>
                                        <p:tgtEl>
                                          <p:spTgt spid="22"/>
                                        </p:tgtEl>
                                      </p:cBhvr>
                                      <p:by x="105000" y="105000"/>
                                    </p:animScale>
                                  </p:childTnLst>
                                </p:cTn>
                              </p:par>
                            </p:childTnLst>
                          </p:cTn>
                        </p:par>
                        <p:par>
                          <p:cTn id="62" fill="hold">
                            <p:stCondLst>
                              <p:cond delay="500"/>
                            </p:stCondLst>
                            <p:childTnLst>
                              <p:par>
                                <p:cTn id="63" presetID="1" presetClass="emph" presetSubtype="2" fill="hold" nodeType="afterEffect">
                                  <p:stCondLst>
                                    <p:cond delay="0"/>
                                  </p:stCondLst>
                                  <p:childTnLst>
                                    <p:animClr clrSpc="rgb" dir="cw">
                                      <p:cBhvr>
                                        <p:cTn id="64" dur="500" fill="hold"/>
                                        <p:tgtEl>
                                          <p:spTgt spid="23"/>
                                        </p:tgtEl>
                                        <p:attrNameLst>
                                          <p:attrName>fillcolor</p:attrName>
                                        </p:attrNameLst>
                                      </p:cBhvr>
                                      <p:to>
                                        <a:srgbClr val="FFFF00"/>
                                      </p:to>
                                    </p:animClr>
                                    <p:set>
                                      <p:cBhvr>
                                        <p:cTn id="65" dur="500" fill="hold"/>
                                        <p:tgtEl>
                                          <p:spTgt spid="23"/>
                                        </p:tgtEl>
                                        <p:attrNameLst>
                                          <p:attrName>fill.type</p:attrName>
                                        </p:attrNameLst>
                                      </p:cBhvr>
                                      <p:to>
                                        <p:strVal val="solid"/>
                                      </p:to>
                                    </p:set>
                                    <p:set>
                                      <p:cBhvr>
                                        <p:cTn id="66" dur="500" fill="hold"/>
                                        <p:tgtEl>
                                          <p:spTgt spid="2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4"/>
                                        </p:tgtEl>
                                      </p:cBhvr>
                                    </p:animEffect>
                                    <p:animScale>
                                      <p:cBhvr>
                                        <p:cTn id="72" dur="250" autoRev="1" fill="hold"/>
                                        <p:tgtEl>
                                          <p:spTgt spid="24"/>
                                        </p:tgtEl>
                                      </p:cBhvr>
                                      <p:by x="105000" y="105000"/>
                                    </p:animScale>
                                  </p:childTnLst>
                                </p:cTn>
                              </p:par>
                            </p:childTnLst>
                          </p:cTn>
                        </p:par>
                        <p:par>
                          <p:cTn id="73" fill="hold">
                            <p:stCondLst>
                              <p:cond delay="500"/>
                            </p:stCondLst>
                            <p:childTnLst>
                              <p:par>
                                <p:cTn id="74" presetID="1" presetClass="emph" presetSubtype="2" fill="hold" nodeType="afterEffect">
                                  <p:stCondLst>
                                    <p:cond delay="0"/>
                                  </p:stCondLst>
                                  <p:childTnLst>
                                    <p:animClr clrSpc="rgb" dir="cw">
                                      <p:cBhvr>
                                        <p:cTn id="75" dur="500" fill="hold"/>
                                        <p:tgtEl>
                                          <p:spTgt spid="25"/>
                                        </p:tgtEl>
                                        <p:attrNameLst>
                                          <p:attrName>fillcolor</p:attrName>
                                        </p:attrNameLst>
                                      </p:cBhvr>
                                      <p:to>
                                        <a:srgbClr val="FFFF00"/>
                                      </p:to>
                                    </p:animClr>
                                    <p:set>
                                      <p:cBhvr>
                                        <p:cTn id="76" dur="500" fill="hold"/>
                                        <p:tgtEl>
                                          <p:spTgt spid="25"/>
                                        </p:tgtEl>
                                        <p:attrNameLst>
                                          <p:attrName>fill.type</p:attrName>
                                        </p:attrNameLst>
                                      </p:cBhvr>
                                      <p:to>
                                        <p:strVal val="solid"/>
                                      </p:to>
                                    </p:set>
                                    <p:set>
                                      <p:cBhvr>
                                        <p:cTn id="77" dur="500" fill="hold"/>
                                        <p:tgtEl>
                                          <p:spTgt spid="25"/>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818817DF-E522-4A91-8938-D7E0CB77A912}"/>
              </a:ext>
            </a:extLst>
          </p:cNvPr>
          <p:cNvPicPr>
            <a:picLocks noChangeAspect="1"/>
          </p:cNvPicPr>
          <p:nvPr/>
        </p:nvPicPr>
        <p:blipFill>
          <a:blip r:embed="rId5"/>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592" y="2818170"/>
            <a:ext cx="1797251" cy="1797251"/>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599687"/>
            <a:ext cx="2218483" cy="2218483"/>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803592" y="845574"/>
            <a:ext cx="7840345" cy="1502030"/>
          </a:xfrm>
          <a:prstGeom prst="wedgeRoundRectCallout">
            <a:avLst>
              <a:gd name="adj1" fmla="val 62786"/>
              <a:gd name="adj2" fmla="val 8254"/>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FF0000"/>
                </a:solidFill>
                <a:latin typeface="#9Slide03 Ample" panose="02000000000000000000" pitchFamily="2" charset="0"/>
                <a:cs typeface="Times New Roman" panose="02020603050405020304" pitchFamily="18" charset="0"/>
              </a:rPr>
              <a:t>Câu</a:t>
            </a:r>
            <a:r>
              <a:rPr lang="en-US" sz="3200" b="1" dirty="0">
                <a:solidFill>
                  <a:srgbClr val="FF0000"/>
                </a:solidFill>
                <a:latin typeface="#9Slide03 Ample" panose="02000000000000000000" pitchFamily="2" charset="0"/>
                <a:cs typeface="Times New Roman" panose="02020603050405020304" pitchFamily="18" charset="0"/>
              </a:rPr>
              <a:t> 3: </a:t>
            </a:r>
            <a:r>
              <a:rPr lang="en-US" sz="3200" b="1" dirty="0" err="1">
                <a:solidFill>
                  <a:srgbClr val="FF0000"/>
                </a:solidFill>
                <a:latin typeface="#9Slide03 Ample" panose="02000000000000000000" pitchFamily="2" charset="0"/>
                <a:cs typeface="Times New Roman" panose="02020603050405020304" pitchFamily="18" charset="0"/>
              </a:rPr>
              <a:t>Đoạn</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trích</a:t>
            </a:r>
            <a:r>
              <a:rPr lang="en-US" sz="3200" b="1" dirty="0">
                <a:solidFill>
                  <a:srgbClr val="FF0000"/>
                </a:solidFill>
                <a:latin typeface="#9Slide03 Ample" panose="02000000000000000000" pitchFamily="2" charset="0"/>
                <a:cs typeface="Times New Roman" panose="02020603050405020304" pitchFamily="18" charset="0"/>
              </a:rPr>
              <a:t> “Kim </a:t>
            </a:r>
            <a:r>
              <a:rPr lang="en-US" sz="3200" b="1" dirty="0" err="1">
                <a:solidFill>
                  <a:srgbClr val="FF0000"/>
                </a:solidFill>
                <a:latin typeface="#9Slide03 Ample" panose="02000000000000000000" pitchFamily="2" charset="0"/>
                <a:cs typeface="Times New Roman" panose="02020603050405020304" pitchFamily="18" charset="0"/>
              </a:rPr>
              <a:t>Kiều</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gặp</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gỡ</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được</a:t>
            </a:r>
            <a:r>
              <a:rPr lang="en-US" sz="3200" b="1" dirty="0">
                <a:solidFill>
                  <a:srgbClr val="FF0000"/>
                </a:solidFill>
                <a:latin typeface="#9Slide03 Ample" panose="02000000000000000000" pitchFamily="2" charset="0"/>
                <a:cs typeface="Times New Roman" panose="02020603050405020304" pitchFamily="18" charset="0"/>
              </a:rPr>
              <a:t> chia </a:t>
            </a:r>
            <a:r>
              <a:rPr lang="en-US" sz="3200" b="1" dirty="0" err="1">
                <a:solidFill>
                  <a:srgbClr val="FF0000"/>
                </a:solidFill>
                <a:latin typeface="#9Slide03 Ample" panose="02000000000000000000" pitchFamily="2" charset="0"/>
                <a:cs typeface="Times New Roman" panose="02020603050405020304" pitchFamily="18" charset="0"/>
              </a:rPr>
              <a:t>thành</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mấy</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phần</a:t>
            </a:r>
            <a:r>
              <a:rPr lang="en-US" sz="3200" b="1" dirty="0">
                <a:solidFill>
                  <a:srgbClr val="FF0000"/>
                </a:solidFill>
                <a:latin typeface="#9Slide03 Ample" panose="02000000000000000000" pitchFamily="2" charset="0"/>
                <a:cs typeface="Times New Roman" panose="02020603050405020304" pitchFamily="18" charset="0"/>
              </a:rPr>
              <a:t>?</a:t>
            </a:r>
          </a:p>
        </p:txBody>
      </p:sp>
      <p:sp>
        <p:nvSpPr>
          <p:cNvPr id="19" name="Rectangle: Rounded Corners 18">
            <a:extLst>
              <a:ext uri="{FF2B5EF4-FFF2-40B4-BE49-F238E27FC236}">
                <a16:creationId xmlns="" xmlns:a16="http://schemas.microsoft.com/office/drawing/2014/main" id="{A98ECE88-115D-4A1D-8452-F943FF1AC741}"/>
              </a:ext>
            </a:extLst>
          </p:cNvPr>
          <p:cNvSpPr/>
          <p:nvPr/>
        </p:nvSpPr>
        <p:spPr>
          <a:xfrm>
            <a:off x="833445" y="4876799"/>
            <a:ext cx="2016096" cy="93406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9Slide03 AmpleSoft" panose="02000000000000000000" pitchFamily="2" charset="0"/>
                <a:cs typeface="Times New Roman" panose="02020603050405020304" pitchFamily="18" charset="0"/>
              </a:rPr>
              <a:t>A. </a:t>
            </a:r>
            <a:r>
              <a:rPr lang="en-US" sz="3000" dirty="0">
                <a:solidFill>
                  <a:srgbClr val="002060"/>
                </a:solidFill>
                <a:latin typeface="#9Slide03 AmpleSoft" panose="02000000000000000000" pitchFamily="2" charset="0"/>
                <a:cs typeface="Times New Roman" panose="02020603050405020304" pitchFamily="18" charset="0"/>
              </a:rPr>
              <a:t>1 </a:t>
            </a:r>
            <a:r>
              <a:rPr lang="en-US" sz="3000" dirty="0" err="1">
                <a:solidFill>
                  <a:srgbClr val="002060"/>
                </a:solidFill>
                <a:latin typeface="#9Slide03 AmpleSoft" panose="02000000000000000000" pitchFamily="2" charset="0"/>
                <a:cs typeface="Times New Roman" panose="02020603050405020304" pitchFamily="18" charset="0"/>
              </a:rPr>
              <a:t>phần</a:t>
            </a:r>
            <a:endParaRPr kumimoji="0" lang="en-US" sz="3000" b="0" i="0" u="none" strike="noStrike" kern="1200" cap="none" spc="0" normalizeH="0" baseline="0" noProof="0" dirty="0">
              <a:ln>
                <a:noFill/>
              </a:ln>
              <a:solidFill>
                <a:srgbClr val="002060"/>
              </a:solidFill>
              <a:effectLst/>
              <a:uLnTx/>
              <a:uFillTx/>
              <a:latin typeface="#9Slide03 AmpleSoft" panose="02000000000000000000" pitchFamily="2"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5887" y="2818170"/>
            <a:ext cx="1797251" cy="1797251"/>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3665740" y="4876799"/>
            <a:ext cx="2016096" cy="93406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dirty="0">
                <a:solidFill>
                  <a:srgbClr val="002060"/>
                </a:solidFill>
                <a:latin typeface="#9Slide03 AmpleSoft" panose="02000000000000000000" pitchFamily="2" charset="0"/>
                <a:cs typeface="Times New Roman" panose="02020603050405020304" pitchFamily="18" charset="0"/>
              </a:rPr>
              <a:t>B. 2 </a:t>
            </a:r>
            <a:r>
              <a:rPr lang="en-US" sz="3000" dirty="0" err="1">
                <a:solidFill>
                  <a:srgbClr val="002060"/>
                </a:solidFill>
                <a:latin typeface="#9Slide03 AmpleSoft" panose="02000000000000000000" pitchFamily="2" charset="0"/>
                <a:cs typeface="Times New Roman" panose="02020603050405020304" pitchFamily="18" charset="0"/>
              </a:rPr>
              <a:t>phần</a:t>
            </a:r>
            <a:endParaRPr lang="en-US" sz="3000" dirty="0">
              <a:solidFill>
                <a:srgbClr val="002060"/>
              </a:solidFill>
              <a:latin typeface="#9Slide03 AmpleSoft" panose="02000000000000000000" pitchFamily="2"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8182" y="2818170"/>
            <a:ext cx="1797251" cy="1797251"/>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6498035" y="4876799"/>
            <a:ext cx="2016096" cy="93406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dirty="0">
                <a:solidFill>
                  <a:srgbClr val="002060"/>
                </a:solidFill>
                <a:latin typeface="#9Slide03 AmpleSoft" panose="02000000000000000000" pitchFamily="2" charset="0"/>
                <a:cs typeface="Times New Roman" panose="02020603050405020304" pitchFamily="18" charset="0"/>
              </a:rPr>
              <a:t>C. 3 </a:t>
            </a:r>
            <a:r>
              <a:rPr lang="en-US" sz="3000" dirty="0" err="1">
                <a:solidFill>
                  <a:srgbClr val="002060"/>
                </a:solidFill>
                <a:latin typeface="#9Slide03 AmpleSoft" panose="02000000000000000000" pitchFamily="2" charset="0"/>
                <a:cs typeface="Times New Roman" panose="02020603050405020304" pitchFamily="18" charset="0"/>
              </a:rPr>
              <a:t>phần</a:t>
            </a:r>
            <a:endParaRPr lang="en-US" sz="3000" dirty="0">
              <a:solidFill>
                <a:srgbClr val="002060"/>
              </a:solidFill>
              <a:latin typeface="#9Slide03 AmpleSoft" panose="02000000000000000000" pitchFamily="2"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0477" y="2818170"/>
            <a:ext cx="1797251" cy="1797251"/>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9330330" y="4876799"/>
            <a:ext cx="2016096" cy="93406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9Slide03 AmpleSoft" panose="02000000000000000000" pitchFamily="2" charset="0"/>
                <a:cs typeface="Times New Roman" panose="02020603050405020304" pitchFamily="18" charset="0"/>
              </a:rPr>
              <a:t>D. 4 </a:t>
            </a:r>
            <a:r>
              <a:rPr kumimoji="0" lang="en-US" sz="3000" b="0" i="0" u="none" strike="noStrike" kern="1200" cap="none" spc="0" normalizeH="0" baseline="0" noProof="0" dirty="0" err="1">
                <a:ln>
                  <a:noFill/>
                </a:ln>
                <a:solidFill>
                  <a:srgbClr val="002060"/>
                </a:solidFill>
                <a:effectLst/>
                <a:uLnTx/>
                <a:uFillTx/>
                <a:latin typeface="#9Slide03 AmpleSoft" panose="02000000000000000000" pitchFamily="2" charset="0"/>
                <a:cs typeface="Times New Roman" panose="02020603050405020304" pitchFamily="18" charset="0"/>
              </a:rPr>
              <a:t>phần</a:t>
            </a:r>
            <a:endParaRPr kumimoji="0" lang="en-US" sz="3000" b="0" i="0" u="none" strike="noStrike" kern="1200" cap="none" spc="0" normalizeH="0" baseline="0" noProof="0" dirty="0">
              <a:ln>
                <a:noFill/>
              </a:ln>
              <a:solidFill>
                <a:srgbClr val="002060"/>
              </a:solidFill>
              <a:effectLst/>
              <a:uLnTx/>
              <a:uFillTx/>
              <a:latin typeface="#9Slide03 AmpleSof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par>
                          <p:cTn id="40" fill="hold">
                            <p:stCondLst>
                              <p:cond delay="500"/>
                            </p:stCondLst>
                            <p:childTnLst>
                              <p:par>
                                <p:cTn id="41" presetID="1" presetClass="emph" presetSubtype="2" fill="hold" nodeType="afterEffect">
                                  <p:stCondLst>
                                    <p:cond delay="0"/>
                                  </p:stCondLst>
                                  <p:childTnLst>
                                    <p:animClr clrSpc="rgb" dir="cw">
                                      <p:cBhvr>
                                        <p:cTn id="42" dur="500" fill="hold"/>
                                        <p:tgtEl>
                                          <p:spTgt spid="19"/>
                                        </p:tgtEl>
                                        <p:attrNameLst>
                                          <p:attrName>fillcolor</p:attrName>
                                        </p:attrNameLst>
                                      </p:cBhvr>
                                      <p:to>
                                        <a:srgbClr val="FFFF00"/>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childTnLst>
                          </p:cTn>
                        </p:par>
                        <p:par>
                          <p:cTn id="51" fill="hold">
                            <p:stCondLst>
                              <p:cond delay="500"/>
                            </p:stCondLst>
                            <p:childTnLst>
                              <p:par>
                                <p:cTn id="52" presetID="1" presetClass="emph" presetSubtype="2" fill="hold" nodeType="afterEffect">
                                  <p:stCondLst>
                                    <p:cond delay="0"/>
                                  </p:stCondLst>
                                  <p:childTnLst>
                                    <p:animClr clrSpc="rgb" dir="cw">
                                      <p:cBhvr>
                                        <p:cTn id="53" dur="500" fill="hold"/>
                                        <p:tgtEl>
                                          <p:spTgt spid="21"/>
                                        </p:tgtEl>
                                        <p:attrNameLst>
                                          <p:attrName>fillcolor</p:attrName>
                                        </p:attrNameLst>
                                      </p:cBhvr>
                                      <p:to>
                                        <a:srgbClr val="FFFF00"/>
                                      </p:to>
                                    </p:animClr>
                                    <p:set>
                                      <p:cBhvr>
                                        <p:cTn id="54" dur="500" fill="hold"/>
                                        <p:tgtEl>
                                          <p:spTgt spid="21"/>
                                        </p:tgtEl>
                                        <p:attrNameLst>
                                          <p:attrName>fill.type</p:attrName>
                                        </p:attrNameLst>
                                      </p:cBhvr>
                                      <p:to>
                                        <p:strVal val="solid"/>
                                      </p:to>
                                    </p:set>
                                    <p:set>
                                      <p:cBhvr>
                                        <p:cTn id="55" dur="500" fill="hold"/>
                                        <p:tgtEl>
                                          <p:spTgt spid="2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22"/>
                                        </p:tgtEl>
                                      </p:cBhvr>
                                    </p:animEffect>
                                    <p:animScale>
                                      <p:cBhvr>
                                        <p:cTn id="61" dur="250" autoRev="1" fill="hold"/>
                                        <p:tgtEl>
                                          <p:spTgt spid="22"/>
                                        </p:tgtEl>
                                      </p:cBhvr>
                                      <p:by x="105000" y="105000"/>
                                    </p:animScale>
                                  </p:childTnLst>
                                </p:cTn>
                              </p:par>
                            </p:childTnLst>
                          </p:cTn>
                        </p:par>
                        <p:par>
                          <p:cTn id="62" fill="hold">
                            <p:stCondLst>
                              <p:cond delay="500"/>
                            </p:stCondLst>
                            <p:childTnLst>
                              <p:par>
                                <p:cTn id="63" presetID="1" presetClass="emph" presetSubtype="2" fill="hold" nodeType="afterEffect">
                                  <p:stCondLst>
                                    <p:cond delay="0"/>
                                  </p:stCondLst>
                                  <p:childTnLst>
                                    <p:animClr clrSpc="rgb" dir="cw">
                                      <p:cBhvr>
                                        <p:cTn id="64" dur="500" fill="hold"/>
                                        <p:tgtEl>
                                          <p:spTgt spid="23"/>
                                        </p:tgtEl>
                                        <p:attrNameLst>
                                          <p:attrName>fillcolor</p:attrName>
                                        </p:attrNameLst>
                                      </p:cBhvr>
                                      <p:to>
                                        <a:srgbClr val="00B0F0"/>
                                      </p:to>
                                    </p:animClr>
                                    <p:set>
                                      <p:cBhvr>
                                        <p:cTn id="65" dur="500" fill="hold"/>
                                        <p:tgtEl>
                                          <p:spTgt spid="23"/>
                                        </p:tgtEl>
                                        <p:attrNameLst>
                                          <p:attrName>fill.type</p:attrName>
                                        </p:attrNameLst>
                                      </p:cBhvr>
                                      <p:to>
                                        <p:strVal val="solid"/>
                                      </p:to>
                                    </p:set>
                                    <p:set>
                                      <p:cBhvr>
                                        <p:cTn id="66" dur="500" fill="hold"/>
                                        <p:tgtEl>
                                          <p:spTgt spid="2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4"/>
                                        </p:tgtEl>
                                      </p:cBhvr>
                                    </p:animEffect>
                                    <p:animScale>
                                      <p:cBhvr>
                                        <p:cTn id="72" dur="250" autoRev="1" fill="hold"/>
                                        <p:tgtEl>
                                          <p:spTgt spid="24"/>
                                        </p:tgtEl>
                                      </p:cBhvr>
                                      <p:by x="105000" y="105000"/>
                                    </p:animScale>
                                  </p:childTnLst>
                                </p:cTn>
                              </p:par>
                            </p:childTnLst>
                          </p:cTn>
                        </p:par>
                        <p:par>
                          <p:cTn id="73" fill="hold">
                            <p:stCondLst>
                              <p:cond delay="500"/>
                            </p:stCondLst>
                            <p:childTnLst>
                              <p:par>
                                <p:cTn id="74" presetID="1" presetClass="emph" presetSubtype="2" fill="hold" nodeType="afterEffect">
                                  <p:stCondLst>
                                    <p:cond delay="0"/>
                                  </p:stCondLst>
                                  <p:childTnLst>
                                    <p:animClr clrSpc="rgb" dir="cw">
                                      <p:cBhvr>
                                        <p:cTn id="75" dur="500" fill="hold"/>
                                        <p:tgtEl>
                                          <p:spTgt spid="25"/>
                                        </p:tgtEl>
                                        <p:attrNameLst>
                                          <p:attrName>fillcolor</p:attrName>
                                        </p:attrNameLst>
                                      </p:cBhvr>
                                      <p:to>
                                        <a:srgbClr val="FFFF00"/>
                                      </p:to>
                                    </p:animClr>
                                    <p:set>
                                      <p:cBhvr>
                                        <p:cTn id="76" dur="500" fill="hold"/>
                                        <p:tgtEl>
                                          <p:spTgt spid="25"/>
                                        </p:tgtEl>
                                        <p:attrNameLst>
                                          <p:attrName>fill.type</p:attrName>
                                        </p:attrNameLst>
                                      </p:cBhvr>
                                      <p:to>
                                        <p:strVal val="solid"/>
                                      </p:to>
                                    </p:set>
                                    <p:set>
                                      <p:cBhvr>
                                        <p:cTn id="77" dur="500" fill="hold"/>
                                        <p:tgtEl>
                                          <p:spTgt spid="25"/>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E062A360-43AC-48E3-AC41-86CAEE0873C8}"/>
              </a:ext>
            </a:extLst>
          </p:cNvPr>
          <p:cNvPicPr>
            <a:picLocks noChangeAspect="1"/>
          </p:cNvPicPr>
          <p:nvPr/>
        </p:nvPicPr>
        <p:blipFill>
          <a:blip r:embed="rId5"/>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723" y="2739878"/>
            <a:ext cx="1910779" cy="1910779"/>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9375" y="572297"/>
            <a:ext cx="2198739" cy="2198739"/>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803593" y="788946"/>
            <a:ext cx="7514498" cy="1482306"/>
          </a:xfrm>
          <a:prstGeom prst="wedgeRoundRectCallout">
            <a:avLst>
              <a:gd name="adj1" fmla="val 62786"/>
              <a:gd name="adj2" fmla="val 8254"/>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FF0000"/>
                </a:solidFill>
                <a:latin typeface="#9Slide03 Ample" panose="02000000000000000000" pitchFamily="2" charset="0"/>
                <a:cs typeface="Times New Roman" panose="02020603050405020304" pitchFamily="18" charset="0"/>
              </a:rPr>
              <a:t>Câu</a:t>
            </a:r>
            <a:r>
              <a:rPr lang="en-US" sz="3200" b="1" dirty="0">
                <a:solidFill>
                  <a:srgbClr val="FF0000"/>
                </a:solidFill>
                <a:latin typeface="#9Slide03 Ample" panose="02000000000000000000" pitchFamily="2" charset="0"/>
                <a:cs typeface="Times New Roman" panose="02020603050405020304" pitchFamily="18" charset="0"/>
              </a:rPr>
              <a:t> 4: </a:t>
            </a:r>
            <a:r>
              <a:rPr lang="en-US" sz="3200" b="1" dirty="0" err="1">
                <a:solidFill>
                  <a:srgbClr val="FF0000"/>
                </a:solidFill>
                <a:latin typeface="#9Slide03 Ample" panose="02000000000000000000" pitchFamily="2" charset="0"/>
                <a:cs typeface="Times New Roman" panose="02020603050405020304" pitchFamily="18" charset="0"/>
              </a:rPr>
              <a:t>Đoạn</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trích</a:t>
            </a:r>
            <a:r>
              <a:rPr lang="en-US" sz="3200" b="1" dirty="0">
                <a:solidFill>
                  <a:srgbClr val="FF0000"/>
                </a:solidFill>
                <a:latin typeface="#9Slide03 Ample" panose="02000000000000000000" pitchFamily="2" charset="0"/>
                <a:cs typeface="Times New Roman" panose="02020603050405020304" pitchFamily="18" charset="0"/>
              </a:rPr>
              <a:t> “Kim </a:t>
            </a:r>
            <a:r>
              <a:rPr lang="en-US" sz="3200" b="1" dirty="0" err="1">
                <a:solidFill>
                  <a:srgbClr val="FF0000"/>
                </a:solidFill>
                <a:latin typeface="#9Slide03 Ample" panose="02000000000000000000" pitchFamily="2" charset="0"/>
                <a:cs typeface="Times New Roman" panose="02020603050405020304" pitchFamily="18" charset="0"/>
              </a:rPr>
              <a:t>Kiều</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gặp</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gỡ</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không</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có</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nhân</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vật</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nào</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sau</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đây</a:t>
            </a:r>
            <a:r>
              <a:rPr lang="en-US" sz="3200" b="1" dirty="0">
                <a:solidFill>
                  <a:srgbClr val="FF0000"/>
                </a:solidFill>
                <a:latin typeface="#9Slide03 Ample" panose="02000000000000000000" pitchFamily="2" charset="0"/>
                <a:cs typeface="Times New Roman" panose="02020603050405020304" pitchFamily="18" charset="0"/>
              </a:rPr>
              <a:t>?</a:t>
            </a:r>
          </a:p>
        </p:txBody>
      </p:sp>
      <p:sp>
        <p:nvSpPr>
          <p:cNvPr id="19" name="Rectangle: Rounded Corners 18">
            <a:extLst>
              <a:ext uri="{FF2B5EF4-FFF2-40B4-BE49-F238E27FC236}">
                <a16:creationId xmlns="" xmlns:a16="http://schemas.microsoft.com/office/drawing/2014/main" id="{A98ECE88-115D-4A1D-8452-F943FF1AC741}"/>
              </a:ext>
            </a:extLst>
          </p:cNvPr>
          <p:cNvSpPr/>
          <p:nvPr/>
        </p:nvSpPr>
        <p:spPr>
          <a:xfrm>
            <a:off x="803593" y="4744954"/>
            <a:ext cx="2237500" cy="11974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mpleSoft" panose="02000000000000000000" pitchFamily="2" charset="0"/>
                <a:cs typeface="Times New Roman" panose="02020603050405020304" pitchFamily="18" charset="0"/>
              </a:rPr>
              <a:t>A. </a:t>
            </a:r>
            <a:r>
              <a:rPr kumimoji="0" lang="en-US" sz="2800" b="0" i="0" u="none" strike="noStrike" kern="1200" cap="none" spc="0" normalizeH="0" baseline="0" noProof="0" dirty="0" err="1">
                <a:ln>
                  <a:noFill/>
                </a:ln>
                <a:solidFill>
                  <a:srgbClr val="002060"/>
                </a:solidFill>
                <a:effectLst/>
                <a:uLnTx/>
                <a:uFillTx/>
                <a:latin typeface="#9Slide03 AmpleSoft" panose="02000000000000000000" pitchFamily="2" charset="0"/>
                <a:cs typeface="Times New Roman" panose="02020603050405020304" pitchFamily="18" charset="0"/>
              </a:rPr>
              <a:t>Thúy</a:t>
            </a:r>
            <a:r>
              <a:rPr kumimoji="0" lang="en-US" sz="2800" b="0" i="0" u="none" strike="noStrike" kern="1200" cap="none" spc="0" normalizeH="0" noProof="0" dirty="0">
                <a:ln>
                  <a:noFill/>
                </a:ln>
                <a:solidFill>
                  <a:srgbClr val="002060"/>
                </a:solidFill>
                <a:effectLst/>
                <a:uLnTx/>
                <a:uFillTx/>
                <a:latin typeface="#9Slide03 AmpleSoft"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9Slide03 AmpleSoft" panose="02000000000000000000" pitchFamily="2" charset="0"/>
                <a:cs typeface="Times New Roman" panose="02020603050405020304" pitchFamily="18" charset="0"/>
              </a:rPr>
              <a:t>Kiều</a:t>
            </a:r>
            <a:endParaRPr kumimoji="0" lang="en-US" sz="2800" b="0" i="0" u="none" strike="noStrike" kern="1200" cap="none" spc="0" normalizeH="0" baseline="0" noProof="0" dirty="0">
              <a:ln>
                <a:noFill/>
              </a:ln>
              <a:solidFill>
                <a:srgbClr val="002060"/>
              </a:solidFill>
              <a:effectLst/>
              <a:uLnTx/>
              <a:uFillTx/>
              <a:latin typeface="#9Slide03 AmpleSoft" panose="02000000000000000000" pitchFamily="2"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7607" y="2739878"/>
            <a:ext cx="1910779" cy="1910779"/>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3661004" y="4744953"/>
            <a:ext cx="2156404" cy="11974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mpleSoft" panose="02000000000000000000" pitchFamily="2" charset="0"/>
                <a:cs typeface="Times New Roman" panose="02020603050405020304" pitchFamily="18" charset="0"/>
              </a:rPr>
              <a:t>B. </a:t>
            </a:r>
            <a:r>
              <a:rPr kumimoji="0" lang="en-US" sz="2800" b="0" i="0" u="none" strike="noStrike" kern="1200" cap="none" spc="0" normalizeH="0" baseline="0" noProof="0" dirty="0" err="1">
                <a:ln>
                  <a:noFill/>
                </a:ln>
                <a:solidFill>
                  <a:srgbClr val="002060"/>
                </a:solidFill>
                <a:effectLst/>
                <a:uLnTx/>
                <a:uFillTx/>
                <a:latin typeface="#9Slide03 AmpleSoft" panose="02000000000000000000" pitchFamily="2" charset="0"/>
                <a:cs typeface="Times New Roman" panose="02020603050405020304" pitchFamily="18" charset="0"/>
              </a:rPr>
              <a:t>Thúy</a:t>
            </a:r>
            <a:r>
              <a:rPr kumimoji="0" lang="en-US" sz="2800" b="0" i="0" u="none" strike="noStrike" kern="1200" cap="none" spc="0" normalizeH="0" noProof="0" dirty="0">
                <a:ln>
                  <a:noFill/>
                </a:ln>
                <a:solidFill>
                  <a:srgbClr val="002060"/>
                </a:solidFill>
                <a:effectLst/>
                <a:uLnTx/>
                <a:uFillTx/>
                <a:latin typeface="#9Slide03 AmpleSoft"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9Slide03 AmpleSoft" panose="02000000000000000000" pitchFamily="2" charset="0"/>
                <a:cs typeface="Times New Roman" panose="02020603050405020304" pitchFamily="18" charset="0"/>
              </a:rPr>
              <a:t>Vân</a:t>
            </a:r>
            <a:endParaRPr kumimoji="0" lang="en-US" sz="2800" b="0" i="0" u="none" strike="noStrike" kern="1200" cap="none" spc="0" normalizeH="0" baseline="0" noProof="0" dirty="0">
              <a:ln>
                <a:noFill/>
              </a:ln>
              <a:solidFill>
                <a:srgbClr val="002060"/>
              </a:solidFill>
              <a:effectLst/>
              <a:uLnTx/>
              <a:uFillTx/>
              <a:latin typeface="#9Slide03 AmpleSoft" panose="02000000000000000000" pitchFamily="2"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3960" y="2739879"/>
            <a:ext cx="1910779" cy="1910779"/>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6457248" y="4744953"/>
            <a:ext cx="2156404" cy="11974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002060"/>
                </a:solidFill>
                <a:latin typeface="#9Slide03 AmpleSoft" panose="02000000000000000000" pitchFamily="2" charset="0"/>
                <a:cs typeface="Times New Roman" panose="02020603050405020304" pitchFamily="18" charset="0"/>
              </a:rPr>
              <a:t>C. Kim </a:t>
            </a:r>
            <a:r>
              <a:rPr lang="en-US" sz="2800" dirty="0" err="1">
                <a:solidFill>
                  <a:srgbClr val="002060"/>
                </a:solidFill>
                <a:latin typeface="#9Slide03 AmpleSoft" panose="02000000000000000000" pitchFamily="2" charset="0"/>
                <a:cs typeface="Times New Roman" panose="02020603050405020304" pitchFamily="18" charset="0"/>
              </a:rPr>
              <a:t>Trọng</a:t>
            </a:r>
            <a:endParaRPr lang="en-US" sz="2800" dirty="0">
              <a:solidFill>
                <a:srgbClr val="002060"/>
              </a:solidFill>
              <a:latin typeface="#9Slide03 AmpleSoft" panose="02000000000000000000" pitchFamily="2"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9006" y="2739879"/>
            <a:ext cx="1910779" cy="1910779"/>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9300478" y="4744954"/>
            <a:ext cx="2156404" cy="11974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2060"/>
                </a:solidFill>
                <a:latin typeface="#9Slide03 AmpleSoft" panose="02000000000000000000" pitchFamily="2" charset="0"/>
                <a:cs typeface="Times New Roman" panose="02020603050405020304" pitchFamily="18" charset="0"/>
              </a:rPr>
              <a:t>D. </a:t>
            </a:r>
            <a:r>
              <a:rPr lang="en-US" sz="2800" dirty="0" err="1">
                <a:solidFill>
                  <a:srgbClr val="002060"/>
                </a:solidFill>
                <a:latin typeface="#9Slide03 AmpleSoft" panose="02000000000000000000" pitchFamily="2" charset="0"/>
                <a:cs typeface="Times New Roman" panose="02020603050405020304" pitchFamily="18" charset="0"/>
              </a:rPr>
              <a:t>Cậu</a:t>
            </a:r>
            <a:r>
              <a:rPr lang="en-US" sz="2800" dirty="0">
                <a:solidFill>
                  <a:srgbClr val="002060"/>
                </a:solidFill>
                <a:latin typeface="#9Slide03 AmpleSoft" panose="02000000000000000000" pitchFamily="2" charset="0"/>
                <a:cs typeface="Times New Roman" panose="02020603050405020304" pitchFamily="18" charset="0"/>
              </a:rPr>
              <a:t> </a:t>
            </a:r>
            <a:r>
              <a:rPr lang="en-US" sz="2800" dirty="0" err="1">
                <a:solidFill>
                  <a:srgbClr val="002060"/>
                </a:solidFill>
                <a:latin typeface="#9Slide03 AmpleSoft" panose="02000000000000000000" pitchFamily="2" charset="0"/>
                <a:cs typeface="Times New Roman" panose="02020603050405020304" pitchFamily="18" charset="0"/>
              </a:rPr>
              <a:t>của</a:t>
            </a:r>
            <a:r>
              <a:rPr lang="en-US" sz="2800" dirty="0">
                <a:solidFill>
                  <a:srgbClr val="002060"/>
                </a:solidFill>
                <a:latin typeface="#9Slide03 AmpleSoft" panose="02000000000000000000" pitchFamily="2" charset="0"/>
                <a:cs typeface="Times New Roman" panose="02020603050405020304" pitchFamily="18" charset="0"/>
              </a:rPr>
              <a:t> </a:t>
            </a:r>
            <a:r>
              <a:rPr lang="en-US" sz="2800" dirty="0" err="1">
                <a:solidFill>
                  <a:srgbClr val="002060"/>
                </a:solidFill>
                <a:latin typeface="#9Slide03 AmpleSoft" panose="02000000000000000000" pitchFamily="2" charset="0"/>
                <a:cs typeface="Times New Roman" panose="02020603050405020304" pitchFamily="18" charset="0"/>
              </a:rPr>
              <a:t>Vương</a:t>
            </a:r>
            <a:r>
              <a:rPr lang="en-US" sz="2800" dirty="0">
                <a:solidFill>
                  <a:srgbClr val="002060"/>
                </a:solidFill>
                <a:latin typeface="#9Slide03 AmpleSoft" panose="02000000000000000000" pitchFamily="2" charset="0"/>
                <a:cs typeface="Times New Roman" panose="02020603050405020304" pitchFamily="18" charset="0"/>
              </a:rPr>
              <a:t> Quan</a:t>
            </a:r>
          </a:p>
        </p:txBody>
      </p:sp>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par>
                          <p:cTn id="40" fill="hold">
                            <p:stCondLst>
                              <p:cond delay="500"/>
                            </p:stCondLst>
                            <p:childTnLst>
                              <p:par>
                                <p:cTn id="41" presetID="1" presetClass="emph" presetSubtype="2" fill="hold" nodeType="afterEffect">
                                  <p:stCondLst>
                                    <p:cond delay="0"/>
                                  </p:stCondLst>
                                  <p:childTnLst>
                                    <p:animClr clrSpc="rgb" dir="cw">
                                      <p:cBhvr>
                                        <p:cTn id="42" dur="500" fill="hold"/>
                                        <p:tgtEl>
                                          <p:spTgt spid="19"/>
                                        </p:tgtEl>
                                        <p:attrNameLst>
                                          <p:attrName>fillcolor</p:attrName>
                                        </p:attrNameLst>
                                      </p:cBhvr>
                                      <p:to>
                                        <a:srgbClr val="FFFF00"/>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childTnLst>
                          </p:cTn>
                        </p:par>
                        <p:par>
                          <p:cTn id="51" fill="hold">
                            <p:stCondLst>
                              <p:cond delay="500"/>
                            </p:stCondLst>
                            <p:childTnLst>
                              <p:par>
                                <p:cTn id="52" presetID="1" presetClass="emph" presetSubtype="2" fill="hold" nodeType="afterEffect">
                                  <p:stCondLst>
                                    <p:cond delay="0"/>
                                  </p:stCondLst>
                                  <p:childTnLst>
                                    <p:animClr clrSpc="rgb" dir="cw">
                                      <p:cBhvr>
                                        <p:cTn id="53" dur="500" fill="hold"/>
                                        <p:tgtEl>
                                          <p:spTgt spid="21"/>
                                        </p:tgtEl>
                                        <p:attrNameLst>
                                          <p:attrName>fillcolor</p:attrName>
                                        </p:attrNameLst>
                                      </p:cBhvr>
                                      <p:to>
                                        <a:srgbClr val="FFFF00"/>
                                      </p:to>
                                    </p:animClr>
                                    <p:set>
                                      <p:cBhvr>
                                        <p:cTn id="54" dur="500" fill="hold"/>
                                        <p:tgtEl>
                                          <p:spTgt spid="21"/>
                                        </p:tgtEl>
                                        <p:attrNameLst>
                                          <p:attrName>fill.type</p:attrName>
                                        </p:attrNameLst>
                                      </p:cBhvr>
                                      <p:to>
                                        <p:strVal val="solid"/>
                                      </p:to>
                                    </p:set>
                                    <p:set>
                                      <p:cBhvr>
                                        <p:cTn id="55" dur="500" fill="hold"/>
                                        <p:tgtEl>
                                          <p:spTgt spid="2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22"/>
                                        </p:tgtEl>
                                      </p:cBhvr>
                                    </p:animEffect>
                                    <p:animScale>
                                      <p:cBhvr>
                                        <p:cTn id="61" dur="250" autoRev="1" fill="hold"/>
                                        <p:tgtEl>
                                          <p:spTgt spid="22"/>
                                        </p:tgtEl>
                                      </p:cBhvr>
                                      <p:by x="105000" y="105000"/>
                                    </p:animScale>
                                  </p:childTnLst>
                                </p:cTn>
                              </p:par>
                            </p:childTnLst>
                          </p:cTn>
                        </p:par>
                        <p:par>
                          <p:cTn id="62" fill="hold">
                            <p:stCondLst>
                              <p:cond delay="500"/>
                            </p:stCondLst>
                            <p:childTnLst>
                              <p:par>
                                <p:cTn id="63" presetID="1" presetClass="emph" presetSubtype="2" fill="hold" nodeType="afterEffect">
                                  <p:stCondLst>
                                    <p:cond delay="0"/>
                                  </p:stCondLst>
                                  <p:childTnLst>
                                    <p:animClr clrSpc="rgb" dir="cw">
                                      <p:cBhvr>
                                        <p:cTn id="64" dur="500" fill="hold"/>
                                        <p:tgtEl>
                                          <p:spTgt spid="23"/>
                                        </p:tgtEl>
                                        <p:attrNameLst>
                                          <p:attrName>fillcolor</p:attrName>
                                        </p:attrNameLst>
                                      </p:cBhvr>
                                      <p:to>
                                        <a:srgbClr val="FFFF00"/>
                                      </p:to>
                                    </p:animClr>
                                    <p:set>
                                      <p:cBhvr>
                                        <p:cTn id="65" dur="500" fill="hold"/>
                                        <p:tgtEl>
                                          <p:spTgt spid="23"/>
                                        </p:tgtEl>
                                        <p:attrNameLst>
                                          <p:attrName>fill.type</p:attrName>
                                        </p:attrNameLst>
                                      </p:cBhvr>
                                      <p:to>
                                        <p:strVal val="solid"/>
                                      </p:to>
                                    </p:set>
                                    <p:set>
                                      <p:cBhvr>
                                        <p:cTn id="66" dur="500" fill="hold"/>
                                        <p:tgtEl>
                                          <p:spTgt spid="2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4"/>
                                        </p:tgtEl>
                                      </p:cBhvr>
                                    </p:animEffect>
                                    <p:animScale>
                                      <p:cBhvr>
                                        <p:cTn id="72" dur="250" autoRev="1" fill="hold"/>
                                        <p:tgtEl>
                                          <p:spTgt spid="24"/>
                                        </p:tgtEl>
                                      </p:cBhvr>
                                      <p:by x="105000" y="105000"/>
                                    </p:animScale>
                                  </p:childTnLst>
                                </p:cTn>
                              </p:par>
                            </p:childTnLst>
                          </p:cTn>
                        </p:par>
                        <p:par>
                          <p:cTn id="73" fill="hold">
                            <p:stCondLst>
                              <p:cond delay="500"/>
                            </p:stCondLst>
                            <p:childTnLst>
                              <p:par>
                                <p:cTn id="74" presetID="1" presetClass="emph" presetSubtype="2" fill="hold" nodeType="afterEffect">
                                  <p:stCondLst>
                                    <p:cond delay="0"/>
                                  </p:stCondLst>
                                  <p:childTnLst>
                                    <p:animClr clrSpc="rgb" dir="cw">
                                      <p:cBhvr>
                                        <p:cTn id="75" dur="500" fill="hold"/>
                                        <p:tgtEl>
                                          <p:spTgt spid="25"/>
                                        </p:tgtEl>
                                        <p:attrNameLst>
                                          <p:attrName>fillcolor</p:attrName>
                                        </p:attrNameLst>
                                      </p:cBhvr>
                                      <p:to>
                                        <a:srgbClr val="00B0F0"/>
                                      </p:to>
                                    </p:animClr>
                                    <p:set>
                                      <p:cBhvr>
                                        <p:cTn id="76" dur="500" fill="hold"/>
                                        <p:tgtEl>
                                          <p:spTgt spid="25"/>
                                        </p:tgtEl>
                                        <p:attrNameLst>
                                          <p:attrName>fill.type</p:attrName>
                                        </p:attrNameLst>
                                      </p:cBhvr>
                                      <p:to>
                                        <p:strVal val="solid"/>
                                      </p:to>
                                    </p:set>
                                    <p:set>
                                      <p:cBhvr>
                                        <p:cTn id="77" dur="500" fill="hold"/>
                                        <p:tgtEl>
                                          <p:spTgt spid="25"/>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F7746037-F005-4AC5-ABC3-BEC50619D81D}"/>
              </a:ext>
            </a:extLst>
          </p:cNvPr>
          <p:cNvPicPr>
            <a:picLocks noChangeAspect="1"/>
          </p:cNvPicPr>
          <p:nvPr/>
        </p:nvPicPr>
        <p:blipFill>
          <a:blip r:embed="rId5"/>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2170" y="2623107"/>
            <a:ext cx="1611785" cy="1611785"/>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8595" y="515841"/>
            <a:ext cx="2100416" cy="2100416"/>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046749" y="894044"/>
            <a:ext cx="7443336" cy="1246391"/>
          </a:xfrm>
          <a:prstGeom prst="wedgeRoundRectCallout">
            <a:avLst>
              <a:gd name="adj1" fmla="val 62786"/>
              <a:gd name="adj2" fmla="val 8254"/>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9Slide03 Ample" panose="02000000000000000000" pitchFamily="2" charset="0"/>
                <a:cs typeface="Times New Roman" panose="02020603050405020304" pitchFamily="18" charset="0"/>
              </a:rPr>
              <a:t>Câu</a:t>
            </a:r>
            <a:r>
              <a:rPr lang="en-US" sz="3200" b="1" dirty="0">
                <a:solidFill>
                  <a:srgbClr val="FF0000"/>
                </a:solidFill>
                <a:latin typeface="#9Slide03 Ample" panose="02000000000000000000" pitchFamily="2" charset="0"/>
                <a:cs typeface="Times New Roman" panose="02020603050405020304" pitchFamily="18" charset="0"/>
              </a:rPr>
              <a:t> 5: </a:t>
            </a:r>
            <a:r>
              <a:rPr lang="en-US" sz="3200" b="1" dirty="0" err="1">
                <a:solidFill>
                  <a:srgbClr val="FF0000"/>
                </a:solidFill>
                <a:latin typeface="#9Slide03 Ample" panose="02000000000000000000" pitchFamily="2" charset="0"/>
                <a:cs typeface="Times New Roman" panose="02020603050405020304" pitchFamily="18" charset="0"/>
              </a:rPr>
              <a:t>Đâu</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không</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là</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nội</a:t>
            </a:r>
            <a:r>
              <a:rPr lang="en-US" sz="3200" b="1" dirty="0">
                <a:solidFill>
                  <a:srgbClr val="FF0000"/>
                </a:solidFill>
                <a:latin typeface="#9Slide03 Ample" panose="02000000000000000000" pitchFamily="2" charset="0"/>
                <a:cs typeface="Times New Roman" panose="02020603050405020304" pitchFamily="18" charset="0"/>
              </a:rPr>
              <a:t> dung </a:t>
            </a:r>
            <a:r>
              <a:rPr lang="en-US" sz="3200" b="1" dirty="0" err="1">
                <a:solidFill>
                  <a:srgbClr val="FF0000"/>
                </a:solidFill>
                <a:latin typeface="#9Slide03 Ample" panose="02000000000000000000" pitchFamily="2" charset="0"/>
                <a:cs typeface="Times New Roman" panose="02020603050405020304" pitchFamily="18" charset="0"/>
              </a:rPr>
              <a:t>của</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đoạn</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trích</a:t>
            </a:r>
            <a:r>
              <a:rPr lang="en-US" sz="3200" b="1" dirty="0">
                <a:solidFill>
                  <a:srgbClr val="FF0000"/>
                </a:solidFill>
                <a:latin typeface="#9Slide03 Ample" panose="02000000000000000000" pitchFamily="2" charset="0"/>
                <a:cs typeface="Times New Roman" panose="02020603050405020304" pitchFamily="18" charset="0"/>
              </a:rPr>
              <a:t> “Kim </a:t>
            </a:r>
            <a:r>
              <a:rPr lang="en-US" sz="3200" b="1" dirty="0" err="1">
                <a:solidFill>
                  <a:srgbClr val="FF0000"/>
                </a:solidFill>
                <a:latin typeface="#9Slide03 Ample" panose="02000000000000000000" pitchFamily="2" charset="0"/>
                <a:cs typeface="Times New Roman" panose="02020603050405020304" pitchFamily="18" charset="0"/>
              </a:rPr>
              <a:t>Kiều</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gặp</a:t>
            </a:r>
            <a:r>
              <a:rPr lang="en-US" sz="3200" b="1" dirty="0">
                <a:solidFill>
                  <a:srgbClr val="FF0000"/>
                </a:solidFill>
                <a:latin typeface="#9Slide03 Ample" panose="02000000000000000000" pitchFamily="2" charset="0"/>
                <a:cs typeface="Times New Roman" panose="02020603050405020304" pitchFamily="18" charset="0"/>
              </a:rPr>
              <a:t> </a:t>
            </a:r>
            <a:r>
              <a:rPr lang="en-US" sz="3200" b="1" dirty="0" err="1">
                <a:solidFill>
                  <a:srgbClr val="FF0000"/>
                </a:solidFill>
                <a:latin typeface="#9Slide03 Ample" panose="02000000000000000000" pitchFamily="2" charset="0"/>
                <a:cs typeface="Times New Roman" panose="02020603050405020304" pitchFamily="18" charset="0"/>
              </a:rPr>
              <a:t>gỡ</a:t>
            </a:r>
            <a:r>
              <a:rPr lang="en-US" sz="3200" b="1" dirty="0">
                <a:solidFill>
                  <a:srgbClr val="FF0000"/>
                </a:solidFill>
                <a:latin typeface="#9Slide03 Ample" panose="02000000000000000000" pitchFamily="2"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9Slide03 Ample" panose="02000000000000000000" pitchFamily="2" charset="0"/>
              <a:cs typeface="Times New Roman" panose="02020603050405020304" pitchFamily="18" charset="0"/>
            </a:endParaRPr>
          </a:p>
        </p:txBody>
      </p:sp>
      <p:sp>
        <p:nvSpPr>
          <p:cNvPr id="19" name="Rectangle: Rounded Corners 18">
            <a:extLst>
              <a:ext uri="{FF2B5EF4-FFF2-40B4-BE49-F238E27FC236}">
                <a16:creationId xmlns="" xmlns:a16="http://schemas.microsoft.com/office/drawing/2014/main" id="{A98ECE88-115D-4A1D-8452-F943FF1AC741}"/>
              </a:ext>
            </a:extLst>
          </p:cNvPr>
          <p:cNvSpPr/>
          <p:nvPr/>
        </p:nvSpPr>
        <p:spPr>
          <a:xfrm>
            <a:off x="696276" y="4404852"/>
            <a:ext cx="2875679" cy="17796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700" dirty="0">
                <a:solidFill>
                  <a:schemeClr val="tx1"/>
                </a:solidFill>
                <a:latin typeface="#9Slide03 AmpleSoft" panose="02000000000000000000" pitchFamily="2" charset="0"/>
                <a:cs typeface="Times New Roman" panose="02020603050405020304" pitchFamily="18" charset="0"/>
              </a:rPr>
              <a:t>A. M</a:t>
            </a:r>
            <a:r>
              <a:rPr lang="vi-VN" sz="2700" dirty="0">
                <a:solidFill>
                  <a:schemeClr val="tx1"/>
                </a:solidFill>
                <a:latin typeface="#9Slide03 AmpleSoft" panose="02000000000000000000" pitchFamily="2" charset="0"/>
                <a:cs typeface="Times New Roman" panose="02020603050405020304" pitchFamily="18" charset="0"/>
              </a:rPr>
              <a:t>iêu tả cuộc gặp gỡ giữa Thuý Kiều, Kim Trọng </a:t>
            </a:r>
            <a:endParaRPr lang="en-US" sz="2700" dirty="0">
              <a:solidFill>
                <a:schemeClr val="tx1"/>
              </a:solidFill>
              <a:latin typeface="#9Slide03 AmpleSoft" panose="02000000000000000000" pitchFamily="2"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2317" y="2609643"/>
            <a:ext cx="1611785" cy="1611785"/>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4135492" y="4404852"/>
            <a:ext cx="3245436" cy="181896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700" dirty="0">
                <a:solidFill>
                  <a:schemeClr val="tx1"/>
                </a:solidFill>
                <a:latin typeface="#9Slide03 AmpleSoft" panose="02000000000000000000" pitchFamily="2" charset="0"/>
                <a:cs typeface="Times New Roman" panose="02020603050405020304" pitchFamily="18" charset="0"/>
              </a:rPr>
              <a:t>B. </a:t>
            </a:r>
            <a:r>
              <a:rPr lang="en-US" sz="2700" dirty="0" err="1">
                <a:solidFill>
                  <a:schemeClr val="tx1"/>
                </a:solidFill>
                <a:latin typeface="#9Slide03 AmpleSoft" panose="02000000000000000000" pitchFamily="2" charset="0"/>
                <a:cs typeface="Times New Roman" panose="02020603050405020304" pitchFamily="18" charset="0"/>
              </a:rPr>
              <a:t>Lời</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hẹn</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ước</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trăm</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năm</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của</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Thúy</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Kiều</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và</a:t>
            </a:r>
            <a:r>
              <a:rPr lang="en-US" sz="2700" dirty="0">
                <a:solidFill>
                  <a:schemeClr val="tx1"/>
                </a:solidFill>
                <a:latin typeface="#9Slide03 AmpleSoft" panose="02000000000000000000" pitchFamily="2" charset="0"/>
                <a:cs typeface="Times New Roman" panose="02020603050405020304" pitchFamily="18" charset="0"/>
              </a:rPr>
              <a:t> Kim </a:t>
            </a:r>
            <a:r>
              <a:rPr lang="en-US" sz="2700" dirty="0" err="1">
                <a:solidFill>
                  <a:schemeClr val="tx1"/>
                </a:solidFill>
                <a:latin typeface="#9Slide03 AmpleSoft" panose="02000000000000000000" pitchFamily="2" charset="0"/>
                <a:cs typeface="Times New Roman" panose="02020603050405020304" pitchFamily="18" charset="0"/>
              </a:rPr>
              <a:t>Trọng</a:t>
            </a:r>
            <a:endParaRPr lang="en-US" sz="2700" dirty="0">
              <a:solidFill>
                <a:schemeClr val="tx1"/>
              </a:solidFill>
              <a:latin typeface="#9Slide03 AmpleSoft" panose="02000000000000000000" pitchFamily="2"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5408" y="2609644"/>
            <a:ext cx="1611785" cy="1611785"/>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7964129" y="4404852"/>
            <a:ext cx="3441290" cy="17796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700" b="0" i="0" u="none" strike="noStrike" kern="1200" cap="none" spc="0" normalizeH="0" baseline="0" noProof="0" dirty="0">
                <a:ln>
                  <a:noFill/>
                </a:ln>
                <a:solidFill>
                  <a:schemeClr val="tx1"/>
                </a:solidFill>
                <a:effectLst/>
                <a:uLnTx/>
                <a:uFillTx/>
                <a:latin typeface="#9Slide03 AmpleSoft" panose="02000000000000000000" pitchFamily="2" charset="0"/>
                <a:cs typeface="Times New Roman" panose="02020603050405020304" pitchFamily="18" charset="0"/>
              </a:rPr>
              <a:t>C. </a:t>
            </a:r>
            <a:r>
              <a:rPr lang="en-US" sz="2700" noProof="0" dirty="0">
                <a:solidFill>
                  <a:schemeClr val="tx1"/>
                </a:solidFill>
                <a:latin typeface="#9Slide03 AmpleSoft" panose="02000000000000000000" pitchFamily="2" charset="0"/>
                <a:cs typeface="Times New Roman" panose="02020603050405020304" pitchFamily="18" charset="0"/>
              </a:rPr>
              <a:t>D</a:t>
            </a:r>
            <a:r>
              <a:rPr lang="vi-VN" sz="2700" dirty="0">
                <a:solidFill>
                  <a:schemeClr val="tx1"/>
                </a:solidFill>
                <a:latin typeface="#9Slide03 AmpleSoft" panose="02000000000000000000" pitchFamily="2" charset="0"/>
                <a:cs typeface="Times New Roman" panose="02020603050405020304" pitchFamily="18" charset="0"/>
              </a:rPr>
              <a:t>iễn biến tâm lí của các nhân vật trong</a:t>
            </a:r>
            <a:r>
              <a:rPr lang="en-US" sz="2700" dirty="0">
                <a:solidFill>
                  <a:schemeClr val="tx1"/>
                </a:solidFill>
                <a:latin typeface="#9Slide03 AmpleSoft" panose="02000000000000000000" pitchFamily="2" charset="0"/>
                <a:cs typeface="Times New Roman" panose="02020603050405020304" pitchFamily="18" charset="0"/>
              </a:rPr>
              <a:t>,</a:t>
            </a:r>
            <a:r>
              <a:rPr lang="vi-VN" sz="2700" dirty="0">
                <a:solidFill>
                  <a:schemeClr val="tx1"/>
                </a:solidFill>
                <a:latin typeface="#9Slide03 AmpleSoft" panose="02000000000000000000" pitchFamily="2" charset="0"/>
                <a:cs typeface="Times New Roman" panose="02020603050405020304" pitchFamily="18" charset="0"/>
              </a:rPr>
              <a:t> sau cuộc gặ</a:t>
            </a:r>
            <a:r>
              <a:rPr lang="en-US" sz="2700" dirty="0">
                <a:solidFill>
                  <a:schemeClr val="tx1"/>
                </a:solidFill>
                <a:latin typeface="#9Slide03 AmpleSoft" panose="02000000000000000000" pitchFamily="2" charset="0"/>
                <a:cs typeface="Times New Roman" panose="02020603050405020304" pitchFamily="18" charset="0"/>
              </a:rPr>
              <a:t>p</a:t>
            </a:r>
            <a:r>
              <a:rPr lang="vi-VN" sz="2700" dirty="0">
                <a:solidFill>
                  <a:schemeClr val="tx1"/>
                </a:solidFill>
                <a:latin typeface="#9Slide03 AmpleSoft" panose="02000000000000000000" pitchFamily="2" charset="0"/>
                <a:cs typeface="Times New Roman" panose="02020603050405020304" pitchFamily="18" charset="0"/>
              </a:rPr>
              <a:t> </a:t>
            </a:r>
            <a:endParaRPr kumimoji="0" lang="en-US" sz="2700" b="0" i="0" u="none" strike="noStrike" kern="1200" cap="none" spc="0" normalizeH="0" baseline="0" noProof="0" dirty="0">
              <a:ln>
                <a:noFill/>
              </a:ln>
              <a:solidFill>
                <a:schemeClr val="tx1"/>
              </a:solidFill>
              <a:effectLst/>
              <a:uLnTx/>
              <a:uFillTx/>
              <a:latin typeface="#9Slide03 AmpleSof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681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childTnLst>
                          </p:cTn>
                        </p:par>
                        <p:par>
                          <p:cTn id="34" fill="hold">
                            <p:stCondLst>
                              <p:cond delay="500"/>
                            </p:stCondLst>
                            <p:childTnLst>
                              <p:par>
                                <p:cTn id="35" presetID="1" presetClass="emph" presetSubtype="2" fill="hold" nodeType="afterEffect">
                                  <p:stCondLst>
                                    <p:cond delay="0"/>
                                  </p:stCondLst>
                                  <p:childTnLst>
                                    <p:animClr clrSpc="rgb" dir="cw">
                                      <p:cBhvr>
                                        <p:cTn id="36" dur="500" fill="hold"/>
                                        <p:tgtEl>
                                          <p:spTgt spid="19"/>
                                        </p:tgtEl>
                                        <p:attrNameLst>
                                          <p:attrName>fillcolor</p:attrName>
                                        </p:attrNameLst>
                                      </p:cBhvr>
                                      <p:to>
                                        <a:srgbClr val="FFFF00"/>
                                      </p:to>
                                    </p:animClr>
                                    <p:set>
                                      <p:cBhvr>
                                        <p:cTn id="37" dur="500" fill="hold"/>
                                        <p:tgtEl>
                                          <p:spTgt spid="19"/>
                                        </p:tgtEl>
                                        <p:attrNameLst>
                                          <p:attrName>fill.type</p:attrName>
                                        </p:attrNameLst>
                                      </p:cBhvr>
                                      <p:to>
                                        <p:strVal val="solid"/>
                                      </p:to>
                                    </p:set>
                                    <p:set>
                                      <p:cBhvr>
                                        <p:cTn id="38" dur="500" fill="hold"/>
                                        <p:tgtEl>
                                          <p:spTgt spid="19"/>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20"/>
                                        </p:tgtEl>
                                      </p:cBhvr>
                                    </p:animEffect>
                                    <p:animScale>
                                      <p:cBhvr>
                                        <p:cTn id="44" dur="250" autoRev="1" fill="hold"/>
                                        <p:tgtEl>
                                          <p:spTgt spid="20"/>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21"/>
                                        </p:tgtEl>
                                        <p:attrNameLst>
                                          <p:attrName>fillcolor</p:attrName>
                                        </p:attrNameLst>
                                      </p:cBhvr>
                                      <p:to>
                                        <a:srgbClr val="00B0F0"/>
                                      </p:to>
                                    </p:animClr>
                                    <p:set>
                                      <p:cBhvr>
                                        <p:cTn id="48" dur="500" fill="hold"/>
                                        <p:tgtEl>
                                          <p:spTgt spid="21"/>
                                        </p:tgtEl>
                                        <p:attrNameLst>
                                          <p:attrName>fill.type</p:attrName>
                                        </p:attrNameLst>
                                      </p:cBhvr>
                                      <p:to>
                                        <p:strVal val="solid"/>
                                      </p:to>
                                    </p:set>
                                    <p:set>
                                      <p:cBhvr>
                                        <p:cTn id="49" dur="500" fill="hold"/>
                                        <p:tgtEl>
                                          <p:spTgt spid="2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2"/>
                                        </p:tgtEl>
                                      </p:cBhvr>
                                    </p:animEffect>
                                    <p:animScale>
                                      <p:cBhvr>
                                        <p:cTn id="55" dur="250" autoRev="1" fill="hold"/>
                                        <p:tgtEl>
                                          <p:spTgt spid="22"/>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3"/>
                                        </p:tgtEl>
                                        <p:attrNameLst>
                                          <p:attrName>fillcolor</p:attrName>
                                        </p:attrNameLst>
                                      </p:cBhvr>
                                      <p:to>
                                        <a:srgbClr val="FFFF00"/>
                                      </p:to>
                                    </p:animClr>
                                    <p:set>
                                      <p:cBhvr>
                                        <p:cTn id="59" dur="500" fill="hold"/>
                                        <p:tgtEl>
                                          <p:spTgt spid="23"/>
                                        </p:tgtEl>
                                        <p:attrNameLst>
                                          <p:attrName>fill.type</p:attrName>
                                        </p:attrNameLst>
                                      </p:cBhvr>
                                      <p:to>
                                        <p:strVal val="solid"/>
                                      </p:to>
                                    </p:set>
                                    <p:set>
                                      <p:cBhvr>
                                        <p:cTn id="60" dur="500" fill="hold"/>
                                        <p:tgtEl>
                                          <p:spTgt spid="23"/>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2503" y="715460"/>
            <a:ext cx="10726994" cy="542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Picture 2">
            <a:extLst>
              <a:ext uri="{FF2B5EF4-FFF2-40B4-BE49-F238E27FC236}">
                <a16:creationId xmlns="" xmlns:a16="http://schemas.microsoft.com/office/drawing/2014/main" id="{CB947391-633E-EF0A-62DF-A5C3D64BC7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28" b="99028" l="10000" r="98906">
                        <a14:foregroundMark x1="64141" y1="40694" x2="68438" y2="51667"/>
                        <a14:foregroundMark x1="60703" y1="51528" x2="60703" y2="51528"/>
                        <a14:foregroundMark x1="59766" y1="52083" x2="64375" y2="52361"/>
                        <a14:foregroundMark x1="66484" y1="41111" x2="69297" y2="44583"/>
                        <a14:foregroundMark x1="54609" y1="93194" x2="85781" y2="96944"/>
                        <a14:foregroundMark x1="85781" y1="96944" x2="93828" y2="96528"/>
                        <a14:foregroundMark x1="39609" y1="87222" x2="40391" y2="99028"/>
                        <a14:foregroundMark x1="48750" y1="78194" x2="45703" y2="97361"/>
                        <a14:foregroundMark x1="98984" y1="75694" x2="98984" y2="75694"/>
                        <a14:foregroundMark x1="92500" y1="70000" x2="92500" y2="70000"/>
                        <a14:foregroundMark x1="94922" y1="1528" x2="80156" y2="16389"/>
                        <a14:foregroundMark x1="72450" y1="19571" x2="60313" y2="24583"/>
                        <a14:foregroundMark x1="73744" y1="19037" x2="73022" y2="19335"/>
                        <a14:foregroundMark x1="80156" y1="16389" x2="74944" y2="18541"/>
                        <a14:foregroundMark x1="34922" y1="27639" x2="57891" y2="26667"/>
                        <a14:foregroundMark x1="63835" y1="17175" x2="71016" y2="20556"/>
                        <a14:foregroundMark x1="60336" y1="15527" x2="61126" y2="15899"/>
                        <a14:foregroundMark x1="53998" y1="12542" x2="54980" y2="13004"/>
                        <a14:foregroundMark x1="44766" y1="8194" x2="48726" y2="10059"/>
                        <a14:foregroundMark x1="76069" y1="10451" x2="73528" y2="14440"/>
                        <a14:foregroundMark x1="79453" y1="5139" x2="78550" y2="6556"/>
                        <a14:foregroundMark x1="41663" y1="21130" x2="46686" y2="23379"/>
                        <a14:foregroundMark x1="38828" y1="19861" x2="41575" y2="21091"/>
                        <a14:foregroundMark x1="53493" y1="17576" x2="57891" y2="17639"/>
                        <a14:foregroundMark x1="47957" y1="17497" x2="52752" y2="17566"/>
                        <a14:foregroundMark x1="40845" y1="17395" x2="44331" y2="17445"/>
                        <a14:foregroundMark x1="38438" y1="17361" x2="40501" y2="17390"/>
                        <a14:foregroundMark x1="71269" y1="23909" x2="80938" y2="16250"/>
                        <a14:foregroundMark x1="63322" y1="30203" x2="70216" y2="24742"/>
                        <a14:foregroundMark x1="59647" y1="33114" x2="63063" y2="30408"/>
                        <a14:foregroundMark x1="57266" y1="35000" x2="58294" y2="34186"/>
                        <a14:foregroundMark x1="63402" y1="29981" x2="65625" y2="29444"/>
                        <a14:foregroundMark x1="58528" y1="31159" x2="62290" y2="30250"/>
                        <a14:foregroundMark x1="51250" y1="32917" x2="57479" y2="31412"/>
                        <a14:foregroundMark x1="83438" y1="19444" x2="85938" y2="13750"/>
                        <a14:foregroundMark x1="51797" y1="7361" x2="60547" y2="8889"/>
                        <a14:foregroundMark x1="60547" y1="8889" x2="61563" y2="8750"/>
                        <a14:foregroundMark x1="57266" y1="11250" x2="57266" y2="11250"/>
                        <a14:foregroundMark x1="64297" y1="10972" x2="69922" y2="13333"/>
                        <a14:foregroundMark x1="58672" y1="20000" x2="58672" y2="20000"/>
                        <a14:foregroundMark x1="48203" y1="18472" x2="48203" y2="18472"/>
                        <a14:foregroundMark x1="59688" y1="18472" x2="61328" y2="21806"/>
                        <a14:foregroundMark x1="82109" y1="3194" x2="84609" y2="5417"/>
                        <a14:foregroundMark x1="79297" y1="10556" x2="79297" y2="9444"/>
                        <a14:backgroundMark x1="49375" y1="2222" x2="45391" y2="3750"/>
                        <a14:backgroundMark x1="45391" y1="3750" x2="34844" y2="16667"/>
                        <a14:backgroundMark x1="34844" y1="16667" x2="33125" y2="17222"/>
                        <a14:backgroundMark x1="49063" y1="9306" x2="54141" y2="12222"/>
                        <a14:backgroundMark x1="59688" y1="14444" x2="61563" y2="12222"/>
                        <a14:backgroundMark x1="79016" y1="8985" x2="76797" y2="7778"/>
                        <a14:backgroundMark x1="80625" y1="9861" x2="79236" y2="9105"/>
                        <a14:backgroundMark x1="76797" y1="7778" x2="72578" y2="8333"/>
                        <a14:backgroundMark x1="72578" y1="8333" x2="73750" y2="10139"/>
                        <a14:backgroundMark x1="55078" y1="12778" x2="59688" y2="15139"/>
                        <a14:backgroundMark x1="70000" y1="37222" x2="71250" y2="30972"/>
                        <a14:backgroundMark x1="72422" y1="17361" x2="69688" y2="15972"/>
                        <a14:backgroundMark x1="54688" y1="21528" x2="54688" y2="21528"/>
                        <a14:backgroundMark x1="52266" y1="20139" x2="52266" y2="20139"/>
                        <a14:backgroundMark x1="54375" y1="19861" x2="51641" y2="20417"/>
                        <a14:backgroundMark x1="48828" y1="22222" x2="45938" y2="20972"/>
                        <a14:backgroundMark x1="44375" y1="17361" x2="48516" y2="21250"/>
                        <a14:backgroundMark x1="61328" y1="15694" x2="62734" y2="19583"/>
                        <a14:backgroundMark x1="55547" y1="29583" x2="63125" y2="27917"/>
                        <a14:backgroundMark x1="63125" y1="27917" x2="64141" y2="27917"/>
                        <a14:backgroundMark x1="71797" y1="25139" x2="70625" y2="25694"/>
                        <a14:backgroundMark x1="87734" y1="3194" x2="88125" y2="2778"/>
                        <a14:backgroundMark x1="80234" y1="1806" x2="79609" y2="0"/>
                        <a14:backgroundMark x1="72422" y1="1111" x2="73203" y2="1111"/>
                        <a14:backgroundMark x1="74297" y1="16667" x2="70234" y2="16250"/>
                        <a14:backgroundMark x1="41172" y1="18889" x2="40313" y2="16528"/>
                        <a14:backgroundMark x1="59375" y1="32639" x2="58203" y2="34028"/>
                      </a14:backgroundRemoval>
                    </a14:imgEffect>
                  </a14:imgLayer>
                </a14:imgProps>
              </a:ext>
            </a:extLst>
          </a:blip>
          <a:stretch>
            <a:fillRect/>
          </a:stretch>
        </p:blipFill>
        <p:spPr>
          <a:xfrm>
            <a:off x="1892300" y="715461"/>
            <a:ext cx="9567197" cy="5427080"/>
          </a:xfrm>
          <a:prstGeom prst="rect">
            <a:avLst/>
          </a:prstGeom>
        </p:spPr>
      </p:pic>
      <p:sp>
        <p:nvSpPr>
          <p:cNvPr id="5" name="文本框 9">
            <a:extLst>
              <a:ext uri="{FF2B5EF4-FFF2-40B4-BE49-F238E27FC236}">
                <a16:creationId xmlns="" xmlns:a16="http://schemas.microsoft.com/office/drawing/2014/main" id="{110FEF47-A7D6-25B6-306D-9AD84D524E82}"/>
              </a:ext>
            </a:extLst>
          </p:cNvPr>
          <p:cNvSpPr txBox="1"/>
          <p:nvPr/>
        </p:nvSpPr>
        <p:spPr>
          <a:xfrm>
            <a:off x="1077173" y="2151727"/>
            <a:ext cx="4371127" cy="2554545"/>
          </a:xfrm>
          <a:prstGeom prst="rect">
            <a:avLst/>
          </a:prstGeom>
          <a:noFill/>
        </p:spPr>
        <p:txBody>
          <a:bodyPr wrap="square" rtlCol="0">
            <a:spAutoFit/>
          </a:bodyPr>
          <a:lstStyle/>
          <a:p>
            <a:pPr algn="ctr"/>
            <a:r>
              <a:rPr lang="en-US" altLang="zh-CN" sz="8000" dirty="0">
                <a:solidFill>
                  <a:srgbClr val="FF2D2D"/>
                </a:solidFill>
                <a:latin typeface="#9Slide07 IcielBaliho Script" pitchFamily="2" charset="0"/>
                <a:cs typeface="+mn-ea"/>
                <a:sym typeface="+mn-lt"/>
              </a:rPr>
              <a:t>Kim - Kiều gặp </a:t>
            </a:r>
            <a:r>
              <a:rPr lang="en-US" altLang="zh-CN" sz="8000" dirty="0" smtClean="0">
                <a:solidFill>
                  <a:srgbClr val="FF2D2D"/>
                </a:solidFill>
                <a:latin typeface="#9Slide07 IcielBaliho Script" pitchFamily="2" charset="0"/>
                <a:cs typeface="+mn-ea"/>
                <a:sym typeface="+mn-lt"/>
              </a:rPr>
              <a:t>gỡ (T2)</a:t>
            </a:r>
            <a:endParaRPr lang="zh-CN" altLang="en-US" sz="8000" dirty="0">
              <a:solidFill>
                <a:srgbClr val="FF2D2D"/>
              </a:solidFill>
              <a:latin typeface="#9Slide07 IcielBaliho Script" pitchFamily="2" charset="0"/>
              <a:cs typeface="+mn-ea"/>
              <a:sym typeface="+mn-lt"/>
            </a:endParaRPr>
          </a:p>
        </p:txBody>
      </p:sp>
    </p:spTree>
    <p:extLst>
      <p:ext uri="{BB962C8B-B14F-4D97-AF65-F5344CB8AC3E}">
        <p14:creationId xmlns:p14="http://schemas.microsoft.com/office/powerpoint/2010/main" val="5529672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素雅中国风.pptx"/>
</p:tagLst>
</file>

<file path=ppt/theme/theme1.xml><?xml version="1.0" encoding="utf-8"?>
<a:theme xmlns:a="http://schemas.openxmlformats.org/drawingml/2006/main" name="www.freeppt7.com">
  <a:themeElements>
    <a:clrScheme name="Office">
      <a:dk1>
        <a:srgbClr val="000000"/>
      </a:dk1>
      <a:lt1>
        <a:srgbClr val="FFFFFF"/>
      </a:lt1>
      <a:dk2>
        <a:srgbClr val="44546A"/>
      </a:dk2>
      <a:lt2>
        <a:srgbClr val="E6E4E4"/>
      </a:lt2>
      <a:accent1>
        <a:srgbClr val="526D74"/>
      </a:accent1>
      <a:accent2>
        <a:srgbClr val="C7B69D"/>
      </a:accent2>
      <a:accent3>
        <a:srgbClr val="6F786D"/>
      </a:accent3>
      <a:accent4>
        <a:srgbClr val="637986"/>
      </a:accent4>
      <a:accent5>
        <a:srgbClr val="F9DBB4"/>
      </a:accent5>
      <a:accent6>
        <a:srgbClr val="5A6258"/>
      </a:accent6>
      <a:hlink>
        <a:srgbClr val="566562"/>
      </a:hlink>
      <a:folHlink>
        <a:srgbClr val="436064"/>
      </a:folHlink>
    </a:clrScheme>
    <a:fontScheme name="bxf2z2ob">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4669</Words>
  <Application>Microsoft Office PowerPoint</Application>
  <PresentationFormat>Widescreen</PresentationFormat>
  <Paragraphs>371</Paragraphs>
  <Slides>36</Slides>
  <Notes>35</Notes>
  <HiddenSlides>0</HiddenSlides>
  <MMClips>2</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36</vt:i4>
      </vt:variant>
    </vt:vector>
  </HeadingPairs>
  <TitlesOfParts>
    <vt:vector size="59" baseType="lpstr">
      <vt:lpstr>微软雅黑</vt:lpstr>
      <vt:lpstr>宋体</vt:lpstr>
      <vt:lpstr>#9Slide03 AllRoundGothic</vt:lpstr>
      <vt:lpstr>#9Slide03 Ample</vt:lpstr>
      <vt:lpstr>#9Slide03 AmpleSoft</vt:lpstr>
      <vt:lpstr>#9Slide03 Arima Madurai ExtraBo</vt:lpstr>
      <vt:lpstr>#9Slide03 BoosterNextFYBlack</vt:lpstr>
      <vt:lpstr>#9Slide04 SFU CenturySchoolbook</vt:lpstr>
      <vt:lpstr>#9Slide07 IcielBaliho Script</vt:lpstr>
      <vt:lpstr>Algerian</vt:lpstr>
      <vt:lpstr>Arial</vt:lpstr>
      <vt:lpstr>Calibri</vt:lpstr>
      <vt:lpstr>Futura-Condensed-Normal</vt:lpstr>
      <vt:lpstr>华文行楷</vt:lpstr>
      <vt:lpstr>Symbol</vt:lpstr>
      <vt:lpstr>Times New Roman</vt:lpstr>
      <vt:lpstr>Wingdings</vt:lpstr>
      <vt:lpstr>义启小魏楷</vt:lpstr>
      <vt:lpstr>文泉驿等宽微米黑</vt:lpstr>
      <vt:lpstr>等线</vt:lpstr>
      <vt:lpstr>逐浪细阁体</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
  <cp:keywords>www.freeppt7.com</cp:keywords>
  <dc:description>www.freeppt7.com</dc:description>
  <cp:lastModifiedBy/>
  <cp:revision>1</cp:revision>
  <dcterms:created xsi:type="dcterms:W3CDTF">2018-12-18T09:12:16Z</dcterms:created>
  <dcterms:modified xsi:type="dcterms:W3CDTF">2025-10-22T06:58:48Z</dcterms:modified>
</cp:coreProperties>
</file>