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mp4" ContentType="video/mp4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4.wav" ContentType="audio/wav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8612d9a8984347b6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1"/>
  </p:notesMasterIdLst>
  <p:sldIdLst>
    <p:sldId id="323" r:id="rId3"/>
    <p:sldId id="324" r:id="rId4"/>
    <p:sldId id="310" r:id="rId5"/>
    <p:sldId id="311" r:id="rId6"/>
    <p:sldId id="314" r:id="rId7"/>
    <p:sldId id="313" r:id="rId8"/>
    <p:sldId id="312" r:id="rId9"/>
    <p:sldId id="315" r:id="rId10"/>
    <p:sldId id="287" r:id="rId11"/>
    <p:sldId id="291" r:id="rId12"/>
    <p:sldId id="292" r:id="rId13"/>
    <p:sldId id="306" r:id="rId14"/>
    <p:sldId id="320" r:id="rId15"/>
    <p:sldId id="293" r:id="rId16"/>
    <p:sldId id="296" r:id="rId17"/>
    <p:sldId id="294" r:id="rId18"/>
    <p:sldId id="295" r:id="rId19"/>
    <p:sldId id="288" r:id="rId20"/>
    <p:sldId id="298" r:id="rId21"/>
    <p:sldId id="299" r:id="rId22"/>
    <p:sldId id="281" r:id="rId23"/>
    <p:sldId id="300" r:id="rId24"/>
    <p:sldId id="302" r:id="rId25"/>
    <p:sldId id="272" r:id="rId26"/>
    <p:sldId id="305" r:id="rId27"/>
    <p:sldId id="262" r:id="rId28"/>
    <p:sldId id="325" r:id="rId29"/>
    <p:sldId id="30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8" clrIdx="0"/>
  <p:cmAuthor id="2" name="Bui Thi Tuyet GV" initials="BTTG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00"/>
    <a:srgbClr val="C20316"/>
    <a:srgbClr val="C7020C"/>
    <a:srgbClr val="644825"/>
    <a:srgbClr val="805C2F"/>
    <a:srgbClr val="FFF9D2"/>
    <a:srgbClr val="FAEED8"/>
    <a:srgbClr val="FF9409"/>
    <a:srgbClr val="9E211B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8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18T08:41:48.649" idx="3">
    <p:pos x="976" y="3396"/>
    <p:text>Trong Word cô để hoạt động cặp đôi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wmf"/><Relationship Id="rId1" Type="http://schemas.openxmlformats.org/officeDocument/2006/relationships/image" Target="../media/image75.emf"/><Relationship Id="rId4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60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8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7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8747-8A96-44D6-B8F0-B45260E399A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8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2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8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1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5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4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8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5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6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25904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664000" y="1114667"/>
            <a:ext cx="88640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1140367" y="2340933"/>
            <a:ext cx="4630800" cy="40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6420799" y="2340933"/>
            <a:ext cx="4630800" cy="40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2pPr>
            <a:lvl3pPr marL="1828754" lvl="2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3pPr>
            <a:lvl4pPr marL="2438339" lvl="3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4pPr>
            <a:lvl5pPr marL="3047924" lvl="4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5pPr>
            <a:lvl6pPr marL="3657509" lvl="5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6pPr>
            <a:lvl7pPr marL="4267093" lvl="6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accent1"/>
                </a:solidFill>
              </a:defRPr>
            </a:lvl7pPr>
            <a:lvl8pPr marL="4876678" lvl="7" indent="-406390" rtl="0"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600">
                <a:solidFill>
                  <a:schemeClr val="accent1"/>
                </a:solidFill>
              </a:defRPr>
            </a:lvl8pPr>
            <a:lvl9pPr marL="5486263" lvl="8" indent="-406390" rtl="0">
              <a:spcBef>
                <a:spcPts val="1067"/>
              </a:spcBef>
              <a:spcAft>
                <a:spcPts val="1067"/>
              </a:spcAft>
              <a:buClr>
                <a:schemeClr val="accent1"/>
              </a:buClr>
              <a:buSzPts val="12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210" name="Google Shape;210;p6"/>
          <p:cNvSpPr/>
          <p:nvPr/>
        </p:nvSpPr>
        <p:spPr>
          <a:xfrm>
            <a:off x="10751312" y="-300932"/>
            <a:ext cx="1727320" cy="3081475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11044508" y="29384"/>
            <a:ext cx="1318467" cy="275116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10751313" y="-291253"/>
            <a:ext cx="1311764" cy="2632172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10752504" y="-300931"/>
            <a:ext cx="1726128" cy="2620357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11439345" y="1680002"/>
            <a:ext cx="489200" cy="194941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12065016" y="1302255"/>
            <a:ext cx="335237" cy="507532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11764038" y="656905"/>
            <a:ext cx="300716" cy="44124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11121145" y="999508"/>
            <a:ext cx="572851" cy="151485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10994027" y="461204"/>
            <a:ext cx="396972" cy="153633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11441968" y="129110"/>
            <a:ext cx="104347" cy="396471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10762087" y="-282621"/>
            <a:ext cx="1687488" cy="259032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11065671" y="63609"/>
            <a:ext cx="1268395" cy="2687912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355395" y="4686160"/>
            <a:ext cx="1540725" cy="2757933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118706" y="4992088"/>
            <a:ext cx="1176039" cy="2462299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85929" y="4620039"/>
            <a:ext cx="1170060" cy="2355804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506694" y="4752770"/>
            <a:ext cx="1539663" cy="2345231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507378" y="6346117"/>
            <a:ext cx="436353" cy="174472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97892" y="6433081"/>
            <a:ext cx="299024" cy="454243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39936" y="5842523"/>
            <a:ext cx="268231" cy="394911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76031" y="5758489"/>
            <a:ext cx="510968" cy="135579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31416" y="5290785"/>
            <a:ext cx="354089" cy="137503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59645" y="5253051"/>
            <a:ext cx="93073" cy="354843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481441" y="4761779"/>
            <a:ext cx="1505196" cy="2318348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92368" y="5019365"/>
            <a:ext cx="1131376" cy="2405692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20901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08/12/2025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8.jp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8.jp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2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48.jp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6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48.jp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8.jp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8.jpg"/><Relationship Id="rId7" Type="http://schemas.openxmlformats.org/officeDocument/2006/relationships/image" Target="../media/image76.wmf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8.wmf"/><Relationship Id="rId5" Type="http://schemas.openxmlformats.org/officeDocument/2006/relationships/image" Target="../media/image75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wmf"/><Relationship Id="rId11" Type="http://schemas.openxmlformats.org/officeDocument/2006/relationships/image" Target="../media/image84.png"/><Relationship Id="rId5" Type="http://schemas.openxmlformats.org/officeDocument/2006/relationships/oleObject" Target="../embeddings/oleObject42.bin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48.jpg"/><Relationship Id="rId9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48.jp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86.wmf"/><Relationship Id="rId10" Type="http://schemas.openxmlformats.org/officeDocument/2006/relationships/image" Target="../media/image88.w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2.wmf"/><Relationship Id="rId11" Type="http://schemas.openxmlformats.org/officeDocument/2006/relationships/image" Target="../media/image94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48.jp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microsoft.com/office/2007/relationships/media" Target="../media/media2.mp4"/><Relationship Id="rId21" Type="http://schemas.openxmlformats.org/officeDocument/2006/relationships/image" Target="../media/image15.png"/><Relationship Id="rId34" Type="http://schemas.openxmlformats.org/officeDocument/2006/relationships/slide" Target="slide8.xml"/><Relationship Id="rId7" Type="http://schemas.openxmlformats.org/officeDocument/2006/relationships/audio" Target="../media/audio2.wav"/><Relationship Id="rId12" Type="http://schemas.openxmlformats.org/officeDocument/2006/relationships/slide" Target="slide9.xml"/><Relationship Id="rId17" Type="http://schemas.openxmlformats.org/officeDocument/2006/relationships/image" Target="../media/image11.gif"/><Relationship Id="rId25" Type="http://schemas.openxmlformats.org/officeDocument/2006/relationships/image" Target="../media/image19.png"/><Relationship Id="rId33" Type="http://schemas.openxmlformats.org/officeDocument/2006/relationships/slide" Target="slide7.xml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32" Type="http://schemas.openxmlformats.org/officeDocument/2006/relationships/slide" Target="slide6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gif"/><Relationship Id="rId23" Type="http://schemas.openxmlformats.org/officeDocument/2006/relationships/image" Target="../media/image17.png"/><Relationship Id="rId28" Type="http://schemas.openxmlformats.org/officeDocument/2006/relationships/image" Target="../media/image22.gif"/><Relationship Id="rId36" Type="http://schemas.openxmlformats.org/officeDocument/2006/relationships/image" Target="../media/image25.png"/><Relationship Id="rId10" Type="http://schemas.openxmlformats.org/officeDocument/2006/relationships/image" Target="../media/image5.gif"/><Relationship Id="rId19" Type="http://schemas.openxmlformats.org/officeDocument/2006/relationships/image" Target="../media/image13.png"/><Relationship Id="rId31" Type="http://schemas.openxmlformats.org/officeDocument/2006/relationships/slide" Target="slide5.xml"/><Relationship Id="rId4" Type="http://schemas.openxmlformats.org/officeDocument/2006/relationships/video" Target="../media/media2.mp4"/><Relationship Id="rId9" Type="http://schemas.openxmlformats.org/officeDocument/2006/relationships/image" Target="../media/image4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3.gif"/><Relationship Id="rId35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9.wmf"/><Relationship Id="rId3" Type="http://schemas.openxmlformats.org/officeDocument/2006/relationships/video" Target="../media/media3.wmv"/><Relationship Id="rId21" Type="http://schemas.openxmlformats.org/officeDocument/2006/relationships/image" Target="../media/image30.wmf"/><Relationship Id="rId7" Type="http://schemas.openxmlformats.org/officeDocument/2006/relationships/audio" Target="../media/audio2.wav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4.bin"/><Relationship Id="rId2" Type="http://schemas.microsoft.com/office/2007/relationships/media" Target="../media/media3.wmv"/><Relationship Id="rId16" Type="http://schemas.openxmlformats.org/officeDocument/2006/relationships/image" Target="../media/image28.wmf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31.png"/><Relationship Id="rId19" Type="http://schemas.openxmlformats.org/officeDocument/2006/relationships/image" Target="../media/image32.png"/><Relationship Id="rId4" Type="http://schemas.openxmlformats.org/officeDocument/2006/relationships/slideLayout" Target="../slideLayouts/slideLayout9.xml"/><Relationship Id="rId9" Type="http://schemas.openxmlformats.org/officeDocument/2006/relationships/slide" Target="slide3.xml"/><Relationship Id="rId14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4.wmf"/><Relationship Id="rId18" Type="http://schemas.openxmlformats.org/officeDocument/2006/relationships/image" Target="../media/image32.png"/><Relationship Id="rId3" Type="http://schemas.openxmlformats.org/officeDocument/2006/relationships/video" Target="../media/media3.wmv"/><Relationship Id="rId7" Type="http://schemas.openxmlformats.org/officeDocument/2006/relationships/image" Target="../media/image4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6.wmf"/><Relationship Id="rId2" Type="http://schemas.microsoft.com/office/2007/relationships/media" Target="../media/media3.wmv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11" Type="http://schemas.openxmlformats.org/officeDocument/2006/relationships/image" Target="../media/image33.wmf"/><Relationship Id="rId5" Type="http://schemas.openxmlformats.org/officeDocument/2006/relationships/audio" Target="../media/audio3.wav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0.bin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8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0.wmf"/><Relationship Id="rId18" Type="http://schemas.openxmlformats.org/officeDocument/2006/relationships/image" Target="../media/image32.png"/><Relationship Id="rId3" Type="http://schemas.openxmlformats.org/officeDocument/2006/relationships/video" Target="../media/media3.wmv"/><Relationship Id="rId7" Type="http://schemas.openxmlformats.org/officeDocument/2006/relationships/image" Target="../media/image4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42.wmf"/><Relationship Id="rId2" Type="http://schemas.microsoft.com/office/2007/relationships/media" Target="../media/media3.wmv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11" Type="http://schemas.openxmlformats.org/officeDocument/2006/relationships/image" Target="../media/image39.wmf"/><Relationship Id="rId5" Type="http://schemas.openxmlformats.org/officeDocument/2006/relationships/audio" Target="../media/audio3.wav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18.bin"/><Relationship Id="rId3" Type="http://schemas.openxmlformats.org/officeDocument/2006/relationships/video" Target="../media/media3.wmv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4.png"/><Relationship Id="rId12" Type="http://schemas.openxmlformats.org/officeDocument/2006/relationships/image" Target="../media/image43.wmf"/><Relationship Id="rId17" Type="http://schemas.openxmlformats.org/officeDocument/2006/relationships/image" Target="../media/image45.wmf"/><Relationship Id="rId2" Type="http://schemas.microsoft.com/office/2007/relationships/media" Target="../media/media3.wmv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5.bin"/><Relationship Id="rId5" Type="http://schemas.openxmlformats.org/officeDocument/2006/relationships/audio" Target="../media/audio3.wav"/><Relationship Id="rId15" Type="http://schemas.openxmlformats.org/officeDocument/2006/relationships/image" Target="../media/image47.png"/><Relationship Id="rId10" Type="http://schemas.openxmlformats.org/officeDocument/2006/relationships/image" Target="../media/image32.png"/><Relationship Id="rId19" Type="http://schemas.openxmlformats.org/officeDocument/2006/relationships/image" Target="../media/image46.wmf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1.png"/><Relationship Id="rId14" Type="http://schemas.openxmlformats.org/officeDocument/2006/relationships/image" Target="../media/image44.wmf"/><Relationship Id="rId22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400" y="889000"/>
            <a:ext cx="10820400" cy="38608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40740" y="1134710"/>
            <a:ext cx="925972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NHIỆT LIỆT CHÀO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MỪNG CÁC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THẦY CÔ GIÁO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DỰ GIỜ LỚP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7D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NGÀY HÔM NAY!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6601" y="4366749"/>
            <a:ext cx="4178200" cy="2491251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3200" y="3987800"/>
            <a:ext cx="4876800" cy="27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0" y="0"/>
            <a:ext cx="12235918" cy="6858000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11370151" y="3441576"/>
            <a:ext cx="821849" cy="487680"/>
          </a:xfrm>
          <a:prstGeom prst="notchedRightArrow">
            <a:avLst/>
          </a:prstGeom>
          <a:solidFill>
            <a:srgbClr val="C20316"/>
          </a:solidFill>
          <a:ln>
            <a:solidFill>
              <a:srgbClr val="C70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6411" y="694926"/>
            <a:ext cx="10757330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ngoặc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Khi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chia), </a:t>
            </a:r>
            <a:r>
              <a:rPr lang="vi-VN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thực hiện phép tính theo thứ tự từ trái sang phải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 ta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1"/>
          <a:stretch/>
        </p:blipFill>
        <p:spPr>
          <a:xfrm>
            <a:off x="-43918" y="-143634"/>
            <a:ext cx="12235918" cy="7173084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>
            <a:off x="0" y="3441576"/>
            <a:ext cx="821849" cy="487680"/>
          </a:xfrm>
          <a:prstGeom prst="notchedRightArrow">
            <a:avLst/>
          </a:prstGeom>
          <a:solidFill>
            <a:srgbClr val="C20316"/>
          </a:solidFill>
          <a:ln>
            <a:solidFill>
              <a:srgbClr val="C702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65767" y="1538656"/>
            <a:ext cx="10135608" cy="3061384"/>
            <a:chOff x="2336624" y="1538656"/>
            <a:chExt cx="8664751" cy="3061384"/>
          </a:xfrm>
        </p:grpSpPr>
        <p:grpSp>
          <p:nvGrpSpPr>
            <p:cNvPr id="8" name="Group 7"/>
            <p:cNvGrpSpPr/>
            <p:nvPr/>
          </p:nvGrpSpPr>
          <p:grpSpPr>
            <a:xfrm>
              <a:off x="2336624" y="1538656"/>
              <a:ext cx="8664751" cy="3061384"/>
              <a:chOff x="2118857" y="1238619"/>
              <a:chExt cx="8664751" cy="306138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146088" y="1238619"/>
                <a:ext cx="8637520" cy="164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ngoặc</a:t>
                </a:r>
                <a:r>
                  <a:rPr lang="en-US" sz="3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phép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ngoặc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trước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118857" y="2966593"/>
                <a:ext cx="37880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dấu</a:t>
                </a:r>
                <a:endParaRPr lang="en-US" sz="3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46088" y="3715228"/>
                <a:ext cx="633699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 thứ tự thực hiện các phép tính như sau: 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9430675"/>
                  </p:ext>
                </p:extLst>
              </p:nvPr>
            </p:nvGraphicFramePr>
            <p:xfrm>
              <a:off x="6095024" y="2966593"/>
              <a:ext cx="1587500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24" name="Equation" r:id="rId4" imgW="1587240" imgH="482400" progId="Equation.DSMT4">
                      <p:embed/>
                    </p:oleObj>
                  </mc:Choice>
                  <mc:Fallback>
                    <p:oleObj name="Equation" r:id="rId4" imgW="1587240" imgH="48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095024" y="2966593"/>
                            <a:ext cx="1587500" cy="482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261225"/>
                </p:ext>
              </p:extLst>
            </p:nvPr>
          </p:nvGraphicFramePr>
          <p:xfrm>
            <a:off x="8381801" y="4034415"/>
            <a:ext cx="22479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5" name="Equation" r:id="rId6" imgW="2247840" imgH="482400" progId="Equation.DSMT4">
                    <p:embed/>
                  </p:oleObj>
                </mc:Choice>
                <mc:Fallback>
                  <p:oleObj name="Equation" r:id="rId6" imgW="224784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381801" y="4034415"/>
                          <a:ext cx="22479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014161" y="2387810"/>
            <a:ext cx="8669361" cy="1361865"/>
            <a:chOff x="1318548" y="4808440"/>
            <a:chExt cx="8669361" cy="1361865"/>
          </a:xfrm>
        </p:grpSpPr>
        <p:sp>
          <p:nvSpPr>
            <p:cNvPr id="9" name="Rectangle 8"/>
            <p:cNvSpPr/>
            <p:nvPr/>
          </p:nvSpPr>
          <p:spPr>
            <a:xfrm>
              <a:off x="1318548" y="4808440"/>
              <a:ext cx="86693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vi-VN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thế nào để tính được giá trị biểu thức  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6938907"/>
                </p:ext>
              </p:extLst>
            </p:nvPr>
          </p:nvGraphicFramePr>
          <p:xfrm>
            <a:off x="3982750" y="5332105"/>
            <a:ext cx="28575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6" name="Equation" r:id="rId8" imgW="2857320" imgH="838080" progId="Equation.DSMT4">
                    <p:embed/>
                  </p:oleObj>
                </mc:Choice>
                <mc:Fallback>
                  <p:oleObj name="Equation" r:id="rId8" imgW="285732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82750" y="5332105"/>
                          <a:ext cx="28575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042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26448" y="-107020"/>
            <a:ext cx="2031231" cy="2875488"/>
          </a:xfrm>
          <a:prstGeom prst="rect">
            <a:avLst/>
          </a:prstGeom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9" y="982044"/>
            <a:ext cx="10429306" cy="4836865"/>
          </a:xfrm>
          <a:prstGeom prst="rect">
            <a:avLst/>
          </a:prstGeom>
        </p:spPr>
      </p:pic>
      <p:sp>
        <p:nvSpPr>
          <p:cNvPr id="15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749039" y="2155715"/>
            <a:ext cx="10348451" cy="2277547"/>
          </a:xfrm>
          <a:prstGeom prst="rect">
            <a:avLst/>
          </a:prstGeom>
          <a:noFill/>
          <a:effectLst>
            <a:outerShdw blurRad="1270000" dist="2476500" dir="21540000" sx="200000" sy="200000" algn="ctr" rotWithShape="0">
              <a:srgbClr val="000000">
                <a:alpha val="0"/>
              </a:srgbClr>
            </a:outerShdw>
            <a:reflection blurRad="127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12. </a:t>
            </a: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THỰC HIỆN CÁC PHÉP TÍNH         QUY TẮC DẤU NGOẶC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287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230531" y="1317227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230531" y="1317227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237053" y="1322388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230531" y="2662695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230531" y="2662695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237053" y="2667856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230531" y="4013932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230531" y="4013932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237053" y="4019092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10861891" y="4378131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10861891" y="4378131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10868413" y="4383292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10927359" y="5012060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10927359" y="5012060"/>
            <a:ext cx="518564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10933881" y="5017221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10927359" y="5694266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10927359" y="5694266"/>
            <a:ext cx="518564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10933881" y="5699426"/>
            <a:ext cx="505464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10751312" y="-300932"/>
            <a:ext cx="1727320" cy="3081475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11044508" y="29384"/>
            <a:ext cx="1318467" cy="275116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10751313" y="-291253"/>
            <a:ext cx="1311764" cy="2632172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10752504" y="-300931"/>
            <a:ext cx="1726128" cy="2620357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11439345" y="1680002"/>
            <a:ext cx="489200" cy="194941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12065016" y="1302255"/>
            <a:ext cx="335237" cy="507532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11764038" y="656905"/>
            <a:ext cx="300716" cy="44124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11121145" y="999508"/>
            <a:ext cx="572851" cy="151485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10994027" y="461204"/>
            <a:ext cx="396972" cy="153633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11441968" y="129110"/>
            <a:ext cx="104347" cy="396471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10762087" y="-282621"/>
            <a:ext cx="1687488" cy="259032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11065671" y="63609"/>
            <a:ext cx="1268395" cy="2687912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355395" y="4686160"/>
            <a:ext cx="1540725" cy="2757933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118706" y="4992088"/>
            <a:ext cx="1176039" cy="2462299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85929" y="4620039"/>
            <a:ext cx="1170060" cy="2355804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506694" y="4752770"/>
            <a:ext cx="1539663" cy="2345231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507378" y="6346117"/>
            <a:ext cx="436353" cy="174472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97892" y="6433081"/>
            <a:ext cx="299024" cy="454243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39936" y="5842523"/>
            <a:ext cx="268231" cy="394911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76031" y="5758489"/>
            <a:ext cx="510968" cy="135579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31416" y="5290785"/>
            <a:ext cx="354089" cy="137503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59645" y="5253051"/>
            <a:ext cx="93073" cy="354843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481441" y="4761779"/>
            <a:ext cx="1505196" cy="2318348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92368" y="5019365"/>
            <a:ext cx="1131376" cy="2405692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602687" y="550859"/>
            <a:ext cx="919199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58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626378" y="2099576"/>
            <a:ext cx="8738436" cy="10945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endParaRPr lang="en-US" sz="32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626378" y="3830844"/>
            <a:ext cx="8738436" cy="10945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Quy</a:t>
            </a:r>
            <a:r>
              <a:rPr lang="en-US" sz="3200" b="1" dirty="0"/>
              <a:t> </a:t>
            </a:r>
            <a:r>
              <a:rPr lang="en-US" sz="3200" b="1" dirty="0" err="1"/>
              <a:t>tắc</a:t>
            </a:r>
            <a:r>
              <a:rPr lang="en-US" sz="3200" b="1" dirty="0"/>
              <a:t> </a:t>
            </a:r>
            <a:r>
              <a:rPr lang="en-US" sz="3200" b="1" dirty="0" err="1"/>
              <a:t>dấu</a:t>
            </a:r>
            <a:r>
              <a:rPr lang="en-US" sz="3200" b="1" dirty="0"/>
              <a:t> </a:t>
            </a:r>
            <a:r>
              <a:rPr lang="en-US" sz="3200" b="1" dirty="0" err="1"/>
              <a:t>ngoặc</a:t>
            </a:r>
            <a:endParaRPr lang="en-US" sz="32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602687" y="5544863"/>
            <a:ext cx="8738436" cy="10945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06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15" y="-194209"/>
            <a:ext cx="3739358" cy="36234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34" y="3435141"/>
            <a:ext cx="3885662" cy="3765176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198"/>
            <a:ext cx="7115183" cy="4807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307" y="3562206"/>
            <a:ext cx="5207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13862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/>
        </p:blipFill>
        <p:spPr>
          <a:xfrm>
            <a:off x="-43918" y="1"/>
            <a:ext cx="12235918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84743"/>
            <a:ext cx="9628908" cy="584775"/>
            <a:chOff x="0" y="338380"/>
            <a:chExt cx="9628908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260849" y="338380"/>
              <a:ext cx="836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C20316"/>
                  </a:solidFill>
                </a:rPr>
                <a:t>I. THỨ TỰ THỰC HIỆN CÁC PHÉP TÍNH</a:t>
              </a:r>
              <a:endParaRPr lang="en-US" sz="3200" b="1" dirty="0">
                <a:solidFill>
                  <a:srgbClr val="C2031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26473"/>
              <a:ext cx="1025236" cy="263236"/>
            </a:xfrm>
            <a:prstGeom prst="rect">
              <a:avLst/>
            </a:prstGeom>
            <a:solidFill>
              <a:srgbClr val="C70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574472" y="2681158"/>
            <a:ext cx="7077316" cy="290342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3132033"/>
            <a:ext cx="2001677" cy="20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6"/>
          <a:stretch/>
        </p:blipFill>
        <p:spPr>
          <a:xfrm>
            <a:off x="-5818" y="0"/>
            <a:ext cx="122359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10505542" y="0"/>
            <a:ext cx="1730376" cy="16527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81138" y="1982788"/>
            <a:ext cx="8527292" cy="2286000"/>
            <a:chOff x="1557716" y="2071208"/>
            <a:chExt cx="8527292" cy="2286000"/>
          </a:xfrm>
        </p:grpSpPr>
        <p:grpSp>
          <p:nvGrpSpPr>
            <p:cNvPr id="8" name="Group 7"/>
            <p:cNvGrpSpPr/>
            <p:nvPr/>
          </p:nvGrpSpPr>
          <p:grpSpPr>
            <a:xfrm>
              <a:off x="1576000" y="2071208"/>
              <a:ext cx="8509008" cy="1143000"/>
              <a:chOff x="961234" y="619556"/>
              <a:chExt cx="8509008" cy="1143000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0269044"/>
                  </p:ext>
                </p:extLst>
              </p:nvPr>
            </p:nvGraphicFramePr>
            <p:xfrm>
              <a:off x="2387575" y="619556"/>
              <a:ext cx="31242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40" name="Equation" r:id="rId5" imgW="3124080" imgH="1143000" progId="Equation.DSMT4">
                      <p:embed/>
                    </p:oleObj>
                  </mc:Choice>
                  <mc:Fallback>
                    <p:oleObj name="Equation" r:id="rId5" imgW="312408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387575" y="619556"/>
                            <a:ext cx="31242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961234" y="898060"/>
                <a:ext cx="16209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+mj-lt"/>
                  </a:rPr>
                  <a:t>Để tính: </a:t>
                </a:r>
                <a:endParaRPr lang="en-US" sz="3200" dirty="0">
                  <a:latin typeface="+mj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10860" y="938344"/>
                <a:ext cx="40593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 </a:t>
                </a:r>
                <a:r>
                  <a:rPr lang="vi-VN" sz="3200" dirty="0">
                    <a:latin typeface="+mj-lt"/>
                  </a:rPr>
                  <a:t>bạn Châu làm như sau: </a:t>
                </a:r>
                <a:endParaRPr lang="en-US" sz="3200" dirty="0">
                  <a:latin typeface="+mj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557716" y="3214208"/>
              <a:ext cx="6130925" cy="1143000"/>
              <a:chOff x="1205999" y="2041669"/>
              <a:chExt cx="6130925" cy="1143000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9999569"/>
                  </p:ext>
                </p:extLst>
              </p:nvPr>
            </p:nvGraphicFramePr>
            <p:xfrm>
              <a:off x="1205999" y="2041669"/>
              <a:ext cx="29591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41" name="Equation" r:id="rId7" imgW="2958840" imgH="1143000" progId="Equation.DSMT4">
                      <p:embed/>
                    </p:oleObj>
                  </mc:Choice>
                  <mc:Fallback>
                    <p:oleObj name="Equation" r:id="rId7" imgW="295884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05999" y="2041669"/>
                            <a:ext cx="29591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8366127"/>
                  </p:ext>
                </p:extLst>
              </p:nvPr>
            </p:nvGraphicFramePr>
            <p:xfrm>
              <a:off x="4085724" y="2041669"/>
              <a:ext cx="3251200" cy="1143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42" name="Equation" r:id="rId9" imgW="3251160" imgH="1143000" progId="Equation.DSMT4">
                      <p:embed/>
                    </p:oleObj>
                  </mc:Choice>
                  <mc:Fallback>
                    <p:oleObj name="Equation" r:id="rId9" imgW="3251160" imgH="1143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085724" y="2041669"/>
                            <a:ext cx="3251200" cy="1143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Box 11"/>
          <p:cNvSpPr txBox="1"/>
          <p:nvPr/>
        </p:nvSpPr>
        <p:spPr>
          <a:xfrm>
            <a:off x="1442010" y="4541035"/>
            <a:ext cx="7357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Theo em bạn Châu làm đúng chưa? Vì sao?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387" y="1201659"/>
            <a:ext cx="1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Ví dụ 1</a:t>
            </a:r>
            <a:endParaRPr lang="en-US" sz="3200" b="1" u="sng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38380"/>
            <a:ext cx="9628908" cy="584775"/>
            <a:chOff x="0" y="338380"/>
            <a:chExt cx="9628908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1260849" y="338380"/>
              <a:ext cx="836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C20316"/>
                  </a:solidFill>
                  <a:latin typeface="+mj-lt"/>
                </a:rPr>
                <a:t>I. THỨ TỰ THỰC HIỆN CÁC PHÉP TÍNH</a:t>
              </a:r>
              <a:endParaRPr lang="en-US" sz="3200" b="1" dirty="0">
                <a:solidFill>
                  <a:srgbClr val="C20316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526473"/>
              <a:ext cx="1025236" cy="263236"/>
            </a:xfrm>
            <a:prstGeom prst="rect">
              <a:avLst/>
            </a:prstGeom>
            <a:solidFill>
              <a:srgbClr val="C702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87062" y="4516876"/>
            <a:ext cx="811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C20316"/>
                </a:solidFill>
                <a:latin typeface="+mj-lt"/>
                <a:ea typeface="Times New Roman" panose="02020603050405020304" pitchFamily="18" charset="0"/>
              </a:rPr>
              <a:t>Bạn Châu làm chưa đúng vì đã thực hiện phép cộng trước khi thực hiện lũy thừa và phép nhân</a:t>
            </a:r>
            <a:r>
              <a:rPr lang="en-US" sz="3200" dirty="0">
                <a:solidFill>
                  <a:srgbClr val="C20316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C2031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9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5"/>
          <a:stretch/>
        </p:blipFill>
        <p:spPr>
          <a:xfrm>
            <a:off x="-45400" y="-124691"/>
            <a:ext cx="12235918" cy="6982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11682" y="2840642"/>
            <a:ext cx="3322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latin typeface="+mj-lt"/>
                <a:ea typeface="Times New Roman" panose="02020603050405020304" pitchFamily="18" charset="0"/>
              </a:rPr>
              <a:t>Bạn Châu làm chưa đúng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.</a:t>
            </a:r>
            <a:r>
              <a:rPr lang="vi-VN" sz="2800" dirty="0">
                <a:latin typeface="+mj-lt"/>
                <a:ea typeface="Times New Roman" panose="02020603050405020304" pitchFamily="18" charset="0"/>
              </a:rPr>
              <a:t> Ta có lời giải đúng như sau: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602" y="208279"/>
            <a:ext cx="1909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+mj-lt"/>
              </a:rPr>
              <a:t>Lời giải</a:t>
            </a:r>
            <a:endParaRPr lang="en-US" sz="3200" b="1" u="sng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" y="2294294"/>
            <a:ext cx="1931343" cy="193134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96073"/>
              </p:ext>
            </p:extLst>
          </p:nvPr>
        </p:nvGraphicFramePr>
        <p:xfrm>
          <a:off x="7598064" y="1292090"/>
          <a:ext cx="2565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" name="Equation" r:id="rId5" imgW="2565360" imgH="1002960" progId="Equation.DSMT4">
                  <p:embed/>
                </p:oleObj>
              </mc:Choice>
              <mc:Fallback>
                <p:oleObj name="Equation" r:id="rId5" imgW="25653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8064" y="1292090"/>
                        <a:ext cx="2565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30917"/>
              </p:ext>
            </p:extLst>
          </p:nvPr>
        </p:nvGraphicFramePr>
        <p:xfrm>
          <a:off x="8056934" y="2294294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3" name="Equation" r:id="rId7" imgW="1726920" imgH="838080" progId="Equation.DSMT4">
                  <p:embed/>
                </p:oleObj>
              </mc:Choice>
              <mc:Fallback>
                <p:oleObj name="Equation" r:id="rId7" imgW="1726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56934" y="2294294"/>
                        <a:ext cx="1727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576142"/>
              </p:ext>
            </p:extLst>
          </p:nvPr>
        </p:nvGraphicFramePr>
        <p:xfrm>
          <a:off x="8150514" y="3132494"/>
          <a:ext cx="1460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4" name="Equation" r:id="rId9" imgW="1460160" imgH="838080" progId="Equation.DSMT4">
                  <p:embed/>
                </p:oleObj>
              </mc:Choice>
              <mc:Fallback>
                <p:oleObj name="Equation" r:id="rId9" imgW="1460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50514" y="3132494"/>
                        <a:ext cx="1460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781660"/>
              </p:ext>
            </p:extLst>
          </p:nvPr>
        </p:nvGraphicFramePr>
        <p:xfrm>
          <a:off x="8148720" y="4073232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5" name="Equation" r:id="rId11" imgW="1104840" imgH="838080" progId="Equation.DSMT4">
                  <p:embed/>
                </p:oleObj>
              </mc:Choice>
              <mc:Fallback>
                <p:oleObj name="Equation" r:id="rId11" imgW="11048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48720" y="4073232"/>
                        <a:ext cx="1104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19508"/>
              </p:ext>
            </p:extLst>
          </p:nvPr>
        </p:nvGraphicFramePr>
        <p:xfrm>
          <a:off x="8202984" y="4875434"/>
          <a:ext cx="1435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6" name="Equation" r:id="rId13" imgW="1434960" imgH="838080" progId="Equation.DSMT4">
                  <p:embed/>
                </p:oleObj>
              </mc:Choice>
              <mc:Fallback>
                <p:oleObj name="Equation" r:id="rId13" imgW="14349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02984" y="4875434"/>
                        <a:ext cx="1435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39874"/>
              </p:ext>
            </p:extLst>
          </p:nvPr>
        </p:nvGraphicFramePr>
        <p:xfrm>
          <a:off x="8272834" y="5824464"/>
          <a:ext cx="64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7" name="Equation" r:id="rId15" imgW="647640" imgH="838080" progId="Equation.DSMT4">
                  <p:embed/>
                </p:oleObj>
              </mc:Choice>
              <mc:Fallback>
                <p:oleObj name="Equation" r:id="rId15" imgW="647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72834" y="5824464"/>
                        <a:ext cx="647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8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9"/>
          <a:stretch/>
        </p:blipFill>
        <p:spPr>
          <a:xfrm>
            <a:off x="-794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1036" y="718769"/>
            <a:ext cx="685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20316"/>
                </a:solidFill>
              </a:rPr>
              <a:t>HOẠT ĐỘNG CẶP ĐÔI</a:t>
            </a:r>
            <a:endParaRPr lang="en-US" sz="4000" b="1" dirty="0">
              <a:solidFill>
                <a:srgbClr val="C2031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841" y="1369224"/>
            <a:ext cx="9301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Yêu cầu: Thực hiện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</a:rPr>
              <a:t>Trong vòng 3 phút cặp đôi nào xong trước sẽ nhận được quyền lên bảng trình bày và lấy điểm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99" y="1579453"/>
            <a:ext cx="2701601" cy="2701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6766" y="3117283"/>
            <a:ext cx="357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GB" sz="3200" b="1" dirty="0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3200" b="1" dirty="0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E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E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48" y="3757834"/>
            <a:ext cx="5118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89933"/>
              </p:ext>
            </p:extLst>
          </p:nvPr>
        </p:nvGraphicFramePr>
        <p:xfrm>
          <a:off x="762853" y="4368037"/>
          <a:ext cx="20939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5" imgW="2093870" imgH="824500" progId="Equation.DSMT4">
                  <p:embed/>
                </p:oleObj>
              </mc:Choice>
              <mc:Fallback>
                <p:oleObj name="Equation" r:id="rId5" imgW="2093870" imgH="82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853" y="4368037"/>
                        <a:ext cx="2093913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87199"/>
              </p:ext>
            </p:extLst>
          </p:nvPr>
        </p:nvGraphicFramePr>
        <p:xfrm>
          <a:off x="4798785" y="4368037"/>
          <a:ext cx="34274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7" imgW="3427413" imgH="963299" progId="Equation.DSMT4">
                  <p:embed/>
                </p:oleObj>
              </mc:Choice>
              <mc:Fallback>
                <p:oleObj name="Equation" r:id="rId7" imgW="3427413" imgH="9632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8785" y="4368037"/>
                        <a:ext cx="3427413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6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71"/>
            <a:ext cx="12235918" cy="678782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48083" y="861564"/>
            <a:ext cx="727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19250"/>
              </p:ext>
            </p:extLst>
          </p:nvPr>
        </p:nvGraphicFramePr>
        <p:xfrm>
          <a:off x="1338248" y="1807667"/>
          <a:ext cx="3035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0" name="Equation" r:id="rId5" imgW="3035160" imgH="965160" progId="Equation.DSMT4">
                  <p:embed/>
                </p:oleObj>
              </mc:Choice>
              <mc:Fallback>
                <p:oleObj name="Equation" r:id="rId5" imgW="303516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8248" y="1807667"/>
                        <a:ext cx="30353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72882"/>
              </p:ext>
            </p:extLst>
          </p:nvPr>
        </p:nvGraphicFramePr>
        <p:xfrm>
          <a:off x="5870370" y="1858467"/>
          <a:ext cx="419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1" name="Equation" r:id="rId7" imgW="4190760" imgH="914400" progId="Equation.DSMT4">
                  <p:embed/>
                </p:oleObj>
              </mc:Choice>
              <mc:Fallback>
                <p:oleObj name="Equation" r:id="rId7" imgW="41907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0370" y="1858467"/>
                        <a:ext cx="4191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1" name="Picture 3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9575" y="3732502"/>
            <a:ext cx="24320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3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896" y="3522327"/>
            <a:ext cx="89082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8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6191" y="603981"/>
            <a:ext cx="7739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9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sz="9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8"/>
          <a:stretch/>
        </p:blipFill>
        <p:spPr>
          <a:xfrm>
            <a:off x="0" y="1"/>
            <a:ext cx="12235918" cy="685799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8008" y="92530"/>
            <a:ext cx="6901686" cy="584775"/>
            <a:chOff x="158008" y="92530"/>
            <a:chExt cx="6901686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158008" y="92530"/>
              <a:ext cx="3574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+mj-lt"/>
                </a:rPr>
                <a:t>Ví dụ 2:</a:t>
              </a:r>
              <a:endParaRPr lang="en-US" sz="3200" b="1" dirty="0"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81912" y="123307"/>
              <a:ext cx="54777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trị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biểu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vi-VN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6400803" y="1001377"/>
            <a:ext cx="0" cy="5794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93881"/>
              </p:ext>
            </p:extLst>
          </p:nvPr>
        </p:nvGraphicFramePr>
        <p:xfrm>
          <a:off x="2356696" y="553395"/>
          <a:ext cx="30289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1" name="Equation" r:id="rId4" imgW="3028777" imgH="961970" progId="Equation.DSMT4">
                  <p:embed/>
                </p:oleObj>
              </mc:Choice>
              <mc:Fallback>
                <p:oleObj name="Equation" r:id="rId4" imgW="3028777" imgH="9619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6696" y="553395"/>
                        <a:ext cx="302895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22336"/>
              </p:ext>
            </p:extLst>
          </p:nvPr>
        </p:nvGraphicFramePr>
        <p:xfrm>
          <a:off x="6969125" y="1487488"/>
          <a:ext cx="38227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2" name="Equation" r:id="rId6" imgW="3822480" imgH="3162240" progId="Equation.DSMT4">
                  <p:embed/>
                </p:oleObj>
              </mc:Choice>
              <mc:Fallback>
                <p:oleObj name="Equation" r:id="rId6" imgW="3822480" imgH="3162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9125" y="1487488"/>
                        <a:ext cx="38227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116411"/>
              </p:ext>
            </p:extLst>
          </p:nvPr>
        </p:nvGraphicFramePr>
        <p:xfrm>
          <a:off x="6790288" y="581969"/>
          <a:ext cx="41814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3" name="Equation" r:id="rId8" imgW="4181674" imgH="904886" progId="Equation.DSMT4">
                  <p:embed/>
                </p:oleObj>
              </mc:Choice>
              <mc:Fallback>
                <p:oleObj name="Equation" r:id="rId8" imgW="4181674" imgH="904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0288" y="581969"/>
                        <a:ext cx="41814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82755"/>
              </p:ext>
            </p:extLst>
          </p:nvPr>
        </p:nvGraphicFramePr>
        <p:xfrm>
          <a:off x="2545068" y="1486844"/>
          <a:ext cx="23368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4" name="Equation" r:id="rId10" imgW="2336760" imgH="5308560" progId="Equation.DSMT4">
                  <p:embed/>
                </p:oleObj>
              </mc:Choice>
              <mc:Fallback>
                <p:oleObj name="Equation" r:id="rId10" imgW="2336760" imgH="5308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45068" y="1486844"/>
                        <a:ext cx="2336800" cy="530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06" name="Picture 7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44" y="3316866"/>
            <a:ext cx="24320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71" y="1020133"/>
            <a:ext cx="7348654" cy="4807181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/>
        </p:blipFill>
        <p:spPr>
          <a:xfrm>
            <a:off x="-213915" y="61621"/>
            <a:ext cx="5059680" cy="2404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531" y="1263974"/>
            <a:ext cx="23647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58146" y="3423724"/>
            <a:ext cx="5417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918" cy="9765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0627" y="1054220"/>
            <a:ext cx="640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Tính giá trị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6227" y="464063"/>
            <a:ext cx="271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C203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8648" y="1849253"/>
            <a:ext cx="8898680" cy="1007917"/>
            <a:chOff x="1391227" y="2317904"/>
            <a:chExt cx="8898680" cy="100791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846699"/>
                </p:ext>
              </p:extLst>
            </p:nvPr>
          </p:nvGraphicFramePr>
          <p:xfrm>
            <a:off x="1391227" y="2317904"/>
            <a:ext cx="31750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" name="Equation" r:id="rId5" imgW="3174840" imgH="888840" progId="Equation.DSMT4">
                    <p:embed/>
                  </p:oleObj>
                </mc:Choice>
                <mc:Fallback>
                  <p:oleObj name="Equation" r:id="rId5" imgW="3174840" imgH="8888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91227" y="2317904"/>
                          <a:ext cx="31750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858731"/>
                </p:ext>
              </p:extLst>
            </p:nvPr>
          </p:nvGraphicFramePr>
          <p:xfrm>
            <a:off x="6505307" y="2411421"/>
            <a:ext cx="3784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4" name="Equation" r:id="rId7" imgW="3784320" imgH="914400" progId="Equation.DSMT4">
                    <p:embed/>
                  </p:oleObj>
                </mc:Choice>
                <mc:Fallback>
                  <p:oleObj name="Equation" r:id="rId7" imgW="3784320" imgH="914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05307" y="2411421"/>
                          <a:ext cx="378460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17382" r="20120" b="2"/>
          <a:stretch/>
        </p:blipFill>
        <p:spPr>
          <a:xfrm>
            <a:off x="3482422" y="3756423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16" y="3859530"/>
            <a:ext cx="2327672" cy="2327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3233" y="2557563"/>
            <a:ext cx="2643812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18" y="-1737"/>
            <a:ext cx="12235918" cy="684414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02061"/>
              </p:ext>
            </p:extLst>
          </p:nvPr>
        </p:nvGraphicFramePr>
        <p:xfrm>
          <a:off x="4565783" y="512618"/>
          <a:ext cx="3580690" cy="99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Equation" r:id="rId4" imgW="2666880" imgH="825480" progId="Equation.DSMT4">
                  <p:embed/>
                </p:oleObj>
              </mc:Choice>
              <mc:Fallback>
                <p:oleObj name="Equation" r:id="rId4" imgW="2666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5783" y="512618"/>
                        <a:ext cx="3580690" cy="992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rot="20213264">
            <a:off x="156783" y="652989"/>
            <a:ext cx="34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20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mở đầu</a:t>
            </a:r>
            <a:endParaRPr lang="en-US" sz="3600" b="1" dirty="0">
              <a:solidFill>
                <a:srgbClr val="C20316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890808" y="1282331"/>
            <a:ext cx="2433458" cy="252433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16993"/>
              </p:ext>
            </p:extLst>
          </p:nvPr>
        </p:nvGraphicFramePr>
        <p:xfrm>
          <a:off x="4544402" y="1711822"/>
          <a:ext cx="318928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4402" y="1711822"/>
                        <a:ext cx="3189287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55271"/>
              </p:ext>
            </p:extLst>
          </p:nvPr>
        </p:nvGraphicFramePr>
        <p:xfrm>
          <a:off x="4588097" y="3181618"/>
          <a:ext cx="2574699" cy="127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8097" y="3181618"/>
                        <a:ext cx="2574699" cy="1279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54860"/>
              </p:ext>
            </p:extLst>
          </p:nvPr>
        </p:nvGraphicFramePr>
        <p:xfrm>
          <a:off x="4635477" y="4572001"/>
          <a:ext cx="3330887" cy="131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11" imgW="1218960" imgH="393480" progId="Equation.DSMT4">
                  <p:embed/>
                </p:oleObj>
              </mc:Choice>
              <mc:Fallback>
                <p:oleObj name="Equation" r:id="rId11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35477" y="4572001"/>
                        <a:ext cx="3330887" cy="131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329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98" y="354884"/>
            <a:ext cx="7855100" cy="6389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48" y="3821586"/>
            <a:ext cx="3875148" cy="16262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278496" y="1491196"/>
            <a:ext cx="1321706" cy="13217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591">
            <a:off x="158125" y="3664306"/>
            <a:ext cx="1321706" cy="1321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5854" y="2265655"/>
            <a:ext cx="51443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C203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8000" b="1" dirty="0">
                <a:solidFill>
                  <a:srgbClr val="C203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C203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8000" b="1" dirty="0">
                <a:solidFill>
                  <a:srgbClr val="C203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8000" dirty="0">
              <a:solidFill>
                <a:srgbClr val="C20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4"/>
          <a:stretch/>
        </p:blipFill>
        <p:spPr>
          <a:xfrm>
            <a:off x="20267" y="208689"/>
            <a:ext cx="12235918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0063" y="519441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Bài tập vận dụng 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67000" y="1359824"/>
            <a:ext cx="5286909" cy="4978735"/>
            <a:chOff x="45310" y="1046321"/>
            <a:chExt cx="5286909" cy="4978735"/>
          </a:xfrm>
        </p:grpSpPr>
        <p:sp>
          <p:nvSpPr>
            <p:cNvPr id="5" name="TextBox 4"/>
            <p:cNvSpPr txBox="1"/>
            <p:nvPr/>
          </p:nvSpPr>
          <p:spPr>
            <a:xfrm>
              <a:off x="45310" y="1046321"/>
              <a:ext cx="5148695" cy="4978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cốc bột. Bình có      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bị rơi mất một nửa số bột đó, hỏi Bình cần thêm</a:t>
              </a:r>
              <a:r>
                <a: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bao nhiêu cốc bột nữa ?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47769"/>
                </p:ext>
              </p:extLst>
            </p:nvPr>
          </p:nvGraphicFramePr>
          <p:xfrm>
            <a:off x="1001561" y="1988839"/>
            <a:ext cx="5461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0" name="Equation" r:id="rId5" imgW="545760" imgH="939600" progId="Equation.DSMT4">
                    <p:embed/>
                  </p:oleObj>
                </mc:Choice>
                <mc:Fallback>
                  <p:oleObj name="Equation" r:id="rId5" imgW="54576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1561" y="1988839"/>
                          <a:ext cx="5461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899482"/>
                </p:ext>
              </p:extLst>
            </p:nvPr>
          </p:nvGraphicFramePr>
          <p:xfrm>
            <a:off x="4786119" y="1950794"/>
            <a:ext cx="5461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1" name="Equation" r:id="rId7" imgW="545760" imgH="939600" progId="Equation.DSMT4">
                    <p:embed/>
                  </p:oleObj>
                </mc:Choice>
                <mc:Fallback>
                  <p:oleObj name="Equation" r:id="rId7" imgW="54576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86119" y="1950794"/>
                          <a:ext cx="5461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10812141" y="5360030"/>
            <a:ext cx="1444044" cy="14979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741348" y="1653868"/>
            <a:ext cx="0" cy="5070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32960" y="1392258"/>
            <a:ext cx="841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741347" y="2012961"/>
            <a:ext cx="6303329" cy="2478122"/>
            <a:chOff x="6247121" y="1955845"/>
            <a:chExt cx="6303329" cy="2478122"/>
          </a:xfrm>
        </p:grpSpPr>
        <p:sp>
          <p:nvSpPr>
            <p:cNvPr id="20" name="Rectangle 19"/>
            <p:cNvSpPr/>
            <p:nvPr/>
          </p:nvSpPr>
          <p:spPr>
            <a:xfrm>
              <a:off x="6247121" y="1955845"/>
              <a:ext cx="603599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 cố</a:t>
              </a: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bột Bình cần thêm là</a:t>
              </a:r>
              <a:endParaRPr 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200" dirty="0">
                <a:latin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</a:rPr>
                <a:t>                                                (</a:t>
              </a:r>
              <a:r>
                <a:rPr lang="en-US" sz="3200" dirty="0" err="1">
                  <a:latin typeface="Times New Roman" panose="02020603050405020304" pitchFamily="18" charset="0"/>
                </a:rPr>
                <a:t>cốc</a:t>
              </a:r>
              <a:r>
                <a:rPr lang="en-US" sz="3200" dirty="0">
                  <a:latin typeface="Times New Roman" panose="02020603050405020304" pitchFamily="18" charset="0"/>
                </a:rPr>
                <a:t>)</a:t>
              </a:r>
              <a:endParaRPr lang="en-US" sz="3200" dirty="0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1280019"/>
                </p:ext>
              </p:extLst>
            </p:nvPr>
          </p:nvGraphicFramePr>
          <p:xfrm>
            <a:off x="6371635" y="2798552"/>
            <a:ext cx="47752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2" name="Equation" r:id="rId10" imgW="4775040" imgH="939600" progId="Equation.DSMT4">
                    <p:embed/>
                  </p:oleObj>
                </mc:Choice>
                <mc:Fallback>
                  <p:oleObj name="Equation" r:id="rId10" imgW="4775040" imgH="93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71635" y="2798552"/>
                          <a:ext cx="4775200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6247121" y="3849192"/>
              <a:ext cx="6303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Vậy Bình cần thêm 1</a:t>
              </a: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,5</a:t>
              </a: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cốc bột nữa</a:t>
              </a: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2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5 -0.0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4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94" y="-73600"/>
            <a:ext cx="8664790" cy="70485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" y="2810417"/>
            <a:ext cx="4645363" cy="38525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97" y="4646444"/>
            <a:ext cx="2984932" cy="2984930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399660" y="298588"/>
            <a:ext cx="5142465" cy="650055"/>
          </a:xfrm>
          <a:prstGeom prst="flowChartTerminator">
            <a:avLst/>
          </a:prstGeom>
          <a:solidFill>
            <a:srgbClr val="FAEED8"/>
          </a:solidFill>
          <a:ln>
            <a:solidFill>
              <a:srgbClr val="FFF9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702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200" b="1" dirty="0">
              <a:solidFill>
                <a:srgbClr val="C702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4846320" y="1857119"/>
            <a:ext cx="466621" cy="309849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4846320" y="2709998"/>
            <a:ext cx="438912" cy="304800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4846320" y="4421920"/>
            <a:ext cx="438912" cy="273866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42125" y="2600788"/>
            <a:ext cx="608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3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trang 2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2125" y="4270069"/>
            <a:ext cx="608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phần 2 “Quy tắc dấu ngoặc”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46434" y="1803102"/>
            <a:ext cx="677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lại kiến thức bài học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73" y="3564107"/>
            <a:ext cx="4937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2125" y="3251359"/>
            <a:ext cx="5333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cstienhoi.daitu.edu.vn/upload/48650/20201012/grab30f0bstt_anh_dep_va_loi_chuc_2010_hay_y_nghia_danh_cho_chi_em_phu_nu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9C20AF9-0140-491C-A859-F6ECBFED6351}"/>
              </a:ext>
            </a:extLst>
          </p:cNvPr>
          <p:cNvSpPr/>
          <p:nvPr/>
        </p:nvSpPr>
        <p:spPr>
          <a:xfrm>
            <a:off x="1201002" y="2121905"/>
            <a:ext cx="9567081" cy="183594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7D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45978B-5EEB-4332-B7FF-A0E60C1AF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4" y="443347"/>
            <a:ext cx="9545780" cy="5702965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9C20AF9-0140-491C-A859-F6ECBFED6351}"/>
              </a:ext>
            </a:extLst>
          </p:cNvPr>
          <p:cNvSpPr/>
          <p:nvPr/>
        </p:nvSpPr>
        <p:spPr>
          <a:xfrm>
            <a:off x="3136605" y="3413051"/>
            <a:ext cx="6145619" cy="137192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2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9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31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2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3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4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255661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</a:t>
            </a:r>
            <a:r>
              <a:rPr lang="en-US" sz="28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BẠN THỎ</a:t>
            </a:r>
            <a:endParaRPr lang="en-US" sz="2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20378" y="255661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</a:t>
            </a:r>
            <a:r>
              <a:rPr lang="en-US" sz="28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3" name="tiếng vỗ tay">
            <a:hlinkClick r:id="" action="ppaction://media"/>
            <a:extLst>
              <a:ext uri="{FF2B5EF4-FFF2-40B4-BE49-F238E27FC236}">
                <a16:creationId xmlns:a16="http://schemas.microsoft.com/office/drawing/2014/main" id="{4B1BA0C4-4295-48B1-BE59-B971323EC83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0342315" y="1112768"/>
            <a:ext cx="1834341" cy="10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100000">
                <p:cTn id="16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888641" y="1826675"/>
            <a:ext cx="10017483" cy="1459561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Câu1: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</a:t>
            </a:r>
            <a:r>
              <a:rPr lang="en-US" altLang="en-US" sz="32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2488" y="3547748"/>
            <a:ext cx="3252234" cy="1552286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4" y="4815145"/>
            <a:ext cx="1285875" cy="1285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5005" y="5490260"/>
            <a:ext cx="3252234" cy="111644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6257" y="3573182"/>
            <a:ext cx="3231498" cy="1526852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6257" y="5490260"/>
            <a:ext cx="3252233" cy="113442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7156733" y="5732904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AA3FC9-DC0A-4C6F-B606-E2625D6F2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27380"/>
              </p:ext>
            </p:extLst>
          </p:nvPr>
        </p:nvGraphicFramePr>
        <p:xfrm>
          <a:off x="7269163" y="5786438"/>
          <a:ext cx="18653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0" name="Equation" r:id="rId11" imgW="1409400" imgH="393480" progId="Equation.DSMT4">
                  <p:embed/>
                </p:oleObj>
              </mc:Choice>
              <mc:Fallback>
                <p:oleObj name="Equation" r:id="rId11" imgW="1409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69163" y="5786438"/>
                        <a:ext cx="1865312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614745-2483-4B1F-9C1F-58EA61FBC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57270"/>
              </p:ext>
            </p:extLst>
          </p:nvPr>
        </p:nvGraphicFramePr>
        <p:xfrm>
          <a:off x="7229839" y="3706844"/>
          <a:ext cx="164581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1" name="Equation" r:id="rId13" imgW="901440" imgH="838080" progId="Equation.DSMT4">
                  <p:embed/>
                </p:oleObj>
              </mc:Choice>
              <mc:Fallback>
                <p:oleObj name="Equation" r:id="rId13" imgW="9014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29839" y="3706844"/>
                        <a:ext cx="1645813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D51B746-EAEC-45EA-ACF1-1A99EB108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15136"/>
              </p:ext>
            </p:extLst>
          </p:nvPr>
        </p:nvGraphicFramePr>
        <p:xfrm>
          <a:off x="2953042" y="5785214"/>
          <a:ext cx="9477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2" name="Equation" r:id="rId15" imgW="685800" imgH="393480" progId="Equation.DSMT4">
                  <p:embed/>
                </p:oleObj>
              </mc:Choice>
              <mc:Fallback>
                <p:oleObj name="Equation" r:id="rId15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3042" y="5785214"/>
                        <a:ext cx="947737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B43A771-91FF-4322-867B-64557B84E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876624"/>
              </p:ext>
            </p:extLst>
          </p:nvPr>
        </p:nvGraphicFramePr>
        <p:xfrm>
          <a:off x="2887663" y="3756025"/>
          <a:ext cx="12525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3" name="Equation" r:id="rId17" imgW="927000" imgH="838080" progId="Equation.DSMT4">
                  <p:embed/>
                </p:oleObj>
              </mc:Choice>
              <mc:Fallback>
                <p:oleObj name="Equation" r:id="rId17" imgW="9270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87663" y="3756025"/>
                        <a:ext cx="1252537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id="{DD26247A-BB5D-43EA-8115-51FC0BB6417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38729" y="0"/>
            <a:ext cx="2218004" cy="124762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909162"/>
              </p:ext>
            </p:extLst>
          </p:nvPr>
        </p:nvGraphicFramePr>
        <p:xfrm>
          <a:off x="5897383" y="2047741"/>
          <a:ext cx="2864479" cy="113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4" name="Equation" r:id="rId20" imgW="749160" imgH="469800" progId="Equation.DSMT4">
                  <p:embed/>
                </p:oleObj>
              </mc:Choice>
              <mc:Fallback>
                <p:oleObj name="Equation" r:id="rId20" imgW="749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97383" y="2047741"/>
                        <a:ext cx="2864479" cy="1135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20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8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1ED176A-B40F-4D57-9A8E-A5C3CC523121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E6E60-2604-4BD7-8869-C49086BA59AA}"/>
              </a:ext>
            </a:extLst>
          </p:cNvPr>
          <p:cNvSpPr/>
          <p:nvPr/>
        </p:nvSpPr>
        <p:spPr>
          <a:xfrm>
            <a:off x="1342181" y="1424049"/>
            <a:ext cx="9620250" cy="1395863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53FF2-AA68-43CA-8F58-7B915E748217}"/>
              </a:ext>
            </a:extLst>
          </p:cNvPr>
          <p:cNvSpPr/>
          <p:nvPr/>
        </p:nvSpPr>
        <p:spPr>
          <a:xfrm>
            <a:off x="2367572" y="4648199"/>
            <a:ext cx="2998437" cy="126894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2CF3EFA9-0073-4BE9-B3B7-A5FB00574F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3B6ACA-3216-4760-8424-12EEBDB05E2C}"/>
              </a:ext>
            </a:extLst>
          </p:cNvPr>
          <p:cNvSpPr/>
          <p:nvPr/>
        </p:nvSpPr>
        <p:spPr>
          <a:xfrm>
            <a:off x="2367572" y="3090182"/>
            <a:ext cx="2998437" cy="126894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AD141-5B04-48BB-BD65-20EFE8C9713D}"/>
              </a:ext>
            </a:extLst>
          </p:cNvPr>
          <p:cNvSpPr/>
          <p:nvPr/>
        </p:nvSpPr>
        <p:spPr>
          <a:xfrm>
            <a:off x="6426417" y="4642458"/>
            <a:ext cx="2983746" cy="1274687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D035CC-487D-40F6-905C-12CB4AAB8B50}"/>
              </a:ext>
            </a:extLst>
          </p:cNvPr>
          <p:cNvSpPr/>
          <p:nvPr/>
        </p:nvSpPr>
        <p:spPr>
          <a:xfrm>
            <a:off x="6426417" y="3073254"/>
            <a:ext cx="2983746" cy="1285875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4EA882E-6E75-46D4-BE0D-7C3D2788E085}"/>
              </a:ext>
            </a:extLst>
          </p:cNvPr>
          <p:cNvSpPr/>
          <p:nvPr/>
        </p:nvSpPr>
        <p:spPr>
          <a:xfrm>
            <a:off x="7261308" y="3400615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7155FF2-0753-424F-A412-62EB2CDA5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10585"/>
              </p:ext>
            </p:extLst>
          </p:nvPr>
        </p:nvGraphicFramePr>
        <p:xfrm>
          <a:off x="3225800" y="3516313"/>
          <a:ext cx="20796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8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25800" y="3516313"/>
                        <a:ext cx="20796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EF4B108-7649-43C6-B78B-2EC5763A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57510"/>
              </p:ext>
            </p:extLst>
          </p:nvPr>
        </p:nvGraphicFramePr>
        <p:xfrm>
          <a:off x="7297738" y="3448050"/>
          <a:ext cx="11207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9" name="Equation" r:id="rId12" imgW="799920" imgH="393480" progId="Equation.DSMT4">
                  <p:embed/>
                </p:oleObj>
              </mc:Choice>
              <mc:Fallback>
                <p:oleObj name="Equation" r:id="rId12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97738" y="3448050"/>
                        <a:ext cx="11207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3302D7F-E739-4D5F-AA11-E55DCF34B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05623"/>
              </p:ext>
            </p:extLst>
          </p:nvPr>
        </p:nvGraphicFramePr>
        <p:xfrm>
          <a:off x="3144838" y="5008563"/>
          <a:ext cx="1192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0" name="Equation" r:id="rId14" imgW="863280" imgH="393480" progId="Equation.DSMT4">
                  <p:embed/>
                </p:oleObj>
              </mc:Choice>
              <mc:Fallback>
                <p:oleObj name="Equation" r:id="rId14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4838" y="5008563"/>
                        <a:ext cx="119221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F1774C6-A4D2-4E7C-902B-2D693B04B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299940"/>
              </p:ext>
            </p:extLst>
          </p:nvPr>
        </p:nvGraphicFramePr>
        <p:xfrm>
          <a:off x="7188200" y="4948238"/>
          <a:ext cx="1547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1" name="Equation" r:id="rId16" imgW="1143000" imgH="393480" progId="Equation.DSMT4">
                  <p:embed/>
                </p:oleObj>
              </mc:Choice>
              <mc:Fallback>
                <p:oleObj name="Equation" r:id="rId16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88200" y="4948238"/>
                        <a:ext cx="15478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id="{A857A07A-CC89-4170-BCDF-3E5EDFCC3D8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043304" y="6267"/>
            <a:ext cx="2218004" cy="124762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35216"/>
              </p:ext>
            </p:extLst>
          </p:nvPr>
        </p:nvGraphicFramePr>
        <p:xfrm>
          <a:off x="6902538" y="1648495"/>
          <a:ext cx="2331613" cy="78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2" name="Equation" r:id="rId19" imgW="482400" imgH="203040" progId="Equation.DSMT4">
                  <p:embed/>
                </p:oleObj>
              </mc:Choice>
              <mc:Fallback>
                <p:oleObj name="Equation" r:id="rId19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02538" y="1648495"/>
                        <a:ext cx="2331613" cy="78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64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32C6CB-E080-4A66-B0F2-25E6118A776B}"/>
              </a:ext>
            </a:extLst>
          </p:cNvPr>
          <p:cNvSpPr/>
          <p:nvPr/>
        </p:nvSpPr>
        <p:spPr>
          <a:xfrm>
            <a:off x="6218349" y="5336278"/>
            <a:ext cx="5666704" cy="126894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17A6E-9641-41A6-BA8A-C5DB746C6938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979C0-996D-4D5D-976E-3E33357DC6A9}"/>
              </a:ext>
            </a:extLst>
          </p:cNvPr>
          <p:cNvSpPr/>
          <p:nvPr/>
        </p:nvSpPr>
        <p:spPr>
          <a:xfrm>
            <a:off x="1087092" y="1511972"/>
            <a:ext cx="9620250" cy="1866900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E869228D-1D25-4CEB-A3BC-BB555E8813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66" y="2729747"/>
            <a:ext cx="1121445" cy="11214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32C6CB-E080-4A66-B0F2-25E6118A776B}"/>
              </a:ext>
            </a:extLst>
          </p:cNvPr>
          <p:cNvSpPr/>
          <p:nvPr/>
        </p:nvSpPr>
        <p:spPr>
          <a:xfrm>
            <a:off x="128789" y="3806354"/>
            <a:ext cx="5666704" cy="126894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3C44FDB-9746-4464-A009-D6702638B44C}"/>
              </a:ext>
            </a:extLst>
          </p:cNvPr>
          <p:cNvSpPr/>
          <p:nvPr/>
        </p:nvSpPr>
        <p:spPr>
          <a:xfrm>
            <a:off x="6349285" y="5780824"/>
            <a:ext cx="579549" cy="631152"/>
          </a:xfrm>
          <a:prstGeom prst="flowChartConnector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2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id="{4B4E7D8F-86AA-4D7A-8C39-B405534F17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06656" y="126784"/>
            <a:ext cx="2218004" cy="1247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625" y="4211392"/>
            <a:ext cx="5238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–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GB" sz="28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32C6CB-E080-4A66-B0F2-25E6118A776B}"/>
              </a:ext>
            </a:extLst>
          </p:cNvPr>
          <p:cNvSpPr/>
          <p:nvPr/>
        </p:nvSpPr>
        <p:spPr>
          <a:xfrm>
            <a:off x="6218349" y="3851192"/>
            <a:ext cx="5666704" cy="126894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2C6CB-E080-4A66-B0F2-25E6118A776B}"/>
              </a:ext>
            </a:extLst>
          </p:cNvPr>
          <p:cNvSpPr/>
          <p:nvPr/>
        </p:nvSpPr>
        <p:spPr>
          <a:xfrm>
            <a:off x="136554" y="5316753"/>
            <a:ext cx="5666704" cy="126894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9285" y="4211392"/>
            <a:ext cx="553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626" y="5662676"/>
            <a:ext cx="523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2315" y="5834790"/>
            <a:ext cx="533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–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GB" sz="28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4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7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FB795A-9AC6-4A2B-A3BB-EC47371084F8}"/>
              </a:ext>
            </a:extLst>
          </p:cNvPr>
          <p:cNvSpPr/>
          <p:nvPr/>
        </p:nvSpPr>
        <p:spPr>
          <a:xfrm>
            <a:off x="873458" y="1762051"/>
            <a:ext cx="11150220" cy="1427756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Open Sans"/>
              </a:rPr>
              <a:t>60 - [42 - (2 021 - 2 020)</a:t>
            </a:r>
            <a:r>
              <a:rPr lang="en-GB" sz="3200" baseline="30000" dirty="0">
                <a:solidFill>
                  <a:srgbClr val="000000"/>
                </a:solidFill>
                <a:latin typeface="Open Sans"/>
              </a:rPr>
              <a:t>1 999</a:t>
            </a:r>
            <a:r>
              <a:rPr lang="en-GB" sz="3200" dirty="0">
                <a:solidFill>
                  <a:srgbClr val="000000"/>
                </a:solidFill>
                <a:latin typeface="Open Sans"/>
              </a:rPr>
              <a:t>]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B95657-07F0-4232-B25B-04D6838EFB0A}"/>
              </a:ext>
            </a:extLst>
          </p:cNvPr>
          <p:cNvSpPr/>
          <p:nvPr/>
        </p:nvSpPr>
        <p:spPr>
          <a:xfrm>
            <a:off x="2416442" y="3549662"/>
            <a:ext cx="2998437" cy="94934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B2976D37-963E-4323-A3B6-6660E1A89E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814FDA4-4EF7-4885-B82F-344908955622}"/>
              </a:ext>
            </a:extLst>
          </p:cNvPr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C4AD61-1890-488D-8C72-351FD64066DB}"/>
              </a:ext>
            </a:extLst>
          </p:cNvPr>
          <p:cNvSpPr/>
          <p:nvPr/>
        </p:nvSpPr>
        <p:spPr>
          <a:xfrm>
            <a:off x="2408317" y="4930722"/>
            <a:ext cx="2998437" cy="91823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71CE13-8ABD-4DDF-BF9F-C0186B149E18}"/>
              </a:ext>
            </a:extLst>
          </p:cNvPr>
          <p:cNvSpPr/>
          <p:nvPr/>
        </p:nvSpPr>
        <p:spPr>
          <a:xfrm>
            <a:off x="6411725" y="3536783"/>
            <a:ext cx="2959527" cy="949344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5CA549-4271-4C46-8040-50F52C824D51}"/>
              </a:ext>
            </a:extLst>
          </p:cNvPr>
          <p:cNvSpPr/>
          <p:nvPr/>
        </p:nvSpPr>
        <p:spPr>
          <a:xfrm>
            <a:off x="6413412" y="4930722"/>
            <a:ext cx="2998437" cy="938379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B8900C2E-0727-4767-B6A1-88FB89075C02}"/>
              </a:ext>
            </a:extLst>
          </p:cNvPr>
          <p:cNvSpPr/>
          <p:nvPr/>
        </p:nvSpPr>
        <p:spPr>
          <a:xfrm>
            <a:off x="7097948" y="5084335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D9D783D-C865-4996-8B29-6C3CF3403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1825"/>
              </p:ext>
            </p:extLst>
          </p:nvPr>
        </p:nvGraphicFramePr>
        <p:xfrm>
          <a:off x="3279775" y="3811588"/>
          <a:ext cx="20669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4" name="Equation" r:id="rId10" imgW="1562040" imgH="393480" progId="Equation.DSMT4">
                  <p:embed/>
                </p:oleObj>
              </mc:Choice>
              <mc:Fallback>
                <p:oleObj name="Equation" r:id="rId10" imgW="1562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9775" y="3811588"/>
                        <a:ext cx="20669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01E2007-5530-4713-A92C-155F0E41E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99380"/>
              </p:ext>
            </p:extLst>
          </p:nvPr>
        </p:nvGraphicFramePr>
        <p:xfrm>
          <a:off x="7161213" y="3770313"/>
          <a:ext cx="12557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5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61213" y="3770313"/>
                        <a:ext cx="12557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4D3610B-9DFE-48CF-B590-9509A5D42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98206"/>
              </p:ext>
            </p:extLst>
          </p:nvPr>
        </p:nvGraphicFramePr>
        <p:xfrm>
          <a:off x="3294063" y="5184775"/>
          <a:ext cx="10874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6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94063" y="5184775"/>
                        <a:ext cx="108743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44E295D-3F17-429C-8D7B-CF5DE6FE0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327564"/>
              </p:ext>
            </p:extLst>
          </p:nvPr>
        </p:nvGraphicFramePr>
        <p:xfrm>
          <a:off x="7220295" y="5182087"/>
          <a:ext cx="1152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" name="Equation" r:id="rId16" imgW="850680" imgH="393480" progId="Equation.DSMT4">
                  <p:embed/>
                </p:oleObj>
              </mc:Choice>
              <mc:Fallback>
                <p:oleObj name="Equation" r:id="rId16" imgW="850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20295" y="5182087"/>
                        <a:ext cx="11525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id="{3475619C-AF52-4BFE-90E7-5A58DBFAFE9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60424" y="36012"/>
            <a:ext cx="2218004" cy="12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7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8EDC54-04E8-4CB0-B983-D6A7E1A2B236}"/>
              </a:ext>
            </a:extLst>
          </p:cNvPr>
          <p:cNvSpPr txBox="1"/>
          <p:nvPr/>
        </p:nvSpPr>
        <p:spPr>
          <a:xfrm>
            <a:off x="0" y="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60522-8C5A-47AA-93B8-523B8FC82197}"/>
              </a:ext>
            </a:extLst>
          </p:cNvPr>
          <p:cNvSpPr/>
          <p:nvPr/>
        </p:nvSpPr>
        <p:spPr>
          <a:xfrm>
            <a:off x="579549" y="1610345"/>
            <a:ext cx="11002471" cy="1836876"/>
          </a:xfrm>
          <a:prstGeom prst="rect">
            <a:avLst/>
          </a:prstGeom>
          <a:solidFill>
            <a:srgbClr val="CF5F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6AF7A8-6DF5-4673-99C6-9671968049FA}"/>
              </a:ext>
            </a:extLst>
          </p:cNvPr>
          <p:cNvSpPr/>
          <p:nvPr/>
        </p:nvSpPr>
        <p:spPr>
          <a:xfrm>
            <a:off x="888310" y="3817057"/>
            <a:ext cx="4938556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( )    { }      [ ]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4853941E-012C-48CD-A92D-5C5CEA1B90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83" y="5515235"/>
            <a:ext cx="1285875" cy="12858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591EBE-68A6-4390-98B6-E1BC5B751160}"/>
              </a:ext>
            </a:extLst>
          </p:cNvPr>
          <p:cNvSpPr/>
          <p:nvPr/>
        </p:nvSpPr>
        <p:spPr>
          <a:xfrm>
            <a:off x="6096000" y="3844286"/>
            <a:ext cx="4731026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( )    [ ]     { } 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B6250E-7105-4CFD-9ECC-66E9BE24163C}"/>
              </a:ext>
            </a:extLst>
          </p:cNvPr>
          <p:cNvSpPr/>
          <p:nvPr/>
        </p:nvSpPr>
        <p:spPr>
          <a:xfrm>
            <a:off x="888310" y="5062710"/>
            <a:ext cx="4938556" cy="93552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{ }    [ ]     ( )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266C80-3894-4284-B186-4A1B0B6B8A02}"/>
              </a:ext>
            </a:extLst>
          </p:cNvPr>
          <p:cNvSpPr/>
          <p:nvPr/>
        </p:nvSpPr>
        <p:spPr>
          <a:xfrm>
            <a:off x="6096000" y="5068388"/>
            <a:ext cx="4731027" cy="936808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[ ]     ( )     { }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96A1E8C-93A7-4C4E-B165-FA15B9705FB3}"/>
              </a:ext>
            </a:extLst>
          </p:cNvPr>
          <p:cNvSpPr/>
          <p:nvPr/>
        </p:nvSpPr>
        <p:spPr>
          <a:xfrm>
            <a:off x="6095999" y="4065791"/>
            <a:ext cx="579549" cy="631152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đồng hồ 10 giây">
            <a:hlinkClick r:id="" action="ppaction://media"/>
            <a:extLst>
              <a:ext uri="{FF2B5EF4-FFF2-40B4-BE49-F238E27FC236}">
                <a16:creationId xmlns:a16="http://schemas.microsoft.com/office/drawing/2014/main" id="{E91CADAD-6B93-4101-AEB6-E2DF55209EA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60424" y="53873"/>
            <a:ext cx="2218004" cy="124762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0869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2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83068"/>
              </p:ext>
            </p:extLst>
          </p:nvPr>
        </p:nvGraphicFramePr>
        <p:xfrm>
          <a:off x="2000071" y="4198513"/>
          <a:ext cx="511310" cy="29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" name="Equation" r:id="rId13" imgW="190440" imgH="139680" progId="Equation.DSMT4">
                  <p:embed/>
                </p:oleObj>
              </mc:Choice>
              <mc:Fallback>
                <p:oleObj name="Equation" r:id="rId13" imgW="19044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00071" y="4198513"/>
                        <a:ext cx="511310" cy="291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21" y="4169815"/>
            <a:ext cx="5143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28" y="4252012"/>
            <a:ext cx="5143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640956"/>
              </p:ext>
            </p:extLst>
          </p:nvPr>
        </p:nvGraphicFramePr>
        <p:xfrm>
          <a:off x="8205925" y="4199372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" name="Equation" r:id="rId16" imgW="511200" imgH="290520" progId="Equation.DSMT4">
                  <p:embed/>
                </p:oleObj>
              </mc:Choice>
              <mc:Fallback>
                <p:oleObj name="Equation" r:id="rId16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05925" y="4199372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322499"/>
              </p:ext>
            </p:extLst>
          </p:nvPr>
        </p:nvGraphicFramePr>
        <p:xfrm>
          <a:off x="3102000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5" name="Equation" r:id="rId18" imgW="511200" imgH="290520" progId="Equation.DSMT4">
                  <p:embed/>
                </p:oleObj>
              </mc:Choice>
              <mc:Fallback>
                <p:oleObj name="Equation" r:id="rId18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02000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93589"/>
              </p:ext>
            </p:extLst>
          </p:nvPr>
        </p:nvGraphicFramePr>
        <p:xfrm>
          <a:off x="2054024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6" name="Equation" r:id="rId20" imgW="511200" imgH="290520" progId="Equation.DSMT4">
                  <p:embed/>
                </p:oleObj>
              </mc:Choice>
              <mc:Fallback>
                <p:oleObj name="Equation" r:id="rId20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54024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36943"/>
              </p:ext>
            </p:extLst>
          </p:nvPr>
        </p:nvGraphicFramePr>
        <p:xfrm>
          <a:off x="7205573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7" name="Equation" r:id="rId21" imgW="511200" imgH="290520" progId="Equation.DSMT4">
                  <p:embed/>
                </p:oleObj>
              </mc:Choice>
              <mc:Fallback>
                <p:oleObj name="Equation" r:id="rId21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05573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208518"/>
              </p:ext>
            </p:extLst>
          </p:nvPr>
        </p:nvGraphicFramePr>
        <p:xfrm>
          <a:off x="8205925" y="5391535"/>
          <a:ext cx="511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8" name="Equation" r:id="rId22" imgW="511200" imgH="290520" progId="Equation.DSMT4">
                  <p:embed/>
                </p:oleObj>
              </mc:Choice>
              <mc:Fallback>
                <p:oleObj name="Equation" r:id="rId22" imgW="511200" imgH="2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05925" y="5391535"/>
                        <a:ext cx="511175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03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6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6"/>
          <a:stretch/>
        </p:blipFill>
        <p:spPr>
          <a:xfrm>
            <a:off x="0" y="-110837"/>
            <a:ext cx="12235918" cy="6968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3385" y="1619255"/>
            <a:ext cx="80385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19" y="1528625"/>
            <a:ext cx="1993903" cy="1993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779" y="4859779"/>
            <a:ext cx="1998221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CDToan7 STT 8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2334</TotalTime>
  <Words>789</Words>
  <Application>Microsoft Office PowerPoint</Application>
  <PresentationFormat>Widescreen</PresentationFormat>
  <Paragraphs>89</Paragraphs>
  <Slides>28</Slides>
  <Notes>4</Notes>
  <HiddenSlides>0</HiddenSlides>
  <MMClips>7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宋体</vt:lpstr>
      <vt:lpstr>Arial</vt:lpstr>
      <vt:lpstr>Calibri</vt:lpstr>
      <vt:lpstr>Calibri Light</vt:lpstr>
      <vt:lpstr>等线</vt:lpstr>
      <vt:lpstr>inpin heiti</vt:lpstr>
      <vt:lpstr>Open Sans</vt:lpstr>
      <vt:lpstr>Tahoma</vt:lpstr>
      <vt:lpstr>Times New Roman</vt:lpstr>
      <vt:lpstr>思源黑体 Heavy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417</cp:revision>
  <dcterms:created xsi:type="dcterms:W3CDTF">2017-08-18T03:02:00Z</dcterms:created>
  <dcterms:modified xsi:type="dcterms:W3CDTF">2025-12-08T01:51:46Z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