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gif" ContentType="image/gif"/>
  <Default Extension="emf" ContentType="image/x-emf"/>
  <Default Extension="wdp" ContentType="image/vnd.ms-photo"/>
  <Default Extension="rels" ContentType="application/vnd.openxmlformats-package.relationship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6" r:id="rId3"/>
    <p:sldMasterId id="2147483679" r:id="rId4"/>
    <p:sldMasterId id="2147483697" r:id="rId5"/>
  </p:sldMasterIdLst>
  <p:notesMasterIdLst>
    <p:notesMasterId r:id="rId73"/>
  </p:notesMasterIdLst>
  <p:sldIdLst>
    <p:sldId id="313" r:id="rId6"/>
    <p:sldId id="372" r:id="rId7"/>
    <p:sldId id="314" r:id="rId8"/>
    <p:sldId id="296" r:id="rId9"/>
    <p:sldId id="320" r:id="rId10"/>
    <p:sldId id="321" r:id="rId11"/>
    <p:sldId id="330" r:id="rId12"/>
    <p:sldId id="329" r:id="rId13"/>
    <p:sldId id="371" r:id="rId14"/>
    <p:sldId id="316" r:id="rId15"/>
    <p:sldId id="322" r:id="rId16"/>
    <p:sldId id="348" r:id="rId17"/>
    <p:sldId id="334" r:id="rId18"/>
    <p:sldId id="323" r:id="rId19"/>
    <p:sldId id="326" r:id="rId20"/>
    <p:sldId id="325" r:id="rId21"/>
    <p:sldId id="331" r:id="rId22"/>
    <p:sldId id="328" r:id="rId23"/>
    <p:sldId id="327" r:id="rId24"/>
    <p:sldId id="317" r:id="rId25"/>
    <p:sldId id="340" r:id="rId26"/>
    <p:sldId id="342" r:id="rId27"/>
    <p:sldId id="311" r:id="rId28"/>
    <p:sldId id="336" r:id="rId29"/>
    <p:sldId id="324" r:id="rId30"/>
    <p:sldId id="343" r:id="rId31"/>
    <p:sldId id="347" r:id="rId32"/>
    <p:sldId id="349" r:id="rId33"/>
    <p:sldId id="333" r:id="rId34"/>
    <p:sldId id="339" r:id="rId35"/>
    <p:sldId id="341" r:id="rId36"/>
    <p:sldId id="345" r:id="rId37"/>
    <p:sldId id="351" r:id="rId38"/>
    <p:sldId id="358" r:id="rId39"/>
    <p:sldId id="359" r:id="rId40"/>
    <p:sldId id="357" r:id="rId41"/>
    <p:sldId id="312" r:id="rId42"/>
    <p:sldId id="344" r:id="rId43"/>
    <p:sldId id="335" r:id="rId44"/>
    <p:sldId id="355" r:id="rId45"/>
    <p:sldId id="361" r:id="rId46"/>
    <p:sldId id="362" r:id="rId47"/>
    <p:sldId id="360" r:id="rId48"/>
    <p:sldId id="436" r:id="rId49"/>
    <p:sldId id="337" r:id="rId50"/>
    <p:sldId id="373" r:id="rId51"/>
    <p:sldId id="374" r:id="rId52"/>
    <p:sldId id="375" r:id="rId53"/>
    <p:sldId id="356" r:id="rId54"/>
    <p:sldId id="363" r:id="rId55"/>
    <p:sldId id="364" r:id="rId56"/>
    <p:sldId id="437"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463" r:id="rId71"/>
    <p:sldId id="36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3" d="100"/>
          <a:sy n="83" d="100"/>
        </p:scale>
        <p:origin x="303"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9" Type="http://schemas.openxmlformats.org/officeDocument/2006/relationships/customXml" Target="../customXml/item3.xml"/><Relationship Id="rId78" Type="http://schemas.openxmlformats.org/officeDocument/2006/relationships/customXml" Target="../customXml/item2.xml"/><Relationship Id="rId77" Type="http://schemas.openxmlformats.org/officeDocument/2006/relationships/customXml" Target="../customXml/item1.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notesMaster" Target="notesMasters/notesMaster1.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1B079-7EF0-44EE-B798-BCC497C9F3B2}"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8FF70A8-1D13-4657-95F0-A9EA54967B8D}"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1EB90AC-71BD-4C7F-8ACA-7B3F18292E63}"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E6EFC2C-8905-46F0-B443-CE905B76BA01}"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D9079DC3-C9B5-499E-9140-0DC28B7074E2}"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30BB33EA-E472-4D22-9C03-A9C14AA21CED}"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087BEB4-0F5F-4C84-88B0-47572DBCBDE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87BEB4-0F5F-4C84-88B0-47572DBCBDE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87BEB4-0F5F-4C84-88B0-47572DBCBDE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087BEB4-0F5F-4C84-88B0-47572DBCBDE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087BEB4-0F5F-4C84-88B0-47572DBCBDE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087BEB4-0F5F-4C84-88B0-47572DBCBDE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7BEB4-0F5F-4C84-88B0-47572DBCBDE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87BEB4-0F5F-4C84-88B0-47572DBCBDE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87BEB4-0F5F-4C84-88B0-47572DBCBDE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87BEB4-0F5F-4C84-88B0-47572DBCBDE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87BEB4-0F5F-4C84-88B0-47572DBCBDE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CE6C2-496E-4907-9645-EF4507BB91C0}"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6000" y="360000"/>
            <a:ext cx="10800000" cy="720000"/>
          </a:xfrm>
        </p:spPr>
        <p:txBody>
          <a:bodyPr wrap="square" lIns="0" tIns="0" rIns="0" bIns="0">
            <a:normAutofit/>
          </a:bodyPr>
          <a:lstStyle>
            <a:lvl1pPr algn="l" fontAlgn="base">
              <a:defRPr sz="3200">
                <a:solidFill>
                  <a:schemeClr val="tx1"/>
                </a:solidFill>
              </a:defRPr>
            </a:lvl1pPr>
          </a:lstStyle>
          <a:p>
            <a:r>
              <a:rPr lang="en-US" dirty="0"/>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AE507A8-A5CF-4D38-AB86-7EDDA87A85D4}"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AE507A8-A5CF-4D38-AB86-7EDDA87A85D4}"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E0277FD-7DE6-41D4-930D-AC99F5AFE54E}"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A15526-7079-4B7B-987C-1B5FAE11A0FF}" type="datetime1">
              <a:rPr lang="en-US" smtClean="0"/>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1B079-7EF0-44EE-B798-BCC497C9F3B2}"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8FF70A8-1D13-4657-95F0-A9EA54967B8D}"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1EB90AC-71BD-4C7F-8ACA-7B3F18292E63}"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E6EFC2C-8905-46F0-B443-CE905B76BA01}"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D9079DC3-C9B5-499E-9140-0DC28B7074E2}"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30BB33EA-E472-4D22-9C03-A9C14AA21CED}"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6000" y="394405"/>
            <a:ext cx="10800000" cy="792000"/>
          </a:xfrm>
        </p:spPr>
        <p:txBody>
          <a:bodyPr/>
          <a:lstStyle>
            <a:lvl1pPr algn="ctr">
              <a:defRPr sz="3200">
                <a:solidFill>
                  <a:schemeClr val="tx1">
                    <a:lumMod val="85000"/>
                    <a:lumOff val="15000"/>
                  </a:schemeClr>
                </a:solidFill>
                <a:latin typeface="+mj-lt"/>
              </a:defRPr>
            </a:lvl1pPr>
          </a:lstStyle>
          <a:p>
            <a:r>
              <a:rPr lang="en-US" dirty="0"/>
              <a:t>Click to add title</a:t>
            </a:r>
            <a:endParaRPr 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E0277FD-7DE6-41D4-930D-AC99F5AFE54E}"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A15526-7079-4B7B-987C-1B5FAE11A0FF}" type="datetime1">
              <a:rPr lang="en-US" smtClean="0"/>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8" Type="http://schemas.openxmlformats.org/officeDocument/2006/relationships/theme" Target="../theme/theme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0" Type="http://schemas.openxmlformats.org/officeDocument/2006/relationships/theme" Target="../theme/theme4.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lnSpc>
          <a:spcPct val="110000"/>
        </a:lnSpc>
        <a:spcBef>
          <a:spcPct val="20000"/>
        </a:spcBef>
        <a:spcAft>
          <a:spcPts val="600"/>
        </a:spcAft>
        <a:buClr>
          <a:schemeClr val="tx2"/>
        </a:buClr>
        <a:buSzPct val="70000"/>
        <a:buFont typeface="Wingdings 2" panose="05020102010507070707"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fld>
            <a:endParaRPr lang="en-US"/>
          </a:p>
        </p:txBody>
      </p:sp>
      <p:sp>
        <p:nvSpPr>
          <p:cNvPr id="17" name="Rectangle 16"/>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lnSpc>
          <a:spcPct val="110000"/>
        </a:lnSpc>
        <a:spcBef>
          <a:spcPct val="20000"/>
        </a:spcBef>
        <a:spcAft>
          <a:spcPts val="600"/>
        </a:spcAft>
        <a:buClr>
          <a:schemeClr val="tx2"/>
        </a:buClr>
        <a:buSzPct val="70000"/>
        <a:buFont typeface="Wingdings 2" panose="05020102010507070707"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4.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5.xml"/><Relationship Id="rId2" Type="http://schemas.openxmlformats.org/officeDocument/2006/relationships/image" Target="../media/image23.pn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6.xml"/><Relationship Id="rId2" Type="http://schemas.openxmlformats.org/officeDocument/2006/relationships/image" Target="../media/image23.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7.xml"/><Relationship Id="rId2" Type="http://schemas.openxmlformats.org/officeDocument/2006/relationships/image" Target="../media/image23.pn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8.xml"/><Relationship Id="rId2" Type="http://schemas.openxmlformats.org/officeDocument/2006/relationships/image" Target="../media/image23.png"/><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9.xml"/><Relationship Id="rId2" Type="http://schemas.openxmlformats.org/officeDocument/2006/relationships/image" Target="../media/image23.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GI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0.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3.jpe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1.xml"/><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38.emf"/><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19.jpeg"/><Relationship Id="rId2" Type="http://schemas.openxmlformats.org/officeDocument/2006/relationships/image" Target="../media/image41.png"/><Relationship Id="rId1"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19.jpeg"/><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38.emf"/><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1.png"/><Relationship Id="rId1"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1.png"/><Relationship Id="rId1"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1.png"/><Relationship Id="rId1"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1.png"/><Relationship Id="rId1" Type="http://schemas.openxmlformats.org/officeDocument/2006/relationships/image" Target="../media/image39.jpe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2.xml"/><Relationship Id="rId4" Type="http://schemas.openxmlformats.org/officeDocument/2006/relationships/image" Target="../media/image38.emf"/><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1.jpe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0.jpeg"/><Relationship Id="rId1"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2.png"/><Relationship Id="rId1"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3.jpeg"/><Relationship Id="rId1"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5.jpeg"/><Relationship Id="rId1"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17.jpeg"/><Relationship Id="rId1"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59.jpeg"/><Relationship Id="rId2" Type="http://schemas.openxmlformats.org/officeDocument/2006/relationships/tags" Target="../tags/tag13.xml"/><Relationship Id="rId10" Type="http://schemas.openxmlformats.org/officeDocument/2006/relationships/slideLayout" Target="../slideLayouts/slideLayout52.xml"/><Relationship Id="rId1" Type="http://schemas.openxmlformats.org/officeDocument/2006/relationships/tags" Target="../tags/tag12.xml"/></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536712" y="1117590"/>
            <a:ext cx="4559300" cy="600710"/>
            <a:chOff x="1524556" y="706837"/>
            <a:chExt cx="4559300" cy="600710"/>
          </a:xfrm>
        </p:grpSpPr>
        <p:sp>
          <p:nvSpPr>
            <p:cNvPr id="6" name="Rectangle: Rounded Corners 5"/>
            <p:cNvSpPr/>
            <p:nvPr/>
          </p:nvSpPr>
          <p:spPr>
            <a:xfrm>
              <a:off x="1524556" y="706837"/>
              <a:ext cx="4559300" cy="5943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702991" y="713187"/>
              <a:ext cx="4203065" cy="59436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Tiết 58,59,60-Bài 38</a:t>
              </a:r>
              <a:endParaRPr lang="en-US" sz="3200" b="1">
                <a:solidFill>
                  <a:schemeClr val="bg1"/>
                </a:solidFill>
              </a:endParaRPr>
            </a:p>
          </p:txBody>
        </p:sp>
      </p:grpSp>
      <p:sp>
        <p:nvSpPr>
          <p:cNvPr id="8" name="TextBox 7"/>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endParaRPr lang="en-US" sz="6000" b="1">
              <a:solidFill>
                <a:schemeClr val="bg1"/>
              </a:solidFill>
            </a:endParaRPr>
          </a:p>
        </p:txBody>
      </p:sp>
      <p:sp>
        <p:nvSpPr>
          <p:cNvPr id="10" name="TextBox 9"/>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endParaRPr lang="en-US" sz="2400" b="1">
              <a:solidFill>
                <a:srgbClr val="C00000"/>
              </a:solidFill>
            </a:endParaRPr>
          </a:p>
        </p:txBody>
      </p:sp>
      <p:sp>
        <p:nvSpPr>
          <p:cNvPr id="11" name="TextBox 10"/>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endParaRPr lang="en-US" sz="2400" b="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3091562" y="187688"/>
            <a:ext cx="6008876" cy="805543"/>
            <a:chOff x="1957096" y="205274"/>
            <a:chExt cx="5050196" cy="933061"/>
          </a:xfrm>
        </p:grpSpPr>
        <p:sp>
          <p:nvSpPr>
            <p:cNvPr id="18" name="Rectangle: Rounded Corners 17"/>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394226" y="800015"/>
            <a:ext cx="11083457" cy="1517978"/>
            <a:chOff x="394226" y="800015"/>
            <a:chExt cx="11083457" cy="1517978"/>
          </a:xfrm>
        </p:grpSpPr>
        <p:sp>
          <p:nvSpPr>
            <p:cNvPr id="2" name="Rectangle: Rounded Corners 1"/>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endPar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endParaRPr>
            </a:p>
          </p:txBody>
        </p:sp>
        <p:sp>
          <p:nvSpPr>
            <p:cNvPr id="6" name="TextBox 5"/>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624501" y="3145088"/>
            <a:ext cx="10853182" cy="3417753"/>
            <a:chOff x="1504970" y="3523109"/>
            <a:chExt cx="8149524" cy="1897638"/>
          </a:xfrm>
        </p:grpSpPr>
        <p:sp>
          <p:nvSpPr>
            <p:cNvPr id="5" name="Rectangle: Rounded Corners 4"/>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Rectangle: Rounded Corners 6"/>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1" name="Rectangle: Rounded Corners 10"/>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endParaRPr lang="en-US" sz="2400" b="1">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pic>
        <p:nvPicPr>
          <p:cNvPr id="8" name="Picture 7"/>
          <p:cNvPicPr/>
          <p:nvPr/>
        </p:nvPicPr>
        <p:blipFill>
          <a:blip r:embed="rId1"/>
          <a:stretch>
            <a:fillRect/>
          </a:stretch>
        </p:blipFill>
        <p:spPr>
          <a:xfrm>
            <a:off x="492760" y="2487295"/>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p:cNvPicPr>
              <a:picLocks noChangeAspect="1" noChangeArrowheads="1"/>
            </p:cNvPicPr>
            <p:nvPr/>
          </p:nvPicPr>
          <p:blipFill rotWithShape="1">
            <a:blip r:embed="rId1">
              <a:extLst>
                <a:ext uri="{28A0092B-C50C-407E-A947-70E740481C1C}">
                  <a14:useLocalDpi xmlns:a14="http://schemas.microsoft.com/office/drawing/2010/main" val="0"/>
                </a:ext>
              </a:extLst>
            </a:blip>
            <a:srcRect b="3477"/>
            <a:stretch>
              <a:fillRect/>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3091562" y="187688"/>
            <a:ext cx="6008876" cy="805543"/>
            <a:chOff x="1957096" y="205274"/>
            <a:chExt cx="5050196" cy="933061"/>
          </a:xfrm>
        </p:grpSpPr>
        <p:sp>
          <p:nvSpPr>
            <p:cNvPr id="18" name="Rectangle: Rounded Corners 17"/>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750985" y="1432833"/>
            <a:ext cx="6412750" cy="5052114"/>
            <a:chOff x="1504970" y="3523109"/>
            <a:chExt cx="8149524" cy="1897638"/>
          </a:xfrm>
        </p:grpSpPr>
        <p:sp>
          <p:nvSpPr>
            <p:cNvPr id="5" name="Rectangle: Rounded Corners 4"/>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Rectangle: Rounded Corners 6"/>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3" name="TextBox 12"/>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charset="0"/>
                <a:cs typeface="Times New Roman" panose="02020603050405020304" charset="0"/>
              </a:rPr>
              <a:t>▪</a:t>
            </a:r>
            <a:r>
              <a:rPr lang="en-US" sz="2400" b="0" i="0">
                <a:effectLst/>
                <a:latin typeface="Times New Roman" panose="02020603050405020304" charset="0"/>
                <a:cs typeface="Times New Roman" panose="02020603050405020304"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charset="0"/>
                <a:cs typeface="Times New Roman" panose="02020603050405020304" charset="0"/>
              </a:rPr>
              <a:t>▪</a:t>
            </a:r>
            <a:r>
              <a:rPr lang="en-US" sz="2400" b="0" i="0">
                <a:effectLst/>
                <a:latin typeface="Times New Roman" panose="02020603050405020304" charset="0"/>
                <a:cs typeface="Times New Roman" panose="02020603050405020304"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charset="0"/>
                <a:cs typeface="Times New Roman" panose="02020603050405020304" charset="0"/>
              </a:rPr>
              <a:t>▪</a:t>
            </a:r>
            <a:r>
              <a:rPr lang="en-US" sz="2400" b="0" i="0">
                <a:effectLst/>
                <a:latin typeface="Times New Roman" panose="02020603050405020304" charset="0"/>
                <a:cs typeface="Times New Roman" panose="02020603050405020304"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endParaRPr lang="vi-VN" sz="2400" b="0" i="0">
              <a:effectLst/>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3091562" y="187688"/>
            <a:ext cx="6008876" cy="805543"/>
            <a:chOff x="1957096" y="205274"/>
            <a:chExt cx="5050196" cy="933061"/>
          </a:xfrm>
        </p:grpSpPr>
        <p:sp>
          <p:nvSpPr>
            <p:cNvPr id="18" name="Rectangle: Rounded Corners 17"/>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461544" y="993231"/>
            <a:ext cx="11083457" cy="1517978"/>
            <a:chOff x="394226" y="800015"/>
            <a:chExt cx="11083457" cy="1517978"/>
          </a:xfrm>
        </p:grpSpPr>
        <p:sp>
          <p:nvSpPr>
            <p:cNvPr id="2" name="Rectangle: Rounded Corners 1"/>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endPar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endParaRPr>
            </a:p>
          </p:txBody>
        </p:sp>
        <p:sp>
          <p:nvSpPr>
            <p:cNvPr id="6" name="TextBox 5"/>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p:cNvPicPr>
            <a:picLocks noChangeAspect="1" noChangeArrowheads="1"/>
          </p:cNvPicPr>
          <p:nvPr/>
        </p:nvPicPr>
        <p:blipFill rotWithShape="1">
          <a:blip r:embed="rId1">
            <a:extLst>
              <a:ext uri="{28A0092B-C50C-407E-A947-70E740481C1C}">
                <a14:useLocalDpi xmlns:a14="http://schemas.microsoft.com/office/drawing/2010/main" val="0"/>
              </a:ext>
            </a:extLst>
          </a:blip>
          <a:srcRect r="5083"/>
          <a:stretch>
            <a:fillRect/>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endParaRPr lang="en-US" sz="2200">
              <a:solidFill>
                <a:schemeClr val="bg1"/>
              </a:solidFill>
            </a:endParaRPr>
          </a:p>
        </p:txBody>
      </p:sp>
      <p:pic>
        <p:nvPicPr>
          <p:cNvPr id="1026"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9857" t="12392" r="52256" b="15297"/>
          <a:stretch>
            <a:fillRect/>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endParaRPr lang="en-US" sz="2400" b="1">
              <a:solidFill>
                <a:schemeClr val="bg1"/>
              </a:solidFill>
            </a:endParaRPr>
          </a:p>
        </p:txBody>
      </p:sp>
      <p:sp>
        <p:nvSpPr>
          <p:cNvPr id="3" name="Rectangle 2"/>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endParaRPr lang="en-US" sz="2400" b="1">
              <a:solidFill>
                <a:schemeClr val="bg1"/>
              </a:solidFill>
            </a:endParaRPr>
          </a:p>
        </p:txBody>
      </p:sp>
      <p:sp>
        <p:nvSpPr>
          <p:cNvPr id="4" name="Rectangle 3"/>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endParaRPr lang="en-US" sz="2400" b="1">
              <a:solidFill>
                <a:schemeClr val="bg1"/>
              </a:solidFill>
            </a:endParaRPr>
          </a:p>
        </p:txBody>
      </p:sp>
      <p:sp>
        <p:nvSpPr>
          <p:cNvPr id="5" name="Rectangle: Rounded Corners 4"/>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endParaRPr lang="en-US" sz="2200">
              <a:solidFill>
                <a:schemeClr val="bg1"/>
              </a:solidFill>
            </a:endParaRPr>
          </a:p>
        </p:txBody>
      </p:sp>
      <p:pic>
        <p:nvPicPr>
          <p:cNvPr id="6"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53476" t="12392" r="8047" b="15297"/>
          <a:stretch>
            <a:fillRect/>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p:cNvPicPr>
            <a:picLocks noChangeAspect="1" noChangeArrowheads="1"/>
          </p:cNvPicPr>
          <p:nvPr/>
        </p:nvPicPr>
        <p:blipFill rotWithShape="1">
          <a:blip r:embed="rId1">
            <a:extLst>
              <a:ext uri="{28A0092B-C50C-407E-A947-70E740481C1C}">
                <a14:useLocalDpi xmlns:a14="http://schemas.microsoft.com/office/drawing/2010/main" val="0"/>
              </a:ext>
            </a:extLst>
          </a:blip>
          <a:srcRect l="1340" t="1499" r="1170" b="723"/>
          <a:stretch>
            <a:fillRect/>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200" b="1">
                <a:solidFill>
                  <a:schemeClr val="bg1"/>
                </a:solidFill>
              </a:rPr>
              <a:t>Hình. </a:t>
            </a:r>
            <a:r>
              <a:rPr lang="en-US" sz="2200">
                <a:solidFill>
                  <a:schemeClr val="bg1"/>
                </a:solidFill>
              </a:rPr>
              <a:t>Cấu trúc tiểu cầu</a:t>
            </a:r>
            <a:endParaRPr lang="en-US" sz="2200">
              <a:solidFill>
                <a:schemeClr val="bg1"/>
              </a:solidFill>
            </a:endParaRPr>
          </a:p>
        </p:txBody>
      </p:sp>
      <p:pic>
        <p:nvPicPr>
          <p:cNvPr id="3"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9857" t="12392" r="52256" b="15297"/>
          <a:stretch>
            <a:fillRect/>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endParaRPr lang="en-US" sz="2200" b="1">
                <a:solidFill>
                  <a:schemeClr val="bg1"/>
                </a:solidFill>
              </a:endParaRPr>
            </a:p>
          </p:txBody>
        </p:sp>
        <p:sp>
          <p:nvSpPr>
            <p:cNvPr id="7" name="Rectangle 6"/>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endParaRPr lang="en-US" sz="2200" b="1">
                <a:solidFill>
                  <a:schemeClr val="bg1"/>
                </a:solidFill>
              </a:endParaRPr>
            </a:p>
          </p:txBody>
        </p:sp>
        <p:cxnSp>
          <p:nvCxnSpPr>
            <p:cNvPr id="8" name="Straight Connector 7"/>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endParaRPr lang="en-US" sz="2200" b="1">
                <a:solidFill>
                  <a:schemeClr val="bg1"/>
                </a:solidFill>
              </a:endParaRPr>
            </a:p>
          </p:txBody>
        </p:sp>
        <p:sp>
          <p:nvSpPr>
            <p:cNvPr id="13" name="Rectangle 12"/>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endParaRPr lang="en-US" sz="2200" b="1">
                <a:solidFill>
                  <a:schemeClr val="bg1"/>
                </a:solidFill>
              </a:endParaRPr>
            </a:p>
          </p:txBody>
        </p:sp>
        <p:cxnSp>
          <p:nvCxnSpPr>
            <p:cNvPr id="14" name="Straight Connector 13"/>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endParaRPr lang="en-US" sz="2200" b="1">
                <a:solidFill>
                  <a:schemeClr val="bg1"/>
                </a:solidFill>
              </a:endParaRPr>
            </a:p>
          </p:txBody>
        </p:sp>
        <p:cxnSp>
          <p:nvCxnSpPr>
            <p:cNvPr id="19" name="Straight Connector 18"/>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endParaRPr lang="en-US" sz="2200" b="1">
                <a:solidFill>
                  <a:schemeClr val="bg1"/>
                </a:solidFill>
              </a:endParaRPr>
            </a:p>
          </p:txBody>
        </p:sp>
      </p:grpSp>
      <p:sp>
        <p:nvSpPr>
          <p:cNvPr id="23" name="Rectangle: Rounded Corners 22"/>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200" b="1">
                <a:solidFill>
                  <a:schemeClr val="bg1"/>
                </a:solidFill>
              </a:rPr>
              <a:t>Hình. </a:t>
            </a:r>
            <a:r>
              <a:rPr lang="en-US" sz="2200">
                <a:solidFill>
                  <a:schemeClr val="bg1"/>
                </a:solidFill>
              </a:rPr>
              <a:t>Cấu trúc lục lạp</a:t>
            </a:r>
            <a:endParaRPr lang="en-US" sz="2200">
              <a:solidFill>
                <a:schemeClr val="bg1"/>
              </a:solidFill>
            </a:endParaRPr>
          </a:p>
        </p:txBody>
      </p:sp>
      <p:pic>
        <p:nvPicPr>
          <p:cNvPr id="2"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9857" t="12392" r="52256" b="15297"/>
          <a:stretch>
            <a:fillRect/>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p:cNvGrpSpPr/>
          <p:nvPr/>
        </p:nvGrpSpPr>
        <p:grpSpPr>
          <a:xfrm>
            <a:off x="667568" y="50673"/>
            <a:ext cx="11038510" cy="6162011"/>
            <a:chOff x="667568" y="50673"/>
            <a:chExt cx="11038510" cy="6162011"/>
          </a:xfrm>
        </p:grpSpPr>
        <p:pic>
          <p:nvPicPr>
            <p:cNvPr id="14344" name="Picture 8" descr="Human cells have molecular weapon against HIV | BioWorld"/>
            <p:cNvPicPr>
              <a:picLocks noChangeAspect="1" noChangeArrowheads="1"/>
            </p:cNvPicPr>
            <p:nvPr/>
          </p:nvPicPr>
          <p:blipFill rotWithShape="1">
            <a:blip r:embed="rId1">
              <a:extLst>
                <a:ext uri="{28A0092B-C50C-407E-A947-70E740481C1C}">
                  <a14:useLocalDpi xmlns:a14="http://schemas.microsoft.com/office/drawing/2010/main" val="0"/>
                </a:ext>
              </a:extLst>
            </a:blip>
            <a:srcRect l="11033" r="14305"/>
            <a:stretch>
              <a:fillRect/>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endParaRPr lang="en-US" sz="2200" b="1">
                <a:solidFill>
                  <a:schemeClr val="bg1"/>
                </a:solidFill>
              </a:endParaRPr>
            </a:p>
          </p:txBody>
        </p:sp>
        <p:cxnSp>
          <p:nvCxnSpPr>
            <p:cNvPr id="7" name="Straight Connector 6"/>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endParaRPr lang="en-US" sz="2200" b="1">
                <a:solidFill>
                  <a:schemeClr val="bg1"/>
                </a:solidFill>
              </a:endParaRPr>
            </a:p>
          </p:txBody>
        </p:sp>
        <p:cxnSp>
          <p:nvCxnSpPr>
            <p:cNvPr id="12" name="Straight Connector 11"/>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endParaRPr lang="en-US" sz="2200" b="1">
                <a:solidFill>
                  <a:schemeClr val="bg1"/>
                </a:solidFill>
              </a:endParaRPr>
            </a:p>
          </p:txBody>
        </p:sp>
        <p:cxnSp>
          <p:nvCxnSpPr>
            <p:cNvPr id="16" name="Straight Connector 15"/>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endParaRPr lang="en-US" sz="2200" b="1">
                <a:solidFill>
                  <a:schemeClr val="bg1"/>
                </a:solidFill>
              </a:endParaRPr>
            </a:p>
          </p:txBody>
        </p:sp>
      </p:grpSp>
      <p:sp>
        <p:nvSpPr>
          <p:cNvPr id="21" name="Rectangle: Rounded Corners 20"/>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200" b="1">
                <a:solidFill>
                  <a:schemeClr val="bg1"/>
                </a:solidFill>
              </a:rPr>
              <a:t>Hình. </a:t>
            </a:r>
            <a:r>
              <a:rPr lang="en-US" sz="2200">
                <a:solidFill>
                  <a:schemeClr val="bg1"/>
                </a:solidFill>
              </a:rPr>
              <a:t>Cấu trúc virus HIV</a:t>
            </a:r>
            <a:endParaRPr lang="en-US" sz="2200">
              <a:solidFill>
                <a:schemeClr val="bg1"/>
              </a:solidFill>
            </a:endParaRPr>
          </a:p>
        </p:txBody>
      </p:sp>
      <p:pic>
        <p:nvPicPr>
          <p:cNvPr id="2"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9857" t="12392" r="52256" b="15297"/>
          <a:stretch>
            <a:fillRect/>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srcRect l="3073"/>
          <a:stretch>
            <a:fillRect/>
          </a:stretch>
        </p:blipFill>
        <p:spPr>
          <a:xfrm>
            <a:off x="3982969" y="1"/>
            <a:ext cx="8209031" cy="6858000"/>
          </a:xfrm>
          <a:prstGeom prst="rect">
            <a:avLst/>
          </a:prstGeom>
        </p:spPr>
      </p:pic>
      <p:sp>
        <p:nvSpPr>
          <p:cNvPr id="8" name="TextBox 7"/>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endParaRPr lang="en-US" sz="2300" b="1">
              <a:solidFill>
                <a:srgbClr val="FF0000"/>
              </a:solidFill>
            </a:endParaRP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p:cNvGrpSpPr/>
          <p:nvPr/>
        </p:nvGrpSpPr>
        <p:grpSpPr>
          <a:xfrm>
            <a:off x="1840020" y="991272"/>
            <a:ext cx="8863509" cy="5403155"/>
            <a:chOff x="1750263" y="1243713"/>
            <a:chExt cx="8863509" cy="5403155"/>
          </a:xfrm>
        </p:grpSpPr>
        <p:pic>
          <p:nvPicPr>
            <p:cNvPr id="11266" name="Picture 2" descr="Wiped out. Energy and the mitochondria in ME/CFS"/>
            <p:cNvPicPr>
              <a:picLocks noChangeAspect="1" noChangeArrowheads="1"/>
            </p:cNvPicPr>
            <p:nvPr/>
          </p:nvPicPr>
          <p:blipFill rotWithShape="1">
            <a:blip r:embed="rId1">
              <a:extLst>
                <a:ext uri="{28A0092B-C50C-407E-A947-70E740481C1C}">
                  <a14:useLocalDpi xmlns:a14="http://schemas.microsoft.com/office/drawing/2010/main" val="0"/>
                </a:ext>
              </a:extLst>
            </a:blip>
            <a:srcRect l="8272" t="18135" r="26323" b="10850"/>
            <a:stretch>
              <a:fillRect/>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endParaRPr lang="en-US" sz="2200" b="1">
                <a:solidFill>
                  <a:schemeClr val="bg1"/>
                </a:solidFill>
              </a:endParaRPr>
            </a:p>
          </p:txBody>
        </p:sp>
        <p:sp>
          <p:nvSpPr>
            <p:cNvPr id="3" name="Rectangle 2"/>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endParaRPr lang="en-US" sz="2200" b="1">
                <a:solidFill>
                  <a:schemeClr val="bg1"/>
                </a:solidFill>
              </a:endParaRPr>
            </a:p>
          </p:txBody>
        </p:sp>
        <p:sp>
          <p:nvSpPr>
            <p:cNvPr id="4" name="Rectangle 3"/>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endParaRPr lang="en-US" sz="2200" b="1">
                <a:solidFill>
                  <a:schemeClr val="bg1"/>
                </a:solidFill>
              </a:endParaRPr>
            </a:p>
          </p:txBody>
        </p:sp>
        <p:sp>
          <p:nvSpPr>
            <p:cNvPr id="5" name="Rectangle 4"/>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endParaRPr lang="en-US" sz="2200" b="1">
                <a:solidFill>
                  <a:schemeClr val="bg1"/>
                </a:solidFill>
              </a:endParaRPr>
            </a:p>
          </p:txBody>
        </p:sp>
        <p:sp>
          <p:nvSpPr>
            <p:cNvPr id="10" name="Rectangle 9"/>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endParaRPr lang="en-US" sz="2200" b="1">
                <a:solidFill>
                  <a:schemeClr val="bg1"/>
                </a:solidFill>
              </a:endParaRPr>
            </a:p>
          </p:txBody>
        </p:sp>
        <p:sp>
          <p:nvSpPr>
            <p:cNvPr id="11" name="Rectangle 10"/>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endParaRPr lang="en-US" sz="2200" b="1">
                <a:solidFill>
                  <a:schemeClr val="bg1"/>
                </a:solidFill>
              </a:endParaRPr>
            </a:p>
          </p:txBody>
        </p:sp>
        <p:sp>
          <p:nvSpPr>
            <p:cNvPr id="12" name="Rectangle 11"/>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endParaRPr lang="en-US" sz="2200" b="1">
                <a:solidFill>
                  <a:schemeClr val="bg1"/>
                </a:solidFill>
              </a:endParaRPr>
            </a:p>
          </p:txBody>
        </p:sp>
        <p:sp>
          <p:nvSpPr>
            <p:cNvPr id="13" name="Rectangle 12"/>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endParaRPr lang="en-US" sz="2200" b="1">
                <a:solidFill>
                  <a:schemeClr val="bg1"/>
                </a:solidFill>
              </a:endParaRPr>
            </a:p>
          </p:txBody>
        </p:sp>
        <p:sp>
          <p:nvSpPr>
            <p:cNvPr id="15" name="Rectangle: Rounded Corners 14"/>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endParaRPr lang="en-US" sz="2200">
                <a:solidFill>
                  <a:schemeClr val="bg1"/>
                </a:solidFill>
              </a:endParaRPr>
            </a:p>
          </p:txBody>
        </p:sp>
      </p:grpSp>
      <p:pic>
        <p:nvPicPr>
          <p:cNvPr id="6" name="Picture 2" descr="Hình ảnh Dấu Tích Xanh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9857" t="12392" r="52256" b="15297"/>
          <a:stretch>
            <a:fillRect/>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endParaRPr lang="en-US">
              <a:solidFill>
                <a:schemeClr val="tx1"/>
              </a:solidFill>
            </a:endParaRPr>
          </a:p>
        </p:txBody>
      </p:sp>
      <p:sp>
        <p:nvSpPr>
          <p:cNvPr id="11" name="Arrow: Pentagon 10"/>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endParaRPr lang="en-US" sz="4000" b="1"/>
          </a:p>
        </p:txBody>
      </p:sp>
      <p:grpSp>
        <p:nvGrpSpPr>
          <p:cNvPr id="53" name="Group 2"/>
          <p:cNvGrpSpPr/>
          <p:nvPr/>
        </p:nvGrpSpPr>
        <p:grpSpPr bwMode="auto">
          <a:xfrm>
            <a:off x="6421369" y="4760375"/>
            <a:ext cx="1979568" cy="1929586"/>
            <a:chOff x="0" y="0"/>
            <a:chExt cx="2389188" cy="2328862"/>
          </a:xfrm>
        </p:grpSpPr>
        <p:sp>
          <p:nvSpPr>
            <p:cNvPr id="54" name="Freeform 12"/>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p>
          </p:txBody>
        </p:sp>
        <p:sp>
          <p:nvSpPr>
            <p:cNvPr id="55" name="Freeform 13"/>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p>
          </p:txBody>
        </p:sp>
        <p:sp>
          <p:nvSpPr>
            <p:cNvPr id="56" name="Freeform 19"/>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57" name="Freeform 20"/>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58" name="Freeform 23"/>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grpSp>
      <p:grpSp>
        <p:nvGrpSpPr>
          <p:cNvPr id="59" name="Group 8"/>
          <p:cNvGrpSpPr/>
          <p:nvPr/>
        </p:nvGrpSpPr>
        <p:grpSpPr bwMode="auto">
          <a:xfrm>
            <a:off x="8265463" y="4160427"/>
            <a:ext cx="1218651" cy="1633637"/>
            <a:chOff x="0" y="0"/>
            <a:chExt cx="944563" cy="1971676"/>
          </a:xfrm>
        </p:grpSpPr>
        <p:sp>
          <p:nvSpPr>
            <p:cNvPr id="60" name="Freeform 6"/>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61" name="Freeform 7"/>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62" name="Freeform 8"/>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63" name="Freeform 9"/>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p>
          </p:txBody>
        </p:sp>
        <p:sp>
          <p:nvSpPr>
            <p:cNvPr id="7168" name="Freeform 21"/>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7169" name="Freeform 24"/>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grpSp>
      <p:grpSp>
        <p:nvGrpSpPr>
          <p:cNvPr id="7171" name="Group 15"/>
          <p:cNvGrpSpPr/>
          <p:nvPr/>
        </p:nvGrpSpPr>
        <p:grpSpPr bwMode="auto">
          <a:xfrm>
            <a:off x="6404163" y="3377697"/>
            <a:ext cx="1986145" cy="1251884"/>
            <a:chOff x="0" y="0"/>
            <a:chExt cx="2397125" cy="1223962"/>
          </a:xfrm>
        </p:grpSpPr>
        <p:sp>
          <p:nvSpPr>
            <p:cNvPr id="7172" name="Freeform 10"/>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p>
          </p:txBody>
        </p:sp>
        <p:sp>
          <p:nvSpPr>
            <p:cNvPr id="7173" name="Freeform 11"/>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p>
          </p:txBody>
        </p:sp>
        <p:sp>
          <p:nvSpPr>
            <p:cNvPr id="7174" name="Freeform 15"/>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7175" name="Freeform 17"/>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7176" name="Freeform 18"/>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sp>
          <p:nvSpPr>
            <p:cNvPr id="7177" name="Freeform 25"/>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nSpc>
                  <a:spcPct val="120000"/>
                </a:lnSpc>
              </a:pPr>
              <a:endParaRPr lang="zh-CN" altLang="en-US"/>
            </a:p>
          </p:txBody>
        </p:sp>
      </p:grpSp>
      <p:grpSp>
        <p:nvGrpSpPr>
          <p:cNvPr id="7178" name="组合 97"/>
          <p:cNvGrpSpPr/>
          <p:nvPr/>
        </p:nvGrpSpPr>
        <p:grpSpPr>
          <a:xfrm>
            <a:off x="8675619" y="3887879"/>
            <a:ext cx="3071377" cy="788070"/>
            <a:chOff x="4997450" y="2095274"/>
            <a:chExt cx="3706917" cy="951139"/>
          </a:xfrm>
        </p:grpSpPr>
        <p:cxnSp>
          <p:nvCxnSpPr>
            <p:cNvPr id="7179" name="直接连接符 76"/>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altLang="zh-CN" b="1">
                  <a:solidFill>
                    <a:srgbClr val="00B0F0"/>
                  </a:solidFill>
                  <a:latin typeface="+mn-lt"/>
                  <a:ea typeface="Microsoft YaHei" panose="020B0503020204020204" charset="-122"/>
                </a:rPr>
                <a:t>Chức năng của phân tử DNA</a:t>
              </a:r>
              <a:endParaRPr lang="en-US" b="1">
                <a:solidFill>
                  <a:srgbClr val="00B0F0"/>
                </a:solidFill>
                <a:latin typeface="+mn-lt"/>
                <a:ea typeface="Microsoft YaHei" panose="020B0503020204020204" charset="-122"/>
              </a:endParaRPr>
            </a:p>
          </p:txBody>
        </p:sp>
      </p:grpSp>
      <p:grpSp>
        <p:nvGrpSpPr>
          <p:cNvPr id="7183" name="组合 102"/>
          <p:cNvGrpSpPr/>
          <p:nvPr/>
        </p:nvGrpSpPr>
        <p:grpSpPr>
          <a:xfrm>
            <a:off x="4720374" y="5191136"/>
            <a:ext cx="2630196" cy="1200895"/>
            <a:chOff x="629206" y="3681413"/>
            <a:chExt cx="3174444" cy="1449387"/>
          </a:xfrm>
        </p:grpSpPr>
        <p:sp>
          <p:nvSpPr>
            <p:cNvPr id="7184" name="TextBox 11"/>
            <p:cNvSpPr txBox="1">
              <a:spLocks noChangeArrowheads="1"/>
            </p:cNvSpPr>
            <p:nvPr/>
          </p:nvSpPr>
          <p:spPr bwMode="auto">
            <a:xfrm flipH="1">
              <a:off x="629206" y="4534938"/>
              <a:ext cx="2408997" cy="475781"/>
            </a:xfrm>
            <a:prstGeom prst="rect">
              <a:avLst/>
            </a:prstGeom>
            <a:noFill/>
            <a:ln w="19050">
              <a:noFill/>
              <a:prstDash val="solid"/>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altLang="zh-CN" b="1">
                  <a:solidFill>
                    <a:srgbClr val="FFC000"/>
                  </a:solidFill>
                  <a:latin typeface="+mn-lt"/>
                  <a:ea typeface="Microsoft YaHei" panose="020B0503020204020204" charset="-122"/>
                </a:rPr>
                <a:t>Khái niệm gene</a:t>
              </a:r>
              <a:endParaRPr lang="en-US" b="1" dirty="0">
                <a:solidFill>
                  <a:srgbClr val="FFC000"/>
                </a:solidFill>
                <a:latin typeface="+mn-lt"/>
                <a:ea typeface="Microsoft YaHei" panose="020B0503020204020204" charset="-122"/>
              </a:endParaRPr>
            </a:p>
          </p:txBody>
        </p:sp>
        <p:sp>
          <p:nvSpPr>
            <p:cNvPr id="7186" name="任意多边形 80"/>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p:cNvGrpSpPr/>
          <p:nvPr/>
        </p:nvGrpSpPr>
        <p:grpSpPr>
          <a:xfrm>
            <a:off x="4738833" y="2996568"/>
            <a:ext cx="2650147" cy="1242941"/>
            <a:chOff x="761719" y="985890"/>
            <a:chExt cx="3198525" cy="1500135"/>
          </a:xfrm>
        </p:grpSpPr>
        <p:sp>
          <p:nvSpPr>
            <p:cNvPr id="7190" name="TextBox 11"/>
            <p:cNvSpPr txBox="1">
              <a:spLocks noChangeArrowheads="1"/>
            </p:cNvSpPr>
            <p:nvPr/>
          </p:nvSpPr>
          <p:spPr bwMode="auto">
            <a:xfrm flipH="1">
              <a:off x="761719" y="985890"/>
              <a:ext cx="3198525" cy="475781"/>
            </a:xfrm>
            <a:prstGeom prst="rect">
              <a:avLst/>
            </a:prstGeom>
            <a:noFill/>
            <a:ln w="9525">
              <a:noFill/>
              <a:prstDash val="solid"/>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b="1">
                  <a:solidFill>
                    <a:srgbClr val="BE1247"/>
                  </a:solidFill>
                  <a:latin typeface="+mn-lt"/>
                  <a:ea typeface="Microsoft YaHei" panose="020B0503020204020204" charset="-122"/>
                </a:rPr>
                <a:t>Cấu trúc phân tử DNA</a:t>
              </a:r>
              <a:endParaRPr lang="en-US" b="1">
                <a:solidFill>
                  <a:srgbClr val="BE1247"/>
                </a:solidFill>
                <a:latin typeface="+mn-lt"/>
                <a:ea typeface="Microsoft YaHei" panose="020B0503020204020204" charset="-122"/>
              </a:endParaRPr>
            </a:p>
          </p:txBody>
        </p:sp>
        <p:sp>
          <p:nvSpPr>
            <p:cNvPr id="7192" name="任意多边形 81"/>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p:cNvPicPr>
            <a:picLocks noChangeAspect="1" noChangeArrowheads="1"/>
          </p:cNvPicPr>
          <p:nvPr/>
        </p:nvPicPr>
        <p:blipFill rotWithShape="1">
          <a:blip r:embed="rId1">
            <a:extLst>
              <a:ext uri="{28A0092B-C50C-407E-A947-70E740481C1C}">
                <a14:useLocalDpi xmlns:a14="http://schemas.microsoft.com/office/drawing/2010/main" val="0"/>
              </a:ext>
            </a:extLst>
          </a:blip>
          <a:srcRect b="1730"/>
          <a:stretch>
            <a:fillRect/>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charset="0"/>
                <a:cs typeface="Times New Roman" panose="02020603050405020304" charset="0"/>
              </a:rPr>
              <a:t>Năm 1953, James Watson và Francis Crick công bố mô hình cấu trúc không gian của phân tử ADN.</a:t>
            </a:r>
            <a:endParaRPr lang="en-US" sz="2400" b="0" i="1">
              <a:solidFill>
                <a:schemeClr val="tx1">
                  <a:lumMod val="95000"/>
                  <a:lumOff val="5000"/>
                </a:schemeClr>
              </a:solidFill>
              <a:latin typeface="Times New Roman" panose="02020603050405020304" charset="0"/>
              <a:cs typeface="Times New Roman" panose="02020603050405020304" charset="0"/>
            </a:endParaRPr>
          </a:p>
        </p:txBody>
      </p:sp>
      <p:pic>
        <p:nvPicPr>
          <p:cNvPr id="7" name="Picture 6" descr="WORLDKINGS] Sự Kiện Kỷ Niệm – 28.02.2021 – Kỷ niệm 68 năm James D. Watson  khám phá ra cấu trúc AND, năm 1953 - HỘI KỶ LỤC GIA VIỆT NAM - TỔ CHỨC KỶ  LỤC VIỆT NAM(VIETK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charset="0"/>
                <a:cs typeface="Times New Roman" panose="02020603050405020304" charset="0"/>
              </a:rPr>
              <a:t>Rảnh chính</a:t>
            </a:r>
            <a:endParaRPr lang="en-US" sz="1200">
              <a:latin typeface="Times New Roman" panose="02020603050405020304" charset="0"/>
              <a:cs typeface="Times New Roman" panose="02020603050405020304" charset="0"/>
            </a:endParaRPr>
          </a:p>
        </p:txBody>
      </p:sp>
      <p:sp>
        <p:nvSpPr>
          <p:cNvPr id="17" name="TextBox 16"/>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charset="0"/>
                <a:cs typeface="Times New Roman" panose="02020603050405020304" charset="0"/>
              </a:rPr>
              <a:t>Rảnh phụ</a:t>
            </a:r>
            <a:endParaRPr lang="en-US" sz="1200">
              <a:latin typeface="Times New Roman" panose="02020603050405020304" charset="0"/>
              <a:cs typeface="Times New Roman" panose="02020603050405020304" charset="0"/>
            </a:endParaRPr>
          </a:p>
        </p:txBody>
      </p:sp>
      <p:sp>
        <p:nvSpPr>
          <p:cNvPr id="18" name="TextBox 17"/>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charset="0"/>
                <a:cs typeface="Times New Roman" panose="02020603050405020304" charset="0"/>
              </a:rPr>
              <a:t>Base </a:t>
            </a:r>
            <a:endParaRPr lang="en-US" sz="1200">
              <a:latin typeface="Times New Roman" panose="02020603050405020304" charset="0"/>
              <a:cs typeface="Times New Roman" panose="02020603050405020304" charset="0"/>
            </a:endParaRPr>
          </a:p>
        </p:txBody>
      </p:sp>
      <p:sp>
        <p:nvSpPr>
          <p:cNvPr id="20" name="TextBox 19"/>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charset="0"/>
                <a:cs typeface="Times New Roman" panose="02020603050405020304" charset="0"/>
              </a:rPr>
              <a:t>Oxygen </a:t>
            </a:r>
            <a:endParaRPr lang="en-US" sz="1200">
              <a:latin typeface="Times New Roman" panose="02020603050405020304" charset="0"/>
              <a:cs typeface="Times New Roman" panose="02020603050405020304" charset="0"/>
            </a:endParaRPr>
          </a:p>
        </p:txBody>
      </p:sp>
      <p:sp>
        <p:nvSpPr>
          <p:cNvPr id="21" name="TextBox 20"/>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charset="0"/>
                <a:cs typeface="Times New Roman" panose="02020603050405020304" charset="0"/>
              </a:rPr>
              <a:t>Hydrogen </a:t>
            </a:r>
            <a:endParaRPr lang="en-US" sz="1200">
              <a:latin typeface="Times New Roman" panose="02020603050405020304" charset="0"/>
              <a:cs typeface="Times New Roman" panose="02020603050405020304" charset="0"/>
            </a:endParaRPr>
          </a:p>
        </p:txBody>
      </p:sp>
      <p:sp>
        <p:nvSpPr>
          <p:cNvPr id="22" name="TextBox 21"/>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charset="0"/>
                <a:cs typeface="Times New Roman" panose="02020603050405020304" charset="0"/>
              </a:rPr>
              <a:t>Carbon trong đường phosphate</a:t>
            </a:r>
            <a:endParaRPr lang="en-US" sz="1200">
              <a:latin typeface="Times New Roman" panose="02020603050405020304" charset="0"/>
              <a:cs typeface="Times New Roman" panose="02020603050405020304" charset="0"/>
            </a:endParaRPr>
          </a:p>
        </p:txBody>
      </p:sp>
      <p:sp>
        <p:nvSpPr>
          <p:cNvPr id="23" name="TextBox 22"/>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charset="0"/>
                <a:cs typeface="Times New Roman" panose="02020603050405020304" charset="0"/>
              </a:rPr>
              <a:t>Phosphorus </a:t>
            </a:r>
            <a:endParaRPr lang="en-US" sz="1200">
              <a:latin typeface="Times New Roman" panose="02020603050405020304" charset="0"/>
              <a:cs typeface="Times New Roman" panose="02020603050405020304" charset="0"/>
            </a:endParaRPr>
          </a:p>
        </p:txBody>
      </p:sp>
      <p:sp>
        <p:nvSpPr>
          <p:cNvPr id="24" name="Rectangle 23"/>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charset="0"/>
                <a:cs typeface="Times New Roman" panose="02020603050405020304" charset="0"/>
              </a:rPr>
              <a:t>Các dải màu xanh tượng trưng cho hai</a:t>
            </a:r>
            <a:r>
              <a:rPr lang="en-US" sz="1000">
                <a:latin typeface="Times New Roman" panose="02020603050405020304" charset="0"/>
                <a:cs typeface="Times New Roman" panose="02020603050405020304" charset="0"/>
              </a:rPr>
              <a:t> trục đường</a:t>
            </a:r>
            <a:endParaRPr lang="en-US" sz="1000">
              <a:latin typeface="Times New Roman" panose="02020603050405020304" charset="0"/>
              <a:cs typeface="Times New Roman" panose="02020603050405020304" charset="0"/>
            </a:endParaRPr>
          </a:p>
        </p:txBody>
      </p:sp>
      <p:sp>
        <p:nvSpPr>
          <p:cNvPr id="29" name="TextBox 28"/>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charset="0"/>
                <a:cs typeface="Times New Roman" panose="02020603050405020304" charset="0"/>
              </a:rPr>
              <a:t>phosphate</a:t>
            </a:r>
            <a:r>
              <a:rPr lang="vi-VN" sz="1000">
                <a:latin typeface="Times New Roman" panose="02020603050405020304" charset="0"/>
                <a:cs typeface="Times New Roman" panose="02020603050405020304" charset="0"/>
              </a:rPr>
              <a:t>, chạy</a:t>
            </a:r>
            <a:r>
              <a:rPr lang="en-US" sz="1000">
                <a:latin typeface="Times New Roman" panose="02020603050405020304" charset="0"/>
                <a:cs typeface="Times New Roman" panose="02020603050405020304" charset="0"/>
              </a:rPr>
              <a:t> theo hướng</a:t>
            </a:r>
            <a:r>
              <a:rPr lang="vi-VN" sz="1000">
                <a:latin typeface="Times New Roman" panose="02020603050405020304" charset="0"/>
                <a:cs typeface="Times New Roman" panose="02020603050405020304" charset="0"/>
              </a:rPr>
              <a:t> ngược nhau:</a:t>
            </a:r>
            <a:endParaRPr lang="en-US" sz="1000">
              <a:latin typeface="Times New Roman" panose="02020603050405020304" charset="0"/>
              <a:cs typeface="Times New Roman" panose="02020603050405020304" charset="0"/>
            </a:endParaRPr>
          </a:p>
        </p:txBody>
      </p:sp>
      <p:sp>
        <p:nvSpPr>
          <p:cNvPr id="2" name="Arrow: Pentagon 1"/>
          <p:cNvSpPr/>
          <p:nvPr/>
        </p:nvSpPr>
        <p:spPr>
          <a:xfrm>
            <a:off x="0" y="235585"/>
            <a:ext cx="4766945"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1. CẤU TRÚC PHÂN TỬ DNA</a:t>
            </a:r>
            <a:endParaRPr lang="en-US" sz="2400" b="1">
              <a:latin typeface="Times New Roman" panose="02020603050405020304"/>
              <a:ea typeface="Aachen" panose="02020500000000000000" pitchFamily="18" charset="0"/>
              <a:cs typeface="Aachen" panose="02020500000000000000"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endParaRPr lang="en-US" sz="4000" b="1">
              <a:solidFill>
                <a:schemeClr val="accent2">
                  <a:lumMod val="75000"/>
                </a:schemeClr>
              </a:solidFill>
              <a:latin typeface="+mj-lt"/>
              <a:ea typeface="Tahoma" panose="020B0604030504040204" pitchFamily="34" charset="0"/>
              <a:cs typeface="Tahoma" panose="020B0604030504040204" pitchFamily="34" charset="0"/>
            </a:endParaRPr>
          </a:p>
        </p:txBody>
      </p:sp>
      <p:sp>
        <p:nvSpPr>
          <p:cNvPr id="3" name="Rectangle 2"/>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endParaRPr lang="en-US" sz="2800" b="1">
              <a:solidFill>
                <a:schemeClr val="accent2">
                  <a:lumMod val="75000"/>
                </a:schemeClr>
              </a:solidFill>
              <a:latin typeface="+mj-lt"/>
              <a:ea typeface="Tahoma" panose="020B0604030504040204" pitchFamily="34" charset="0"/>
              <a:cs typeface="Tahoma" panose="020B0604030504040204" pitchFamily="34" charset="0"/>
            </a:endParaRPr>
          </a:p>
        </p:txBody>
      </p:sp>
      <p:sp>
        <p:nvSpPr>
          <p:cNvPr id="4" name="Rectangle 3"/>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endParaRPr lang="en-US" b="1">
              <a:solidFill>
                <a:schemeClr val="tx1"/>
              </a:solidFill>
              <a:latin typeface="+mj-lt"/>
              <a:ea typeface="Tahoma" panose="020B0604030504040204" pitchFamily="34" charset="0"/>
              <a:cs typeface="Tahoma" panose="020B0604030504040204" pitchFamily="34" charset="0"/>
            </a:endParaRPr>
          </a:p>
        </p:txBody>
      </p:sp>
      <p:sp>
        <p:nvSpPr>
          <p:cNvPr id="6" name="Rectangle 5"/>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endParaRPr lang="en-US" sz="1200" i="1">
              <a:solidFill>
                <a:schemeClr val="bg1"/>
              </a:solidFill>
              <a:latin typeface="+mj-lt"/>
              <a:ea typeface="Tahoma" panose="020B0604030504040204" pitchFamily="34" charset="0"/>
              <a:cs typeface="Tahoma" panose="020B0604030504040204" pitchFamily="34" charset="0"/>
            </a:endParaRPr>
          </a:p>
        </p:txBody>
      </p:sp>
      <p:sp>
        <p:nvSpPr>
          <p:cNvPr id="8" name="Rectangle 7"/>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endParaRPr lang="en-US" sz="1200" i="1">
              <a:solidFill>
                <a:schemeClr val="bg1"/>
              </a:solidFill>
              <a:latin typeface="+mj-lt"/>
              <a:ea typeface="Tahoma" panose="020B0604030504040204" pitchFamily="34" charset="0"/>
              <a:cs typeface="Tahoma" panose="020B0604030504040204" pitchFamily="34" charset="0"/>
            </a:endParaRPr>
          </a:p>
        </p:txBody>
      </p:sp>
      <p:sp>
        <p:nvSpPr>
          <p:cNvPr id="9" name="Rectangle 8"/>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endParaRPr lang="en-US" sz="1200" i="1">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endParaRPr lang="en-US" sz="1200" i="1">
              <a:solidFill>
                <a:schemeClr val="bg1"/>
              </a:solidFill>
              <a:latin typeface="+mj-lt"/>
              <a:ea typeface="Tahoma" panose="020B0604030504040204" pitchFamily="34" charset="0"/>
              <a:cs typeface="Tahoma" panose="020B0604030504040204" pitchFamily="34" charset="0"/>
            </a:endParaRPr>
          </a:p>
        </p:txBody>
      </p:sp>
      <p:grpSp>
        <p:nvGrpSpPr>
          <p:cNvPr id="31" name="Group 30"/>
          <p:cNvGrpSpPr/>
          <p:nvPr/>
        </p:nvGrpSpPr>
        <p:grpSpPr>
          <a:xfrm>
            <a:off x="138672" y="2533271"/>
            <a:ext cx="4111643" cy="3248520"/>
            <a:chOff x="188283" y="1739043"/>
            <a:chExt cx="4111643" cy="3248520"/>
          </a:xfrm>
        </p:grpSpPr>
        <p:grpSp>
          <p:nvGrpSpPr>
            <p:cNvPr id="29" name="Group 28"/>
            <p:cNvGrpSpPr/>
            <p:nvPr/>
          </p:nvGrpSpPr>
          <p:grpSpPr>
            <a:xfrm>
              <a:off x="188283" y="1739043"/>
              <a:ext cx="4111643" cy="3248520"/>
              <a:chOff x="129378" y="1356495"/>
              <a:chExt cx="4111643" cy="6254150"/>
            </a:xfrm>
          </p:grpSpPr>
          <p:sp>
            <p:nvSpPr>
              <p:cNvPr id="27" name="Rectangle: Rounded Corners 26"/>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endPar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0" name="Group 39"/>
          <p:cNvGrpSpPr/>
          <p:nvPr/>
        </p:nvGrpSpPr>
        <p:grpSpPr>
          <a:xfrm>
            <a:off x="97766" y="0"/>
            <a:ext cx="7072711" cy="6858000"/>
            <a:chOff x="97766" y="0"/>
            <a:chExt cx="7072711" cy="6858000"/>
          </a:xfrm>
        </p:grpSpPr>
        <p:pic>
          <p:nvPicPr>
            <p:cNvPr id="2050" name="Picture 2" descr="23.7: DNA Replication, the Double Helix, and Protein Synthesis - Chemistry  LibreTex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charset="0"/>
                  <a:cs typeface="Times New Roman" panose="02020603050405020304" charset="0"/>
                </a:rPr>
                <a:t>Liên kết hydrogen</a:t>
              </a:r>
              <a:endParaRPr lang="en-US" sz="1400">
                <a:latin typeface="Times New Roman" panose="02020603050405020304" charset="0"/>
                <a:cs typeface="Times New Roman" panose="02020603050405020304" charset="0"/>
              </a:endParaRPr>
            </a:p>
          </p:txBody>
        </p:sp>
        <p:sp>
          <p:nvSpPr>
            <p:cNvPr id="15" name="TextBox 14"/>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charset="0"/>
                  <a:cs typeface="Times New Roman" panose="02020603050405020304" charset="0"/>
                </a:rPr>
                <a:t>Xương sống đường phosphate</a:t>
              </a:r>
              <a:endParaRPr lang="en-US" sz="1400">
                <a:latin typeface="Times New Roman" panose="02020603050405020304" charset="0"/>
                <a:cs typeface="Times New Roman" panose="02020603050405020304" charset="0"/>
              </a:endParaRPr>
            </a:p>
          </p:txBody>
        </p:sp>
        <p:sp>
          <p:nvSpPr>
            <p:cNvPr id="16" name="TextBox 15"/>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charset="0"/>
                  <a:cs typeface="Times New Roman" panose="02020603050405020304" charset="0"/>
                </a:rPr>
                <a:t>Base </a:t>
              </a:r>
              <a:endParaRPr lang="en-US" sz="1400">
                <a:latin typeface="Times New Roman" panose="02020603050405020304" charset="0"/>
                <a:cs typeface="Times New Roman" panose="02020603050405020304" charset="0"/>
              </a:endParaRPr>
            </a:p>
          </p:txBody>
        </p:sp>
        <p:sp>
          <p:nvSpPr>
            <p:cNvPr id="17" name="Right Bracket 16"/>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p:cNvPicPr>
              <a:picLocks noChangeAspect="1"/>
            </p:cNvPicPr>
            <p:nvPr/>
          </p:nvPicPr>
          <p:blipFill>
            <a:blip r:embed="rId2"/>
            <a:stretch>
              <a:fillRect/>
            </a:stretch>
          </p:blipFill>
          <p:spPr>
            <a:xfrm>
              <a:off x="5539090" y="4276333"/>
              <a:ext cx="465362" cy="405591"/>
            </a:xfrm>
            <a:prstGeom prst="rect">
              <a:avLst/>
            </a:prstGeom>
          </p:spPr>
        </p:pic>
        <p:sp>
          <p:nvSpPr>
            <p:cNvPr id="24" name="Right Bracket 23"/>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charset="0"/>
                  <a:cs typeface="Times New Roman" panose="02020603050405020304" charset="0"/>
                </a:rPr>
                <a:t>Chu kì xoắn </a:t>
              </a:r>
              <a:endParaRPr lang="en-US" sz="1600">
                <a:latin typeface="Times New Roman" panose="02020603050405020304" charset="0"/>
                <a:cs typeface="Times New Roman" panose="02020603050405020304" charset="0"/>
              </a:endParaRPr>
            </a:p>
          </p:txBody>
        </p:sp>
        <p:pic>
          <p:nvPicPr>
            <p:cNvPr id="29" name="Picture 28"/>
            <p:cNvPicPr>
              <a:picLocks noChangeAspect="1"/>
            </p:cNvPicPr>
            <p:nvPr/>
          </p:nvPicPr>
          <p:blipFill>
            <a:blip r:embed="rId3"/>
            <a:stretch>
              <a:fillRect/>
            </a:stretch>
          </p:blipFill>
          <p:spPr>
            <a:xfrm rot="5400000">
              <a:off x="6788340" y="4237412"/>
              <a:ext cx="389247" cy="372322"/>
            </a:xfrm>
            <a:prstGeom prst="rect">
              <a:avLst/>
            </a:prstGeom>
          </p:spPr>
        </p:pic>
        <p:cxnSp>
          <p:nvCxnSpPr>
            <p:cNvPr id="31" name="Straight Arrow Connector 30"/>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charset="0"/>
                  <a:cs typeface="Times New Roman" panose="02020603050405020304" charset="0"/>
                </a:rPr>
                <a:t>Liên kết cộng hóa trị</a:t>
              </a:r>
              <a:endParaRPr lang="en-US" sz="1400">
                <a:latin typeface="Times New Roman" panose="02020603050405020304" charset="0"/>
                <a:cs typeface="Times New Roman" panose="02020603050405020304" charset="0"/>
              </a:endParaRPr>
            </a:p>
          </p:txBody>
        </p:sp>
        <p:cxnSp>
          <p:nvCxnSpPr>
            <p:cNvPr id="35" name="Straight Connector 34"/>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stretch>
              <a:fillRect/>
            </a:stretch>
          </p:blipFill>
          <p:spPr>
            <a:xfrm>
              <a:off x="4310579" y="6441057"/>
              <a:ext cx="411381" cy="381068"/>
            </a:xfrm>
            <a:prstGeom prst="rect">
              <a:avLst/>
            </a:prstGeom>
          </p:spPr>
        </p:pic>
      </p:grpSp>
      <p:pic>
        <p:nvPicPr>
          <p:cNvPr id="1030" name="Picture 6" descr="6 Questions About DNA Answered | Britannica"/>
          <p:cNvPicPr>
            <a:picLocks noChangeAspect="1" noChangeArrowheads="1"/>
          </p:cNvPicPr>
          <p:nvPr/>
        </p:nvPicPr>
        <p:blipFill rotWithShape="1">
          <a:blip r:embed="rId5">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panose="02020603050405020304"/>
              </a:rPr>
              <a:t>DNA</a:t>
            </a:r>
            <a:r>
              <a:rPr lang="vi-VN" sz="2800" b="1">
                <a:solidFill>
                  <a:srgbClr val="AF15B7"/>
                </a:solidFill>
                <a:latin typeface="Times New Roman" panose="02020603050405020304"/>
              </a:rPr>
              <a:t> </a:t>
            </a:r>
            <a:r>
              <a:rPr lang="vi-VN" sz="2800">
                <a:solidFill>
                  <a:srgbClr val="AF15B7"/>
                </a:solidFill>
                <a:latin typeface="Times New Roman" panose="02020603050405020304"/>
              </a:rPr>
              <a:t>(</a:t>
            </a:r>
            <a:r>
              <a:rPr lang="vi-VN" sz="2800" b="1" i="1">
                <a:solidFill>
                  <a:srgbClr val="AF15B7"/>
                </a:solidFill>
                <a:latin typeface="Times New Roman" panose="02020603050405020304"/>
              </a:rPr>
              <a:t>Deoxyribonucleic acid</a:t>
            </a:r>
            <a:r>
              <a:rPr lang="vi-VN" sz="2800">
                <a:solidFill>
                  <a:srgbClr val="AF15B7"/>
                </a:solidFill>
                <a:latin typeface="Times New Roman" panose="02020603050405020304"/>
              </a:rPr>
              <a:t>) là một </a:t>
            </a:r>
            <a:r>
              <a:rPr lang="en-US" sz="2800">
                <a:solidFill>
                  <a:srgbClr val="AF15B7"/>
                </a:solidFill>
                <a:latin typeface="Times New Roman" panose="02020603050405020304"/>
              </a:rPr>
              <a:t>nucleic acid</a:t>
            </a:r>
            <a:r>
              <a:rPr lang="vi-VN" sz="2800">
                <a:solidFill>
                  <a:srgbClr val="AF15B7"/>
                </a:solidFill>
                <a:latin typeface="Times New Roman" panose="02020603050405020304"/>
              </a:rPr>
              <a:t>, cấu tạo từ các nguyên tố: </a:t>
            </a:r>
            <a:r>
              <a:rPr lang="vi-VN" sz="2800" b="1">
                <a:solidFill>
                  <a:srgbClr val="FF0000"/>
                </a:solidFill>
                <a:latin typeface="Times New Roman" panose="02020603050405020304"/>
              </a:rPr>
              <a:t>C, H, O, N và P</a:t>
            </a:r>
            <a:endParaRPr lang="vi-VN" sz="2800" b="1">
              <a:solidFill>
                <a:srgbClr val="FF0000"/>
              </a:solidFill>
              <a:latin typeface="Times New Roman" panose="02020603050405020304"/>
            </a:endParaRPr>
          </a:p>
        </p:txBody>
      </p:sp>
      <p:sp>
        <p:nvSpPr>
          <p:cNvPr id="4" name="AutoShape 2" descr="Nêu Cấu Tạo Hóa Học Của ADN, Ai Là Người Phát Hiện ADN Đầu Tiên? - VIETG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rotWithShape="1">
          <a:blip r:embed="rId1"/>
          <a:srcRect l="2975"/>
          <a:stretch>
            <a:fillRect/>
          </a:stretch>
        </p:blipFill>
        <p:spPr>
          <a:xfrm>
            <a:off x="5233958" y="0"/>
            <a:ext cx="6706400" cy="6858000"/>
          </a:xfrm>
          <a:prstGeom prst="rect">
            <a:avLst/>
          </a:prstGeom>
        </p:spPr>
      </p:pic>
      <p:pic>
        <p:nvPicPr>
          <p:cNvPr id="2" name="Picture 1"/>
          <p:cNvPicPr/>
          <p:nvPr/>
        </p:nvPicPr>
        <p:blipFill>
          <a:blip r:embed="rId2"/>
          <a:stretch>
            <a:fillRect/>
          </a:stretch>
        </p:blipFill>
        <p:spPr>
          <a:xfrm>
            <a:off x="317500" y="1864995"/>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6 Questions About DNA Answered | Britannica"/>
          <p:cNvPicPr>
            <a:picLocks noChangeAspect="1" noChangeArrowheads="1"/>
          </p:cNvPicPr>
          <p:nvPr/>
        </p:nvPicPr>
        <p:blipFill rotWithShape="1">
          <a:blip r:embed="rId1">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0089" y="879934"/>
            <a:ext cx="6943549" cy="3001010"/>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panose="02020603050405020304"/>
              </a:rPr>
              <a:t>* Đặc điểm:</a:t>
            </a:r>
            <a:endParaRPr lang="vi-VN" sz="2400" b="1">
              <a:solidFill>
                <a:srgbClr val="FF0000"/>
              </a:solidFill>
              <a:latin typeface="Times New Roman" panose="02020603050405020304"/>
            </a:endParaRPr>
          </a:p>
          <a:p>
            <a:pPr algn="just">
              <a:lnSpc>
                <a:spcPct val="130000"/>
              </a:lnSpc>
              <a:spcAft>
                <a:spcPts val="600"/>
              </a:spcAft>
            </a:pPr>
            <a:r>
              <a:rPr lang="en-US" sz="2200">
                <a:latin typeface="Times New Roman" panose="02020603050405020304"/>
              </a:rPr>
              <a:t>-</a:t>
            </a:r>
            <a:r>
              <a:rPr lang="vi-VN" sz="2200">
                <a:latin typeface="Times New Roman" panose="02020603050405020304"/>
              </a:rPr>
              <a:t> </a:t>
            </a:r>
            <a:r>
              <a:rPr lang="en-US" altLang="vi-VN" sz="2200">
                <a:latin typeface="Times New Roman" panose="02020603050405020304"/>
              </a:rPr>
              <a:t>DNA là đ</a:t>
            </a:r>
            <a:r>
              <a:rPr lang="vi-VN" sz="2200">
                <a:latin typeface="Times New Roman" panose="02020603050405020304"/>
              </a:rPr>
              <a:t>ại phân tử</a:t>
            </a:r>
            <a:r>
              <a:rPr lang="en-US" altLang="vi-VN" sz="2200">
                <a:latin typeface="Times New Roman" panose="02020603050405020304"/>
              </a:rPr>
              <a:t> c</a:t>
            </a:r>
            <a:r>
              <a:rPr lang="vi-VN" sz="2200">
                <a:latin typeface="Times New Roman" panose="02020603050405020304"/>
              </a:rPr>
              <a:t>ó kích thước lớn</a:t>
            </a:r>
            <a:r>
              <a:rPr lang="en-US" altLang="vi-VN" sz="2200">
                <a:latin typeface="Times New Roman" panose="02020603050405020304"/>
              </a:rPr>
              <a:t>, k</a:t>
            </a:r>
            <a:r>
              <a:rPr lang="vi-VN" sz="2200">
                <a:latin typeface="Times New Roman" panose="02020603050405020304"/>
              </a:rPr>
              <a:t>hối lượng lớn: hàng triệu, hàng chục triệu đơn vị ca</a:t>
            </a:r>
            <a:r>
              <a:rPr lang="en-US" sz="2200">
                <a:latin typeface="Times New Roman" panose="02020603050405020304"/>
              </a:rPr>
              <a:t>r</a:t>
            </a:r>
            <a:r>
              <a:rPr lang="vi-VN" sz="2200">
                <a:latin typeface="Times New Roman" panose="02020603050405020304"/>
              </a:rPr>
              <a:t>bon.</a:t>
            </a:r>
            <a:endParaRPr lang="vi-VN" sz="2200">
              <a:latin typeface="Times New Roman" panose="02020603050405020304"/>
            </a:endParaRPr>
          </a:p>
          <a:p>
            <a:pPr>
              <a:lnSpc>
                <a:spcPct val="130000"/>
              </a:lnSpc>
              <a:spcAft>
                <a:spcPts val="600"/>
              </a:spcAft>
            </a:pPr>
            <a:r>
              <a:rPr lang="en-US" sz="2200">
                <a:latin typeface="Times New Roman" panose="02020603050405020304"/>
              </a:rPr>
              <a:t>-</a:t>
            </a:r>
            <a:r>
              <a:rPr lang="vi-VN" sz="2200">
                <a:latin typeface="Times New Roman" panose="02020603050405020304"/>
              </a:rPr>
              <a:t> Cấu tạo theo nguyên tắc đa phân: đơn phân là nucleoti</a:t>
            </a:r>
            <a:r>
              <a:rPr lang="en-US" sz="2200">
                <a:latin typeface="Times New Roman" panose="02020603050405020304"/>
              </a:rPr>
              <a:t>de</a:t>
            </a:r>
            <a:r>
              <a:rPr lang="vi-VN" sz="2200">
                <a:latin typeface="Times New Roman" panose="02020603050405020304"/>
              </a:rPr>
              <a:t>.</a:t>
            </a:r>
            <a:endParaRPr lang="vi-VN" sz="2200">
              <a:latin typeface="Times New Roman" panose="02020603050405020304"/>
            </a:endParaRPr>
          </a:p>
          <a:p>
            <a:pPr>
              <a:lnSpc>
                <a:spcPct val="130000"/>
              </a:lnSpc>
              <a:spcAft>
                <a:spcPts val="600"/>
              </a:spcAft>
            </a:pPr>
            <a:r>
              <a:rPr lang="en-US" sz="2200">
                <a:latin typeface="Times New Roman" panose="02020603050405020304"/>
              </a:rPr>
              <a:t>- Mỗi nucleotide gồm 3 phần: phosphate, đường và base. Có 4 loại nu: A, T, G, C.</a:t>
            </a:r>
            <a:endParaRPr lang="en-US" sz="2200">
              <a:latin typeface="Times New Roman" panose="02020603050405020304"/>
            </a:endParaRPr>
          </a:p>
        </p:txBody>
      </p:sp>
      <p:grpSp>
        <p:nvGrpSpPr>
          <p:cNvPr id="2" name="Group 1"/>
          <p:cNvGrpSpPr/>
          <p:nvPr/>
        </p:nvGrpSpPr>
        <p:grpSpPr>
          <a:xfrm>
            <a:off x="105878" y="3657339"/>
            <a:ext cx="7089313" cy="2015383"/>
            <a:chOff x="1094862" y="5307264"/>
            <a:chExt cx="7089313" cy="2015383"/>
          </a:xfrm>
        </p:grpSpPr>
        <p:sp>
          <p:nvSpPr>
            <p:cNvPr id="4" name="Rectangle: Rounded Corners 3"/>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94862" y="5307264"/>
              <a:ext cx="740770" cy="740770"/>
              <a:chOff x="4647732" y="4092360"/>
              <a:chExt cx="1102330" cy="1102330"/>
            </a:xfrm>
          </p:grpSpPr>
          <p:sp>
            <p:nvSpPr>
              <p:cNvPr id="7" name="Flowchart: Connector 6"/>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defRPr/>
              </a:pPr>
              <a:r>
                <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Quan sát Hình, thực hiện các yêu cầu sau:</a:t>
              </a:r>
              <a:endPar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1. Mô tả cấu trúc phân tử DNA. Cấu trúc đó được hình thành và ổn định nhờ yếu tố nào?</a:t>
              </a:r>
              <a:endPar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p:txBody>
        </p:sp>
      </p:grpSp>
      <p:pic>
        <p:nvPicPr>
          <p:cNvPr id="9" name="Picture 8"/>
          <p:cNvPicPr/>
          <p:nvPr/>
        </p:nvPicPr>
        <p:blipFill>
          <a:blip r:embed="rId3"/>
          <a:stretch>
            <a:fillRect/>
          </a:stretch>
        </p:blipFill>
        <p:spPr>
          <a:xfrm>
            <a:off x="447040" y="295275"/>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74" name="Picture 2" descr="DNA Molecules &amp; Nucleotides | AncestryDNA® Learning Hu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403695" y="336770"/>
            <a:ext cx="11555188" cy="1606216"/>
            <a:chOff x="403695" y="336770"/>
            <a:chExt cx="11555188" cy="1606216"/>
          </a:xfrm>
        </p:grpSpPr>
        <p:sp>
          <p:nvSpPr>
            <p:cNvPr id="6" name="Rectangle: Rounded Corners 5"/>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03695" y="336770"/>
              <a:ext cx="914400" cy="914400"/>
              <a:chOff x="666750" y="619125"/>
              <a:chExt cx="914400" cy="914400"/>
            </a:xfrm>
          </p:grpSpPr>
          <p:sp>
            <p:nvSpPr>
              <p:cNvPr id="9" name="Oval 8"/>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endParaRPr lang="en-US" sz="4000" b="1"/>
              </a:p>
            </p:txBody>
          </p:sp>
          <p:sp>
            <p:nvSpPr>
              <p:cNvPr id="11" name="Block Arc 10"/>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1" fmla="*/ 2949844 w 2957149"/>
                <a:gd name="connsiteY0-2" fmla="*/ 0 h 733586"/>
                <a:gd name="connsiteX1-3" fmla="*/ 2955010 w 2957149"/>
                <a:gd name="connsiteY1-4" fmla="*/ 439118 h 733586"/>
                <a:gd name="connsiteX2-5" fmla="*/ 2918847 w 2957149"/>
                <a:gd name="connsiteY2-6" fmla="*/ 599268 h 733586"/>
                <a:gd name="connsiteX3-7" fmla="*/ 2825857 w 2957149"/>
                <a:gd name="connsiteY3-8" fmla="*/ 697424 h 733586"/>
                <a:gd name="connsiteX4-9" fmla="*/ 2696705 w 2957149"/>
                <a:gd name="connsiteY4-10" fmla="*/ 723254 h 733586"/>
                <a:gd name="connsiteX5-11" fmla="*/ 2464230 w 2957149"/>
                <a:gd name="connsiteY5-12" fmla="*/ 723254 h 733586"/>
                <a:gd name="connsiteX6-13" fmla="*/ 0 w 2957149"/>
                <a:gd name="connsiteY6-14" fmla="*/ 733586 h 7335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p:cNvPicPr>
              <a:picLocks noChangeAspect="1" noChangeArrowheads="1"/>
            </p:cNvPicPr>
            <p:nvPr/>
          </p:nvPicPr>
          <p:blipFill rotWithShape="1">
            <a:blip r:embed="rId1">
              <a:extLst>
                <a:ext uri="{28A0092B-C50C-407E-A947-70E740481C1C}">
                  <a14:useLocalDpi xmlns:a14="http://schemas.microsoft.com/office/drawing/2010/main" val="0"/>
                </a:ext>
              </a:extLst>
            </a:blip>
            <a:srcRect l="55057" t="3354"/>
            <a:stretch>
              <a:fillRect/>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Liên kết hydrogen</a:t>
              </a:r>
              <a:endPar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5" name="TextBox 14"/>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Xương sống đường phosphate</a:t>
              </a:r>
              <a:endPar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6" name="TextBox 15"/>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Base </a:t>
              </a:r>
              <a:endPar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7" name="Right Bracket 16"/>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2"/>
            <a:stretch>
              <a:fillRect/>
            </a:stretch>
          </p:blipFill>
          <p:spPr>
            <a:xfrm>
              <a:off x="5539090" y="4276333"/>
              <a:ext cx="465362" cy="405591"/>
            </a:xfrm>
            <a:prstGeom prst="rect">
              <a:avLst/>
            </a:prstGeom>
          </p:spPr>
        </p:pic>
        <p:sp>
          <p:nvSpPr>
            <p:cNvPr id="24" name="Right Bracket 23"/>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Chu kì xoắn </a:t>
              </a:r>
              <a:endParaRPr kumimoji="0" lang="en-US" sz="1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pic>
          <p:nvPicPr>
            <p:cNvPr id="29" name="Picture 28"/>
            <p:cNvPicPr>
              <a:picLocks noChangeAspect="1"/>
            </p:cNvPicPr>
            <p:nvPr/>
          </p:nvPicPr>
          <p:blipFill>
            <a:blip r:embed="rId3"/>
            <a:stretch>
              <a:fillRect/>
            </a:stretch>
          </p:blipFill>
          <p:spPr>
            <a:xfrm rot="5400000">
              <a:off x="6788340" y="4237412"/>
              <a:ext cx="389247" cy="372322"/>
            </a:xfrm>
            <a:prstGeom prst="rect">
              <a:avLst/>
            </a:prstGeom>
          </p:spPr>
        </p:pic>
        <p:cxnSp>
          <p:nvCxnSpPr>
            <p:cNvPr id="31" name="Straight Arrow Connector 30"/>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Liên kết cộng hóa trị</a:t>
              </a:r>
              <a:endParaRPr kumimoji="0" lang="en-US" sz="1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cxnSp>
          <p:nvCxnSpPr>
            <p:cNvPr id="35" name="Straight Connector 34"/>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stretch>
              <a:fillRect/>
            </a:stretch>
          </p:blipFill>
          <p:spPr>
            <a:xfrm>
              <a:off x="4310579" y="6441057"/>
              <a:ext cx="411381" cy="381068"/>
            </a:xfrm>
            <a:prstGeom prst="rect">
              <a:avLst/>
            </a:prstGeom>
          </p:spPr>
        </p:pic>
      </p:grpSp>
      <p:sp>
        <p:nvSpPr>
          <p:cNvPr id="4" name="Rectangle: Rounded Corners 3"/>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638413" y="1678265"/>
            <a:ext cx="7141517" cy="97726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kumimoji="0" sz="2400" b="0" i="1" u="none" strike="noStrike" cap="none" spc="0" normalizeH="0" baseline="0">
                <a:ln>
                  <a:noFill/>
                </a:ln>
                <a:solidFill>
                  <a:schemeClr val="tx1">
                    <a:lumMod val="95000"/>
                    <a:lumOff val="5000"/>
                  </a:schemeClr>
                </a:solidFill>
                <a:effectLst/>
                <a:uLnTx/>
                <a:uFillTx/>
                <a:latin typeface="Times New Roman" panose="02020603050405020304" charset="0"/>
                <a:cs typeface="Times New Roman" panose="0202060305040502030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Cấu trúc: ADN là một chuỗi xoắn kép gồm hai mạch song song, xoắn đều quanh một trục:</a:t>
            </a:r>
            <a:endPar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p:txBody>
      </p:sp>
      <p:sp>
        <p:nvSpPr>
          <p:cNvPr id="6" name="TextBox 5"/>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kumimoji="0" sz="2400" b="0" i="1" u="none" strike="noStrike" cap="none" spc="0" normalizeH="0" baseline="0">
                <a:ln>
                  <a:noFill/>
                </a:ln>
                <a:solidFill>
                  <a:schemeClr val="tx1">
                    <a:lumMod val="95000"/>
                    <a:lumOff val="5000"/>
                  </a:schemeClr>
                </a:solidFill>
                <a:effectLst/>
                <a:uLnTx/>
                <a:uFillTx/>
                <a:latin typeface="Times New Roman" panose="02020603050405020304" charset="0"/>
                <a:cs typeface="Times New Roman" panose="0202060305040502030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 Theo chiều từ trái sang phải (xoắn phải).</a:t>
            </a:r>
            <a:endPar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 Ngược chiều kim đồng hồ.</a:t>
            </a:r>
            <a:endPar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p:txBody>
      </p:sp>
      <p:sp>
        <p:nvSpPr>
          <p:cNvPr id="7" name="Rectangle: Rounded Corners 6"/>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kumimoji="0" sz="2400" b="0" i="1" u="none" strike="noStrike" cap="none" spc="0" normalizeH="0" baseline="0">
                <a:ln>
                  <a:noFill/>
                </a:ln>
                <a:solidFill>
                  <a:schemeClr val="tx1">
                    <a:lumMod val="95000"/>
                    <a:lumOff val="5000"/>
                  </a:schemeClr>
                </a:solidFill>
                <a:effectLst/>
                <a:uLnTx/>
                <a:uFillTx/>
                <a:latin typeface="Times New Roman" panose="02020603050405020304" charset="0"/>
                <a:cs typeface="Times New Roman" panose="0202060305040502030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Mỗi chu kì xoắn gồm: </a:t>
            </a:r>
            <a:endPar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p:txBody>
      </p:sp>
      <p:grpSp>
        <p:nvGrpSpPr>
          <p:cNvPr id="18" name="Group 17"/>
          <p:cNvGrpSpPr/>
          <p:nvPr/>
        </p:nvGrpSpPr>
        <p:grpSpPr>
          <a:xfrm>
            <a:off x="5136223" y="4426734"/>
            <a:ext cx="4027727" cy="1073569"/>
            <a:chOff x="5284566" y="2731932"/>
            <a:chExt cx="4027727" cy="1073569"/>
          </a:xfrm>
        </p:grpSpPr>
        <p:pic>
          <p:nvPicPr>
            <p:cNvPr id="20" name="Picture 19"/>
            <p:cNvPicPr>
              <a:picLocks noChangeAspect="1"/>
            </p:cNvPicPr>
            <p:nvPr/>
          </p:nvPicPr>
          <p:blipFill>
            <a:blip r:embed="rId5"/>
            <a:stretch>
              <a:fillRect/>
            </a:stretch>
          </p:blipFill>
          <p:spPr>
            <a:xfrm>
              <a:off x="8330303" y="2731932"/>
              <a:ext cx="604758" cy="578464"/>
            </a:xfrm>
            <a:prstGeom prst="rect">
              <a:avLst/>
            </a:prstGeom>
          </p:spPr>
        </p:pic>
        <p:pic>
          <p:nvPicPr>
            <p:cNvPr id="21" name="Picture 20"/>
            <p:cNvPicPr>
              <a:picLocks noChangeAspect="1"/>
            </p:cNvPicPr>
            <p:nvPr/>
          </p:nvPicPr>
          <p:blipFill>
            <a:blip r:embed="rId6"/>
            <a:stretch>
              <a:fillRect/>
            </a:stretch>
          </p:blipFill>
          <p:spPr>
            <a:xfrm>
              <a:off x="8514298" y="3185454"/>
              <a:ext cx="624479" cy="578465"/>
            </a:xfrm>
            <a:prstGeom prst="rect">
              <a:avLst/>
            </a:prstGeom>
          </p:spPr>
        </p:pic>
        <p:sp>
          <p:nvSpPr>
            <p:cNvPr id="22" name="TextBox 21"/>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kumimoji="0" sz="2400" b="0" i="1" u="none" strike="noStrike" cap="none" spc="0" normalizeH="0" baseline="0">
                  <a:ln>
                    <a:noFill/>
                  </a:ln>
                  <a:solidFill>
                    <a:schemeClr val="tx1">
                      <a:lumMod val="95000"/>
                      <a:lumOff val="5000"/>
                    </a:schemeClr>
                  </a:solidFill>
                  <a:effectLst/>
                  <a:uLnTx/>
                  <a:uFillTx/>
                  <a:latin typeface="Times New Roman" panose="02020603050405020304" charset="0"/>
                  <a:cs typeface="Times New Roman" panose="0202060305040502030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 10 cặp nucleotide, dài</a:t>
              </a:r>
              <a:endPar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rPr>
                <a:t>▪ Đường kính vòng xoắn    </a:t>
              </a:r>
              <a:endPar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charset="0"/>
                <a:ea typeface="+mn-ea"/>
                <a:cs typeface="Times New Roman" panose="02020603050405020304" charset="0"/>
              </a:endParaRPr>
            </a:p>
          </p:txBody>
        </p:sp>
      </p:grpSp>
      <p:pic>
        <p:nvPicPr>
          <p:cNvPr id="2" name="Picture 1"/>
          <p:cNvPicPr/>
          <p:nvPr/>
        </p:nvPicPr>
        <p:blipFill>
          <a:blip r:embed="rId7"/>
          <a:stretch>
            <a:fillRect/>
          </a:stretch>
        </p:blipFill>
        <p:spPr>
          <a:xfrm>
            <a:off x="4513580" y="652145"/>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6 Questions About DNA Answered | Britannica"/>
          <p:cNvPicPr>
            <a:picLocks noChangeAspect="1" noChangeArrowheads="1"/>
          </p:cNvPicPr>
          <p:nvPr/>
        </p:nvPicPr>
        <p:blipFill rotWithShape="1">
          <a:blip r:embed="rId1">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878" y="220733"/>
            <a:ext cx="7089313" cy="1551969"/>
            <a:chOff x="1094862" y="5307264"/>
            <a:chExt cx="7089313" cy="1551969"/>
          </a:xfrm>
        </p:grpSpPr>
        <p:sp>
          <p:nvSpPr>
            <p:cNvPr id="4" name="Rectangle: Rounded Corners 3"/>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94862" y="5307264"/>
              <a:ext cx="740770" cy="740770"/>
              <a:chOff x="4647732" y="4092360"/>
              <a:chExt cx="1102330" cy="1102330"/>
            </a:xfrm>
          </p:grpSpPr>
          <p:sp>
            <p:nvSpPr>
              <p:cNvPr id="7" name="Flowchart: Connector 6"/>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defRPr/>
              </a:pPr>
              <a:r>
                <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Quan sát Hình, thực hiện các yêu cầu sau:</a:t>
              </a:r>
              <a:endPar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1. Mô tả cấu trúc phân tử DNA. Cấu trúc đó được hình thành và ổn định nhờ yếu tố nào?</a:t>
              </a:r>
              <a:endPar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p:txBody>
        </p:sp>
      </p:grpSp>
      <p:sp>
        <p:nvSpPr>
          <p:cNvPr id="28" name="Rectangle: Rounded Corners 27"/>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charset="0"/>
                <a:cs typeface="Times New Roman" panose="02020603050405020304" charset="0"/>
              </a:rPr>
              <a:t>Trả lời</a:t>
            </a:r>
            <a:endParaRPr lang="en-US" sz="2200" b="1">
              <a:latin typeface="Times New Roman" panose="02020603050405020304" charset="0"/>
              <a:cs typeface="Times New Roman" panose="02020603050405020304" charset="0"/>
            </a:endParaRPr>
          </a:p>
        </p:txBody>
      </p:sp>
      <p:sp>
        <p:nvSpPr>
          <p:cNvPr id="9" name="TextBox 8"/>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defRPr kumimoji="0" sz="2200" b="1" i="1" u="none" strike="noStrike" kern="0" cap="none" spc="0" normalizeH="0" baseline="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defRPr>
            </a:lvl1pPr>
          </a:lstStyle>
          <a:p>
            <a:r>
              <a:rPr lang="vi-VN" i="0">
                <a:solidFill>
                  <a:srgbClr val="FF0000"/>
                </a:solidFill>
              </a:rPr>
              <a:t>Cấu trúc phân tử DNA:</a:t>
            </a:r>
            <a:endParaRPr lang="vi-VN" i="0">
              <a:solidFill>
                <a:srgbClr val="FF0000"/>
              </a:solidFill>
            </a:endParaRPr>
          </a:p>
          <a:p>
            <a:r>
              <a:rPr lang="en-US" b="0" i="0"/>
              <a:t>- </a:t>
            </a:r>
            <a:r>
              <a:rPr lang="vi-VN" b="0" i="0"/>
              <a:t>DNA có cấu trúc xoắn kép gồm 2 mạch polynucleotide song song, ngược chiều, xoắn quanh một trục tưởng tượng từ trái qua phải (xoắn phải).</a:t>
            </a:r>
            <a:endParaRPr lang="vi-VN" b="0" i="0"/>
          </a:p>
          <a:p>
            <a:r>
              <a:rPr lang="en-US" b="0" i="0"/>
              <a:t>-</a:t>
            </a:r>
            <a:r>
              <a:rPr lang="vi-VN" b="0" i="0"/>
              <a:t> Trên mỗi mạch, các nucleotide liên kết với nhau bằng liên kết cộng hóa trị, tạo thành chuỗi polynucleotide theo chiều từ 5’ tới 3’.</a:t>
            </a:r>
            <a:endParaRPr lang="en-US" b="0" i="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6 Questions About DNA Answered | Britannica"/>
          <p:cNvPicPr>
            <a:picLocks noChangeAspect="1" noChangeArrowheads="1"/>
          </p:cNvPicPr>
          <p:nvPr/>
        </p:nvPicPr>
        <p:blipFill rotWithShape="1">
          <a:blip r:embed="rId1">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878" y="220733"/>
            <a:ext cx="7089313" cy="1551969"/>
            <a:chOff x="1094862" y="5307264"/>
            <a:chExt cx="7089313" cy="1551969"/>
          </a:xfrm>
        </p:grpSpPr>
        <p:sp>
          <p:nvSpPr>
            <p:cNvPr id="4" name="Rectangle: Rounded Corners 3"/>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94862" y="5307264"/>
              <a:ext cx="740770" cy="740770"/>
              <a:chOff x="4647732" y="4092360"/>
              <a:chExt cx="1102330" cy="1102330"/>
            </a:xfrm>
          </p:grpSpPr>
          <p:sp>
            <p:nvSpPr>
              <p:cNvPr id="7" name="Flowchart: Connector 6"/>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defRPr/>
              </a:pPr>
              <a:r>
                <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Quan sát Hình, thực hiện các yêu cầu sau:</a:t>
              </a:r>
              <a:endPar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1. Mô tả cấu trúc phân tử DNA. Cấu trúc đó được hình thành và ổn định nhờ yếu tố nào?</a:t>
              </a:r>
              <a:endPar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p:txBody>
        </p:sp>
      </p:grpSp>
      <p:sp>
        <p:nvSpPr>
          <p:cNvPr id="28" name="Rectangle: Rounded Corners 27"/>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charset="0"/>
                <a:cs typeface="Times New Roman" panose="02020603050405020304" charset="0"/>
              </a:rPr>
              <a:t>Trả lời</a:t>
            </a:r>
            <a:endParaRPr lang="en-US" sz="2200" b="1">
              <a:latin typeface="Times New Roman" panose="02020603050405020304" charset="0"/>
              <a:cs typeface="Times New Roman" panose="02020603050405020304" charset="0"/>
            </a:endParaRPr>
          </a:p>
        </p:txBody>
      </p:sp>
      <p:sp>
        <p:nvSpPr>
          <p:cNvPr id="9" name="TextBox 8"/>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defRPr kumimoji="0" sz="2200" b="1" i="1" u="none" strike="noStrike" kern="0" cap="none" spc="0" normalizeH="0" baseline="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defRPr>
            </a:lvl1pPr>
          </a:lstStyle>
          <a:p>
            <a:r>
              <a:rPr lang="vi-VN" i="0">
                <a:solidFill>
                  <a:srgbClr val="FF0000"/>
                </a:solidFill>
              </a:rPr>
              <a:t>Cấu trúc phân tử DNA:</a:t>
            </a:r>
            <a:endParaRPr lang="vi-VN" i="0">
              <a:solidFill>
                <a:srgbClr val="FF0000"/>
              </a:solidFill>
            </a:endParaRP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endParaRPr lang="vi-VN" b="0" i="0"/>
          </a:p>
          <a:p>
            <a:r>
              <a:rPr lang="en-US" b="0" i="0"/>
              <a:t>-</a:t>
            </a:r>
            <a:r>
              <a:rPr lang="vi-VN" b="0" i="0"/>
              <a:t> DNA xoắn có tính chu kì, mỗi chu kì xoắn dài 34 Å tương ứng với 10 cặp nucleotide, đường kính vòng xoắn là 20 Å.</a:t>
            </a:r>
            <a:endParaRPr lang="en-US" b="0" i="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6 Questions About DNA Answered | Britannica"/>
          <p:cNvPicPr>
            <a:picLocks noChangeAspect="1" noChangeArrowheads="1"/>
          </p:cNvPicPr>
          <p:nvPr/>
        </p:nvPicPr>
        <p:blipFill rotWithShape="1">
          <a:blip r:embed="rId1">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878" y="220733"/>
            <a:ext cx="7089313" cy="1551969"/>
            <a:chOff x="1094862" y="5307264"/>
            <a:chExt cx="7089313" cy="1551969"/>
          </a:xfrm>
        </p:grpSpPr>
        <p:sp>
          <p:nvSpPr>
            <p:cNvPr id="4" name="Rectangle: Rounded Corners 3"/>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94862" y="5307264"/>
              <a:ext cx="740770" cy="740770"/>
              <a:chOff x="4647732" y="4092360"/>
              <a:chExt cx="1102330" cy="1102330"/>
            </a:xfrm>
          </p:grpSpPr>
          <p:sp>
            <p:nvSpPr>
              <p:cNvPr id="7" name="Flowchart: Connector 6"/>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defRPr/>
              </a:pPr>
              <a:r>
                <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Quan sát Hình, thực hiện các yêu cầu sau:</a:t>
              </a:r>
              <a:endPar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1. Mô tả cấu trúc phân tử DNA. Cấu trúc đó được hình thành và ổn định nhờ yếu tố nào?</a:t>
              </a:r>
              <a:endPar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p:txBody>
        </p:sp>
      </p:grpSp>
      <p:sp>
        <p:nvSpPr>
          <p:cNvPr id="28" name="Rectangle: Rounded Corners 27"/>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charset="0"/>
                <a:cs typeface="Times New Roman" panose="02020603050405020304" charset="0"/>
              </a:rPr>
              <a:t>Trả lời</a:t>
            </a:r>
            <a:endParaRPr lang="en-US" sz="2200" b="1">
              <a:latin typeface="Times New Roman" panose="02020603050405020304" charset="0"/>
              <a:cs typeface="Times New Roman" panose="02020603050405020304" charset="0"/>
            </a:endParaRPr>
          </a:p>
        </p:txBody>
      </p:sp>
      <p:sp>
        <p:nvSpPr>
          <p:cNvPr id="9" name="TextBox 8"/>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defRPr kumimoji="0" sz="2200" b="1" i="1" u="none" strike="noStrike" kern="0" cap="none" spc="0" normalizeH="0" baseline="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defRPr>
            </a:lvl1pPr>
          </a:lstStyle>
          <a:p>
            <a:r>
              <a:rPr lang="vi-VN" i="0">
                <a:solidFill>
                  <a:srgbClr val="FF0000"/>
                </a:solidFill>
              </a:rPr>
              <a:t>Cấu trúc phân tử DNA:</a:t>
            </a:r>
            <a:endParaRPr lang="vi-VN" i="0">
              <a:solidFill>
                <a:srgbClr val="FF0000"/>
              </a:solidFill>
            </a:endParaRP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endParaRPr lang="vi-VN" b="0" i="0"/>
          </a:p>
          <a:p>
            <a:r>
              <a:rPr lang="en-US" b="0" i="0"/>
              <a:t>-</a:t>
            </a:r>
            <a:r>
              <a:rPr lang="vi-VN" b="0" i="0"/>
              <a:t> DNA xoắn có tính chu kì, mỗi chu kì xoắn dài 34 Å tương ứng với 10 cặp nucleotide, đường kính vòng xoắn là 20 Å.</a:t>
            </a:r>
            <a:endParaRPr lang="en-US" b="0" i="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6 Questions About DNA Answered | Britannica"/>
          <p:cNvPicPr>
            <a:picLocks noChangeAspect="1" noChangeArrowheads="1"/>
          </p:cNvPicPr>
          <p:nvPr/>
        </p:nvPicPr>
        <p:blipFill rotWithShape="1">
          <a:blip r:embed="rId1">
            <a:extLst>
              <a:ext uri="{28A0092B-C50C-407E-A947-70E740481C1C}">
                <a14:useLocalDpi xmlns:a14="http://schemas.microsoft.com/office/drawing/2010/main" val="0"/>
              </a:ext>
            </a:extLst>
          </a:blip>
          <a:srcRect r="3030"/>
          <a:stretch>
            <a:fillRect/>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878" y="220733"/>
            <a:ext cx="7089313" cy="1237819"/>
            <a:chOff x="1094862" y="5307264"/>
            <a:chExt cx="7089313" cy="1237819"/>
          </a:xfrm>
        </p:grpSpPr>
        <p:sp>
          <p:nvSpPr>
            <p:cNvPr id="4" name="Rectangle: Rounded Corners 3"/>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94862" y="5307264"/>
              <a:ext cx="740770" cy="740770"/>
              <a:chOff x="4647732" y="4092360"/>
              <a:chExt cx="1102330" cy="1102330"/>
            </a:xfrm>
          </p:grpSpPr>
          <p:sp>
            <p:nvSpPr>
              <p:cNvPr id="7" name="Flowchart: Connector 6"/>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defRPr/>
              </a:pPr>
              <a:r>
                <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Quan sát Hình, thực hiện các yêu cầu sau:</a:t>
              </a:r>
              <a:endParaRPr kumimoji="0" lang="vi-VN" sz="2200" b="1"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defRPr/>
              </a:pPr>
              <a:r>
                <a:rPr kumimoji="0" lang="vi-VN" sz="2200" i="1" u="none" strike="noStrike" kern="0" cap="none" spc="0" normalizeH="0" baseline="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sym typeface="Wingdings" panose="05000000000000000000" pitchFamily="2" charset="2"/>
              </a:endParaRPr>
            </a:p>
          </p:txBody>
        </p:sp>
      </p:grpSp>
      <p:sp>
        <p:nvSpPr>
          <p:cNvPr id="28" name="Rectangle: Rounded Corners 27"/>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charset="0"/>
                <a:cs typeface="Times New Roman" panose="02020603050405020304" charset="0"/>
              </a:rPr>
              <a:t>Trả lời</a:t>
            </a:r>
            <a:endParaRPr lang="en-US" sz="2200" b="1">
              <a:latin typeface="Times New Roman" panose="02020603050405020304" charset="0"/>
              <a:cs typeface="Times New Roman" panose="02020603050405020304" charset="0"/>
            </a:endParaRPr>
          </a:p>
        </p:txBody>
      </p:sp>
      <p:sp>
        <p:nvSpPr>
          <p:cNvPr id="10" name="TextBox 9"/>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defRPr kumimoji="0" sz="2200" b="1" i="0" u="none" strike="noStrike" kern="0" cap="none" spc="0" normalizeH="0" baseline="0">
                <a:ln>
                  <a:noFill/>
                </a:ln>
                <a:solidFill>
                  <a:prstClr val="black"/>
                </a:solidFill>
                <a:effectLst/>
                <a:uLnTx/>
                <a:uFillTx/>
                <a:latin typeface="Times New Roman" panose="02020603050405020304" charset="0"/>
                <a:ea typeface="Times" panose="020B0500000000000000" pitchFamily="34" charset="0"/>
                <a:cs typeface="Times New Roman" panose="02020603050405020304"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4701061" y="2905885"/>
            <a:ext cx="7187933" cy="1897790"/>
            <a:chOff x="673582" y="1589717"/>
            <a:chExt cx="7187933" cy="1897790"/>
          </a:xfrm>
        </p:grpSpPr>
        <p:sp>
          <p:nvSpPr>
            <p:cNvPr id="8" name="Rectangle: Rounded Corners 7"/>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endPar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endParaRPr kumimoji="0" lang="vi-VN" sz="2400" i="0" u="none" strike="noStrike" kern="0" cap="none" spc="0" normalizeH="0" baseline="0" noProof="0">
                <a:ln>
                  <a:noFill/>
                </a:ln>
                <a:solidFill>
                  <a:prstClr val="black"/>
                </a:solidFill>
                <a:effectLst/>
                <a:uLnTx/>
                <a:uFillTx/>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p:cNvPicPr>
              <a:picLocks noChangeAspect="1" noChangeArrowheads="1"/>
            </p:cNvPicPr>
            <p:nvPr/>
          </p:nvPicPr>
          <p:blipFill rotWithShape="1">
            <a:blip r:embed="rId1">
              <a:extLst>
                <a:ext uri="{28A0092B-C50C-407E-A947-70E740481C1C}">
                  <a14:useLocalDpi xmlns:a14="http://schemas.microsoft.com/office/drawing/2010/main" val="0"/>
                </a:ext>
              </a:extLst>
            </a:blip>
            <a:srcRect l="55057" t="3354"/>
            <a:stretch>
              <a:fillRect/>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rPr>
                <a:t>Liên kết hydrogen</a:t>
              </a:r>
              <a:endPar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p:txBody>
        </p:sp>
        <p:sp>
          <p:nvSpPr>
            <p:cNvPr id="37" name="TextBox 36"/>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rPr>
                <a:t>Xương sống đường phosphate</a:t>
              </a:r>
              <a:endPar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p:txBody>
        </p:sp>
        <p:sp>
          <p:nvSpPr>
            <p:cNvPr id="38" name="TextBox 37"/>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rPr>
                <a:t>Base </a:t>
              </a:r>
              <a:endPar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p:txBody>
        </p:sp>
        <p:sp>
          <p:nvSpPr>
            <p:cNvPr id="39" name="Right Bracket 38"/>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p:cNvPicPr>
              <a:picLocks noChangeAspect="1"/>
            </p:cNvPicPr>
            <p:nvPr/>
          </p:nvPicPr>
          <p:blipFill>
            <a:blip r:embed="rId2"/>
            <a:stretch>
              <a:fillRect/>
            </a:stretch>
          </p:blipFill>
          <p:spPr>
            <a:xfrm>
              <a:off x="5539090" y="4276333"/>
              <a:ext cx="465362" cy="405591"/>
            </a:xfrm>
            <a:prstGeom prst="rect">
              <a:avLst/>
            </a:prstGeom>
          </p:spPr>
        </p:pic>
        <p:sp>
          <p:nvSpPr>
            <p:cNvPr id="41" name="Right Bracket 40"/>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rPr>
                <a:t>Chu kì xoắn </a:t>
              </a:r>
              <a:endParaRPr kumimoji="0" lang="en-US" sz="16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p:txBody>
        </p:sp>
        <p:pic>
          <p:nvPicPr>
            <p:cNvPr id="43" name="Picture 42"/>
            <p:cNvPicPr>
              <a:picLocks noChangeAspect="1"/>
            </p:cNvPicPr>
            <p:nvPr/>
          </p:nvPicPr>
          <p:blipFill>
            <a:blip r:embed="rId3"/>
            <a:stretch>
              <a:fillRect/>
            </a:stretch>
          </p:blipFill>
          <p:spPr>
            <a:xfrm rot="5400000">
              <a:off x="6788340" y="4237412"/>
              <a:ext cx="389247" cy="372322"/>
            </a:xfrm>
            <a:prstGeom prst="rect">
              <a:avLst/>
            </a:prstGeom>
          </p:spPr>
        </p:pic>
        <p:cxnSp>
          <p:nvCxnSpPr>
            <p:cNvPr id="44" name="Straight Arrow Connector 43"/>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rPr>
                <a:t>Liên kết cộng hóa trị</a:t>
              </a:r>
              <a:endParaRPr kumimoji="0" lang="en-US" sz="1400" b="0" i="0" u="none" strike="noStrike" kern="0" cap="none" spc="0" normalizeH="0" baseline="0" noProof="0">
                <a:ln>
                  <a:noFill/>
                </a:ln>
                <a:solidFill>
                  <a:prstClr val="black"/>
                </a:solidFill>
                <a:effectLst/>
                <a:uLnTx/>
                <a:uFillTx/>
                <a:latin typeface="Times New Roman" panose="02020603050405020304" charset="0"/>
                <a:cs typeface="Times New Roman" panose="02020603050405020304" charset="0"/>
              </a:endParaRPr>
            </a:p>
          </p:txBody>
        </p:sp>
        <p:cxnSp>
          <p:nvCxnSpPr>
            <p:cNvPr id="46" name="Straight Connector 45"/>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p:cNvPicPr>
              <a:picLocks noChangeAspect="1"/>
            </p:cNvPicPr>
            <p:nvPr/>
          </p:nvPicPr>
          <p:blipFill>
            <a:blip r:embed="rId4"/>
            <a:stretch>
              <a:fillRect/>
            </a:stretch>
          </p:blipFill>
          <p:spPr>
            <a:xfrm>
              <a:off x="4310579" y="6441057"/>
              <a:ext cx="411381" cy="381068"/>
            </a:xfrm>
            <a:prstGeom prst="rect">
              <a:avLst/>
            </a:prstGeom>
          </p:spPr>
        </p:pic>
      </p:grpSp>
      <p:sp>
        <p:nvSpPr>
          <p:cNvPr id="4" name="TextBox 3"/>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panose="02020603050405020304"/>
              </a:rPr>
              <a:t>Kích thước của mỗi cặp nucleotide là 3,4 Å.</a:t>
            </a:r>
            <a:endParaRPr lang="en-US" sz="2000" b="1">
              <a:solidFill>
                <a:schemeClr val="bg1"/>
              </a:solidFill>
              <a:latin typeface="Times New Roman" panose="02020603050405020304"/>
            </a:endParaRPr>
          </a:p>
        </p:txBody>
      </p:sp>
      <p:cxnSp>
        <p:nvCxnSpPr>
          <p:cNvPr id="3" name="Straight Arrow Connector 2"/>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8" name="Group 17"/>
          <p:cNvGrpSpPr/>
          <p:nvPr/>
        </p:nvGrpSpPr>
        <p:grpSpPr>
          <a:xfrm>
            <a:off x="61708" y="0"/>
            <a:ext cx="7264175" cy="6858000"/>
            <a:chOff x="5424693" y="0"/>
            <a:chExt cx="7264175" cy="6858000"/>
          </a:xfrm>
        </p:grpSpPr>
        <p:pic>
          <p:nvPicPr>
            <p:cNvPr id="2" name="Picture 12" descr="DNA Structure | Carlson Stock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91827" y="2689358"/>
              <a:ext cx="1904657" cy="369332"/>
            </a:xfrm>
            <a:prstGeom prst="rect">
              <a:avLst/>
            </a:prstGeom>
            <a:noFill/>
          </p:spPr>
          <p:txBody>
            <a:bodyPr wrap="square" rtlCol="0">
              <a:spAutoFit/>
            </a:bodyPr>
            <a:lstStyle/>
            <a:p>
              <a:r>
                <a:rPr lang="en-US">
                  <a:latin typeface="Times New Roman" panose="02020603050405020304"/>
                </a:rPr>
                <a:t>Nhóm phosphate</a:t>
              </a:r>
              <a:endParaRPr lang="en-US">
                <a:latin typeface="Times New Roman" panose="02020603050405020304"/>
              </a:endParaRPr>
            </a:p>
          </p:txBody>
        </p:sp>
        <p:sp>
          <p:nvSpPr>
            <p:cNvPr id="12" name="TextBox 11"/>
            <p:cNvSpPr txBox="1"/>
            <p:nvPr/>
          </p:nvSpPr>
          <p:spPr>
            <a:xfrm>
              <a:off x="8241453" y="6193509"/>
              <a:ext cx="1904657" cy="369332"/>
            </a:xfrm>
            <a:prstGeom prst="rect">
              <a:avLst/>
            </a:prstGeom>
            <a:noFill/>
          </p:spPr>
          <p:txBody>
            <a:bodyPr wrap="square" rtlCol="0">
              <a:spAutoFit/>
            </a:bodyPr>
            <a:lstStyle/>
            <a:p>
              <a:pPr algn="ctr"/>
              <a:r>
                <a:rPr lang="en-US">
                  <a:latin typeface="Times New Roman" panose="02020603050405020304"/>
                </a:rPr>
                <a:t>Cặp base nitrogen</a:t>
              </a:r>
              <a:endParaRPr lang="en-US">
                <a:latin typeface="Times New Roman" panose="02020603050405020304"/>
              </a:endParaRPr>
            </a:p>
          </p:txBody>
        </p:sp>
        <p:sp>
          <p:nvSpPr>
            <p:cNvPr id="13" name="TextBox 12"/>
            <p:cNvSpPr txBox="1"/>
            <p:nvPr/>
          </p:nvSpPr>
          <p:spPr>
            <a:xfrm>
              <a:off x="5424693" y="3130859"/>
              <a:ext cx="2488712" cy="369332"/>
            </a:xfrm>
            <a:prstGeom prst="rect">
              <a:avLst/>
            </a:prstGeom>
            <a:noFill/>
          </p:spPr>
          <p:txBody>
            <a:bodyPr wrap="square" rtlCol="0">
              <a:spAutoFit/>
            </a:bodyPr>
            <a:lstStyle/>
            <a:p>
              <a:pPr algn="ctr"/>
              <a:r>
                <a:rPr lang="en-US">
                  <a:latin typeface="Times New Roman" panose="02020603050405020304"/>
                </a:rPr>
                <a:t>Liên kết phosphodiester</a:t>
              </a:r>
              <a:endParaRPr lang="en-US">
                <a:latin typeface="Times New Roman" panose="02020603050405020304"/>
              </a:endParaRPr>
            </a:p>
          </p:txBody>
        </p:sp>
        <p:sp>
          <p:nvSpPr>
            <p:cNvPr id="14" name="TextBox 13"/>
            <p:cNvSpPr txBox="1"/>
            <p:nvPr/>
          </p:nvSpPr>
          <p:spPr>
            <a:xfrm>
              <a:off x="5675265" y="3599701"/>
              <a:ext cx="1873114" cy="369332"/>
            </a:xfrm>
            <a:prstGeom prst="rect">
              <a:avLst/>
            </a:prstGeom>
            <a:noFill/>
          </p:spPr>
          <p:txBody>
            <a:bodyPr wrap="square" rtlCol="0">
              <a:spAutoFit/>
            </a:bodyPr>
            <a:lstStyle/>
            <a:p>
              <a:pPr algn="ctr"/>
              <a:r>
                <a:rPr lang="en-US">
                  <a:latin typeface="Times New Roman" panose="02020603050405020304"/>
                </a:rPr>
                <a:t>Đường 5 carbon</a:t>
              </a:r>
              <a:endParaRPr lang="en-US">
                <a:latin typeface="Times New Roman" panose="02020603050405020304"/>
              </a:endParaRPr>
            </a:p>
          </p:txBody>
        </p:sp>
        <p:sp>
          <p:nvSpPr>
            <p:cNvPr id="15" name="TextBox 14"/>
            <p:cNvSpPr txBox="1"/>
            <p:nvPr/>
          </p:nvSpPr>
          <p:spPr>
            <a:xfrm>
              <a:off x="10815754" y="4677703"/>
              <a:ext cx="1873114" cy="369332"/>
            </a:xfrm>
            <a:prstGeom prst="rect">
              <a:avLst/>
            </a:prstGeom>
            <a:noFill/>
          </p:spPr>
          <p:txBody>
            <a:bodyPr wrap="square" rtlCol="0">
              <a:spAutoFit/>
            </a:bodyPr>
            <a:lstStyle/>
            <a:p>
              <a:pPr algn="ctr"/>
              <a:r>
                <a:rPr lang="en-US">
                  <a:latin typeface="Times New Roman" panose="02020603050405020304"/>
                </a:rPr>
                <a:t>Liên kết hydrogen</a:t>
              </a:r>
              <a:endParaRPr lang="en-US">
                <a:latin typeface="Times New Roman" panose="02020603050405020304"/>
              </a:endParaRPr>
            </a:p>
          </p:txBody>
        </p:sp>
        <p:sp>
          <p:nvSpPr>
            <p:cNvPr id="16" name="TextBox 15"/>
            <p:cNvSpPr txBox="1"/>
            <p:nvPr/>
          </p:nvSpPr>
          <p:spPr>
            <a:xfrm>
              <a:off x="10230998" y="1117163"/>
              <a:ext cx="1162538" cy="369332"/>
            </a:xfrm>
            <a:prstGeom prst="rect">
              <a:avLst/>
            </a:prstGeom>
            <a:noFill/>
          </p:spPr>
          <p:txBody>
            <a:bodyPr wrap="square" rtlCol="0">
              <a:spAutoFit/>
            </a:bodyPr>
            <a:lstStyle/>
            <a:p>
              <a:pPr algn="ctr"/>
              <a:r>
                <a:rPr lang="en-US">
                  <a:latin typeface="Times New Roman" panose="02020603050405020304"/>
                </a:rPr>
                <a:t>Cặp base</a:t>
              </a:r>
              <a:endParaRPr lang="en-US">
                <a:latin typeface="Times New Roman" panose="02020603050405020304"/>
              </a:endParaRPr>
            </a:p>
          </p:txBody>
        </p:sp>
        <p:sp>
          <p:nvSpPr>
            <p:cNvPr id="17" name="TextBox 16"/>
            <p:cNvSpPr txBox="1"/>
            <p:nvPr/>
          </p:nvSpPr>
          <p:spPr>
            <a:xfrm>
              <a:off x="10431925" y="2543572"/>
              <a:ext cx="1793243" cy="646331"/>
            </a:xfrm>
            <a:prstGeom prst="rect">
              <a:avLst/>
            </a:prstGeom>
            <a:noFill/>
          </p:spPr>
          <p:txBody>
            <a:bodyPr wrap="square" rtlCol="0">
              <a:spAutoFit/>
            </a:bodyPr>
            <a:lstStyle/>
            <a:p>
              <a:r>
                <a:rPr lang="vi-VN">
                  <a:latin typeface="Times New Roman" panose="02020603050405020304"/>
                </a:rPr>
                <a:t>Xương sống đường phosphate</a:t>
              </a:r>
              <a:endParaRPr lang="vi-VN">
                <a:latin typeface="Times New Roman" panose="02020603050405020304"/>
              </a:endParaRPr>
            </a:p>
          </p:txBody>
        </p:sp>
      </p:grpSp>
      <p:sp>
        <p:nvSpPr>
          <p:cNvPr id="26" name="TextBox 25"/>
          <p:cNvSpPr txBox="1"/>
          <p:nvPr/>
        </p:nvSpPr>
        <p:spPr>
          <a:xfrm>
            <a:off x="6986222" y="172281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panose="02020603050405020304"/>
              </a:rPr>
              <a:t>Trong phân tử ADN:</a:t>
            </a:r>
            <a:endParaRPr lang="vi-VN" sz="2400" b="1">
              <a:solidFill>
                <a:srgbClr val="C00000"/>
              </a:solidFill>
              <a:latin typeface="Times New Roman" panose="02020603050405020304"/>
            </a:endParaRPr>
          </a:p>
          <a:p>
            <a:pPr>
              <a:lnSpc>
                <a:spcPct val="130000"/>
              </a:lnSpc>
            </a:pPr>
            <a:r>
              <a:rPr lang="en-US" sz="2000">
                <a:latin typeface="Times New Roman" panose="02020603050405020304"/>
              </a:rPr>
              <a:t>-</a:t>
            </a:r>
            <a:r>
              <a:rPr lang="vi-VN" sz="2000">
                <a:latin typeface="Times New Roman" panose="02020603050405020304"/>
              </a:rPr>
              <a:t> Liên kết dọc: trên một mạch đơn các nu liên kết với nhau bằng liên kết hóa trị.</a:t>
            </a:r>
            <a:endParaRPr lang="vi-VN" sz="2000">
              <a:latin typeface="Times New Roman" panose="02020603050405020304"/>
            </a:endParaRPr>
          </a:p>
          <a:p>
            <a:pPr>
              <a:lnSpc>
                <a:spcPct val="130000"/>
              </a:lnSpc>
            </a:pPr>
            <a:r>
              <a:rPr lang="vi-VN" sz="2000">
                <a:latin typeface="Times New Roman" panose="02020603050405020304"/>
              </a:rPr>
              <a:t>- Giữa hai mạch các nu</a:t>
            </a:r>
            <a:r>
              <a:rPr lang="en-US" sz="2000">
                <a:latin typeface="Times New Roman" panose="02020603050405020304"/>
              </a:rPr>
              <a:t>cleotide</a:t>
            </a:r>
            <a:r>
              <a:rPr lang="vi-VN" sz="2000">
                <a:latin typeface="Times New Roman" panose="02020603050405020304"/>
              </a:rPr>
              <a:t> liên kết với nhau bằng liên kết h</a:t>
            </a:r>
            <a:r>
              <a:rPr lang="en-US" sz="2000">
                <a:latin typeface="Times New Roman" panose="02020603050405020304"/>
              </a:rPr>
              <a:t>ydrogen</a:t>
            </a:r>
            <a:r>
              <a:rPr lang="vi-VN" sz="2000">
                <a:latin typeface="Times New Roman" panose="02020603050405020304"/>
              </a:rPr>
              <a:t> tạo thành các cặp:</a:t>
            </a:r>
            <a:endParaRPr lang="en-US" sz="2000">
              <a:latin typeface="Times New Roman" panose="02020603050405020304"/>
            </a:endParaRPr>
          </a:p>
          <a:p>
            <a:pPr>
              <a:lnSpc>
                <a:spcPct val="130000"/>
              </a:lnSpc>
            </a:pPr>
            <a:r>
              <a:rPr lang="en-US" sz="2000">
                <a:latin typeface="Times New Roman" panose="02020603050405020304" charset="0"/>
                <a:cs typeface="Times New Roman" panose="02020603050405020304" charset="0"/>
              </a:rPr>
              <a:t>  </a:t>
            </a:r>
            <a:r>
              <a:rPr lang="vi-VN" sz="2000">
                <a:latin typeface="Times New Roman" panose="02020603050405020304" charset="0"/>
                <a:cs typeface="Times New Roman" panose="02020603050405020304" charset="0"/>
              </a:rPr>
              <a:t>▪</a:t>
            </a:r>
            <a:r>
              <a:rPr lang="en-US" sz="2000">
                <a:latin typeface="Times New Roman" panose="02020603050405020304" charset="0"/>
                <a:cs typeface="Times New Roman" panose="02020603050405020304" charset="0"/>
              </a:rPr>
              <a:t> </a:t>
            </a:r>
            <a:r>
              <a:rPr lang="vi-VN" sz="2000">
                <a:latin typeface="Times New Roman" panose="02020603050405020304"/>
              </a:rPr>
              <a:t>A liên kết với T bằng 2 liên kết </a:t>
            </a:r>
            <a:r>
              <a:rPr lang="en-US" sz="2000">
                <a:latin typeface="Times New Roman" panose="02020603050405020304"/>
              </a:rPr>
              <a:t>hydrogen</a:t>
            </a:r>
            <a:r>
              <a:rPr lang="vi-VN" sz="2000">
                <a:latin typeface="Times New Roman" panose="02020603050405020304"/>
              </a:rPr>
              <a:t>.</a:t>
            </a:r>
            <a:endParaRPr lang="en-US" sz="2000">
              <a:latin typeface="Times New Roman" panose="02020603050405020304"/>
            </a:endParaRPr>
          </a:p>
          <a:p>
            <a:pPr>
              <a:lnSpc>
                <a:spcPct val="130000"/>
              </a:lnSpc>
            </a:pPr>
            <a:r>
              <a:rPr lang="en-US" sz="2000">
                <a:latin typeface="Times New Roman" panose="02020603050405020304"/>
                <a:cs typeface="Times New Roman" panose="02020603050405020304" charset="0"/>
              </a:rPr>
              <a:t>  </a:t>
            </a:r>
            <a:r>
              <a:rPr lang="vi-VN" sz="2000">
                <a:latin typeface="Times New Roman" panose="02020603050405020304" charset="0"/>
                <a:cs typeface="Times New Roman" panose="02020603050405020304" charset="0"/>
              </a:rPr>
              <a:t>▪</a:t>
            </a:r>
            <a:r>
              <a:rPr lang="en-US" sz="2000">
                <a:latin typeface="Times New Roman" panose="02020603050405020304" charset="0"/>
                <a:cs typeface="Times New Roman" panose="02020603050405020304" charset="0"/>
              </a:rPr>
              <a:t> </a:t>
            </a:r>
            <a:r>
              <a:rPr lang="vi-VN" sz="2000">
                <a:latin typeface="Times New Roman" panose="02020603050405020304"/>
              </a:rPr>
              <a:t>G liên kết với </a:t>
            </a:r>
            <a:r>
              <a:rPr lang="en-US" sz="2000">
                <a:latin typeface="Times New Roman" panose="02020603050405020304"/>
              </a:rPr>
              <a:t>C</a:t>
            </a:r>
            <a:r>
              <a:rPr lang="vi-VN" sz="2000">
                <a:latin typeface="Times New Roman" panose="02020603050405020304"/>
              </a:rPr>
              <a:t> bằng 3 liên kết </a:t>
            </a:r>
            <a:r>
              <a:rPr lang="en-US" sz="2000">
                <a:latin typeface="Times New Roman" panose="02020603050405020304"/>
              </a:rPr>
              <a:t>hydrogen</a:t>
            </a:r>
            <a:r>
              <a:rPr lang="vi-VN" sz="2000">
                <a:latin typeface="Times New Roman" panose="02020603050405020304"/>
              </a:rPr>
              <a:t>.</a:t>
            </a:r>
            <a:endParaRPr lang="en-US" sz="2000">
              <a:latin typeface="Times New Roman" panose="02020603050405020304"/>
            </a:endParaRPr>
          </a:p>
        </p:txBody>
      </p:sp>
      <p:pic>
        <p:nvPicPr>
          <p:cNvPr id="4" name="Picture 3"/>
          <p:cNvPicPr/>
          <p:nvPr/>
        </p:nvPicPr>
        <p:blipFill>
          <a:blip r:embed="rId2"/>
          <a:stretch>
            <a:fillRect/>
          </a:stretch>
        </p:blipFill>
        <p:spPr>
          <a:xfrm>
            <a:off x="6986270" y="933450"/>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panose="02020603050405020304"/>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charset="0"/>
                <a:cs typeface="Times New Roman" panose="02020603050405020304" charset="0"/>
              </a:rPr>
              <a:t>Trả lời</a:t>
            </a:r>
            <a:endParaRPr lang="en-US" sz="2800" b="1">
              <a:latin typeface="Times New Roman" panose="02020603050405020304" charset="0"/>
              <a:cs typeface="Times New Roman" panose="02020603050405020304" charset="0"/>
            </a:endParaRPr>
          </a:p>
        </p:txBody>
      </p:sp>
      <p:sp>
        <p:nvSpPr>
          <p:cNvPr id="5" name="TextBox 4"/>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panose="02020603050405020304"/>
              </a:rPr>
              <a:t>Với trình tự mạch gốc là </a:t>
            </a:r>
            <a:endParaRPr lang="en-US" sz="3200" b="1">
              <a:latin typeface="Times New Roman" panose="02020603050405020304"/>
            </a:endParaRPr>
          </a:p>
          <a:p>
            <a:pPr algn="ctr">
              <a:lnSpc>
                <a:spcPct val="120000"/>
              </a:lnSpc>
            </a:pPr>
            <a:r>
              <a:rPr lang="vi-VN" sz="3200" b="1">
                <a:latin typeface="Times New Roman" panose="02020603050405020304"/>
              </a:rPr>
              <a:t>…A-T-G-C-T-G-A-T-C-A-C-G-T… </a:t>
            </a:r>
            <a:endParaRPr lang="en-US" sz="3200" b="1">
              <a:latin typeface="Times New Roman" panose="02020603050405020304"/>
            </a:endParaRPr>
          </a:p>
          <a:p>
            <a:pPr algn="just">
              <a:lnSpc>
                <a:spcPct val="120000"/>
              </a:lnSpc>
            </a:pPr>
            <a:r>
              <a:rPr lang="vi-VN" sz="3200" b="1">
                <a:latin typeface="Times New Roman" panose="02020603050405020304"/>
              </a:rPr>
              <a:t>thì trình tự trên mạch bổ sung của nó lần lượt là: </a:t>
            </a:r>
            <a:endParaRPr lang="en-US" sz="3200" b="1">
              <a:latin typeface="Times New Roman" panose="02020603050405020304"/>
            </a:endParaRPr>
          </a:p>
          <a:p>
            <a:pPr algn="ctr">
              <a:lnSpc>
                <a:spcPct val="120000"/>
              </a:lnSpc>
            </a:pPr>
            <a:r>
              <a:rPr lang="vi-VN" sz="3200" b="1">
                <a:solidFill>
                  <a:srgbClr val="00B050"/>
                </a:solidFill>
                <a:latin typeface="Times New Roman" panose="02020603050405020304"/>
              </a:rPr>
              <a:t>…T-A-C-G-A-C-T-A-G-T-G-C-A…</a:t>
            </a:r>
            <a:endParaRPr lang="en-US" sz="3200" b="1">
              <a:solidFill>
                <a:srgbClr val="00B050"/>
              </a:solidFill>
              <a:latin typeface="Times New Roman" panose="020206030504050203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3091562" y="187688"/>
            <a:ext cx="6008876" cy="805543"/>
            <a:chOff x="1957096" y="205274"/>
            <a:chExt cx="5050196" cy="933061"/>
          </a:xfrm>
        </p:grpSpPr>
        <p:sp>
          <p:nvSpPr>
            <p:cNvPr id="18" name="Rectangle: Rounded Corners 17"/>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94226" y="800015"/>
            <a:ext cx="11083457" cy="1517978"/>
            <a:chOff x="394226" y="800015"/>
            <a:chExt cx="11083457" cy="1517978"/>
          </a:xfrm>
        </p:grpSpPr>
        <p:sp>
          <p:nvSpPr>
            <p:cNvPr id="2" name="Rectangle: Rounded Corners 1"/>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endParaRPr lang="en-US" sz="4000" b="1">
                <a:solidFill>
                  <a:srgbClr val="75216F"/>
                </a:solidFill>
                <a:latin typeface="Arial" panose="020B0604020202020204" pitchFamily="34" charset="0"/>
                <a:ea typeface="Aachen" panose="02020500000000000000" pitchFamily="18" charset="0"/>
                <a:cs typeface="Arial" panose="020B0604020202020204" pitchFamily="34" charset="0"/>
              </a:endParaRPr>
            </a:p>
          </p:txBody>
        </p:sp>
        <p:sp>
          <p:nvSpPr>
            <p:cNvPr id="6" name="TextBox 5"/>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endParaRPr lang="en-US" sz="2700" b="1">
                <a:latin typeface="Arial" panose="020B0604020202020204" pitchFamily="34" charset="0"/>
                <a:cs typeface="Arial" panose="020B0604020202020204" pitchFamily="34" charset="0"/>
              </a:endParaRPr>
            </a:p>
          </p:txBody>
        </p:sp>
      </p:grpSp>
      <p:sp>
        <p:nvSpPr>
          <p:cNvPr id="8" name="TextBox 7"/>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0" y="235585"/>
            <a:ext cx="4991735"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2. CHỨC NĂNG PHÂN TỬ DNA</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3" name="Group 2"/>
          <p:cNvGrpSpPr/>
          <p:nvPr/>
        </p:nvGrpSpPr>
        <p:grpSpPr>
          <a:xfrm>
            <a:off x="1481944" y="1065440"/>
            <a:ext cx="9228111" cy="1055070"/>
            <a:chOff x="673582" y="1589717"/>
            <a:chExt cx="5962754" cy="1055070"/>
          </a:xfrm>
        </p:grpSpPr>
        <p:sp>
          <p:nvSpPr>
            <p:cNvPr id="4" name="Rectangle: Rounded Corners 3"/>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endParaRPr lang="vi-VN" sz="2400" kern="0">
                <a:solidFill>
                  <a:prstClr val="black"/>
                </a:solidFill>
                <a:latin typeface="+mj-lt"/>
                <a:cs typeface="Arial" panose="020B0604020202020204" pitchFamily="34" charset="0"/>
              </a:endParaRPr>
            </a:p>
          </p:txBody>
        </p:sp>
      </p:grpSp>
      <p:sp>
        <p:nvSpPr>
          <p:cNvPr id="6" name="Rectangle: Rounded Corners 5"/>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8" name="TextBox 7"/>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endParaRPr lang="vi-VN"/>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0" y="235585"/>
            <a:ext cx="5372735"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2. CHỨC NĂNG PHÂN TỬ DNA</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3" name="Group 2"/>
          <p:cNvGrpSpPr/>
          <p:nvPr/>
        </p:nvGrpSpPr>
        <p:grpSpPr>
          <a:xfrm>
            <a:off x="1481944" y="1065440"/>
            <a:ext cx="9228111" cy="1055070"/>
            <a:chOff x="673582" y="1589717"/>
            <a:chExt cx="5962754" cy="1055070"/>
          </a:xfrm>
        </p:grpSpPr>
        <p:sp>
          <p:nvSpPr>
            <p:cNvPr id="4" name="Rectangle: Rounded Corners 3"/>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endParaRPr lang="vi-VN" sz="2400" kern="0">
                <a:solidFill>
                  <a:prstClr val="black"/>
                </a:solidFill>
                <a:latin typeface="+mj-lt"/>
                <a:cs typeface="Arial" panose="020B0604020202020204" pitchFamily="34" charset="0"/>
              </a:endParaRPr>
            </a:p>
          </p:txBody>
        </p:sp>
      </p:grpSp>
      <p:sp>
        <p:nvSpPr>
          <p:cNvPr id="6" name="Rectangle: Rounded Corners 5"/>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8" name="TextBox 7"/>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CHỨC NĂNG PHÂN TỬ DNA</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3" name="Group 2"/>
          <p:cNvGrpSpPr/>
          <p:nvPr/>
        </p:nvGrpSpPr>
        <p:grpSpPr>
          <a:xfrm>
            <a:off x="1481944" y="1065440"/>
            <a:ext cx="9228111" cy="1055070"/>
            <a:chOff x="673582" y="1589717"/>
            <a:chExt cx="5962754" cy="1055070"/>
          </a:xfrm>
        </p:grpSpPr>
        <p:sp>
          <p:nvSpPr>
            <p:cNvPr id="4" name="Rectangle: Rounded Corners 3"/>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endParaRPr lang="vi-VN" sz="2400" kern="0">
                <a:solidFill>
                  <a:prstClr val="black"/>
                </a:solidFill>
                <a:latin typeface="+mj-lt"/>
                <a:cs typeface="Arial" panose="020B0604020202020204" pitchFamily="34" charset="0"/>
              </a:endParaRPr>
            </a:p>
          </p:txBody>
        </p:sp>
      </p:grpSp>
      <p:sp>
        <p:nvSpPr>
          <p:cNvPr id="6" name="Rectangle: Rounded Corners 5"/>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9" name="TextBox 8"/>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CHỨC NĂNG PHÂN TỬ DNA</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3" name="Group 2"/>
          <p:cNvGrpSpPr/>
          <p:nvPr/>
        </p:nvGrpSpPr>
        <p:grpSpPr>
          <a:xfrm>
            <a:off x="1481944" y="1065440"/>
            <a:ext cx="9228111" cy="1032631"/>
            <a:chOff x="673582" y="1589717"/>
            <a:chExt cx="5962754" cy="1032631"/>
          </a:xfrm>
        </p:grpSpPr>
        <p:sp>
          <p:nvSpPr>
            <p:cNvPr id="4" name="Rectangle: Rounded Corners 3"/>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8" name="TextBox 7"/>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mj-lt"/>
                <a:cs typeface="Arial" panose="020B0604020202020204" pitchFamily="34" charset="0"/>
              </a:defRPr>
            </a:lvl1pPr>
          </a:lstStyle>
          <a:p>
            <a:r>
              <a:rPr lang="vi-VN">
                <a:cs typeface="Times New Roman" panose="02020603050405020304"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charset="0"/>
              </a:rPr>
              <a:t>thông qua quá trình tái bản DNA</a:t>
            </a:r>
            <a:r>
              <a:rPr lang="en-US" b="1">
                <a:solidFill>
                  <a:srgbClr val="FF0000"/>
                </a:solidFill>
                <a:cs typeface="Times New Roman" panose="02020603050405020304" charset="0"/>
              </a:rPr>
              <a:t>.</a:t>
            </a:r>
            <a:endParaRPr lang="en-US" b="1">
              <a:solidFill>
                <a:srgbClr val="FF0000"/>
              </a:solidFill>
              <a:latin typeface="Times New Roman" panose="02020603050405020304" charset="0"/>
              <a:cs typeface="Times New Roman" panose="020206030504050203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876935" y="1276985"/>
            <a:ext cx="906780" cy="588010"/>
          </a:xfrm>
          <a:prstGeom prst="rect">
            <a:avLst/>
          </a:prstGeom>
        </p:spPr>
      </p:pic>
      <p:sp>
        <p:nvSpPr>
          <p:cNvPr id="4" name="Arrow: Pentagon 1"/>
          <p:cNvSpPr/>
          <p:nvPr/>
        </p:nvSpPr>
        <p:spPr>
          <a:xfrm>
            <a:off x="0" y="235585"/>
            <a:ext cx="5372735"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2400" b="1">
                <a:latin typeface="Times New Roman" panose="02020603050405020304"/>
                <a:ea typeface="Aachen" panose="02020500000000000000" pitchFamily="18" charset="0"/>
                <a:cs typeface="Aachen" panose="02020500000000000000" pitchFamily="18" charset="0"/>
              </a:rPr>
              <a:t>2. CHỨC NĂNG PHÂN TỬ DNA</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5" name="Text Box 4"/>
          <p:cNvSpPr txBox="1"/>
          <p:nvPr/>
        </p:nvSpPr>
        <p:spPr>
          <a:xfrm>
            <a:off x="999490" y="2054225"/>
            <a:ext cx="9366250" cy="1076325"/>
          </a:xfrm>
          <a:prstGeom prst="rect">
            <a:avLst/>
          </a:prstGeom>
          <a:noFill/>
        </p:spPr>
        <p:txBody>
          <a:bodyPr wrap="square" rtlCol="0">
            <a:spAutoFit/>
          </a:bodyPr>
          <a:p>
            <a:r>
              <a:rPr lang="en-US" sz="3200">
                <a:latin typeface="Times New Roman" panose="02020603050405020304" charset="0"/>
                <a:cs typeface="Times New Roman" panose="02020603050405020304" charset="0"/>
              </a:rPr>
              <a:t>DNA có chức năng lưu trữ, bảo quản và truyền đạt thông tin di truyền.</a:t>
            </a:r>
            <a:endParaRPr lang="en-US" sz="3200">
              <a:latin typeface="Times New Roman" panose="02020603050405020304" charset="0"/>
              <a:cs typeface="Times New Roman" panose="020206030504050203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0" y="235585"/>
            <a:ext cx="3519170"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3. KHÁI NIỆM GENE</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4" name="TextBox 3"/>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charset="0"/>
                <a:cs typeface="Times New Roman" panose="02020603050405020304" charset="0"/>
              </a:rPr>
              <a:t>●</a:t>
            </a:r>
            <a:r>
              <a:rPr lang="en-US">
                <a:latin typeface="Times New Roman" panose="02020603050405020304" charset="0"/>
                <a:cs typeface="Times New Roman" panose="02020603050405020304"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charset="0"/>
                <a:cs typeface="Times New Roman" panose="02020603050405020304" charset="0"/>
              </a:rPr>
              <a:t>●</a:t>
            </a:r>
            <a:r>
              <a:rPr lang="en-US">
                <a:latin typeface="Times New Roman" panose="02020603050405020304" charset="0"/>
                <a:cs typeface="Times New Roman" panose="02020603050405020304"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charset="0"/>
                <a:cs typeface="Times New Roman" panose="02020603050405020304" charset="0"/>
              </a:rPr>
              <a:t>●</a:t>
            </a:r>
            <a:r>
              <a:rPr lang="en-US">
                <a:latin typeface="Times New Roman" panose="02020603050405020304" charset="0"/>
                <a:cs typeface="Times New Roman" panose="02020603050405020304"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p:cNvGrpSpPr/>
          <p:nvPr/>
        </p:nvGrpSpPr>
        <p:grpSpPr>
          <a:xfrm>
            <a:off x="1252655" y="3624655"/>
            <a:ext cx="9942401" cy="1080088"/>
            <a:chOff x="394226" y="800015"/>
            <a:chExt cx="9942401" cy="1080088"/>
          </a:xfrm>
        </p:grpSpPr>
        <p:sp>
          <p:nvSpPr>
            <p:cNvPr id="6" name="Rectangle: Rounded Corners 5"/>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endPar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endParaRPr>
            </a:p>
          </p:txBody>
        </p:sp>
        <p:sp>
          <p:nvSpPr>
            <p:cNvPr id="9" name="TextBox 8"/>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p:cNvSpPr txBox="1"/>
          <p:nvPr/>
        </p:nvSpPr>
        <p:spPr>
          <a:xfrm>
            <a:off x="834320" y="4938689"/>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Times New Roman" panose="02020603050405020304" charset="0"/>
                <a:cs typeface="Times New Roman" panose="02020603050405020304" charset="0"/>
              </a:defRPr>
            </a:lvl1pPr>
          </a:lstStyle>
          <a:p>
            <a:r>
              <a:rPr lang="en-US"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endParaRPr lang="en-US" sz="270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KHÁI NIỆM GENE</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12" name="Rectangle: Rounded Corners 11"/>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17" name="TextBox 16"/>
          <p:cNvSpPr txBox="1"/>
          <p:nvPr/>
        </p:nvSpPr>
        <p:spPr>
          <a:xfrm>
            <a:off x="330979" y="4182642"/>
            <a:ext cx="5065664" cy="2399665"/>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a:t>
            </a:r>
            <a:r>
              <a:rPr lang="en-US" altLang="vi-VN" b="0"/>
              <a:t> cải </a:t>
            </a:r>
            <a:r>
              <a:rPr lang="vi-VN" b="0"/>
              <a:t>dầu, gạo vàng,...</a:t>
            </a:r>
            <a:endParaRPr lang="en-US" b="0"/>
          </a:p>
        </p:txBody>
      </p:sp>
      <p:pic>
        <p:nvPicPr>
          <p:cNvPr id="1028" name="Picture 4" descr="Pin on Cây trồng Biến đổi Gen (GMO)"/>
          <p:cNvPicPr>
            <a:picLocks noChangeAspect="1" noChangeArrowheads="1"/>
          </p:cNvPicPr>
          <p:nvPr/>
        </p:nvPicPr>
        <p:blipFill rotWithShape="1">
          <a:blip r:embed="rId1">
            <a:extLst>
              <a:ext uri="{28A0092B-C50C-407E-A947-70E740481C1C}">
                <a14:useLocalDpi xmlns:a14="http://schemas.microsoft.com/office/drawing/2010/main" val="0"/>
              </a:ext>
            </a:extLst>
          </a:blip>
          <a:srcRect r="4172"/>
          <a:stretch>
            <a:fillRect/>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KHÁI NIỆM GENE</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12" name="Rectangle: Rounded Corners 11"/>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17" name="TextBox 16"/>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p:cNvPicPr>
            <a:picLocks noChangeAspect="1" noChangeArrowheads="1"/>
          </p:cNvPicPr>
          <p:nvPr/>
        </p:nvPicPr>
        <p:blipFill rotWithShape="1">
          <a:blip r:embed="rId1">
            <a:extLst>
              <a:ext uri="{28A0092B-C50C-407E-A947-70E740481C1C}">
                <a14:useLocalDpi xmlns:a14="http://schemas.microsoft.com/office/drawing/2010/main" val="0"/>
              </a:ext>
            </a:extLst>
          </a:blip>
          <a:srcRect r="4172"/>
          <a:stretch>
            <a:fillRect/>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a:ea typeface="Aachen" panose="02020500000000000000" pitchFamily="18" charset="0"/>
                <a:cs typeface="Aachen" panose="02020500000000000000" pitchFamily="18" charset="0"/>
              </a:rPr>
              <a:t>KHÁI NIỆM GENE</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12" name="Rectangle: Rounded Corners 11"/>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17" name="TextBox 16"/>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p:cNvPicPr>
            <a:picLocks noChangeAspect="1" noChangeArrowheads="1"/>
          </p:cNvPicPr>
          <p:nvPr/>
        </p:nvPicPr>
        <p:blipFill rotWithShape="1">
          <a:blip r:embed="rId1">
            <a:extLst>
              <a:ext uri="{28A0092B-C50C-407E-A947-70E740481C1C}">
                <a14:useLocalDpi xmlns:a14="http://schemas.microsoft.com/office/drawing/2010/main" val="0"/>
              </a:ext>
            </a:extLst>
          </a:blip>
          <a:srcRect t="10389"/>
          <a:stretch>
            <a:fillRect/>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p:cNvPicPr>
            <a:picLocks noChangeAspect="1" noChangeArrowheads="1"/>
          </p:cNvPicPr>
          <p:nvPr/>
        </p:nvPicPr>
        <p:blipFill rotWithShape="1">
          <a:blip r:embed="rId2">
            <a:extLst>
              <a:ext uri="{28A0092B-C50C-407E-A947-70E740481C1C}">
                <a14:useLocalDpi xmlns:a14="http://schemas.microsoft.com/office/drawing/2010/main" val="0"/>
              </a:ext>
            </a:extLst>
          </a:blip>
          <a:srcRect b="2275"/>
          <a:stretch>
            <a:fillRect/>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0" y="235585"/>
            <a:ext cx="5969635"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4. TÍNH ĐA DẠNG VÀ ĐẶC TRƯNG</a:t>
            </a:r>
            <a:endParaRPr lang="en-US" sz="2400" b="1">
              <a:latin typeface="Times New Roman" panose="02020603050405020304"/>
              <a:ea typeface="Aachen" panose="02020500000000000000" pitchFamily="18" charset="0"/>
              <a:cs typeface="Aachen" panose="02020500000000000000" pitchFamily="18" charset="0"/>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481944" y="1065440"/>
            <a:ext cx="9228111" cy="1897790"/>
            <a:chOff x="673582" y="1589717"/>
            <a:chExt cx="5962754" cy="1897790"/>
          </a:xfrm>
        </p:grpSpPr>
        <p:sp>
          <p:nvSpPr>
            <p:cNvPr id="15" name="Rectangle: Rounded Corners 14"/>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endParaRPr lang="vi-VN" sz="2400"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1309" y="231267"/>
            <a:ext cx="6585926" cy="6485224"/>
            <a:chOff x="364638" y="906651"/>
            <a:chExt cx="5621035" cy="5535088"/>
          </a:xfrm>
        </p:grpSpPr>
        <p:grpSp>
          <p:nvGrpSpPr>
            <p:cNvPr id="3" name="Group 2"/>
            <p:cNvGrpSpPr/>
            <p:nvPr/>
          </p:nvGrpSpPr>
          <p:grpSpPr>
            <a:xfrm>
              <a:off x="364638" y="906651"/>
              <a:ext cx="5621035" cy="5535088"/>
              <a:chOff x="364638" y="906651"/>
              <a:chExt cx="5621035" cy="5535088"/>
            </a:xfrm>
          </p:grpSpPr>
          <p:pic>
            <p:nvPicPr>
              <p:cNvPr id="5" name="Picture 6" descr="Genetic Disorder Research/PowerPoint Slide Project | OER Common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endParaRPr lang="en-US" sz="2400" b="1">
                  <a:solidFill>
                    <a:srgbClr val="CE956A"/>
                  </a:solidFill>
                  <a:latin typeface="Arial" panose="020B0604020202020204" pitchFamily="34" charset="0"/>
                  <a:cs typeface="Arial" panose="020B0604020202020204" pitchFamily="34" charset="0"/>
                </a:endParaRPr>
              </a:p>
            </p:txBody>
          </p:sp>
          <p:sp>
            <p:nvSpPr>
              <p:cNvPr id="7" name="Rectangle 6"/>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endParaRPr lang="en-US" sz="2400" b="1">
                  <a:solidFill>
                    <a:srgbClr val="2BC7E0"/>
                  </a:solidFill>
                  <a:latin typeface="Arial" panose="020B0604020202020204" pitchFamily="34" charset="0"/>
                  <a:cs typeface="Arial" panose="020B0604020202020204" pitchFamily="34" charset="0"/>
                </a:endParaRPr>
              </a:p>
            </p:txBody>
          </p:sp>
          <p:sp>
            <p:nvSpPr>
              <p:cNvPr id="8" name="Rectangle 7"/>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endParaRPr lang="en-US" sz="2400" b="1">
                  <a:solidFill>
                    <a:srgbClr val="2F48E1"/>
                  </a:solidFill>
                  <a:latin typeface="Arial" panose="020B0604020202020204" pitchFamily="34" charset="0"/>
                  <a:cs typeface="Arial" panose="020B0604020202020204" pitchFamily="34" charset="0"/>
                </a:endParaRPr>
              </a:p>
            </p:txBody>
          </p:sp>
          <p:sp>
            <p:nvSpPr>
              <p:cNvPr id="9" name="Rectangle 8"/>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endParaRPr lang="en-US" sz="2400" b="1">
                  <a:solidFill>
                    <a:srgbClr val="0070C0"/>
                  </a:solidFill>
                  <a:latin typeface="Arial" panose="020B0604020202020204" pitchFamily="34" charset="0"/>
                  <a:cs typeface="Arial" panose="020B0604020202020204" pitchFamily="34" charset="0"/>
                </a:endParaRPr>
              </a:p>
            </p:txBody>
          </p:sp>
        </p:grpSp>
        <p:pic>
          <p:nvPicPr>
            <p:cNvPr id="4" name="Picture 8" descr="Dna strand in many colors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0463"/>
            <a:stretch>
              <a:fillRect/>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endParaRPr lang="en-US" sz="28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TÍNH ĐA DẠNG VÀ ĐẶC TRƯNG</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14" name="Group 13"/>
          <p:cNvGrpSpPr/>
          <p:nvPr/>
        </p:nvGrpSpPr>
        <p:grpSpPr>
          <a:xfrm>
            <a:off x="1481944" y="1065440"/>
            <a:ext cx="9228111" cy="1060680"/>
            <a:chOff x="673582" y="1589717"/>
            <a:chExt cx="5962754" cy="1060680"/>
          </a:xfrm>
        </p:grpSpPr>
        <p:sp>
          <p:nvSpPr>
            <p:cNvPr id="15" name="Rectangle: Rounded Corners 14"/>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endParaRPr lang="vi-VN" sz="2400" kern="0">
                <a:solidFill>
                  <a:prstClr val="black"/>
                </a:solidFill>
                <a:latin typeface="+mj-lt"/>
                <a:cs typeface="Arial" panose="020B0604020202020204" pitchFamily="34" charset="0"/>
              </a:endParaRPr>
            </a:p>
          </p:txBody>
        </p:sp>
      </p:grpSp>
      <p:sp>
        <p:nvSpPr>
          <p:cNvPr id="3" name="Rectangle: Rounded Corners 2"/>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5" name="TextBox 4"/>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TÍNH ĐA DẠNG VÀ ĐẶC TRƯNG</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14" name="Group 13"/>
          <p:cNvGrpSpPr/>
          <p:nvPr/>
        </p:nvGrpSpPr>
        <p:grpSpPr>
          <a:xfrm>
            <a:off x="1481944" y="1065440"/>
            <a:ext cx="9228111" cy="1083120"/>
            <a:chOff x="673582" y="1589717"/>
            <a:chExt cx="5962754" cy="1083120"/>
          </a:xfrm>
        </p:grpSpPr>
        <p:sp>
          <p:nvSpPr>
            <p:cNvPr id="15" name="Rectangle: Rounded Corners 14"/>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
        <p:nvSpPr>
          <p:cNvPr id="5" name="TextBox 4"/>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endParaRPr lang="vi-VN">
              <a:solidFill>
                <a:srgbClr val="FF0000"/>
              </a:solidFill>
            </a:endParaRP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endParaRPr lang="vi-VN" b="0"/>
          </a:p>
          <a:p>
            <a:r>
              <a:rPr lang="en-US" b="0"/>
              <a:t>	</a:t>
            </a:r>
            <a:r>
              <a:rPr lang="vi-VN" b="0"/>
              <a:t>+ Phân tích DNA để dự đoán nguy cơ mắc các bệnh di truyền và điều trị y tế.</a:t>
            </a:r>
            <a:endParaRPr lang="vi-VN" b="0"/>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582930" y="1135380"/>
            <a:ext cx="906780" cy="588010"/>
          </a:xfrm>
          <a:prstGeom prst="rect">
            <a:avLst/>
          </a:prstGeom>
        </p:spPr>
      </p:pic>
      <p:sp>
        <p:nvSpPr>
          <p:cNvPr id="3" name="Arrow: Pentagon 1"/>
          <p:cNvSpPr/>
          <p:nvPr/>
        </p:nvSpPr>
        <p:spPr>
          <a:xfrm>
            <a:off x="0" y="235585"/>
            <a:ext cx="5935980"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4. TÍNH ĐA DẠNG VÀ ĐẶC TRƯNG</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5" name="Text Box 4"/>
          <p:cNvSpPr txBox="1"/>
          <p:nvPr/>
        </p:nvSpPr>
        <p:spPr>
          <a:xfrm>
            <a:off x="1096645" y="1848485"/>
            <a:ext cx="10518140" cy="3322955"/>
          </a:xfrm>
          <a:prstGeom prst="rect">
            <a:avLst/>
          </a:prstGeom>
          <a:noFill/>
        </p:spPr>
        <p:txBody>
          <a:bodyPr wrap="square" rtlCol="0">
            <a:spAutoFit/>
          </a:bodyPr>
          <a:p>
            <a:pPr>
              <a:lnSpc>
                <a:spcPct val="150000"/>
              </a:lnSpc>
            </a:pPr>
            <a:r>
              <a:rPr lang="en-US" sz="2800">
                <a:latin typeface="Times New Roman" panose="02020603050405020304" charset="0"/>
                <a:cs typeface="Times New Roman" panose="02020603050405020304" charset="0"/>
              </a:rPr>
              <a:t>- Bốn loại nucleotide( A, T, G, C) sắp xếp theo nhiều cách đã tạo nên tính đa dạng và đặc trưng cho phân tử DNA.</a:t>
            </a:r>
            <a:endParaRPr lang="en-US" sz="2800">
              <a:latin typeface="Times New Roman" panose="02020603050405020304" charset="0"/>
              <a:cs typeface="Times New Roman" panose="02020603050405020304" charset="0"/>
            </a:endParaRPr>
          </a:p>
          <a:p>
            <a:pPr>
              <a:lnSpc>
                <a:spcPct val="150000"/>
              </a:lnSpc>
            </a:pPr>
            <a:r>
              <a:rPr lang="en-US" sz="2800">
                <a:latin typeface="Times New Roman" panose="02020603050405020304" charset="0"/>
                <a:cs typeface="Times New Roman" panose="02020603050405020304" charset="0"/>
              </a:rPr>
              <a:t>- Trong hệ gene, các phân tử DNA khác nhau bởi số lượng, thành phần, và trình tự sắp xếp các nucleotide. Trình tự sắp xếp các nucleotide trong phân tử DNA đặc trưng cho từng loài, thậm chí từng cá thể.</a:t>
            </a:r>
            <a:endParaRPr lang="en-US" sz="2800">
              <a:latin typeface="Times New Roman" panose="02020603050405020304" charset="0"/>
              <a:cs typeface="Times New Roman" panose="0202060305040502030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194" name="Picture 2" descr="RNA Editing Is Having a Mome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endParaRPr kumimoji="0" lang="en-US" sz="4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comb/>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CẤU TRÚC PHÂN TỬ RNA</a:t>
            </a:r>
            <a:endParaRPr lang="en-US" sz="2400" b="1">
              <a:latin typeface="Times New Roman" panose="02020603050405020304"/>
              <a:ea typeface="Aachen" panose="02020500000000000000" pitchFamily="18" charset="0"/>
              <a:cs typeface="Aachen" panose="02020500000000000000" pitchFamily="18" charset="0"/>
            </a:endParaRPr>
          </a:p>
        </p:txBody>
      </p:sp>
      <p:pic>
        <p:nvPicPr>
          <p:cNvPr id="4" name="Picture 3" descr="A diagram of the structure of rna&#10;&#10;Description automatically generated"/>
          <p:cNvPicPr>
            <a:picLocks noChangeAspect="1"/>
          </p:cNvPicPr>
          <p:nvPr/>
        </p:nvPicPr>
        <p:blipFill rotWithShape="1">
          <a:blip r:embed="rId1"/>
          <a:srcRect t="13824" b="8221"/>
          <a:stretch>
            <a:fillRect/>
          </a:stretch>
        </p:blipFill>
        <p:spPr>
          <a:xfrm>
            <a:off x="510431" y="1043425"/>
            <a:ext cx="6716944" cy="5346155"/>
          </a:xfrm>
          <a:prstGeom prst="rect">
            <a:avLst/>
          </a:prstGeom>
        </p:spPr>
      </p:pic>
      <p:grpSp>
        <p:nvGrpSpPr>
          <p:cNvPr id="5" name="Group 4"/>
          <p:cNvGrpSpPr/>
          <p:nvPr/>
        </p:nvGrpSpPr>
        <p:grpSpPr>
          <a:xfrm>
            <a:off x="7053470" y="582993"/>
            <a:ext cx="5018854" cy="1688981"/>
            <a:chOff x="673582" y="1589717"/>
            <a:chExt cx="5962754" cy="549576"/>
          </a:xfrm>
        </p:grpSpPr>
        <p:sp>
          <p:nvSpPr>
            <p:cNvPr id="6" name="Rectangle: Rounded Corners 5"/>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p:cNvSpPr txBox="1"/>
          <p:nvPr/>
        </p:nvSpPr>
        <p:spPr>
          <a:xfrm>
            <a:off x="7399463" y="2551433"/>
            <a:ext cx="4498670" cy="415417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b="1" kern="0">
                <a:solidFill>
                  <a:prstClr val="black"/>
                </a:solidFill>
                <a:latin typeface="+mj-lt"/>
                <a:cs typeface="Arial" panose="020B0604020202020204" pitchFamily="34" charset="0"/>
              </a:defRPr>
            </a:lvl1pPr>
          </a:lstStyle>
          <a:p>
            <a:pPr>
              <a:lnSpc>
                <a:spcPct val="100000"/>
              </a:lnSpc>
            </a:pPr>
            <a:r>
              <a:rPr lang="en-US" b="0"/>
              <a:t>- </a:t>
            </a:r>
            <a:r>
              <a:rPr lang="vi-VN" b="0"/>
              <a:t>RNA có cấu tạo đa phân, đơn phân là bốn loại nucleotide: </a:t>
            </a:r>
            <a:r>
              <a:rPr lang="vi-VN">
                <a:solidFill>
                  <a:srgbClr val="00B050"/>
                </a:solidFill>
              </a:rPr>
              <a:t>A, U, C, G.</a:t>
            </a:r>
            <a:endParaRPr lang="vi-VN">
              <a:solidFill>
                <a:srgbClr val="00B050"/>
              </a:solidFill>
            </a:endParaRPr>
          </a:p>
          <a:p>
            <a:pPr>
              <a:lnSpc>
                <a:spcPct val="100000"/>
              </a:lnSpc>
            </a:pPr>
            <a:r>
              <a:rPr lang="en-US" altLang="vi-VN" b="0">
                <a:solidFill>
                  <a:schemeClr val="tx1"/>
                </a:solidFill>
              </a:rPr>
              <a:t>- RNA là đại phân tử nhưng có kích thước và khối lượng nhỏ hơn DNA.</a:t>
            </a:r>
            <a:endParaRPr lang="en-US" altLang="vi-VN" b="0">
              <a:solidFill>
                <a:schemeClr val="tx1"/>
              </a:solidFill>
            </a:endParaRPr>
          </a:p>
          <a:p>
            <a:pPr>
              <a:lnSpc>
                <a:spcPct val="100000"/>
              </a:lnSpc>
            </a:pPr>
            <a:r>
              <a:rPr lang="en-US" altLang="vi-VN" b="0">
                <a:solidFill>
                  <a:schemeClr val="tx1"/>
                </a:solidFill>
              </a:rPr>
              <a:t>- Trong tế bào,</a:t>
            </a:r>
            <a:r>
              <a:rPr lang="en-US" b="0">
                <a:solidFill>
                  <a:schemeClr val="tx1"/>
                </a:solidFill>
                <a:sym typeface="+mn-ea"/>
              </a:rPr>
              <a:t> </a:t>
            </a:r>
            <a:r>
              <a:rPr lang="vi-VN" b="0">
                <a:solidFill>
                  <a:schemeClr val="tx1"/>
                </a:solidFill>
                <a:sym typeface="+mn-ea"/>
              </a:rPr>
              <a:t>RNA có cấu trúc</a:t>
            </a:r>
            <a:r>
              <a:rPr lang="vi-VN">
                <a:solidFill>
                  <a:srgbClr val="FF0000"/>
                </a:solidFill>
                <a:sym typeface="+mn-ea"/>
              </a:rPr>
              <a:t> một mạch</a:t>
            </a:r>
            <a:r>
              <a:rPr lang="en-US" altLang="vi-VN" b="0">
                <a:solidFill>
                  <a:schemeClr val="tx1"/>
                </a:solidFill>
                <a:sym typeface="+mn-ea"/>
              </a:rPr>
              <a:t>, được tổng hợp ở nhân( hoặc vùng nhân) nhưng hầu hết RNA thực hiện chức năng ở tế bào chất.</a:t>
            </a:r>
            <a:endParaRPr lang="en-US" altLang="vi-VN" b="0">
              <a:solidFill>
                <a:schemeClr val="tx1"/>
              </a:solidFill>
              <a:sym typeface="+mn-ea"/>
            </a:endParaRPr>
          </a:p>
        </p:txBody>
      </p:sp>
      <p:pic>
        <p:nvPicPr>
          <p:cNvPr id="3" name="Picture 2"/>
          <p:cNvPicPr/>
          <p:nvPr/>
        </p:nvPicPr>
        <p:blipFill>
          <a:blip r:embed="rId2"/>
          <a:stretch>
            <a:fillRect/>
          </a:stretch>
        </p:blipFill>
        <p:spPr>
          <a:xfrm>
            <a:off x="6845300" y="2271395"/>
            <a:ext cx="652780" cy="47561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additive="base">
                                        <p:cTn id="2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CẤU TRÚC PHÂN TỬ RNA</a:t>
            </a:r>
            <a:endParaRPr lang="en-US" sz="2400" b="1">
              <a:latin typeface="Times New Roman" panose="02020603050405020304"/>
              <a:ea typeface="Aachen" panose="02020500000000000000" pitchFamily="18" charset="0"/>
              <a:cs typeface="Aachen" panose="02020500000000000000" pitchFamily="18" charset="0"/>
            </a:endParaRPr>
          </a:p>
        </p:txBody>
      </p:sp>
      <p:pic>
        <p:nvPicPr>
          <p:cNvPr id="4" name="Picture 3" descr="A diagram of the structure of rna&#10;&#10;Description automatically generated"/>
          <p:cNvPicPr>
            <a:picLocks noChangeAspect="1"/>
          </p:cNvPicPr>
          <p:nvPr/>
        </p:nvPicPr>
        <p:blipFill rotWithShape="1">
          <a:blip r:embed="rId1"/>
          <a:srcRect t="13824" b="8221"/>
          <a:stretch>
            <a:fillRect/>
          </a:stretch>
        </p:blipFill>
        <p:spPr>
          <a:xfrm>
            <a:off x="510431" y="1043425"/>
            <a:ext cx="6716944" cy="5346155"/>
          </a:xfrm>
          <a:prstGeom prst="rect">
            <a:avLst/>
          </a:prstGeom>
        </p:spPr>
      </p:pic>
      <p:grpSp>
        <p:nvGrpSpPr>
          <p:cNvPr id="5" name="Group 4"/>
          <p:cNvGrpSpPr/>
          <p:nvPr/>
        </p:nvGrpSpPr>
        <p:grpSpPr>
          <a:xfrm>
            <a:off x="7053470" y="582993"/>
            <a:ext cx="5018854" cy="2027935"/>
            <a:chOff x="673582" y="1589717"/>
            <a:chExt cx="5962754" cy="659868"/>
          </a:xfrm>
        </p:grpSpPr>
        <p:sp>
          <p:nvSpPr>
            <p:cNvPr id="6" name="Rectangle: Rounded Corners 5"/>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charset="0"/>
                <a:cs typeface="Times New Roman" panose="02020603050405020304" charset="0"/>
              </a:rPr>
              <a:t>Trả lời</a:t>
            </a:r>
            <a:endParaRPr lang="en-US" sz="2400" b="1">
              <a:latin typeface="Times New Roman" panose="02020603050405020304" charset="0"/>
              <a:cs typeface="Times New Roman" panose="020206030504050203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p:cNvSpPr/>
          <p:nvPr/>
        </p:nvSpPr>
        <p:spPr>
          <a:xfrm>
            <a:off x="0" y="235585"/>
            <a:ext cx="5906770" cy="567055"/>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2. CÁC LOẠI RNA TRONG TẾ BÀO</a:t>
            </a:r>
            <a:endParaRPr lang="en-US" sz="2400" b="1">
              <a:latin typeface="Times New Roman" panose="02020603050405020304"/>
              <a:ea typeface="Aachen" panose="02020500000000000000" pitchFamily="18" charset="0"/>
              <a:cs typeface="Aachen" panose="02020500000000000000" pitchFamily="18" charset="0"/>
            </a:endParaRPr>
          </a:p>
        </p:txBody>
      </p:sp>
      <p:sp>
        <p:nvSpPr>
          <p:cNvPr id="12" name="TextBox 11"/>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p:cNvGrpSpPr/>
          <p:nvPr/>
        </p:nvGrpSpPr>
        <p:grpSpPr>
          <a:xfrm>
            <a:off x="1323917" y="879931"/>
            <a:ext cx="9672855" cy="4598504"/>
            <a:chOff x="1323917" y="879931"/>
            <a:chExt cx="9672855" cy="4598504"/>
          </a:xfrm>
        </p:grpSpPr>
        <p:pic>
          <p:nvPicPr>
            <p:cNvPr id="8" name="Picture 7" descr="A diagram of dna sequence&#10;&#10;Description automatically generated"/>
            <p:cNvPicPr>
              <a:picLocks noChangeAspect="1"/>
            </p:cNvPicPr>
            <p:nvPr/>
          </p:nvPicPr>
          <p:blipFill rotWithShape="1">
            <a:blip r:embed="rId1"/>
            <a:srcRect t="13140" b="19807"/>
            <a:stretch>
              <a:fillRect/>
            </a:stretch>
          </p:blipFill>
          <p:spPr>
            <a:xfrm>
              <a:off x="1498157" y="879931"/>
              <a:ext cx="9498615" cy="4598504"/>
            </a:xfrm>
            <a:prstGeom prst="rect">
              <a:avLst/>
            </a:prstGeom>
          </p:spPr>
        </p:pic>
        <p:sp>
          <p:nvSpPr>
            <p:cNvPr id="3" name="Rectangle 2"/>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endParaRPr lang="en-US" sz="2400" b="1">
                <a:solidFill>
                  <a:sysClr val="windowText" lastClr="000000"/>
                </a:solidFill>
                <a:latin typeface="+mj-lt"/>
              </a:endParaRPr>
            </a:p>
          </p:txBody>
        </p:sp>
        <p:sp>
          <p:nvSpPr>
            <p:cNvPr id="4" name="Rectangle 3"/>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endParaRPr lang="en-US" sz="2400" b="1">
                <a:solidFill>
                  <a:sysClr val="windowText" lastClr="000000"/>
                </a:solidFill>
                <a:latin typeface="+mj-lt"/>
              </a:endParaRPr>
            </a:p>
          </p:txBody>
        </p:sp>
        <p:sp>
          <p:nvSpPr>
            <p:cNvPr id="5" name="Rectangle 4"/>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endParaRPr lang="en-US" sz="2400" b="1">
                <a:solidFill>
                  <a:sysClr val="windowText" lastClr="000000"/>
                </a:solidFill>
                <a:latin typeface="+mj-lt"/>
              </a:endParaRPr>
            </a:p>
          </p:txBody>
        </p:sp>
      </p:grpSp>
      <p:pic>
        <p:nvPicPr>
          <p:cNvPr id="7" name="Picture 6"/>
          <p:cNvPicPr/>
          <p:nvPr/>
        </p:nvPicPr>
        <p:blipFill>
          <a:blip r:embed="rId2"/>
          <a:stretch>
            <a:fillRect/>
          </a:stretch>
        </p:blipFill>
        <p:spPr>
          <a:xfrm>
            <a:off x="256540" y="4967605"/>
            <a:ext cx="906780" cy="588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CÁC LOẠI RNA TRONG TẾ BÀO</a:t>
            </a:r>
            <a:endParaRPr lang="en-US" sz="2400" b="1">
              <a:latin typeface="Times New Roman" panose="02020603050405020304"/>
              <a:ea typeface="Aachen" panose="02020500000000000000" pitchFamily="18" charset="0"/>
              <a:cs typeface="Aachen" panose="02020500000000000000" pitchFamily="18" charset="0"/>
            </a:endParaRPr>
          </a:p>
        </p:txBody>
      </p:sp>
      <p:grpSp>
        <p:nvGrpSpPr>
          <p:cNvPr id="6" name="Group 5"/>
          <p:cNvGrpSpPr/>
          <p:nvPr/>
        </p:nvGrpSpPr>
        <p:grpSpPr>
          <a:xfrm>
            <a:off x="2644176" y="5686526"/>
            <a:ext cx="6752264" cy="583085"/>
            <a:chOff x="2442223" y="5615762"/>
            <a:chExt cx="6752264" cy="583085"/>
          </a:xfrm>
        </p:grpSpPr>
        <p:grpSp>
          <p:nvGrpSpPr>
            <p:cNvPr id="3" name="Group 2"/>
            <p:cNvGrpSpPr/>
            <p:nvPr/>
          </p:nvGrpSpPr>
          <p:grpSpPr>
            <a:xfrm>
              <a:off x="2862936" y="5615763"/>
              <a:ext cx="6331551" cy="583084"/>
              <a:chOff x="673582" y="1589717"/>
              <a:chExt cx="3354166" cy="235781"/>
            </a:xfrm>
          </p:grpSpPr>
          <p:sp>
            <p:nvSpPr>
              <p:cNvPr id="4" name="Rectangle: Rounded Corners 3"/>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323917" y="879931"/>
            <a:ext cx="9672855" cy="4598504"/>
            <a:chOff x="1323917" y="879931"/>
            <a:chExt cx="9672855" cy="4598504"/>
          </a:xfrm>
        </p:grpSpPr>
        <p:pic>
          <p:nvPicPr>
            <p:cNvPr id="9" name="Picture 8" descr="A diagram of dna sequence&#10;&#10;Description automatically generated"/>
            <p:cNvPicPr>
              <a:picLocks noChangeAspect="1"/>
            </p:cNvPicPr>
            <p:nvPr/>
          </p:nvPicPr>
          <p:blipFill rotWithShape="1">
            <a:blip r:embed="rId2"/>
            <a:srcRect t="13140" b="19807"/>
            <a:stretch>
              <a:fillRect/>
            </a:stretch>
          </p:blipFill>
          <p:spPr>
            <a:xfrm>
              <a:off x="1498157" y="879931"/>
              <a:ext cx="9498615" cy="4598504"/>
            </a:xfrm>
            <a:prstGeom prst="rect">
              <a:avLst/>
            </a:prstGeom>
          </p:spPr>
        </p:pic>
        <p:sp>
          <p:nvSpPr>
            <p:cNvPr id="10" name="Rectangle 9"/>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endParaRPr lang="en-US" sz="2400" b="1">
                <a:solidFill>
                  <a:sysClr val="windowText" lastClr="000000"/>
                </a:solidFill>
                <a:latin typeface="+mj-lt"/>
              </a:endParaRPr>
            </a:p>
          </p:txBody>
        </p:sp>
        <p:sp>
          <p:nvSpPr>
            <p:cNvPr id="11" name="Rectangle 10"/>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endParaRPr lang="en-US" sz="2400" b="1">
                <a:solidFill>
                  <a:sysClr val="windowText" lastClr="000000"/>
                </a:solidFill>
                <a:latin typeface="+mj-lt"/>
              </a:endParaRPr>
            </a:p>
          </p:txBody>
        </p:sp>
        <p:sp>
          <p:nvSpPr>
            <p:cNvPr id="12" name="Rectangle 11"/>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endParaRPr lang="en-US" sz="2400" b="1">
                <a:solidFill>
                  <a:sysClr val="windowText" lastClr="000000"/>
                </a:solidFill>
                <a:latin typeface="+mj-lt"/>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panose="02020603050405020304"/>
                <a:ea typeface="Aachen" panose="02020500000000000000" pitchFamily="18" charset="0"/>
                <a:cs typeface="Aachen" panose="02020500000000000000" pitchFamily="18" charset="0"/>
              </a:rPr>
              <a:t>CÁC LOẠI RNA TRONG TẾ BÀO</a:t>
            </a:r>
            <a:endParaRPr lang="en-US" sz="2400" b="1">
              <a:latin typeface="Times New Roman" panose="02020603050405020304"/>
              <a:ea typeface="Aachen" panose="02020500000000000000" pitchFamily="18" charset="0"/>
              <a:cs typeface="Aachen" panose="02020500000000000000" pitchFamily="18" charset="0"/>
            </a:endParaRPr>
          </a:p>
        </p:txBody>
      </p:sp>
      <p:graphicFrame>
        <p:nvGraphicFramePr>
          <p:cNvPr id="7" name="Table 6"/>
          <p:cNvGraphicFramePr>
            <a:graphicFrameLocks noGrp="1"/>
          </p:cNvGraphicFramePr>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gridCol w="3539794"/>
                <a:gridCol w="2900275"/>
                <a:gridCol w="3175155"/>
              </a:tblGrid>
              <a:tr h="3084040">
                <a:tc>
                  <a:txBody>
                    <a:bodyPr/>
                    <a:lstStyle/>
                    <a:p>
                      <a:pPr>
                        <a:lnSpc>
                          <a:spcPct val="130000"/>
                        </a:lnSpc>
                      </a:pPr>
                      <a:r>
                        <a:rPr lang="en-US" sz="2400" b="1">
                          <a:latin typeface="+mj-lt"/>
                        </a:rPr>
                        <a:t>Các loại</a:t>
                      </a:r>
                      <a:endParaRPr lang="en-US" sz="2400" b="1">
                        <a:latin typeface="+mj-lt"/>
                      </a:endParaRP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r>
              <a:tr h="2498923">
                <a:tc>
                  <a:txBody>
                    <a:bodyPr/>
                    <a:lstStyle/>
                    <a:p>
                      <a:pPr>
                        <a:lnSpc>
                          <a:spcPct val="130000"/>
                        </a:lnSpc>
                      </a:pPr>
                      <a:r>
                        <a:rPr lang="en-US" sz="2400" b="1">
                          <a:latin typeface="+mj-lt"/>
                        </a:rPr>
                        <a:t>Chức năng</a:t>
                      </a:r>
                      <a:endParaRPr lang="en-US" sz="2400" b="1">
                        <a:latin typeface="+mj-lt"/>
                      </a:endParaRP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r>
            </a:tbl>
          </a:graphicData>
        </a:graphic>
      </p:graphicFrame>
      <p:pic>
        <p:nvPicPr>
          <p:cNvPr id="9" name="Picture 8" descr="A diagram of dna sequence&#10;&#10;Description automatically generated"/>
          <p:cNvPicPr>
            <a:picLocks noChangeAspect="1"/>
          </p:cNvPicPr>
          <p:nvPr/>
        </p:nvPicPr>
        <p:blipFill rotWithShape="1">
          <a:blip r:embed="rId1"/>
          <a:srcRect t="22421" r="82050" b="19854"/>
          <a:stretch>
            <a:fillRect/>
          </a:stretch>
        </p:blipFill>
        <p:spPr>
          <a:xfrm>
            <a:off x="3697204" y="1088639"/>
            <a:ext cx="1289921" cy="2994919"/>
          </a:xfrm>
          <a:prstGeom prst="rect">
            <a:avLst/>
          </a:prstGeom>
        </p:spPr>
      </p:pic>
      <p:pic>
        <p:nvPicPr>
          <p:cNvPr id="10" name="Picture 9" descr="A diagram of dna sequence&#10;&#10;Description automatically generated"/>
          <p:cNvPicPr>
            <a:picLocks noChangeAspect="1"/>
          </p:cNvPicPr>
          <p:nvPr/>
        </p:nvPicPr>
        <p:blipFill rotWithShape="1">
          <a:blip r:embed="rId1"/>
          <a:srcRect l="30648" t="29348" r="43248" b="19773"/>
          <a:stretch>
            <a:fillRect/>
          </a:stretch>
        </p:blipFill>
        <p:spPr>
          <a:xfrm>
            <a:off x="6468119" y="1121154"/>
            <a:ext cx="2056706" cy="2894278"/>
          </a:xfrm>
          <a:prstGeom prst="rect">
            <a:avLst/>
          </a:prstGeom>
        </p:spPr>
      </p:pic>
      <p:pic>
        <p:nvPicPr>
          <p:cNvPr id="11" name="Picture 10" descr="A diagram of dna sequence&#10;&#10;Description automatically generated"/>
          <p:cNvPicPr>
            <a:picLocks noChangeAspect="1"/>
          </p:cNvPicPr>
          <p:nvPr/>
        </p:nvPicPr>
        <p:blipFill rotWithShape="1">
          <a:blip r:embed="rId1"/>
          <a:srcRect l="67856" t="29594" b="19807"/>
          <a:stretch>
            <a:fillRect/>
          </a:stretch>
        </p:blipFill>
        <p:spPr>
          <a:xfrm>
            <a:off x="8979247" y="1121153"/>
            <a:ext cx="2546604" cy="2894279"/>
          </a:xfrm>
          <a:prstGeom prst="rect">
            <a:avLst/>
          </a:prstGeom>
        </p:spPr>
      </p:pic>
      <p:pic>
        <p:nvPicPr>
          <p:cNvPr id="3" name="Picture 2"/>
          <p:cNvPicPr/>
          <p:nvPr/>
        </p:nvPicPr>
        <p:blipFill>
          <a:blip r:embed="rId2"/>
          <a:stretch>
            <a:fillRect/>
          </a:stretch>
        </p:blipFill>
        <p:spPr>
          <a:xfrm>
            <a:off x="2266950" y="3352165"/>
            <a:ext cx="906780" cy="588010"/>
          </a:xfrm>
          <a:prstGeom prst="rect">
            <a:avLst/>
          </a:prstGeom>
        </p:spPr>
      </p:pic>
    </p:spTree>
  </p:cSld>
  <p:clrMapOvr>
    <a:masterClrMapping/>
  </p:clrMapOvr>
  <p:transition spd="slow">
    <p:comb/>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 name="Group 6"/>
          <p:cNvGrpSpPr/>
          <p:nvPr/>
        </p:nvGrpSpPr>
        <p:grpSpPr>
          <a:xfrm>
            <a:off x="266700" y="246453"/>
            <a:ext cx="4806904" cy="914400"/>
            <a:chOff x="3620120" y="976704"/>
            <a:chExt cx="4806904" cy="914400"/>
          </a:xfrm>
        </p:grpSpPr>
        <p:sp>
          <p:nvSpPr>
            <p:cNvPr id="8" name="Rectangle: Rounded Corners 7"/>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9" descr="Vector Illustration of Green Light Bulb Icon | Freestock icons"/>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KIẾN THỨC CỐT LÕI</a:t>
              </a:r>
              <a:endParaRPr kumimoji="0" lang="en-US" sz="28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 name="Rectangle 4"/>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panose="020B0604020202020204"/>
            </a:endParaRPr>
          </a:p>
        </p:txBody>
      </p:sp>
      <p:sp>
        <p:nvSpPr>
          <p:cNvPr id="29" name="Oval 28"/>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Oval 37"/>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Arial" panose="020B0604020202020204"/>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Arial" panose="020B0604020202020204"/>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Arial" panose="020B0604020202020204"/>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074" name="Picture 2" descr="What are the differences between RNA and DNA? | TEL Gurus Questionnaire"/>
          <p:cNvPicPr>
            <a:picLocks noChangeAspect="1" noChangeArrowheads="1"/>
          </p:cNvPicPr>
          <p:nvPr/>
        </p:nvPicPr>
        <p:blipFill rotWithShape="1">
          <a:blip r:embed="rId2">
            <a:extLst>
              <a:ext uri="{28A0092B-C50C-407E-A947-70E740481C1C}">
                <a14:useLocalDpi xmlns:a14="http://schemas.microsoft.com/office/drawing/2010/main" val="0"/>
              </a:ext>
            </a:extLst>
          </a:blip>
          <a:srcRect t="13501" b="25380"/>
          <a:stretch>
            <a:fillRect/>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Free Google Slides Virtual Classroom Background PowerPoint Templat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endParaRPr lang="en-US" sz="4000" b="1">
              <a:solidFill>
                <a:schemeClr val="bg1"/>
              </a:solidFill>
            </a:endParaRPr>
          </a:p>
          <a:p>
            <a:pPr algn="ctr">
              <a:lnSpc>
                <a:spcPct val="130000"/>
              </a:lnSpc>
            </a:pPr>
            <a:r>
              <a:rPr lang="en-US" sz="2800" b="1">
                <a:solidFill>
                  <a:srgbClr val="FFFF00"/>
                </a:solidFill>
              </a:rPr>
              <a:t>Chọn 1 trong các phương án A, B, C hoặc D</a:t>
            </a:r>
            <a:endParaRPr lang="en-US" sz="2800" b="1">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1: </a:t>
            </a:r>
            <a:r>
              <a:rPr lang="en-US" sz="2400">
                <a:solidFill>
                  <a:schemeClr val="bg1"/>
                </a:solidFill>
                <a:latin typeface="Times New Roman" panose="02020603050405020304" charset="0"/>
                <a:ea typeface="Tahoma" panose="020B0604030504040204" pitchFamily="34" charset="0"/>
                <a:cs typeface="Times New Roman" panose="02020603050405020304" charset="0"/>
              </a:rPr>
              <a:t>Nguyên tắc bổ sung trong cấu trúc của DNA dẫn đến hệ quả</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0" name="TextBox 9"/>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charset="0"/>
                <a:ea typeface="Tahoma" panose="020B0604030504040204" pitchFamily="34" charset="0"/>
                <a:cs typeface="Times New Roman" panose="02020603050405020304" charset="0"/>
              </a:defRPr>
            </a:lvl1pPr>
          </a:lstStyle>
          <a:p>
            <a:pPr>
              <a:lnSpc>
                <a:spcPct val="150000"/>
              </a:lnSpc>
            </a:pPr>
            <a:r>
              <a:rPr lang="en-US"/>
              <a:t>A. </a:t>
            </a:r>
            <a:r>
              <a:rPr lang="en-US" b="0"/>
              <a:t>A = C, G = T.</a:t>
            </a:r>
            <a:endParaRPr lang="en-US" b="0"/>
          </a:p>
          <a:p>
            <a:pPr>
              <a:lnSpc>
                <a:spcPct val="150000"/>
              </a:lnSpc>
            </a:pPr>
            <a:r>
              <a:rPr lang="en-US"/>
              <a:t>B. </a:t>
            </a:r>
            <a:r>
              <a:rPr lang="en-US" b="0"/>
              <a:t>A + T = G + C.</a:t>
            </a:r>
            <a:endParaRPr lang="en-US" b="0"/>
          </a:p>
          <a:p>
            <a:pPr>
              <a:lnSpc>
                <a:spcPct val="150000"/>
              </a:lnSpc>
            </a:pPr>
            <a:r>
              <a:rPr lang="en-US"/>
              <a:t>C. </a:t>
            </a:r>
            <a:r>
              <a:rPr lang="en-US" b="0"/>
              <a:t>A + G = T + C.</a:t>
            </a:r>
            <a:endParaRPr lang="en-US" b="0"/>
          </a:p>
          <a:p>
            <a:pPr>
              <a:lnSpc>
                <a:spcPct val="150000"/>
              </a:lnSpc>
            </a:pPr>
            <a:r>
              <a:rPr lang="en-US"/>
              <a:t>D. </a:t>
            </a:r>
            <a:r>
              <a:rPr lang="en-US" b="0"/>
              <a:t>A + C + T = C + T + G.</a:t>
            </a:r>
            <a:endParaRPr lang="en-US" b="0"/>
          </a:p>
        </p:txBody>
      </p:sp>
      <p:sp>
        <p:nvSpPr>
          <p:cNvPr id="11" name="Flowchart: Connector 10"/>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2: </a:t>
            </a:r>
            <a:r>
              <a:rPr lang="vi-VN" sz="2400">
                <a:solidFill>
                  <a:schemeClr val="bg1"/>
                </a:solidFill>
                <a:latin typeface="Times New Roman" panose="02020603050405020304" charset="0"/>
                <a:ea typeface="Tahoma" panose="020B0604030504040204" pitchFamily="34" charset="0"/>
                <a:cs typeface="Times New Roman" panose="02020603050405020304" charset="0"/>
              </a:rPr>
              <a:t>Nếu trên một mạch đơn của phân tử DNA có trật tự là: – A – T – G – C – A –</a:t>
            </a:r>
            <a:endParaRPr lang="vi-VN" sz="2400">
              <a:solidFill>
                <a:schemeClr val="bg1"/>
              </a:solidFill>
              <a:latin typeface="Times New Roman" panose="02020603050405020304" charset="0"/>
              <a:ea typeface="Tahoma" panose="020B0604030504040204" pitchFamily="34" charset="0"/>
              <a:cs typeface="Times New Roman" panose="02020603050405020304" charset="0"/>
            </a:endParaRPr>
          </a:p>
          <a:p>
            <a:pPr algn="just">
              <a:lnSpc>
                <a:spcPct val="130000"/>
              </a:lnSpc>
            </a:pPr>
            <a:r>
              <a:rPr lang="vi-VN" sz="2400">
                <a:solidFill>
                  <a:schemeClr val="bg1"/>
                </a:solidFill>
                <a:latin typeface="Times New Roman" panose="02020603050405020304" charset="0"/>
                <a:ea typeface="Tahoma" panose="020B0604030504040204" pitchFamily="34" charset="0"/>
                <a:cs typeface="Times New Roman" panose="02020603050405020304" charset="0"/>
              </a:rPr>
              <a:t>Trật tự của đoạn mạch bổ sung tại vị trí đó là</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9" name="Flowchart: Connector 18"/>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charset="0"/>
                <a:cs typeface="Times New Roman" panose="02020603050405020304" charset="0"/>
              </a:rPr>
              <a:t>A. </a:t>
            </a:r>
            <a:r>
              <a:rPr lang="fr-FR" sz="2400">
                <a:latin typeface="Times New Roman" panose="02020603050405020304" charset="0"/>
                <a:cs typeface="Times New Roman" panose="02020603050405020304" charset="0"/>
              </a:rPr>
              <a:t>– T – A – C – G – T –.</a:t>
            </a:r>
            <a:endParaRPr lang="fr-FR" sz="2400">
              <a:latin typeface="Times New Roman" panose="02020603050405020304" charset="0"/>
              <a:cs typeface="Times New Roman" panose="02020603050405020304" charset="0"/>
            </a:endParaRPr>
          </a:p>
          <a:p>
            <a:pPr>
              <a:lnSpc>
                <a:spcPct val="150000"/>
              </a:lnSpc>
            </a:pPr>
            <a:r>
              <a:rPr lang="fr-FR" sz="2400" b="1">
                <a:latin typeface="Times New Roman" panose="02020603050405020304" charset="0"/>
                <a:cs typeface="Times New Roman" panose="02020603050405020304" charset="0"/>
              </a:rPr>
              <a:t>B. </a:t>
            </a:r>
            <a:r>
              <a:rPr lang="fr-FR" sz="2400">
                <a:latin typeface="Times New Roman" panose="02020603050405020304" charset="0"/>
                <a:cs typeface="Times New Roman" panose="02020603050405020304" charset="0"/>
              </a:rPr>
              <a:t>– T – A – C – A – T –.</a:t>
            </a:r>
            <a:endParaRPr lang="fr-FR" sz="2400">
              <a:latin typeface="Times New Roman" panose="02020603050405020304" charset="0"/>
              <a:cs typeface="Times New Roman" panose="02020603050405020304" charset="0"/>
            </a:endParaRPr>
          </a:p>
          <a:p>
            <a:pPr>
              <a:lnSpc>
                <a:spcPct val="150000"/>
              </a:lnSpc>
            </a:pPr>
            <a:r>
              <a:rPr lang="fr-FR" sz="2400" b="1">
                <a:latin typeface="Times New Roman" panose="02020603050405020304" charset="0"/>
                <a:cs typeface="Times New Roman" panose="02020603050405020304" charset="0"/>
              </a:rPr>
              <a:t>C. </a:t>
            </a:r>
            <a:r>
              <a:rPr lang="fr-FR" sz="2400">
                <a:latin typeface="Times New Roman" panose="02020603050405020304" charset="0"/>
                <a:cs typeface="Times New Roman" panose="02020603050405020304" charset="0"/>
              </a:rPr>
              <a:t>– A - T – G – C – A –.</a:t>
            </a:r>
            <a:endParaRPr lang="fr-FR" sz="2400">
              <a:latin typeface="Times New Roman" panose="02020603050405020304" charset="0"/>
              <a:cs typeface="Times New Roman" panose="02020603050405020304" charset="0"/>
            </a:endParaRPr>
          </a:p>
          <a:p>
            <a:pPr>
              <a:lnSpc>
                <a:spcPct val="150000"/>
              </a:lnSpc>
            </a:pPr>
            <a:r>
              <a:rPr lang="fr-FR" sz="2400" b="1">
                <a:latin typeface="Times New Roman" panose="02020603050405020304" charset="0"/>
                <a:cs typeface="Times New Roman" panose="02020603050405020304" charset="0"/>
              </a:rPr>
              <a:t>D. </a:t>
            </a:r>
            <a:r>
              <a:rPr lang="fr-FR" sz="2400">
                <a:latin typeface="Times New Roman" panose="02020603050405020304" charset="0"/>
                <a:cs typeface="Times New Roman" panose="02020603050405020304" charset="0"/>
              </a:rPr>
              <a:t>– A – C – G – T – A –.</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3: </a:t>
            </a:r>
            <a:r>
              <a:rPr lang="vi-VN" sz="2400">
                <a:solidFill>
                  <a:schemeClr val="bg1"/>
                </a:solidFill>
                <a:latin typeface="Times New Roman" panose="02020603050405020304" charset="0"/>
                <a:ea typeface="Tahoma" panose="020B0604030504040204" pitchFamily="34" charset="0"/>
                <a:cs typeface="Times New Roman" panose="02020603050405020304" charset="0"/>
              </a:rPr>
              <a:t>Một gene có 480 adenine và 3120 liên kết hydrogen. </a:t>
            </a:r>
            <a:r>
              <a:rPr lang="en-US" sz="2400">
                <a:solidFill>
                  <a:schemeClr val="bg1"/>
                </a:solidFill>
                <a:latin typeface="Times New Roman" panose="02020603050405020304" charset="0"/>
                <a:ea typeface="Tahoma" panose="020B0604030504040204" pitchFamily="34" charset="0"/>
                <a:cs typeface="Times New Roman" panose="02020603050405020304" charset="0"/>
              </a:rPr>
              <a:t>S</a:t>
            </a:r>
            <a:r>
              <a:rPr lang="vi-VN" sz="2400">
                <a:solidFill>
                  <a:schemeClr val="bg1"/>
                </a:solidFill>
                <a:latin typeface="Times New Roman" panose="02020603050405020304" charset="0"/>
                <a:ea typeface="Tahoma" panose="020B0604030504040204" pitchFamily="34" charset="0"/>
                <a:cs typeface="Times New Roman" panose="02020603050405020304" charset="0"/>
              </a:rPr>
              <a:t>ố lượng nucleotide là</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1" name="Flowchart: Connector 10"/>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4: </a:t>
            </a:r>
            <a:r>
              <a:rPr lang="vi-VN" sz="2400">
                <a:solidFill>
                  <a:schemeClr val="bg1"/>
                </a:solidFill>
                <a:latin typeface="Times New Roman" panose="02020603050405020304" charset="0"/>
                <a:ea typeface="Tahoma" panose="020B0604030504040204" pitchFamily="34" charset="0"/>
                <a:cs typeface="Times New Roman" panose="02020603050405020304" charset="0"/>
              </a:rPr>
              <a:t>Một gene có chiều dài 3570 Å. Hãy tính số chu kì xoắn của gene.</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9" name="Flowchart: Connector 18"/>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1200.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2400.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3600.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3120.</a:t>
            </a:r>
            <a:endParaRPr lang="en-US" sz="2400">
              <a:latin typeface="Times New Roman" panose="02020603050405020304" charset="0"/>
              <a:cs typeface="Times New Roman" panose="02020603050405020304" charset="0"/>
            </a:endParaRPr>
          </a:p>
        </p:txBody>
      </p:sp>
      <p:sp>
        <p:nvSpPr>
          <p:cNvPr id="5" name="TextBox 4"/>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210.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119.</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105.</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238.</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5: </a:t>
            </a:r>
            <a:r>
              <a:rPr lang="vi-VN" sz="2400">
                <a:solidFill>
                  <a:schemeClr val="bg1"/>
                </a:solidFill>
                <a:latin typeface="Times New Roman" panose="02020603050405020304" charset="0"/>
                <a:ea typeface="Tahoma" panose="020B0604030504040204" pitchFamily="34" charset="0"/>
                <a:cs typeface="Times New Roman" panose="02020603050405020304" charset="0"/>
              </a:rPr>
              <a:t>Một đoạn gene có chiều dài 4080Å, A/G = 2/3. Số liên kết hydrogen là</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1" name="Flowchart: Connector 10"/>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6: </a:t>
            </a:r>
            <a:r>
              <a:rPr lang="vi-VN" sz="2400">
                <a:solidFill>
                  <a:schemeClr val="bg1"/>
                </a:solidFill>
                <a:latin typeface="Times New Roman" panose="02020603050405020304" charset="0"/>
                <a:ea typeface="Tahoma" panose="020B0604030504040204" pitchFamily="34" charset="0"/>
                <a:cs typeface="Times New Roman" panose="02020603050405020304" charset="0"/>
              </a:rPr>
              <a:t>Xác định tỉ lệ phần trăm nucleotide loại A trong phân tử DNA, </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a:p>
            <a:pPr algn="just">
              <a:lnSpc>
                <a:spcPct val="130000"/>
              </a:lnSpc>
            </a:pPr>
            <a:r>
              <a:rPr lang="vi-VN" sz="2400">
                <a:solidFill>
                  <a:schemeClr val="bg1"/>
                </a:solidFill>
                <a:latin typeface="Times New Roman" panose="02020603050405020304" charset="0"/>
                <a:ea typeface="Tahoma" panose="020B0604030504040204" pitchFamily="34" charset="0"/>
                <a:cs typeface="Times New Roman" panose="02020603050405020304" charset="0"/>
              </a:rPr>
              <a:t>biết DNA có G = 31,25%.</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9" name="Flowchart: Connector 18"/>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3120.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6240.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3000.</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3600</a:t>
            </a:r>
            <a:endParaRPr lang="en-US" sz="2400">
              <a:latin typeface="Times New Roman" panose="02020603050405020304" charset="0"/>
              <a:cs typeface="Times New Roman" panose="02020603050405020304" charset="0"/>
            </a:endParaRPr>
          </a:p>
        </p:txBody>
      </p:sp>
      <p:sp>
        <p:nvSpPr>
          <p:cNvPr id="23" name="TextBox 22"/>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31,25%.</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12,5%.</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18,75%.</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25%.</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7: </a:t>
            </a:r>
            <a:r>
              <a:rPr lang="vi-VN" sz="2400">
                <a:solidFill>
                  <a:schemeClr val="bg1"/>
                </a:solidFill>
                <a:latin typeface="Times New Roman" panose="02020603050405020304" charset="0"/>
                <a:ea typeface="Tahoma" panose="020B0604030504040204" pitchFamily="34" charset="0"/>
                <a:cs typeface="Times New Roman" panose="02020603050405020304" charset="0"/>
              </a:rPr>
              <a:t>Nhận xét nào sau đây đúng khi nói về đặc điểm cấu tạo của phân tử RNA?</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1" name="Flowchart: Connector 10"/>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charset="0"/>
                <a:cs typeface="Times New Roman" panose="02020603050405020304" charset="0"/>
              </a:rPr>
              <a:t>A. </a:t>
            </a:r>
            <a:r>
              <a:rPr lang="vi-VN" sz="2400">
                <a:latin typeface="Times New Roman" panose="02020603050405020304" charset="0"/>
                <a:cs typeface="Times New Roman" panose="02020603050405020304" charset="0"/>
              </a:rPr>
              <a:t>Cấu tạo 2 mạch xoắn song song.</a:t>
            </a:r>
            <a:endParaRPr lang="vi-VN" sz="2400">
              <a:latin typeface="Times New Roman" panose="02020603050405020304" charset="0"/>
              <a:cs typeface="Times New Roman" panose="02020603050405020304" charset="0"/>
            </a:endParaRPr>
          </a:p>
          <a:p>
            <a:pPr>
              <a:lnSpc>
                <a:spcPct val="150000"/>
              </a:lnSpc>
            </a:pPr>
            <a:r>
              <a:rPr lang="vi-VN" sz="2400" b="1">
                <a:latin typeface="Times New Roman" panose="02020603050405020304" charset="0"/>
                <a:cs typeface="Times New Roman" panose="02020603050405020304" charset="0"/>
              </a:rPr>
              <a:t>B. </a:t>
            </a:r>
            <a:r>
              <a:rPr lang="vi-VN" sz="2400">
                <a:latin typeface="Times New Roman" panose="02020603050405020304" charset="0"/>
                <a:cs typeface="Times New Roman" panose="02020603050405020304" charset="0"/>
              </a:rPr>
              <a:t>Cấu tạo bằng 2 mạch thẳng.</a:t>
            </a:r>
            <a:endParaRPr lang="vi-VN" sz="2400">
              <a:latin typeface="Times New Roman" panose="02020603050405020304" charset="0"/>
              <a:cs typeface="Times New Roman" panose="02020603050405020304" charset="0"/>
            </a:endParaRPr>
          </a:p>
          <a:p>
            <a:pPr>
              <a:lnSpc>
                <a:spcPct val="150000"/>
              </a:lnSpc>
            </a:pPr>
            <a:r>
              <a:rPr lang="vi-VN" sz="2400" b="1">
                <a:latin typeface="Times New Roman" panose="02020603050405020304" charset="0"/>
                <a:cs typeface="Times New Roman" panose="02020603050405020304" charset="0"/>
              </a:rPr>
              <a:t>C. </a:t>
            </a:r>
            <a:r>
              <a:rPr lang="vi-VN" sz="2400">
                <a:latin typeface="Times New Roman" panose="02020603050405020304" charset="0"/>
                <a:cs typeface="Times New Roman" panose="02020603050405020304" charset="0"/>
              </a:rPr>
              <a:t>Kích thước và khối lượng nhỏ hơn so với phân tử DNA.</a:t>
            </a:r>
            <a:endParaRPr lang="vi-VN" sz="2400">
              <a:latin typeface="Times New Roman" panose="02020603050405020304" charset="0"/>
              <a:cs typeface="Times New Roman" panose="02020603050405020304" charset="0"/>
            </a:endParaRPr>
          </a:p>
          <a:p>
            <a:pPr>
              <a:lnSpc>
                <a:spcPct val="150000"/>
              </a:lnSpc>
            </a:pPr>
            <a:r>
              <a:rPr lang="vi-VN" sz="2400" b="1">
                <a:latin typeface="Times New Roman" panose="02020603050405020304" charset="0"/>
                <a:cs typeface="Times New Roman" panose="02020603050405020304" charset="0"/>
              </a:rPr>
              <a:t>D. </a:t>
            </a:r>
            <a:r>
              <a:rPr lang="vi-VN" sz="2400">
                <a:latin typeface="Times New Roman" panose="02020603050405020304" charset="0"/>
                <a:cs typeface="Times New Roman" panose="02020603050405020304" charset="0"/>
              </a:rPr>
              <a:t>Gồm có 4 loại đơn phân là A, T, G, C.</a:t>
            </a:r>
            <a:endParaRPr lang="en-US" sz="2400">
              <a:latin typeface="Times New Roman" panose="02020603050405020304" charset="0"/>
              <a:cs typeface="Times New Roman" panose="02020603050405020304" charset="0"/>
            </a:endParaRPr>
          </a:p>
        </p:txBody>
      </p:sp>
      <p:sp>
        <p:nvSpPr>
          <p:cNvPr id="5" name="Rectangle 4"/>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8: </a:t>
            </a:r>
            <a:r>
              <a:rPr lang="vi-VN" sz="2400">
                <a:solidFill>
                  <a:schemeClr val="bg1"/>
                </a:solidFill>
                <a:latin typeface="Times New Roman" panose="02020603050405020304" charset="0"/>
                <a:ea typeface="Tahoma" panose="020B0604030504040204" pitchFamily="34" charset="0"/>
                <a:cs typeface="Times New Roman" panose="02020603050405020304" charset="0"/>
              </a:rPr>
              <a:t>Loại nucleotide có ở RNA và không có ở DNA là: </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18" name="TextBox 17"/>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Adenine. </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Thymine.         </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Cytosine.</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Uracil.</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charset="0"/>
                <a:ea typeface="Tahoma" panose="020B0604030504040204" pitchFamily="34" charset="0"/>
                <a:cs typeface="Times New Roman" panose="02020603050405020304"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charset="0"/>
                <a:ea typeface="Tahoma" panose="020B0604030504040204" pitchFamily="34" charset="0"/>
                <a:cs typeface="Times New Roman" panose="02020603050405020304" charset="0"/>
              </a:rPr>
              <a:t>Câu 10: </a:t>
            </a:r>
            <a:r>
              <a:rPr lang="vi-VN" sz="2400">
                <a:solidFill>
                  <a:schemeClr val="bg1"/>
                </a:solidFill>
                <a:latin typeface="Times New Roman" panose="02020603050405020304" charset="0"/>
                <a:ea typeface="Tahoma" panose="020B0604030504040204" pitchFamily="34" charset="0"/>
                <a:cs typeface="Times New Roman" panose="02020603050405020304" charset="0"/>
              </a:rPr>
              <a:t>Chức năng của tRNA là</a:t>
            </a:r>
            <a:endParaRPr lang="en-US" sz="2400">
              <a:solidFill>
                <a:schemeClr val="bg1"/>
              </a:solidFill>
              <a:latin typeface="Times New Roman" panose="02020603050405020304" charset="0"/>
              <a:ea typeface="Tahoma" panose="020B0604030504040204" pitchFamily="34" charset="0"/>
              <a:cs typeface="Times New Roman" panose="02020603050405020304" charset="0"/>
            </a:endParaRPr>
          </a:p>
        </p:txBody>
      </p:sp>
      <p:sp>
        <p:nvSpPr>
          <p:cNvPr id="4" name="TextBox 3"/>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tRNA.</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mRNA.</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rRNA.</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Không có RNA nào.</a:t>
            </a:r>
            <a:endParaRPr lang="en-US" sz="2400">
              <a:latin typeface="Times New Roman" panose="02020603050405020304" charset="0"/>
              <a:cs typeface="Times New Roman" panose="02020603050405020304" charset="0"/>
            </a:endParaRPr>
          </a:p>
        </p:txBody>
      </p:sp>
      <p:sp>
        <p:nvSpPr>
          <p:cNvPr id="16" name="TextBox 15"/>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charset="0"/>
                <a:cs typeface="Times New Roman" panose="02020603050405020304" charset="0"/>
              </a:rPr>
              <a:t>A. </a:t>
            </a:r>
            <a:r>
              <a:rPr lang="en-US" sz="2400">
                <a:latin typeface="Times New Roman" panose="02020603050405020304" charset="0"/>
                <a:cs typeface="Times New Roman" panose="02020603050405020304" charset="0"/>
              </a:rPr>
              <a:t>truyền thông tin về cấu trúc protein đến ribosome.</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B. </a:t>
            </a:r>
            <a:r>
              <a:rPr lang="en-US" sz="2400">
                <a:latin typeface="Times New Roman" panose="02020603050405020304" charset="0"/>
                <a:cs typeface="Times New Roman" panose="02020603050405020304" charset="0"/>
              </a:rPr>
              <a:t>vận chuyển amino acid cho quá trình tổng hợp protein.</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rPr>
              <a:t>tham gia cấu tạo nhân của tế bào.</a:t>
            </a:r>
            <a:endParaRPr lang="en-US" sz="2400">
              <a:latin typeface="Times New Roman" panose="02020603050405020304" charset="0"/>
              <a:cs typeface="Times New Roman" panose="02020603050405020304" charset="0"/>
            </a:endParaRPr>
          </a:p>
          <a:p>
            <a:pPr>
              <a:lnSpc>
                <a:spcPct val="150000"/>
              </a:lnSpc>
            </a:pPr>
            <a:r>
              <a:rPr lang="en-US" sz="2400" b="1">
                <a:latin typeface="Times New Roman" panose="02020603050405020304" charset="0"/>
                <a:cs typeface="Times New Roman" panose="02020603050405020304" charset="0"/>
              </a:rPr>
              <a:t>D. </a:t>
            </a:r>
            <a:r>
              <a:rPr lang="en-US" sz="2400">
                <a:latin typeface="Times New Roman" panose="02020603050405020304" charset="0"/>
                <a:cs typeface="Times New Roman" panose="02020603050405020304" charset="0"/>
              </a:rPr>
              <a:t>tham gia cấu tạo màng tế bào.</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694800" y="707345"/>
            <a:ext cx="6713706" cy="720000"/>
          </a:xfrm>
        </p:spPr>
        <p:txBody>
          <a:bodyPr wrap="square" lIns="0" tIns="0" rIns="0" bIns="0" anchor="b">
            <a:normAutofit/>
          </a:bodyPr>
          <a:lstStyle/>
          <a:p>
            <a:r>
              <a:rPr lang="en-US" b="1" spc="0" dirty="0">
                <a:latin typeface="Times New Roman" panose="02020603050405020304" charset="0"/>
                <a:cs typeface="Times New Roman" panose="02020603050405020304" charset="0"/>
              </a:rPr>
              <a:t>HƯỚNG DẪN VỀ NHÀ</a:t>
            </a:r>
            <a:endParaRPr lang="en-US" b="1" spc="0" dirty="0">
              <a:latin typeface="Times New Roman" panose="02020603050405020304" charset="0"/>
              <a:cs typeface="Times New Roman" panose="02020603050405020304" charset="0"/>
            </a:endParaRPr>
          </a:p>
        </p:txBody>
      </p:sp>
      <p:pic>
        <p:nvPicPr>
          <p:cNvPr id="18" name="图片 17"/>
          <p:cNvPicPr>
            <a:picLocks noChangeAspect="1"/>
          </p:cNvPicPr>
          <p:nvPr>
            <p:custDataLst>
              <p:tags r:id="rId2"/>
            </p:custDataLst>
          </p:nvPr>
        </p:nvPicPr>
        <p:blipFill>
          <a:blip r:embed="rId3"/>
          <a:stretch>
            <a:fillRect/>
          </a:stretch>
        </p:blipFill>
        <p:spPr>
          <a:xfrm>
            <a:off x="6155050" y="2"/>
            <a:ext cx="6036950" cy="6040857"/>
          </a:xfrm>
          <a:custGeom>
            <a:avLst/>
            <a:gdLst>
              <a:gd name="connsiteX0" fmla="*/ 2276483 w 6036950"/>
              <a:gd name="connsiteY0" fmla="*/ 0 h 6040857"/>
              <a:gd name="connsiteX1" fmla="*/ 6036950 w 6036950"/>
              <a:gd name="connsiteY1" fmla="*/ 0 h 6040857"/>
              <a:gd name="connsiteX2" fmla="*/ 6036950 w 6036950"/>
              <a:gd name="connsiteY2" fmla="*/ 2936006 h 6040857"/>
              <a:gd name="connsiteX3" fmla="*/ 4238679 w 6036950"/>
              <a:gd name="connsiteY3" fmla="*/ 5156686 h 6040857"/>
              <a:gd name="connsiteX4" fmla="*/ 884172 w 6036950"/>
              <a:gd name="connsiteY4" fmla="*/ 5509259 h 6040857"/>
              <a:gd name="connsiteX5" fmla="*/ 531600 w 6036950"/>
              <a:gd name="connsiteY5" fmla="*/ 2154752 h 604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6950" h="6040857">
                <a:moveTo>
                  <a:pt x="2276483" y="0"/>
                </a:moveTo>
                <a:lnTo>
                  <a:pt x="6036950" y="0"/>
                </a:lnTo>
                <a:lnTo>
                  <a:pt x="6036950" y="2936006"/>
                </a:lnTo>
                <a:lnTo>
                  <a:pt x="4238679" y="5156686"/>
                </a:lnTo>
                <a:cubicBezTo>
                  <a:pt x="3409718" y="6180367"/>
                  <a:pt x="1907854" y="6338220"/>
                  <a:pt x="884172" y="5509259"/>
                </a:cubicBezTo>
                <a:cubicBezTo>
                  <a:pt x="-139509" y="4680298"/>
                  <a:pt x="-297361" y="3178434"/>
                  <a:pt x="531600" y="2154752"/>
                </a:cubicBezTo>
                <a:close/>
              </a:path>
            </a:pathLst>
          </a:custGeom>
          <a:ln w="9525" cap="flat" cmpd="sng" algn="ctr">
            <a:solidFill>
              <a:schemeClr val="tx1">
                <a:lumMod val="40000"/>
                <a:lumOff val="60000"/>
                <a:alpha val="50000"/>
              </a:schemeClr>
            </a:solidFill>
            <a:prstDash val="solid"/>
            <a:round/>
            <a:headEnd type="none" w="med" len="med"/>
            <a:tailEnd type="none" w="med" len="med"/>
          </a:ln>
          <a:effectLst>
            <a:outerShdw dist="254000" dir="4200000" algn="ctr" rotWithShape="0">
              <a:schemeClr val="accent1">
                <a:alpha val="15000"/>
              </a:schemeClr>
            </a:outerShdw>
          </a:effectLst>
        </p:spPr>
      </p:pic>
      <p:sp>
        <p:nvSpPr>
          <p:cNvPr id="11" name="矩形 10"/>
          <p:cNvSpPr/>
          <p:nvPr>
            <p:custDataLst>
              <p:tags r:id="rId4"/>
            </p:custDataLst>
          </p:nvPr>
        </p:nvSpPr>
        <p:spPr>
          <a:xfrm>
            <a:off x="1333591" y="2050847"/>
            <a:ext cx="3943259" cy="660491"/>
          </a:xfrm>
          <a:prstGeom prst="rect">
            <a:avLst/>
          </a:prstGeom>
          <a:noFill/>
        </p:spPr>
        <p:txBody>
          <a:bodyPr wrap="square" lIns="0" tIns="0" rIns="0" bIns="0" rtlCol="0" anchor="t" anchorCtr="0">
            <a:noAutofit/>
          </a:bodyPr>
          <a:p>
            <a:pPr>
              <a:lnSpc>
                <a:spcPct val="150000"/>
              </a:lnSpc>
              <a:spcBef>
                <a:spcPct val="0"/>
              </a:spcBef>
              <a:spcAft>
                <a:spcPct val="0"/>
              </a:spcAft>
            </a:pPr>
            <a:r>
              <a:rPr lang="en-US" sz="2400" dirty="0">
                <a:solidFill>
                  <a:schemeClr val="tx1">
                    <a:lumMod val="85000"/>
                    <a:lumOff val="15000"/>
                  </a:schemeClr>
                </a:solidFill>
                <a:latin typeface="+mn-lt"/>
              </a:rPr>
              <a:t>- Học bài, làm bài tập trong sbt 38.1-38.10.</a:t>
            </a:r>
            <a:endParaRPr lang="en-US" sz="2400" dirty="0">
              <a:solidFill>
                <a:schemeClr val="tx1">
                  <a:lumMod val="85000"/>
                  <a:lumOff val="15000"/>
                </a:schemeClr>
              </a:solidFill>
              <a:latin typeface="+mn-lt"/>
            </a:endParaRPr>
          </a:p>
        </p:txBody>
      </p:sp>
      <p:sp>
        <p:nvSpPr>
          <p:cNvPr id="13" name="矩形 12"/>
          <p:cNvSpPr/>
          <p:nvPr>
            <p:custDataLst>
              <p:tags r:id="rId5"/>
            </p:custDataLst>
          </p:nvPr>
        </p:nvSpPr>
        <p:spPr>
          <a:xfrm>
            <a:off x="1328511" y="1658950"/>
            <a:ext cx="3944529" cy="660491"/>
          </a:xfrm>
          <a:prstGeom prst="rect">
            <a:avLst/>
          </a:prstGeom>
          <a:noFill/>
        </p:spPr>
        <p:txBody>
          <a:bodyPr wrap="square" lIns="0" tIns="0" rIns="0" bIns="0" rtlCol="0" anchor="b">
            <a:normAutofit/>
          </a:bodyPr>
          <a:p>
            <a:pPr>
              <a:spcBef>
                <a:spcPct val="0"/>
              </a:spcBef>
              <a:spcAft>
                <a:spcPct val="0"/>
              </a:spcAft>
            </a:pPr>
            <a:br>
              <a:rPr lang="en-US" sz="2000" b="1" dirty="0">
                <a:solidFill>
                  <a:schemeClr val="accent1"/>
                </a:solidFill>
                <a:latin typeface="+mj-lt"/>
              </a:rPr>
            </a:br>
            <a:endParaRPr lang="en-US" sz="2000" b="1" dirty="0">
              <a:solidFill>
                <a:schemeClr val="accent1"/>
              </a:solidFill>
              <a:latin typeface="+mj-lt"/>
            </a:endParaRPr>
          </a:p>
        </p:txBody>
      </p:sp>
      <p:sp>
        <p:nvSpPr>
          <p:cNvPr id="14" name="椭圆 13"/>
          <p:cNvSpPr/>
          <p:nvPr>
            <p:custDataLst>
              <p:tags r:id="rId6"/>
            </p:custDataLst>
          </p:nvPr>
        </p:nvSpPr>
        <p:spPr>
          <a:xfrm>
            <a:off x="669290" y="2050799"/>
            <a:ext cx="504260" cy="504260"/>
          </a:xfrm>
          <a:prstGeom prst="ellipse">
            <a:avLst/>
          </a:prstGeom>
          <a:solidFill>
            <a:schemeClr val="accent1"/>
          </a:solidFill>
          <a:effectLst>
            <a:outerShdw blurRad="101600" dist="38100" algn="l" rotWithShape="0">
              <a:schemeClr val="accent1">
                <a:alpha val="40000"/>
              </a:schemeClr>
            </a:outerShdw>
          </a:effectLst>
        </p:spPr>
        <p:txBody>
          <a:bodyPr wrap="none" lIns="0" tIns="0" rIns="0" bIns="0" rtlCol="0" anchor="ctr" anchorCtr="0">
            <a:normAutofit/>
          </a:bodyPr>
          <a:p>
            <a:pPr algn="ctr">
              <a:spcBef>
                <a:spcPct val="0"/>
              </a:spcBef>
              <a:spcAft>
                <a:spcPct val="0"/>
              </a:spcAft>
            </a:pPr>
            <a:r>
              <a:rPr lang="en-US" sz="1600" b="1" dirty="0">
                <a:solidFill>
                  <a:schemeClr val="lt1">
                    <a:lumMod val="100000"/>
                  </a:schemeClr>
                </a:solidFill>
                <a:latin typeface="+mn-lt"/>
              </a:rPr>
              <a:t>01</a:t>
            </a:r>
            <a:endParaRPr lang="en-US" sz="1600" b="1" dirty="0">
              <a:solidFill>
                <a:schemeClr val="lt1">
                  <a:lumMod val="100000"/>
                </a:schemeClr>
              </a:solidFill>
              <a:latin typeface="+mn-ea"/>
            </a:endParaRPr>
          </a:p>
        </p:txBody>
      </p:sp>
      <p:sp>
        <p:nvSpPr>
          <p:cNvPr id="19" name="椭圆 18"/>
          <p:cNvSpPr/>
          <p:nvPr>
            <p:custDataLst>
              <p:tags r:id="rId7"/>
            </p:custDataLst>
          </p:nvPr>
        </p:nvSpPr>
        <p:spPr>
          <a:xfrm>
            <a:off x="669290" y="3552146"/>
            <a:ext cx="504260" cy="504260"/>
          </a:xfrm>
          <a:prstGeom prst="ellipse">
            <a:avLst/>
          </a:prstGeom>
          <a:solidFill>
            <a:schemeClr val="accent1"/>
          </a:solidFill>
          <a:effectLst>
            <a:outerShdw blurRad="101600" dist="38100" algn="l" rotWithShape="0">
              <a:schemeClr val="accent1">
                <a:alpha val="40000"/>
              </a:schemeClr>
            </a:outerShdw>
          </a:effectLst>
        </p:spPr>
        <p:txBody>
          <a:bodyPr wrap="none" lIns="0" tIns="0" rIns="0" bIns="0" rtlCol="0" anchor="ctr" anchorCtr="0">
            <a:normAutofit/>
          </a:bodyPr>
          <a:p>
            <a:pPr algn="ctr">
              <a:spcBef>
                <a:spcPct val="0"/>
              </a:spcBef>
              <a:spcAft>
                <a:spcPct val="0"/>
              </a:spcAft>
            </a:pPr>
            <a:r>
              <a:rPr lang="en-US" sz="1600" b="1">
                <a:solidFill>
                  <a:schemeClr val="lt1">
                    <a:lumMod val="100000"/>
                  </a:schemeClr>
                </a:solidFill>
                <a:latin typeface="+mn-lt"/>
              </a:rPr>
              <a:t>02</a:t>
            </a:r>
            <a:endParaRPr lang="en-US" sz="1600" b="1">
              <a:solidFill>
                <a:schemeClr val="lt1">
                  <a:lumMod val="100000"/>
                </a:schemeClr>
              </a:solidFill>
              <a:latin typeface="+mn-ea"/>
            </a:endParaRPr>
          </a:p>
        </p:txBody>
      </p:sp>
      <p:sp>
        <p:nvSpPr>
          <p:cNvPr id="20" name="矩形 19"/>
          <p:cNvSpPr/>
          <p:nvPr>
            <p:custDataLst>
              <p:tags r:id="rId8"/>
            </p:custDataLst>
          </p:nvPr>
        </p:nvSpPr>
        <p:spPr>
          <a:xfrm>
            <a:off x="1331051" y="3552195"/>
            <a:ext cx="3943259" cy="660491"/>
          </a:xfrm>
          <a:prstGeom prst="rect">
            <a:avLst/>
          </a:prstGeom>
          <a:noFill/>
        </p:spPr>
        <p:txBody>
          <a:bodyPr wrap="square" lIns="0" tIns="0" rIns="0" bIns="0" rtlCol="0" anchor="t" anchorCtr="0">
            <a:noAutofit/>
          </a:bodyPr>
          <a:p>
            <a:pPr>
              <a:lnSpc>
                <a:spcPct val="150000"/>
              </a:lnSpc>
              <a:spcBef>
                <a:spcPct val="0"/>
              </a:spcBef>
              <a:spcAft>
                <a:spcPct val="0"/>
              </a:spcAft>
            </a:pPr>
            <a:r>
              <a:rPr lang="en-US" sz="2400">
                <a:solidFill>
                  <a:schemeClr val="tx1">
                    <a:lumMod val="85000"/>
                    <a:lumOff val="15000"/>
                  </a:schemeClr>
                </a:solidFill>
                <a:latin typeface="+mn-lt"/>
              </a:rPr>
              <a:t>- Chuẩn bị bài: Tái bản DNA và phiên mã tạo RNA</a:t>
            </a:r>
            <a:endParaRPr lang="en-US" sz="2400">
              <a:solidFill>
                <a:schemeClr val="tx1">
                  <a:lumMod val="85000"/>
                  <a:lumOff val="15000"/>
                </a:schemeClr>
              </a:solidFill>
              <a:latin typeface="+mn-lt"/>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9143196" y="522034"/>
            <a:ext cx="2823492" cy="676228"/>
            <a:chOff x="945350" y="611792"/>
            <a:chExt cx="3435496" cy="676228"/>
          </a:xfrm>
        </p:grpSpPr>
        <p:sp>
          <p:nvSpPr>
            <p:cNvPr id="17" name="Rectangle: Rounded Corners 16"/>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endPar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endParaRPr>
            </a:p>
          </p:txBody>
        </p:sp>
      </p:grpSp>
      <p:grpSp>
        <p:nvGrpSpPr>
          <p:cNvPr id="19" name="Group 18"/>
          <p:cNvGrpSpPr/>
          <p:nvPr/>
        </p:nvGrpSpPr>
        <p:grpSpPr>
          <a:xfrm>
            <a:off x="8867184" y="539896"/>
            <a:ext cx="914400" cy="914400"/>
            <a:chOff x="5532121" y="2971800"/>
            <a:chExt cx="914400" cy="914400"/>
          </a:xfrm>
        </p:grpSpPr>
        <p:sp>
          <p:nvSpPr>
            <p:cNvPr id="20" name="Oval 19"/>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en-US" sz="2400" b="1" i="1"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Khoa học tự nhiên 9</a:t>
            </a:r>
            <a:endParaRPr kumimoji="0" lang="en-US" sz="2400" b="1" i="1"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endParaRPr lang="en-US" sz="2800" b="1">
              <a:latin typeface="Arial" panose="020B0604020202020204" pitchFamily="34" charset="0"/>
              <a:cs typeface="Arial" panose="020B0604020202020204" pitchFamily="34" charset="0"/>
            </a:endParaRPr>
          </a:p>
        </p:txBody>
      </p:sp>
      <p:grpSp>
        <p:nvGrpSpPr>
          <p:cNvPr id="16" name="Group 15"/>
          <p:cNvGrpSpPr/>
          <p:nvPr/>
        </p:nvGrpSpPr>
        <p:grpSpPr>
          <a:xfrm>
            <a:off x="0" y="127853"/>
            <a:ext cx="11645978" cy="6681291"/>
            <a:chOff x="0" y="127853"/>
            <a:chExt cx="11645978" cy="6681291"/>
          </a:xfrm>
        </p:grpSpPr>
        <p:pic>
          <p:nvPicPr>
            <p:cNvPr id="7172" name="Picture 4" descr="Structure of the aids virus Royalty Free Vector Image"/>
            <p:cNvPicPr>
              <a:picLocks noChangeAspect="1" noChangeArrowheads="1"/>
            </p:cNvPicPr>
            <p:nvPr/>
          </p:nvPicPr>
          <p:blipFill rotWithShape="1">
            <a:blip r:embed="rId1">
              <a:extLst>
                <a:ext uri="{28A0092B-C50C-407E-A947-70E740481C1C}">
                  <a14:useLocalDpi xmlns:a14="http://schemas.microsoft.com/office/drawing/2010/main" val="0"/>
                </a:ext>
              </a:extLst>
            </a:blip>
            <a:srcRect t="9914" b="15647"/>
            <a:stretch>
              <a:fillRect/>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endParaRPr lang="en-US" sz="2800" b="1">
                <a:solidFill>
                  <a:schemeClr val="bg1"/>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endParaRPr lang="en-US" sz="2800" b="1">
                <a:solidFill>
                  <a:schemeClr val="bg1"/>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endParaRPr lang="en-US" sz="2800" b="1">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endParaRPr lang="en-US" sz="28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p:cNvPicPr>
            <a:picLocks noChangeAspect="1" noChangeArrowheads="1"/>
          </p:cNvPicPr>
          <p:nvPr/>
        </p:nvPicPr>
        <p:blipFill rotWithShape="1">
          <a:blip r:embed="rId1">
            <a:extLst>
              <a:ext uri="{28A0092B-C50C-407E-A947-70E740481C1C}">
                <a14:useLocalDpi xmlns:a14="http://schemas.microsoft.com/office/drawing/2010/main" val="0"/>
              </a:ext>
            </a:extLst>
          </a:blip>
          <a:srcRect t="10552"/>
          <a:stretch>
            <a:fillRect/>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SHAPE_LOCKS" val="16"/>
</p:tagLst>
</file>

<file path=ppt/tags/tag11.xml><?xml version="1.0" encoding="utf-8"?>
<p:tagLst xmlns:p="http://schemas.openxmlformats.org/presentationml/2006/main">
  <p:tag name="SHAPE_LOCKS" val="16"/>
</p:tagLst>
</file>

<file path=ppt/tags/tag12.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64"/>
  <p:tag name="KSO_WM_UNIT_ID" val="custom20238264_1*a*1"/>
  <p:tag name="KSO_WM_UNIT_PRESET_TEXT" val="Your title here"/>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VALUE" val="1677*1676"/>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64_1*d*1"/>
  <p:tag name="KSO_WM_TEMPLATE_CATEGORY" val="custom"/>
  <p:tag name="KSO_WM_TEMPLATE_INDEX" val="20238264"/>
  <p:tag name="KSO_WM_UNIT_LAYERLEVEL" val="1"/>
  <p:tag name="KSO_WM_TAG_VERSION" val="3.0"/>
  <p:tag name="KSO_WM_BEAUTIFY_FLAG" val="#wm#"/>
  <p:tag name="KSO_WM_UNIT_LINE_FORE_SCHEMECOLOR_INDEX" val="13"/>
  <p:tag name="KSO_WM_UNIT_LINE_FILL_TYPE" val="2"/>
  <p:tag name="KSO_WM_UNIT_SHADOW_SCHEMECOLOR_INDEX" val="5"/>
  <p:tag name="KSO_WM_UNIT_USESOURCEFORMAT_APPLY" val="1"/>
</p:tagLst>
</file>

<file path=ppt/tags/tag14.xml><?xml version="1.0" encoding="utf-8"?>
<p:tagLst xmlns:p="http://schemas.openxmlformats.org/presentationml/2006/main">
  <p:tag name="KSO_WM_DIAGRAM_MAX_ITEMCNT" val="5"/>
  <p:tag name="KSO_WM_DIAGRAM_MIN_ITEMCNT" val="2"/>
  <p:tag name="KSO_WM_DIAGRAM_VIRTUALLY_FRAME" val="{&quot;height&quot;:377.1499938964844,&quot;left&quot;:52.7,&quot;top&quot;:116.02496368167904,&quot;width&quot;:362.80007874015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20_2*l_h_f*1_1_1"/>
  <p:tag name="KSO_WM_TEMPLATE_CATEGORY" val="diagram"/>
  <p:tag name="KSO_WM_TEMPLATE_INDEX" val="20237920"/>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5.xml><?xml version="1.0" encoding="utf-8"?>
<p:tagLst xmlns:p="http://schemas.openxmlformats.org/presentationml/2006/main">
  <p:tag name="KSO_WM_DIAGRAM_MAX_ITEMCNT" val="5"/>
  <p:tag name="KSO_WM_DIAGRAM_MIN_ITEMCNT" val="2"/>
  <p:tag name="KSO_WM_DIAGRAM_VIRTUALLY_FRAME" val="{&quot;height&quot;:377.1499938964844,&quot;left&quot;:52.7,&quot;top&quot;:116.02496368167904,&quot;width&quot;:362.80007874015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20_2*l_h_a*1_1_1"/>
  <p:tag name="KSO_WM_TEMPLATE_CATEGORY" val="diagram"/>
  <p:tag name="KSO_WM_TEMPLATE_INDEX" val="20237920"/>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6.xml><?xml version="1.0" encoding="utf-8"?>
<p:tagLst xmlns:p="http://schemas.openxmlformats.org/presentationml/2006/main">
  <p:tag name="KSO_WM_UNIT_TEXT_FILL_FORE_SCHEMECOLOR_INDEX_BRIGHTNESS" val="0.15"/>
  <p:tag name="KSO_WM_DIAGRAM_MAX_ITEMCNT" val="5"/>
  <p:tag name="KSO_WM_DIAGRAM_MIN_ITEMCNT" val="2"/>
  <p:tag name="KSO_WM_DIAGRAM_VIRTUALLY_FRAME" val="{&quot;height&quot;:377.1499938964844,&quot;left&quot;:52.7,&quot;top&quot;:116.02496368167904,&quot;width&quot;:362.80007874015746}"/>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7920_2*l_h_i*1_1_1"/>
  <p:tag name="KSO_WM_TEMPLATE_CATEGORY" val="diagram"/>
  <p:tag name="KSO_WM_TEMPLATE_INDEX" val="20237920"/>
  <p:tag name="KSO_WM_UNIT_LAYERLEVEL" val="1_1_1"/>
  <p:tag name="KSO_WM_TAG_VERSION" val="3.0"/>
  <p:tag name="KSO_WM_BEAUTIFY_FLAG" val="#wm#"/>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UNIT_SHADOW_SCHEMECOLOR_INDEX" val="5"/>
  <p:tag name="KSO_WM_UNIT_USESOURCEFORMAT_APPLY" val="1"/>
</p:tagLst>
</file>

<file path=ppt/tags/tag17.xml><?xml version="1.0" encoding="utf-8"?>
<p:tagLst xmlns:p="http://schemas.openxmlformats.org/presentationml/2006/main">
  <p:tag name="KSO_WM_UNIT_TEXT_FILL_FORE_SCHEMECOLOR_INDEX_BRIGHTNESS" val="0.15"/>
  <p:tag name="KSO_WM_DIAGRAM_MAX_ITEMCNT" val="5"/>
  <p:tag name="KSO_WM_DIAGRAM_MIN_ITEMCNT" val="2"/>
  <p:tag name="KSO_WM_DIAGRAM_VIRTUALLY_FRAME" val="{&quot;height&quot;:377.1499938964844,&quot;left&quot;:52.7,&quot;top&quot;:116.02496368167904,&quot;width&quot;:362.80007874015746}"/>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7920_2*l_h_i*1_2_1"/>
  <p:tag name="KSO_WM_TEMPLATE_CATEGORY" val="diagram"/>
  <p:tag name="KSO_WM_TEMPLATE_INDEX" val="20237920"/>
  <p:tag name="KSO_WM_UNIT_LAYERLEVEL" val="1_1_1"/>
  <p:tag name="KSO_WM_TAG_VERSION" val="3.0"/>
  <p:tag name="KSO_WM_BEAUTIFY_FLAG" val="#wm#"/>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UNIT_SHADOW_SCHEMECOLOR_INDEX" val="5"/>
  <p:tag name="KSO_WM_UNIT_USESOURCEFORMAT_APPLY" val="1"/>
</p:tagLst>
</file>

<file path=ppt/tags/tag18.xml><?xml version="1.0" encoding="utf-8"?>
<p:tagLst xmlns:p="http://schemas.openxmlformats.org/presentationml/2006/main">
  <p:tag name="KSO_WM_DIAGRAM_MAX_ITEMCNT" val="5"/>
  <p:tag name="KSO_WM_DIAGRAM_MIN_ITEMCNT" val="2"/>
  <p:tag name="KSO_WM_DIAGRAM_VIRTUALLY_FRAME" val="{&quot;height&quot;:377.1499938964844,&quot;left&quot;:52.7,&quot;top&quot;:116.02496368167904,&quot;width&quot;:362.80007874015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20_2*l_h_f*1_2_1"/>
  <p:tag name="KSO_WM_TEMPLATE_CATEGORY" val="diagram"/>
  <p:tag name="KSO_WM_TEMPLATE_INDEX" val="20237920"/>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62.75*317.05"/>
  <p:tag name="KSO_WM_SLIDE_POSITION" val="52.7*161.5"/>
  <p:tag name="KSO_WM_SLIDE_LAYOUT" val="a_d_l"/>
  <p:tag name="KSO_WM_SLIDE_LAYOUT_CNT" val="1_1_1"/>
  <p:tag name="KSO_WM_SPECIAL_SOURCE" val="bdnull"/>
  <p:tag name="KSO_WM_DIAGRAM_GROUP_CODE" val="l1-1"/>
  <p:tag name="KSO_WM_SLIDE_DIAGTYPE" val="l"/>
  <p:tag name="KSO_WM_TEMPLATE_INDEX" val="20238264"/>
  <p:tag name="KSO_WM_TEMPLATE_SUBCATEGORY" val="0"/>
  <p:tag name="KSO_WM_SLIDE_INDEX" val="1"/>
  <p:tag name="KSO_WM_TAG_VERSION" val="3.0"/>
  <p:tag name="KSO_WM_SLIDE_ID" val="custom20238264_1"/>
  <p:tag name="KSO_WM_SLIDE_ITEM_CNT"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xml><?xml version="1.0" encoding="utf-8"?>
<p:tagLst xmlns:p="http://schemas.openxmlformats.org/presentationml/2006/main">
  <p:tag name="SHAPE_LOCKS" val="959"/>
</p:tagLst>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2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20.xml><?xml version="1.0" encoding="utf-8"?>
<ds:datastoreItem xmlns:ds="http://schemas.openxmlformats.org/officeDocument/2006/customXml" ds:itemID="{73CC670F-05B9-4BB7-BA2C-0DE5B5C1E5D3}">
  <ds:schemaRefs/>
</ds:datastoreItem>
</file>

<file path=customXml/itemProps21.xml><?xml version="1.0" encoding="utf-8"?>
<ds:datastoreItem xmlns:ds="http://schemas.openxmlformats.org/officeDocument/2006/customXml" ds:itemID="{02A3AD49-9331-450C-A2FE-6857A4DB38C6}">
  <ds:schemaRefs/>
</ds:datastoreItem>
</file>

<file path=customXml/itemProps22.xml><?xml version="1.0" encoding="utf-8"?>
<ds:datastoreItem xmlns:ds="http://schemas.openxmlformats.org/officeDocument/2006/customXml" ds:itemID="{189B453C-F2B2-4ECA-A6ED-7DBEF1B6D389}">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0</TotalTime>
  <Words>15168</Words>
  <Application>WPS Presentation</Application>
  <PresentationFormat>Widescreen</PresentationFormat>
  <Paragraphs>580</Paragraphs>
  <Slides>67</Slides>
  <Notes>0</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67</vt:i4>
      </vt:variant>
    </vt:vector>
  </HeadingPairs>
  <TitlesOfParts>
    <vt:vector size="87" baseType="lpstr">
      <vt:lpstr>Arial</vt:lpstr>
      <vt:lpstr>SimSun</vt:lpstr>
      <vt:lpstr>Wingdings</vt:lpstr>
      <vt:lpstr>Trebuchet MS</vt:lpstr>
      <vt:lpstr>Wingdings 2</vt:lpstr>
      <vt:lpstr>#9Slide02 Noi dung dai</vt:lpstr>
      <vt:lpstr>Calibri</vt:lpstr>
      <vt:lpstr>Aachen</vt:lpstr>
      <vt:lpstr>Microsoft YaHei</vt:lpstr>
      <vt:lpstr>Arial Unicode MS</vt:lpstr>
      <vt:lpstr>Times New Roman</vt:lpstr>
      <vt:lpstr>Arial</vt:lpstr>
      <vt:lpstr>Times New Roman</vt:lpstr>
      <vt:lpstr>Tahoma</vt:lpstr>
      <vt:lpstr>Times</vt:lpstr>
      <vt:lpstr>Wide Latin</vt:lpstr>
      <vt:lpstr>SlateVTI</vt:lpstr>
      <vt:lpstr>Office Theme</vt:lpstr>
      <vt:lpstr>1_SlateVTI</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Your title here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Lương Thúy</cp:lastModifiedBy>
  <cp:revision>96</cp:revision>
  <dcterms:created xsi:type="dcterms:W3CDTF">2024-01-13T15:40:00Z</dcterms:created>
  <dcterms:modified xsi:type="dcterms:W3CDTF">2025-02-26T04:19:55Z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FFC9FFB65B624A448A2C317890857D13_12</vt:lpwstr>
  </property>
  <property fmtid="{D5CDD505-2E9C-101B-9397-08002B2CF9AE}" pid="4" name="KSOProductBuildVer">
    <vt:lpwstr>1033-12.2.0.19805</vt:lpwstr>
  </property>
</Properties>
</file>