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53"/>
  </p:notesMasterIdLst>
  <p:sldIdLst>
    <p:sldId id="256" r:id="rId5"/>
    <p:sldId id="257" r:id="rId6"/>
    <p:sldId id="279" r:id="rId7"/>
    <p:sldId id="290" r:id="rId8"/>
    <p:sldId id="258" r:id="rId9"/>
    <p:sldId id="280" r:id="rId10"/>
    <p:sldId id="277" r:id="rId11"/>
    <p:sldId id="285" r:id="rId12"/>
    <p:sldId id="284" r:id="rId13"/>
    <p:sldId id="286" r:id="rId14"/>
    <p:sldId id="262" r:id="rId15"/>
    <p:sldId id="330" r:id="rId16"/>
    <p:sldId id="259" r:id="rId17"/>
    <p:sldId id="291" r:id="rId18"/>
    <p:sldId id="281" r:id="rId19"/>
    <p:sldId id="293" r:id="rId20"/>
    <p:sldId id="289" r:id="rId21"/>
    <p:sldId id="282" r:id="rId22"/>
    <p:sldId id="287" r:id="rId23"/>
    <p:sldId id="311" r:id="rId24"/>
    <p:sldId id="327" r:id="rId25"/>
    <p:sldId id="328" r:id="rId26"/>
    <p:sldId id="268" r:id="rId27"/>
    <p:sldId id="329" r:id="rId28"/>
    <p:sldId id="304" r:id="rId29"/>
    <p:sldId id="299" r:id="rId30"/>
    <p:sldId id="300" r:id="rId31"/>
    <p:sldId id="301" r:id="rId32"/>
    <p:sldId id="302" r:id="rId33"/>
    <p:sldId id="303" r:id="rId34"/>
    <p:sldId id="305" r:id="rId35"/>
    <p:sldId id="306" r:id="rId36"/>
    <p:sldId id="307" r:id="rId37"/>
    <p:sldId id="308" r:id="rId38"/>
    <p:sldId id="312" r:id="rId39"/>
    <p:sldId id="314" r:id="rId40"/>
    <p:sldId id="271" r:id="rId41"/>
    <p:sldId id="316" r:id="rId42"/>
    <p:sldId id="317" r:id="rId43"/>
    <p:sldId id="318" r:id="rId44"/>
    <p:sldId id="319" r:id="rId45"/>
    <p:sldId id="320" r:id="rId46"/>
    <p:sldId id="322" r:id="rId47"/>
    <p:sldId id="323" r:id="rId48"/>
    <p:sldId id="321" r:id="rId49"/>
    <p:sldId id="324" r:id="rId50"/>
    <p:sldId id="325" r:id="rId51"/>
    <p:sldId id="275" r:id="rId52"/>
  </p:sldIdLst>
  <p:sldSz cx="18288000" cy="10287000"/>
  <p:notesSz cx="6858000" cy="9144000"/>
  <p:embeddedFontLst>
    <p:embeddedFont>
      <p:font typeface="Happy Font TH" charset="-34"/>
      <p:regular r:id="rId54"/>
    </p:embeddedFont>
    <p:embeddedFont>
      <p:font typeface="Tahoma" pitchFamily="34" charset="0"/>
      <p:regular r:id="rId55"/>
      <p:bold r:id="rId56"/>
    </p:embeddedFont>
    <p:embeddedFont>
      <p:font typeface="Calibri" pitchFamily="34" charset="0"/>
      <p:regular r:id="rId57"/>
      <p:bold r:id="rId58"/>
      <p:italic r:id="rId59"/>
      <p:boldItalic r:id="rId60"/>
    </p:embeddedFont>
  </p:embeddedFontLst>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10"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7"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4"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1"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452C"/>
    <a:srgbClr val="FBF6EF"/>
    <a:srgbClr val="95563D"/>
    <a:srgbClr val="906542"/>
    <a:srgbClr val="9E5234"/>
    <a:srgbClr val="FDF7ED"/>
    <a:srgbClr val="FCF8F2"/>
    <a:srgbClr val="F8F0E4"/>
    <a:srgbClr val="F6E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3" autoAdjust="0"/>
    <p:restoredTop sz="94622" autoAdjust="0"/>
  </p:normalViewPr>
  <p:slideViewPr>
    <p:cSldViewPr>
      <p:cViewPr>
        <p:scale>
          <a:sx n="44" d="100"/>
          <a:sy n="44" d="100"/>
        </p:scale>
        <p:origin x="-66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2.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0BFCD8-28D3-48F5-A4A1-9B27DE910207}" type="datetimeFigureOut">
              <a:rPr lang="en-US" smtClean="0"/>
              <a:t>11/3/2023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395E61-9DDA-4805-8BFA-4E8E027A1E5C}" type="slidenum">
              <a:rPr lang="en-US" smtClean="0"/>
              <a:t>‹#›</a:t>
            </a:fld>
            <a:endParaRPr lang="en-US"/>
          </a:p>
        </p:txBody>
      </p:sp>
    </p:spTree>
    <p:extLst>
      <p:ext uri="{BB962C8B-B14F-4D97-AF65-F5344CB8AC3E}">
        <p14:creationId xmlns:p14="http://schemas.microsoft.com/office/powerpoint/2010/main" val="711698622"/>
      </p:ext>
    </p:extLst>
  </p:cSld>
  <p:clrMap bg1="lt1" tx1="dk1" bg2="lt2" tx2="dk2" accent1="accent1" accent2="accent2" accent3="accent3" accent4="accent4" accent5="accent5" accent6="accent6" hlink="hlink" folHlink="folHlink"/>
  <p:notesStyle>
    <a:lvl1pPr marL="0" algn="l" defTabSz="914217" rtl="0" eaLnBrk="1" latinLnBrk="0" hangingPunct="1">
      <a:defRPr sz="1200" kern="1200">
        <a:solidFill>
          <a:schemeClr val="tx1"/>
        </a:solidFill>
        <a:latin typeface="+mn-lt"/>
        <a:ea typeface="+mn-ea"/>
        <a:cs typeface="+mn-cs"/>
      </a:defRPr>
    </a:lvl1pPr>
    <a:lvl2pPr marL="457110" algn="l" defTabSz="914217" rtl="0" eaLnBrk="1" latinLnBrk="0" hangingPunct="1">
      <a:defRPr sz="1200" kern="1200">
        <a:solidFill>
          <a:schemeClr val="tx1"/>
        </a:solidFill>
        <a:latin typeface="+mn-lt"/>
        <a:ea typeface="+mn-ea"/>
        <a:cs typeface="+mn-cs"/>
      </a:defRPr>
    </a:lvl2pPr>
    <a:lvl3pPr marL="914217" algn="l" defTabSz="914217" rtl="0" eaLnBrk="1" latinLnBrk="0" hangingPunct="1">
      <a:defRPr sz="1200" kern="1200">
        <a:solidFill>
          <a:schemeClr val="tx1"/>
        </a:solidFill>
        <a:latin typeface="+mn-lt"/>
        <a:ea typeface="+mn-ea"/>
        <a:cs typeface="+mn-cs"/>
      </a:defRPr>
    </a:lvl3pPr>
    <a:lvl4pPr marL="1371327" algn="l" defTabSz="914217" rtl="0" eaLnBrk="1" latinLnBrk="0" hangingPunct="1">
      <a:defRPr sz="1200" kern="1200">
        <a:solidFill>
          <a:schemeClr val="tx1"/>
        </a:solidFill>
        <a:latin typeface="+mn-lt"/>
        <a:ea typeface="+mn-ea"/>
        <a:cs typeface="+mn-cs"/>
      </a:defRPr>
    </a:lvl4pPr>
    <a:lvl5pPr marL="1828434" algn="l" defTabSz="914217" rtl="0" eaLnBrk="1" latinLnBrk="0" hangingPunct="1">
      <a:defRPr sz="1200" kern="1200">
        <a:solidFill>
          <a:schemeClr val="tx1"/>
        </a:solidFill>
        <a:latin typeface="+mn-lt"/>
        <a:ea typeface="+mn-ea"/>
        <a:cs typeface="+mn-cs"/>
      </a:defRPr>
    </a:lvl5pPr>
    <a:lvl6pPr marL="2285544" algn="l" defTabSz="914217" rtl="0" eaLnBrk="1" latinLnBrk="0" hangingPunct="1">
      <a:defRPr sz="1200" kern="1200">
        <a:solidFill>
          <a:schemeClr val="tx1"/>
        </a:solidFill>
        <a:latin typeface="+mn-lt"/>
        <a:ea typeface="+mn-ea"/>
        <a:cs typeface="+mn-cs"/>
      </a:defRPr>
    </a:lvl6pPr>
    <a:lvl7pPr marL="2742651" algn="l" defTabSz="914217" rtl="0" eaLnBrk="1" latinLnBrk="0" hangingPunct="1">
      <a:defRPr sz="1200" kern="1200">
        <a:solidFill>
          <a:schemeClr val="tx1"/>
        </a:solidFill>
        <a:latin typeface="+mn-lt"/>
        <a:ea typeface="+mn-ea"/>
        <a:cs typeface="+mn-cs"/>
      </a:defRPr>
    </a:lvl7pPr>
    <a:lvl8pPr marL="3199761" algn="l" defTabSz="914217" rtl="0" eaLnBrk="1" latinLnBrk="0" hangingPunct="1">
      <a:defRPr sz="1200" kern="1200">
        <a:solidFill>
          <a:schemeClr val="tx1"/>
        </a:solidFill>
        <a:latin typeface="+mn-lt"/>
        <a:ea typeface="+mn-ea"/>
        <a:cs typeface="+mn-cs"/>
      </a:defRPr>
    </a:lvl8pPr>
    <a:lvl9pPr marL="3656868" algn="l" defTabSz="9142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95E61-9DDA-4805-8BFA-4E8E027A1E5C}" type="slidenum">
              <a:rPr lang="en-US" smtClean="0"/>
              <a:t>3</a:t>
            </a:fld>
            <a:endParaRPr lang="en-US"/>
          </a:p>
        </p:txBody>
      </p:sp>
    </p:spTree>
    <p:extLst>
      <p:ext uri="{BB962C8B-B14F-4D97-AF65-F5344CB8AC3E}">
        <p14:creationId xmlns:p14="http://schemas.microsoft.com/office/powerpoint/2010/main" val="382539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95E61-9DDA-4805-8BFA-4E8E027A1E5C}" type="slidenum">
              <a:rPr lang="en-US" smtClean="0"/>
              <a:t>4</a:t>
            </a:fld>
            <a:endParaRPr lang="en-US"/>
          </a:p>
        </p:txBody>
      </p:sp>
    </p:spTree>
    <p:extLst>
      <p:ext uri="{BB962C8B-B14F-4D97-AF65-F5344CB8AC3E}">
        <p14:creationId xmlns:p14="http://schemas.microsoft.com/office/powerpoint/2010/main" val="382539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95E61-9DDA-4805-8BFA-4E8E027A1E5C}" type="slidenum">
              <a:rPr lang="en-US" smtClean="0"/>
              <a:t>6</a:t>
            </a:fld>
            <a:endParaRPr lang="en-US"/>
          </a:p>
        </p:txBody>
      </p:sp>
    </p:spTree>
    <p:extLst>
      <p:ext uri="{BB962C8B-B14F-4D97-AF65-F5344CB8AC3E}">
        <p14:creationId xmlns:p14="http://schemas.microsoft.com/office/powerpoint/2010/main" val="382539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95E61-9DDA-4805-8BFA-4E8E027A1E5C}" type="slidenum">
              <a:rPr lang="en-US" smtClean="0"/>
              <a:t>16</a:t>
            </a:fld>
            <a:endParaRPr lang="en-US"/>
          </a:p>
        </p:txBody>
      </p:sp>
    </p:spTree>
    <p:extLst>
      <p:ext uri="{BB962C8B-B14F-4D97-AF65-F5344CB8AC3E}">
        <p14:creationId xmlns:p14="http://schemas.microsoft.com/office/powerpoint/2010/main" val="421746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10" indent="0" algn="ctr">
              <a:buNone/>
              <a:defRPr>
                <a:solidFill>
                  <a:schemeClr val="tx1">
                    <a:tint val="75000"/>
                  </a:schemeClr>
                </a:solidFill>
              </a:defRPr>
            </a:lvl2pPr>
            <a:lvl3pPr marL="914217" indent="0" algn="ctr">
              <a:buNone/>
              <a:defRPr>
                <a:solidFill>
                  <a:schemeClr val="tx1">
                    <a:tint val="75000"/>
                  </a:schemeClr>
                </a:solidFill>
              </a:defRPr>
            </a:lvl3pPr>
            <a:lvl4pPr marL="1371327" indent="0" algn="ctr">
              <a:buNone/>
              <a:defRPr>
                <a:solidFill>
                  <a:schemeClr val="tx1">
                    <a:tint val="75000"/>
                  </a:schemeClr>
                </a:solidFill>
              </a:defRPr>
            </a:lvl4pPr>
            <a:lvl5pPr marL="1828434" indent="0" algn="ctr">
              <a:buNone/>
              <a:defRPr>
                <a:solidFill>
                  <a:schemeClr val="tx1">
                    <a:tint val="75000"/>
                  </a:schemeClr>
                </a:solidFill>
              </a:defRPr>
            </a:lvl5pPr>
            <a:lvl6pPr marL="2285544" indent="0" algn="ctr">
              <a:buNone/>
              <a:defRPr>
                <a:solidFill>
                  <a:schemeClr val="tx1">
                    <a:tint val="75000"/>
                  </a:schemeClr>
                </a:solidFill>
              </a:defRPr>
            </a:lvl6pPr>
            <a:lvl7pPr marL="2742651" indent="0" algn="ctr">
              <a:buNone/>
              <a:defRPr>
                <a:solidFill>
                  <a:schemeClr val="tx1">
                    <a:tint val="75000"/>
                  </a:schemeClr>
                </a:solidFill>
              </a:defRPr>
            </a:lvl7pPr>
            <a:lvl8pPr marL="3199761" indent="0" algn="ctr">
              <a:buNone/>
              <a:defRPr>
                <a:solidFill>
                  <a:schemeClr val="tx1">
                    <a:tint val="75000"/>
                  </a:schemeClr>
                </a:solidFill>
              </a:defRPr>
            </a:lvl8pPr>
            <a:lvl9pPr marL="36568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10" indent="0" algn="ctr">
              <a:buNone/>
              <a:defRPr>
                <a:solidFill>
                  <a:schemeClr val="tx1">
                    <a:tint val="75000"/>
                  </a:schemeClr>
                </a:solidFill>
              </a:defRPr>
            </a:lvl2pPr>
            <a:lvl3pPr marL="914217" indent="0" algn="ctr">
              <a:buNone/>
              <a:defRPr>
                <a:solidFill>
                  <a:schemeClr val="tx1">
                    <a:tint val="75000"/>
                  </a:schemeClr>
                </a:solidFill>
              </a:defRPr>
            </a:lvl3pPr>
            <a:lvl4pPr marL="1371327" indent="0" algn="ctr">
              <a:buNone/>
              <a:defRPr>
                <a:solidFill>
                  <a:schemeClr val="tx1">
                    <a:tint val="75000"/>
                  </a:schemeClr>
                </a:solidFill>
              </a:defRPr>
            </a:lvl4pPr>
            <a:lvl5pPr marL="1828434" indent="0" algn="ctr">
              <a:buNone/>
              <a:defRPr>
                <a:solidFill>
                  <a:schemeClr val="tx1">
                    <a:tint val="75000"/>
                  </a:schemeClr>
                </a:solidFill>
              </a:defRPr>
            </a:lvl5pPr>
            <a:lvl6pPr marL="2285544" indent="0" algn="ctr">
              <a:buNone/>
              <a:defRPr>
                <a:solidFill>
                  <a:schemeClr val="tx1">
                    <a:tint val="75000"/>
                  </a:schemeClr>
                </a:solidFill>
              </a:defRPr>
            </a:lvl6pPr>
            <a:lvl7pPr marL="2742651" indent="0" algn="ctr">
              <a:buNone/>
              <a:defRPr>
                <a:solidFill>
                  <a:schemeClr val="tx1">
                    <a:tint val="75000"/>
                  </a:schemeClr>
                </a:solidFill>
              </a:defRPr>
            </a:lvl7pPr>
            <a:lvl8pPr marL="3199761" indent="0" algn="ctr">
              <a:buNone/>
              <a:defRPr>
                <a:solidFill>
                  <a:schemeClr val="tx1">
                    <a:tint val="75000"/>
                  </a:schemeClr>
                </a:solidFill>
              </a:defRPr>
            </a:lvl8pPr>
            <a:lvl9pPr marL="36568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36217"/>
      </p:ext>
    </p:extLst>
  </p:cSld>
  <p:clrMapOvr>
    <a:masterClrMapping/>
  </p:clrMapOvr>
  <p:transition spd="med">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597759"/>
      </p:ext>
    </p:extLst>
  </p:cSld>
  <p:clrMapOvr>
    <a:masterClrMapping/>
  </p:clrMapOvr>
  <p:transition spd="med">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2000">
                <a:solidFill>
                  <a:schemeClr val="tx1">
                    <a:tint val="75000"/>
                  </a:schemeClr>
                </a:solidFill>
              </a:defRPr>
            </a:lvl1pPr>
            <a:lvl2pPr marL="457110" indent="0">
              <a:buNone/>
              <a:defRPr sz="1800">
                <a:solidFill>
                  <a:schemeClr val="tx1">
                    <a:tint val="75000"/>
                  </a:schemeClr>
                </a:solidFill>
              </a:defRPr>
            </a:lvl2pPr>
            <a:lvl3pPr marL="914217" indent="0">
              <a:buNone/>
              <a:defRPr sz="1700">
                <a:solidFill>
                  <a:schemeClr val="tx1">
                    <a:tint val="75000"/>
                  </a:schemeClr>
                </a:solidFill>
              </a:defRPr>
            </a:lvl3pPr>
            <a:lvl4pPr marL="1371327" indent="0">
              <a:buNone/>
              <a:defRPr sz="1400">
                <a:solidFill>
                  <a:schemeClr val="tx1">
                    <a:tint val="75000"/>
                  </a:schemeClr>
                </a:solidFill>
              </a:defRPr>
            </a:lvl4pPr>
            <a:lvl5pPr marL="1828434" indent="0">
              <a:buNone/>
              <a:defRPr sz="1400">
                <a:solidFill>
                  <a:schemeClr val="tx1">
                    <a:tint val="75000"/>
                  </a:schemeClr>
                </a:solidFill>
              </a:defRPr>
            </a:lvl5pPr>
            <a:lvl6pPr marL="2285544" indent="0">
              <a:buNone/>
              <a:defRPr sz="1400">
                <a:solidFill>
                  <a:schemeClr val="tx1">
                    <a:tint val="75000"/>
                  </a:schemeClr>
                </a:solidFill>
              </a:defRPr>
            </a:lvl6pPr>
            <a:lvl7pPr marL="2742651" indent="0">
              <a:buNone/>
              <a:defRPr sz="1400">
                <a:solidFill>
                  <a:schemeClr val="tx1">
                    <a:tint val="75000"/>
                  </a:schemeClr>
                </a:solidFill>
              </a:defRPr>
            </a:lvl7pPr>
            <a:lvl8pPr marL="3199761"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567990"/>
      </p:ext>
    </p:extLst>
  </p:cSld>
  <p:clrMapOvr>
    <a:masterClrMapping/>
  </p:clrMapOvr>
  <p:transition spd="med">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70461"/>
      </p:ext>
    </p:extLst>
  </p:cSld>
  <p:clrMapOvr>
    <a:masterClrMapping/>
  </p:clrMapOvr>
  <p:transition spd="med">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4"/>
            <a:ext cx="4040189" cy="639762"/>
          </a:xfrm>
        </p:spPr>
        <p:txBody>
          <a:bodyPr anchor="b"/>
          <a:lstStyle>
            <a:lvl1pPr marL="0" indent="0">
              <a:buNone/>
              <a:defRPr sz="2400" b="1"/>
            </a:lvl1pPr>
            <a:lvl2pPr marL="457110" indent="0">
              <a:buNone/>
              <a:defRPr sz="2000" b="1"/>
            </a:lvl2pPr>
            <a:lvl3pPr marL="914217" indent="0">
              <a:buNone/>
              <a:defRPr sz="1800" b="1"/>
            </a:lvl3pPr>
            <a:lvl4pPr marL="1371327" indent="0">
              <a:buNone/>
              <a:defRPr sz="1700" b="1"/>
            </a:lvl4pPr>
            <a:lvl5pPr marL="1828434" indent="0">
              <a:buNone/>
              <a:defRPr sz="1700" b="1"/>
            </a:lvl5pPr>
            <a:lvl6pPr marL="2285544" indent="0">
              <a:buNone/>
              <a:defRPr sz="1700" b="1"/>
            </a:lvl6pPr>
            <a:lvl7pPr marL="2742651" indent="0">
              <a:buNone/>
              <a:defRPr sz="1700" b="1"/>
            </a:lvl7pPr>
            <a:lvl8pPr marL="3199761" indent="0">
              <a:buNone/>
              <a:defRPr sz="1700" b="1"/>
            </a:lvl8pPr>
            <a:lvl9pPr marL="365686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57202"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4"/>
            <a:ext cx="4041776" cy="639762"/>
          </a:xfrm>
        </p:spPr>
        <p:txBody>
          <a:bodyPr anchor="b"/>
          <a:lstStyle>
            <a:lvl1pPr marL="0" indent="0">
              <a:buNone/>
              <a:defRPr sz="2400" b="1"/>
            </a:lvl1pPr>
            <a:lvl2pPr marL="457110" indent="0">
              <a:buNone/>
              <a:defRPr sz="2000" b="1"/>
            </a:lvl2pPr>
            <a:lvl3pPr marL="914217" indent="0">
              <a:buNone/>
              <a:defRPr sz="1800" b="1"/>
            </a:lvl3pPr>
            <a:lvl4pPr marL="1371327" indent="0">
              <a:buNone/>
              <a:defRPr sz="1700" b="1"/>
            </a:lvl4pPr>
            <a:lvl5pPr marL="1828434" indent="0">
              <a:buNone/>
              <a:defRPr sz="1700" b="1"/>
            </a:lvl5pPr>
            <a:lvl6pPr marL="2285544" indent="0">
              <a:buNone/>
              <a:defRPr sz="1700" b="1"/>
            </a:lvl6pPr>
            <a:lvl7pPr marL="2742651" indent="0">
              <a:buNone/>
              <a:defRPr sz="1700" b="1"/>
            </a:lvl7pPr>
            <a:lvl8pPr marL="3199761" indent="0">
              <a:buNone/>
              <a:defRPr sz="1700" b="1"/>
            </a:lvl8pPr>
            <a:lvl9pPr marL="365686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645028"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150960"/>
      </p:ext>
    </p:extLst>
  </p:cSld>
  <p:clrMapOvr>
    <a:masterClrMapping/>
  </p:clrMapOvr>
  <p:transition spd="med">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410470"/>
      </p:ext>
    </p:extLst>
  </p:cSld>
  <p:clrMapOvr>
    <a:masterClrMapping/>
  </p:clrMapOvr>
  <p:transition spd="med">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418154"/>
      </p:ext>
    </p:extLst>
  </p:cSld>
  <p:clrMapOvr>
    <a:masterClrMapping/>
  </p:clrMapOvr>
  <p:transition spd="med">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10" indent="0">
              <a:buNone/>
              <a:defRPr sz="1200"/>
            </a:lvl2pPr>
            <a:lvl3pPr marL="914217" indent="0">
              <a:buNone/>
              <a:defRPr sz="1100"/>
            </a:lvl3pPr>
            <a:lvl4pPr marL="1371327" indent="0">
              <a:buNone/>
              <a:defRPr sz="900"/>
            </a:lvl4pPr>
            <a:lvl5pPr marL="1828434" indent="0">
              <a:buNone/>
              <a:defRPr sz="900"/>
            </a:lvl5pPr>
            <a:lvl6pPr marL="2285544" indent="0">
              <a:buNone/>
              <a:defRPr sz="900"/>
            </a:lvl6pPr>
            <a:lvl7pPr marL="2742651" indent="0">
              <a:buNone/>
              <a:defRPr sz="900"/>
            </a:lvl7pPr>
            <a:lvl8pPr marL="3199761" indent="0">
              <a:buNone/>
              <a:defRPr sz="900"/>
            </a:lvl8pPr>
            <a:lvl9pPr marL="3656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919628"/>
      </p:ext>
    </p:extLst>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110" indent="0">
              <a:buNone/>
              <a:defRPr sz="2900"/>
            </a:lvl2pPr>
            <a:lvl3pPr marL="914217" indent="0">
              <a:buNone/>
              <a:defRPr sz="2400"/>
            </a:lvl3pPr>
            <a:lvl4pPr marL="1371327" indent="0">
              <a:buNone/>
              <a:defRPr sz="2000"/>
            </a:lvl4pPr>
            <a:lvl5pPr marL="1828434" indent="0">
              <a:buNone/>
              <a:defRPr sz="2000"/>
            </a:lvl5pPr>
            <a:lvl6pPr marL="2285544" indent="0">
              <a:buNone/>
              <a:defRPr sz="2000"/>
            </a:lvl6pPr>
            <a:lvl7pPr marL="2742651" indent="0">
              <a:buNone/>
              <a:defRPr sz="2000"/>
            </a:lvl7pPr>
            <a:lvl8pPr marL="3199761"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400"/>
            </a:lvl1pPr>
            <a:lvl2pPr marL="457110" indent="0">
              <a:buNone/>
              <a:defRPr sz="1200"/>
            </a:lvl2pPr>
            <a:lvl3pPr marL="914217" indent="0">
              <a:buNone/>
              <a:defRPr sz="1100"/>
            </a:lvl3pPr>
            <a:lvl4pPr marL="1371327" indent="0">
              <a:buNone/>
              <a:defRPr sz="900"/>
            </a:lvl4pPr>
            <a:lvl5pPr marL="1828434" indent="0">
              <a:buNone/>
              <a:defRPr sz="900"/>
            </a:lvl5pPr>
            <a:lvl6pPr marL="2285544" indent="0">
              <a:buNone/>
              <a:defRPr sz="900"/>
            </a:lvl6pPr>
            <a:lvl7pPr marL="2742651" indent="0">
              <a:buNone/>
              <a:defRPr sz="900"/>
            </a:lvl7pPr>
            <a:lvl8pPr marL="3199761" indent="0">
              <a:buNone/>
              <a:defRPr sz="900"/>
            </a:lvl8pPr>
            <a:lvl9pPr marL="3656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408883"/>
      </p:ext>
    </p:extLst>
  </p:cSld>
  <p:clrMapOvr>
    <a:masterClrMapping/>
  </p:clrMapOvr>
  <p:transition spd="med">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29465"/>
      </p:ext>
    </p:extLst>
  </p:cSld>
  <p:clrMapOvr>
    <a:masterClrMapping/>
  </p:clrMapOvr>
  <p:transition spd="med">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231216"/>
      </p:ext>
    </p:extLst>
  </p:cSld>
  <p:clrMapOvr>
    <a:masterClrMapping/>
  </p:clrMapOvr>
  <p:transition spd="med">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10" indent="0" algn="ctr">
              <a:buNone/>
              <a:defRPr>
                <a:solidFill>
                  <a:schemeClr val="tx1">
                    <a:tint val="75000"/>
                  </a:schemeClr>
                </a:solidFill>
              </a:defRPr>
            </a:lvl2pPr>
            <a:lvl3pPr marL="914217" indent="0" algn="ctr">
              <a:buNone/>
              <a:defRPr>
                <a:solidFill>
                  <a:schemeClr val="tx1">
                    <a:tint val="75000"/>
                  </a:schemeClr>
                </a:solidFill>
              </a:defRPr>
            </a:lvl3pPr>
            <a:lvl4pPr marL="1371327" indent="0" algn="ctr">
              <a:buNone/>
              <a:defRPr>
                <a:solidFill>
                  <a:schemeClr val="tx1">
                    <a:tint val="75000"/>
                  </a:schemeClr>
                </a:solidFill>
              </a:defRPr>
            </a:lvl4pPr>
            <a:lvl5pPr marL="1828434" indent="0" algn="ctr">
              <a:buNone/>
              <a:defRPr>
                <a:solidFill>
                  <a:schemeClr val="tx1">
                    <a:tint val="75000"/>
                  </a:schemeClr>
                </a:solidFill>
              </a:defRPr>
            </a:lvl5pPr>
            <a:lvl6pPr marL="2285544" indent="0" algn="ctr">
              <a:buNone/>
              <a:defRPr>
                <a:solidFill>
                  <a:schemeClr val="tx1">
                    <a:tint val="75000"/>
                  </a:schemeClr>
                </a:solidFill>
              </a:defRPr>
            </a:lvl6pPr>
            <a:lvl7pPr marL="2742651" indent="0" algn="ctr">
              <a:buNone/>
              <a:defRPr>
                <a:solidFill>
                  <a:schemeClr val="tx1">
                    <a:tint val="75000"/>
                  </a:schemeClr>
                </a:solidFill>
              </a:defRPr>
            </a:lvl7pPr>
            <a:lvl8pPr marL="3199761" indent="0" algn="ctr">
              <a:buNone/>
              <a:defRPr>
                <a:solidFill>
                  <a:schemeClr val="tx1">
                    <a:tint val="75000"/>
                  </a:schemeClr>
                </a:solidFill>
              </a:defRPr>
            </a:lvl8pPr>
            <a:lvl9pPr marL="36568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544505"/>
      </p:ext>
    </p:extLst>
  </p:cSld>
  <p:clrMapOvr>
    <a:masterClrMapping/>
  </p:clrMapOvr>
  <p:transition spd="med">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036956"/>
      </p:ext>
    </p:extLst>
  </p:cSld>
  <p:clrMapOvr>
    <a:masterClrMapping/>
  </p:clrMapOvr>
  <p:transition spd="med">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2000">
                <a:solidFill>
                  <a:schemeClr val="tx1">
                    <a:tint val="75000"/>
                  </a:schemeClr>
                </a:solidFill>
              </a:defRPr>
            </a:lvl1pPr>
            <a:lvl2pPr marL="457110" indent="0">
              <a:buNone/>
              <a:defRPr sz="1800">
                <a:solidFill>
                  <a:schemeClr val="tx1">
                    <a:tint val="75000"/>
                  </a:schemeClr>
                </a:solidFill>
              </a:defRPr>
            </a:lvl2pPr>
            <a:lvl3pPr marL="914217" indent="0">
              <a:buNone/>
              <a:defRPr sz="1700">
                <a:solidFill>
                  <a:schemeClr val="tx1">
                    <a:tint val="75000"/>
                  </a:schemeClr>
                </a:solidFill>
              </a:defRPr>
            </a:lvl3pPr>
            <a:lvl4pPr marL="1371327" indent="0">
              <a:buNone/>
              <a:defRPr sz="1400">
                <a:solidFill>
                  <a:schemeClr val="tx1">
                    <a:tint val="75000"/>
                  </a:schemeClr>
                </a:solidFill>
              </a:defRPr>
            </a:lvl4pPr>
            <a:lvl5pPr marL="1828434" indent="0">
              <a:buNone/>
              <a:defRPr sz="1400">
                <a:solidFill>
                  <a:schemeClr val="tx1">
                    <a:tint val="75000"/>
                  </a:schemeClr>
                </a:solidFill>
              </a:defRPr>
            </a:lvl5pPr>
            <a:lvl6pPr marL="2285544" indent="0">
              <a:buNone/>
              <a:defRPr sz="1400">
                <a:solidFill>
                  <a:schemeClr val="tx1">
                    <a:tint val="75000"/>
                  </a:schemeClr>
                </a:solidFill>
              </a:defRPr>
            </a:lvl6pPr>
            <a:lvl7pPr marL="2742651" indent="0">
              <a:buNone/>
              <a:defRPr sz="1400">
                <a:solidFill>
                  <a:schemeClr val="tx1">
                    <a:tint val="75000"/>
                  </a:schemeClr>
                </a:solidFill>
              </a:defRPr>
            </a:lvl7pPr>
            <a:lvl8pPr marL="3199761"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906724"/>
      </p:ext>
    </p:extLst>
  </p:cSld>
  <p:clrMapOvr>
    <a:masterClrMapping/>
  </p:clrMapOvr>
  <p:transition spd="med">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009232"/>
      </p:ext>
    </p:extLst>
  </p:cSld>
  <p:clrMapOvr>
    <a:masterClrMapping/>
  </p:clrMapOvr>
  <p:transition spd="med">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4"/>
            <a:ext cx="4040189" cy="639762"/>
          </a:xfrm>
        </p:spPr>
        <p:txBody>
          <a:bodyPr anchor="b"/>
          <a:lstStyle>
            <a:lvl1pPr marL="0" indent="0">
              <a:buNone/>
              <a:defRPr sz="2400" b="1"/>
            </a:lvl1pPr>
            <a:lvl2pPr marL="457110" indent="0">
              <a:buNone/>
              <a:defRPr sz="2000" b="1"/>
            </a:lvl2pPr>
            <a:lvl3pPr marL="914217" indent="0">
              <a:buNone/>
              <a:defRPr sz="1800" b="1"/>
            </a:lvl3pPr>
            <a:lvl4pPr marL="1371327" indent="0">
              <a:buNone/>
              <a:defRPr sz="1700" b="1"/>
            </a:lvl4pPr>
            <a:lvl5pPr marL="1828434" indent="0">
              <a:buNone/>
              <a:defRPr sz="1700" b="1"/>
            </a:lvl5pPr>
            <a:lvl6pPr marL="2285544" indent="0">
              <a:buNone/>
              <a:defRPr sz="1700" b="1"/>
            </a:lvl6pPr>
            <a:lvl7pPr marL="2742651" indent="0">
              <a:buNone/>
              <a:defRPr sz="1700" b="1"/>
            </a:lvl7pPr>
            <a:lvl8pPr marL="3199761" indent="0">
              <a:buNone/>
              <a:defRPr sz="1700" b="1"/>
            </a:lvl8pPr>
            <a:lvl9pPr marL="365686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57202"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4"/>
            <a:ext cx="4041776" cy="639762"/>
          </a:xfrm>
        </p:spPr>
        <p:txBody>
          <a:bodyPr anchor="b"/>
          <a:lstStyle>
            <a:lvl1pPr marL="0" indent="0">
              <a:buNone/>
              <a:defRPr sz="2400" b="1"/>
            </a:lvl1pPr>
            <a:lvl2pPr marL="457110" indent="0">
              <a:buNone/>
              <a:defRPr sz="2000" b="1"/>
            </a:lvl2pPr>
            <a:lvl3pPr marL="914217" indent="0">
              <a:buNone/>
              <a:defRPr sz="1800" b="1"/>
            </a:lvl3pPr>
            <a:lvl4pPr marL="1371327" indent="0">
              <a:buNone/>
              <a:defRPr sz="1700" b="1"/>
            </a:lvl4pPr>
            <a:lvl5pPr marL="1828434" indent="0">
              <a:buNone/>
              <a:defRPr sz="1700" b="1"/>
            </a:lvl5pPr>
            <a:lvl6pPr marL="2285544" indent="0">
              <a:buNone/>
              <a:defRPr sz="1700" b="1"/>
            </a:lvl6pPr>
            <a:lvl7pPr marL="2742651" indent="0">
              <a:buNone/>
              <a:defRPr sz="1700" b="1"/>
            </a:lvl7pPr>
            <a:lvl8pPr marL="3199761" indent="0">
              <a:buNone/>
              <a:defRPr sz="1700" b="1"/>
            </a:lvl8pPr>
            <a:lvl9pPr marL="365686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645028"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742285"/>
      </p:ext>
    </p:extLst>
  </p:cSld>
  <p:clrMapOvr>
    <a:masterClrMapping/>
  </p:clrMapOvr>
  <p:transition spd="med">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1188073"/>
      </p:ext>
    </p:extLst>
  </p:cSld>
  <p:clrMapOvr>
    <a:masterClrMapping/>
  </p:clrMapOvr>
  <p:transition spd="med">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13472"/>
      </p:ext>
    </p:extLst>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2000">
                <a:solidFill>
                  <a:schemeClr val="tx1">
                    <a:tint val="75000"/>
                  </a:schemeClr>
                </a:solidFill>
              </a:defRPr>
            </a:lvl1pPr>
            <a:lvl2pPr marL="457110" indent="0">
              <a:buNone/>
              <a:defRPr sz="1800">
                <a:solidFill>
                  <a:schemeClr val="tx1">
                    <a:tint val="75000"/>
                  </a:schemeClr>
                </a:solidFill>
              </a:defRPr>
            </a:lvl2pPr>
            <a:lvl3pPr marL="914217" indent="0">
              <a:buNone/>
              <a:defRPr sz="1700">
                <a:solidFill>
                  <a:schemeClr val="tx1">
                    <a:tint val="75000"/>
                  </a:schemeClr>
                </a:solidFill>
              </a:defRPr>
            </a:lvl3pPr>
            <a:lvl4pPr marL="1371327" indent="0">
              <a:buNone/>
              <a:defRPr sz="1400">
                <a:solidFill>
                  <a:schemeClr val="tx1">
                    <a:tint val="75000"/>
                  </a:schemeClr>
                </a:solidFill>
              </a:defRPr>
            </a:lvl4pPr>
            <a:lvl5pPr marL="1828434" indent="0">
              <a:buNone/>
              <a:defRPr sz="1400">
                <a:solidFill>
                  <a:schemeClr val="tx1">
                    <a:tint val="75000"/>
                  </a:schemeClr>
                </a:solidFill>
              </a:defRPr>
            </a:lvl5pPr>
            <a:lvl6pPr marL="2285544" indent="0">
              <a:buNone/>
              <a:defRPr sz="1400">
                <a:solidFill>
                  <a:schemeClr val="tx1">
                    <a:tint val="75000"/>
                  </a:schemeClr>
                </a:solidFill>
              </a:defRPr>
            </a:lvl6pPr>
            <a:lvl7pPr marL="2742651" indent="0">
              <a:buNone/>
              <a:defRPr sz="1400">
                <a:solidFill>
                  <a:schemeClr val="tx1">
                    <a:tint val="75000"/>
                  </a:schemeClr>
                </a:solidFill>
              </a:defRPr>
            </a:lvl7pPr>
            <a:lvl8pPr marL="3199761"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10" indent="0">
              <a:buNone/>
              <a:defRPr sz="1200"/>
            </a:lvl2pPr>
            <a:lvl3pPr marL="914217" indent="0">
              <a:buNone/>
              <a:defRPr sz="1100"/>
            </a:lvl3pPr>
            <a:lvl4pPr marL="1371327" indent="0">
              <a:buNone/>
              <a:defRPr sz="900"/>
            </a:lvl4pPr>
            <a:lvl5pPr marL="1828434" indent="0">
              <a:buNone/>
              <a:defRPr sz="900"/>
            </a:lvl5pPr>
            <a:lvl6pPr marL="2285544" indent="0">
              <a:buNone/>
              <a:defRPr sz="900"/>
            </a:lvl6pPr>
            <a:lvl7pPr marL="2742651" indent="0">
              <a:buNone/>
              <a:defRPr sz="900"/>
            </a:lvl7pPr>
            <a:lvl8pPr marL="3199761" indent="0">
              <a:buNone/>
              <a:defRPr sz="900"/>
            </a:lvl8pPr>
            <a:lvl9pPr marL="3656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570476"/>
      </p:ext>
    </p:extLst>
  </p:cSld>
  <p:clrMapOvr>
    <a:masterClrMapping/>
  </p:clrMapOvr>
  <p:transition spd="med">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110" indent="0">
              <a:buNone/>
              <a:defRPr sz="2900"/>
            </a:lvl2pPr>
            <a:lvl3pPr marL="914217" indent="0">
              <a:buNone/>
              <a:defRPr sz="2400"/>
            </a:lvl3pPr>
            <a:lvl4pPr marL="1371327" indent="0">
              <a:buNone/>
              <a:defRPr sz="2000"/>
            </a:lvl4pPr>
            <a:lvl5pPr marL="1828434" indent="0">
              <a:buNone/>
              <a:defRPr sz="2000"/>
            </a:lvl5pPr>
            <a:lvl6pPr marL="2285544" indent="0">
              <a:buNone/>
              <a:defRPr sz="2000"/>
            </a:lvl6pPr>
            <a:lvl7pPr marL="2742651" indent="0">
              <a:buNone/>
              <a:defRPr sz="2000"/>
            </a:lvl7pPr>
            <a:lvl8pPr marL="3199761"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400"/>
            </a:lvl1pPr>
            <a:lvl2pPr marL="457110" indent="0">
              <a:buNone/>
              <a:defRPr sz="1200"/>
            </a:lvl2pPr>
            <a:lvl3pPr marL="914217" indent="0">
              <a:buNone/>
              <a:defRPr sz="1100"/>
            </a:lvl3pPr>
            <a:lvl4pPr marL="1371327" indent="0">
              <a:buNone/>
              <a:defRPr sz="900"/>
            </a:lvl4pPr>
            <a:lvl5pPr marL="1828434" indent="0">
              <a:buNone/>
              <a:defRPr sz="900"/>
            </a:lvl5pPr>
            <a:lvl6pPr marL="2285544" indent="0">
              <a:buNone/>
              <a:defRPr sz="900"/>
            </a:lvl6pPr>
            <a:lvl7pPr marL="2742651" indent="0">
              <a:buNone/>
              <a:defRPr sz="900"/>
            </a:lvl7pPr>
            <a:lvl8pPr marL="3199761" indent="0">
              <a:buNone/>
              <a:defRPr sz="900"/>
            </a:lvl8pPr>
            <a:lvl9pPr marL="3656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021983"/>
      </p:ext>
    </p:extLst>
  </p:cSld>
  <p:clrMapOvr>
    <a:masterClrMapping/>
  </p:clrMapOvr>
  <p:transition spd="med">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142046"/>
      </p:ext>
    </p:extLst>
  </p:cSld>
  <p:clrMapOvr>
    <a:masterClrMapping/>
  </p:clrMapOvr>
  <p:transition spd="med">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973475"/>
      </p:ext>
    </p:extLst>
  </p:cSld>
  <p:clrMapOvr>
    <a:masterClrMapping/>
  </p:clrMapOvr>
  <p:transition spd="med">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10" indent="0" algn="ctr">
              <a:buNone/>
              <a:defRPr>
                <a:solidFill>
                  <a:schemeClr val="tx1">
                    <a:tint val="75000"/>
                  </a:schemeClr>
                </a:solidFill>
              </a:defRPr>
            </a:lvl2pPr>
            <a:lvl3pPr marL="914217" indent="0" algn="ctr">
              <a:buNone/>
              <a:defRPr>
                <a:solidFill>
                  <a:schemeClr val="tx1">
                    <a:tint val="75000"/>
                  </a:schemeClr>
                </a:solidFill>
              </a:defRPr>
            </a:lvl3pPr>
            <a:lvl4pPr marL="1371327" indent="0" algn="ctr">
              <a:buNone/>
              <a:defRPr>
                <a:solidFill>
                  <a:schemeClr val="tx1">
                    <a:tint val="75000"/>
                  </a:schemeClr>
                </a:solidFill>
              </a:defRPr>
            </a:lvl4pPr>
            <a:lvl5pPr marL="1828434" indent="0" algn="ctr">
              <a:buNone/>
              <a:defRPr>
                <a:solidFill>
                  <a:schemeClr val="tx1">
                    <a:tint val="75000"/>
                  </a:schemeClr>
                </a:solidFill>
              </a:defRPr>
            </a:lvl5pPr>
            <a:lvl6pPr marL="2285544" indent="0" algn="ctr">
              <a:buNone/>
              <a:defRPr>
                <a:solidFill>
                  <a:schemeClr val="tx1">
                    <a:tint val="75000"/>
                  </a:schemeClr>
                </a:solidFill>
              </a:defRPr>
            </a:lvl6pPr>
            <a:lvl7pPr marL="2742651" indent="0" algn="ctr">
              <a:buNone/>
              <a:defRPr>
                <a:solidFill>
                  <a:schemeClr val="tx1">
                    <a:tint val="75000"/>
                  </a:schemeClr>
                </a:solidFill>
              </a:defRPr>
            </a:lvl7pPr>
            <a:lvl8pPr marL="3199761" indent="0" algn="ctr">
              <a:buNone/>
              <a:defRPr>
                <a:solidFill>
                  <a:schemeClr val="tx1">
                    <a:tint val="75000"/>
                  </a:schemeClr>
                </a:solidFill>
              </a:defRPr>
            </a:lvl8pPr>
            <a:lvl9pPr marL="36568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786019"/>
      </p:ext>
    </p:extLst>
  </p:cSld>
  <p:clrMapOvr>
    <a:masterClrMapping/>
  </p:clrMapOvr>
  <p:transition spd="med">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902754"/>
      </p:ext>
    </p:extLst>
  </p:cSld>
  <p:clrMapOvr>
    <a:masterClrMapping/>
  </p:clrMapOvr>
  <p:transition spd="med">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2000">
                <a:solidFill>
                  <a:schemeClr val="tx1">
                    <a:tint val="75000"/>
                  </a:schemeClr>
                </a:solidFill>
              </a:defRPr>
            </a:lvl1pPr>
            <a:lvl2pPr marL="457110" indent="0">
              <a:buNone/>
              <a:defRPr sz="1800">
                <a:solidFill>
                  <a:schemeClr val="tx1">
                    <a:tint val="75000"/>
                  </a:schemeClr>
                </a:solidFill>
              </a:defRPr>
            </a:lvl2pPr>
            <a:lvl3pPr marL="914217" indent="0">
              <a:buNone/>
              <a:defRPr sz="1700">
                <a:solidFill>
                  <a:schemeClr val="tx1">
                    <a:tint val="75000"/>
                  </a:schemeClr>
                </a:solidFill>
              </a:defRPr>
            </a:lvl3pPr>
            <a:lvl4pPr marL="1371327" indent="0">
              <a:buNone/>
              <a:defRPr sz="1400">
                <a:solidFill>
                  <a:schemeClr val="tx1">
                    <a:tint val="75000"/>
                  </a:schemeClr>
                </a:solidFill>
              </a:defRPr>
            </a:lvl4pPr>
            <a:lvl5pPr marL="1828434" indent="0">
              <a:buNone/>
              <a:defRPr sz="1400">
                <a:solidFill>
                  <a:schemeClr val="tx1">
                    <a:tint val="75000"/>
                  </a:schemeClr>
                </a:solidFill>
              </a:defRPr>
            </a:lvl5pPr>
            <a:lvl6pPr marL="2285544" indent="0">
              <a:buNone/>
              <a:defRPr sz="1400">
                <a:solidFill>
                  <a:schemeClr val="tx1">
                    <a:tint val="75000"/>
                  </a:schemeClr>
                </a:solidFill>
              </a:defRPr>
            </a:lvl6pPr>
            <a:lvl7pPr marL="2742651" indent="0">
              <a:buNone/>
              <a:defRPr sz="1400">
                <a:solidFill>
                  <a:schemeClr val="tx1">
                    <a:tint val="75000"/>
                  </a:schemeClr>
                </a:solidFill>
              </a:defRPr>
            </a:lvl7pPr>
            <a:lvl8pPr marL="3199761"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19361"/>
      </p:ext>
    </p:extLst>
  </p:cSld>
  <p:clrMapOvr>
    <a:masterClrMapping/>
  </p:clrMapOvr>
  <p:transition spd="med">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222735"/>
      </p:ext>
    </p:extLst>
  </p:cSld>
  <p:clrMapOvr>
    <a:masterClrMapping/>
  </p:clrMapOvr>
  <p:transition spd="med">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4"/>
            <a:ext cx="4040189" cy="639762"/>
          </a:xfrm>
        </p:spPr>
        <p:txBody>
          <a:bodyPr anchor="b"/>
          <a:lstStyle>
            <a:lvl1pPr marL="0" indent="0">
              <a:buNone/>
              <a:defRPr sz="2400" b="1"/>
            </a:lvl1pPr>
            <a:lvl2pPr marL="457110" indent="0">
              <a:buNone/>
              <a:defRPr sz="2000" b="1"/>
            </a:lvl2pPr>
            <a:lvl3pPr marL="914217" indent="0">
              <a:buNone/>
              <a:defRPr sz="1800" b="1"/>
            </a:lvl3pPr>
            <a:lvl4pPr marL="1371327" indent="0">
              <a:buNone/>
              <a:defRPr sz="1700" b="1"/>
            </a:lvl4pPr>
            <a:lvl5pPr marL="1828434" indent="0">
              <a:buNone/>
              <a:defRPr sz="1700" b="1"/>
            </a:lvl5pPr>
            <a:lvl6pPr marL="2285544" indent="0">
              <a:buNone/>
              <a:defRPr sz="1700" b="1"/>
            </a:lvl6pPr>
            <a:lvl7pPr marL="2742651" indent="0">
              <a:buNone/>
              <a:defRPr sz="1700" b="1"/>
            </a:lvl7pPr>
            <a:lvl8pPr marL="3199761" indent="0">
              <a:buNone/>
              <a:defRPr sz="1700" b="1"/>
            </a:lvl8pPr>
            <a:lvl9pPr marL="365686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57202"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4"/>
            <a:ext cx="4041776" cy="639762"/>
          </a:xfrm>
        </p:spPr>
        <p:txBody>
          <a:bodyPr anchor="b"/>
          <a:lstStyle>
            <a:lvl1pPr marL="0" indent="0">
              <a:buNone/>
              <a:defRPr sz="2400" b="1"/>
            </a:lvl1pPr>
            <a:lvl2pPr marL="457110" indent="0">
              <a:buNone/>
              <a:defRPr sz="2000" b="1"/>
            </a:lvl2pPr>
            <a:lvl3pPr marL="914217" indent="0">
              <a:buNone/>
              <a:defRPr sz="1800" b="1"/>
            </a:lvl3pPr>
            <a:lvl4pPr marL="1371327" indent="0">
              <a:buNone/>
              <a:defRPr sz="1700" b="1"/>
            </a:lvl4pPr>
            <a:lvl5pPr marL="1828434" indent="0">
              <a:buNone/>
              <a:defRPr sz="1700" b="1"/>
            </a:lvl5pPr>
            <a:lvl6pPr marL="2285544" indent="0">
              <a:buNone/>
              <a:defRPr sz="1700" b="1"/>
            </a:lvl6pPr>
            <a:lvl7pPr marL="2742651" indent="0">
              <a:buNone/>
              <a:defRPr sz="1700" b="1"/>
            </a:lvl7pPr>
            <a:lvl8pPr marL="3199761" indent="0">
              <a:buNone/>
              <a:defRPr sz="1700" b="1"/>
            </a:lvl8pPr>
            <a:lvl9pPr marL="365686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645028"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118740"/>
      </p:ext>
    </p:extLst>
  </p:cSld>
  <p:clrMapOvr>
    <a:masterClrMapping/>
  </p:clrMapOvr>
  <p:transition spd="med">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791495"/>
      </p:ext>
    </p:extLst>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759794"/>
      </p:ext>
    </p:extLst>
  </p:cSld>
  <p:clrMapOvr>
    <a:masterClrMapping/>
  </p:clrMapOvr>
  <p:transition spd="med">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10" indent="0">
              <a:buNone/>
              <a:defRPr sz="1200"/>
            </a:lvl2pPr>
            <a:lvl3pPr marL="914217" indent="0">
              <a:buNone/>
              <a:defRPr sz="1100"/>
            </a:lvl3pPr>
            <a:lvl4pPr marL="1371327" indent="0">
              <a:buNone/>
              <a:defRPr sz="900"/>
            </a:lvl4pPr>
            <a:lvl5pPr marL="1828434" indent="0">
              <a:buNone/>
              <a:defRPr sz="900"/>
            </a:lvl5pPr>
            <a:lvl6pPr marL="2285544" indent="0">
              <a:buNone/>
              <a:defRPr sz="900"/>
            </a:lvl6pPr>
            <a:lvl7pPr marL="2742651" indent="0">
              <a:buNone/>
              <a:defRPr sz="900"/>
            </a:lvl7pPr>
            <a:lvl8pPr marL="3199761" indent="0">
              <a:buNone/>
              <a:defRPr sz="900"/>
            </a:lvl8pPr>
            <a:lvl9pPr marL="3656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618151"/>
      </p:ext>
    </p:extLst>
  </p:cSld>
  <p:clrMapOvr>
    <a:masterClrMapping/>
  </p:clrMapOvr>
  <p:transition spd="med">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110" indent="0">
              <a:buNone/>
              <a:defRPr sz="2900"/>
            </a:lvl2pPr>
            <a:lvl3pPr marL="914217" indent="0">
              <a:buNone/>
              <a:defRPr sz="2400"/>
            </a:lvl3pPr>
            <a:lvl4pPr marL="1371327" indent="0">
              <a:buNone/>
              <a:defRPr sz="2000"/>
            </a:lvl4pPr>
            <a:lvl5pPr marL="1828434" indent="0">
              <a:buNone/>
              <a:defRPr sz="2000"/>
            </a:lvl5pPr>
            <a:lvl6pPr marL="2285544" indent="0">
              <a:buNone/>
              <a:defRPr sz="2000"/>
            </a:lvl6pPr>
            <a:lvl7pPr marL="2742651" indent="0">
              <a:buNone/>
              <a:defRPr sz="2000"/>
            </a:lvl7pPr>
            <a:lvl8pPr marL="3199761"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400"/>
            </a:lvl1pPr>
            <a:lvl2pPr marL="457110" indent="0">
              <a:buNone/>
              <a:defRPr sz="1200"/>
            </a:lvl2pPr>
            <a:lvl3pPr marL="914217" indent="0">
              <a:buNone/>
              <a:defRPr sz="1100"/>
            </a:lvl3pPr>
            <a:lvl4pPr marL="1371327" indent="0">
              <a:buNone/>
              <a:defRPr sz="900"/>
            </a:lvl4pPr>
            <a:lvl5pPr marL="1828434" indent="0">
              <a:buNone/>
              <a:defRPr sz="900"/>
            </a:lvl5pPr>
            <a:lvl6pPr marL="2285544" indent="0">
              <a:buNone/>
              <a:defRPr sz="900"/>
            </a:lvl6pPr>
            <a:lvl7pPr marL="2742651" indent="0">
              <a:buNone/>
              <a:defRPr sz="900"/>
            </a:lvl7pPr>
            <a:lvl8pPr marL="3199761" indent="0">
              <a:buNone/>
              <a:defRPr sz="900"/>
            </a:lvl8pPr>
            <a:lvl9pPr marL="3656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472752"/>
      </p:ext>
    </p:extLst>
  </p:cSld>
  <p:clrMapOvr>
    <a:masterClrMapping/>
  </p:clrMapOvr>
  <p:transition spd="med">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728094"/>
      </p:ext>
    </p:extLst>
  </p:cSld>
  <p:clrMapOvr>
    <a:masterClrMapping/>
  </p:clrMapOvr>
  <p:transition spd="med">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337150"/>
      </p:ext>
    </p:extLst>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4"/>
            <a:ext cx="4040189" cy="639762"/>
          </a:xfrm>
        </p:spPr>
        <p:txBody>
          <a:bodyPr anchor="b"/>
          <a:lstStyle>
            <a:lvl1pPr marL="0" indent="0">
              <a:buNone/>
              <a:defRPr sz="2400" b="1"/>
            </a:lvl1pPr>
            <a:lvl2pPr marL="457110" indent="0">
              <a:buNone/>
              <a:defRPr sz="2000" b="1"/>
            </a:lvl2pPr>
            <a:lvl3pPr marL="914217" indent="0">
              <a:buNone/>
              <a:defRPr sz="1800" b="1"/>
            </a:lvl3pPr>
            <a:lvl4pPr marL="1371327" indent="0">
              <a:buNone/>
              <a:defRPr sz="1700" b="1"/>
            </a:lvl4pPr>
            <a:lvl5pPr marL="1828434" indent="0">
              <a:buNone/>
              <a:defRPr sz="1700" b="1"/>
            </a:lvl5pPr>
            <a:lvl6pPr marL="2285544" indent="0">
              <a:buNone/>
              <a:defRPr sz="1700" b="1"/>
            </a:lvl6pPr>
            <a:lvl7pPr marL="2742651" indent="0">
              <a:buNone/>
              <a:defRPr sz="1700" b="1"/>
            </a:lvl7pPr>
            <a:lvl8pPr marL="3199761" indent="0">
              <a:buNone/>
              <a:defRPr sz="1700" b="1"/>
            </a:lvl8pPr>
            <a:lvl9pPr marL="365686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57202"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4"/>
            <a:ext cx="4041776" cy="639762"/>
          </a:xfrm>
        </p:spPr>
        <p:txBody>
          <a:bodyPr anchor="b"/>
          <a:lstStyle>
            <a:lvl1pPr marL="0" indent="0">
              <a:buNone/>
              <a:defRPr sz="2400" b="1"/>
            </a:lvl1pPr>
            <a:lvl2pPr marL="457110" indent="0">
              <a:buNone/>
              <a:defRPr sz="2000" b="1"/>
            </a:lvl2pPr>
            <a:lvl3pPr marL="914217" indent="0">
              <a:buNone/>
              <a:defRPr sz="1800" b="1"/>
            </a:lvl3pPr>
            <a:lvl4pPr marL="1371327" indent="0">
              <a:buNone/>
              <a:defRPr sz="1700" b="1"/>
            </a:lvl4pPr>
            <a:lvl5pPr marL="1828434" indent="0">
              <a:buNone/>
              <a:defRPr sz="1700" b="1"/>
            </a:lvl5pPr>
            <a:lvl6pPr marL="2285544" indent="0">
              <a:buNone/>
              <a:defRPr sz="1700" b="1"/>
            </a:lvl6pPr>
            <a:lvl7pPr marL="2742651" indent="0">
              <a:buNone/>
              <a:defRPr sz="1700" b="1"/>
            </a:lvl7pPr>
            <a:lvl8pPr marL="3199761" indent="0">
              <a:buNone/>
              <a:defRPr sz="1700" b="1"/>
            </a:lvl8pPr>
            <a:lvl9pPr marL="365686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645028"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10" indent="0">
              <a:buNone/>
              <a:defRPr sz="1200"/>
            </a:lvl2pPr>
            <a:lvl3pPr marL="914217" indent="0">
              <a:buNone/>
              <a:defRPr sz="1100"/>
            </a:lvl3pPr>
            <a:lvl4pPr marL="1371327" indent="0">
              <a:buNone/>
              <a:defRPr sz="900"/>
            </a:lvl4pPr>
            <a:lvl5pPr marL="1828434" indent="0">
              <a:buNone/>
              <a:defRPr sz="900"/>
            </a:lvl5pPr>
            <a:lvl6pPr marL="2285544" indent="0">
              <a:buNone/>
              <a:defRPr sz="900"/>
            </a:lvl6pPr>
            <a:lvl7pPr marL="2742651" indent="0">
              <a:buNone/>
              <a:defRPr sz="900"/>
            </a:lvl7pPr>
            <a:lvl8pPr marL="3199761" indent="0">
              <a:buNone/>
              <a:defRPr sz="900"/>
            </a:lvl8pPr>
            <a:lvl9pPr marL="3656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110" indent="0">
              <a:buNone/>
              <a:defRPr sz="2900"/>
            </a:lvl2pPr>
            <a:lvl3pPr marL="914217" indent="0">
              <a:buNone/>
              <a:defRPr sz="2400"/>
            </a:lvl3pPr>
            <a:lvl4pPr marL="1371327" indent="0">
              <a:buNone/>
              <a:defRPr sz="2000"/>
            </a:lvl4pPr>
            <a:lvl5pPr marL="1828434" indent="0">
              <a:buNone/>
              <a:defRPr sz="2000"/>
            </a:lvl5pPr>
            <a:lvl6pPr marL="2285544" indent="0">
              <a:buNone/>
              <a:defRPr sz="2000"/>
            </a:lvl6pPr>
            <a:lvl7pPr marL="2742651" indent="0">
              <a:buNone/>
              <a:defRPr sz="2000"/>
            </a:lvl7pPr>
            <a:lvl8pPr marL="3199761"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400"/>
            </a:lvl1pPr>
            <a:lvl2pPr marL="457110" indent="0">
              <a:buNone/>
              <a:defRPr sz="1200"/>
            </a:lvl2pPr>
            <a:lvl3pPr marL="914217" indent="0">
              <a:buNone/>
              <a:defRPr sz="1100"/>
            </a:lvl3pPr>
            <a:lvl4pPr marL="1371327" indent="0">
              <a:buNone/>
              <a:defRPr sz="900"/>
            </a:lvl4pPr>
            <a:lvl5pPr marL="1828434" indent="0">
              <a:buNone/>
              <a:defRPr sz="900"/>
            </a:lvl5pPr>
            <a:lvl6pPr marL="2285544" indent="0">
              <a:buNone/>
              <a:defRPr sz="900"/>
            </a:lvl6pPr>
            <a:lvl7pPr marL="2742651" indent="0">
              <a:buNone/>
              <a:defRPr sz="900"/>
            </a:lvl7pPr>
            <a:lvl8pPr marL="3199761" indent="0">
              <a:buNone/>
              <a:defRPr sz="900"/>
            </a:lvl8pPr>
            <a:lvl9pPr marL="3656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2" tIns="45711" rIns="91422"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4"/>
          </a:xfrm>
          <a:prstGeom prst="rect">
            <a:avLst/>
          </a:prstGeom>
        </p:spPr>
        <p:txBody>
          <a:bodyPr vert="horz" lIns="91422" tIns="45711" rIns="91422"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6"/>
          </a:xfrm>
          <a:prstGeom prst="rect">
            <a:avLst/>
          </a:prstGeom>
        </p:spPr>
        <p:txBody>
          <a:bodyPr vert="horz" lIns="91422" tIns="45711" rIns="91422" bIns="45711" rtlCol="0" anchor="ctr"/>
          <a:lstStyle>
            <a:lvl1pPr algn="l">
              <a:defRPr sz="1200">
                <a:solidFill>
                  <a:schemeClr val="tx1">
                    <a:tint val="75000"/>
                  </a:schemeClr>
                </a:solidFill>
              </a:defRPr>
            </a:lvl1pPr>
          </a:lstStyle>
          <a:p>
            <a:fld id="{1D8BD707-D9CF-40AE-B4C6-C98DA3205C09}" type="datetimeFigureOut">
              <a:rPr lang="en-US" smtClean="0"/>
              <a:pPr/>
              <a:t>11/3/2023</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22" tIns="45711" rIns="91422" bIns="4571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22" tIns="45711" rIns="91422" bIns="45711"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wipe/>
  </p:transition>
  <p:txStyles>
    <p:titleStyle>
      <a:lvl1pPr algn="ctr" defTabSz="914217" rtl="0" eaLnBrk="1" latinLnBrk="0" hangingPunct="1">
        <a:spcBef>
          <a:spcPct val="0"/>
        </a:spcBef>
        <a:buNone/>
        <a:defRPr sz="4400" kern="1200">
          <a:solidFill>
            <a:schemeClr val="tx1"/>
          </a:solidFill>
          <a:latin typeface="+mj-lt"/>
          <a:ea typeface="+mj-ea"/>
          <a:cs typeface="+mj-cs"/>
        </a:defRPr>
      </a:lvl1pPr>
    </p:titleStyle>
    <p:bodyStyle>
      <a:lvl1pPr marL="342831" indent="-342831" algn="l" defTabSz="91421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00" indent="-285693" algn="l" defTabSz="914217"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772" indent="-228555" algn="l" defTabSz="91421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81"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89"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96"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6"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3"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10"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7"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4"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1"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2" tIns="45711" rIns="91422"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4"/>
          </a:xfrm>
          <a:prstGeom prst="rect">
            <a:avLst/>
          </a:prstGeom>
        </p:spPr>
        <p:txBody>
          <a:bodyPr vert="horz" lIns="91422" tIns="45711" rIns="91422"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6"/>
          </a:xfrm>
          <a:prstGeom prst="rect">
            <a:avLst/>
          </a:prstGeom>
        </p:spPr>
        <p:txBody>
          <a:bodyPr vert="horz" lIns="91422" tIns="45711" rIns="91422" bIns="45711"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22" tIns="45711" rIns="91422" bIns="4571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22" tIns="45711" rIns="91422" bIns="45711"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218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wipe/>
  </p:transition>
  <p:txStyles>
    <p:titleStyle>
      <a:lvl1pPr algn="ctr" defTabSz="914217" rtl="0" eaLnBrk="1" latinLnBrk="0" hangingPunct="1">
        <a:spcBef>
          <a:spcPct val="0"/>
        </a:spcBef>
        <a:buNone/>
        <a:defRPr sz="4400" kern="1200">
          <a:solidFill>
            <a:schemeClr val="tx1"/>
          </a:solidFill>
          <a:latin typeface="+mj-lt"/>
          <a:ea typeface="+mj-ea"/>
          <a:cs typeface="+mj-cs"/>
        </a:defRPr>
      </a:lvl1pPr>
    </p:titleStyle>
    <p:bodyStyle>
      <a:lvl1pPr marL="342831" indent="-342831" algn="l" defTabSz="91421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00" indent="-285693" algn="l" defTabSz="914217"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772" indent="-228555" algn="l" defTabSz="91421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81"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89"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96"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6"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3"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10"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7"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4"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1"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2" tIns="45711" rIns="91422"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4"/>
          </a:xfrm>
          <a:prstGeom prst="rect">
            <a:avLst/>
          </a:prstGeom>
        </p:spPr>
        <p:txBody>
          <a:bodyPr vert="horz" lIns="91422" tIns="45711" rIns="91422"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6"/>
          </a:xfrm>
          <a:prstGeom prst="rect">
            <a:avLst/>
          </a:prstGeom>
        </p:spPr>
        <p:txBody>
          <a:bodyPr vert="horz" lIns="91422" tIns="45711" rIns="91422" bIns="45711"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22" tIns="45711" rIns="91422" bIns="4571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22" tIns="45711" rIns="91422" bIns="45711"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8482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wipe/>
  </p:transition>
  <p:txStyles>
    <p:titleStyle>
      <a:lvl1pPr algn="ctr" defTabSz="914217" rtl="0" eaLnBrk="1" latinLnBrk="0" hangingPunct="1">
        <a:spcBef>
          <a:spcPct val="0"/>
        </a:spcBef>
        <a:buNone/>
        <a:defRPr sz="4400" kern="1200">
          <a:solidFill>
            <a:schemeClr val="tx1"/>
          </a:solidFill>
          <a:latin typeface="+mj-lt"/>
          <a:ea typeface="+mj-ea"/>
          <a:cs typeface="+mj-cs"/>
        </a:defRPr>
      </a:lvl1pPr>
    </p:titleStyle>
    <p:bodyStyle>
      <a:lvl1pPr marL="342831" indent="-342831" algn="l" defTabSz="91421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00" indent="-285693" algn="l" defTabSz="914217"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772" indent="-228555" algn="l" defTabSz="91421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81"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89"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96"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6"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3"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10"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7"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4"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1"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2" tIns="45711" rIns="91422"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4"/>
          </a:xfrm>
          <a:prstGeom prst="rect">
            <a:avLst/>
          </a:prstGeom>
        </p:spPr>
        <p:txBody>
          <a:bodyPr vert="horz" lIns="91422" tIns="45711" rIns="91422"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6"/>
          </a:xfrm>
          <a:prstGeom prst="rect">
            <a:avLst/>
          </a:prstGeom>
        </p:spPr>
        <p:txBody>
          <a:bodyPr vert="horz" lIns="91422" tIns="45711" rIns="91422" bIns="45711"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22" tIns="45711" rIns="91422" bIns="4571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22" tIns="45711" rIns="91422" bIns="45711"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2395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wipe/>
  </p:transition>
  <p:txStyles>
    <p:titleStyle>
      <a:lvl1pPr algn="ctr" defTabSz="914217" rtl="0" eaLnBrk="1" latinLnBrk="0" hangingPunct="1">
        <a:spcBef>
          <a:spcPct val="0"/>
        </a:spcBef>
        <a:buNone/>
        <a:defRPr sz="4400" kern="1200">
          <a:solidFill>
            <a:schemeClr val="tx1"/>
          </a:solidFill>
          <a:latin typeface="+mj-lt"/>
          <a:ea typeface="+mj-ea"/>
          <a:cs typeface="+mj-cs"/>
        </a:defRPr>
      </a:lvl1pPr>
    </p:titleStyle>
    <p:bodyStyle>
      <a:lvl1pPr marL="342831" indent="-342831" algn="l" defTabSz="91421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00" indent="-285693" algn="l" defTabSz="914217"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772" indent="-228555" algn="l" defTabSz="91421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81"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89"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96"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6"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3" indent="-228555" algn="l" defTabSz="9142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10"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7"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4"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1"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4.svg"/><Relationship Id="rId3" Type="http://schemas.openxmlformats.org/officeDocument/2006/relationships/image" Target="../media/image2.svg"/><Relationship Id="rId12" Type="http://schemas.openxmlformats.org/officeDocument/2006/relationships/image" Target="../media/image3.png"/><Relationship Id="rId7" Type="http://schemas.openxmlformats.org/officeDocument/2006/relationships/image" Target="../media/image6.svg"/><Relationship Id="rId17"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5.png"/><Relationship Id="rId4" Type="http://schemas.openxmlformats.org/officeDocument/2006/relationships/image" Target="../media/image2.png"/><Relationship Id="rId14" Type="http://schemas.openxmlformats.org/officeDocument/2006/relationships/image" Target="../media/image4.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28.png"/><Relationship Id="rId2" Type="http://schemas.openxmlformats.org/officeDocument/2006/relationships/image" Target="../media/image1.png"/><Relationship Id="rId16"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55.svg"/><Relationship Id="rId14" Type="http://schemas.openxmlformats.org/officeDocument/2006/relationships/image" Target="../media/image61.svg"/></Relationships>
</file>

<file path=ppt/slides/_rels/slide11.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2.svg"/><Relationship Id="rId12"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14.svg"/><Relationship Id="rId10"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41.svg"/><Relationship Id="rId14" Type="http://schemas.openxmlformats.org/officeDocument/2006/relationships/image" Target="../media/image4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14.sv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svg"/><Relationship Id="rId7" Type="http://schemas.openxmlformats.org/officeDocument/2006/relationships/image" Target="../media/image39.svg"/><Relationship Id="rId12"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2.png"/><Relationship Id="rId5" Type="http://schemas.openxmlformats.org/officeDocument/2006/relationships/image" Target="../media/image14.svg"/><Relationship Id="rId10"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41.svg"/><Relationship Id="rId14" Type="http://schemas.openxmlformats.org/officeDocument/2006/relationships/image" Target="../media/image46.sv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4.svg"/><Relationship Id="rId10" Type="http://schemas.openxmlformats.org/officeDocument/2006/relationships/image" Target="../media/image37.png"/><Relationship Id="rId4" Type="http://schemas.openxmlformats.org/officeDocument/2006/relationships/image" Target="../media/image7.png"/><Relationship Id="rId9" Type="http://schemas.openxmlformats.org/officeDocument/2006/relationships/image" Target="../media/image41.sv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image" Target="../media/image8.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 Id="rId10" Type="http://schemas.openxmlformats.org/officeDocument/2006/relationships/image" Target="../media/image38.pn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40.png"/><Relationship Id="rId10" Type="http://schemas.openxmlformats.org/officeDocument/2006/relationships/image" Target="../media/image39.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3.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3.sv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 Id="rId9" Type="http://schemas.openxmlformats.org/officeDocument/2006/relationships/image" Target="../media/image41.sv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 Id="rId9" Type="http://schemas.openxmlformats.org/officeDocument/2006/relationships/image" Target="../media/image400.sv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 Id="rId10" Type="http://schemas.openxmlformats.org/officeDocument/2006/relationships/image" Target="../media/image45.png"/><Relationship Id="rId44" Type="http://schemas.openxmlformats.org/officeDocument/2006/relationships/image" Target="../media/image435.svg"/><Relationship Id="rId9" Type="http://schemas.openxmlformats.org/officeDocument/2006/relationships/image" Target="../media/image400.sv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 Id="rId11" Type="http://schemas.openxmlformats.org/officeDocument/2006/relationships/image" Target="../media/image47.png"/><Relationship Id="rId10" Type="http://schemas.openxmlformats.org/officeDocument/2006/relationships/image" Target="../media/image46.png"/><Relationship Id="rId9" Type="http://schemas.openxmlformats.org/officeDocument/2006/relationships/image" Target="../media/image41.svg"/></Relationships>
</file>

<file path=ppt/slides/_rels/slide36.xml.rels><?xml version="1.0" encoding="UTF-8" standalone="yes"?>
<Relationships xmlns="http://schemas.openxmlformats.org/package/2006/relationships"><Relationship Id="rId46"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 Id="rId45" Type="http://schemas.openxmlformats.org/officeDocument/2006/relationships/image" Target="../media/image135.svg"/><Relationship Id="rId9" Type="http://schemas.openxmlformats.org/officeDocument/2006/relationships/image" Target="../media/image8.sv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35.sv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35.sv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63" Type="http://schemas.openxmlformats.org/officeDocument/2006/relationships/image" Target="../media/image62.svg"/><Relationship Id="rId2" Type="http://schemas.openxmlformats.org/officeDocument/2006/relationships/image" Target="../media/image30.png"/><Relationship Id="rId1" Type="http://schemas.openxmlformats.org/officeDocument/2006/relationships/slideLayout" Target="../slideLayouts/slideLayout29.xml"/><Relationship Id="rId10" Type="http://schemas.openxmlformats.org/officeDocument/2006/relationships/image" Target="../media/image51.png"/><Relationship Id="rId9" Type="http://schemas.openxmlformats.org/officeDocument/2006/relationships/image" Target="../media/image41.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26" Type="http://schemas.openxmlformats.org/officeDocument/2006/relationships/image" Target="../media/image53.png"/><Relationship Id="rId25" Type="http://schemas.openxmlformats.org/officeDocument/2006/relationships/image" Target="../media/image24.svg"/><Relationship Id="rId2" Type="http://schemas.openxmlformats.org/officeDocument/2006/relationships/image" Target="../media/image52.png"/><Relationship Id="rId1" Type="http://schemas.openxmlformats.org/officeDocument/2006/relationships/slideLayout" Target="../slideLayouts/slideLayout29.xml"/><Relationship Id="rId35" Type="http://schemas.openxmlformats.org/officeDocument/2006/relationships/image" Target="../media/image34.sv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26.png"/><Relationship Id="rId9" Type="http://schemas.openxmlformats.org/officeDocument/2006/relationships/image" Target="../media/image55.svg"/></Relationships>
</file>

<file path=ppt/slides/_rels/slide4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3.sv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3.sv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13" Type="http://schemas.openxmlformats.org/officeDocument/2006/relationships/image" Target="../media/image82.svg"/><Relationship Id="rId18" Type="http://schemas.openxmlformats.org/officeDocument/2006/relationships/image" Target="../media/image63.png"/><Relationship Id="rId3" Type="http://schemas.openxmlformats.org/officeDocument/2006/relationships/image" Target="../media/image15.svg"/><Relationship Id="rId17" Type="http://schemas.openxmlformats.org/officeDocument/2006/relationships/image" Target="../media/image62.png"/><Relationship Id="rId2" Type="http://schemas.openxmlformats.org/officeDocument/2006/relationships/image" Target="../media/image60.png"/><Relationship Id="rId16" Type="http://schemas.openxmlformats.org/officeDocument/2006/relationships/image" Target="../media/image6.svg"/><Relationship Id="rId20" Type="http://schemas.openxmlformats.org/officeDocument/2006/relationships/image" Target="../media/image65.png"/><Relationship Id="rId1" Type="http://schemas.openxmlformats.org/officeDocument/2006/relationships/slideLayout" Target="../slideLayouts/slideLayout7.xml"/><Relationship Id="rId19" Type="http://schemas.openxmlformats.org/officeDocument/2006/relationships/image" Target="../media/image64.png"/><Relationship Id="rId4" Type="http://schemas.openxmlformats.org/officeDocument/2006/relationships/image" Target="../media/image61.png"/><Relationship Id="rId1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63.svg"/><Relationship Id="rId5" Type="http://schemas.openxmlformats.org/officeDocument/2006/relationships/image" Target="../media/image59.svg"/><Relationship Id="rId10"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7.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28" Type="http://schemas.openxmlformats.org/officeDocument/2006/relationships/image" Target="../media/image19.png"/><Relationship Id="rId5" Type="http://schemas.openxmlformats.org/officeDocument/2006/relationships/image" Target="../media/image25.svg"/><Relationship Id="rId27" Type="http://schemas.openxmlformats.org/officeDocument/2006/relationships/image" Target="../media/image296.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7" name="Group 2"/>
          <p:cNvGrpSpPr/>
          <p:nvPr/>
        </p:nvGrpSpPr>
        <p:grpSpPr>
          <a:xfrm>
            <a:off x="-1235893" y="0"/>
            <a:ext cx="20399600" cy="10287000"/>
            <a:chOff x="0" y="0"/>
            <a:chExt cx="27199466" cy="13716000"/>
          </a:xfrm>
        </p:grpSpPr>
        <p:sp>
          <p:nvSpPr>
            <p:cNvPr id="28"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29"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sp>
        <p:nvSpPr>
          <p:cNvPr id="30" name="Freeform 17"/>
          <p:cNvSpPr/>
          <p:nvPr/>
        </p:nvSpPr>
        <p:spPr>
          <a:xfrm rot="7720389">
            <a:off x="-694461" y="-1506095"/>
            <a:ext cx="2525459" cy="4114800"/>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31" name="Freeform 18"/>
          <p:cNvSpPr/>
          <p:nvPr/>
        </p:nvSpPr>
        <p:spPr>
          <a:xfrm rot="19225205">
            <a:off x="16437102" y="7775228"/>
            <a:ext cx="2630043" cy="4114800"/>
          </a:xfrm>
          <a:custGeom>
            <a:avLst/>
            <a:gdLst/>
            <a:ahLst/>
            <a:cxnLst/>
            <a:rect l="l" t="t" r="r" b="b"/>
            <a:pathLst>
              <a:path w="2630043" h="4114800">
                <a:moveTo>
                  <a:pt x="0" y="0"/>
                </a:moveTo>
                <a:lnTo>
                  <a:pt x="2630043" y="0"/>
                </a:lnTo>
                <a:lnTo>
                  <a:pt x="2630043"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32" name="Group 5"/>
          <p:cNvGrpSpPr/>
          <p:nvPr/>
        </p:nvGrpSpPr>
        <p:grpSpPr>
          <a:xfrm rot="-143581">
            <a:off x="1133001" y="1296968"/>
            <a:ext cx="17150007" cy="7722104"/>
            <a:chOff x="0" y="0"/>
            <a:chExt cx="3971830" cy="2033805"/>
          </a:xfrm>
        </p:grpSpPr>
        <p:sp>
          <p:nvSpPr>
            <p:cNvPr id="33"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34" name="TextBox 7"/>
            <p:cNvSpPr txBox="1"/>
            <p:nvPr/>
          </p:nvSpPr>
          <p:spPr>
            <a:xfrm>
              <a:off x="0" y="-28575"/>
              <a:ext cx="3971830" cy="2062380"/>
            </a:xfrm>
            <a:prstGeom prst="rect">
              <a:avLst/>
            </a:prstGeom>
          </p:spPr>
          <p:txBody>
            <a:bodyPr lIns="50800" tIns="50800" rIns="50800" bIns="50800" rtlCol="0" anchor="ctr"/>
            <a:lstStyle/>
            <a:p>
              <a:pPr algn="ctr">
                <a:lnSpc>
                  <a:spcPts val="2658"/>
                </a:lnSpc>
              </a:pPr>
              <a:endParaRPr/>
            </a:p>
          </p:txBody>
        </p:sp>
      </p:grpSp>
      <p:grpSp>
        <p:nvGrpSpPr>
          <p:cNvPr id="35" name="Group 8"/>
          <p:cNvGrpSpPr/>
          <p:nvPr/>
        </p:nvGrpSpPr>
        <p:grpSpPr>
          <a:xfrm rot="-143581">
            <a:off x="-4490097" y="1785383"/>
            <a:ext cx="5310462" cy="7722104"/>
            <a:chOff x="0" y="0"/>
            <a:chExt cx="1398640" cy="2033805"/>
          </a:xfrm>
        </p:grpSpPr>
        <p:sp>
          <p:nvSpPr>
            <p:cNvPr id="36"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37" name="TextBox 10"/>
            <p:cNvSpPr txBox="1"/>
            <p:nvPr/>
          </p:nvSpPr>
          <p:spPr>
            <a:xfrm>
              <a:off x="0" y="-28575"/>
              <a:ext cx="1398640" cy="2062380"/>
            </a:xfrm>
            <a:prstGeom prst="rect">
              <a:avLst/>
            </a:prstGeom>
          </p:spPr>
          <p:txBody>
            <a:bodyPr lIns="50800" tIns="50800" rIns="50800" bIns="50800" rtlCol="0" anchor="ctr"/>
            <a:lstStyle/>
            <a:p>
              <a:pPr algn="ctr">
                <a:lnSpc>
                  <a:spcPts val="2658"/>
                </a:lnSpc>
              </a:pPr>
              <a:endParaRPr/>
            </a:p>
          </p:txBody>
        </p:sp>
      </p:grpSp>
      <p:grpSp>
        <p:nvGrpSpPr>
          <p:cNvPr id="38" name="Group 11"/>
          <p:cNvGrpSpPr/>
          <p:nvPr/>
        </p:nvGrpSpPr>
        <p:grpSpPr>
          <a:xfrm rot="-149877">
            <a:off x="1964698" y="1772537"/>
            <a:ext cx="15639179" cy="6613592"/>
            <a:chOff x="0" y="0"/>
            <a:chExt cx="3486486" cy="1741851"/>
          </a:xfrm>
        </p:grpSpPr>
        <p:sp>
          <p:nvSpPr>
            <p:cNvPr id="39" name="Freeform 12"/>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40" name="TextBox 13"/>
            <p:cNvSpPr txBox="1"/>
            <p:nvPr/>
          </p:nvSpPr>
          <p:spPr>
            <a:xfrm>
              <a:off x="0" y="-28575"/>
              <a:ext cx="3486486" cy="1770426"/>
            </a:xfrm>
            <a:prstGeom prst="rect">
              <a:avLst/>
            </a:prstGeom>
          </p:spPr>
          <p:txBody>
            <a:bodyPr lIns="50800" tIns="50800" rIns="50800" bIns="50800" rtlCol="0" anchor="ctr"/>
            <a:lstStyle/>
            <a:p>
              <a:pPr algn="ctr">
                <a:lnSpc>
                  <a:spcPts val="2658"/>
                </a:lnSpc>
              </a:pPr>
              <a:endParaRPr/>
            </a:p>
          </p:txBody>
        </p:sp>
      </p:grpSp>
      <p:sp>
        <p:nvSpPr>
          <p:cNvPr id="41" name="Freeform 14"/>
          <p:cNvSpPr/>
          <p:nvPr/>
        </p:nvSpPr>
        <p:spPr>
          <a:xfrm rot="21457448">
            <a:off x="1985035" y="1650860"/>
            <a:ext cx="15607595" cy="6538460"/>
          </a:xfrm>
          <a:custGeom>
            <a:avLst/>
            <a:gdLst/>
            <a:ahLst/>
            <a:cxnLst/>
            <a:rect l="l" t="t" r="r" b="b"/>
            <a:pathLst>
              <a:path w="13209010" h="6538460">
                <a:moveTo>
                  <a:pt x="0" y="0"/>
                </a:moveTo>
                <a:lnTo>
                  <a:pt x="13209010" y="0"/>
                </a:lnTo>
                <a:lnTo>
                  <a:pt x="13209010" y="6538460"/>
                </a:lnTo>
                <a:lnTo>
                  <a:pt x="0" y="6538460"/>
                </a:lnTo>
                <a:lnTo>
                  <a:pt x="0" y="0"/>
                </a:lnTo>
                <a:close/>
              </a:path>
            </a:pathLst>
          </a:custGeom>
          <a:blipFill>
            <a:blip r:embed="rId14">
              <a:alphaModFix amt="19999"/>
              <a:extLst>
                <a:ext uri="{96DAC541-7B7A-43D3-8B79-37D633B846F1}">
                  <asvg:svgBlip xmlns="" xmlns:asvg="http://schemas.microsoft.com/office/drawing/2016/SVG/main" r:embed="rId5"/>
                </a:ext>
              </a:extLst>
            </a:blip>
            <a:stretch>
              <a:fillRect/>
            </a:stretch>
          </a:blipFill>
        </p:spPr>
      </p:sp>
      <p:sp>
        <p:nvSpPr>
          <p:cNvPr id="42" name="Freeform 15"/>
          <p:cNvSpPr/>
          <p:nvPr/>
        </p:nvSpPr>
        <p:spPr>
          <a:xfrm rot="2781891">
            <a:off x="15359983" y="676469"/>
            <a:ext cx="2883443" cy="3253115"/>
          </a:xfrm>
          <a:custGeom>
            <a:avLst/>
            <a:gdLst/>
            <a:ahLst/>
            <a:cxnLst/>
            <a:rect l="l" t="t" r="r" b="b"/>
            <a:pathLst>
              <a:path w="2883442" h="3253115">
                <a:moveTo>
                  <a:pt x="0" y="0"/>
                </a:moveTo>
                <a:lnTo>
                  <a:pt x="2883442" y="0"/>
                </a:lnTo>
                <a:lnTo>
                  <a:pt x="2883442" y="3253115"/>
                </a:lnTo>
                <a:lnTo>
                  <a:pt x="0" y="3253115"/>
                </a:lnTo>
                <a:lnTo>
                  <a:pt x="0" y="0"/>
                </a:lnTo>
                <a:close/>
              </a:path>
            </a:pathLst>
          </a:custGeom>
          <a:blipFill>
            <a:blip r:embed="rId15">
              <a:extLst>
                <a:ext uri="{96DAC541-7B7A-43D3-8B79-37D633B846F1}">
                  <asvg:svgBlip xmlns="" xmlns:asvg="http://schemas.microsoft.com/office/drawing/2016/SVG/main" r:embed="rId7"/>
                </a:ext>
              </a:extLst>
            </a:blip>
            <a:stretch>
              <a:fillRect/>
            </a:stretch>
          </a:blipFill>
        </p:spPr>
      </p:sp>
      <p:sp>
        <p:nvSpPr>
          <p:cNvPr id="43" name="Freeform 16"/>
          <p:cNvSpPr/>
          <p:nvPr/>
        </p:nvSpPr>
        <p:spPr>
          <a:xfrm rot="270427">
            <a:off x="1954658" y="6440626"/>
            <a:ext cx="2539434" cy="2456168"/>
          </a:xfrm>
          <a:custGeom>
            <a:avLst/>
            <a:gdLst/>
            <a:ahLst/>
            <a:cxnLst/>
            <a:rect l="l" t="t" r="r" b="b"/>
            <a:pathLst>
              <a:path w="2909355" h="2957386">
                <a:moveTo>
                  <a:pt x="0" y="0"/>
                </a:moveTo>
                <a:lnTo>
                  <a:pt x="2909354" y="0"/>
                </a:lnTo>
                <a:lnTo>
                  <a:pt x="2909354" y="2957386"/>
                </a:lnTo>
                <a:lnTo>
                  <a:pt x="0" y="2957386"/>
                </a:lnTo>
                <a:lnTo>
                  <a:pt x="0" y="0"/>
                </a:lnTo>
                <a:close/>
              </a:path>
            </a:pathLst>
          </a:custGeom>
          <a:blipFill>
            <a:blip r:embed="rId16">
              <a:extLst>
                <a:ext uri="{96DAC541-7B7A-43D3-8B79-37D633B846F1}">
                  <asvg:svgBlip xmlns="" xmlns:asvg="http://schemas.microsoft.com/office/drawing/2016/SVG/main" r:embed="rId9"/>
                </a:ext>
              </a:extLst>
            </a:blip>
            <a:stretch>
              <a:fillRect/>
            </a:stretch>
          </a:blipFill>
        </p:spPr>
      </p:sp>
      <p:sp>
        <p:nvSpPr>
          <p:cNvPr id="44" name="Freeform 19"/>
          <p:cNvSpPr/>
          <p:nvPr/>
        </p:nvSpPr>
        <p:spPr>
          <a:xfrm rot="21475090">
            <a:off x="408173" y="2321579"/>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17">
              <a:extLst>
                <a:ext uri="{96DAC541-7B7A-43D3-8B79-37D633B846F1}">
                  <asvg:svgBlip xmlns="" xmlns:asvg="http://schemas.microsoft.com/office/drawing/2016/SVG/main" r:embed="rId18"/>
                </a:ext>
              </a:extLst>
            </a:blip>
            <a:stretch>
              <a:fillRect b="-83216"/>
            </a:stretch>
          </a:blipFill>
        </p:spPr>
      </p:sp>
      <p:sp>
        <p:nvSpPr>
          <p:cNvPr id="45" name="TextBox 20"/>
          <p:cNvSpPr txBox="1"/>
          <p:nvPr/>
        </p:nvSpPr>
        <p:spPr>
          <a:xfrm rot="21422867">
            <a:off x="1875317" y="3045032"/>
            <a:ext cx="15813215" cy="3118674"/>
          </a:xfrm>
          <a:prstGeom prst="rect">
            <a:avLst/>
          </a:prstGeom>
        </p:spPr>
        <p:txBody>
          <a:bodyPr wrap="square" lIns="0" tIns="0" rIns="0" bIns="0" rtlCol="0" anchor="t">
            <a:spAutoFit/>
          </a:bodyPr>
          <a:lstStyle/>
          <a:p>
            <a:pPr lvl="0" algn="ctr">
              <a:lnSpc>
                <a:spcPct val="150000"/>
              </a:lnSpc>
              <a:spcBef>
                <a:spcPct val="0"/>
              </a:spcBef>
            </a:pPr>
            <a:r>
              <a:rPr lang="en-US" sz="7200" b="1">
                <a:latin typeface="Arial" pitchFamily="34" charset="0"/>
                <a:cs typeface="Arial" pitchFamily="34" charset="0"/>
              </a:rPr>
              <a:t>NHIỆT LIỆT CHÀO MỪNG </a:t>
            </a:r>
            <a:endParaRPr lang="vi-VN" sz="7200" b="1">
              <a:latin typeface="Arial" pitchFamily="34" charset="0"/>
              <a:cs typeface="Arial" pitchFamily="34" charset="0"/>
            </a:endParaRPr>
          </a:p>
          <a:p>
            <a:pPr lvl="0" algn="ctr">
              <a:lnSpc>
                <a:spcPct val="150000"/>
              </a:lnSpc>
              <a:spcBef>
                <a:spcPct val="0"/>
              </a:spcBef>
            </a:pPr>
            <a:r>
              <a:rPr lang="en-US" sz="7200" b="1">
                <a:latin typeface="Arial" pitchFamily="34" charset="0"/>
                <a:cs typeface="Arial" pitchFamily="34" charset="0"/>
              </a:rPr>
              <a:t>CÁC EM ĐẾN VỚI BÀI HỌC MỚI</a:t>
            </a:r>
            <a:endParaRPr lang="en-US" sz="7200" b="1" spc="2274">
              <a:solidFill>
                <a:srgbClr val="000000"/>
              </a:solidFill>
              <a:latin typeface="Arial" pitchFamily="34" charset="0"/>
              <a:cs typeface="Arial" pitchFamily="34" charset="0"/>
            </a:endParaRPr>
          </a:p>
        </p:txBody>
      </p:sp>
    </p:spTree>
  </p:cSld>
  <p:clrMapOvr>
    <a:masterClrMapping/>
  </p:clrMapOvr>
  <p:transition spd="med">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73" name="Group 2"/>
          <p:cNvGrpSpPr/>
          <p:nvPr/>
        </p:nvGrpSpPr>
        <p:grpSpPr>
          <a:xfrm>
            <a:off x="-1393410" y="2"/>
            <a:ext cx="20650730" cy="10323929"/>
            <a:chOff x="0" y="0"/>
            <a:chExt cx="27534305" cy="13765237"/>
          </a:xfrm>
        </p:grpSpPr>
        <p:sp>
          <p:nvSpPr>
            <p:cNvPr id="74"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75" name="Freeform 4"/>
            <p:cNvSpPr/>
            <p:nvPr/>
          </p:nvSpPr>
          <p:spPr>
            <a:xfrm>
              <a:off x="13818306" y="49237"/>
              <a:ext cx="13715999"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76" name="Group 4"/>
          <p:cNvGrpSpPr/>
          <p:nvPr/>
        </p:nvGrpSpPr>
        <p:grpSpPr>
          <a:xfrm rot="93123">
            <a:off x="512153" y="3070516"/>
            <a:ext cx="3283874" cy="5122454"/>
            <a:chOff x="0" y="0"/>
            <a:chExt cx="1006794" cy="1570479"/>
          </a:xfrm>
        </p:grpSpPr>
        <p:sp>
          <p:nvSpPr>
            <p:cNvPr id="77" name="Freeform 5"/>
            <p:cNvSpPr/>
            <p:nvPr/>
          </p:nvSpPr>
          <p:spPr>
            <a:xfrm>
              <a:off x="0" y="0"/>
              <a:ext cx="1006794" cy="1570479"/>
            </a:xfrm>
            <a:custGeom>
              <a:avLst/>
              <a:gdLst/>
              <a:ahLst/>
              <a:cxnLst/>
              <a:rect l="l" t="t" r="r" b="b"/>
              <a:pathLst>
                <a:path w="1006794" h="1570479">
                  <a:moveTo>
                    <a:pt x="16503" y="0"/>
                  </a:moveTo>
                  <a:lnTo>
                    <a:pt x="990291" y="0"/>
                  </a:lnTo>
                  <a:cubicBezTo>
                    <a:pt x="999405" y="0"/>
                    <a:pt x="1006794" y="7389"/>
                    <a:pt x="1006794" y="16503"/>
                  </a:cubicBezTo>
                  <a:lnTo>
                    <a:pt x="1006794" y="1553976"/>
                  </a:lnTo>
                  <a:cubicBezTo>
                    <a:pt x="1006794" y="1563090"/>
                    <a:pt x="999405" y="1570479"/>
                    <a:pt x="990291" y="1570479"/>
                  </a:cubicBezTo>
                  <a:lnTo>
                    <a:pt x="16503" y="1570479"/>
                  </a:lnTo>
                  <a:cubicBezTo>
                    <a:pt x="7389" y="1570479"/>
                    <a:pt x="0" y="1563090"/>
                    <a:pt x="0" y="1553976"/>
                  </a:cubicBezTo>
                  <a:lnTo>
                    <a:pt x="0" y="16503"/>
                  </a:lnTo>
                  <a:cubicBezTo>
                    <a:pt x="0" y="7389"/>
                    <a:pt x="7389" y="0"/>
                    <a:pt x="16503" y="0"/>
                  </a:cubicBezTo>
                  <a:close/>
                </a:path>
              </a:pathLst>
            </a:custGeom>
            <a:solidFill>
              <a:srgbClr val="000000">
                <a:alpha val="31765"/>
              </a:srgbClr>
            </a:solidFill>
            <a:ln w="38100" cap="sq">
              <a:solidFill>
                <a:srgbClr val="000000">
                  <a:alpha val="31765"/>
                </a:srgbClr>
              </a:solidFill>
              <a:prstDash val="solid"/>
              <a:miter/>
            </a:ln>
          </p:spPr>
        </p:sp>
        <p:sp>
          <p:nvSpPr>
            <p:cNvPr id="78" name="TextBox 6"/>
            <p:cNvSpPr txBox="1"/>
            <p:nvPr/>
          </p:nvSpPr>
          <p:spPr>
            <a:xfrm>
              <a:off x="0" y="-47625"/>
              <a:ext cx="1006794" cy="1618104"/>
            </a:xfrm>
            <a:prstGeom prst="rect">
              <a:avLst/>
            </a:prstGeom>
          </p:spPr>
          <p:txBody>
            <a:bodyPr lIns="50800" tIns="50800" rIns="50800" bIns="50800" rtlCol="0" anchor="ctr"/>
            <a:lstStyle/>
            <a:p>
              <a:pPr algn="ctr">
                <a:lnSpc>
                  <a:spcPct val="150000"/>
                </a:lnSpc>
                <a:spcBef>
                  <a:spcPct val="0"/>
                </a:spcBef>
              </a:pPr>
              <a:endParaRPr sz="3600">
                <a:latin typeface="Arial" pitchFamily="34" charset="0"/>
                <a:cs typeface="Arial" pitchFamily="34" charset="0"/>
              </a:endParaRPr>
            </a:p>
          </p:txBody>
        </p:sp>
      </p:grpSp>
      <p:grpSp>
        <p:nvGrpSpPr>
          <p:cNvPr id="79" name="Group 7"/>
          <p:cNvGrpSpPr/>
          <p:nvPr/>
        </p:nvGrpSpPr>
        <p:grpSpPr>
          <a:xfrm>
            <a:off x="410302" y="2939988"/>
            <a:ext cx="3283874" cy="5202453"/>
            <a:chOff x="0" y="0"/>
            <a:chExt cx="1006794" cy="1595006"/>
          </a:xfrm>
        </p:grpSpPr>
        <p:sp>
          <p:nvSpPr>
            <p:cNvPr id="80" name="Freeform 8"/>
            <p:cNvSpPr/>
            <p:nvPr/>
          </p:nvSpPr>
          <p:spPr>
            <a:xfrm>
              <a:off x="0" y="0"/>
              <a:ext cx="1006794" cy="1595006"/>
            </a:xfrm>
            <a:custGeom>
              <a:avLst/>
              <a:gdLst/>
              <a:ahLst/>
              <a:cxnLst/>
              <a:rect l="l" t="t" r="r" b="b"/>
              <a:pathLst>
                <a:path w="1006794" h="1595006">
                  <a:moveTo>
                    <a:pt x="25933" y="0"/>
                  </a:moveTo>
                  <a:lnTo>
                    <a:pt x="980861" y="0"/>
                  </a:lnTo>
                  <a:cubicBezTo>
                    <a:pt x="987739" y="0"/>
                    <a:pt x="994335" y="2732"/>
                    <a:pt x="999198" y="7596"/>
                  </a:cubicBezTo>
                  <a:cubicBezTo>
                    <a:pt x="1004062" y="12459"/>
                    <a:pt x="1006794" y="19055"/>
                    <a:pt x="1006794" y="25933"/>
                  </a:cubicBezTo>
                  <a:lnTo>
                    <a:pt x="1006794" y="1569073"/>
                  </a:lnTo>
                  <a:cubicBezTo>
                    <a:pt x="1006794" y="1575951"/>
                    <a:pt x="1004062" y="1582547"/>
                    <a:pt x="999198" y="1587410"/>
                  </a:cubicBezTo>
                  <a:cubicBezTo>
                    <a:pt x="994335" y="1592274"/>
                    <a:pt x="987739" y="1595006"/>
                    <a:pt x="980861" y="1595006"/>
                  </a:cubicBezTo>
                  <a:lnTo>
                    <a:pt x="25933" y="1595006"/>
                  </a:lnTo>
                  <a:cubicBezTo>
                    <a:pt x="19055" y="1595006"/>
                    <a:pt x="12459" y="1592274"/>
                    <a:pt x="7596" y="1587410"/>
                  </a:cubicBezTo>
                  <a:cubicBezTo>
                    <a:pt x="2732" y="1582547"/>
                    <a:pt x="0" y="1575951"/>
                    <a:pt x="0" y="1569073"/>
                  </a:cubicBezTo>
                  <a:lnTo>
                    <a:pt x="0" y="25933"/>
                  </a:lnTo>
                  <a:cubicBezTo>
                    <a:pt x="0" y="19055"/>
                    <a:pt x="2732" y="12459"/>
                    <a:pt x="7596" y="7596"/>
                  </a:cubicBezTo>
                  <a:cubicBezTo>
                    <a:pt x="12459" y="2732"/>
                    <a:pt x="19055" y="0"/>
                    <a:pt x="25933" y="0"/>
                  </a:cubicBezTo>
                  <a:close/>
                </a:path>
              </a:pathLst>
            </a:custGeom>
            <a:solidFill>
              <a:srgbClr val="FFFFFF"/>
            </a:solidFill>
            <a:ln w="19050" cap="sq">
              <a:solidFill>
                <a:srgbClr val="000000"/>
              </a:solidFill>
              <a:prstDash val="solid"/>
              <a:miter/>
            </a:ln>
          </p:spPr>
        </p:sp>
        <p:sp>
          <p:nvSpPr>
            <p:cNvPr id="81" name="TextBox 9"/>
            <p:cNvSpPr txBox="1"/>
            <p:nvPr/>
          </p:nvSpPr>
          <p:spPr>
            <a:xfrm>
              <a:off x="0" y="-47625"/>
              <a:ext cx="1006794" cy="1642631"/>
            </a:xfrm>
            <a:prstGeom prst="rect">
              <a:avLst/>
            </a:prstGeom>
          </p:spPr>
          <p:txBody>
            <a:bodyPr lIns="50800" tIns="50800" rIns="50800" bIns="50800" rtlCol="0" anchor="ctr"/>
            <a:lstStyle/>
            <a:p>
              <a:pPr algn="ctr">
                <a:lnSpc>
                  <a:spcPct val="150000"/>
                </a:lnSpc>
              </a:pPr>
              <a:endParaRPr sz="3600">
                <a:latin typeface="Arial" pitchFamily="34" charset="0"/>
                <a:cs typeface="Arial" pitchFamily="34" charset="0"/>
              </a:endParaRPr>
            </a:p>
          </p:txBody>
        </p:sp>
      </p:grpSp>
      <p:sp>
        <p:nvSpPr>
          <p:cNvPr id="82" name="Freeform 10"/>
          <p:cNvSpPr/>
          <p:nvPr/>
        </p:nvSpPr>
        <p:spPr>
          <a:xfrm rot="21521345">
            <a:off x="1175975" y="2752256"/>
            <a:ext cx="1752527" cy="388742"/>
          </a:xfrm>
          <a:custGeom>
            <a:avLst/>
            <a:gdLst/>
            <a:ahLst/>
            <a:cxnLst/>
            <a:rect l="l" t="t" r="r" b="b"/>
            <a:pathLst>
              <a:path w="1752527" h="388742">
                <a:moveTo>
                  <a:pt x="0" y="0"/>
                </a:moveTo>
                <a:lnTo>
                  <a:pt x="1752527" y="0"/>
                </a:lnTo>
                <a:lnTo>
                  <a:pt x="1752527" y="388742"/>
                </a:lnTo>
                <a:lnTo>
                  <a:pt x="0" y="3887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3" name="Freeform 11"/>
          <p:cNvSpPr/>
          <p:nvPr/>
        </p:nvSpPr>
        <p:spPr>
          <a:xfrm>
            <a:off x="5535661" y="5743586"/>
            <a:ext cx="3670736" cy="3106643"/>
          </a:xfrm>
          <a:custGeom>
            <a:avLst/>
            <a:gdLst/>
            <a:ahLst/>
            <a:cxnLst/>
            <a:rect l="l" t="t" r="r" b="b"/>
            <a:pathLst>
              <a:path w="3117981" h="3106643">
                <a:moveTo>
                  <a:pt x="0" y="0"/>
                </a:moveTo>
                <a:lnTo>
                  <a:pt x="3117981" y="0"/>
                </a:lnTo>
                <a:lnTo>
                  <a:pt x="3117981" y="3106643"/>
                </a:lnTo>
                <a:lnTo>
                  <a:pt x="0" y="310664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4" name="Freeform 12"/>
          <p:cNvSpPr/>
          <p:nvPr/>
        </p:nvSpPr>
        <p:spPr>
          <a:xfrm>
            <a:off x="6390659" y="1333502"/>
            <a:ext cx="2815734" cy="3212975"/>
          </a:xfrm>
          <a:custGeom>
            <a:avLst/>
            <a:gdLst/>
            <a:ahLst/>
            <a:cxnLst/>
            <a:rect l="l" t="t" r="r" b="b"/>
            <a:pathLst>
              <a:path w="2815734" h="3212974">
                <a:moveTo>
                  <a:pt x="0" y="0"/>
                </a:moveTo>
                <a:lnTo>
                  <a:pt x="2815734" y="0"/>
                </a:lnTo>
                <a:lnTo>
                  <a:pt x="2815734" y="3212974"/>
                </a:lnTo>
                <a:lnTo>
                  <a:pt x="0" y="32129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5" name="Freeform 13"/>
          <p:cNvSpPr/>
          <p:nvPr/>
        </p:nvSpPr>
        <p:spPr>
          <a:xfrm rot="19950019">
            <a:off x="4021458" y="3723916"/>
            <a:ext cx="2287365" cy="777704"/>
          </a:xfrm>
          <a:custGeom>
            <a:avLst/>
            <a:gdLst/>
            <a:ahLst/>
            <a:cxnLst/>
            <a:rect l="l" t="t" r="r" b="b"/>
            <a:pathLst>
              <a:path w="2287365" h="777704">
                <a:moveTo>
                  <a:pt x="0" y="0"/>
                </a:moveTo>
                <a:lnTo>
                  <a:pt x="2287364" y="0"/>
                </a:lnTo>
                <a:lnTo>
                  <a:pt x="2287364" y="777704"/>
                </a:lnTo>
                <a:lnTo>
                  <a:pt x="0" y="7777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6" name="Freeform 14"/>
          <p:cNvSpPr/>
          <p:nvPr/>
        </p:nvSpPr>
        <p:spPr>
          <a:xfrm rot="2843482">
            <a:off x="3781563" y="5803063"/>
            <a:ext cx="2287365" cy="777704"/>
          </a:xfrm>
          <a:custGeom>
            <a:avLst/>
            <a:gdLst/>
            <a:ahLst/>
            <a:cxnLst/>
            <a:rect l="l" t="t" r="r" b="b"/>
            <a:pathLst>
              <a:path w="2287365" h="777704">
                <a:moveTo>
                  <a:pt x="0" y="0"/>
                </a:moveTo>
                <a:lnTo>
                  <a:pt x="2287365" y="0"/>
                </a:lnTo>
                <a:lnTo>
                  <a:pt x="2287365" y="777704"/>
                </a:lnTo>
                <a:lnTo>
                  <a:pt x="0" y="7777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87" name="Group 17"/>
          <p:cNvGrpSpPr/>
          <p:nvPr/>
        </p:nvGrpSpPr>
        <p:grpSpPr>
          <a:xfrm>
            <a:off x="11894496" y="2251153"/>
            <a:ext cx="5936304" cy="6064775"/>
            <a:chOff x="0" y="0"/>
            <a:chExt cx="1230498" cy="438658"/>
          </a:xfrm>
        </p:grpSpPr>
        <p:sp>
          <p:nvSpPr>
            <p:cNvPr id="88" name="Freeform 18"/>
            <p:cNvSpPr/>
            <p:nvPr/>
          </p:nvSpPr>
          <p:spPr>
            <a:xfrm>
              <a:off x="0" y="0"/>
              <a:ext cx="1230498" cy="438658"/>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19050" cap="sq">
              <a:solidFill>
                <a:srgbClr val="000000"/>
              </a:solidFill>
              <a:prstDash val="solid"/>
              <a:miter/>
            </a:ln>
          </p:spPr>
        </p:sp>
        <p:sp>
          <p:nvSpPr>
            <p:cNvPr id="89" name="TextBox 19"/>
            <p:cNvSpPr txBox="1"/>
            <p:nvPr/>
          </p:nvSpPr>
          <p:spPr>
            <a:xfrm>
              <a:off x="0" y="-47625"/>
              <a:ext cx="1230498" cy="486283"/>
            </a:xfrm>
            <a:prstGeom prst="rect">
              <a:avLst/>
            </a:prstGeom>
          </p:spPr>
          <p:txBody>
            <a:bodyPr lIns="50800" tIns="50800" rIns="50800" bIns="50800" rtlCol="0" anchor="ctr"/>
            <a:lstStyle/>
            <a:p>
              <a:pPr algn="ctr">
                <a:lnSpc>
                  <a:spcPct val="150000"/>
                </a:lnSpc>
              </a:pPr>
              <a:endParaRPr sz="3600">
                <a:latin typeface="Arial" pitchFamily="34" charset="0"/>
                <a:cs typeface="Arial" pitchFamily="34" charset="0"/>
              </a:endParaRPr>
            </a:p>
          </p:txBody>
        </p:sp>
      </p:grpSp>
      <p:sp>
        <p:nvSpPr>
          <p:cNvPr id="90" name="Freeform 20"/>
          <p:cNvSpPr/>
          <p:nvPr/>
        </p:nvSpPr>
        <p:spPr>
          <a:xfrm>
            <a:off x="16814092" y="1592699"/>
            <a:ext cx="728591" cy="1032552"/>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2">
              <a:extLst>
                <a:ext uri="{96DAC541-7B7A-43D3-8B79-37D633B846F1}">
                  <asvg:svgBlip xmlns="" xmlns:asvg="http://schemas.microsoft.com/office/drawing/2016/SVG/main" r:embed="rId14"/>
                </a:ext>
              </a:extLst>
            </a:blip>
            <a:stretch>
              <a:fillRect/>
            </a:stretch>
          </a:blipFill>
        </p:spPr>
      </p:sp>
      <p:sp>
        <p:nvSpPr>
          <p:cNvPr id="91" name="Freeform 25"/>
          <p:cNvSpPr/>
          <p:nvPr/>
        </p:nvSpPr>
        <p:spPr>
          <a:xfrm rot="20314350" flipH="1">
            <a:off x="9575256" y="3075726"/>
            <a:ext cx="2043165" cy="1675395"/>
          </a:xfrm>
          <a:custGeom>
            <a:avLst/>
            <a:gdLst/>
            <a:ahLst/>
            <a:cxnLst/>
            <a:rect l="l" t="t" r="r" b="b"/>
            <a:pathLst>
              <a:path w="2043165" h="1675395">
                <a:moveTo>
                  <a:pt x="2043164" y="0"/>
                </a:moveTo>
                <a:lnTo>
                  <a:pt x="0" y="0"/>
                </a:lnTo>
                <a:lnTo>
                  <a:pt x="0" y="1675395"/>
                </a:lnTo>
                <a:lnTo>
                  <a:pt x="2043164" y="1675395"/>
                </a:lnTo>
                <a:lnTo>
                  <a:pt x="2043164"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92" name="TextBox 29"/>
          <p:cNvSpPr txBox="1"/>
          <p:nvPr/>
        </p:nvSpPr>
        <p:spPr>
          <a:xfrm>
            <a:off x="566336" y="4217051"/>
            <a:ext cx="2971800" cy="2492990"/>
          </a:xfrm>
          <a:prstGeom prst="rect">
            <a:avLst/>
          </a:prstGeom>
        </p:spPr>
        <p:txBody>
          <a:bodyPr wrap="square" lIns="0" tIns="0" rIns="0" bIns="0" rtlCol="0" anchor="t">
            <a:spAutoFit/>
          </a:bodyPr>
          <a:lstStyle/>
          <a:p>
            <a:pPr algn="ctr">
              <a:lnSpc>
                <a:spcPct val="150000"/>
              </a:lnSpc>
            </a:pPr>
            <a:r>
              <a:rPr lang="en-US" sz="3600">
                <a:latin typeface="Arial" pitchFamily="34" charset="0"/>
                <a:cs typeface="Arial" pitchFamily="34" charset="0"/>
              </a:rPr>
              <a:t>Bạn học sinh chi tiêu không có kế hoạch</a:t>
            </a:r>
            <a:endParaRPr lang="en-US" sz="3600">
              <a:solidFill>
                <a:srgbClr val="01070A"/>
              </a:solidFill>
              <a:latin typeface="Arial" pitchFamily="34" charset="0"/>
              <a:cs typeface="Arial" pitchFamily="34" charset="0"/>
            </a:endParaRPr>
          </a:p>
        </p:txBody>
      </p:sp>
      <p:sp>
        <p:nvSpPr>
          <p:cNvPr id="93" name="TextBox 31"/>
          <p:cNvSpPr txBox="1"/>
          <p:nvPr/>
        </p:nvSpPr>
        <p:spPr>
          <a:xfrm>
            <a:off x="6508160" y="2369624"/>
            <a:ext cx="2598668" cy="1661994"/>
          </a:xfrm>
          <a:prstGeom prst="rect">
            <a:avLst/>
          </a:prstGeom>
        </p:spPr>
        <p:txBody>
          <a:bodyPr lIns="0" tIns="0" rIns="0" bIns="0" rtlCol="0" anchor="t">
            <a:spAutoFit/>
          </a:bodyPr>
          <a:lstStyle/>
          <a:p>
            <a:pPr lvl="0" algn="ctr">
              <a:lnSpc>
                <a:spcPct val="150000"/>
              </a:lnSpc>
            </a:pPr>
            <a:r>
              <a:rPr lang="en-US" sz="3600">
                <a:latin typeface="Arial" pitchFamily="34" charset="0"/>
                <a:cs typeface="Arial" pitchFamily="34" charset="0"/>
              </a:rPr>
              <a:t>Hình ảnh 1: cả hai bạn </a:t>
            </a:r>
          </a:p>
        </p:txBody>
      </p:sp>
      <p:sp>
        <p:nvSpPr>
          <p:cNvPr id="94" name="TextBox 33"/>
          <p:cNvSpPr txBox="1"/>
          <p:nvPr/>
        </p:nvSpPr>
        <p:spPr>
          <a:xfrm>
            <a:off x="6086170" y="6465910"/>
            <a:ext cx="2554025" cy="1661993"/>
          </a:xfrm>
          <a:prstGeom prst="rect">
            <a:avLst/>
          </a:prstGeom>
        </p:spPr>
        <p:txBody>
          <a:bodyPr wrap="square" lIns="0" tIns="0" rIns="0" bIns="0" rtlCol="0" anchor="t">
            <a:spAutoFit/>
          </a:bodyPr>
          <a:lstStyle/>
          <a:p>
            <a:pPr lvl="0" algn="ctr">
              <a:lnSpc>
                <a:spcPct val="150000"/>
              </a:lnSpc>
            </a:pPr>
            <a:r>
              <a:rPr lang="en-US" sz="3600">
                <a:latin typeface="Arial" pitchFamily="34" charset="0"/>
                <a:cs typeface="Arial" pitchFamily="34" charset="0"/>
              </a:rPr>
              <a:t>Hình ảnh 3: bạn nam</a:t>
            </a:r>
          </a:p>
        </p:txBody>
      </p:sp>
      <p:sp>
        <p:nvSpPr>
          <p:cNvPr id="95" name="TextBox 34"/>
          <p:cNvSpPr txBox="1"/>
          <p:nvPr/>
        </p:nvSpPr>
        <p:spPr>
          <a:xfrm>
            <a:off x="11894499" y="2386951"/>
            <a:ext cx="5648183" cy="5816978"/>
          </a:xfrm>
          <a:prstGeom prst="rect">
            <a:avLst/>
          </a:prstGeom>
        </p:spPr>
        <p:txBody>
          <a:bodyPr wrap="square" lIns="0" tIns="0" rIns="0" bIns="0" rtlCol="0" anchor="t">
            <a:spAutoFit/>
          </a:bodyPr>
          <a:lstStyle/>
          <a:p>
            <a:pPr algn="ctr">
              <a:lnSpc>
                <a:spcPct val="150000"/>
              </a:lnSpc>
            </a:pPr>
            <a:r>
              <a:rPr lang="en-US" sz="3600">
                <a:latin typeface="Arial" pitchFamily="34" charset="0"/>
                <a:cs typeface="Arial" pitchFamily="34" charset="0"/>
              </a:rPr>
              <a:t>Chi tiêu có kế hoạch sẽ giúp các bạn học sinh đó không phải đi vay tiền người khác; tăng tiết kiệm; bớt được các khoản chi tiêu không cần thiết; chủ động về tài chính.</a:t>
            </a:r>
          </a:p>
        </p:txBody>
      </p:sp>
      <p:sp>
        <p:nvSpPr>
          <p:cNvPr id="96" name="Freeform 25"/>
          <p:cNvSpPr/>
          <p:nvPr/>
        </p:nvSpPr>
        <p:spPr>
          <a:xfrm rot="1541908" flipH="1" flipV="1">
            <a:off x="9396078" y="6459207"/>
            <a:ext cx="2043165" cy="1675395"/>
          </a:xfrm>
          <a:custGeom>
            <a:avLst/>
            <a:gdLst/>
            <a:ahLst/>
            <a:cxnLst/>
            <a:rect l="l" t="t" r="r" b="b"/>
            <a:pathLst>
              <a:path w="2043165" h="1675395">
                <a:moveTo>
                  <a:pt x="2043164" y="0"/>
                </a:moveTo>
                <a:lnTo>
                  <a:pt x="0" y="0"/>
                </a:lnTo>
                <a:lnTo>
                  <a:pt x="0" y="1675395"/>
                </a:lnTo>
                <a:lnTo>
                  <a:pt x="2043164" y="1675395"/>
                </a:lnTo>
                <a:lnTo>
                  <a:pt x="2043164" y="0"/>
                </a:lnTo>
                <a:close/>
              </a:path>
            </a:pathLst>
          </a:custGeom>
          <a:blipFill>
            <a:blip r:embed="rId15">
              <a:extLst>
                <a:ext uri="{96DAC541-7B7A-43D3-8B79-37D633B846F1}">
                  <asvg:svgBlip xmlns="" xmlns:asvg="http://schemas.microsoft.com/office/drawing/2016/SVG/main" r:embed="rId16"/>
                </a:ext>
              </a:extLst>
            </a:blip>
            <a:stretch>
              <a:fillRect/>
            </a:stretch>
          </a:blipFill>
        </p:spPr>
      </p:sp>
    </p:spTree>
    <p:extLst>
      <p:ext uri="{BB962C8B-B14F-4D97-AF65-F5344CB8AC3E}">
        <p14:creationId xmlns:p14="http://schemas.microsoft.com/office/powerpoint/2010/main" val="10888221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par>
                                <p:cTn id="8" presetID="16" presetClass="entr" presetSubtype="2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barn(inVertical)">
                                      <p:cBhvr>
                                        <p:cTn id="10" dur="500"/>
                                        <p:tgtEl>
                                          <p:spTgt spid="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fade">
                                      <p:cBhvr>
                                        <p:cTn id="20" dur="500"/>
                                        <p:tgtEl>
                                          <p:spTgt spid="93"/>
                                        </p:tgtEl>
                                      </p:cBhvr>
                                    </p:animEffect>
                                  </p:childTnLst>
                                </p:cTn>
                              </p:par>
                              <p:par>
                                <p:cTn id="21" presetID="10"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500"/>
                                        <p:tgtEl>
                                          <p:spTgt spid="8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500"/>
                                        <p:tgtEl>
                                          <p:spTgt spid="8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fade">
                                      <p:cBhvr>
                                        <p:cTn id="33" dur="500"/>
                                        <p:tgtEl>
                                          <p:spTgt spid="94"/>
                                        </p:tgtEl>
                                      </p:cBhvr>
                                    </p:animEffect>
                                  </p:childTnLst>
                                </p:cTn>
                              </p:par>
                              <p:par>
                                <p:cTn id="34" presetID="10" presetClass="entr" presetSubtype="0" fill="hold" nodeType="with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fade">
                                      <p:cBhvr>
                                        <p:cTn id="36" dur="500"/>
                                        <p:tgtEl>
                                          <p:spTgt spid="8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fade">
                                      <p:cBhvr>
                                        <p:cTn id="41" dur="500"/>
                                        <p:tgtEl>
                                          <p:spTgt spid="91"/>
                                        </p:tgtEl>
                                      </p:cBhvr>
                                    </p:animEffect>
                                  </p:childTnLst>
                                </p:cTn>
                              </p:par>
                              <p:par>
                                <p:cTn id="42" presetID="10" presetClass="entr" presetSubtype="0" fill="hold" nodeType="withEffect">
                                  <p:stCondLst>
                                    <p:cond delay="0"/>
                                  </p:stCondLst>
                                  <p:childTnLst>
                                    <p:set>
                                      <p:cBhvr>
                                        <p:cTn id="43" dur="1" fill="hold">
                                          <p:stCondLst>
                                            <p:cond delay="0"/>
                                          </p:stCondLst>
                                        </p:cTn>
                                        <p:tgtEl>
                                          <p:spTgt spid="96"/>
                                        </p:tgtEl>
                                        <p:attrNameLst>
                                          <p:attrName>style.visibility</p:attrName>
                                        </p:attrNameLst>
                                      </p:cBhvr>
                                      <p:to>
                                        <p:strVal val="visible"/>
                                      </p:to>
                                    </p:set>
                                    <p:animEffect transition="in" filter="fade">
                                      <p:cBhvr>
                                        <p:cTn id="44" dur="500"/>
                                        <p:tgtEl>
                                          <p:spTgt spid="96"/>
                                        </p:tgtEl>
                                      </p:cBhvr>
                                    </p:animEffect>
                                  </p:childTnLst>
                                </p:cTn>
                              </p:par>
                              <p:par>
                                <p:cTn id="45" presetID="2" presetClass="entr" presetSubtype="4" fill="hold" nodeType="withEffect">
                                  <p:stCondLst>
                                    <p:cond delay="0"/>
                                  </p:stCondLst>
                                  <p:childTnLst>
                                    <p:set>
                                      <p:cBhvr>
                                        <p:cTn id="46" dur="1" fill="hold">
                                          <p:stCondLst>
                                            <p:cond delay="0"/>
                                          </p:stCondLst>
                                        </p:cTn>
                                        <p:tgtEl>
                                          <p:spTgt spid="87"/>
                                        </p:tgtEl>
                                        <p:attrNameLst>
                                          <p:attrName>style.visibility</p:attrName>
                                        </p:attrNameLst>
                                      </p:cBhvr>
                                      <p:to>
                                        <p:strVal val="visible"/>
                                      </p:to>
                                    </p:set>
                                    <p:anim calcmode="lin" valueType="num">
                                      <p:cBhvr additive="base">
                                        <p:cTn id="47" dur="500" fill="hold"/>
                                        <p:tgtEl>
                                          <p:spTgt spid="87"/>
                                        </p:tgtEl>
                                        <p:attrNameLst>
                                          <p:attrName>ppt_x</p:attrName>
                                        </p:attrNameLst>
                                      </p:cBhvr>
                                      <p:tavLst>
                                        <p:tav tm="0">
                                          <p:val>
                                            <p:strVal val="#ppt_x"/>
                                          </p:val>
                                        </p:tav>
                                        <p:tav tm="100000">
                                          <p:val>
                                            <p:strVal val="#ppt_x"/>
                                          </p:val>
                                        </p:tav>
                                      </p:tavLst>
                                    </p:anim>
                                    <p:anim calcmode="lin" valueType="num">
                                      <p:cBhvr additive="base">
                                        <p:cTn id="48" dur="500" fill="hold"/>
                                        <p:tgtEl>
                                          <p:spTgt spid="8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additive="base">
                                        <p:cTn id="51" dur="500" fill="hold"/>
                                        <p:tgtEl>
                                          <p:spTgt spid="90"/>
                                        </p:tgtEl>
                                        <p:attrNameLst>
                                          <p:attrName>ppt_x</p:attrName>
                                        </p:attrNameLst>
                                      </p:cBhvr>
                                      <p:tavLst>
                                        <p:tav tm="0">
                                          <p:val>
                                            <p:strVal val="#ppt_x"/>
                                          </p:val>
                                        </p:tav>
                                        <p:tav tm="100000">
                                          <p:val>
                                            <p:strVal val="#ppt_x"/>
                                          </p:val>
                                        </p:tav>
                                      </p:tavLst>
                                    </p:anim>
                                    <p:anim calcmode="lin" valueType="num">
                                      <p:cBhvr additive="base">
                                        <p:cTn id="52" dur="500" fill="hold"/>
                                        <p:tgtEl>
                                          <p:spTgt spid="9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anim calcmode="lin" valueType="num">
                                      <p:cBhvr additive="base">
                                        <p:cTn id="55" dur="500" fill="hold"/>
                                        <p:tgtEl>
                                          <p:spTgt spid="95"/>
                                        </p:tgtEl>
                                        <p:attrNameLst>
                                          <p:attrName>ppt_x</p:attrName>
                                        </p:attrNameLst>
                                      </p:cBhvr>
                                      <p:tavLst>
                                        <p:tav tm="0">
                                          <p:val>
                                            <p:strVal val="#ppt_x"/>
                                          </p:val>
                                        </p:tav>
                                        <p:tav tm="100000">
                                          <p:val>
                                            <p:strVal val="#ppt_x"/>
                                          </p:val>
                                        </p:tav>
                                      </p:tavLst>
                                    </p:anim>
                                    <p:anim calcmode="lin" valueType="num">
                                      <p:cBhvr additive="base">
                                        <p:cTn id="56"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4" grpId="0"/>
      <p:bldP spid="9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432044"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800000">
            <a:off x="1028700" y="419843"/>
            <a:ext cx="9881496" cy="9447320"/>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2602534" cy="2516758"/>
            </a:xfrm>
            <a:prstGeom prst="rect">
              <a:avLst/>
            </a:prstGeom>
          </p:spPr>
          <p:txBody>
            <a:bodyPr lIns="50800" tIns="50800" rIns="50800" bIns="50800" rtlCol="0" anchor="ctr"/>
            <a:lstStyle/>
            <a:p>
              <a:pPr algn="ctr">
                <a:lnSpc>
                  <a:spcPct val="150000"/>
                </a:lnSpc>
              </a:pPr>
              <a:endParaRPr sz="4100">
                <a:latin typeface="Arial" pitchFamily="34" charset="0"/>
                <a:cs typeface="Arial" pitchFamily="34" charset="0"/>
              </a:endParaRPr>
            </a:p>
          </p:txBody>
        </p:sp>
      </p:grpSp>
      <p:grpSp>
        <p:nvGrpSpPr>
          <p:cNvPr id="8" name="Group 8"/>
          <p:cNvGrpSpPr/>
          <p:nvPr/>
        </p:nvGrpSpPr>
        <p:grpSpPr>
          <a:xfrm rot="-10800000">
            <a:off x="11223818" y="419843"/>
            <a:ext cx="7962212" cy="9447320"/>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2097044" cy="2516758"/>
            </a:xfrm>
            <a:prstGeom prst="rect">
              <a:avLst/>
            </a:prstGeom>
          </p:spPr>
          <p:txBody>
            <a:bodyPr lIns="50800" tIns="50800" rIns="50800" bIns="50800" rtlCol="0" anchor="ctr"/>
            <a:lstStyle/>
            <a:p>
              <a:pPr algn="ctr">
                <a:lnSpc>
                  <a:spcPct val="150000"/>
                </a:lnSpc>
              </a:pPr>
              <a:endParaRPr sz="4100">
                <a:latin typeface="Arial" pitchFamily="34" charset="0"/>
                <a:cs typeface="Arial" pitchFamily="34" charset="0"/>
              </a:endParaRPr>
            </a:p>
          </p:txBody>
        </p:sp>
      </p:grpSp>
      <p:grpSp>
        <p:nvGrpSpPr>
          <p:cNvPr id="11" name="Group 11"/>
          <p:cNvGrpSpPr/>
          <p:nvPr/>
        </p:nvGrpSpPr>
        <p:grpSpPr>
          <a:xfrm rot="-10800000">
            <a:off x="12344052" y="851054"/>
            <a:ext cx="6457329"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cap="rnd">
              <a:solidFill>
                <a:srgbClr val="8A5F36"/>
              </a:solidFill>
              <a:prstDash val="dash"/>
              <a:round/>
            </a:ln>
          </p:spPr>
        </p:sp>
        <p:sp>
          <p:nvSpPr>
            <p:cNvPr id="13" name="TextBox 13"/>
            <p:cNvSpPr txBox="1"/>
            <p:nvPr/>
          </p:nvSpPr>
          <p:spPr>
            <a:xfrm>
              <a:off x="0" y="-28575"/>
              <a:ext cx="1700696" cy="2268868"/>
            </a:xfrm>
            <a:prstGeom prst="rect">
              <a:avLst/>
            </a:prstGeom>
          </p:spPr>
          <p:txBody>
            <a:bodyPr lIns="50800" tIns="50800" rIns="50800" bIns="50800" rtlCol="0" anchor="ctr"/>
            <a:lstStyle/>
            <a:p>
              <a:pPr algn="ctr">
                <a:lnSpc>
                  <a:spcPct val="150000"/>
                </a:lnSpc>
              </a:pPr>
              <a:endParaRPr sz="4100">
                <a:latin typeface="Arial" pitchFamily="34" charset="0"/>
                <a:cs typeface="Arial" pitchFamily="34" charset="0"/>
              </a:endParaRPr>
            </a:p>
          </p:txBody>
        </p:sp>
      </p:grpSp>
      <p:grpSp>
        <p:nvGrpSpPr>
          <p:cNvPr id="14" name="Group 14"/>
          <p:cNvGrpSpPr/>
          <p:nvPr/>
        </p:nvGrpSpPr>
        <p:grpSpPr>
          <a:xfrm rot="-10800000">
            <a:off x="1518677" y="851054"/>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cap="rnd">
              <a:solidFill>
                <a:srgbClr val="8A5F36"/>
              </a:solidFill>
              <a:prstDash val="dash"/>
              <a:round/>
            </a:ln>
          </p:spPr>
        </p:sp>
        <p:sp>
          <p:nvSpPr>
            <p:cNvPr id="16" name="TextBox 16"/>
            <p:cNvSpPr txBox="1"/>
            <p:nvPr/>
          </p:nvSpPr>
          <p:spPr>
            <a:xfrm>
              <a:off x="0" y="-28575"/>
              <a:ext cx="2194095" cy="2268868"/>
            </a:xfrm>
            <a:prstGeom prst="rect">
              <a:avLst/>
            </a:prstGeom>
          </p:spPr>
          <p:txBody>
            <a:bodyPr lIns="50800" tIns="50800" rIns="50800" bIns="50800" rtlCol="0" anchor="ctr"/>
            <a:lstStyle/>
            <a:p>
              <a:pPr algn="ctr">
                <a:lnSpc>
                  <a:spcPct val="150000"/>
                </a:lnSpc>
              </a:pPr>
              <a:endParaRPr sz="4100">
                <a:latin typeface="Arial" pitchFamily="34" charset="0"/>
                <a:cs typeface="Arial" pitchFamily="34" charset="0"/>
              </a:endParaRPr>
            </a:p>
          </p:txBody>
        </p:sp>
      </p:grpSp>
      <p:sp>
        <p:nvSpPr>
          <p:cNvPr id="17" name="Freeform 17"/>
          <p:cNvSpPr/>
          <p:nvPr/>
        </p:nvSpPr>
        <p:spPr>
          <a:xfrm rot="-10800000">
            <a:off x="10557164" y="1421216"/>
            <a:ext cx="1079108" cy="7365788"/>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4">
              <a:extLst>
                <a:ext uri="{96DAC541-7B7A-43D3-8B79-37D633B846F1}">
                  <asvg:svgBlip xmlns="" xmlns:asvg="http://schemas.microsoft.com/office/drawing/2016/SVG/main" r:embed="rId5"/>
                </a:ext>
              </a:extLst>
            </a:blip>
            <a:stretch>
              <a:fillRect b="-56269"/>
            </a:stretch>
          </a:blipFill>
        </p:spPr>
      </p:sp>
      <p:sp>
        <p:nvSpPr>
          <p:cNvPr id="20" name="Freeform 20"/>
          <p:cNvSpPr/>
          <p:nvPr/>
        </p:nvSpPr>
        <p:spPr>
          <a:xfrm>
            <a:off x="3157864" y="1379319"/>
            <a:ext cx="5052338" cy="1230933"/>
          </a:xfrm>
          <a:custGeom>
            <a:avLst/>
            <a:gdLst/>
            <a:ahLst/>
            <a:cxnLst/>
            <a:rect l="l" t="t" r="r" b="b"/>
            <a:pathLst>
              <a:path w="5052337" h="1230933">
                <a:moveTo>
                  <a:pt x="0" y="0"/>
                </a:moveTo>
                <a:lnTo>
                  <a:pt x="5052337" y="0"/>
                </a:lnTo>
                <a:lnTo>
                  <a:pt x="5052337" y="1230933"/>
                </a:lnTo>
                <a:lnTo>
                  <a:pt x="0" y="1230933"/>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21" name="Freeform 21"/>
          <p:cNvSpPr/>
          <p:nvPr/>
        </p:nvSpPr>
        <p:spPr>
          <a:xfrm rot="-342970">
            <a:off x="13131153" y="2432770"/>
            <a:ext cx="5374029" cy="5421467"/>
          </a:xfrm>
          <a:custGeom>
            <a:avLst/>
            <a:gdLst/>
            <a:ahLst/>
            <a:cxnLst/>
            <a:rect l="l" t="t" r="r" b="b"/>
            <a:pathLst>
              <a:path w="5374029" h="5421467">
                <a:moveTo>
                  <a:pt x="0" y="0"/>
                </a:moveTo>
                <a:lnTo>
                  <a:pt x="5374029" y="0"/>
                </a:lnTo>
                <a:lnTo>
                  <a:pt x="5374029" y="5421466"/>
                </a:lnTo>
                <a:lnTo>
                  <a:pt x="0" y="5421466"/>
                </a:lnTo>
                <a:lnTo>
                  <a:pt x="0" y="0"/>
                </a:lnTo>
                <a:close/>
              </a:path>
            </a:pathLst>
          </a:custGeom>
          <a:blipFill>
            <a:blip r:embed="rId10"/>
            <a:stretch>
              <a:fillRect/>
            </a:stretch>
          </a:blipFill>
        </p:spPr>
      </p:sp>
      <p:sp>
        <p:nvSpPr>
          <p:cNvPr id="22" name="Freeform 22"/>
          <p:cNvSpPr/>
          <p:nvPr/>
        </p:nvSpPr>
        <p:spPr>
          <a:xfrm>
            <a:off x="16065396" y="3648379"/>
            <a:ext cx="3201198" cy="4631028"/>
          </a:xfrm>
          <a:custGeom>
            <a:avLst/>
            <a:gdLst/>
            <a:ahLst/>
            <a:cxnLst/>
            <a:rect l="l" t="t" r="r" b="b"/>
            <a:pathLst>
              <a:path w="3201198" h="4631028">
                <a:moveTo>
                  <a:pt x="0" y="0"/>
                </a:moveTo>
                <a:lnTo>
                  <a:pt x="3201198" y="0"/>
                </a:lnTo>
                <a:lnTo>
                  <a:pt x="3201198" y="4631028"/>
                </a:lnTo>
                <a:lnTo>
                  <a:pt x="0" y="463102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3" name="Freeform 23"/>
          <p:cNvSpPr/>
          <p:nvPr/>
        </p:nvSpPr>
        <p:spPr>
          <a:xfrm>
            <a:off x="16955549" y="7146116"/>
            <a:ext cx="2147018" cy="1188911"/>
          </a:xfrm>
          <a:custGeom>
            <a:avLst/>
            <a:gdLst/>
            <a:ahLst/>
            <a:cxnLst/>
            <a:rect l="l" t="t" r="r" b="b"/>
            <a:pathLst>
              <a:path w="2147018" h="1188911">
                <a:moveTo>
                  <a:pt x="0" y="0"/>
                </a:moveTo>
                <a:lnTo>
                  <a:pt x="2147018" y="0"/>
                </a:lnTo>
                <a:lnTo>
                  <a:pt x="2147018" y="1188911"/>
                </a:lnTo>
                <a:lnTo>
                  <a:pt x="0" y="11889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4" name="TextBox 24"/>
          <p:cNvSpPr txBox="1"/>
          <p:nvPr/>
        </p:nvSpPr>
        <p:spPr>
          <a:xfrm>
            <a:off x="2144691" y="1536633"/>
            <a:ext cx="7378773" cy="923330"/>
          </a:xfrm>
          <a:prstGeom prst="rect">
            <a:avLst/>
          </a:prstGeom>
        </p:spPr>
        <p:txBody>
          <a:bodyPr lIns="0" tIns="0" rIns="0" bIns="0" rtlCol="0" anchor="t">
            <a:spAutoFit/>
          </a:bodyPr>
          <a:lstStyle/>
          <a:p>
            <a:pPr algn="ctr">
              <a:lnSpc>
                <a:spcPct val="150000"/>
              </a:lnSpc>
              <a:spcBef>
                <a:spcPct val="0"/>
              </a:spcBef>
            </a:pPr>
            <a:r>
              <a:rPr lang="vi-VN" sz="4000" b="1">
                <a:solidFill>
                  <a:srgbClr val="000000"/>
                </a:solidFill>
                <a:latin typeface="Arial" pitchFamily="34" charset="0"/>
                <a:cs typeface="Arial" pitchFamily="34" charset="0"/>
              </a:rPr>
              <a:t>Thảo luận</a:t>
            </a:r>
            <a:endParaRPr lang="en-US" sz="4000" b="1">
              <a:solidFill>
                <a:srgbClr val="000000"/>
              </a:solidFill>
              <a:latin typeface="Arial" pitchFamily="34" charset="0"/>
              <a:cs typeface="Arial" pitchFamily="34" charset="0"/>
            </a:endParaRPr>
          </a:p>
        </p:txBody>
      </p:sp>
      <p:sp>
        <p:nvSpPr>
          <p:cNvPr id="27" name="TextBox 27"/>
          <p:cNvSpPr txBox="1"/>
          <p:nvPr/>
        </p:nvSpPr>
        <p:spPr>
          <a:xfrm>
            <a:off x="2171551" y="3182718"/>
            <a:ext cx="6787805" cy="4502579"/>
          </a:xfrm>
          <a:prstGeom prst="rect">
            <a:avLst/>
          </a:prstGeom>
        </p:spPr>
        <p:txBody>
          <a:bodyPr lIns="0" tIns="0" rIns="0" bIns="0" rtlCol="0" anchor="t">
            <a:spAutoFit/>
          </a:bodyPr>
          <a:lstStyle/>
          <a:p>
            <a:pPr algn="just">
              <a:lnSpc>
                <a:spcPct val="150000"/>
              </a:lnSpc>
            </a:pPr>
            <a:r>
              <a:rPr lang="vi-VN" sz="4000" spc="80">
                <a:solidFill>
                  <a:srgbClr val="000000"/>
                </a:solidFill>
                <a:latin typeface="Arial" pitchFamily="34" charset="0"/>
                <a:cs typeface="Arial" pitchFamily="34" charset="0"/>
              </a:rPr>
              <a:t>Vì sao mỗi người cần phải lập kế hoạch chi tiêu. Nếu chúng ta chi tiêu không có kế hoạch thì có thể rơi vào những hoàn cảnh nào?</a:t>
            </a:r>
            <a:endParaRPr lang="en-US" sz="4000" spc="80">
              <a:solidFill>
                <a:srgbClr val="000000"/>
              </a:solidFill>
              <a:latin typeface="Arial" pitchFamily="34" charset="0"/>
              <a:cs typeface="Arial"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0" name="Group 8"/>
          <p:cNvGrpSpPr/>
          <p:nvPr/>
        </p:nvGrpSpPr>
        <p:grpSpPr>
          <a:xfrm>
            <a:off x="1371600" y="1181100"/>
            <a:ext cx="15493506" cy="1765391"/>
            <a:chOff x="0" y="0"/>
            <a:chExt cx="4080594" cy="464959"/>
          </a:xfrm>
          <a:solidFill>
            <a:schemeClr val="accent6">
              <a:lumMod val="50000"/>
            </a:schemeClr>
          </a:solidFill>
        </p:grpSpPr>
        <p:sp>
          <p:nvSpPr>
            <p:cNvPr id="21"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grpFill/>
          </p:spPr>
        </p:sp>
        <p:sp>
          <p:nvSpPr>
            <p:cNvPr id="22" name="TextBox 10"/>
            <p:cNvSpPr txBox="1"/>
            <p:nvPr/>
          </p:nvSpPr>
          <p:spPr>
            <a:xfrm>
              <a:off x="0" y="-28575"/>
              <a:ext cx="4080594" cy="493534"/>
            </a:xfrm>
            <a:prstGeom prst="rect">
              <a:avLst/>
            </a:prstGeom>
            <a:grpFill/>
          </p:spPr>
          <p:txBody>
            <a:bodyPr lIns="50800" tIns="50800" rIns="50800" bIns="50800" rtlCol="0" anchor="ctr"/>
            <a:lstStyle/>
            <a:p>
              <a:pPr algn="ctr">
                <a:lnSpc>
                  <a:spcPts val="2658"/>
                </a:lnSpc>
                <a:spcBef>
                  <a:spcPct val="0"/>
                </a:spcBef>
              </a:pPr>
              <a:endParaRPr sz="4000"/>
            </a:p>
          </p:txBody>
        </p:sp>
      </p:grpSp>
      <p:sp>
        <p:nvSpPr>
          <p:cNvPr id="23" name="TextBox 24"/>
          <p:cNvSpPr txBox="1"/>
          <p:nvPr/>
        </p:nvSpPr>
        <p:spPr>
          <a:xfrm>
            <a:off x="1791910" y="1762430"/>
            <a:ext cx="14652885" cy="602729"/>
          </a:xfrm>
          <a:prstGeom prst="rect">
            <a:avLst/>
          </a:prstGeom>
          <a:solidFill>
            <a:schemeClr val="accent6">
              <a:lumMod val="50000"/>
            </a:schemeClr>
          </a:solidFill>
        </p:spPr>
        <p:txBody>
          <a:bodyPr lIns="0" tIns="0" rIns="0" bIns="0" rtlCol="0" anchor="t">
            <a:spAutoFit/>
          </a:bodyPr>
          <a:lstStyle/>
          <a:p>
            <a:pPr algn="ctr">
              <a:lnSpc>
                <a:spcPts val="4680"/>
              </a:lnSpc>
            </a:pPr>
            <a:r>
              <a:rPr lang="vi-VN" sz="4000" spc="80">
                <a:solidFill>
                  <a:schemeClr val="bg1"/>
                </a:solidFill>
                <a:latin typeface="Arial" pitchFamily="34" charset="0"/>
                <a:cs typeface="Arial" pitchFamily="34" charset="0"/>
              </a:rPr>
              <a:t>Mỗi người cần phải lập kế hoạch chi tiêu vì:</a:t>
            </a:r>
            <a:endParaRPr lang="en-US" sz="4000">
              <a:solidFill>
                <a:schemeClr val="bg1"/>
              </a:solidFill>
              <a:latin typeface="Happy Font TH"/>
            </a:endParaRPr>
          </a:p>
        </p:txBody>
      </p:sp>
      <p:grpSp>
        <p:nvGrpSpPr>
          <p:cNvPr id="25" name="Group 8"/>
          <p:cNvGrpSpPr/>
          <p:nvPr/>
        </p:nvGrpSpPr>
        <p:grpSpPr>
          <a:xfrm>
            <a:off x="1371598" y="4457700"/>
            <a:ext cx="7467602" cy="4495800"/>
            <a:chOff x="0" y="0"/>
            <a:chExt cx="4080594" cy="464959"/>
          </a:xfrm>
          <a:solidFill>
            <a:schemeClr val="accent6">
              <a:lumMod val="50000"/>
            </a:schemeClr>
          </a:solidFill>
        </p:grpSpPr>
        <p:sp>
          <p:nvSpPr>
            <p:cNvPr id="28"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grpFill/>
          </p:spPr>
        </p:sp>
        <p:sp>
          <p:nvSpPr>
            <p:cNvPr id="29" name="TextBox 10"/>
            <p:cNvSpPr txBox="1"/>
            <p:nvPr/>
          </p:nvSpPr>
          <p:spPr>
            <a:xfrm>
              <a:off x="0" y="-28575"/>
              <a:ext cx="4080594" cy="493534"/>
            </a:xfrm>
            <a:prstGeom prst="rect">
              <a:avLst/>
            </a:prstGeom>
            <a:grpFill/>
          </p:spPr>
          <p:txBody>
            <a:bodyPr lIns="50800" tIns="50800" rIns="50800" bIns="50800" rtlCol="0" anchor="ctr"/>
            <a:lstStyle/>
            <a:p>
              <a:pPr algn="ctr">
                <a:lnSpc>
                  <a:spcPts val="2658"/>
                </a:lnSpc>
                <a:spcBef>
                  <a:spcPct val="0"/>
                </a:spcBef>
              </a:pPr>
              <a:endParaRPr sz="4000"/>
            </a:p>
          </p:txBody>
        </p:sp>
      </p:grpSp>
      <p:sp>
        <p:nvSpPr>
          <p:cNvPr id="30" name="Rectangle 29"/>
          <p:cNvSpPr/>
          <p:nvPr/>
        </p:nvSpPr>
        <p:spPr>
          <a:xfrm>
            <a:off x="2110762" y="4862476"/>
            <a:ext cx="5989274" cy="3686247"/>
          </a:xfrm>
          <a:prstGeom prst="rect">
            <a:avLst/>
          </a:prstGeom>
          <a:solidFill>
            <a:schemeClr val="accent6">
              <a:lumMod val="50000"/>
            </a:schemeClr>
          </a:solidFill>
        </p:spPr>
        <p:txBody>
          <a:bodyPr wrap="square" lIns="91422" tIns="45711" rIns="91422" bIns="45711">
            <a:spAutoFit/>
          </a:bodyPr>
          <a:lstStyle/>
          <a:p>
            <a:pPr algn="just">
              <a:lnSpc>
                <a:spcPct val="150000"/>
              </a:lnSpc>
            </a:pPr>
            <a:r>
              <a:rPr lang="vi-VN" sz="4000">
                <a:solidFill>
                  <a:schemeClr val="bg1"/>
                </a:solidFill>
              </a:rPr>
              <a:t>Cân đối các khoản thu và chi một cách hợp lí; tránh được các khoản chi tiêu không cần thiết.</a:t>
            </a:r>
            <a:endParaRPr lang="en-US" sz="4000">
              <a:solidFill>
                <a:schemeClr val="bg1"/>
              </a:solidFill>
            </a:endParaRPr>
          </a:p>
        </p:txBody>
      </p:sp>
      <p:grpSp>
        <p:nvGrpSpPr>
          <p:cNvPr id="31" name="Group 8"/>
          <p:cNvGrpSpPr/>
          <p:nvPr/>
        </p:nvGrpSpPr>
        <p:grpSpPr>
          <a:xfrm>
            <a:off x="9448799" y="4457700"/>
            <a:ext cx="7416307" cy="4495800"/>
            <a:chOff x="0" y="0"/>
            <a:chExt cx="4080594" cy="464959"/>
          </a:xfrm>
          <a:solidFill>
            <a:schemeClr val="accent6">
              <a:lumMod val="50000"/>
            </a:schemeClr>
          </a:solidFill>
        </p:grpSpPr>
        <p:sp>
          <p:nvSpPr>
            <p:cNvPr id="32"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grpFill/>
          </p:spPr>
        </p:sp>
        <p:sp>
          <p:nvSpPr>
            <p:cNvPr id="33" name="TextBox 10"/>
            <p:cNvSpPr txBox="1"/>
            <p:nvPr/>
          </p:nvSpPr>
          <p:spPr>
            <a:xfrm>
              <a:off x="0" y="-28575"/>
              <a:ext cx="4080594" cy="493534"/>
            </a:xfrm>
            <a:prstGeom prst="rect">
              <a:avLst/>
            </a:prstGeom>
            <a:grpFill/>
          </p:spPr>
          <p:txBody>
            <a:bodyPr lIns="50800" tIns="50800" rIns="50800" bIns="50800" rtlCol="0" anchor="ctr"/>
            <a:lstStyle/>
            <a:p>
              <a:pPr algn="ctr">
                <a:lnSpc>
                  <a:spcPts val="2658"/>
                </a:lnSpc>
                <a:spcBef>
                  <a:spcPct val="0"/>
                </a:spcBef>
              </a:pPr>
              <a:endParaRPr sz="4000"/>
            </a:p>
          </p:txBody>
        </p:sp>
      </p:grpSp>
      <p:sp>
        <p:nvSpPr>
          <p:cNvPr id="34" name="Rectangle 33"/>
          <p:cNvSpPr/>
          <p:nvPr/>
        </p:nvSpPr>
        <p:spPr>
          <a:xfrm>
            <a:off x="10126487" y="4862475"/>
            <a:ext cx="6060929" cy="3686247"/>
          </a:xfrm>
          <a:prstGeom prst="rect">
            <a:avLst/>
          </a:prstGeom>
          <a:solidFill>
            <a:schemeClr val="accent6">
              <a:lumMod val="50000"/>
            </a:schemeClr>
          </a:solidFill>
        </p:spPr>
        <p:txBody>
          <a:bodyPr wrap="square" lIns="91422" tIns="45711" rIns="91422" bIns="45711">
            <a:spAutoFit/>
          </a:bodyPr>
          <a:lstStyle/>
          <a:p>
            <a:pPr algn="just">
              <a:lnSpc>
                <a:spcPct val="150000"/>
              </a:lnSpc>
            </a:pPr>
            <a:r>
              <a:rPr lang="vi-VN" sz="4000">
                <a:solidFill>
                  <a:schemeClr val="bg1"/>
                </a:solidFill>
              </a:rPr>
              <a:t>Giúp mỗi cá nhân có thể tăng khoản tiết kiệm, chủ động về tài chính trong hiện tại và tương lai.</a:t>
            </a:r>
            <a:endParaRPr lang="en-US" sz="4000">
              <a:solidFill>
                <a:schemeClr val="bg1"/>
              </a:solidFill>
            </a:endParaRPr>
          </a:p>
        </p:txBody>
      </p:sp>
      <p:cxnSp>
        <p:nvCxnSpPr>
          <p:cNvPr id="18" name="Straight Arrow Connector 17"/>
          <p:cNvCxnSpPr>
            <a:endCxn id="29" idx="0"/>
          </p:cNvCxnSpPr>
          <p:nvPr/>
        </p:nvCxnSpPr>
        <p:spPr>
          <a:xfrm flipH="1">
            <a:off x="5105399" y="2946491"/>
            <a:ext cx="4012954" cy="1234910"/>
          </a:xfrm>
          <a:prstGeom prst="straightConnector1">
            <a:avLst/>
          </a:prstGeom>
          <a:ln w="57150">
            <a:solidFill>
              <a:srgbClr val="84452C"/>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9118352" y="2933263"/>
            <a:ext cx="4038600" cy="1248138"/>
          </a:xfrm>
          <a:prstGeom prst="straightConnector1">
            <a:avLst/>
          </a:prstGeom>
          <a:ln w="57150">
            <a:solidFill>
              <a:srgbClr val="84452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45671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32826"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7377804" y="428495"/>
            <a:ext cx="9881496" cy="9447320"/>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2602534" cy="2516758"/>
            </a:xfrm>
            <a:prstGeom prst="rect">
              <a:avLst/>
            </a:prstGeom>
          </p:spPr>
          <p:txBody>
            <a:bodyPr lIns="50800" tIns="50800" rIns="50800" bIns="50800" rtlCol="0" anchor="ctr"/>
            <a:lstStyle/>
            <a:p>
              <a:pPr algn="ctr">
                <a:lnSpc>
                  <a:spcPts val="2658"/>
                </a:lnSpc>
              </a:pPr>
              <a:endParaRPr/>
            </a:p>
          </p:txBody>
        </p:sp>
      </p:grpSp>
      <p:grpSp>
        <p:nvGrpSpPr>
          <p:cNvPr id="8" name="Group 8"/>
          <p:cNvGrpSpPr/>
          <p:nvPr/>
        </p:nvGrpSpPr>
        <p:grpSpPr>
          <a:xfrm>
            <a:off x="-898027" y="428495"/>
            <a:ext cx="7962212" cy="9447320"/>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2097044" cy="2516758"/>
            </a:xfrm>
            <a:prstGeom prst="rect">
              <a:avLst/>
            </a:prstGeom>
          </p:spPr>
          <p:txBody>
            <a:bodyPr lIns="50800" tIns="50800" rIns="50800" bIns="50800" rtlCol="0" anchor="ctr"/>
            <a:lstStyle/>
            <a:p>
              <a:pPr algn="ctr">
                <a:lnSpc>
                  <a:spcPts val="2658"/>
                </a:lnSpc>
              </a:pPr>
              <a:endParaRPr/>
            </a:p>
          </p:txBody>
        </p:sp>
      </p:grpSp>
      <p:grpSp>
        <p:nvGrpSpPr>
          <p:cNvPr id="11" name="Group 11"/>
          <p:cNvGrpSpPr/>
          <p:nvPr/>
        </p:nvGrpSpPr>
        <p:grpSpPr>
          <a:xfrm>
            <a:off x="-513380" y="938492"/>
            <a:ext cx="6457329"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cap="rnd">
              <a:solidFill>
                <a:srgbClr val="8A5F36"/>
              </a:solidFill>
              <a:prstDash val="dash"/>
              <a:round/>
            </a:ln>
          </p:spPr>
        </p:sp>
        <p:sp>
          <p:nvSpPr>
            <p:cNvPr id="13" name="TextBox 13"/>
            <p:cNvSpPr txBox="1"/>
            <p:nvPr/>
          </p:nvSpPr>
          <p:spPr>
            <a:xfrm>
              <a:off x="0" y="-28575"/>
              <a:ext cx="1700696" cy="2268868"/>
            </a:xfrm>
            <a:prstGeom prst="rect">
              <a:avLst/>
            </a:prstGeom>
          </p:spPr>
          <p:txBody>
            <a:bodyPr lIns="50800" tIns="50800" rIns="50800" bIns="50800" rtlCol="0" anchor="ctr"/>
            <a:lstStyle/>
            <a:p>
              <a:pPr algn="ctr">
                <a:lnSpc>
                  <a:spcPts val="2658"/>
                </a:lnSpc>
              </a:pPr>
              <a:endParaRPr/>
            </a:p>
          </p:txBody>
        </p:sp>
      </p:grpSp>
      <p:grpSp>
        <p:nvGrpSpPr>
          <p:cNvPr id="14" name="Group 14"/>
          <p:cNvGrpSpPr/>
          <p:nvPr/>
        </p:nvGrpSpPr>
        <p:grpSpPr>
          <a:xfrm>
            <a:off x="8438618" y="938492"/>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cap="rnd">
              <a:solidFill>
                <a:srgbClr val="8A5F36"/>
              </a:solidFill>
              <a:prstDash val="dash"/>
              <a:round/>
            </a:ln>
          </p:spPr>
        </p:sp>
        <p:sp>
          <p:nvSpPr>
            <p:cNvPr id="16" name="TextBox 16"/>
            <p:cNvSpPr txBox="1"/>
            <p:nvPr/>
          </p:nvSpPr>
          <p:spPr>
            <a:xfrm>
              <a:off x="0" y="-28575"/>
              <a:ext cx="2194095" cy="2268868"/>
            </a:xfrm>
            <a:prstGeom prst="rect">
              <a:avLst/>
            </a:prstGeom>
          </p:spPr>
          <p:txBody>
            <a:bodyPr lIns="50800" tIns="50800" rIns="50800" bIns="50800" rtlCol="0" anchor="ctr"/>
            <a:lstStyle/>
            <a:p>
              <a:pPr algn="ctr">
                <a:lnSpc>
                  <a:spcPts val="2658"/>
                </a:lnSpc>
              </a:pPr>
              <a:endParaRPr/>
            </a:p>
          </p:txBody>
        </p:sp>
      </p:grpSp>
      <p:sp>
        <p:nvSpPr>
          <p:cNvPr id="17" name="Freeform 17"/>
          <p:cNvSpPr/>
          <p:nvPr/>
        </p:nvSpPr>
        <p:spPr>
          <a:xfrm rot="665152">
            <a:off x="-224595" y="1436096"/>
            <a:ext cx="4730159" cy="7463762"/>
          </a:xfrm>
          <a:custGeom>
            <a:avLst/>
            <a:gdLst/>
            <a:ahLst/>
            <a:cxnLst/>
            <a:rect l="l" t="t" r="r" b="b"/>
            <a:pathLst>
              <a:path w="4730158" h="7463761">
                <a:moveTo>
                  <a:pt x="0" y="0"/>
                </a:moveTo>
                <a:lnTo>
                  <a:pt x="4730159" y="0"/>
                </a:lnTo>
                <a:lnTo>
                  <a:pt x="4730159" y="7463761"/>
                </a:lnTo>
                <a:lnTo>
                  <a:pt x="0" y="74637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8"/>
          <p:cNvSpPr/>
          <p:nvPr/>
        </p:nvSpPr>
        <p:spPr>
          <a:xfrm rot="-1715393">
            <a:off x="16030750" y="7592844"/>
            <a:ext cx="1546787" cy="2417679"/>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TextBox 19"/>
          <p:cNvSpPr txBox="1"/>
          <p:nvPr/>
        </p:nvSpPr>
        <p:spPr>
          <a:xfrm>
            <a:off x="8748399" y="1508655"/>
            <a:ext cx="7679427" cy="2839239"/>
          </a:xfrm>
          <a:prstGeom prst="rect">
            <a:avLst/>
          </a:prstGeom>
        </p:spPr>
        <p:txBody>
          <a:bodyPr wrap="square" lIns="0" tIns="0" rIns="0" bIns="0" rtlCol="0" anchor="t">
            <a:spAutoFit/>
          </a:bodyPr>
          <a:lstStyle/>
          <a:p>
            <a:pPr algn="ctr">
              <a:lnSpc>
                <a:spcPct val="150000"/>
              </a:lnSpc>
            </a:pPr>
            <a:r>
              <a:rPr lang="vi-VN" sz="4100"/>
              <a:t>Nếu chúng ta chi tiêu không có kế hoạch thì có thể rơi vào những hoàn cảnh:</a:t>
            </a:r>
            <a:endParaRPr lang="en-US" sz="4100" spc="392">
              <a:solidFill>
                <a:srgbClr val="000000"/>
              </a:solidFill>
              <a:latin typeface="Better Together Script"/>
            </a:endParaRPr>
          </a:p>
        </p:txBody>
      </p:sp>
      <p:sp>
        <p:nvSpPr>
          <p:cNvPr id="20" name="TextBox 20"/>
          <p:cNvSpPr txBox="1"/>
          <p:nvPr/>
        </p:nvSpPr>
        <p:spPr>
          <a:xfrm>
            <a:off x="9296400" y="4610100"/>
            <a:ext cx="6869733" cy="3785652"/>
          </a:xfrm>
          <a:prstGeom prst="rect">
            <a:avLst/>
          </a:prstGeom>
        </p:spPr>
        <p:txBody>
          <a:bodyPr wrap="square" lIns="0" tIns="0" rIns="0" bIns="0" rtlCol="0" anchor="t">
            <a:spAutoFit/>
          </a:bodyPr>
          <a:lstStyle/>
          <a:p>
            <a:pPr marL="457110" indent="-457110" algn="just">
              <a:lnSpc>
                <a:spcPct val="150000"/>
              </a:lnSpc>
              <a:buFont typeface="Arial" pitchFamily="34" charset="0"/>
              <a:buChar char="•"/>
            </a:pPr>
            <a:r>
              <a:rPr lang="vi-VN" sz="4100">
                <a:latin typeface="Arial" pitchFamily="34" charset="0"/>
                <a:cs typeface="Arial" pitchFamily="34" charset="0"/>
              </a:rPr>
              <a:t>N</a:t>
            </a:r>
            <a:r>
              <a:rPr lang="en-US" sz="4100">
                <a:latin typeface="Arial" pitchFamily="34" charset="0"/>
                <a:cs typeface="Arial" pitchFamily="34" charset="0"/>
              </a:rPr>
              <a:t>ợ nần</a:t>
            </a:r>
            <a:r>
              <a:rPr lang="vi-VN" sz="4100">
                <a:latin typeface="Arial" pitchFamily="34" charset="0"/>
                <a:cs typeface="Arial" pitchFamily="34" charset="0"/>
              </a:rPr>
              <a:t>.</a:t>
            </a:r>
          </a:p>
          <a:p>
            <a:pPr marL="457110" indent="-457110" algn="just">
              <a:lnSpc>
                <a:spcPct val="150000"/>
              </a:lnSpc>
              <a:buFont typeface="Arial" pitchFamily="34" charset="0"/>
              <a:buChar char="•"/>
            </a:pPr>
            <a:r>
              <a:rPr lang="vi-VN" sz="4100">
                <a:latin typeface="Arial" pitchFamily="34" charset="0"/>
                <a:cs typeface="Arial" pitchFamily="34" charset="0"/>
              </a:rPr>
              <a:t>T</a:t>
            </a:r>
            <a:r>
              <a:rPr lang="en-US" sz="4100">
                <a:latin typeface="Arial" pitchFamily="34" charset="0"/>
                <a:cs typeface="Arial" pitchFamily="34" charset="0"/>
              </a:rPr>
              <a:t>úng thiếu tài chính khi phải ứng phó với các tình huống bất trắc.</a:t>
            </a:r>
            <a:endParaRPr lang="en-US" sz="4100">
              <a:solidFill>
                <a:srgbClr val="000000"/>
              </a:solidFill>
              <a:latin typeface="Arial" pitchFamily="34" charset="0"/>
              <a:cs typeface="Arial" pitchFamily="34" charset="0"/>
            </a:endParaRPr>
          </a:p>
        </p:txBody>
      </p:sp>
      <p:sp>
        <p:nvSpPr>
          <p:cNvPr id="21" name="Freeform 21"/>
          <p:cNvSpPr/>
          <p:nvPr/>
        </p:nvSpPr>
        <p:spPr>
          <a:xfrm>
            <a:off x="6651731" y="1508654"/>
            <a:ext cx="1079108" cy="7365788"/>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8">
              <a:extLst>
                <a:ext uri="{96DAC541-7B7A-43D3-8B79-37D633B846F1}">
                  <asvg:svgBlip xmlns="" xmlns:asvg="http://schemas.microsoft.com/office/drawing/2016/SVG/main" r:embed="rId9"/>
                </a:ext>
              </a:extLst>
            </a:blip>
            <a:stretch>
              <a:fillRect b="-56269"/>
            </a:stretch>
          </a:blipFill>
        </p:spPr>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fade">
                                      <p:cBhvr>
                                        <p:cTn id="18"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432044"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800000">
            <a:off x="1028700" y="419843"/>
            <a:ext cx="9881496" cy="9447320"/>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2602534" cy="2516758"/>
            </a:xfrm>
            <a:prstGeom prst="rect">
              <a:avLst/>
            </a:prstGeom>
          </p:spPr>
          <p:txBody>
            <a:bodyPr lIns="50800" tIns="50800" rIns="50800" bIns="50800" rtlCol="0" anchor="ctr"/>
            <a:lstStyle/>
            <a:p>
              <a:pPr algn="ctr">
                <a:lnSpc>
                  <a:spcPts val="2658"/>
                </a:lnSpc>
              </a:pPr>
              <a:endParaRPr/>
            </a:p>
          </p:txBody>
        </p:sp>
      </p:grpSp>
      <p:grpSp>
        <p:nvGrpSpPr>
          <p:cNvPr id="8" name="Group 8"/>
          <p:cNvGrpSpPr/>
          <p:nvPr/>
        </p:nvGrpSpPr>
        <p:grpSpPr>
          <a:xfrm rot="-10800000">
            <a:off x="11223818" y="419843"/>
            <a:ext cx="7962212" cy="9447320"/>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2097044" cy="2516758"/>
            </a:xfrm>
            <a:prstGeom prst="rect">
              <a:avLst/>
            </a:prstGeom>
          </p:spPr>
          <p:txBody>
            <a:bodyPr lIns="50800" tIns="50800" rIns="50800" bIns="50800" rtlCol="0" anchor="ctr"/>
            <a:lstStyle/>
            <a:p>
              <a:pPr algn="ctr">
                <a:lnSpc>
                  <a:spcPts val="2658"/>
                </a:lnSpc>
              </a:pPr>
              <a:endParaRPr/>
            </a:p>
          </p:txBody>
        </p:sp>
      </p:grpSp>
      <p:grpSp>
        <p:nvGrpSpPr>
          <p:cNvPr id="11" name="Group 11"/>
          <p:cNvGrpSpPr/>
          <p:nvPr/>
        </p:nvGrpSpPr>
        <p:grpSpPr>
          <a:xfrm rot="-10800000">
            <a:off x="12344052" y="851054"/>
            <a:ext cx="6457329"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cap="rnd">
              <a:solidFill>
                <a:srgbClr val="8A5F36"/>
              </a:solidFill>
              <a:prstDash val="dash"/>
              <a:round/>
            </a:ln>
          </p:spPr>
        </p:sp>
        <p:sp>
          <p:nvSpPr>
            <p:cNvPr id="13" name="TextBox 13"/>
            <p:cNvSpPr txBox="1"/>
            <p:nvPr/>
          </p:nvSpPr>
          <p:spPr>
            <a:xfrm>
              <a:off x="0" y="-28575"/>
              <a:ext cx="1700696" cy="2268868"/>
            </a:xfrm>
            <a:prstGeom prst="rect">
              <a:avLst/>
            </a:prstGeom>
          </p:spPr>
          <p:txBody>
            <a:bodyPr lIns="50800" tIns="50800" rIns="50800" bIns="50800" rtlCol="0" anchor="ctr"/>
            <a:lstStyle/>
            <a:p>
              <a:pPr algn="ctr">
                <a:lnSpc>
                  <a:spcPts val="2658"/>
                </a:lnSpc>
              </a:pPr>
              <a:endParaRPr/>
            </a:p>
          </p:txBody>
        </p:sp>
      </p:grpSp>
      <p:grpSp>
        <p:nvGrpSpPr>
          <p:cNvPr id="14" name="Group 14"/>
          <p:cNvGrpSpPr/>
          <p:nvPr/>
        </p:nvGrpSpPr>
        <p:grpSpPr>
          <a:xfrm rot="-10800000">
            <a:off x="1518677" y="851054"/>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cap="rnd">
              <a:solidFill>
                <a:srgbClr val="8A5F36"/>
              </a:solidFill>
              <a:prstDash val="dash"/>
              <a:round/>
            </a:ln>
          </p:spPr>
        </p:sp>
        <p:sp>
          <p:nvSpPr>
            <p:cNvPr id="16" name="TextBox 16"/>
            <p:cNvSpPr txBox="1"/>
            <p:nvPr/>
          </p:nvSpPr>
          <p:spPr>
            <a:xfrm>
              <a:off x="0" y="-28575"/>
              <a:ext cx="2194095" cy="2268868"/>
            </a:xfrm>
            <a:prstGeom prst="rect">
              <a:avLst/>
            </a:prstGeom>
          </p:spPr>
          <p:txBody>
            <a:bodyPr lIns="50800" tIns="50800" rIns="50800" bIns="50800" rtlCol="0" anchor="ctr"/>
            <a:lstStyle/>
            <a:p>
              <a:pPr algn="ctr">
                <a:lnSpc>
                  <a:spcPts val="2658"/>
                </a:lnSpc>
              </a:pPr>
              <a:endParaRPr/>
            </a:p>
          </p:txBody>
        </p:sp>
      </p:grpSp>
      <p:sp>
        <p:nvSpPr>
          <p:cNvPr id="17" name="Freeform 17"/>
          <p:cNvSpPr/>
          <p:nvPr/>
        </p:nvSpPr>
        <p:spPr>
          <a:xfrm rot="-10800000">
            <a:off x="10557164" y="1421216"/>
            <a:ext cx="1079108" cy="7365788"/>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4">
              <a:extLst>
                <a:ext uri="{96DAC541-7B7A-43D3-8B79-37D633B846F1}">
                  <asvg:svgBlip xmlns="" xmlns:asvg="http://schemas.microsoft.com/office/drawing/2016/SVG/main" r:embed="rId5"/>
                </a:ext>
              </a:extLst>
            </a:blip>
            <a:stretch>
              <a:fillRect b="-56269"/>
            </a:stretch>
          </a:blipFill>
        </p:spPr>
      </p:sp>
      <p:sp>
        <p:nvSpPr>
          <p:cNvPr id="18" name="Freeform 18"/>
          <p:cNvSpPr/>
          <p:nvPr/>
        </p:nvSpPr>
        <p:spPr>
          <a:xfrm>
            <a:off x="1986691" y="4034830"/>
            <a:ext cx="453659" cy="471947"/>
          </a:xfrm>
          <a:custGeom>
            <a:avLst/>
            <a:gdLst/>
            <a:ahLst/>
            <a:cxnLst/>
            <a:rect l="l" t="t" r="r" b="b"/>
            <a:pathLst>
              <a:path w="453658" h="471946">
                <a:moveTo>
                  <a:pt x="0" y="0"/>
                </a:moveTo>
                <a:lnTo>
                  <a:pt x="453658" y="0"/>
                </a:lnTo>
                <a:lnTo>
                  <a:pt x="453658" y="471946"/>
                </a:lnTo>
                <a:lnTo>
                  <a:pt x="0" y="47194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Freeform 19"/>
          <p:cNvSpPr/>
          <p:nvPr/>
        </p:nvSpPr>
        <p:spPr>
          <a:xfrm>
            <a:off x="1974840" y="6102304"/>
            <a:ext cx="477357" cy="496601"/>
          </a:xfrm>
          <a:custGeom>
            <a:avLst/>
            <a:gdLst/>
            <a:ahLst/>
            <a:cxnLst/>
            <a:rect l="l" t="t" r="r" b="b"/>
            <a:pathLst>
              <a:path w="477357" h="496600">
                <a:moveTo>
                  <a:pt x="0" y="0"/>
                </a:moveTo>
                <a:lnTo>
                  <a:pt x="477356" y="0"/>
                </a:lnTo>
                <a:lnTo>
                  <a:pt x="477356" y="496600"/>
                </a:lnTo>
                <a:lnTo>
                  <a:pt x="0" y="4966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0" name="Freeform 20"/>
          <p:cNvSpPr/>
          <p:nvPr/>
        </p:nvSpPr>
        <p:spPr>
          <a:xfrm>
            <a:off x="3157864" y="2007567"/>
            <a:ext cx="5052338" cy="1230933"/>
          </a:xfrm>
          <a:custGeom>
            <a:avLst/>
            <a:gdLst/>
            <a:ahLst/>
            <a:cxnLst/>
            <a:rect l="l" t="t" r="r" b="b"/>
            <a:pathLst>
              <a:path w="5052337" h="1230933">
                <a:moveTo>
                  <a:pt x="0" y="0"/>
                </a:moveTo>
                <a:lnTo>
                  <a:pt x="5052337" y="0"/>
                </a:lnTo>
                <a:lnTo>
                  <a:pt x="5052337" y="1230933"/>
                </a:lnTo>
                <a:lnTo>
                  <a:pt x="0" y="12309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1" name="Freeform 21"/>
          <p:cNvSpPr/>
          <p:nvPr/>
        </p:nvSpPr>
        <p:spPr>
          <a:xfrm rot="-342970">
            <a:off x="13131153" y="2432770"/>
            <a:ext cx="5374029" cy="5421467"/>
          </a:xfrm>
          <a:custGeom>
            <a:avLst/>
            <a:gdLst/>
            <a:ahLst/>
            <a:cxnLst/>
            <a:rect l="l" t="t" r="r" b="b"/>
            <a:pathLst>
              <a:path w="5374029" h="5421467">
                <a:moveTo>
                  <a:pt x="0" y="0"/>
                </a:moveTo>
                <a:lnTo>
                  <a:pt x="5374029" y="0"/>
                </a:lnTo>
                <a:lnTo>
                  <a:pt x="5374029" y="5421466"/>
                </a:lnTo>
                <a:lnTo>
                  <a:pt x="0" y="5421466"/>
                </a:lnTo>
                <a:lnTo>
                  <a:pt x="0" y="0"/>
                </a:lnTo>
                <a:close/>
              </a:path>
            </a:pathLst>
          </a:custGeom>
          <a:blipFill>
            <a:blip r:embed="rId10"/>
            <a:stretch>
              <a:fillRect/>
            </a:stretch>
          </a:blipFill>
        </p:spPr>
      </p:sp>
      <p:sp>
        <p:nvSpPr>
          <p:cNvPr id="22" name="Freeform 22"/>
          <p:cNvSpPr/>
          <p:nvPr/>
        </p:nvSpPr>
        <p:spPr>
          <a:xfrm>
            <a:off x="16065396" y="3648379"/>
            <a:ext cx="3201198" cy="4631028"/>
          </a:xfrm>
          <a:custGeom>
            <a:avLst/>
            <a:gdLst/>
            <a:ahLst/>
            <a:cxnLst/>
            <a:rect l="l" t="t" r="r" b="b"/>
            <a:pathLst>
              <a:path w="3201198" h="4631028">
                <a:moveTo>
                  <a:pt x="0" y="0"/>
                </a:moveTo>
                <a:lnTo>
                  <a:pt x="3201198" y="0"/>
                </a:lnTo>
                <a:lnTo>
                  <a:pt x="3201198" y="4631028"/>
                </a:lnTo>
                <a:lnTo>
                  <a:pt x="0" y="463102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3" name="Freeform 23"/>
          <p:cNvSpPr/>
          <p:nvPr/>
        </p:nvSpPr>
        <p:spPr>
          <a:xfrm>
            <a:off x="16955549" y="7146116"/>
            <a:ext cx="2147018" cy="1188911"/>
          </a:xfrm>
          <a:custGeom>
            <a:avLst/>
            <a:gdLst/>
            <a:ahLst/>
            <a:cxnLst/>
            <a:rect l="l" t="t" r="r" b="b"/>
            <a:pathLst>
              <a:path w="2147018" h="1188911">
                <a:moveTo>
                  <a:pt x="0" y="0"/>
                </a:moveTo>
                <a:lnTo>
                  <a:pt x="2147018" y="0"/>
                </a:lnTo>
                <a:lnTo>
                  <a:pt x="2147018" y="1188911"/>
                </a:lnTo>
                <a:lnTo>
                  <a:pt x="0" y="11889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4" name="TextBox 24"/>
          <p:cNvSpPr txBox="1"/>
          <p:nvPr/>
        </p:nvSpPr>
        <p:spPr>
          <a:xfrm>
            <a:off x="1994643" y="2164883"/>
            <a:ext cx="7378773" cy="859211"/>
          </a:xfrm>
          <a:prstGeom prst="rect">
            <a:avLst/>
          </a:prstGeom>
        </p:spPr>
        <p:txBody>
          <a:bodyPr lIns="0" tIns="0" rIns="0" bIns="0" rtlCol="0" anchor="t">
            <a:spAutoFit/>
          </a:bodyPr>
          <a:lstStyle/>
          <a:p>
            <a:pPr algn="ctr">
              <a:lnSpc>
                <a:spcPts val="6719"/>
              </a:lnSpc>
              <a:spcBef>
                <a:spcPct val="0"/>
              </a:spcBef>
            </a:pPr>
            <a:r>
              <a:rPr lang="vi-VN" sz="4100" b="1">
                <a:solidFill>
                  <a:srgbClr val="000000"/>
                </a:solidFill>
                <a:latin typeface="Arial" pitchFamily="34" charset="0"/>
                <a:cs typeface="Arial" pitchFamily="34" charset="0"/>
              </a:rPr>
              <a:t>KẾT LUẬN</a:t>
            </a:r>
            <a:endParaRPr lang="en-US" sz="4100" b="1">
              <a:solidFill>
                <a:srgbClr val="000000"/>
              </a:solidFill>
              <a:latin typeface="Arial" pitchFamily="34" charset="0"/>
              <a:cs typeface="Arial" pitchFamily="34" charset="0"/>
            </a:endParaRPr>
          </a:p>
        </p:txBody>
      </p:sp>
      <p:sp>
        <p:nvSpPr>
          <p:cNvPr id="25" name="TextBox 25"/>
          <p:cNvSpPr txBox="1"/>
          <p:nvPr/>
        </p:nvSpPr>
        <p:spPr>
          <a:xfrm>
            <a:off x="2716617" y="3855303"/>
            <a:ext cx="6667410" cy="830997"/>
          </a:xfrm>
          <a:prstGeom prst="rect">
            <a:avLst/>
          </a:prstGeom>
        </p:spPr>
        <p:txBody>
          <a:bodyPr wrap="square" lIns="0" tIns="0" rIns="0" bIns="0" rtlCol="0" anchor="t">
            <a:spAutoFit/>
          </a:bodyPr>
          <a:lstStyle/>
          <a:p>
            <a:pPr algn="just">
              <a:lnSpc>
                <a:spcPct val="150000"/>
              </a:lnSpc>
              <a:spcBef>
                <a:spcPct val="0"/>
              </a:spcBef>
            </a:pPr>
            <a:r>
              <a:rPr lang="vi-VN" sz="3600">
                <a:solidFill>
                  <a:srgbClr val="000000"/>
                </a:solidFill>
                <a:latin typeface="Arial" pitchFamily="34" charset="0"/>
                <a:cs typeface="Arial" pitchFamily="34" charset="0"/>
              </a:rPr>
              <a:t>Nêu khái niệm kế hoạch chi tiêu.</a:t>
            </a:r>
            <a:endParaRPr lang="en-US" sz="3600">
              <a:solidFill>
                <a:srgbClr val="000000"/>
              </a:solidFill>
              <a:latin typeface="Arial" pitchFamily="34" charset="0"/>
              <a:cs typeface="Arial" pitchFamily="34" charset="0"/>
            </a:endParaRPr>
          </a:p>
        </p:txBody>
      </p:sp>
      <p:sp>
        <p:nvSpPr>
          <p:cNvPr id="26" name="TextBox 26"/>
          <p:cNvSpPr txBox="1"/>
          <p:nvPr/>
        </p:nvSpPr>
        <p:spPr>
          <a:xfrm>
            <a:off x="2716617" y="5104109"/>
            <a:ext cx="6656799" cy="2492990"/>
          </a:xfrm>
          <a:prstGeom prst="rect">
            <a:avLst/>
          </a:prstGeom>
        </p:spPr>
        <p:txBody>
          <a:bodyPr wrap="square" lIns="0" tIns="0" rIns="0" bIns="0" rtlCol="0" anchor="t">
            <a:spAutoFit/>
          </a:bodyPr>
          <a:lstStyle/>
          <a:p>
            <a:pPr algn="just">
              <a:lnSpc>
                <a:spcPct val="150000"/>
              </a:lnSpc>
              <a:spcBef>
                <a:spcPct val="0"/>
              </a:spcBef>
            </a:pPr>
            <a:r>
              <a:rPr lang="vi-VN" sz="3600">
                <a:solidFill>
                  <a:srgbClr val="000000"/>
                </a:solidFill>
                <a:latin typeface="Arial" pitchFamily="34" charset="0"/>
                <a:cs typeface="Arial" pitchFamily="34" charset="0"/>
              </a:rPr>
              <a:t>Trình bày sự cần thiết của việc lập kế hoạch và thực hiện kế hoạch chi tiêu.</a:t>
            </a:r>
            <a:endParaRPr lang="en-US" sz="36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65867749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4" y="36113"/>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6"/>
            <a:ext cx="15493506" cy="7872161"/>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8"/>
                </a:lnSpc>
                <a:spcBef>
                  <a:spcPct val="0"/>
                </a:spcBef>
              </a:pPr>
              <a:endParaRPr/>
            </a:p>
          </p:txBody>
        </p:sp>
      </p:grpSp>
      <p:grpSp>
        <p:nvGrpSpPr>
          <p:cNvPr id="8" name="Group 8"/>
          <p:cNvGrpSpPr/>
          <p:nvPr/>
        </p:nvGrpSpPr>
        <p:grpSpPr>
          <a:xfrm>
            <a:off x="1482063" y="-318330"/>
            <a:ext cx="15493506" cy="1765391"/>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8"/>
                </a:lnSpc>
                <a:spcBef>
                  <a:spcPct val="0"/>
                </a:spcBef>
              </a:pPr>
              <a:endParaRPr/>
            </a:p>
          </p:txBody>
        </p:sp>
      </p:grpSp>
      <p:grpSp>
        <p:nvGrpSpPr>
          <p:cNvPr id="11" name="Group 11"/>
          <p:cNvGrpSpPr/>
          <p:nvPr/>
        </p:nvGrpSpPr>
        <p:grpSpPr>
          <a:xfrm>
            <a:off x="1821331" y="2827529"/>
            <a:ext cx="14645345"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8"/>
                </a:lnSpc>
              </a:pPr>
              <a:endParaRPr/>
            </a:p>
          </p:txBody>
        </p:sp>
      </p:grpSp>
      <p:sp>
        <p:nvSpPr>
          <p:cNvPr id="14" name="Freeform 14"/>
          <p:cNvSpPr/>
          <p:nvPr/>
        </p:nvSpPr>
        <p:spPr>
          <a:xfrm>
            <a:off x="15826282" y="5722540"/>
            <a:ext cx="2128949"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5" y="-4308183"/>
            <a:ext cx="1079108" cy="11510489"/>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8" y="-267210"/>
            <a:ext cx="2116223" cy="4742237"/>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3158258" y="4189014"/>
            <a:ext cx="11801858" cy="946413"/>
          </a:xfrm>
          <a:prstGeom prst="rect">
            <a:avLst/>
          </a:prstGeom>
        </p:spPr>
        <p:txBody>
          <a:bodyPr lIns="0" tIns="0" rIns="0" bIns="0" rtlCol="0" anchor="t">
            <a:spAutoFit/>
          </a:bodyPr>
          <a:lstStyle/>
          <a:p>
            <a:pPr algn="ctr">
              <a:lnSpc>
                <a:spcPct val="150000"/>
              </a:lnSpc>
            </a:pPr>
            <a:r>
              <a:rPr lang="vi-VN" sz="4100" b="1">
                <a:solidFill>
                  <a:srgbClr val="000000"/>
                </a:solidFill>
                <a:latin typeface="Arial" pitchFamily="34" charset="0"/>
                <a:cs typeface="Arial" pitchFamily="34" charset="0"/>
              </a:rPr>
              <a:t>KHÁI NIỆM</a:t>
            </a:r>
            <a:endParaRPr lang="en-US" sz="4100" b="1">
              <a:solidFill>
                <a:srgbClr val="000000"/>
              </a:solidFill>
              <a:latin typeface="Arial" pitchFamily="34" charset="0"/>
              <a:cs typeface="Arial" pitchFamily="34" charset="0"/>
            </a:endParaRPr>
          </a:p>
        </p:txBody>
      </p:sp>
      <p:sp>
        <p:nvSpPr>
          <p:cNvPr id="18" name="TextBox 18"/>
          <p:cNvSpPr txBox="1"/>
          <p:nvPr/>
        </p:nvSpPr>
        <p:spPr>
          <a:xfrm>
            <a:off x="3353387" y="5234781"/>
            <a:ext cx="11411600" cy="2839239"/>
          </a:xfrm>
          <a:prstGeom prst="rect">
            <a:avLst/>
          </a:prstGeom>
        </p:spPr>
        <p:txBody>
          <a:bodyPr lIns="0" tIns="0" rIns="0" bIns="0" rtlCol="0" anchor="t">
            <a:spAutoFit/>
          </a:bodyPr>
          <a:lstStyle/>
          <a:p>
            <a:pPr algn="ctr">
              <a:lnSpc>
                <a:spcPct val="150000"/>
              </a:lnSpc>
            </a:pPr>
            <a:r>
              <a:rPr lang="en-US" sz="4100">
                <a:latin typeface="Arial" pitchFamily="34" charset="0"/>
                <a:cs typeface="Arial" pitchFamily="34" charset="0"/>
              </a:rPr>
              <a:t>Kế hoạch chi tiêu</a:t>
            </a:r>
            <a:r>
              <a:rPr lang="vi-VN" sz="4100">
                <a:latin typeface="Arial" pitchFamily="34" charset="0"/>
                <a:cs typeface="Arial" pitchFamily="34" charset="0"/>
              </a:rPr>
              <a:t> </a:t>
            </a:r>
            <a:r>
              <a:rPr lang="en-US" sz="4100">
                <a:latin typeface="Arial" pitchFamily="34" charset="0"/>
                <a:cs typeface="Arial" pitchFamily="34" charset="0"/>
              </a:rPr>
              <a:t>là bản danh sách các khoản tiền được phân chia để sử dụng cho những mục đích cụ thể trong một khoảng thời gian nhất định.</a:t>
            </a:r>
            <a:endParaRPr lang="en-US" sz="41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86272188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7" name="Group 2"/>
          <p:cNvGrpSpPr/>
          <p:nvPr/>
        </p:nvGrpSpPr>
        <p:grpSpPr>
          <a:xfrm>
            <a:off x="-1326634" y="36113"/>
            <a:ext cx="20399600" cy="10287000"/>
            <a:chOff x="0" y="0"/>
            <a:chExt cx="27199466" cy="13716000"/>
          </a:xfrm>
        </p:grpSpPr>
        <p:sp>
          <p:nvSpPr>
            <p:cNvPr id="28"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p:spPr>
        </p:sp>
        <p:sp>
          <p:nvSpPr>
            <p:cNvPr id="42"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p:spPr>
        </p:sp>
      </p:grpSp>
      <p:sp>
        <p:nvSpPr>
          <p:cNvPr id="43" name="Oval 42"/>
          <p:cNvSpPr/>
          <p:nvPr/>
        </p:nvSpPr>
        <p:spPr>
          <a:xfrm>
            <a:off x="5791202" y="797859"/>
            <a:ext cx="6858000" cy="2286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spcCol="0" rtlCol="0" anchor="ctr"/>
          <a:lstStyle/>
          <a:p>
            <a:pPr algn="ctr"/>
            <a:r>
              <a:rPr lang="vi-VN" sz="4100" b="1"/>
              <a:t>Sự cần thiết</a:t>
            </a:r>
            <a:endParaRPr lang="en-US" sz="4100" b="1"/>
          </a:p>
        </p:txBody>
      </p:sp>
      <p:sp>
        <p:nvSpPr>
          <p:cNvPr id="50" name="Rectangle 49"/>
          <p:cNvSpPr/>
          <p:nvPr/>
        </p:nvSpPr>
        <p:spPr>
          <a:xfrm>
            <a:off x="2667002" y="4152902"/>
            <a:ext cx="13106400" cy="4824390"/>
          </a:xfrm>
          <a:prstGeom prst="rect">
            <a:avLst/>
          </a:prstGeom>
          <a:ln w="57150">
            <a:solidFill>
              <a:schemeClr val="tx2"/>
            </a:solidFill>
            <a:prstDash val="lgDash"/>
          </a:ln>
        </p:spPr>
        <p:txBody>
          <a:bodyPr wrap="square" lIns="91422" tIns="45711" rIns="91422" bIns="45711">
            <a:spAutoFit/>
          </a:bodyPr>
          <a:lstStyle/>
          <a:p>
            <a:pPr marL="571386" indent="-571386" algn="just">
              <a:lnSpc>
                <a:spcPct val="150000"/>
              </a:lnSpc>
              <a:buFont typeface="Arial" pitchFamily="34" charset="0"/>
              <a:buChar char="•"/>
            </a:pPr>
            <a:r>
              <a:rPr lang="en-US" sz="4100">
                <a:solidFill>
                  <a:schemeClr val="tx2"/>
                </a:solidFill>
                <a:latin typeface="Arial" pitchFamily="34" charset="0"/>
                <a:cs typeface="Arial" pitchFamily="34" charset="0"/>
              </a:rPr>
              <a:t>Giúp mỗi người cân đối các khoản thu và chi một cách hợp lí</a:t>
            </a:r>
            <a:r>
              <a:rPr lang="vi-VN" sz="4100">
                <a:solidFill>
                  <a:schemeClr val="tx2"/>
                </a:solidFill>
                <a:latin typeface="Arial" pitchFamily="34" charset="0"/>
                <a:cs typeface="Arial" pitchFamily="34" charset="0"/>
              </a:rPr>
              <a:t>.</a:t>
            </a:r>
          </a:p>
          <a:p>
            <a:pPr marL="571386" indent="-571386" algn="just">
              <a:lnSpc>
                <a:spcPct val="150000"/>
              </a:lnSpc>
              <a:buFont typeface="Arial" pitchFamily="34" charset="0"/>
              <a:buChar char="•"/>
            </a:pPr>
            <a:r>
              <a:rPr lang="en-US" sz="4100">
                <a:solidFill>
                  <a:schemeClr val="tx2"/>
                </a:solidFill>
                <a:latin typeface="Arial" pitchFamily="34" charset="0"/>
                <a:cs typeface="Arial" pitchFamily="34" charset="0"/>
              </a:rPr>
              <a:t>Tránh được các khoản chi tiêu không cần</a:t>
            </a:r>
            <a:r>
              <a:rPr lang="vi-VN" sz="4100">
                <a:solidFill>
                  <a:schemeClr val="tx2"/>
                </a:solidFill>
                <a:latin typeface="Arial" pitchFamily="34" charset="0"/>
                <a:cs typeface="Arial" pitchFamily="34" charset="0"/>
              </a:rPr>
              <a:t> thiết.</a:t>
            </a:r>
          </a:p>
          <a:p>
            <a:pPr marL="571386" indent="-571386" algn="just">
              <a:lnSpc>
                <a:spcPct val="150000"/>
              </a:lnSpc>
              <a:buFont typeface="Arial" pitchFamily="34" charset="0"/>
              <a:buChar char="•"/>
            </a:pPr>
            <a:r>
              <a:rPr lang="en-US" sz="4100">
                <a:solidFill>
                  <a:schemeClr val="tx2"/>
                </a:solidFill>
                <a:latin typeface="Arial" pitchFamily="34" charset="0"/>
                <a:cs typeface="Arial" pitchFamily="34" charset="0"/>
              </a:rPr>
              <a:t>Tăng khoản tiết kiệm, chủ động về tài chính trong hiện tại và tương la</a:t>
            </a:r>
            <a:r>
              <a:rPr lang="vi-VN" sz="4100">
                <a:solidFill>
                  <a:schemeClr val="tx2"/>
                </a:solidFill>
                <a:latin typeface="Arial" pitchFamily="34" charset="0"/>
                <a:cs typeface="Arial" pitchFamily="34" charset="0"/>
              </a:rPr>
              <a:t>i.</a:t>
            </a:r>
            <a:endParaRPr lang="en-US" sz="4100">
              <a:solidFill>
                <a:schemeClr val="tx2"/>
              </a:solidFill>
              <a:latin typeface="Arial" pitchFamily="34" charset="0"/>
              <a:cs typeface="Arial" pitchFamily="34" charset="0"/>
            </a:endParaRPr>
          </a:p>
        </p:txBody>
      </p:sp>
      <p:sp>
        <p:nvSpPr>
          <p:cNvPr id="51" name="Down Arrow 50"/>
          <p:cNvSpPr/>
          <p:nvPr/>
        </p:nvSpPr>
        <p:spPr>
          <a:xfrm>
            <a:off x="8686802" y="3086100"/>
            <a:ext cx="1066800" cy="1066800"/>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spcCol="0" rtlCol="0" anchor="ctr"/>
          <a:lstStyle/>
          <a:p>
            <a:pPr algn="ctr"/>
            <a:endParaRPr lang="en-US"/>
          </a:p>
        </p:txBody>
      </p:sp>
    </p:spTree>
    <p:extLst>
      <p:ext uri="{BB962C8B-B14F-4D97-AF65-F5344CB8AC3E}">
        <p14:creationId xmlns:p14="http://schemas.microsoft.com/office/powerpoint/2010/main" val="27508335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xEl>
                                              <p:pRg st="0" end="0"/>
                                            </p:txEl>
                                          </p:spTgt>
                                        </p:tgtEl>
                                        <p:attrNameLst>
                                          <p:attrName>style.visibility</p:attrName>
                                        </p:attrNameLst>
                                      </p:cBhvr>
                                      <p:to>
                                        <p:strVal val="visible"/>
                                      </p:to>
                                    </p:set>
                                    <p:animEffect transition="in" filter="fade">
                                      <p:cBhvr>
                                        <p:cTn id="22" dur="500"/>
                                        <p:tgtEl>
                                          <p:spTgt spid="5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xEl>
                                              <p:pRg st="1" end="1"/>
                                            </p:txEl>
                                          </p:spTgt>
                                        </p:tgtEl>
                                        <p:attrNameLst>
                                          <p:attrName>style.visibility</p:attrName>
                                        </p:attrNameLst>
                                      </p:cBhvr>
                                      <p:to>
                                        <p:strVal val="visible"/>
                                      </p:to>
                                    </p:set>
                                    <p:animEffect transition="in" filter="fade">
                                      <p:cBhvr>
                                        <p:cTn id="27" dur="500"/>
                                        <p:tgtEl>
                                          <p:spTgt spid="5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xEl>
                                              <p:pRg st="2" end="2"/>
                                            </p:txEl>
                                          </p:spTgt>
                                        </p:tgtEl>
                                        <p:attrNameLst>
                                          <p:attrName>style.visibility</p:attrName>
                                        </p:attrNameLst>
                                      </p:cBhvr>
                                      <p:to>
                                        <p:strVal val="visible"/>
                                      </p:to>
                                    </p:set>
                                    <p:animEffect transition="in" filter="fade">
                                      <p:cBhvr>
                                        <p:cTn id="32"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animBg="1"/>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18" name="Phần 2- Quản lý thu nhập và chi tiê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471490"/>
            <a:ext cx="16002000" cy="9001127"/>
          </a:xfrm>
          <a:prstGeom prst="rect">
            <a:avLst/>
          </a:prstGeom>
        </p:spPr>
      </p:pic>
    </p:spTree>
    <p:extLst>
      <p:ext uri="{BB962C8B-B14F-4D97-AF65-F5344CB8AC3E}">
        <p14:creationId xmlns:p14="http://schemas.microsoft.com/office/powerpoint/2010/main" val="48323497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33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fullScrn="1">
              <p:cMediaNode vol="80000">
                <p:cTn id="12" fill="hold" display="0">
                  <p:stCondLst>
                    <p:cond delay="indefinite"/>
                  </p:stCondLst>
                </p:cTn>
                <p:tgtEl>
                  <p:spTgt spid="1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4" y="36113"/>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6"/>
            <a:ext cx="15493506" cy="7872161"/>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8"/>
                </a:lnSpc>
                <a:spcBef>
                  <a:spcPct val="0"/>
                </a:spcBef>
              </a:pPr>
              <a:endParaRPr/>
            </a:p>
          </p:txBody>
        </p:sp>
      </p:grpSp>
      <p:grpSp>
        <p:nvGrpSpPr>
          <p:cNvPr id="8" name="Group 8"/>
          <p:cNvGrpSpPr/>
          <p:nvPr/>
        </p:nvGrpSpPr>
        <p:grpSpPr>
          <a:xfrm>
            <a:off x="1482063" y="-318330"/>
            <a:ext cx="15493506" cy="1765391"/>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8"/>
                </a:lnSpc>
                <a:spcBef>
                  <a:spcPct val="0"/>
                </a:spcBef>
              </a:pPr>
              <a:endParaRPr/>
            </a:p>
          </p:txBody>
        </p:sp>
      </p:grpSp>
      <p:grpSp>
        <p:nvGrpSpPr>
          <p:cNvPr id="11" name="Group 11"/>
          <p:cNvGrpSpPr/>
          <p:nvPr/>
        </p:nvGrpSpPr>
        <p:grpSpPr>
          <a:xfrm>
            <a:off x="1821331" y="2827529"/>
            <a:ext cx="14645345"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8"/>
                </a:lnSpc>
              </a:pPr>
              <a:endParaRPr/>
            </a:p>
          </p:txBody>
        </p:sp>
      </p:grpSp>
      <p:sp>
        <p:nvSpPr>
          <p:cNvPr id="14" name="Freeform 14"/>
          <p:cNvSpPr/>
          <p:nvPr/>
        </p:nvSpPr>
        <p:spPr>
          <a:xfrm>
            <a:off x="16087608" y="6094013"/>
            <a:ext cx="1971792" cy="4229100"/>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5" y="-4308183"/>
            <a:ext cx="1079108" cy="11510489"/>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8" y="-267210"/>
            <a:ext cx="2116223" cy="4742237"/>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TextBox 6"/>
          <p:cNvSpPr txBox="1"/>
          <p:nvPr/>
        </p:nvSpPr>
        <p:spPr>
          <a:xfrm>
            <a:off x="2138481" y="5592585"/>
            <a:ext cx="14180673" cy="2769989"/>
          </a:xfrm>
          <a:prstGeom prst="rect">
            <a:avLst/>
          </a:prstGeom>
        </p:spPr>
        <p:txBody>
          <a:bodyPr wrap="square" lIns="0" tIns="0" rIns="0" bIns="0" rtlCol="0" anchor="t">
            <a:spAutoFit/>
          </a:bodyPr>
          <a:lstStyle/>
          <a:p>
            <a:pPr algn="ctr">
              <a:lnSpc>
                <a:spcPct val="150000"/>
              </a:lnSpc>
            </a:pPr>
            <a:r>
              <a:rPr lang="vi-VN" sz="6000" b="1">
                <a:latin typeface="Arial" pitchFamily="34" charset="0"/>
                <a:cs typeface="Arial" pitchFamily="34" charset="0"/>
              </a:rPr>
              <a:t>C</a:t>
            </a:r>
            <a:r>
              <a:rPr lang="en-US" sz="6000" b="1">
                <a:latin typeface="Arial" pitchFamily="34" charset="0"/>
                <a:cs typeface="Arial" pitchFamily="34" charset="0"/>
              </a:rPr>
              <a:t>ách lập kế hoạch và thực hiện </a:t>
            </a:r>
            <a:endParaRPr lang="vi-VN" sz="6000" b="1">
              <a:latin typeface="Arial" pitchFamily="34" charset="0"/>
              <a:cs typeface="Arial" pitchFamily="34" charset="0"/>
            </a:endParaRPr>
          </a:p>
          <a:p>
            <a:pPr algn="ctr">
              <a:lnSpc>
                <a:spcPct val="150000"/>
              </a:lnSpc>
            </a:pPr>
            <a:r>
              <a:rPr lang="en-US" sz="6000" b="1">
                <a:latin typeface="Arial" pitchFamily="34" charset="0"/>
                <a:cs typeface="Arial" pitchFamily="34" charset="0"/>
              </a:rPr>
              <a:t>kế hoạch chi tiêu</a:t>
            </a:r>
          </a:p>
        </p:txBody>
      </p:sp>
      <p:sp>
        <p:nvSpPr>
          <p:cNvPr id="20" name="TextBox 8"/>
          <p:cNvSpPr txBox="1"/>
          <p:nvPr/>
        </p:nvSpPr>
        <p:spPr>
          <a:xfrm>
            <a:off x="8221594" y="3454580"/>
            <a:ext cx="2014451" cy="2289089"/>
          </a:xfrm>
          <a:prstGeom prst="rect">
            <a:avLst/>
          </a:prstGeom>
        </p:spPr>
        <p:txBody>
          <a:bodyPr lIns="0" tIns="0" rIns="0" bIns="0" rtlCol="0" anchor="t">
            <a:spAutoFit/>
          </a:bodyPr>
          <a:lstStyle/>
          <a:p>
            <a:pPr>
              <a:lnSpc>
                <a:spcPts val="17775"/>
              </a:lnSpc>
            </a:pPr>
            <a:r>
              <a:rPr lang="en-US" sz="12800" b="1">
                <a:solidFill>
                  <a:srgbClr val="D4A276"/>
                </a:solidFill>
                <a:latin typeface="Arial" pitchFamily="34" charset="0"/>
                <a:cs typeface="Arial" pitchFamily="34" charset="0"/>
              </a:rPr>
              <a:t>0</a:t>
            </a:r>
            <a:r>
              <a:rPr lang="vi-VN" sz="12800" b="1">
                <a:solidFill>
                  <a:srgbClr val="D4A276"/>
                </a:solidFill>
                <a:latin typeface="Arial" pitchFamily="34" charset="0"/>
                <a:cs typeface="Arial" pitchFamily="34" charset="0"/>
              </a:rPr>
              <a:t>2</a:t>
            </a:r>
            <a:endParaRPr lang="en-US" sz="12800" b="1">
              <a:solidFill>
                <a:srgbClr val="D4A276"/>
              </a:solidFill>
              <a:latin typeface="Arial" pitchFamily="34" charset="0"/>
              <a:cs typeface="Arial" pitchFamily="34" charset="0"/>
            </a:endParaRPr>
          </a:p>
        </p:txBody>
      </p:sp>
    </p:spTree>
    <p:extLst>
      <p:ext uri="{BB962C8B-B14F-4D97-AF65-F5344CB8AC3E}">
        <p14:creationId xmlns:p14="http://schemas.microsoft.com/office/powerpoint/2010/main" val="1149651372"/>
      </p:ext>
    </p:extLst>
  </p:cSld>
  <p:clrMapOvr>
    <a:masterClrMapping/>
  </p:clrMapOvr>
  <p:transition spd="med">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432044"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800000">
            <a:off x="256079" y="496780"/>
            <a:ext cx="8865294" cy="9447320"/>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2602534" cy="2516758"/>
            </a:xfrm>
            <a:prstGeom prst="rect">
              <a:avLst/>
            </a:prstGeom>
          </p:spPr>
          <p:txBody>
            <a:bodyPr lIns="50800" tIns="50800" rIns="50800" bIns="50800" rtlCol="0" anchor="ctr"/>
            <a:lstStyle/>
            <a:p>
              <a:pPr algn="ctr">
                <a:lnSpc>
                  <a:spcPts val="2658"/>
                </a:lnSpc>
              </a:pPr>
              <a:endParaRPr/>
            </a:p>
          </p:txBody>
        </p:sp>
      </p:grpSp>
      <p:grpSp>
        <p:nvGrpSpPr>
          <p:cNvPr id="8" name="Group 8"/>
          <p:cNvGrpSpPr/>
          <p:nvPr/>
        </p:nvGrpSpPr>
        <p:grpSpPr>
          <a:xfrm rot="-10800000">
            <a:off x="9426172" y="496780"/>
            <a:ext cx="8557028" cy="9447320"/>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2097044" cy="2516758"/>
            </a:xfrm>
            <a:prstGeom prst="rect">
              <a:avLst/>
            </a:prstGeom>
          </p:spPr>
          <p:txBody>
            <a:bodyPr lIns="50800" tIns="50800" rIns="50800" bIns="50800" rtlCol="0" anchor="ctr"/>
            <a:lstStyle/>
            <a:p>
              <a:pPr algn="ctr">
                <a:lnSpc>
                  <a:spcPts val="2658"/>
                </a:lnSpc>
              </a:pPr>
              <a:endParaRPr/>
            </a:p>
          </p:txBody>
        </p:sp>
      </p:grpSp>
      <p:grpSp>
        <p:nvGrpSpPr>
          <p:cNvPr id="11" name="Group 11"/>
          <p:cNvGrpSpPr/>
          <p:nvPr/>
        </p:nvGrpSpPr>
        <p:grpSpPr>
          <a:xfrm rot="-10800000">
            <a:off x="10381767" y="927991"/>
            <a:ext cx="7230361"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cap="rnd">
              <a:solidFill>
                <a:srgbClr val="8A5F36"/>
              </a:solidFill>
              <a:prstDash val="dash"/>
              <a:round/>
            </a:ln>
          </p:spPr>
        </p:sp>
        <p:sp>
          <p:nvSpPr>
            <p:cNvPr id="13" name="TextBox 13"/>
            <p:cNvSpPr txBox="1"/>
            <p:nvPr/>
          </p:nvSpPr>
          <p:spPr>
            <a:xfrm>
              <a:off x="0" y="-28575"/>
              <a:ext cx="1700696" cy="2268868"/>
            </a:xfrm>
            <a:prstGeom prst="rect">
              <a:avLst/>
            </a:prstGeom>
          </p:spPr>
          <p:txBody>
            <a:bodyPr lIns="50800" tIns="50800" rIns="50800" bIns="50800" rtlCol="0" anchor="ctr"/>
            <a:lstStyle/>
            <a:p>
              <a:pPr algn="ctr">
                <a:lnSpc>
                  <a:spcPts val="2658"/>
                </a:lnSpc>
              </a:pPr>
              <a:endParaRPr/>
            </a:p>
          </p:txBody>
        </p:sp>
      </p:grpSp>
      <p:grpSp>
        <p:nvGrpSpPr>
          <p:cNvPr id="14" name="Group 14"/>
          <p:cNvGrpSpPr/>
          <p:nvPr/>
        </p:nvGrpSpPr>
        <p:grpSpPr>
          <a:xfrm rot="-10800000">
            <a:off x="746056" y="927991"/>
            <a:ext cx="7473985"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cap="rnd">
              <a:solidFill>
                <a:srgbClr val="8A5F36"/>
              </a:solidFill>
              <a:prstDash val="dash"/>
              <a:round/>
            </a:ln>
          </p:spPr>
        </p:sp>
        <p:sp>
          <p:nvSpPr>
            <p:cNvPr id="16" name="TextBox 16"/>
            <p:cNvSpPr txBox="1"/>
            <p:nvPr/>
          </p:nvSpPr>
          <p:spPr>
            <a:xfrm>
              <a:off x="0" y="-28575"/>
              <a:ext cx="2194095" cy="2268868"/>
            </a:xfrm>
            <a:prstGeom prst="rect">
              <a:avLst/>
            </a:prstGeom>
          </p:spPr>
          <p:txBody>
            <a:bodyPr lIns="50800" tIns="50800" rIns="50800" bIns="50800" rtlCol="0" anchor="ctr"/>
            <a:lstStyle/>
            <a:p>
              <a:pPr algn="ctr">
                <a:lnSpc>
                  <a:spcPts val="2658"/>
                </a:lnSpc>
              </a:pPr>
              <a:endParaRPr/>
            </a:p>
          </p:txBody>
        </p:sp>
      </p:grpSp>
      <p:sp>
        <p:nvSpPr>
          <p:cNvPr id="17" name="Freeform 17"/>
          <p:cNvSpPr/>
          <p:nvPr/>
        </p:nvSpPr>
        <p:spPr>
          <a:xfrm rot="-10800000">
            <a:off x="8705435" y="1496967"/>
            <a:ext cx="1079108" cy="7365788"/>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4">
              <a:extLst>
                <a:ext uri="{96DAC541-7B7A-43D3-8B79-37D633B846F1}">
                  <asvg:svgBlip xmlns="" xmlns:asvg="http://schemas.microsoft.com/office/drawing/2016/SVG/main" r:embed="rId5"/>
                </a:ext>
              </a:extLst>
            </a:blip>
            <a:stretch>
              <a:fillRect b="-56269"/>
            </a:stretch>
          </a:blipFill>
        </p:spPr>
      </p:sp>
      <p:sp>
        <p:nvSpPr>
          <p:cNvPr id="20" name="Freeform 20"/>
          <p:cNvSpPr/>
          <p:nvPr/>
        </p:nvSpPr>
        <p:spPr>
          <a:xfrm>
            <a:off x="2147905" y="3009900"/>
            <a:ext cx="5052338" cy="1230933"/>
          </a:xfrm>
          <a:custGeom>
            <a:avLst/>
            <a:gdLst/>
            <a:ahLst/>
            <a:cxnLst/>
            <a:rect l="l" t="t" r="r" b="b"/>
            <a:pathLst>
              <a:path w="5052337" h="1230933">
                <a:moveTo>
                  <a:pt x="0" y="0"/>
                </a:moveTo>
                <a:lnTo>
                  <a:pt x="5052337" y="0"/>
                </a:lnTo>
                <a:lnTo>
                  <a:pt x="5052337" y="1230933"/>
                </a:lnTo>
                <a:lnTo>
                  <a:pt x="0" y="1230933"/>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24" name="TextBox 24"/>
          <p:cNvSpPr txBox="1"/>
          <p:nvPr/>
        </p:nvSpPr>
        <p:spPr>
          <a:xfrm>
            <a:off x="762000" y="3167216"/>
            <a:ext cx="7378773" cy="859210"/>
          </a:xfrm>
          <a:prstGeom prst="rect">
            <a:avLst/>
          </a:prstGeom>
        </p:spPr>
        <p:txBody>
          <a:bodyPr lIns="0" tIns="0" rIns="0" bIns="0" rtlCol="0" anchor="t">
            <a:spAutoFit/>
          </a:bodyPr>
          <a:lstStyle/>
          <a:p>
            <a:pPr algn="ctr">
              <a:lnSpc>
                <a:spcPts val="6719"/>
              </a:lnSpc>
              <a:spcBef>
                <a:spcPct val="0"/>
              </a:spcBef>
            </a:pPr>
            <a:r>
              <a:rPr lang="vi-VN" sz="4000" smtClean="0">
                <a:solidFill>
                  <a:srgbClr val="000000"/>
                </a:solidFill>
                <a:latin typeface="Arial" pitchFamily="34" charset="0"/>
                <a:cs typeface="Arial" pitchFamily="34" charset="0"/>
              </a:rPr>
              <a:t>Nhóm 1, 2</a:t>
            </a:r>
            <a:endParaRPr lang="en-US" sz="4000">
              <a:solidFill>
                <a:srgbClr val="000000"/>
              </a:solidFill>
              <a:latin typeface="Arial" pitchFamily="34" charset="0"/>
              <a:cs typeface="Arial" pitchFamily="34" charset="0"/>
            </a:endParaRPr>
          </a:p>
        </p:txBody>
      </p:sp>
      <p:sp>
        <p:nvSpPr>
          <p:cNvPr id="28" name="Rectangle 27"/>
          <p:cNvSpPr/>
          <p:nvPr/>
        </p:nvSpPr>
        <p:spPr>
          <a:xfrm>
            <a:off x="977848" y="4477583"/>
            <a:ext cx="7010400" cy="4247317"/>
          </a:xfrm>
          <a:prstGeom prst="rect">
            <a:avLst/>
          </a:prstGeom>
        </p:spPr>
        <p:txBody>
          <a:bodyPr wrap="square">
            <a:spAutoFit/>
          </a:bodyPr>
          <a:lstStyle/>
          <a:p>
            <a:pPr marL="571500" indent="-571500" algn="just">
              <a:lnSpc>
                <a:spcPct val="150000"/>
              </a:lnSpc>
              <a:buFont typeface="Arial" pitchFamily="34" charset="0"/>
              <a:buChar char="•"/>
            </a:pPr>
            <a:r>
              <a:rPr lang="en-US" sz="3600">
                <a:latin typeface="Arial" pitchFamily="34" charset="0"/>
                <a:cs typeface="Arial" pitchFamily="34" charset="0"/>
              </a:rPr>
              <a:t>Theo em, bạn Hà trong trường hợp 1 lập kế hoạch chi tiêu gồm mấy bước? </a:t>
            </a:r>
            <a:endParaRPr lang="vi-VN" sz="3600" smtClean="0">
              <a:latin typeface="Arial" pitchFamily="34" charset="0"/>
              <a:cs typeface="Arial" pitchFamily="34" charset="0"/>
            </a:endParaRPr>
          </a:p>
          <a:p>
            <a:pPr marL="571500" indent="-571500" algn="just">
              <a:lnSpc>
                <a:spcPct val="150000"/>
              </a:lnSpc>
              <a:buFont typeface="Arial" pitchFamily="34" charset="0"/>
              <a:buChar char="•"/>
            </a:pPr>
            <a:r>
              <a:rPr lang="en-US" sz="3600" smtClean="0">
                <a:latin typeface="Arial" pitchFamily="34" charset="0"/>
                <a:cs typeface="Arial" pitchFamily="34" charset="0"/>
              </a:rPr>
              <a:t>Em </a:t>
            </a:r>
            <a:r>
              <a:rPr lang="en-US" sz="3600">
                <a:latin typeface="Arial" pitchFamily="34" charset="0"/>
                <a:cs typeface="Arial" pitchFamily="34" charset="0"/>
              </a:rPr>
              <a:t>hãy đặt tên cho từng bước trong kế hoạch chi tiêu đó.</a:t>
            </a:r>
          </a:p>
        </p:txBody>
      </p:sp>
      <p:sp>
        <p:nvSpPr>
          <p:cNvPr id="29" name="Freeform 20"/>
          <p:cNvSpPr/>
          <p:nvPr/>
        </p:nvSpPr>
        <p:spPr>
          <a:xfrm>
            <a:off x="11672905" y="1931367"/>
            <a:ext cx="5052338" cy="1230933"/>
          </a:xfrm>
          <a:custGeom>
            <a:avLst/>
            <a:gdLst/>
            <a:ahLst/>
            <a:cxnLst/>
            <a:rect l="l" t="t" r="r" b="b"/>
            <a:pathLst>
              <a:path w="5052337" h="1230933">
                <a:moveTo>
                  <a:pt x="0" y="0"/>
                </a:moveTo>
                <a:lnTo>
                  <a:pt x="5052337" y="0"/>
                </a:lnTo>
                <a:lnTo>
                  <a:pt x="5052337" y="1230933"/>
                </a:lnTo>
                <a:lnTo>
                  <a:pt x="0" y="1230933"/>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30" name="TextBox 24"/>
          <p:cNvSpPr txBox="1"/>
          <p:nvPr/>
        </p:nvSpPr>
        <p:spPr>
          <a:xfrm>
            <a:off x="10287000" y="2088683"/>
            <a:ext cx="7378773" cy="859210"/>
          </a:xfrm>
          <a:prstGeom prst="rect">
            <a:avLst/>
          </a:prstGeom>
        </p:spPr>
        <p:txBody>
          <a:bodyPr lIns="0" tIns="0" rIns="0" bIns="0" rtlCol="0" anchor="t">
            <a:spAutoFit/>
          </a:bodyPr>
          <a:lstStyle/>
          <a:p>
            <a:pPr algn="ctr">
              <a:lnSpc>
                <a:spcPts val="6719"/>
              </a:lnSpc>
              <a:spcBef>
                <a:spcPct val="0"/>
              </a:spcBef>
            </a:pPr>
            <a:r>
              <a:rPr lang="vi-VN" sz="4000" smtClean="0">
                <a:solidFill>
                  <a:srgbClr val="000000"/>
                </a:solidFill>
                <a:latin typeface="Arial" pitchFamily="34" charset="0"/>
                <a:cs typeface="Arial" pitchFamily="34" charset="0"/>
              </a:rPr>
              <a:t>Nhóm 3, 4</a:t>
            </a:r>
            <a:endParaRPr lang="en-US" sz="4000">
              <a:solidFill>
                <a:srgbClr val="000000"/>
              </a:solidFill>
              <a:latin typeface="Arial" pitchFamily="34" charset="0"/>
              <a:cs typeface="Arial" pitchFamily="34" charset="0"/>
            </a:endParaRPr>
          </a:p>
        </p:txBody>
      </p:sp>
      <p:sp>
        <p:nvSpPr>
          <p:cNvPr id="31" name="Rectangle 30"/>
          <p:cNvSpPr/>
          <p:nvPr/>
        </p:nvSpPr>
        <p:spPr>
          <a:xfrm>
            <a:off x="10381767" y="3619500"/>
            <a:ext cx="7230361" cy="5078313"/>
          </a:xfrm>
          <a:prstGeom prst="rect">
            <a:avLst/>
          </a:prstGeom>
        </p:spPr>
        <p:txBody>
          <a:bodyPr wrap="square">
            <a:spAutoFit/>
          </a:bodyPr>
          <a:lstStyle/>
          <a:p>
            <a:pPr marL="571500" indent="-571500" algn="just">
              <a:lnSpc>
                <a:spcPct val="150000"/>
              </a:lnSpc>
              <a:buFont typeface="Arial" pitchFamily="34" charset="0"/>
              <a:buChar char="•"/>
            </a:pPr>
            <a:r>
              <a:rPr lang="en-US" sz="3600">
                <a:latin typeface="Arial" pitchFamily="34" charset="0"/>
                <a:cs typeface="Arial" pitchFamily="34" charset="0"/>
              </a:rPr>
              <a:t>Em có nhận xét gì về thói quen chi tiêu của bạn An trong trường hợp 2? </a:t>
            </a:r>
            <a:endParaRPr lang="vi-VN" sz="3600" smtClean="0">
              <a:latin typeface="Arial" pitchFamily="34" charset="0"/>
              <a:cs typeface="Arial" pitchFamily="34" charset="0"/>
            </a:endParaRPr>
          </a:p>
          <a:p>
            <a:pPr marL="571500" indent="-571500" algn="just">
              <a:lnSpc>
                <a:spcPct val="150000"/>
              </a:lnSpc>
              <a:buFont typeface="Arial" pitchFamily="34" charset="0"/>
              <a:buChar char="•"/>
            </a:pPr>
            <a:r>
              <a:rPr lang="en-US" sz="3600" smtClean="0">
                <a:latin typeface="Arial" pitchFamily="34" charset="0"/>
                <a:cs typeface="Arial" pitchFamily="34" charset="0"/>
              </a:rPr>
              <a:t>Từ </a:t>
            </a:r>
            <a:r>
              <a:rPr lang="en-US" sz="3600">
                <a:latin typeface="Arial" pitchFamily="34" charset="0"/>
                <a:cs typeface="Arial" pitchFamily="34" charset="0"/>
              </a:rPr>
              <a:t>đó, em hãy rút ra bài học về cách rèn luyện để tạo thói quen chi tiêu hợp lí cho bản thân.</a:t>
            </a:r>
          </a:p>
        </p:txBody>
      </p:sp>
      <p:sp>
        <p:nvSpPr>
          <p:cNvPr id="25" name="Freeform 13"/>
          <p:cNvSpPr/>
          <p:nvPr/>
        </p:nvSpPr>
        <p:spPr>
          <a:xfrm>
            <a:off x="1564967" y="1352245"/>
            <a:ext cx="5836162" cy="1230933"/>
          </a:xfrm>
          <a:custGeom>
            <a:avLst/>
            <a:gdLst/>
            <a:ahLst/>
            <a:cxnLst/>
            <a:rect l="l" t="t" r="r" b="b"/>
            <a:pathLst>
              <a:path w="4166405" h="939524">
                <a:moveTo>
                  <a:pt x="0" y="0"/>
                </a:moveTo>
                <a:lnTo>
                  <a:pt x="4166405" y="0"/>
                </a:lnTo>
                <a:lnTo>
                  <a:pt x="4166405" y="939524"/>
                </a:lnTo>
                <a:lnTo>
                  <a:pt x="0" y="939524"/>
                </a:lnTo>
                <a:lnTo>
                  <a:pt x="0" y="0"/>
                </a:lnTo>
                <a:close/>
              </a:path>
            </a:pathLst>
          </a:custGeom>
          <a:blipFill>
            <a:blip r:embed="rId10">
              <a:extLst>
                <a:ext uri="{96DAC541-7B7A-43D3-8B79-37D633B846F1}">
                  <asvg:svgBlip xmlns:asvg="http://schemas.microsoft.com/office/drawing/2016/SVG/main" xmlns="" r:embed="rId16"/>
                </a:ext>
              </a:extLst>
            </a:blip>
            <a:stretch>
              <a:fillRect/>
            </a:stretch>
          </a:blipFill>
        </p:spPr>
      </p:sp>
      <p:sp>
        <p:nvSpPr>
          <p:cNvPr id="26" name="TextBox 24"/>
          <p:cNvSpPr txBox="1"/>
          <p:nvPr/>
        </p:nvSpPr>
        <p:spPr>
          <a:xfrm>
            <a:off x="762000" y="1496966"/>
            <a:ext cx="7378773" cy="761170"/>
          </a:xfrm>
          <a:prstGeom prst="rect">
            <a:avLst/>
          </a:prstGeom>
        </p:spPr>
        <p:txBody>
          <a:bodyPr lIns="0" tIns="0" rIns="0" bIns="0" rtlCol="0" anchor="t">
            <a:spAutoFit/>
          </a:bodyPr>
          <a:lstStyle/>
          <a:p>
            <a:pPr algn="ctr">
              <a:lnSpc>
                <a:spcPts val="6719"/>
              </a:lnSpc>
              <a:spcBef>
                <a:spcPct val="0"/>
              </a:spcBef>
            </a:pPr>
            <a:r>
              <a:rPr lang="vi-VN" sz="4000" smtClean="0">
                <a:solidFill>
                  <a:srgbClr val="000000"/>
                </a:solidFill>
                <a:latin typeface="Arial" pitchFamily="34" charset="0"/>
                <a:cs typeface="Arial" pitchFamily="34" charset="0"/>
              </a:rPr>
              <a:t>Thảo luận nhóm</a:t>
            </a:r>
            <a:endParaRPr lang="en-US" sz="40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38622798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3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 calcmode="lin" valueType="num">
                                      <p:cBhvr>
                                        <p:cTn id="29" dur="1000" fill="hold"/>
                                        <p:tgtEl>
                                          <p:spTgt spid="25"/>
                                        </p:tgtEl>
                                        <p:attrNameLst>
                                          <p:attrName>style.rotation</p:attrName>
                                        </p:attrNameLst>
                                      </p:cBhvr>
                                      <p:tavLst>
                                        <p:tav tm="0">
                                          <p:val>
                                            <p:fltVal val="90"/>
                                          </p:val>
                                        </p:tav>
                                        <p:tav tm="100000">
                                          <p:val>
                                            <p:fltVal val="0"/>
                                          </p:val>
                                        </p:tav>
                                      </p:tavLst>
                                    </p:anim>
                                    <p:animEffect transition="in" filter="fade">
                                      <p:cBhvr>
                                        <p:cTn id="30" dur="1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0" grpId="0"/>
      <p:bldP spid="31"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9370502" y="1028700"/>
            <a:ext cx="7888802" cy="8229600"/>
            <a:chOff x="0" y="0"/>
            <a:chExt cx="2077709" cy="2167467"/>
          </a:xfrm>
        </p:grpSpPr>
        <p:sp>
          <p:nvSpPr>
            <p:cNvPr id="6" name="Freeform 6"/>
            <p:cNvSpPr/>
            <p:nvPr/>
          </p:nvSpPr>
          <p:spPr>
            <a:xfrm>
              <a:off x="0" y="0"/>
              <a:ext cx="2077709"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rgbClr val="AA917E"/>
            </a:solidFill>
          </p:spPr>
        </p:sp>
        <p:sp>
          <p:nvSpPr>
            <p:cNvPr id="7" name="TextBox 7"/>
            <p:cNvSpPr txBox="1"/>
            <p:nvPr/>
          </p:nvSpPr>
          <p:spPr>
            <a:xfrm>
              <a:off x="0" y="-28575"/>
              <a:ext cx="2077709" cy="2196042"/>
            </a:xfrm>
            <a:prstGeom prst="rect">
              <a:avLst/>
            </a:prstGeom>
          </p:spPr>
          <p:txBody>
            <a:bodyPr lIns="50800" tIns="50800" rIns="50800" bIns="50800" rtlCol="0" anchor="ctr"/>
            <a:lstStyle/>
            <a:p>
              <a:pPr algn="ctr">
                <a:lnSpc>
                  <a:spcPts val="2658"/>
                </a:lnSpc>
              </a:pPr>
              <a:endParaRPr/>
            </a:p>
          </p:txBody>
        </p:sp>
      </p:grpSp>
      <p:grpSp>
        <p:nvGrpSpPr>
          <p:cNvPr id="8" name="Group 8"/>
          <p:cNvGrpSpPr/>
          <p:nvPr/>
        </p:nvGrpSpPr>
        <p:grpSpPr>
          <a:xfrm>
            <a:off x="1014114" y="1028702"/>
            <a:ext cx="7888802" cy="8338649"/>
            <a:chOff x="0" y="0"/>
            <a:chExt cx="2077709" cy="2196188"/>
          </a:xfrm>
        </p:grpSpPr>
        <p:sp>
          <p:nvSpPr>
            <p:cNvPr id="9" name="Freeform 9"/>
            <p:cNvSpPr/>
            <p:nvPr/>
          </p:nvSpPr>
          <p:spPr>
            <a:xfrm>
              <a:off x="0" y="0"/>
              <a:ext cx="2077709" cy="2196187"/>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rgbClr val="AA917E"/>
            </a:solidFill>
          </p:spPr>
        </p:sp>
        <p:sp>
          <p:nvSpPr>
            <p:cNvPr id="10" name="TextBox 10"/>
            <p:cNvSpPr txBox="1"/>
            <p:nvPr/>
          </p:nvSpPr>
          <p:spPr>
            <a:xfrm>
              <a:off x="0" y="-28575"/>
              <a:ext cx="2077709" cy="2224763"/>
            </a:xfrm>
            <a:prstGeom prst="rect">
              <a:avLst/>
            </a:prstGeom>
          </p:spPr>
          <p:txBody>
            <a:bodyPr lIns="50800" tIns="50800" rIns="50800" bIns="50800" rtlCol="0" anchor="ctr"/>
            <a:lstStyle/>
            <a:p>
              <a:pPr algn="ctr">
                <a:lnSpc>
                  <a:spcPts val="2658"/>
                </a:lnSpc>
              </a:pPr>
              <a:endParaRPr/>
            </a:p>
          </p:txBody>
        </p:sp>
      </p:grpSp>
      <p:sp>
        <p:nvSpPr>
          <p:cNvPr id="11" name="Freeform 11"/>
          <p:cNvSpPr/>
          <p:nvPr/>
        </p:nvSpPr>
        <p:spPr>
          <a:xfrm rot="-291588">
            <a:off x="2164250" y="2030375"/>
            <a:ext cx="5588531" cy="6017261"/>
          </a:xfrm>
          <a:custGeom>
            <a:avLst/>
            <a:gdLst/>
            <a:ahLst/>
            <a:cxnLst/>
            <a:rect l="l" t="t" r="r" b="b"/>
            <a:pathLst>
              <a:path w="5588530" h="6017260">
                <a:moveTo>
                  <a:pt x="0" y="0"/>
                </a:moveTo>
                <a:lnTo>
                  <a:pt x="5588530" y="0"/>
                </a:lnTo>
                <a:lnTo>
                  <a:pt x="5588530" y="6017260"/>
                </a:lnTo>
                <a:lnTo>
                  <a:pt x="0" y="6017260"/>
                </a:lnTo>
                <a:lnTo>
                  <a:pt x="0" y="0"/>
                </a:lnTo>
                <a:close/>
              </a:path>
            </a:pathLst>
          </a:custGeom>
          <a:blipFill>
            <a:blip r:embed="rId4"/>
            <a:stretch>
              <a:fillRect/>
            </a:stretch>
          </a:blipFill>
        </p:spPr>
      </p:sp>
      <p:grpSp>
        <p:nvGrpSpPr>
          <p:cNvPr id="12" name="Group 12"/>
          <p:cNvGrpSpPr/>
          <p:nvPr/>
        </p:nvGrpSpPr>
        <p:grpSpPr>
          <a:xfrm>
            <a:off x="10412164" y="1528513"/>
            <a:ext cx="6345467" cy="7229981"/>
            <a:chOff x="0" y="0"/>
            <a:chExt cx="1671234" cy="1904192"/>
          </a:xfrm>
        </p:grpSpPr>
        <p:sp>
          <p:nvSpPr>
            <p:cNvPr id="13" name="Freeform 13"/>
            <p:cNvSpPr/>
            <p:nvPr/>
          </p:nvSpPr>
          <p:spPr>
            <a:xfrm>
              <a:off x="0" y="0"/>
              <a:ext cx="1671234" cy="1904192"/>
            </a:xfrm>
            <a:custGeom>
              <a:avLst/>
              <a:gdLst/>
              <a:ahLst/>
              <a:cxnLst/>
              <a:rect l="l" t="t" r="r" b="b"/>
              <a:pathLst>
                <a:path w="1671234" h="1904192">
                  <a:moveTo>
                    <a:pt x="62224" y="0"/>
                  </a:moveTo>
                  <a:lnTo>
                    <a:pt x="1609011" y="0"/>
                  </a:lnTo>
                  <a:cubicBezTo>
                    <a:pt x="1643376" y="0"/>
                    <a:pt x="1671234" y="27858"/>
                    <a:pt x="1671234" y="62224"/>
                  </a:cubicBezTo>
                  <a:lnTo>
                    <a:pt x="1671234" y="1841969"/>
                  </a:lnTo>
                  <a:cubicBezTo>
                    <a:pt x="1671234" y="1876334"/>
                    <a:pt x="1643376" y="1904192"/>
                    <a:pt x="1609011" y="1904192"/>
                  </a:cubicBezTo>
                  <a:lnTo>
                    <a:pt x="62224" y="1904192"/>
                  </a:lnTo>
                  <a:cubicBezTo>
                    <a:pt x="27858" y="1904192"/>
                    <a:pt x="0" y="1876334"/>
                    <a:pt x="0" y="1841969"/>
                  </a:cubicBezTo>
                  <a:lnTo>
                    <a:pt x="0" y="62224"/>
                  </a:lnTo>
                  <a:cubicBezTo>
                    <a:pt x="0" y="27858"/>
                    <a:pt x="27858" y="0"/>
                    <a:pt x="62224" y="0"/>
                  </a:cubicBezTo>
                  <a:close/>
                </a:path>
              </a:pathLst>
            </a:custGeom>
            <a:solidFill>
              <a:srgbClr val="F7EFE2"/>
            </a:solidFill>
            <a:ln w="38100" cap="rnd">
              <a:solidFill>
                <a:srgbClr val="825445"/>
              </a:solidFill>
              <a:prstDash val="dash"/>
              <a:round/>
            </a:ln>
          </p:spPr>
        </p:sp>
        <p:sp>
          <p:nvSpPr>
            <p:cNvPr id="14" name="TextBox 14"/>
            <p:cNvSpPr txBox="1"/>
            <p:nvPr/>
          </p:nvSpPr>
          <p:spPr>
            <a:xfrm>
              <a:off x="0" y="-28575"/>
              <a:ext cx="1671234" cy="1932767"/>
            </a:xfrm>
            <a:prstGeom prst="rect">
              <a:avLst/>
            </a:prstGeom>
          </p:spPr>
          <p:txBody>
            <a:bodyPr lIns="50800" tIns="50800" rIns="50800" bIns="50800" rtlCol="0" anchor="ctr"/>
            <a:lstStyle/>
            <a:p>
              <a:pPr algn="ctr">
                <a:lnSpc>
                  <a:spcPts val="2658"/>
                </a:lnSpc>
              </a:pPr>
              <a:endParaRPr/>
            </a:p>
          </p:txBody>
        </p:sp>
      </p:grpSp>
      <p:sp>
        <p:nvSpPr>
          <p:cNvPr id="15" name="Freeform 15"/>
          <p:cNvSpPr/>
          <p:nvPr/>
        </p:nvSpPr>
        <p:spPr>
          <a:xfrm>
            <a:off x="8604449" y="1627625"/>
            <a:ext cx="1079108" cy="7365788"/>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5">
              <a:extLst>
                <a:ext uri="{96DAC541-7B7A-43D3-8B79-37D633B846F1}">
                  <asvg:svgBlip xmlns="" xmlns:asvg="http://schemas.microsoft.com/office/drawing/2016/SVG/main" r:embed="rId6"/>
                </a:ext>
              </a:extLst>
            </a:blip>
            <a:stretch>
              <a:fillRect b="-56269"/>
            </a:stretch>
          </a:blipFill>
        </p:spPr>
      </p:sp>
      <p:sp>
        <p:nvSpPr>
          <p:cNvPr id="16" name="Freeform 16"/>
          <p:cNvSpPr/>
          <p:nvPr/>
        </p:nvSpPr>
        <p:spPr>
          <a:xfrm>
            <a:off x="15755625" y="5563067"/>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488927" y="456629"/>
            <a:ext cx="1889687" cy="1843440"/>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8" name="TextBox 18"/>
          <p:cNvSpPr txBox="1"/>
          <p:nvPr/>
        </p:nvSpPr>
        <p:spPr>
          <a:xfrm>
            <a:off x="10997919" y="1804463"/>
            <a:ext cx="5173955" cy="1384995"/>
          </a:xfrm>
          <a:prstGeom prst="rect">
            <a:avLst/>
          </a:prstGeom>
        </p:spPr>
        <p:txBody>
          <a:bodyPr lIns="0" tIns="0" rIns="0" bIns="0" rtlCol="0" anchor="t">
            <a:spAutoFit/>
          </a:bodyPr>
          <a:lstStyle/>
          <a:p>
            <a:pPr algn="ctr">
              <a:lnSpc>
                <a:spcPct val="150000"/>
              </a:lnSpc>
            </a:pPr>
            <a:r>
              <a:rPr lang="vi-VN" sz="6000" b="1">
                <a:solidFill>
                  <a:srgbClr val="000000"/>
                </a:solidFill>
                <a:latin typeface="Arial" pitchFamily="34" charset="0"/>
                <a:cs typeface="Arial" pitchFamily="34" charset="0"/>
              </a:rPr>
              <a:t>Khởi động</a:t>
            </a:r>
            <a:endParaRPr lang="en-US" sz="6000" b="1">
              <a:solidFill>
                <a:srgbClr val="000000"/>
              </a:solidFill>
              <a:latin typeface="Arial" pitchFamily="34" charset="0"/>
              <a:cs typeface="Arial" pitchFamily="34" charset="0"/>
            </a:endParaRPr>
          </a:p>
        </p:txBody>
      </p:sp>
      <p:sp>
        <p:nvSpPr>
          <p:cNvPr id="20" name="Rectangle 19"/>
          <p:cNvSpPr/>
          <p:nvPr/>
        </p:nvSpPr>
        <p:spPr>
          <a:xfrm>
            <a:off x="10694063" y="3195231"/>
            <a:ext cx="5781668" cy="5078313"/>
          </a:xfrm>
          <a:prstGeom prst="rect">
            <a:avLst/>
          </a:prstGeom>
        </p:spPr>
        <p:txBody>
          <a:bodyPr wrap="square" lIns="91422" tIns="45711" rIns="91422" bIns="45711">
            <a:spAutoFit/>
          </a:bodyPr>
          <a:lstStyle/>
          <a:p>
            <a:pPr algn="just">
              <a:lnSpc>
                <a:spcPct val="150000"/>
              </a:lnSpc>
            </a:pPr>
            <a:r>
              <a:rPr lang="en-US" sz="3600">
                <a:latin typeface="Arial" pitchFamily="34" charset="0"/>
                <a:cs typeface="Arial" pitchFamily="34" charset="0"/>
              </a:rPr>
              <a:t>Gia đình mỗi tuần cho em 50</a:t>
            </a:r>
            <a:r>
              <a:rPr lang="vi-VN" sz="3600">
                <a:latin typeface="Arial" pitchFamily="34" charset="0"/>
                <a:cs typeface="Arial" pitchFamily="34" charset="0"/>
              </a:rPr>
              <a:t>.</a:t>
            </a:r>
            <a:r>
              <a:rPr lang="en-US" sz="3600">
                <a:latin typeface="Arial" pitchFamily="34" charset="0"/>
                <a:cs typeface="Arial" pitchFamily="34" charset="0"/>
              </a:rPr>
              <a:t>000 đồng tiền tiêu vặt. Em sẽ chi tiêu cho những khoản nào? Theo em, làm thế nào để chi tiêu số tiền đó hiệu quả?</a:t>
            </a:r>
          </a:p>
        </p:txBody>
      </p:sp>
      <p:pic>
        <p:nvPicPr>
          <p:cNvPr id="1026" name="Picture 2" descr="https://o.remove.bg/downloads/7b0f4dfc-d11d-4262-8213-429b8568a692/image-removebg-previe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296023">
            <a:off x="1021488" y="3366969"/>
            <a:ext cx="8001000" cy="45050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2" name="Group 12"/>
          <p:cNvGrpSpPr/>
          <p:nvPr/>
        </p:nvGrpSpPr>
        <p:grpSpPr>
          <a:xfrm>
            <a:off x="4000500" y="756624"/>
            <a:ext cx="10210800" cy="2872611"/>
            <a:chOff x="0" y="0"/>
            <a:chExt cx="3486486" cy="1741851"/>
          </a:xfrm>
        </p:grpSpPr>
        <p:sp>
          <p:nvSpPr>
            <p:cNvPr id="2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24" name="TextBox 14"/>
            <p:cNvSpPr txBox="1"/>
            <p:nvPr/>
          </p:nvSpPr>
          <p:spPr>
            <a:xfrm>
              <a:off x="0" y="-28575"/>
              <a:ext cx="3486486" cy="1770426"/>
            </a:xfrm>
            <a:prstGeom prst="rect">
              <a:avLst/>
            </a:prstGeom>
          </p:spPr>
          <p:txBody>
            <a:bodyPr lIns="50800" tIns="50800" rIns="50800" bIns="50800" rtlCol="0" anchor="ctr"/>
            <a:lstStyle/>
            <a:p>
              <a:pPr algn="ctr">
                <a:lnSpc>
                  <a:spcPts val="2658"/>
                </a:lnSpc>
              </a:pPr>
              <a:endParaRPr/>
            </a:p>
          </p:txBody>
        </p:sp>
      </p:grpSp>
      <p:sp>
        <p:nvSpPr>
          <p:cNvPr id="25" name="Freeform 16"/>
          <p:cNvSpPr/>
          <p:nvPr/>
        </p:nvSpPr>
        <p:spPr>
          <a:xfrm rot="21440572">
            <a:off x="6717289" y="-841646"/>
            <a:ext cx="4853420" cy="3062287"/>
          </a:xfrm>
          <a:custGeom>
            <a:avLst/>
            <a:gdLst/>
            <a:ahLst/>
            <a:cxnLst/>
            <a:rect l="l" t="t" r="r" b="b"/>
            <a:pathLst>
              <a:path w="2909355" h="2957386">
                <a:moveTo>
                  <a:pt x="0" y="0"/>
                </a:moveTo>
                <a:lnTo>
                  <a:pt x="2909354" y="0"/>
                </a:lnTo>
                <a:lnTo>
                  <a:pt x="2909354" y="2957386"/>
                </a:lnTo>
                <a:lnTo>
                  <a:pt x="0" y="2957386"/>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6" name="Rectangle 25"/>
          <p:cNvSpPr/>
          <p:nvPr/>
        </p:nvSpPr>
        <p:spPr>
          <a:xfrm>
            <a:off x="3733800" y="2448587"/>
            <a:ext cx="10744200" cy="707886"/>
          </a:xfrm>
          <a:prstGeom prst="rect">
            <a:avLst/>
          </a:prstGeom>
        </p:spPr>
        <p:txBody>
          <a:bodyPr wrap="square">
            <a:spAutoFit/>
          </a:bodyPr>
          <a:lstStyle/>
          <a:p>
            <a:pPr algn="ctr"/>
            <a:r>
              <a:rPr lang="en-US" sz="4000">
                <a:latin typeface="Arial" pitchFamily="34" charset="0"/>
                <a:cs typeface="Arial" pitchFamily="34" charset="0"/>
              </a:rPr>
              <a:t>Bạn Hà </a:t>
            </a:r>
            <a:r>
              <a:rPr lang="en-US" sz="4000" smtClean="0">
                <a:latin typeface="Arial" pitchFamily="34" charset="0"/>
                <a:cs typeface="Arial" pitchFamily="34" charset="0"/>
              </a:rPr>
              <a:t>lập </a:t>
            </a:r>
            <a:r>
              <a:rPr lang="en-US" sz="4000">
                <a:latin typeface="Arial" pitchFamily="34" charset="0"/>
                <a:cs typeface="Arial" pitchFamily="34" charset="0"/>
              </a:rPr>
              <a:t>kế hoạch chi tiêu gồm 5 bước</a:t>
            </a:r>
          </a:p>
        </p:txBody>
      </p:sp>
      <p:sp>
        <p:nvSpPr>
          <p:cNvPr id="27" name="TextBox 26"/>
          <p:cNvSpPr txBox="1"/>
          <p:nvPr/>
        </p:nvSpPr>
        <p:spPr>
          <a:xfrm>
            <a:off x="7010400" y="1104900"/>
            <a:ext cx="3581400" cy="707886"/>
          </a:xfrm>
          <a:prstGeom prst="rect">
            <a:avLst/>
          </a:prstGeom>
          <a:noFill/>
        </p:spPr>
        <p:txBody>
          <a:bodyPr wrap="square" rtlCol="0">
            <a:spAutoFit/>
          </a:bodyPr>
          <a:lstStyle/>
          <a:p>
            <a:pPr algn="ctr"/>
            <a:r>
              <a:rPr lang="vi-VN" sz="4000" smtClean="0"/>
              <a:t>Trường hợp 1</a:t>
            </a:r>
            <a:endParaRPr lang="en-US" sz="4000"/>
          </a:p>
        </p:txBody>
      </p:sp>
      <p:sp>
        <p:nvSpPr>
          <p:cNvPr id="29" name="Rectangle 28"/>
          <p:cNvSpPr/>
          <p:nvPr/>
        </p:nvSpPr>
        <p:spPr>
          <a:xfrm>
            <a:off x="1295400" y="4229100"/>
            <a:ext cx="15773400" cy="5632311"/>
          </a:xfrm>
          <a:prstGeom prst="rect">
            <a:avLst/>
          </a:prstGeom>
        </p:spPr>
        <p:txBody>
          <a:bodyPr wrap="square">
            <a:spAutoFit/>
          </a:bodyPr>
          <a:lstStyle/>
          <a:p>
            <a:pPr marL="571500" indent="-571500" algn="just">
              <a:lnSpc>
                <a:spcPct val="150000"/>
              </a:lnSpc>
              <a:buFont typeface="Arial" pitchFamily="34" charset="0"/>
              <a:buChar char="•"/>
            </a:pPr>
            <a:r>
              <a:rPr lang="en-US" sz="4000" b="1">
                <a:latin typeface="Arial" pitchFamily="34" charset="0"/>
                <a:cs typeface="Arial" pitchFamily="34" charset="0"/>
              </a:rPr>
              <a:t>Bước 1: </a:t>
            </a:r>
            <a:r>
              <a:rPr lang="en-US" sz="4000">
                <a:latin typeface="Arial" pitchFamily="34" charset="0"/>
                <a:cs typeface="Arial" pitchFamily="34" charset="0"/>
              </a:rPr>
              <a:t>Xác định mục tiêu của kế hoạch và thời hạn thực hiện dựa trên số tiền đó.</a:t>
            </a:r>
          </a:p>
          <a:p>
            <a:pPr marL="571500" indent="-571500" algn="just">
              <a:lnSpc>
                <a:spcPct val="150000"/>
              </a:lnSpc>
              <a:buFont typeface="Arial" pitchFamily="34" charset="0"/>
              <a:buChar char="•"/>
            </a:pPr>
            <a:r>
              <a:rPr lang="en-US" sz="4000" b="1">
                <a:latin typeface="Arial" pitchFamily="34" charset="0"/>
                <a:cs typeface="Arial" pitchFamily="34" charset="0"/>
              </a:rPr>
              <a:t>Bước 2: </a:t>
            </a:r>
            <a:r>
              <a:rPr lang="en-US" sz="4000">
                <a:latin typeface="Arial" pitchFamily="34" charset="0"/>
                <a:cs typeface="Arial" pitchFamily="34" charset="0"/>
              </a:rPr>
              <a:t>Xác định các khoản cần </a:t>
            </a:r>
            <a:r>
              <a:rPr lang="en-US" sz="4000" smtClean="0">
                <a:latin typeface="Arial" pitchFamily="34" charset="0"/>
                <a:cs typeface="Arial" pitchFamily="34" charset="0"/>
              </a:rPr>
              <a:t>chi</a:t>
            </a:r>
            <a:r>
              <a:rPr lang="vi-VN" sz="4000" smtClean="0">
                <a:latin typeface="Arial" pitchFamily="34" charset="0"/>
                <a:cs typeface="Arial" pitchFamily="34" charset="0"/>
              </a:rPr>
              <a:t>.</a:t>
            </a:r>
            <a:endParaRPr lang="en-US" sz="4000">
              <a:latin typeface="Arial" pitchFamily="34" charset="0"/>
              <a:cs typeface="Arial" pitchFamily="34" charset="0"/>
            </a:endParaRPr>
          </a:p>
          <a:p>
            <a:pPr marL="571500" indent="-571500" algn="just">
              <a:lnSpc>
                <a:spcPct val="150000"/>
              </a:lnSpc>
              <a:buFont typeface="Arial" pitchFamily="34" charset="0"/>
              <a:buChar char="•"/>
            </a:pPr>
            <a:r>
              <a:rPr lang="en-US" sz="4000" b="1">
                <a:latin typeface="Arial" pitchFamily="34" charset="0"/>
                <a:cs typeface="Arial" pitchFamily="34" charset="0"/>
              </a:rPr>
              <a:t>Bước 3: </a:t>
            </a:r>
            <a:r>
              <a:rPr lang="en-US" sz="4000">
                <a:latin typeface="Arial" pitchFamily="34" charset="0"/>
                <a:cs typeface="Arial" pitchFamily="34" charset="0"/>
              </a:rPr>
              <a:t>Thiết lập nguyên tắc thu, </a:t>
            </a:r>
            <a:r>
              <a:rPr lang="en-US" sz="4000" smtClean="0">
                <a:latin typeface="Arial" pitchFamily="34" charset="0"/>
                <a:cs typeface="Arial" pitchFamily="34" charset="0"/>
              </a:rPr>
              <a:t>chi</a:t>
            </a:r>
            <a:r>
              <a:rPr lang="vi-VN" sz="4000" smtClean="0">
                <a:latin typeface="Arial" pitchFamily="34" charset="0"/>
                <a:cs typeface="Arial" pitchFamily="34" charset="0"/>
              </a:rPr>
              <a:t>.</a:t>
            </a:r>
            <a:endParaRPr lang="en-US" sz="4000">
              <a:latin typeface="Arial" pitchFamily="34" charset="0"/>
              <a:cs typeface="Arial" pitchFamily="34" charset="0"/>
            </a:endParaRPr>
          </a:p>
          <a:p>
            <a:pPr marL="571500" indent="-571500" algn="just">
              <a:lnSpc>
                <a:spcPct val="150000"/>
              </a:lnSpc>
              <a:buFont typeface="Arial" pitchFamily="34" charset="0"/>
              <a:buChar char="•"/>
            </a:pPr>
            <a:r>
              <a:rPr lang="en-US" sz="4000" b="1">
                <a:latin typeface="Arial" pitchFamily="34" charset="0"/>
                <a:cs typeface="Arial" pitchFamily="34" charset="0"/>
              </a:rPr>
              <a:t>Bước 4: </a:t>
            </a:r>
            <a:r>
              <a:rPr lang="en-US" sz="4000">
                <a:latin typeface="Arial" pitchFamily="34" charset="0"/>
                <a:cs typeface="Arial" pitchFamily="34" charset="0"/>
              </a:rPr>
              <a:t>Thực hiện kế hoạch chi </a:t>
            </a:r>
            <a:r>
              <a:rPr lang="en-US" sz="4000" smtClean="0">
                <a:latin typeface="Arial" pitchFamily="34" charset="0"/>
                <a:cs typeface="Arial" pitchFamily="34" charset="0"/>
              </a:rPr>
              <a:t>tiêu</a:t>
            </a:r>
            <a:r>
              <a:rPr lang="vi-VN" sz="4000" smtClean="0">
                <a:latin typeface="Arial" pitchFamily="34" charset="0"/>
                <a:cs typeface="Arial" pitchFamily="34" charset="0"/>
              </a:rPr>
              <a:t>.</a:t>
            </a:r>
            <a:endParaRPr lang="en-US" sz="4000">
              <a:latin typeface="Arial" pitchFamily="34" charset="0"/>
              <a:cs typeface="Arial" pitchFamily="34" charset="0"/>
            </a:endParaRPr>
          </a:p>
          <a:p>
            <a:pPr marL="571500" indent="-571500" algn="just">
              <a:lnSpc>
                <a:spcPct val="150000"/>
              </a:lnSpc>
              <a:buFont typeface="Arial" pitchFamily="34" charset="0"/>
              <a:buChar char="•"/>
            </a:pPr>
            <a:r>
              <a:rPr lang="en-US" sz="4000" b="1">
                <a:latin typeface="Arial" pitchFamily="34" charset="0"/>
                <a:cs typeface="Arial" pitchFamily="34" charset="0"/>
              </a:rPr>
              <a:t>Bước 5: </a:t>
            </a:r>
            <a:r>
              <a:rPr lang="en-US" sz="4000">
                <a:latin typeface="Arial" pitchFamily="34" charset="0"/>
                <a:cs typeface="Arial" pitchFamily="34" charset="0"/>
              </a:rPr>
              <a:t>Kiểm tra và điều chỉnh kế hoạch chi tiêu cho phù hợp.</a:t>
            </a:r>
          </a:p>
        </p:txBody>
      </p:sp>
      <p:pic>
        <p:nvPicPr>
          <p:cNvPr id="13314" name="Picture 2" descr="https://o.remove.bg/downloads/7891db39-d461-4a1b-9caa-ba7342a2fd5b/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0200" y="1027931"/>
            <a:ext cx="3549196" cy="354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427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fade">
                                      <p:cBhvr>
                                        <p:cTn id="30" dur="500"/>
                                        <p:tgtEl>
                                          <p:spTgt spid="2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xEl>
                                              <p:pRg st="2" end="2"/>
                                            </p:txEl>
                                          </p:spTgt>
                                        </p:tgtEl>
                                        <p:attrNameLst>
                                          <p:attrName>style.visibility</p:attrName>
                                        </p:attrNameLst>
                                      </p:cBhvr>
                                      <p:to>
                                        <p:strVal val="visible"/>
                                      </p:to>
                                    </p:set>
                                    <p:animEffect transition="in" filter="fade">
                                      <p:cBhvr>
                                        <p:cTn id="35" dur="500"/>
                                        <p:tgtEl>
                                          <p:spTgt spid="2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9">
                                            <p:txEl>
                                              <p:pRg st="3" end="3"/>
                                            </p:txEl>
                                          </p:spTgt>
                                        </p:tgtEl>
                                        <p:attrNameLst>
                                          <p:attrName>style.visibility</p:attrName>
                                        </p:attrNameLst>
                                      </p:cBhvr>
                                      <p:to>
                                        <p:strVal val="visible"/>
                                      </p:to>
                                    </p:set>
                                    <p:animEffect transition="in" filter="fade">
                                      <p:cBhvr>
                                        <p:cTn id="40" dur="500"/>
                                        <p:tgtEl>
                                          <p:spTgt spid="2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9">
                                            <p:txEl>
                                              <p:pRg st="4" end="4"/>
                                            </p:txEl>
                                          </p:spTgt>
                                        </p:tgtEl>
                                        <p:attrNameLst>
                                          <p:attrName>style.visibility</p:attrName>
                                        </p:attrNameLst>
                                      </p:cBhvr>
                                      <p:to>
                                        <p:strVal val="visible"/>
                                      </p:to>
                                    </p:set>
                                    <p:animEffect transition="in" filter="fade">
                                      <p:cBhvr>
                                        <p:cTn id="45"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2" name="Group 12"/>
          <p:cNvGrpSpPr/>
          <p:nvPr/>
        </p:nvGrpSpPr>
        <p:grpSpPr>
          <a:xfrm>
            <a:off x="3181350" y="1153044"/>
            <a:ext cx="11849100" cy="2872611"/>
            <a:chOff x="0" y="0"/>
            <a:chExt cx="3486486" cy="1741851"/>
          </a:xfrm>
        </p:grpSpPr>
        <p:sp>
          <p:nvSpPr>
            <p:cNvPr id="2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24" name="TextBox 14"/>
            <p:cNvSpPr txBox="1"/>
            <p:nvPr/>
          </p:nvSpPr>
          <p:spPr>
            <a:xfrm>
              <a:off x="0" y="-28575"/>
              <a:ext cx="3486486" cy="1770426"/>
            </a:xfrm>
            <a:prstGeom prst="rect">
              <a:avLst/>
            </a:prstGeom>
          </p:spPr>
          <p:txBody>
            <a:bodyPr lIns="50800" tIns="50800" rIns="50800" bIns="50800" rtlCol="0" anchor="ctr"/>
            <a:lstStyle/>
            <a:p>
              <a:pPr algn="ctr">
                <a:lnSpc>
                  <a:spcPts val="2658"/>
                </a:lnSpc>
              </a:pPr>
              <a:endParaRPr/>
            </a:p>
          </p:txBody>
        </p:sp>
      </p:grpSp>
      <p:sp>
        <p:nvSpPr>
          <p:cNvPr id="25" name="Freeform 16"/>
          <p:cNvSpPr/>
          <p:nvPr/>
        </p:nvSpPr>
        <p:spPr>
          <a:xfrm rot="21440572">
            <a:off x="7066981" y="-445226"/>
            <a:ext cx="4853420" cy="3062287"/>
          </a:xfrm>
          <a:custGeom>
            <a:avLst/>
            <a:gdLst/>
            <a:ahLst/>
            <a:cxnLst/>
            <a:rect l="l" t="t" r="r" b="b"/>
            <a:pathLst>
              <a:path w="2909355" h="2957386">
                <a:moveTo>
                  <a:pt x="0" y="0"/>
                </a:moveTo>
                <a:lnTo>
                  <a:pt x="2909354" y="0"/>
                </a:lnTo>
                <a:lnTo>
                  <a:pt x="2909354" y="2957386"/>
                </a:lnTo>
                <a:lnTo>
                  <a:pt x="0" y="2957386"/>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6" name="Rectangle 25"/>
          <p:cNvSpPr/>
          <p:nvPr/>
        </p:nvSpPr>
        <p:spPr>
          <a:xfrm>
            <a:off x="3048000" y="2845007"/>
            <a:ext cx="12115800" cy="707886"/>
          </a:xfrm>
          <a:prstGeom prst="rect">
            <a:avLst/>
          </a:prstGeom>
        </p:spPr>
        <p:txBody>
          <a:bodyPr wrap="square">
            <a:spAutoFit/>
          </a:bodyPr>
          <a:lstStyle/>
          <a:p>
            <a:pPr algn="ctr"/>
            <a:r>
              <a:rPr lang="en-US" sz="4000">
                <a:latin typeface="Arial" pitchFamily="34" charset="0"/>
                <a:cs typeface="Arial" pitchFamily="34" charset="0"/>
              </a:rPr>
              <a:t>Thói quen chi tiêu của bạn An chưa được phù </a:t>
            </a:r>
            <a:r>
              <a:rPr lang="en-US" sz="4000" smtClean="0">
                <a:latin typeface="Arial" pitchFamily="34" charset="0"/>
                <a:cs typeface="Arial" pitchFamily="34" charset="0"/>
              </a:rPr>
              <a:t>hợp</a:t>
            </a:r>
            <a:endParaRPr lang="en-US" sz="4000">
              <a:latin typeface="Arial" pitchFamily="34" charset="0"/>
              <a:cs typeface="Arial" pitchFamily="34" charset="0"/>
            </a:endParaRPr>
          </a:p>
        </p:txBody>
      </p:sp>
      <p:sp>
        <p:nvSpPr>
          <p:cNvPr id="27" name="TextBox 26"/>
          <p:cNvSpPr txBox="1"/>
          <p:nvPr/>
        </p:nvSpPr>
        <p:spPr>
          <a:xfrm>
            <a:off x="7360092" y="1501320"/>
            <a:ext cx="3581400" cy="707886"/>
          </a:xfrm>
          <a:prstGeom prst="rect">
            <a:avLst/>
          </a:prstGeom>
          <a:noFill/>
        </p:spPr>
        <p:txBody>
          <a:bodyPr wrap="square" rtlCol="0">
            <a:spAutoFit/>
          </a:bodyPr>
          <a:lstStyle/>
          <a:p>
            <a:pPr algn="ctr"/>
            <a:r>
              <a:rPr lang="vi-VN" sz="4000" smtClean="0"/>
              <a:t>Trường hợp 2</a:t>
            </a:r>
            <a:endParaRPr lang="en-US" sz="4000"/>
          </a:p>
        </p:txBody>
      </p:sp>
      <p:sp>
        <p:nvSpPr>
          <p:cNvPr id="29" name="Rectangle 28"/>
          <p:cNvSpPr/>
          <p:nvPr/>
        </p:nvSpPr>
        <p:spPr>
          <a:xfrm>
            <a:off x="2667000" y="4701719"/>
            <a:ext cx="12954000" cy="4708981"/>
          </a:xfrm>
          <a:prstGeom prst="rect">
            <a:avLst/>
          </a:prstGeom>
        </p:spPr>
        <p:txBody>
          <a:bodyPr wrap="square">
            <a:spAutoFit/>
          </a:bodyPr>
          <a:lstStyle/>
          <a:p>
            <a:pPr marL="571500" indent="-571500" algn="just">
              <a:lnSpc>
                <a:spcPct val="150000"/>
              </a:lnSpc>
              <a:buFont typeface="Arial" pitchFamily="34" charset="0"/>
              <a:buChar char="•"/>
            </a:pPr>
            <a:r>
              <a:rPr lang="en-US" sz="4000">
                <a:latin typeface="Arial" pitchFamily="34" charset="0"/>
                <a:cs typeface="Arial" pitchFamily="34" charset="0"/>
              </a:rPr>
              <a:t>Trong tháng 2, khi có nhiều tiền hơn, bạn An cũng chi tiêu nhiều </a:t>
            </a:r>
            <a:r>
              <a:rPr lang="en-US" sz="4000" smtClean="0">
                <a:latin typeface="Arial" pitchFamily="34" charset="0"/>
                <a:cs typeface="Arial" pitchFamily="34" charset="0"/>
              </a:rPr>
              <a:t>hơn</a:t>
            </a:r>
            <a:r>
              <a:rPr lang="vi-VN" sz="4000" smtClean="0">
                <a:latin typeface="Arial" pitchFamily="34" charset="0"/>
                <a:cs typeface="Arial" pitchFamily="34" charset="0"/>
              </a:rPr>
              <a:t>.</a:t>
            </a:r>
          </a:p>
          <a:p>
            <a:pPr marL="571500" indent="-571500" algn="just">
              <a:lnSpc>
                <a:spcPct val="150000"/>
              </a:lnSpc>
              <a:buFont typeface="Arial" pitchFamily="34" charset="0"/>
              <a:buChar char="•"/>
            </a:pPr>
            <a:r>
              <a:rPr lang="vi-VN" sz="4000" smtClean="0">
                <a:latin typeface="Arial" pitchFamily="34" charset="0"/>
                <a:cs typeface="Arial" pitchFamily="34" charset="0"/>
              </a:rPr>
              <a:t>Đặc biệt chi </a:t>
            </a:r>
            <a:r>
              <a:rPr lang="en-US" sz="4000" smtClean="0">
                <a:latin typeface="Arial" pitchFamily="34" charset="0"/>
                <a:cs typeface="Arial" pitchFamily="34" charset="0"/>
              </a:rPr>
              <a:t>tiêu </a:t>
            </a:r>
            <a:r>
              <a:rPr lang="en-US" sz="4000">
                <a:latin typeface="Arial" pitchFamily="34" charset="0"/>
                <a:cs typeface="Arial" pitchFamily="34" charset="0"/>
              </a:rPr>
              <a:t>cho giải trí cao hơn 6 lần so với tháng 1, tiền ăn cũng nhiều hơn. </a:t>
            </a:r>
            <a:endParaRPr lang="vi-VN" sz="4000" smtClean="0">
              <a:latin typeface="Arial" pitchFamily="34" charset="0"/>
              <a:cs typeface="Arial" pitchFamily="34" charset="0"/>
            </a:endParaRPr>
          </a:p>
          <a:p>
            <a:pPr algn="just">
              <a:lnSpc>
                <a:spcPct val="150000"/>
              </a:lnSpc>
            </a:pPr>
            <a:r>
              <a:rPr lang="en-US" sz="4000" b="1" smtClean="0">
                <a:latin typeface="Arial" pitchFamily="34" charset="0"/>
                <a:cs typeface="Arial" pitchFamily="34" charset="0"/>
                <a:sym typeface="Wingdings"/>
              </a:rPr>
              <a:t></a:t>
            </a:r>
            <a:r>
              <a:rPr lang="vi-VN" sz="4000" b="1" smtClean="0">
                <a:latin typeface="Arial" pitchFamily="34" charset="0"/>
                <a:cs typeface="Arial" pitchFamily="34" charset="0"/>
                <a:sym typeface="Wingdings"/>
              </a:rPr>
              <a:t> </a:t>
            </a:r>
            <a:r>
              <a:rPr lang="vi-VN" sz="4000">
                <a:latin typeface="Arial" pitchFamily="34" charset="0"/>
                <a:cs typeface="Arial" pitchFamily="34" charset="0"/>
                <a:sym typeface="Wingdings"/>
              </a:rPr>
              <a:t>B</a:t>
            </a:r>
            <a:r>
              <a:rPr lang="en-US" sz="4000" smtClean="0">
                <a:latin typeface="Arial" pitchFamily="34" charset="0"/>
                <a:cs typeface="Arial" pitchFamily="34" charset="0"/>
              </a:rPr>
              <a:t>ạn </a:t>
            </a:r>
            <a:r>
              <a:rPr lang="en-US" sz="4000">
                <a:latin typeface="Arial" pitchFamily="34" charset="0"/>
                <a:cs typeface="Arial" pitchFamily="34" charset="0"/>
              </a:rPr>
              <a:t>bị tiêu quá giới hạn đặt ra.</a:t>
            </a:r>
          </a:p>
        </p:txBody>
      </p:sp>
      <p:pic>
        <p:nvPicPr>
          <p:cNvPr id="12290" name="Picture 2" descr="https://o.remove.bg/downloads/7a91b8b4-c4de-48c0-913a-cf1dad7b2e02/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53343" y="6992709"/>
            <a:ext cx="30861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o.remove.bg/downloads/393364f2-2fd9-455b-8595-b64f5138f95c/image-removebg-previe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2156956"/>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94312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fade">
                                      <p:cBhvr>
                                        <p:cTn id="30" dur="500"/>
                                        <p:tgtEl>
                                          <p:spTgt spid="2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xEl>
                                              <p:pRg st="2" end="2"/>
                                            </p:txEl>
                                          </p:spTgt>
                                        </p:tgtEl>
                                        <p:attrNameLst>
                                          <p:attrName>style.visibility</p:attrName>
                                        </p:attrNameLst>
                                      </p:cBhvr>
                                      <p:to>
                                        <p:strVal val="visible"/>
                                      </p:to>
                                    </p:set>
                                    <p:animEffect transition="in" filter="fade">
                                      <p:cBhvr>
                                        <p:cTn id="35"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2" name="Phần 3- Xác định mục tiêu tài chính ngắn hạn và dài hạn của bản thâ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600075"/>
            <a:ext cx="15849600" cy="8915400"/>
          </a:xfrm>
          <a:prstGeom prst="rect">
            <a:avLst/>
          </a:prstGeom>
        </p:spPr>
      </p:pic>
    </p:spTree>
    <p:extLst>
      <p:ext uri="{BB962C8B-B14F-4D97-AF65-F5344CB8AC3E}">
        <p14:creationId xmlns:p14="http://schemas.microsoft.com/office/powerpoint/2010/main" val="14487818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4" y="36113"/>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457200" y="1625446"/>
            <a:ext cx="17297400" cy="7872161"/>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8"/>
                </a:lnSpc>
                <a:spcBef>
                  <a:spcPct val="0"/>
                </a:spcBef>
              </a:pPr>
              <a:endParaRPr>
                <a:solidFill>
                  <a:prstClr val="black"/>
                </a:solidFill>
                <a:latin typeface="Arial" pitchFamily="34" charset="0"/>
                <a:cs typeface="Arial" pitchFamily="34" charset="0"/>
              </a:endParaRPr>
            </a:p>
          </p:txBody>
        </p:sp>
      </p:grpSp>
      <p:grpSp>
        <p:nvGrpSpPr>
          <p:cNvPr id="8" name="Group 8"/>
          <p:cNvGrpSpPr/>
          <p:nvPr/>
        </p:nvGrpSpPr>
        <p:grpSpPr>
          <a:xfrm>
            <a:off x="542016" y="-318330"/>
            <a:ext cx="17297400" cy="1765391"/>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8"/>
                </a:lnSpc>
                <a:spcBef>
                  <a:spcPct val="0"/>
                </a:spcBef>
              </a:pPr>
              <a:endParaRPr>
                <a:solidFill>
                  <a:prstClr val="black"/>
                </a:solidFill>
                <a:latin typeface="Arial" pitchFamily="34" charset="0"/>
                <a:cs typeface="Arial" pitchFamily="34" charset="0"/>
              </a:endParaRPr>
            </a:p>
          </p:txBody>
        </p:sp>
      </p:grpSp>
      <p:grpSp>
        <p:nvGrpSpPr>
          <p:cNvPr id="11" name="Group 11"/>
          <p:cNvGrpSpPr/>
          <p:nvPr/>
        </p:nvGrpSpPr>
        <p:grpSpPr>
          <a:xfrm>
            <a:off x="932747" y="2827529"/>
            <a:ext cx="16350488"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8"/>
                </a:lnSpc>
              </a:pPr>
              <a:endParaRPr>
                <a:solidFill>
                  <a:prstClr val="black"/>
                </a:solidFill>
                <a:latin typeface="Arial" pitchFamily="34" charset="0"/>
                <a:cs typeface="Arial" pitchFamily="34" charset="0"/>
              </a:endParaRPr>
            </a:p>
          </p:txBody>
        </p:sp>
      </p:grpSp>
      <p:sp>
        <p:nvSpPr>
          <p:cNvPr id="15" name="Freeform 15"/>
          <p:cNvSpPr/>
          <p:nvPr/>
        </p:nvSpPr>
        <p:spPr>
          <a:xfrm rot="5400000">
            <a:off x="8660962" y="-4978262"/>
            <a:ext cx="1079108" cy="12850647"/>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7" name="TextBox 17"/>
          <p:cNvSpPr txBox="1"/>
          <p:nvPr/>
        </p:nvSpPr>
        <p:spPr>
          <a:xfrm>
            <a:off x="3182206" y="3009900"/>
            <a:ext cx="11801858" cy="857351"/>
          </a:xfrm>
          <a:prstGeom prst="rect">
            <a:avLst/>
          </a:prstGeom>
        </p:spPr>
        <p:txBody>
          <a:bodyPr lIns="0" tIns="0" rIns="0" bIns="0" rtlCol="0" anchor="t">
            <a:spAutoFit/>
          </a:bodyPr>
          <a:lstStyle/>
          <a:p>
            <a:pPr algn="ctr">
              <a:lnSpc>
                <a:spcPts val="7679"/>
              </a:lnSpc>
            </a:pPr>
            <a:r>
              <a:rPr lang="vi-VN" sz="4000" b="1" smtClean="0">
                <a:solidFill>
                  <a:srgbClr val="000000"/>
                </a:solidFill>
                <a:latin typeface="Arial" pitchFamily="34" charset="0"/>
                <a:cs typeface="Arial" pitchFamily="34" charset="0"/>
              </a:rPr>
              <a:t>Bài học </a:t>
            </a:r>
            <a:endParaRPr lang="en-US" sz="4000" b="1">
              <a:solidFill>
                <a:srgbClr val="000000"/>
              </a:solidFill>
              <a:latin typeface="Arial" pitchFamily="34" charset="0"/>
              <a:cs typeface="Arial" pitchFamily="34" charset="0"/>
            </a:endParaRPr>
          </a:p>
        </p:txBody>
      </p:sp>
      <p:sp>
        <p:nvSpPr>
          <p:cNvPr id="18" name="TextBox 18"/>
          <p:cNvSpPr txBox="1"/>
          <p:nvPr/>
        </p:nvSpPr>
        <p:spPr>
          <a:xfrm>
            <a:off x="1292889" y="4076700"/>
            <a:ext cx="15622369" cy="4616648"/>
          </a:xfrm>
          <a:prstGeom prst="rect">
            <a:avLst/>
          </a:prstGeom>
        </p:spPr>
        <p:txBody>
          <a:bodyPr wrap="square" lIns="0" tIns="0" rIns="0" bIns="0" rtlCol="0" anchor="t">
            <a:spAutoFit/>
          </a:bodyPr>
          <a:lstStyle/>
          <a:p>
            <a:pPr marL="457200" lvl="0" indent="-457200" algn="just">
              <a:lnSpc>
                <a:spcPct val="150000"/>
              </a:lnSpc>
              <a:buFont typeface="Arial" pitchFamily="34" charset="0"/>
              <a:buChar char="•"/>
            </a:pPr>
            <a:r>
              <a:rPr lang="en-US" sz="4000">
                <a:latin typeface="Arial" pitchFamily="34" charset="0"/>
                <a:cs typeface="Arial" pitchFamily="34" charset="0"/>
              </a:rPr>
              <a:t>Tạo thói quen tiết kiệm ngay từ bây giờ.</a:t>
            </a:r>
          </a:p>
          <a:p>
            <a:pPr marL="457200" lvl="0" indent="-457200" algn="just">
              <a:lnSpc>
                <a:spcPct val="150000"/>
              </a:lnSpc>
              <a:buFont typeface="Arial" pitchFamily="34" charset="0"/>
              <a:buChar char="•"/>
            </a:pPr>
            <a:r>
              <a:rPr lang="en-US" sz="4000">
                <a:latin typeface="Arial" pitchFamily="34" charset="0"/>
                <a:cs typeface="Arial" pitchFamily="34" charset="0"/>
              </a:rPr>
              <a:t>Giữ lại tối thiểu </a:t>
            </a:r>
            <a:r>
              <a:rPr lang="en-US" sz="4000" smtClean="0">
                <a:latin typeface="Arial" pitchFamily="34" charset="0"/>
                <a:cs typeface="Arial" pitchFamily="34" charset="0"/>
              </a:rPr>
              <a:t>15</a:t>
            </a:r>
            <a:r>
              <a:rPr lang="vi-VN" sz="4000" smtClean="0">
                <a:latin typeface="Arial" pitchFamily="34" charset="0"/>
                <a:cs typeface="Arial" pitchFamily="34" charset="0"/>
              </a:rPr>
              <a:t> </a:t>
            </a:r>
            <a:r>
              <a:rPr lang="en-US" sz="4000" smtClean="0">
                <a:latin typeface="Arial" pitchFamily="34" charset="0"/>
                <a:cs typeface="Arial" pitchFamily="34" charset="0"/>
              </a:rPr>
              <a:t>-</a:t>
            </a:r>
            <a:r>
              <a:rPr lang="vi-VN" sz="4000" smtClean="0">
                <a:latin typeface="Arial" pitchFamily="34" charset="0"/>
                <a:cs typeface="Arial" pitchFamily="34" charset="0"/>
              </a:rPr>
              <a:t> </a:t>
            </a:r>
            <a:r>
              <a:rPr lang="en-US" sz="4000" smtClean="0">
                <a:latin typeface="Arial" pitchFamily="34" charset="0"/>
                <a:cs typeface="Arial" pitchFamily="34" charset="0"/>
              </a:rPr>
              <a:t>20</a:t>
            </a:r>
            <a:r>
              <a:rPr lang="en-US" sz="4000">
                <a:latin typeface="Arial" pitchFamily="34" charset="0"/>
                <a:cs typeface="Arial" pitchFamily="34" charset="0"/>
              </a:rPr>
              <a:t>% thu nhập trong tháng cho khoản tiết kiệm.</a:t>
            </a:r>
          </a:p>
          <a:p>
            <a:pPr marL="457200" lvl="0" indent="-457200" algn="just">
              <a:lnSpc>
                <a:spcPct val="150000"/>
              </a:lnSpc>
              <a:buFont typeface="Arial" pitchFamily="34" charset="0"/>
              <a:buChar char="•"/>
            </a:pPr>
            <a:r>
              <a:rPr lang="en-US" sz="4000">
                <a:latin typeface="Arial" pitchFamily="34" charset="0"/>
                <a:cs typeface="Arial" pitchFamily="34" charset="0"/>
              </a:rPr>
              <a:t>Chỉ mua sắm những thứ mình cần chứ không phải mình muốn.</a:t>
            </a:r>
          </a:p>
          <a:p>
            <a:pPr marL="457200" lvl="0" indent="-457200" algn="just">
              <a:lnSpc>
                <a:spcPct val="150000"/>
              </a:lnSpc>
              <a:buFont typeface="Arial" pitchFamily="34" charset="0"/>
              <a:buChar char="•"/>
            </a:pPr>
            <a:r>
              <a:rPr lang="en-US" sz="4000">
                <a:latin typeface="Arial" pitchFamily="34" charset="0"/>
                <a:cs typeface="Arial" pitchFamily="34" charset="0"/>
              </a:rPr>
              <a:t>Lên kế hoạch tiêu xài tiết kiệm trong tuần/tháng/năm.</a:t>
            </a:r>
          </a:p>
          <a:p>
            <a:pPr marL="457200" lvl="0" indent="-457200" algn="just">
              <a:lnSpc>
                <a:spcPct val="150000"/>
              </a:lnSpc>
              <a:buFont typeface="Arial" pitchFamily="34" charset="0"/>
              <a:buChar char="•"/>
            </a:pPr>
            <a:r>
              <a:rPr lang="en-US" sz="4000">
                <a:latin typeface="Arial" pitchFamily="34" charset="0"/>
                <a:cs typeface="Arial" pitchFamily="34" charset="0"/>
              </a:rPr>
              <a:t>Ghi lại chi tiêu hằng ngày.</a:t>
            </a:r>
          </a:p>
        </p:txBody>
      </p:sp>
      <p:pic>
        <p:nvPicPr>
          <p:cNvPr id="14338" name="Picture 2" descr="https://o.remove.bg/downloads/447ae469-be58-4300-9f0e-ed0e8e25020a/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25500" y="57531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47689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fade">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fade">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fade">
                                      <p:cBhvr>
                                        <p:cTn id="33"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3" name="Phần 4- Phân loại chi tiê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0343" y="495300"/>
            <a:ext cx="16110857" cy="9062358"/>
          </a:xfrm>
          <a:prstGeom prst="rect">
            <a:avLst/>
          </a:prstGeom>
        </p:spPr>
      </p:pic>
    </p:spTree>
    <p:extLst>
      <p:ext uri="{BB962C8B-B14F-4D97-AF65-F5344CB8AC3E}">
        <p14:creationId xmlns:p14="http://schemas.microsoft.com/office/powerpoint/2010/main" val="48054776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9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4" y="36113"/>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6"/>
            <a:ext cx="15493506" cy="7872161"/>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ct val="150000"/>
                </a:lnSpc>
                <a:spcBef>
                  <a:spcPct val="0"/>
                </a:spcBef>
              </a:pPr>
              <a:endParaRPr sz="6000" b="1" spc="300">
                <a:solidFill>
                  <a:prstClr val="black"/>
                </a:solidFill>
                <a:latin typeface="Arial" pitchFamily="34" charset="0"/>
                <a:cs typeface="Arial" pitchFamily="34" charset="0"/>
              </a:endParaRPr>
            </a:p>
          </p:txBody>
        </p:sp>
      </p:grpSp>
      <p:grpSp>
        <p:nvGrpSpPr>
          <p:cNvPr id="8" name="Group 8"/>
          <p:cNvGrpSpPr/>
          <p:nvPr/>
        </p:nvGrpSpPr>
        <p:grpSpPr>
          <a:xfrm>
            <a:off x="1482063" y="-318330"/>
            <a:ext cx="15493506" cy="1765391"/>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ct val="150000"/>
                </a:lnSpc>
                <a:spcBef>
                  <a:spcPct val="0"/>
                </a:spcBef>
              </a:pPr>
              <a:endParaRPr sz="6000" b="1" spc="300">
                <a:solidFill>
                  <a:prstClr val="black"/>
                </a:solidFill>
                <a:latin typeface="Arial" pitchFamily="34" charset="0"/>
                <a:cs typeface="Arial" pitchFamily="34" charset="0"/>
              </a:endParaRPr>
            </a:p>
          </p:txBody>
        </p:sp>
      </p:grpSp>
      <p:grpSp>
        <p:nvGrpSpPr>
          <p:cNvPr id="11" name="Group 11"/>
          <p:cNvGrpSpPr/>
          <p:nvPr/>
        </p:nvGrpSpPr>
        <p:grpSpPr>
          <a:xfrm>
            <a:off x="1821331" y="2827529"/>
            <a:ext cx="14645345"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ct val="150000"/>
                </a:lnSpc>
              </a:pPr>
              <a:endParaRPr sz="6000" b="1" spc="300">
                <a:solidFill>
                  <a:prstClr val="black"/>
                </a:solidFill>
                <a:latin typeface="Arial" pitchFamily="34" charset="0"/>
                <a:cs typeface="Arial" pitchFamily="34" charset="0"/>
              </a:endParaRPr>
            </a:p>
          </p:txBody>
        </p:sp>
      </p:grpSp>
      <p:sp>
        <p:nvSpPr>
          <p:cNvPr id="14" name="Freeform 14"/>
          <p:cNvSpPr/>
          <p:nvPr/>
        </p:nvSpPr>
        <p:spPr>
          <a:xfrm>
            <a:off x="15826282" y="5722540"/>
            <a:ext cx="2128949"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5" y="-4308183"/>
            <a:ext cx="1079108" cy="11510489"/>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8" y="-267210"/>
            <a:ext cx="2116223" cy="4742237"/>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3158258" y="3848100"/>
            <a:ext cx="11801858" cy="1213922"/>
          </a:xfrm>
          <a:prstGeom prst="rect">
            <a:avLst/>
          </a:prstGeom>
        </p:spPr>
        <p:txBody>
          <a:bodyPr lIns="0" tIns="0" rIns="0" bIns="0" rtlCol="0" anchor="t">
            <a:spAutoFit/>
          </a:bodyPr>
          <a:lstStyle/>
          <a:p>
            <a:pPr algn="ctr">
              <a:lnSpc>
                <a:spcPct val="150000"/>
              </a:lnSpc>
            </a:pPr>
            <a:r>
              <a:rPr lang="vi-VN" sz="6000" b="1" spc="300" smtClean="0">
                <a:solidFill>
                  <a:srgbClr val="000000"/>
                </a:solidFill>
                <a:latin typeface="Arial" pitchFamily="34" charset="0"/>
                <a:cs typeface="Arial" pitchFamily="34" charset="0"/>
              </a:rPr>
              <a:t>LUYỆN TẬP</a:t>
            </a:r>
            <a:endParaRPr lang="en-US" sz="6000" b="1" spc="300">
              <a:solidFill>
                <a:srgbClr val="000000"/>
              </a:solidFill>
              <a:latin typeface="Arial" pitchFamily="34" charset="0"/>
              <a:cs typeface="Arial" pitchFamily="34" charset="0"/>
            </a:endParaRPr>
          </a:p>
        </p:txBody>
      </p:sp>
      <p:sp>
        <p:nvSpPr>
          <p:cNvPr id="18" name="TextBox 18"/>
          <p:cNvSpPr txBox="1"/>
          <p:nvPr/>
        </p:nvSpPr>
        <p:spPr>
          <a:xfrm>
            <a:off x="3353387" y="5556569"/>
            <a:ext cx="11411600" cy="2598917"/>
          </a:xfrm>
          <a:prstGeom prst="rect">
            <a:avLst/>
          </a:prstGeom>
        </p:spPr>
        <p:txBody>
          <a:bodyPr lIns="0" tIns="0" rIns="0" bIns="0" rtlCol="0" anchor="t">
            <a:spAutoFit/>
          </a:bodyPr>
          <a:lstStyle/>
          <a:p>
            <a:pPr algn="ctr">
              <a:lnSpc>
                <a:spcPct val="150000"/>
              </a:lnSpc>
            </a:pPr>
            <a:r>
              <a:rPr lang="vi-VN" sz="6000" spc="300" smtClean="0">
                <a:solidFill>
                  <a:srgbClr val="000000"/>
                </a:solidFill>
                <a:latin typeface="Arial" pitchFamily="34" charset="0"/>
                <a:cs typeface="Arial" pitchFamily="34" charset="0"/>
              </a:rPr>
              <a:t>Nhiệm vụ 1.</a:t>
            </a:r>
          </a:p>
          <a:p>
            <a:pPr algn="ctr">
              <a:lnSpc>
                <a:spcPct val="150000"/>
              </a:lnSpc>
            </a:pPr>
            <a:r>
              <a:rPr lang="vi-VN" sz="6000" spc="300" smtClean="0">
                <a:solidFill>
                  <a:srgbClr val="000000"/>
                </a:solidFill>
                <a:latin typeface="Arial" pitchFamily="34" charset="0"/>
                <a:cs typeface="Arial" pitchFamily="34" charset="0"/>
              </a:rPr>
              <a:t>Trò chơi trắc nghiệm</a:t>
            </a:r>
            <a:endParaRPr lang="en-US" sz="6000" spc="3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159878271"/>
      </p:ext>
    </p:extLst>
  </p:cSld>
  <p:clrMapOvr>
    <a:masterClrMapping/>
  </p:clrMapOvr>
  <p:transition spd="med">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grpSp>
        <p:nvGrpSpPr>
          <p:cNvPr id="19" name="Group 12"/>
          <p:cNvGrpSpPr/>
          <p:nvPr/>
        </p:nvGrpSpPr>
        <p:grpSpPr>
          <a:xfrm>
            <a:off x="1579486" y="3390900"/>
            <a:ext cx="7086600" cy="2857500"/>
            <a:chOff x="0" y="-28575"/>
            <a:chExt cx="3486486" cy="1770426"/>
          </a:xfrm>
        </p:grpSpPr>
        <p:sp>
          <p:nvSpPr>
            <p:cNvPr id="20"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21" name="TextBox 14"/>
            <p:cNvSpPr txBox="1"/>
            <p:nvPr/>
          </p:nvSpPr>
          <p:spPr>
            <a:xfrm>
              <a:off x="0" y="-28575"/>
              <a:ext cx="3486486" cy="1770426"/>
            </a:xfrm>
            <a:prstGeom prst="rect">
              <a:avLst/>
            </a:prstGeom>
          </p:spPr>
          <p:txBody>
            <a:bodyPr lIns="50800" tIns="50800" rIns="50800" bIns="50800" rtlCol="0" anchor="ctr"/>
            <a:lstStyle/>
            <a:p>
              <a:pPr algn="ctr">
                <a:lnSpc>
                  <a:spcPts val="2658"/>
                </a:lnSpc>
              </a:pPr>
              <a:endParaRPr/>
            </a:p>
          </p:txBody>
        </p:sp>
      </p:grpSp>
      <p:sp>
        <p:nvSpPr>
          <p:cNvPr id="22" name="TextBox 21">
            <a:extLst>
              <a:ext uri="{FF2B5EF4-FFF2-40B4-BE49-F238E27FC236}">
                <a16:creationId xmlns="" xmlns:a16="http://schemas.microsoft.com/office/drawing/2014/main" id="{4605F6AC-8356-4661-B6A4-309609CF4CCF}"/>
              </a:ext>
            </a:extLst>
          </p:cNvPr>
          <p:cNvSpPr txBox="1"/>
          <p:nvPr/>
        </p:nvSpPr>
        <p:spPr>
          <a:xfrm>
            <a:off x="2119674" y="571500"/>
            <a:ext cx="14075546" cy="1938992"/>
          </a:xfrm>
          <a:prstGeom prst="rect">
            <a:avLst/>
          </a:prstGeom>
          <a:noFill/>
        </p:spPr>
        <p:txBody>
          <a:bodyPr wrap="square" rtlCol="0">
            <a:spAutoFit/>
          </a:bodyPr>
          <a:lstStyle/>
          <a:p>
            <a:pPr algn="ctr" defTabSz="1371464">
              <a:lnSpc>
                <a:spcPct val="150000"/>
              </a:lnSpc>
            </a:pPr>
            <a:r>
              <a:rPr lang="en-US" sz="4000" b="1" smtClean="0">
                <a:solidFill>
                  <a:srgbClr val="FBF6EF"/>
                </a:solidFill>
                <a:latin typeface="Arial" panose="020B0604020202020204" pitchFamily="34" charset="0"/>
                <a:cs typeface="Arial" panose="020B0604020202020204" pitchFamily="34" charset="0"/>
              </a:rPr>
              <a:t>Câu hỏi </a:t>
            </a:r>
            <a:r>
              <a:rPr lang="vi-VN" sz="4000" b="1" smtClean="0">
                <a:solidFill>
                  <a:srgbClr val="FBF6EF"/>
                </a:solidFill>
                <a:latin typeface="Arial" pitchFamily="34" charset="0"/>
                <a:cs typeface="Arial" pitchFamily="34" charset="0"/>
              </a:rPr>
              <a:t>1</a:t>
            </a:r>
            <a:r>
              <a:rPr lang="en-US" sz="4000" b="1" smtClean="0">
                <a:solidFill>
                  <a:srgbClr val="FBF6EF"/>
                </a:solidFill>
                <a:latin typeface="Arial" panose="020B0604020202020204" pitchFamily="34" charset="0"/>
                <a:cs typeface="Arial" panose="020B0604020202020204" pitchFamily="34" charset="0"/>
              </a:rPr>
              <a:t>:</a:t>
            </a:r>
            <a:r>
              <a:rPr lang="vi-VN" sz="4000" b="1" smtClean="0">
                <a:solidFill>
                  <a:srgbClr val="FBF6EF"/>
                </a:solidFill>
                <a:latin typeface="Arial" panose="020B0604020202020204" pitchFamily="34" charset="0"/>
                <a:cs typeface="Arial" panose="020B0604020202020204" pitchFamily="34" charset="0"/>
              </a:rPr>
              <a:t> </a:t>
            </a:r>
            <a:r>
              <a:rPr lang="en-US" sz="4000">
                <a:solidFill>
                  <a:srgbClr val="FBF6EF"/>
                </a:solidFill>
                <a:latin typeface="Arial" pitchFamily="34" charset="0"/>
                <a:cs typeface="Arial" pitchFamily="34" charset="0"/>
              </a:rPr>
              <a:t>Các chi phí phát sinh có được tính vào </a:t>
            </a:r>
            <a:endParaRPr lang="vi-VN" sz="4000" smtClean="0">
              <a:solidFill>
                <a:srgbClr val="FBF6EF"/>
              </a:solidFill>
              <a:latin typeface="Arial" pitchFamily="34" charset="0"/>
              <a:cs typeface="Arial" pitchFamily="34" charset="0"/>
            </a:endParaRPr>
          </a:p>
          <a:p>
            <a:pPr algn="ctr" defTabSz="1371464">
              <a:lnSpc>
                <a:spcPct val="150000"/>
              </a:lnSpc>
            </a:pPr>
            <a:r>
              <a:rPr lang="en-US" sz="4000" smtClean="0">
                <a:solidFill>
                  <a:srgbClr val="FBF6EF"/>
                </a:solidFill>
                <a:latin typeface="Arial" pitchFamily="34" charset="0"/>
                <a:cs typeface="Arial" pitchFamily="34" charset="0"/>
              </a:rPr>
              <a:t>kế </a:t>
            </a:r>
            <a:r>
              <a:rPr lang="en-US" sz="4000">
                <a:solidFill>
                  <a:srgbClr val="FBF6EF"/>
                </a:solidFill>
                <a:latin typeface="Arial" pitchFamily="34" charset="0"/>
                <a:cs typeface="Arial" pitchFamily="34" charset="0"/>
              </a:rPr>
              <a:t>hoạch chi tiêu không</a:t>
            </a:r>
            <a:r>
              <a:rPr lang="en-US" sz="4000" smtClean="0">
                <a:solidFill>
                  <a:srgbClr val="FBF6EF"/>
                </a:solidFill>
                <a:latin typeface="Arial" pitchFamily="34" charset="0"/>
                <a:cs typeface="Arial" pitchFamily="34" charset="0"/>
              </a:rPr>
              <a:t>?</a:t>
            </a:r>
            <a:r>
              <a:rPr lang="vi-VN" sz="4000" smtClean="0">
                <a:solidFill>
                  <a:srgbClr val="FBF6EF"/>
                </a:solidFill>
                <a:latin typeface="Arial" panose="020B0604020202020204" pitchFamily="34" charset="0"/>
                <a:cs typeface="Arial" panose="020B0604020202020204" pitchFamily="34" charset="0"/>
              </a:rPr>
              <a:t> </a:t>
            </a:r>
            <a:endParaRPr lang="en-US" sz="4000">
              <a:solidFill>
                <a:srgbClr val="FBF6EF"/>
              </a:solidFill>
              <a:latin typeface="Arial" panose="020B0604020202020204" pitchFamily="34" charset="0"/>
              <a:cs typeface="Arial" panose="020B0604020202020204" pitchFamily="34" charset="0"/>
            </a:endParaRPr>
          </a:p>
        </p:txBody>
      </p:sp>
      <p:sp>
        <p:nvSpPr>
          <p:cNvPr id="23" name="dap an a">
            <a:extLst>
              <a:ext uri="{FF2B5EF4-FFF2-40B4-BE49-F238E27FC236}">
                <a16:creationId xmlns="" xmlns:a16="http://schemas.microsoft.com/office/drawing/2014/main" id="{9897B1B9-EB78-41AF-AC33-1E8F7714B11F}"/>
              </a:ext>
            </a:extLst>
          </p:cNvPr>
          <p:cNvSpPr txBox="1"/>
          <p:nvPr/>
        </p:nvSpPr>
        <p:spPr>
          <a:xfrm>
            <a:off x="1634971" y="3688033"/>
            <a:ext cx="6975629" cy="2263234"/>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A. </a:t>
            </a:r>
            <a:r>
              <a:rPr lang="en-US" sz="3200">
                <a:latin typeface="Arial" pitchFamily="34" charset="0"/>
                <a:cs typeface="Arial" pitchFamily="34" charset="0"/>
              </a:rPr>
              <a:t>Có vì các khoản chi tiêu phát sinh đôi khi có thể làm đảo lộn kế hoạch chi tiêu. </a:t>
            </a:r>
            <a:endParaRPr lang="en-US" sz="3200">
              <a:latin typeface="Arial" panose="020B0604020202020204" pitchFamily="34" charset="0"/>
              <a:ea typeface="Tahoma" panose="020B0604030504040204" pitchFamily="34" charset="0"/>
              <a:cs typeface="Arial" panose="020B0604020202020204" pitchFamily="34" charset="0"/>
            </a:endParaRPr>
          </a:p>
        </p:txBody>
      </p:sp>
      <p:grpSp>
        <p:nvGrpSpPr>
          <p:cNvPr id="24" name="Group 12"/>
          <p:cNvGrpSpPr/>
          <p:nvPr/>
        </p:nvGrpSpPr>
        <p:grpSpPr>
          <a:xfrm>
            <a:off x="1524000" y="6667500"/>
            <a:ext cx="7086600" cy="2857500"/>
            <a:chOff x="0" y="-28575"/>
            <a:chExt cx="3486486" cy="1770426"/>
          </a:xfrm>
        </p:grpSpPr>
        <p:sp>
          <p:nvSpPr>
            <p:cNvPr id="25"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26" name="TextBox 14"/>
            <p:cNvSpPr txBox="1"/>
            <p:nvPr/>
          </p:nvSpPr>
          <p:spPr>
            <a:xfrm>
              <a:off x="0" y="-28575"/>
              <a:ext cx="3486486" cy="1770426"/>
            </a:xfrm>
            <a:prstGeom prst="rect">
              <a:avLst/>
            </a:prstGeom>
          </p:spPr>
          <p:txBody>
            <a:bodyPr lIns="50800" tIns="50800" rIns="50800" bIns="50800" rtlCol="0" anchor="ctr"/>
            <a:lstStyle/>
            <a:p>
              <a:pPr algn="ctr">
                <a:lnSpc>
                  <a:spcPts val="2658"/>
                </a:lnSpc>
              </a:pPr>
              <a:endParaRPr/>
            </a:p>
          </p:txBody>
        </p:sp>
      </p:grpSp>
      <p:sp>
        <p:nvSpPr>
          <p:cNvPr id="27" name="dap an c">
            <a:extLst>
              <a:ext uri="{FF2B5EF4-FFF2-40B4-BE49-F238E27FC236}">
                <a16:creationId xmlns="" xmlns:a16="http://schemas.microsoft.com/office/drawing/2014/main" id="{D96707EC-5A82-4050-B897-6DBAB63AC957}"/>
              </a:ext>
            </a:extLst>
          </p:cNvPr>
          <p:cNvSpPr txBox="1"/>
          <p:nvPr/>
        </p:nvSpPr>
        <p:spPr>
          <a:xfrm>
            <a:off x="1579486" y="6987693"/>
            <a:ext cx="6975629" cy="2263234"/>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C. </a:t>
            </a:r>
            <a:r>
              <a:rPr lang="en-US" sz="3200">
                <a:latin typeface="Arial" pitchFamily="34" charset="0"/>
                <a:cs typeface="Arial" pitchFamily="34" charset="0"/>
              </a:rPr>
              <a:t>Chi phí phát sinh không ảnh hưởng gì đến kế hoạch chi tiêu đã hoạch định. </a:t>
            </a:r>
            <a:endParaRPr lang="en-US" sz="3200">
              <a:latin typeface="Arial" panose="020B0604020202020204" pitchFamily="34" charset="0"/>
              <a:ea typeface="Tahoma" panose="020B0604030504040204" pitchFamily="34" charset="0"/>
              <a:cs typeface="Arial" panose="020B0604020202020204" pitchFamily="34" charset="0"/>
            </a:endParaRPr>
          </a:p>
        </p:txBody>
      </p:sp>
      <p:grpSp>
        <p:nvGrpSpPr>
          <p:cNvPr id="28" name="Group 12"/>
          <p:cNvGrpSpPr/>
          <p:nvPr/>
        </p:nvGrpSpPr>
        <p:grpSpPr>
          <a:xfrm>
            <a:off x="9601200" y="3390900"/>
            <a:ext cx="7086600" cy="2857500"/>
            <a:chOff x="0" y="-28575"/>
            <a:chExt cx="3486486" cy="1770426"/>
          </a:xfrm>
        </p:grpSpPr>
        <p:sp>
          <p:nvSpPr>
            <p:cNvPr id="29"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30" name="TextBox 14"/>
            <p:cNvSpPr txBox="1"/>
            <p:nvPr/>
          </p:nvSpPr>
          <p:spPr>
            <a:xfrm>
              <a:off x="0" y="-28575"/>
              <a:ext cx="3486486" cy="1770426"/>
            </a:xfrm>
            <a:prstGeom prst="rect">
              <a:avLst/>
            </a:prstGeom>
          </p:spPr>
          <p:txBody>
            <a:bodyPr lIns="50800" tIns="50800" rIns="50800" bIns="50800" rtlCol="0" anchor="ctr"/>
            <a:lstStyle/>
            <a:p>
              <a:pPr algn="just">
                <a:lnSpc>
                  <a:spcPts val="2658"/>
                </a:lnSpc>
              </a:pPr>
              <a:endParaRPr/>
            </a:p>
          </p:txBody>
        </p:sp>
      </p:grpSp>
      <p:grpSp>
        <p:nvGrpSpPr>
          <p:cNvPr id="31" name="Group 12"/>
          <p:cNvGrpSpPr/>
          <p:nvPr/>
        </p:nvGrpSpPr>
        <p:grpSpPr>
          <a:xfrm>
            <a:off x="9601200" y="6713621"/>
            <a:ext cx="7086600" cy="2857500"/>
            <a:chOff x="0" y="-28575"/>
            <a:chExt cx="3486486" cy="1770426"/>
          </a:xfrm>
        </p:grpSpPr>
        <p:sp>
          <p:nvSpPr>
            <p:cNvPr id="32"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33" name="TextBox 14"/>
            <p:cNvSpPr txBox="1"/>
            <p:nvPr/>
          </p:nvSpPr>
          <p:spPr>
            <a:xfrm>
              <a:off x="0" y="-28575"/>
              <a:ext cx="3486486" cy="1770426"/>
            </a:xfrm>
            <a:prstGeom prst="rect">
              <a:avLst/>
            </a:prstGeom>
          </p:spPr>
          <p:txBody>
            <a:bodyPr lIns="50800" tIns="50800" rIns="50800" bIns="50800" rtlCol="0" anchor="ctr"/>
            <a:lstStyle/>
            <a:p>
              <a:pPr algn="ctr">
                <a:lnSpc>
                  <a:spcPts val="2658"/>
                </a:lnSpc>
              </a:pPr>
              <a:endParaRPr/>
            </a:p>
          </p:txBody>
        </p:sp>
      </p:grpSp>
      <p:sp>
        <p:nvSpPr>
          <p:cNvPr id="34" name="dap an b">
            <a:extLst>
              <a:ext uri="{FF2B5EF4-FFF2-40B4-BE49-F238E27FC236}">
                <a16:creationId xmlns="" xmlns:a16="http://schemas.microsoft.com/office/drawing/2014/main" id="{9B5DABB8-849A-4D2D-930C-9CA07BFC5BDE}"/>
              </a:ext>
            </a:extLst>
          </p:cNvPr>
          <p:cNvSpPr txBox="1"/>
          <p:nvPr/>
        </p:nvSpPr>
        <p:spPr>
          <a:xfrm>
            <a:off x="9652513" y="4449756"/>
            <a:ext cx="6975629" cy="785907"/>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B. </a:t>
            </a:r>
            <a:r>
              <a:rPr lang="en-US" sz="3200">
                <a:latin typeface="Arial" pitchFamily="34" charset="0"/>
                <a:cs typeface="Arial" pitchFamily="34" charset="0"/>
              </a:rPr>
              <a:t>Có nhưng không đáng kể. </a:t>
            </a:r>
            <a:endParaRPr lang="en-US" sz="3200">
              <a:latin typeface="Arial" panose="020B0604020202020204" pitchFamily="34" charset="0"/>
              <a:ea typeface="Tahoma" panose="020B0604030504040204" pitchFamily="34" charset="0"/>
              <a:cs typeface="Arial" panose="020B0604020202020204" pitchFamily="34" charset="0"/>
            </a:endParaRPr>
          </a:p>
        </p:txBody>
      </p:sp>
      <p:sp>
        <p:nvSpPr>
          <p:cNvPr id="35" name="dap an d">
            <a:extLst>
              <a:ext uri="{FF2B5EF4-FFF2-40B4-BE49-F238E27FC236}">
                <a16:creationId xmlns="" xmlns:a16="http://schemas.microsoft.com/office/drawing/2014/main" id="{42A746A3-96B8-42A5-8EFA-A104DB6B2F69}"/>
              </a:ext>
            </a:extLst>
          </p:cNvPr>
          <p:cNvSpPr txBox="1"/>
          <p:nvPr/>
        </p:nvSpPr>
        <p:spPr>
          <a:xfrm>
            <a:off x="9652512" y="6618861"/>
            <a:ext cx="6975629" cy="3093140"/>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D. </a:t>
            </a:r>
            <a:r>
              <a:rPr lang="en-US" sz="3200">
                <a:latin typeface="Arial" pitchFamily="34" charset="0"/>
                <a:cs typeface="Arial" pitchFamily="34" charset="0"/>
              </a:rPr>
              <a:t>Các chi phí phát sinh thường không tốn nhiều tiền nên không ảnh hưởng đến những kế hoạch đã hoạch định trước</a:t>
            </a:r>
            <a:r>
              <a:rPr lang="en-US" sz="3200" smtClean="0">
                <a:latin typeface="Arial" pitchFamily="34" charset="0"/>
                <a:cs typeface="Arial" pitchFamily="34" charset="0"/>
              </a:rPr>
              <a:t>.</a:t>
            </a:r>
            <a:endParaRPr lang="en-US" sz="3200">
              <a:latin typeface="Arial" pitchFamily="34" charset="0"/>
              <a:cs typeface="Arial" pitchFamily="34" charset="0"/>
            </a:endParaRPr>
          </a:p>
        </p:txBody>
      </p:sp>
      <p:grpSp>
        <p:nvGrpSpPr>
          <p:cNvPr id="43" name="Group 12"/>
          <p:cNvGrpSpPr/>
          <p:nvPr/>
        </p:nvGrpSpPr>
        <p:grpSpPr>
          <a:xfrm>
            <a:off x="1600200" y="3390900"/>
            <a:ext cx="7086600" cy="2857500"/>
            <a:chOff x="0" y="-28575"/>
            <a:chExt cx="3486486" cy="1770426"/>
          </a:xfrm>
          <a:solidFill>
            <a:schemeClr val="accent6">
              <a:lumMod val="60000"/>
              <a:lumOff val="40000"/>
            </a:schemeClr>
          </a:solidFill>
        </p:grpSpPr>
        <p:sp>
          <p:nvSpPr>
            <p:cNvPr id="44"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grpFill/>
            <a:ln w="38100" cap="rnd">
              <a:solidFill>
                <a:srgbClr val="C79179"/>
              </a:solidFill>
              <a:prstDash val="dash"/>
              <a:round/>
            </a:ln>
          </p:spPr>
        </p:sp>
        <p:sp>
          <p:nvSpPr>
            <p:cNvPr id="45" name="TextBox 14"/>
            <p:cNvSpPr txBox="1"/>
            <p:nvPr/>
          </p:nvSpPr>
          <p:spPr>
            <a:xfrm>
              <a:off x="0" y="-28575"/>
              <a:ext cx="3486486" cy="1770426"/>
            </a:xfrm>
            <a:prstGeom prst="rect">
              <a:avLst/>
            </a:prstGeom>
            <a:grpFill/>
          </p:spPr>
          <p:txBody>
            <a:bodyPr lIns="50800" tIns="50800" rIns="50800" bIns="50800" rtlCol="0" anchor="ctr"/>
            <a:lstStyle/>
            <a:p>
              <a:pPr algn="ctr">
                <a:lnSpc>
                  <a:spcPts val="2658"/>
                </a:lnSpc>
              </a:pPr>
              <a:endParaRPr/>
            </a:p>
          </p:txBody>
        </p:sp>
      </p:grpSp>
      <p:sp>
        <p:nvSpPr>
          <p:cNvPr id="46" name="dap an a">
            <a:extLst>
              <a:ext uri="{FF2B5EF4-FFF2-40B4-BE49-F238E27FC236}">
                <a16:creationId xmlns="" xmlns:a16="http://schemas.microsoft.com/office/drawing/2014/main" id="{9897B1B9-EB78-41AF-AC33-1E8F7714B11F}"/>
              </a:ext>
            </a:extLst>
          </p:cNvPr>
          <p:cNvSpPr txBox="1"/>
          <p:nvPr/>
        </p:nvSpPr>
        <p:spPr>
          <a:xfrm>
            <a:off x="1655685" y="3688033"/>
            <a:ext cx="6975629" cy="2263234"/>
          </a:xfrm>
          <a:prstGeom prst="rect">
            <a:avLst/>
          </a:prstGeom>
          <a:solidFill>
            <a:schemeClr val="accent6">
              <a:lumMod val="60000"/>
              <a:lumOff val="40000"/>
            </a:schemeClr>
          </a:solid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A. </a:t>
            </a:r>
            <a:r>
              <a:rPr lang="en-US" sz="3200">
                <a:latin typeface="Arial" pitchFamily="34" charset="0"/>
                <a:cs typeface="Arial" pitchFamily="34" charset="0"/>
              </a:rPr>
              <a:t>Có vì các khoản chi tiêu phát sinh đôi khi có thể làm đảo lộn kế hoạch chi tiêu. </a:t>
            </a:r>
            <a:endParaRPr lang="en-US" sz="320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6634986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par>
                                <p:cTn id="37" presetID="16" presetClass="entr" presetSubtype="21"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barn(inVertical)">
                                      <p:cBhvr>
                                        <p:cTn id="44" dur="500"/>
                                        <p:tgtEl>
                                          <p:spTgt spid="46"/>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34" grpId="0"/>
      <p:bldP spid="35" grpId="0"/>
      <p:bldP spid="4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grpSp>
        <p:nvGrpSpPr>
          <p:cNvPr id="19" name="Group 12"/>
          <p:cNvGrpSpPr/>
          <p:nvPr/>
        </p:nvGrpSpPr>
        <p:grpSpPr>
          <a:xfrm>
            <a:off x="1579486" y="3390900"/>
            <a:ext cx="7086600" cy="2133600"/>
            <a:chOff x="0" y="-28575"/>
            <a:chExt cx="3486486" cy="1770426"/>
          </a:xfrm>
        </p:grpSpPr>
        <p:sp>
          <p:nvSpPr>
            <p:cNvPr id="20"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21" name="TextBox 14"/>
            <p:cNvSpPr txBox="1"/>
            <p:nvPr/>
          </p:nvSpPr>
          <p:spPr>
            <a:xfrm>
              <a:off x="0" y="-28575"/>
              <a:ext cx="3486486" cy="1770426"/>
            </a:xfrm>
            <a:prstGeom prst="rect">
              <a:avLst/>
            </a:prstGeom>
          </p:spPr>
          <p:txBody>
            <a:bodyPr lIns="50800" tIns="50800" rIns="50800" bIns="50800" rtlCol="0" anchor="ctr"/>
            <a:lstStyle/>
            <a:p>
              <a:pPr algn="ctr">
                <a:lnSpc>
                  <a:spcPts val="2658"/>
                </a:lnSpc>
              </a:pPr>
              <a:endParaRPr>
                <a:latin typeface="Arial" pitchFamily="34" charset="0"/>
                <a:cs typeface="Arial" pitchFamily="34" charset="0"/>
              </a:endParaRPr>
            </a:p>
          </p:txBody>
        </p:sp>
      </p:grpSp>
      <p:sp>
        <p:nvSpPr>
          <p:cNvPr id="22" name="TextBox 21">
            <a:extLst>
              <a:ext uri="{FF2B5EF4-FFF2-40B4-BE49-F238E27FC236}">
                <a16:creationId xmlns="" xmlns:a16="http://schemas.microsoft.com/office/drawing/2014/main" id="{4605F6AC-8356-4661-B6A4-309609CF4CCF}"/>
              </a:ext>
            </a:extLst>
          </p:cNvPr>
          <p:cNvSpPr txBox="1"/>
          <p:nvPr/>
        </p:nvSpPr>
        <p:spPr>
          <a:xfrm>
            <a:off x="2119674" y="571500"/>
            <a:ext cx="14075546" cy="1824923"/>
          </a:xfrm>
          <a:prstGeom prst="rect">
            <a:avLst/>
          </a:prstGeom>
          <a:noFill/>
        </p:spPr>
        <p:txBody>
          <a:bodyPr wrap="square" rtlCol="0">
            <a:spAutoFit/>
          </a:bodyPr>
          <a:lstStyle/>
          <a:p>
            <a:pPr algn="ctr" defTabSz="1371464">
              <a:lnSpc>
                <a:spcPct val="150000"/>
              </a:lnSpc>
            </a:pPr>
            <a:r>
              <a:rPr lang="en-US" sz="4000" b="1" smtClean="0">
                <a:solidFill>
                  <a:srgbClr val="FBF6EF"/>
                </a:solidFill>
                <a:latin typeface="Arial" panose="020B0604020202020204" pitchFamily="34" charset="0"/>
                <a:cs typeface="Arial" panose="020B0604020202020204" pitchFamily="34" charset="0"/>
              </a:rPr>
              <a:t>Câu hỏi </a:t>
            </a:r>
            <a:r>
              <a:rPr lang="vi-VN" sz="4000" b="1" smtClean="0">
                <a:solidFill>
                  <a:srgbClr val="FBF6EF"/>
                </a:solidFill>
                <a:latin typeface="Arial" panose="020B0604020202020204" pitchFamily="34" charset="0"/>
                <a:cs typeface="Arial" panose="020B0604020202020204" pitchFamily="34" charset="0"/>
              </a:rPr>
              <a:t>2</a:t>
            </a:r>
            <a:r>
              <a:rPr lang="en-US" sz="4000" b="1" smtClean="0">
                <a:solidFill>
                  <a:srgbClr val="FBF6EF"/>
                </a:solidFill>
                <a:latin typeface="Arial" panose="020B0604020202020204" pitchFamily="34" charset="0"/>
                <a:cs typeface="Arial" panose="020B0604020202020204" pitchFamily="34" charset="0"/>
              </a:rPr>
              <a:t>:</a:t>
            </a:r>
            <a:r>
              <a:rPr lang="vi-VN" sz="4000" b="1" smtClean="0">
                <a:solidFill>
                  <a:srgbClr val="FBF6EF"/>
                </a:solidFill>
                <a:latin typeface="Arial" panose="020B0604020202020204" pitchFamily="34" charset="0"/>
                <a:cs typeface="Arial" panose="020B0604020202020204" pitchFamily="34" charset="0"/>
              </a:rPr>
              <a:t> </a:t>
            </a:r>
            <a:r>
              <a:rPr lang="en-US" sz="4000">
                <a:solidFill>
                  <a:srgbClr val="FBF6EF"/>
                </a:solidFill>
                <a:latin typeface="Arial" pitchFamily="34" charset="0"/>
                <a:cs typeface="Arial" pitchFamily="34" charset="0"/>
              </a:rPr>
              <a:t>Một người có kế hoạch chi tiêu hợp lí </a:t>
            </a:r>
            <a:endParaRPr lang="vi-VN" sz="4000" smtClean="0">
              <a:solidFill>
                <a:srgbClr val="FBF6EF"/>
              </a:solidFill>
              <a:latin typeface="Arial" pitchFamily="34" charset="0"/>
              <a:cs typeface="Arial" pitchFamily="34" charset="0"/>
            </a:endParaRPr>
          </a:p>
          <a:p>
            <a:pPr algn="ctr" defTabSz="1371464">
              <a:lnSpc>
                <a:spcPct val="150000"/>
              </a:lnSpc>
            </a:pPr>
            <a:r>
              <a:rPr lang="en-US" sz="4000" smtClean="0">
                <a:solidFill>
                  <a:srgbClr val="FBF6EF"/>
                </a:solidFill>
                <a:latin typeface="Arial" pitchFamily="34" charset="0"/>
                <a:cs typeface="Arial" pitchFamily="34" charset="0"/>
              </a:rPr>
              <a:t>có </a:t>
            </a:r>
            <a:r>
              <a:rPr lang="en-US" sz="4000">
                <a:solidFill>
                  <a:srgbClr val="FBF6EF"/>
                </a:solidFill>
                <a:latin typeface="Arial" pitchFamily="34" charset="0"/>
                <a:cs typeface="Arial" pitchFamily="34" charset="0"/>
              </a:rPr>
              <a:t>biểu hiện như thế nào?</a:t>
            </a:r>
          </a:p>
        </p:txBody>
      </p:sp>
      <p:sp>
        <p:nvSpPr>
          <p:cNvPr id="23" name="dap an a">
            <a:extLst>
              <a:ext uri="{FF2B5EF4-FFF2-40B4-BE49-F238E27FC236}">
                <a16:creationId xmlns="" xmlns:a16="http://schemas.microsoft.com/office/drawing/2014/main" id="{9897B1B9-EB78-41AF-AC33-1E8F7714B11F}"/>
              </a:ext>
            </a:extLst>
          </p:cNvPr>
          <p:cNvSpPr txBox="1"/>
          <p:nvPr/>
        </p:nvSpPr>
        <p:spPr>
          <a:xfrm>
            <a:off x="1634969" y="4019125"/>
            <a:ext cx="6975629" cy="877149"/>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A. </a:t>
            </a:r>
            <a:r>
              <a:rPr lang="en-US" sz="3200">
                <a:latin typeface="Arial" pitchFamily="34" charset="0"/>
                <a:cs typeface="Arial" pitchFamily="34" charset="0"/>
              </a:rPr>
              <a:t>Mua sắm vô độ</a:t>
            </a:r>
            <a:r>
              <a:rPr lang="vi-VN" sz="3200">
                <a:latin typeface="Arial" pitchFamily="34" charset="0"/>
                <a:cs typeface="Arial" pitchFamily="34" charset="0"/>
              </a:rPr>
              <a:t>.</a:t>
            </a:r>
            <a:endParaRPr lang="en-US" sz="3200">
              <a:latin typeface="Arial" panose="020B0604020202020204" pitchFamily="34" charset="0"/>
              <a:ea typeface="Tahoma" panose="020B0604030504040204" pitchFamily="34" charset="0"/>
              <a:cs typeface="Arial" panose="020B0604020202020204" pitchFamily="34" charset="0"/>
            </a:endParaRPr>
          </a:p>
        </p:txBody>
      </p:sp>
      <p:grpSp>
        <p:nvGrpSpPr>
          <p:cNvPr id="24" name="Group 12"/>
          <p:cNvGrpSpPr/>
          <p:nvPr/>
        </p:nvGrpSpPr>
        <p:grpSpPr>
          <a:xfrm>
            <a:off x="1524000" y="5829301"/>
            <a:ext cx="7086600" cy="4228972"/>
            <a:chOff x="0" y="-28575"/>
            <a:chExt cx="3486486" cy="1770426"/>
          </a:xfrm>
        </p:grpSpPr>
        <p:sp>
          <p:nvSpPr>
            <p:cNvPr id="25"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26" name="TextBox 14"/>
            <p:cNvSpPr txBox="1"/>
            <p:nvPr/>
          </p:nvSpPr>
          <p:spPr>
            <a:xfrm>
              <a:off x="0" y="-28575"/>
              <a:ext cx="3486486" cy="1770426"/>
            </a:xfrm>
            <a:prstGeom prst="rect">
              <a:avLst/>
            </a:prstGeom>
          </p:spPr>
          <p:txBody>
            <a:bodyPr lIns="50800" tIns="50800" rIns="50800" bIns="50800" rtlCol="0" anchor="ctr"/>
            <a:lstStyle/>
            <a:p>
              <a:pPr algn="ctr">
                <a:lnSpc>
                  <a:spcPts val="2658"/>
                </a:lnSpc>
              </a:pPr>
              <a:endParaRPr>
                <a:latin typeface="Arial" pitchFamily="34" charset="0"/>
                <a:cs typeface="Arial" pitchFamily="34" charset="0"/>
              </a:endParaRPr>
            </a:p>
          </p:txBody>
        </p:sp>
      </p:grpSp>
      <p:sp>
        <p:nvSpPr>
          <p:cNvPr id="27" name="dap an c">
            <a:extLst>
              <a:ext uri="{FF2B5EF4-FFF2-40B4-BE49-F238E27FC236}">
                <a16:creationId xmlns="" xmlns:a16="http://schemas.microsoft.com/office/drawing/2014/main" id="{D96707EC-5A82-4050-B897-6DBAB63AC957}"/>
              </a:ext>
            </a:extLst>
          </p:cNvPr>
          <p:cNvSpPr txBox="1"/>
          <p:nvPr/>
        </p:nvSpPr>
        <p:spPr>
          <a:xfrm>
            <a:off x="1634971" y="6062013"/>
            <a:ext cx="6975629" cy="3831804"/>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C. </a:t>
            </a:r>
            <a:r>
              <a:rPr lang="en-US" sz="3200">
                <a:latin typeface="Arial" pitchFamily="34" charset="0"/>
                <a:cs typeface="Arial" pitchFamily="34" charset="0"/>
              </a:rPr>
              <a:t>Mua các đồ dùng thiết yếu cho mình, so sánh giá cả của các mặt hàng với nhau để tìm ra được sản phẩm giá cả phải chăng với chất lượng đảm bảo</a:t>
            </a:r>
            <a:r>
              <a:rPr lang="vi-VN" sz="3200">
                <a:latin typeface="Arial" pitchFamily="34" charset="0"/>
                <a:cs typeface="Arial" pitchFamily="34" charset="0"/>
              </a:rPr>
              <a:t>.</a:t>
            </a:r>
            <a:endParaRPr lang="en-US" sz="3200">
              <a:latin typeface="Arial" panose="020B0604020202020204" pitchFamily="34" charset="0"/>
              <a:ea typeface="Tahoma" panose="020B0604030504040204" pitchFamily="34" charset="0"/>
              <a:cs typeface="Arial" panose="020B0604020202020204" pitchFamily="34" charset="0"/>
            </a:endParaRPr>
          </a:p>
        </p:txBody>
      </p:sp>
      <p:grpSp>
        <p:nvGrpSpPr>
          <p:cNvPr id="28" name="Group 12"/>
          <p:cNvGrpSpPr/>
          <p:nvPr/>
        </p:nvGrpSpPr>
        <p:grpSpPr>
          <a:xfrm>
            <a:off x="9601200" y="3390900"/>
            <a:ext cx="7086600" cy="2133600"/>
            <a:chOff x="0" y="-28575"/>
            <a:chExt cx="3486486" cy="1770426"/>
          </a:xfrm>
        </p:grpSpPr>
        <p:sp>
          <p:nvSpPr>
            <p:cNvPr id="29"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30" name="TextBox 14"/>
            <p:cNvSpPr txBox="1"/>
            <p:nvPr/>
          </p:nvSpPr>
          <p:spPr>
            <a:xfrm>
              <a:off x="0" y="-28575"/>
              <a:ext cx="3486486" cy="1770426"/>
            </a:xfrm>
            <a:prstGeom prst="rect">
              <a:avLst/>
            </a:prstGeom>
          </p:spPr>
          <p:txBody>
            <a:bodyPr lIns="50800" tIns="50800" rIns="50800" bIns="50800" rtlCol="0" anchor="ctr"/>
            <a:lstStyle/>
            <a:p>
              <a:pPr algn="just">
                <a:lnSpc>
                  <a:spcPts val="2658"/>
                </a:lnSpc>
              </a:pPr>
              <a:endParaRPr>
                <a:latin typeface="Arial" pitchFamily="34" charset="0"/>
                <a:cs typeface="Arial" pitchFamily="34" charset="0"/>
              </a:endParaRPr>
            </a:p>
          </p:txBody>
        </p:sp>
      </p:grpSp>
      <p:grpSp>
        <p:nvGrpSpPr>
          <p:cNvPr id="31" name="Group 12"/>
          <p:cNvGrpSpPr/>
          <p:nvPr/>
        </p:nvGrpSpPr>
        <p:grpSpPr>
          <a:xfrm>
            <a:off x="9601200" y="5897557"/>
            <a:ext cx="7086600" cy="3996259"/>
            <a:chOff x="0" y="-28575"/>
            <a:chExt cx="3486486" cy="1770426"/>
          </a:xfrm>
        </p:grpSpPr>
        <p:sp>
          <p:nvSpPr>
            <p:cNvPr id="32"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33" name="TextBox 14"/>
            <p:cNvSpPr txBox="1"/>
            <p:nvPr/>
          </p:nvSpPr>
          <p:spPr>
            <a:xfrm>
              <a:off x="0" y="-28575"/>
              <a:ext cx="3486486" cy="1770426"/>
            </a:xfrm>
            <a:prstGeom prst="rect">
              <a:avLst/>
            </a:prstGeom>
          </p:spPr>
          <p:txBody>
            <a:bodyPr lIns="50800" tIns="50800" rIns="50800" bIns="50800" rtlCol="0" anchor="ctr"/>
            <a:lstStyle/>
            <a:p>
              <a:pPr algn="ctr">
                <a:lnSpc>
                  <a:spcPts val="2658"/>
                </a:lnSpc>
              </a:pPr>
              <a:endParaRPr>
                <a:latin typeface="Arial" pitchFamily="34" charset="0"/>
                <a:cs typeface="Arial" pitchFamily="34" charset="0"/>
              </a:endParaRPr>
            </a:p>
          </p:txBody>
        </p:sp>
      </p:grpSp>
      <p:sp>
        <p:nvSpPr>
          <p:cNvPr id="34" name="dap an b">
            <a:extLst>
              <a:ext uri="{FF2B5EF4-FFF2-40B4-BE49-F238E27FC236}">
                <a16:creationId xmlns="" xmlns:a16="http://schemas.microsoft.com/office/drawing/2014/main" id="{9B5DABB8-849A-4D2D-930C-9CA07BFC5BDE}"/>
              </a:ext>
            </a:extLst>
          </p:cNvPr>
          <p:cNvSpPr txBox="1"/>
          <p:nvPr/>
        </p:nvSpPr>
        <p:spPr>
          <a:xfrm>
            <a:off x="9656684" y="3649792"/>
            <a:ext cx="6975629" cy="1615813"/>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B. </a:t>
            </a:r>
            <a:r>
              <a:rPr lang="en-US" sz="3200">
                <a:latin typeface="Arial" pitchFamily="34" charset="0"/>
                <a:cs typeface="Arial" pitchFamily="34" charset="0"/>
              </a:rPr>
              <a:t>Chỉ mua khi mặt hàng đó có khuyến mại tặng kèm vật dụng</a:t>
            </a:r>
            <a:r>
              <a:rPr lang="vi-VN" sz="3200">
                <a:latin typeface="Arial" pitchFamily="34" charset="0"/>
                <a:cs typeface="Arial" pitchFamily="34" charset="0"/>
              </a:rPr>
              <a:t>.</a:t>
            </a:r>
            <a:endParaRPr lang="en-US" sz="3200">
              <a:latin typeface="Arial" panose="020B0604020202020204" pitchFamily="34" charset="0"/>
              <a:ea typeface="Tahoma" panose="020B0604030504040204" pitchFamily="34" charset="0"/>
              <a:cs typeface="Arial" panose="020B0604020202020204" pitchFamily="34" charset="0"/>
            </a:endParaRPr>
          </a:p>
        </p:txBody>
      </p:sp>
      <p:sp>
        <p:nvSpPr>
          <p:cNvPr id="35" name="dap an d">
            <a:extLst>
              <a:ext uri="{FF2B5EF4-FFF2-40B4-BE49-F238E27FC236}">
                <a16:creationId xmlns="" xmlns:a16="http://schemas.microsoft.com/office/drawing/2014/main" id="{42A746A3-96B8-42A5-8EFA-A104DB6B2F69}"/>
              </a:ext>
            </a:extLst>
          </p:cNvPr>
          <p:cNvSpPr txBox="1"/>
          <p:nvPr/>
        </p:nvSpPr>
        <p:spPr>
          <a:xfrm>
            <a:off x="9656685" y="7087779"/>
            <a:ext cx="6975629" cy="1615813"/>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D. </a:t>
            </a:r>
            <a:r>
              <a:rPr lang="en-US" sz="3200">
                <a:latin typeface="Arial" pitchFamily="34" charset="0"/>
                <a:cs typeface="Arial" pitchFamily="34" charset="0"/>
              </a:rPr>
              <a:t>Ưu tiên mua thật nhiều đồ ăn cho cả gia đình.</a:t>
            </a:r>
          </a:p>
        </p:txBody>
      </p:sp>
      <p:grpSp>
        <p:nvGrpSpPr>
          <p:cNvPr id="36" name="Group 12"/>
          <p:cNvGrpSpPr/>
          <p:nvPr/>
        </p:nvGrpSpPr>
        <p:grpSpPr>
          <a:xfrm>
            <a:off x="1524000" y="5905500"/>
            <a:ext cx="7086600" cy="4228972"/>
            <a:chOff x="0" y="-28575"/>
            <a:chExt cx="3486486" cy="1770426"/>
          </a:xfrm>
          <a:solidFill>
            <a:schemeClr val="accent6">
              <a:lumMod val="60000"/>
              <a:lumOff val="40000"/>
            </a:schemeClr>
          </a:solidFill>
        </p:grpSpPr>
        <p:sp>
          <p:nvSpPr>
            <p:cNvPr id="37"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grpFill/>
            <a:ln w="38100" cap="rnd">
              <a:solidFill>
                <a:srgbClr val="C79179"/>
              </a:solidFill>
              <a:prstDash val="dash"/>
              <a:round/>
            </a:ln>
          </p:spPr>
        </p:sp>
        <p:sp>
          <p:nvSpPr>
            <p:cNvPr id="38" name="TextBox 14"/>
            <p:cNvSpPr txBox="1"/>
            <p:nvPr/>
          </p:nvSpPr>
          <p:spPr>
            <a:xfrm>
              <a:off x="0" y="-28575"/>
              <a:ext cx="3486486" cy="1770426"/>
            </a:xfrm>
            <a:prstGeom prst="rect">
              <a:avLst/>
            </a:prstGeom>
            <a:grpFill/>
          </p:spPr>
          <p:txBody>
            <a:bodyPr lIns="50800" tIns="50800" rIns="50800" bIns="50800" rtlCol="0" anchor="ctr"/>
            <a:lstStyle/>
            <a:p>
              <a:pPr algn="ctr">
                <a:lnSpc>
                  <a:spcPts val="2658"/>
                </a:lnSpc>
              </a:pPr>
              <a:endParaRPr>
                <a:latin typeface="Arial" pitchFamily="34" charset="0"/>
                <a:cs typeface="Arial" pitchFamily="34" charset="0"/>
              </a:endParaRPr>
            </a:p>
          </p:txBody>
        </p:sp>
      </p:grpSp>
      <p:sp>
        <p:nvSpPr>
          <p:cNvPr id="39" name="dap an c">
            <a:extLst>
              <a:ext uri="{FF2B5EF4-FFF2-40B4-BE49-F238E27FC236}">
                <a16:creationId xmlns="" xmlns:a16="http://schemas.microsoft.com/office/drawing/2014/main" id="{D96707EC-5A82-4050-B897-6DBAB63AC957}"/>
              </a:ext>
            </a:extLst>
          </p:cNvPr>
          <p:cNvSpPr txBox="1"/>
          <p:nvPr/>
        </p:nvSpPr>
        <p:spPr>
          <a:xfrm>
            <a:off x="1634971" y="6138212"/>
            <a:ext cx="6975629" cy="3831804"/>
          </a:xfrm>
          <a:prstGeom prst="rect">
            <a:avLst/>
          </a:prstGeom>
          <a:solidFill>
            <a:schemeClr val="accent6">
              <a:lumMod val="60000"/>
              <a:lumOff val="40000"/>
            </a:schemeClr>
          </a:solid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C. </a:t>
            </a:r>
            <a:r>
              <a:rPr lang="en-US" sz="3200">
                <a:latin typeface="Arial" pitchFamily="34" charset="0"/>
                <a:cs typeface="Arial" pitchFamily="34" charset="0"/>
              </a:rPr>
              <a:t>Mua các đồ dùng thiết yếu cho mình, so sánh giá cả của các mặt hàng với nhau để tìm ra được sản phẩm giá cả phải chăng với chất lượng đảm bảo</a:t>
            </a:r>
            <a:r>
              <a:rPr lang="vi-VN" sz="3200">
                <a:latin typeface="Arial" pitchFamily="34" charset="0"/>
                <a:cs typeface="Arial" pitchFamily="34" charset="0"/>
              </a:rPr>
              <a:t>.</a:t>
            </a:r>
            <a:endParaRPr lang="en-US" sz="320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1863974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par>
                                <p:cTn id="37" presetID="16" presetClass="entr" presetSubtype="21"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34" grpId="0"/>
      <p:bldP spid="35" grpId="0"/>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grpSp>
        <p:nvGrpSpPr>
          <p:cNvPr id="19" name="Group 12"/>
          <p:cNvGrpSpPr/>
          <p:nvPr/>
        </p:nvGrpSpPr>
        <p:grpSpPr>
          <a:xfrm>
            <a:off x="1808085" y="3009900"/>
            <a:ext cx="7086600" cy="3337039"/>
            <a:chOff x="0" y="-28575"/>
            <a:chExt cx="3486486" cy="1770426"/>
          </a:xfrm>
        </p:grpSpPr>
        <p:sp>
          <p:nvSpPr>
            <p:cNvPr id="20"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21" name="TextBox 14"/>
            <p:cNvSpPr txBox="1"/>
            <p:nvPr/>
          </p:nvSpPr>
          <p:spPr>
            <a:xfrm>
              <a:off x="0" y="-28575"/>
              <a:ext cx="3486486" cy="1770426"/>
            </a:xfrm>
            <a:prstGeom prst="rect">
              <a:avLst/>
            </a:prstGeom>
          </p:spPr>
          <p:txBody>
            <a:bodyPr lIns="50800" tIns="50800" rIns="50800" bIns="50800" rtlCol="0" anchor="ctr"/>
            <a:lstStyle/>
            <a:p>
              <a:pPr algn="ctr">
                <a:lnSpc>
                  <a:spcPts val="2658"/>
                </a:lnSpc>
              </a:pPr>
              <a:endParaRPr>
                <a:latin typeface="Arial" pitchFamily="34" charset="0"/>
                <a:cs typeface="Arial" pitchFamily="34" charset="0"/>
              </a:endParaRPr>
            </a:p>
          </p:txBody>
        </p:sp>
      </p:grpSp>
      <p:sp>
        <p:nvSpPr>
          <p:cNvPr id="22" name="TextBox 21">
            <a:extLst>
              <a:ext uri="{FF2B5EF4-FFF2-40B4-BE49-F238E27FC236}">
                <a16:creationId xmlns="" xmlns:a16="http://schemas.microsoft.com/office/drawing/2014/main" id="{4605F6AC-8356-4661-B6A4-309609CF4CCF}"/>
              </a:ext>
            </a:extLst>
          </p:cNvPr>
          <p:cNvSpPr txBox="1"/>
          <p:nvPr/>
        </p:nvSpPr>
        <p:spPr>
          <a:xfrm>
            <a:off x="2119674" y="571500"/>
            <a:ext cx="14075546" cy="1824923"/>
          </a:xfrm>
          <a:prstGeom prst="rect">
            <a:avLst/>
          </a:prstGeom>
          <a:noFill/>
        </p:spPr>
        <p:txBody>
          <a:bodyPr wrap="square" rtlCol="0">
            <a:spAutoFit/>
          </a:bodyPr>
          <a:lstStyle/>
          <a:p>
            <a:pPr algn="ctr" defTabSz="1371464">
              <a:lnSpc>
                <a:spcPct val="150000"/>
              </a:lnSpc>
            </a:pPr>
            <a:r>
              <a:rPr lang="en-US" sz="4000" b="1" smtClean="0">
                <a:solidFill>
                  <a:srgbClr val="FBF6EF"/>
                </a:solidFill>
                <a:latin typeface="Arial" panose="020B0604020202020204" pitchFamily="34" charset="0"/>
                <a:cs typeface="Arial" panose="020B0604020202020204" pitchFamily="34" charset="0"/>
              </a:rPr>
              <a:t>Câu hỏi </a:t>
            </a:r>
            <a:r>
              <a:rPr lang="vi-VN" sz="4000" b="1" smtClean="0">
                <a:solidFill>
                  <a:srgbClr val="FBF6EF"/>
                </a:solidFill>
                <a:latin typeface="Arial" panose="020B0604020202020204" pitchFamily="34" charset="0"/>
                <a:cs typeface="Arial" panose="020B0604020202020204" pitchFamily="34" charset="0"/>
              </a:rPr>
              <a:t>3</a:t>
            </a:r>
            <a:r>
              <a:rPr lang="en-US" sz="4000" b="1" smtClean="0">
                <a:solidFill>
                  <a:srgbClr val="FBF6EF"/>
                </a:solidFill>
                <a:latin typeface="Arial" panose="020B0604020202020204" pitchFamily="34" charset="0"/>
                <a:cs typeface="Arial" panose="020B0604020202020204" pitchFamily="34" charset="0"/>
              </a:rPr>
              <a:t>:</a:t>
            </a:r>
            <a:r>
              <a:rPr lang="vi-VN" sz="4000" b="1" smtClean="0">
                <a:solidFill>
                  <a:srgbClr val="FBF6EF"/>
                </a:solidFill>
                <a:latin typeface="Arial" panose="020B0604020202020204" pitchFamily="34" charset="0"/>
                <a:cs typeface="Arial" panose="020B0604020202020204" pitchFamily="34" charset="0"/>
              </a:rPr>
              <a:t> </a:t>
            </a:r>
            <a:r>
              <a:rPr lang="en-US" sz="4000">
                <a:solidFill>
                  <a:srgbClr val="FBF6EF"/>
                </a:solidFill>
                <a:latin typeface="Arial" pitchFamily="34" charset="0"/>
                <a:cs typeface="Arial" pitchFamily="34" charset="0"/>
              </a:rPr>
              <a:t>Vì sao cần phải kiểm tra và điều chỉnh </a:t>
            </a:r>
            <a:endParaRPr lang="vi-VN" sz="4000" smtClean="0">
              <a:solidFill>
                <a:srgbClr val="FBF6EF"/>
              </a:solidFill>
              <a:latin typeface="Arial" pitchFamily="34" charset="0"/>
              <a:cs typeface="Arial" pitchFamily="34" charset="0"/>
            </a:endParaRPr>
          </a:p>
          <a:p>
            <a:pPr algn="ctr" defTabSz="1371464">
              <a:lnSpc>
                <a:spcPct val="150000"/>
              </a:lnSpc>
            </a:pPr>
            <a:r>
              <a:rPr lang="en-US" sz="4000" smtClean="0">
                <a:solidFill>
                  <a:srgbClr val="FBF6EF"/>
                </a:solidFill>
                <a:latin typeface="Arial" pitchFamily="34" charset="0"/>
                <a:cs typeface="Arial" pitchFamily="34" charset="0"/>
              </a:rPr>
              <a:t>kế </a:t>
            </a:r>
            <a:r>
              <a:rPr lang="en-US" sz="4000">
                <a:solidFill>
                  <a:srgbClr val="FBF6EF"/>
                </a:solidFill>
                <a:latin typeface="Arial" pitchFamily="34" charset="0"/>
                <a:cs typeface="Arial" pitchFamily="34" charset="0"/>
              </a:rPr>
              <a:t>hoạch chi tiêu?</a:t>
            </a:r>
          </a:p>
        </p:txBody>
      </p:sp>
      <p:sp>
        <p:nvSpPr>
          <p:cNvPr id="23" name="dap an a">
            <a:extLst>
              <a:ext uri="{FF2B5EF4-FFF2-40B4-BE49-F238E27FC236}">
                <a16:creationId xmlns="" xmlns:a16="http://schemas.microsoft.com/office/drawing/2014/main" id="{9897B1B9-EB78-41AF-AC33-1E8F7714B11F}"/>
              </a:ext>
            </a:extLst>
          </p:cNvPr>
          <p:cNvSpPr txBox="1"/>
          <p:nvPr/>
        </p:nvSpPr>
        <p:spPr>
          <a:xfrm>
            <a:off x="1863570" y="3158779"/>
            <a:ext cx="6975629" cy="3093140"/>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smtClean="0">
                <a:latin typeface="Arial" pitchFamily="34" charset="0"/>
                <a:ea typeface="Tahoma" panose="020B0604030504040204" pitchFamily="34" charset="0"/>
                <a:cs typeface="Arial" panose="020B0604020202020204" pitchFamily="34" charset="0"/>
              </a:rPr>
              <a:t>A. </a:t>
            </a:r>
            <a:r>
              <a:rPr lang="en-US" sz="3200">
                <a:latin typeface="Arial" pitchFamily="34" charset="0"/>
                <a:cs typeface="Arial" pitchFamily="34" charset="0"/>
              </a:rPr>
              <a:t>Vì trong quá trình thực hiện kế hoạch chi tiêu chúng ta có thể gặp phải các khoản chi ngoài kế hoạch đã thành lập</a:t>
            </a:r>
            <a:r>
              <a:rPr lang="vi-VN" sz="3200">
                <a:latin typeface="Arial" pitchFamily="34" charset="0"/>
                <a:cs typeface="Arial" pitchFamily="34" charset="0"/>
              </a:rPr>
              <a:t>.</a:t>
            </a:r>
            <a:endParaRPr lang="en-US" sz="3200">
              <a:latin typeface="Arial" panose="020B0604020202020204" pitchFamily="34" charset="0"/>
              <a:ea typeface="Tahoma" panose="020B0604030504040204" pitchFamily="34" charset="0"/>
              <a:cs typeface="Arial" panose="020B0604020202020204" pitchFamily="34" charset="0"/>
            </a:endParaRPr>
          </a:p>
        </p:txBody>
      </p:sp>
      <p:grpSp>
        <p:nvGrpSpPr>
          <p:cNvPr id="24" name="Group 12"/>
          <p:cNvGrpSpPr/>
          <p:nvPr/>
        </p:nvGrpSpPr>
        <p:grpSpPr>
          <a:xfrm>
            <a:off x="1752599" y="6731266"/>
            <a:ext cx="7086600" cy="2946008"/>
            <a:chOff x="0" y="-28575"/>
            <a:chExt cx="3486486" cy="1770426"/>
          </a:xfrm>
        </p:grpSpPr>
        <p:sp>
          <p:nvSpPr>
            <p:cNvPr id="25"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26" name="TextBox 14"/>
            <p:cNvSpPr txBox="1"/>
            <p:nvPr/>
          </p:nvSpPr>
          <p:spPr>
            <a:xfrm>
              <a:off x="0" y="-28575"/>
              <a:ext cx="3486486" cy="1770426"/>
            </a:xfrm>
            <a:prstGeom prst="rect">
              <a:avLst/>
            </a:prstGeom>
          </p:spPr>
          <p:txBody>
            <a:bodyPr lIns="50800" tIns="50800" rIns="50800" bIns="50800" rtlCol="0" anchor="ctr"/>
            <a:lstStyle/>
            <a:p>
              <a:pPr algn="ctr">
                <a:lnSpc>
                  <a:spcPts val="2658"/>
                </a:lnSpc>
              </a:pPr>
              <a:endParaRPr>
                <a:latin typeface="Arial" pitchFamily="34" charset="0"/>
                <a:cs typeface="Arial" pitchFamily="34" charset="0"/>
              </a:endParaRPr>
            </a:p>
          </p:txBody>
        </p:sp>
      </p:grpSp>
      <p:sp>
        <p:nvSpPr>
          <p:cNvPr id="27" name="dap an c">
            <a:extLst>
              <a:ext uri="{FF2B5EF4-FFF2-40B4-BE49-F238E27FC236}">
                <a16:creationId xmlns="" xmlns:a16="http://schemas.microsoft.com/office/drawing/2014/main" id="{D96707EC-5A82-4050-B897-6DBAB63AC957}"/>
              </a:ext>
            </a:extLst>
          </p:cNvPr>
          <p:cNvSpPr txBox="1"/>
          <p:nvPr/>
        </p:nvSpPr>
        <p:spPr>
          <a:xfrm>
            <a:off x="1808085" y="7050805"/>
            <a:ext cx="6975629" cy="2354477"/>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C. </a:t>
            </a:r>
            <a:r>
              <a:rPr lang="en-US" sz="3200">
                <a:latin typeface="Arial" pitchFamily="34" charset="0"/>
                <a:cs typeface="Arial" pitchFamily="34" charset="0"/>
              </a:rPr>
              <a:t>Điều chỉnh giúp chúng ta thiết lập được các quy tắc cần thiết cho việc lập kế hoạch</a:t>
            </a:r>
            <a:r>
              <a:rPr lang="vi-VN" sz="3200">
                <a:latin typeface="Arial" pitchFamily="34" charset="0"/>
                <a:cs typeface="Arial" pitchFamily="34" charset="0"/>
              </a:rPr>
              <a:t>.</a:t>
            </a:r>
            <a:endParaRPr lang="en-US" sz="3200">
              <a:latin typeface="Arial" panose="020B0604020202020204" pitchFamily="34" charset="0"/>
              <a:ea typeface="Tahoma" panose="020B0604030504040204" pitchFamily="34" charset="0"/>
              <a:cs typeface="Arial" panose="020B0604020202020204" pitchFamily="34" charset="0"/>
            </a:endParaRPr>
          </a:p>
        </p:txBody>
      </p:sp>
      <p:grpSp>
        <p:nvGrpSpPr>
          <p:cNvPr id="28" name="Group 12"/>
          <p:cNvGrpSpPr/>
          <p:nvPr/>
        </p:nvGrpSpPr>
        <p:grpSpPr>
          <a:xfrm>
            <a:off x="9829799" y="3009901"/>
            <a:ext cx="6705601" cy="3337038"/>
            <a:chOff x="0" y="-28575"/>
            <a:chExt cx="3486486" cy="1770426"/>
          </a:xfrm>
        </p:grpSpPr>
        <p:sp>
          <p:nvSpPr>
            <p:cNvPr id="29"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30" name="TextBox 14"/>
            <p:cNvSpPr txBox="1"/>
            <p:nvPr/>
          </p:nvSpPr>
          <p:spPr>
            <a:xfrm>
              <a:off x="0" y="-28575"/>
              <a:ext cx="3486486" cy="1770426"/>
            </a:xfrm>
            <a:prstGeom prst="rect">
              <a:avLst/>
            </a:prstGeom>
          </p:spPr>
          <p:txBody>
            <a:bodyPr lIns="50800" tIns="50800" rIns="50800" bIns="50800" rtlCol="0" anchor="ctr"/>
            <a:lstStyle/>
            <a:p>
              <a:pPr algn="just">
                <a:lnSpc>
                  <a:spcPts val="2658"/>
                </a:lnSpc>
              </a:pPr>
              <a:endParaRPr>
                <a:latin typeface="Arial" pitchFamily="34" charset="0"/>
                <a:cs typeface="Arial" pitchFamily="34" charset="0"/>
              </a:endParaRPr>
            </a:p>
          </p:txBody>
        </p:sp>
      </p:grpSp>
      <p:grpSp>
        <p:nvGrpSpPr>
          <p:cNvPr id="31" name="Group 12"/>
          <p:cNvGrpSpPr/>
          <p:nvPr/>
        </p:nvGrpSpPr>
        <p:grpSpPr>
          <a:xfrm>
            <a:off x="9829799" y="6731266"/>
            <a:ext cx="6705600" cy="2946008"/>
            <a:chOff x="0" y="-28575"/>
            <a:chExt cx="3486486" cy="1770426"/>
          </a:xfrm>
        </p:grpSpPr>
        <p:sp>
          <p:nvSpPr>
            <p:cNvPr id="32"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33" name="TextBox 14"/>
            <p:cNvSpPr txBox="1"/>
            <p:nvPr/>
          </p:nvSpPr>
          <p:spPr>
            <a:xfrm>
              <a:off x="0" y="-28575"/>
              <a:ext cx="3486486" cy="1770426"/>
            </a:xfrm>
            <a:prstGeom prst="rect">
              <a:avLst/>
            </a:prstGeom>
          </p:spPr>
          <p:txBody>
            <a:bodyPr lIns="50800" tIns="50800" rIns="50800" bIns="50800" rtlCol="0" anchor="ctr"/>
            <a:lstStyle/>
            <a:p>
              <a:pPr algn="ctr">
                <a:lnSpc>
                  <a:spcPts val="2658"/>
                </a:lnSpc>
              </a:pPr>
              <a:endParaRPr>
                <a:latin typeface="Arial" pitchFamily="34" charset="0"/>
                <a:cs typeface="Arial" pitchFamily="34" charset="0"/>
              </a:endParaRPr>
            </a:p>
          </p:txBody>
        </p:sp>
      </p:grpSp>
      <p:sp>
        <p:nvSpPr>
          <p:cNvPr id="34" name="dap an b">
            <a:extLst>
              <a:ext uri="{FF2B5EF4-FFF2-40B4-BE49-F238E27FC236}">
                <a16:creationId xmlns="" xmlns:a16="http://schemas.microsoft.com/office/drawing/2014/main" id="{9B5DABB8-849A-4D2D-930C-9CA07BFC5BDE}"/>
              </a:ext>
            </a:extLst>
          </p:cNvPr>
          <p:cNvSpPr txBox="1"/>
          <p:nvPr/>
        </p:nvSpPr>
        <p:spPr>
          <a:xfrm>
            <a:off x="9885284" y="3897441"/>
            <a:ext cx="6650116" cy="1615813"/>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B. </a:t>
            </a:r>
            <a:r>
              <a:rPr lang="en-US" sz="3200">
                <a:latin typeface="Arial" pitchFamily="34" charset="0"/>
                <a:cs typeface="Arial" pitchFamily="34" charset="0"/>
              </a:rPr>
              <a:t>Kiểm tra luôn là công đoạn cần thiết cho tất cả các việc làm</a:t>
            </a:r>
            <a:r>
              <a:rPr lang="vi-VN" sz="3200">
                <a:latin typeface="Arial" pitchFamily="34" charset="0"/>
                <a:cs typeface="Arial" pitchFamily="34" charset="0"/>
              </a:rPr>
              <a:t>.</a:t>
            </a:r>
            <a:endParaRPr lang="en-US" sz="3200">
              <a:latin typeface="Arial" panose="020B0604020202020204" pitchFamily="34" charset="0"/>
              <a:ea typeface="Tahoma" panose="020B0604030504040204" pitchFamily="34" charset="0"/>
              <a:cs typeface="Arial" panose="020B0604020202020204" pitchFamily="34" charset="0"/>
            </a:endParaRPr>
          </a:p>
        </p:txBody>
      </p:sp>
      <p:sp>
        <p:nvSpPr>
          <p:cNvPr id="35" name="dap an d">
            <a:extLst>
              <a:ext uri="{FF2B5EF4-FFF2-40B4-BE49-F238E27FC236}">
                <a16:creationId xmlns="" xmlns:a16="http://schemas.microsoft.com/office/drawing/2014/main" id="{42A746A3-96B8-42A5-8EFA-A104DB6B2F69}"/>
              </a:ext>
            </a:extLst>
          </p:cNvPr>
          <p:cNvSpPr txBox="1"/>
          <p:nvPr/>
        </p:nvSpPr>
        <p:spPr>
          <a:xfrm>
            <a:off x="9885282" y="7027031"/>
            <a:ext cx="6650117" cy="2354477"/>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D. </a:t>
            </a:r>
            <a:r>
              <a:rPr lang="en-US" sz="3200">
                <a:latin typeface="Arial" pitchFamily="34" charset="0"/>
                <a:cs typeface="Arial" pitchFamily="34" charset="0"/>
              </a:rPr>
              <a:t>Kiểm tra và điều chỉnh giúp chúng ta thực hiện các kế hoạch được tốt hơn</a:t>
            </a:r>
            <a:r>
              <a:rPr lang="vi-VN" sz="3200">
                <a:latin typeface="Arial" pitchFamily="34" charset="0"/>
                <a:cs typeface="Arial" pitchFamily="34" charset="0"/>
              </a:rPr>
              <a:t>.</a:t>
            </a:r>
            <a:endParaRPr lang="en-US" sz="3200">
              <a:latin typeface="Arial" pitchFamily="34" charset="0"/>
              <a:cs typeface="Arial" pitchFamily="34" charset="0"/>
            </a:endParaRPr>
          </a:p>
        </p:txBody>
      </p:sp>
      <p:grpSp>
        <p:nvGrpSpPr>
          <p:cNvPr id="36" name="Group 12"/>
          <p:cNvGrpSpPr/>
          <p:nvPr/>
        </p:nvGrpSpPr>
        <p:grpSpPr>
          <a:xfrm>
            <a:off x="1828800" y="3009900"/>
            <a:ext cx="7086600" cy="3337039"/>
            <a:chOff x="0" y="-28575"/>
            <a:chExt cx="3486486" cy="1770426"/>
          </a:xfrm>
          <a:solidFill>
            <a:schemeClr val="accent6">
              <a:lumMod val="60000"/>
              <a:lumOff val="40000"/>
            </a:schemeClr>
          </a:solidFill>
        </p:grpSpPr>
        <p:sp>
          <p:nvSpPr>
            <p:cNvPr id="37"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grpFill/>
            <a:ln w="38100" cap="rnd">
              <a:solidFill>
                <a:srgbClr val="C79179"/>
              </a:solidFill>
              <a:prstDash val="dash"/>
              <a:round/>
            </a:ln>
          </p:spPr>
        </p:sp>
        <p:sp>
          <p:nvSpPr>
            <p:cNvPr id="38" name="TextBox 14"/>
            <p:cNvSpPr txBox="1"/>
            <p:nvPr/>
          </p:nvSpPr>
          <p:spPr>
            <a:xfrm>
              <a:off x="0" y="-28575"/>
              <a:ext cx="3486486" cy="1770426"/>
            </a:xfrm>
            <a:prstGeom prst="rect">
              <a:avLst/>
            </a:prstGeom>
            <a:grpFill/>
          </p:spPr>
          <p:txBody>
            <a:bodyPr lIns="50800" tIns="50800" rIns="50800" bIns="50800" rtlCol="0" anchor="ctr"/>
            <a:lstStyle/>
            <a:p>
              <a:pPr algn="ctr">
                <a:lnSpc>
                  <a:spcPts val="2658"/>
                </a:lnSpc>
              </a:pPr>
              <a:endParaRPr>
                <a:latin typeface="Arial" pitchFamily="34" charset="0"/>
                <a:cs typeface="Arial" pitchFamily="34" charset="0"/>
              </a:endParaRPr>
            </a:p>
          </p:txBody>
        </p:sp>
      </p:grpSp>
      <p:sp>
        <p:nvSpPr>
          <p:cNvPr id="39" name="dap an a">
            <a:extLst>
              <a:ext uri="{FF2B5EF4-FFF2-40B4-BE49-F238E27FC236}">
                <a16:creationId xmlns="" xmlns:a16="http://schemas.microsoft.com/office/drawing/2014/main" id="{9897B1B9-EB78-41AF-AC33-1E8F7714B11F}"/>
              </a:ext>
            </a:extLst>
          </p:cNvPr>
          <p:cNvSpPr txBox="1"/>
          <p:nvPr/>
        </p:nvSpPr>
        <p:spPr>
          <a:xfrm>
            <a:off x="1884285" y="3158779"/>
            <a:ext cx="6975629" cy="3093140"/>
          </a:xfrm>
          <a:prstGeom prst="rect">
            <a:avLst/>
          </a:prstGeom>
          <a:solidFill>
            <a:schemeClr val="accent6">
              <a:lumMod val="60000"/>
              <a:lumOff val="40000"/>
            </a:schemeClr>
          </a:solidFill>
        </p:spPr>
        <p:txBody>
          <a:bodyPr wrap="square" lIns="137147" tIns="68573" rIns="137147" bIns="68573" rtlCol="0">
            <a:spAutoFit/>
          </a:bodyPr>
          <a:lstStyle/>
          <a:p>
            <a:pPr algn="just" defTabSz="1371464">
              <a:lnSpc>
                <a:spcPct val="150000"/>
              </a:lnSpc>
              <a:buClr>
                <a:prstClr val="white"/>
              </a:buClr>
            </a:pPr>
            <a:r>
              <a:rPr lang="en-US" sz="3200" smtClean="0">
                <a:latin typeface="Arial" pitchFamily="34" charset="0"/>
                <a:ea typeface="Tahoma" panose="020B0604030504040204" pitchFamily="34" charset="0"/>
                <a:cs typeface="Arial" panose="020B0604020202020204" pitchFamily="34" charset="0"/>
              </a:rPr>
              <a:t>A. </a:t>
            </a:r>
            <a:r>
              <a:rPr lang="en-US" sz="3200">
                <a:latin typeface="Arial" pitchFamily="34" charset="0"/>
                <a:cs typeface="Arial" pitchFamily="34" charset="0"/>
              </a:rPr>
              <a:t>Vì trong quá trình thực hiện kế hoạch chi tiêu chúng ta có thể gặp phải các khoản chi ngoài kế hoạch đã thành lập</a:t>
            </a:r>
            <a:r>
              <a:rPr lang="vi-VN" sz="3200">
                <a:latin typeface="Arial" pitchFamily="34" charset="0"/>
                <a:cs typeface="Arial" pitchFamily="34" charset="0"/>
              </a:rPr>
              <a:t>.</a:t>
            </a:r>
            <a:endParaRPr lang="en-US" sz="320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27978679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par>
                                <p:cTn id="37" presetID="16" presetClass="entr" presetSubtype="21"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34" grpId="0"/>
      <p:bldP spid="35" grpId="0"/>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grpSp>
        <p:nvGrpSpPr>
          <p:cNvPr id="19" name="Group 12"/>
          <p:cNvGrpSpPr/>
          <p:nvPr/>
        </p:nvGrpSpPr>
        <p:grpSpPr>
          <a:xfrm>
            <a:off x="1503286" y="3390900"/>
            <a:ext cx="7086600" cy="1905000"/>
            <a:chOff x="0" y="-28575"/>
            <a:chExt cx="3486486" cy="1770426"/>
          </a:xfrm>
        </p:grpSpPr>
        <p:sp>
          <p:nvSpPr>
            <p:cNvPr id="20"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21" name="TextBox 14"/>
            <p:cNvSpPr txBox="1"/>
            <p:nvPr/>
          </p:nvSpPr>
          <p:spPr>
            <a:xfrm>
              <a:off x="0" y="-28575"/>
              <a:ext cx="3486486" cy="1770426"/>
            </a:xfrm>
            <a:prstGeom prst="rect">
              <a:avLst/>
            </a:prstGeom>
          </p:spPr>
          <p:txBody>
            <a:bodyPr lIns="50800" tIns="50800" rIns="50800" bIns="50800" rtlCol="0" anchor="ctr"/>
            <a:lstStyle/>
            <a:p>
              <a:pPr algn="ctr">
                <a:lnSpc>
                  <a:spcPct val="150000"/>
                </a:lnSpc>
              </a:pPr>
              <a:endParaRPr>
                <a:latin typeface="Arial" pitchFamily="34" charset="0"/>
                <a:cs typeface="Arial" pitchFamily="34" charset="0"/>
              </a:endParaRPr>
            </a:p>
          </p:txBody>
        </p:sp>
      </p:grpSp>
      <p:sp>
        <p:nvSpPr>
          <p:cNvPr id="22" name="TextBox 21">
            <a:extLst>
              <a:ext uri="{FF2B5EF4-FFF2-40B4-BE49-F238E27FC236}">
                <a16:creationId xmlns="" xmlns:a16="http://schemas.microsoft.com/office/drawing/2014/main" id="{4605F6AC-8356-4661-B6A4-309609CF4CCF}"/>
              </a:ext>
            </a:extLst>
          </p:cNvPr>
          <p:cNvSpPr txBox="1"/>
          <p:nvPr/>
        </p:nvSpPr>
        <p:spPr>
          <a:xfrm>
            <a:off x="762000" y="495300"/>
            <a:ext cx="16687800" cy="2585323"/>
          </a:xfrm>
          <a:prstGeom prst="rect">
            <a:avLst/>
          </a:prstGeom>
          <a:noFill/>
        </p:spPr>
        <p:txBody>
          <a:bodyPr wrap="square" rtlCol="0">
            <a:spAutoFit/>
          </a:bodyPr>
          <a:lstStyle/>
          <a:p>
            <a:pPr algn="ctr" defTabSz="1371464">
              <a:lnSpc>
                <a:spcPct val="150000"/>
              </a:lnSpc>
            </a:pPr>
            <a:r>
              <a:rPr lang="en-US" sz="3600" b="1" smtClean="0">
                <a:solidFill>
                  <a:srgbClr val="FBF6EF"/>
                </a:solidFill>
                <a:latin typeface="Arial" panose="020B0604020202020204" pitchFamily="34" charset="0"/>
                <a:cs typeface="Arial" panose="020B0604020202020204" pitchFamily="34" charset="0"/>
              </a:rPr>
              <a:t>Câu hỏi </a:t>
            </a:r>
            <a:r>
              <a:rPr lang="vi-VN" sz="3600" b="1" smtClean="0">
                <a:solidFill>
                  <a:srgbClr val="FBF6EF"/>
                </a:solidFill>
                <a:latin typeface="Arial" panose="020B0604020202020204" pitchFamily="34" charset="0"/>
                <a:cs typeface="Arial" panose="020B0604020202020204" pitchFamily="34" charset="0"/>
              </a:rPr>
              <a:t>4</a:t>
            </a:r>
            <a:r>
              <a:rPr lang="en-US" sz="3600" b="1" smtClean="0">
                <a:solidFill>
                  <a:srgbClr val="FBF6EF"/>
                </a:solidFill>
                <a:latin typeface="Arial" panose="020B0604020202020204" pitchFamily="34" charset="0"/>
                <a:cs typeface="Arial" panose="020B0604020202020204" pitchFamily="34" charset="0"/>
              </a:rPr>
              <a:t>:</a:t>
            </a:r>
            <a:r>
              <a:rPr lang="vi-VN" sz="3600" b="1" smtClean="0">
                <a:solidFill>
                  <a:srgbClr val="FBF6EF"/>
                </a:solidFill>
                <a:latin typeface="Arial" panose="020B0604020202020204" pitchFamily="34" charset="0"/>
                <a:cs typeface="Arial" panose="020B0604020202020204" pitchFamily="34" charset="0"/>
              </a:rPr>
              <a:t> </a:t>
            </a:r>
            <a:r>
              <a:rPr lang="en-US" sz="3600">
                <a:solidFill>
                  <a:srgbClr val="FBF6EF"/>
                </a:solidFill>
                <a:latin typeface="Arial" pitchFamily="34" charset="0"/>
                <a:cs typeface="Arial" pitchFamily="34" charset="0"/>
              </a:rPr>
              <a:t>Ngọc muốn mua được bộ sách mới ra của tác giả Antoine de Saint-Exupéry nhưng số tiền mà Ngọc đang có chưa đủ. Theo em, Ngọc có thể thực hiện tiết kiệm chi tiêu như thế nào để đạt được mục tiêu mua bộ sách mới?</a:t>
            </a:r>
          </a:p>
        </p:txBody>
      </p:sp>
      <p:sp>
        <p:nvSpPr>
          <p:cNvPr id="23" name="dap an a">
            <a:extLst>
              <a:ext uri="{FF2B5EF4-FFF2-40B4-BE49-F238E27FC236}">
                <a16:creationId xmlns="" xmlns:a16="http://schemas.microsoft.com/office/drawing/2014/main" id="{9897B1B9-EB78-41AF-AC33-1E8F7714B11F}"/>
              </a:ext>
            </a:extLst>
          </p:cNvPr>
          <p:cNvSpPr txBox="1"/>
          <p:nvPr/>
        </p:nvSpPr>
        <p:spPr>
          <a:xfrm>
            <a:off x="1558771" y="3596488"/>
            <a:ext cx="6975629" cy="1524570"/>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smtClean="0">
                <a:latin typeface="Arial" pitchFamily="34" charset="0"/>
                <a:ea typeface="Tahoma" panose="020B0604030504040204" pitchFamily="34" charset="0"/>
                <a:cs typeface="Arial" panose="020B0604020202020204" pitchFamily="34" charset="0"/>
              </a:rPr>
              <a:t>A. </a:t>
            </a:r>
            <a:r>
              <a:rPr lang="en-US" sz="3200">
                <a:latin typeface="Arial" pitchFamily="34" charset="0"/>
                <a:cs typeface="Arial" pitchFamily="34" charset="0"/>
              </a:rPr>
              <a:t>Ngọc có thể xin thêm mẹ tiền để mua bộ sách yêu thích</a:t>
            </a:r>
            <a:r>
              <a:rPr lang="vi-VN" sz="3200">
                <a:latin typeface="Arial" pitchFamily="34" charset="0"/>
                <a:cs typeface="Arial" pitchFamily="34" charset="0"/>
              </a:rPr>
              <a:t>.</a:t>
            </a:r>
            <a:endParaRPr lang="en-US" sz="3200">
              <a:latin typeface="Arial" panose="020B0604020202020204" pitchFamily="34" charset="0"/>
              <a:ea typeface="Tahoma" panose="020B0604030504040204" pitchFamily="34" charset="0"/>
              <a:cs typeface="Arial" panose="020B0604020202020204" pitchFamily="34" charset="0"/>
            </a:endParaRPr>
          </a:p>
        </p:txBody>
      </p:sp>
      <p:grpSp>
        <p:nvGrpSpPr>
          <p:cNvPr id="24" name="Group 12"/>
          <p:cNvGrpSpPr/>
          <p:nvPr/>
        </p:nvGrpSpPr>
        <p:grpSpPr>
          <a:xfrm>
            <a:off x="1447800" y="5554026"/>
            <a:ext cx="7086600" cy="4123247"/>
            <a:chOff x="0" y="-28575"/>
            <a:chExt cx="3486486" cy="1770426"/>
          </a:xfrm>
        </p:grpSpPr>
        <p:sp>
          <p:nvSpPr>
            <p:cNvPr id="25"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26" name="TextBox 14"/>
            <p:cNvSpPr txBox="1"/>
            <p:nvPr/>
          </p:nvSpPr>
          <p:spPr>
            <a:xfrm>
              <a:off x="0" y="-28575"/>
              <a:ext cx="3486486" cy="1770426"/>
            </a:xfrm>
            <a:prstGeom prst="rect">
              <a:avLst/>
            </a:prstGeom>
          </p:spPr>
          <p:txBody>
            <a:bodyPr lIns="50800" tIns="50800" rIns="50800" bIns="50800" rtlCol="0" anchor="ctr"/>
            <a:lstStyle/>
            <a:p>
              <a:pPr algn="ctr">
                <a:lnSpc>
                  <a:spcPct val="150000"/>
                </a:lnSpc>
              </a:pPr>
              <a:endParaRPr>
                <a:latin typeface="Arial" pitchFamily="34" charset="0"/>
                <a:cs typeface="Arial" pitchFamily="34" charset="0"/>
              </a:endParaRPr>
            </a:p>
          </p:txBody>
        </p:sp>
      </p:grpSp>
      <p:sp>
        <p:nvSpPr>
          <p:cNvPr id="27" name="dap an c">
            <a:extLst>
              <a:ext uri="{FF2B5EF4-FFF2-40B4-BE49-F238E27FC236}">
                <a16:creationId xmlns="" xmlns:a16="http://schemas.microsoft.com/office/drawing/2014/main" id="{D96707EC-5A82-4050-B897-6DBAB63AC957}"/>
              </a:ext>
            </a:extLst>
          </p:cNvPr>
          <p:cNvSpPr txBox="1"/>
          <p:nvPr/>
        </p:nvSpPr>
        <p:spPr>
          <a:xfrm>
            <a:off x="1503286" y="5733022"/>
            <a:ext cx="6975629" cy="3831804"/>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C. </a:t>
            </a:r>
            <a:r>
              <a:rPr lang="en-US" sz="3200">
                <a:latin typeface="Arial" pitchFamily="34" charset="0"/>
                <a:cs typeface="Arial" pitchFamily="34" charset="0"/>
              </a:rPr>
              <a:t>Để có được tiền mua bộ sách mới Ngọc có thể tiết kiệm tiền từ các khoản tiền tiêu vặt hằng ngày, kiếm thêm một số tiền từ các kế hoạch nhỏ của bản thân</a:t>
            </a:r>
            <a:r>
              <a:rPr lang="vi-VN" sz="3200">
                <a:latin typeface="Arial" pitchFamily="34" charset="0"/>
                <a:cs typeface="Arial" pitchFamily="34" charset="0"/>
              </a:rPr>
              <a:t>.</a:t>
            </a:r>
            <a:endParaRPr lang="en-US" sz="3200">
              <a:latin typeface="Arial" panose="020B0604020202020204" pitchFamily="34" charset="0"/>
              <a:ea typeface="Tahoma" panose="020B0604030504040204" pitchFamily="34" charset="0"/>
              <a:cs typeface="Arial" panose="020B0604020202020204" pitchFamily="34" charset="0"/>
            </a:endParaRPr>
          </a:p>
        </p:txBody>
      </p:sp>
      <p:grpSp>
        <p:nvGrpSpPr>
          <p:cNvPr id="28" name="Group 12"/>
          <p:cNvGrpSpPr/>
          <p:nvPr/>
        </p:nvGrpSpPr>
        <p:grpSpPr>
          <a:xfrm>
            <a:off x="9525000" y="3390900"/>
            <a:ext cx="7315201" cy="1905000"/>
            <a:chOff x="0" y="-28575"/>
            <a:chExt cx="3486486" cy="1770426"/>
          </a:xfrm>
        </p:grpSpPr>
        <p:sp>
          <p:nvSpPr>
            <p:cNvPr id="29"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30" name="TextBox 14"/>
            <p:cNvSpPr txBox="1"/>
            <p:nvPr/>
          </p:nvSpPr>
          <p:spPr>
            <a:xfrm>
              <a:off x="0" y="-28575"/>
              <a:ext cx="3486486" cy="1770426"/>
            </a:xfrm>
            <a:prstGeom prst="rect">
              <a:avLst/>
            </a:prstGeom>
          </p:spPr>
          <p:txBody>
            <a:bodyPr lIns="50800" tIns="50800" rIns="50800" bIns="50800" rtlCol="0" anchor="ctr"/>
            <a:lstStyle/>
            <a:p>
              <a:pPr algn="just">
                <a:lnSpc>
                  <a:spcPct val="150000"/>
                </a:lnSpc>
              </a:pPr>
              <a:endParaRPr>
                <a:latin typeface="Arial" pitchFamily="34" charset="0"/>
                <a:cs typeface="Arial" pitchFamily="34" charset="0"/>
              </a:endParaRPr>
            </a:p>
          </p:txBody>
        </p:sp>
      </p:grpSp>
      <p:grpSp>
        <p:nvGrpSpPr>
          <p:cNvPr id="31" name="Group 12"/>
          <p:cNvGrpSpPr/>
          <p:nvPr/>
        </p:nvGrpSpPr>
        <p:grpSpPr>
          <a:xfrm>
            <a:off x="9524999" y="5588586"/>
            <a:ext cx="7315201" cy="3976240"/>
            <a:chOff x="0" y="-28575"/>
            <a:chExt cx="3486486" cy="1770426"/>
          </a:xfrm>
        </p:grpSpPr>
        <p:sp>
          <p:nvSpPr>
            <p:cNvPr id="32"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33" name="TextBox 14"/>
            <p:cNvSpPr txBox="1"/>
            <p:nvPr/>
          </p:nvSpPr>
          <p:spPr>
            <a:xfrm>
              <a:off x="0" y="-28575"/>
              <a:ext cx="3486486" cy="1770426"/>
            </a:xfrm>
            <a:prstGeom prst="rect">
              <a:avLst/>
            </a:prstGeom>
          </p:spPr>
          <p:txBody>
            <a:bodyPr lIns="50800" tIns="50800" rIns="50800" bIns="50800" rtlCol="0" anchor="ctr"/>
            <a:lstStyle/>
            <a:p>
              <a:pPr algn="ctr">
                <a:lnSpc>
                  <a:spcPct val="150000"/>
                </a:lnSpc>
              </a:pPr>
              <a:endParaRPr>
                <a:latin typeface="Arial" pitchFamily="34" charset="0"/>
                <a:cs typeface="Arial" pitchFamily="34" charset="0"/>
              </a:endParaRPr>
            </a:p>
          </p:txBody>
        </p:sp>
      </p:grpSp>
      <p:sp>
        <p:nvSpPr>
          <p:cNvPr id="34" name="dap an b">
            <a:extLst>
              <a:ext uri="{FF2B5EF4-FFF2-40B4-BE49-F238E27FC236}">
                <a16:creationId xmlns="" xmlns:a16="http://schemas.microsoft.com/office/drawing/2014/main" id="{9B5DABB8-849A-4D2D-930C-9CA07BFC5BDE}"/>
              </a:ext>
            </a:extLst>
          </p:cNvPr>
          <p:cNvSpPr txBox="1"/>
          <p:nvPr/>
        </p:nvSpPr>
        <p:spPr>
          <a:xfrm>
            <a:off x="9589448" y="3596488"/>
            <a:ext cx="7107318" cy="1615813"/>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B. </a:t>
            </a:r>
            <a:r>
              <a:rPr lang="en-US" sz="3200">
                <a:latin typeface="Arial" pitchFamily="34" charset="0"/>
                <a:cs typeface="Arial" pitchFamily="34" charset="0"/>
              </a:rPr>
              <a:t>Ngọc có thể kêu gọi bạn bè cùng góp tiền mua chung bộ sách</a:t>
            </a:r>
            <a:r>
              <a:rPr lang="vi-VN" sz="3200">
                <a:latin typeface="Arial" pitchFamily="34" charset="0"/>
                <a:cs typeface="Arial" pitchFamily="34" charset="0"/>
              </a:rPr>
              <a:t>.</a:t>
            </a:r>
            <a:endParaRPr lang="en-US" sz="3200">
              <a:latin typeface="Arial" panose="020B0604020202020204" pitchFamily="34" charset="0"/>
              <a:ea typeface="Tahoma" panose="020B0604030504040204" pitchFamily="34" charset="0"/>
              <a:cs typeface="Arial" panose="020B0604020202020204" pitchFamily="34" charset="0"/>
            </a:endParaRPr>
          </a:p>
        </p:txBody>
      </p:sp>
      <p:sp>
        <p:nvSpPr>
          <p:cNvPr id="35" name="dap an d">
            <a:extLst>
              <a:ext uri="{FF2B5EF4-FFF2-40B4-BE49-F238E27FC236}">
                <a16:creationId xmlns="" xmlns:a16="http://schemas.microsoft.com/office/drawing/2014/main" id="{42A746A3-96B8-42A5-8EFA-A104DB6B2F69}"/>
              </a:ext>
            </a:extLst>
          </p:cNvPr>
          <p:cNvSpPr txBox="1"/>
          <p:nvPr/>
        </p:nvSpPr>
        <p:spPr>
          <a:xfrm>
            <a:off x="9637906" y="5699747"/>
            <a:ext cx="7089388" cy="3831804"/>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D. </a:t>
            </a:r>
            <a:r>
              <a:rPr lang="en-US" sz="3200" smtClean="0">
                <a:latin typeface="Arial" pitchFamily="34" charset="0"/>
                <a:cs typeface="Arial" pitchFamily="34" charset="0"/>
              </a:rPr>
              <a:t>Ngọc </a:t>
            </a:r>
            <a:r>
              <a:rPr lang="en-US" sz="3200">
                <a:latin typeface="Arial" pitchFamily="34" charset="0"/>
                <a:cs typeface="Arial" pitchFamily="34" charset="0"/>
              </a:rPr>
              <a:t>có thể lên kế hoạch xin người thân thêm tiền để thực hiện kế hoạch mua sách, vì mua sách là một mục tiêu tốt nên chắc chắn người thân sẽ sẵn sàng giúp đỡ Ngọc</a:t>
            </a:r>
            <a:r>
              <a:rPr lang="en-US" sz="3200" smtClean="0">
                <a:latin typeface="Arial" pitchFamily="34" charset="0"/>
                <a:cs typeface="Arial" pitchFamily="34" charset="0"/>
              </a:rPr>
              <a:t>.</a:t>
            </a:r>
            <a:endParaRPr lang="en-US" sz="3200">
              <a:latin typeface="Arial" pitchFamily="34" charset="0"/>
              <a:cs typeface="Arial" pitchFamily="34" charset="0"/>
            </a:endParaRPr>
          </a:p>
        </p:txBody>
      </p:sp>
      <p:grpSp>
        <p:nvGrpSpPr>
          <p:cNvPr id="36" name="Group 12"/>
          <p:cNvGrpSpPr/>
          <p:nvPr/>
        </p:nvGrpSpPr>
        <p:grpSpPr>
          <a:xfrm>
            <a:off x="1447800" y="5600700"/>
            <a:ext cx="7086600" cy="4123247"/>
            <a:chOff x="0" y="-28575"/>
            <a:chExt cx="3486486" cy="1770426"/>
          </a:xfrm>
          <a:solidFill>
            <a:schemeClr val="accent6">
              <a:lumMod val="60000"/>
              <a:lumOff val="40000"/>
            </a:schemeClr>
          </a:solidFill>
        </p:grpSpPr>
        <p:sp>
          <p:nvSpPr>
            <p:cNvPr id="37"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grpFill/>
            <a:ln w="38100" cap="rnd">
              <a:solidFill>
                <a:srgbClr val="C79179"/>
              </a:solidFill>
              <a:prstDash val="dash"/>
              <a:round/>
            </a:ln>
          </p:spPr>
        </p:sp>
        <p:sp>
          <p:nvSpPr>
            <p:cNvPr id="38" name="TextBox 14"/>
            <p:cNvSpPr txBox="1"/>
            <p:nvPr/>
          </p:nvSpPr>
          <p:spPr>
            <a:xfrm>
              <a:off x="0" y="-28575"/>
              <a:ext cx="3486486" cy="1770426"/>
            </a:xfrm>
            <a:prstGeom prst="rect">
              <a:avLst/>
            </a:prstGeom>
            <a:grpFill/>
          </p:spPr>
          <p:txBody>
            <a:bodyPr lIns="50800" tIns="50800" rIns="50800" bIns="50800" rtlCol="0" anchor="ctr"/>
            <a:lstStyle/>
            <a:p>
              <a:pPr algn="ctr">
                <a:lnSpc>
                  <a:spcPct val="150000"/>
                </a:lnSpc>
              </a:pPr>
              <a:endParaRPr>
                <a:latin typeface="Arial" pitchFamily="34" charset="0"/>
                <a:cs typeface="Arial" pitchFamily="34" charset="0"/>
              </a:endParaRPr>
            </a:p>
          </p:txBody>
        </p:sp>
      </p:grpSp>
      <p:sp>
        <p:nvSpPr>
          <p:cNvPr id="39" name="dap an c">
            <a:extLst>
              <a:ext uri="{FF2B5EF4-FFF2-40B4-BE49-F238E27FC236}">
                <a16:creationId xmlns="" xmlns:a16="http://schemas.microsoft.com/office/drawing/2014/main" id="{D96707EC-5A82-4050-B897-6DBAB63AC957}"/>
              </a:ext>
            </a:extLst>
          </p:cNvPr>
          <p:cNvSpPr txBox="1"/>
          <p:nvPr/>
        </p:nvSpPr>
        <p:spPr>
          <a:xfrm>
            <a:off x="1503286" y="5779696"/>
            <a:ext cx="6975629" cy="3831804"/>
          </a:xfrm>
          <a:prstGeom prst="rect">
            <a:avLst/>
          </a:prstGeom>
          <a:solidFill>
            <a:schemeClr val="accent6">
              <a:lumMod val="60000"/>
              <a:lumOff val="40000"/>
            </a:schemeClr>
          </a:solid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C. </a:t>
            </a:r>
            <a:r>
              <a:rPr lang="en-US" sz="3200">
                <a:latin typeface="Arial" pitchFamily="34" charset="0"/>
                <a:cs typeface="Arial" pitchFamily="34" charset="0"/>
              </a:rPr>
              <a:t>Để có được tiền mua bộ sách mới Ngọc có thể tiết kiệm tiền từ các khoản tiền tiêu vặt hằng ngày, kiếm thêm một số tiền từ các kế hoạch nhỏ của bản thân</a:t>
            </a:r>
            <a:r>
              <a:rPr lang="vi-VN" sz="3200">
                <a:latin typeface="Arial" pitchFamily="34" charset="0"/>
                <a:cs typeface="Arial" pitchFamily="34" charset="0"/>
              </a:rPr>
              <a:t>.</a:t>
            </a:r>
            <a:endParaRPr lang="en-US" sz="320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91764012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34" grpId="0"/>
      <p:bldP spid="35" grpId="0"/>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1" name="Freeform 8"/>
          <p:cNvSpPr/>
          <p:nvPr/>
        </p:nvSpPr>
        <p:spPr>
          <a:xfrm>
            <a:off x="1143000" y="2433885"/>
            <a:ext cx="5486400" cy="5633112"/>
          </a:xfrm>
          <a:custGeom>
            <a:avLst/>
            <a:gdLst/>
            <a:ahLst/>
            <a:cxnLst/>
            <a:rect l="l" t="t" r="r" b="b"/>
            <a:pathLst>
              <a:path w="4467996" h="4709350">
                <a:moveTo>
                  <a:pt x="0" y="0"/>
                </a:moveTo>
                <a:lnTo>
                  <a:pt x="4467996" y="0"/>
                </a:lnTo>
                <a:lnTo>
                  <a:pt x="4467996" y="4709350"/>
                </a:lnTo>
                <a:lnTo>
                  <a:pt x="0" y="4709350"/>
                </a:lnTo>
                <a:lnTo>
                  <a:pt x="0" y="0"/>
                </a:lnTo>
                <a:close/>
              </a:path>
            </a:pathLst>
          </a:custGeom>
          <a:blipFill>
            <a:blip r:embed="rId3"/>
            <a:stretch>
              <a:fillRect/>
            </a:stretch>
          </a:blipFill>
        </p:spPr>
      </p:sp>
      <p:sp>
        <p:nvSpPr>
          <p:cNvPr id="23" name="Rectangle 22"/>
          <p:cNvSpPr/>
          <p:nvPr/>
        </p:nvSpPr>
        <p:spPr>
          <a:xfrm>
            <a:off x="1330506" y="4313683"/>
            <a:ext cx="5111391" cy="2585324"/>
          </a:xfrm>
          <a:prstGeom prst="rect">
            <a:avLst/>
          </a:prstGeom>
        </p:spPr>
        <p:txBody>
          <a:bodyPr wrap="square" lIns="91422" tIns="45711" rIns="91422" bIns="45711">
            <a:spAutoFit/>
          </a:bodyPr>
          <a:lstStyle/>
          <a:p>
            <a:pPr lvl="0" algn="just" fontAlgn="base">
              <a:lnSpc>
                <a:spcPct val="150000"/>
              </a:lnSpc>
              <a:spcBef>
                <a:spcPct val="0"/>
              </a:spcBef>
              <a:spcAft>
                <a:spcPct val="0"/>
              </a:spcAft>
            </a:pPr>
            <a:r>
              <a:rPr lang="vi-VN" sz="3600">
                <a:solidFill>
                  <a:srgbClr val="000000"/>
                </a:solidFill>
                <a:latin typeface="Arial" pitchFamily="34" charset="0"/>
                <a:ea typeface="Times New Roman" pitchFamily="18" charset="0"/>
                <a:cs typeface="Arial" pitchFamily="34" charset="0"/>
              </a:rPr>
              <a:t>Dùng </a:t>
            </a:r>
            <a:r>
              <a:rPr lang="en-US" sz="3600">
                <a:solidFill>
                  <a:srgbClr val="000000"/>
                </a:solidFill>
                <a:latin typeface="Arial" pitchFamily="34" charset="0"/>
                <a:ea typeface="Times New Roman" pitchFamily="18" charset="0"/>
                <a:cs typeface="Arial" pitchFamily="34" charset="0"/>
              </a:rPr>
              <a:t>số tiền đó để mua đồ dùng học tập, sách vở khi cần thiế</a:t>
            </a:r>
            <a:r>
              <a:rPr lang="vi-VN" sz="3600">
                <a:solidFill>
                  <a:srgbClr val="000000"/>
                </a:solidFill>
                <a:latin typeface="Arial" pitchFamily="34" charset="0"/>
                <a:ea typeface="Times New Roman" pitchFamily="18" charset="0"/>
                <a:cs typeface="Arial" pitchFamily="34" charset="0"/>
              </a:rPr>
              <a:t>t...</a:t>
            </a:r>
          </a:p>
        </p:txBody>
      </p:sp>
      <p:sp>
        <p:nvSpPr>
          <p:cNvPr id="25" name="Freeform 8"/>
          <p:cNvSpPr/>
          <p:nvPr/>
        </p:nvSpPr>
        <p:spPr>
          <a:xfrm>
            <a:off x="7010400" y="1257302"/>
            <a:ext cx="10515600" cy="6866381"/>
          </a:xfrm>
          <a:custGeom>
            <a:avLst/>
            <a:gdLst/>
            <a:ahLst/>
            <a:cxnLst/>
            <a:rect l="l" t="t" r="r" b="b"/>
            <a:pathLst>
              <a:path w="4467996" h="4709350">
                <a:moveTo>
                  <a:pt x="0" y="0"/>
                </a:moveTo>
                <a:lnTo>
                  <a:pt x="4467996" y="0"/>
                </a:lnTo>
                <a:lnTo>
                  <a:pt x="4467996" y="4709350"/>
                </a:lnTo>
                <a:lnTo>
                  <a:pt x="0" y="4709350"/>
                </a:lnTo>
                <a:lnTo>
                  <a:pt x="0" y="0"/>
                </a:lnTo>
                <a:close/>
              </a:path>
            </a:pathLst>
          </a:custGeom>
          <a:blipFill>
            <a:blip r:embed="rId3"/>
            <a:stretch>
              <a:fillRect/>
            </a:stretch>
          </a:blipFill>
        </p:spPr>
      </p:sp>
      <p:sp>
        <p:nvSpPr>
          <p:cNvPr id="26" name="Rectangle 2"/>
          <p:cNvSpPr>
            <a:spLocks noChangeArrowheads="1"/>
          </p:cNvSpPr>
          <p:nvPr/>
        </p:nvSpPr>
        <p:spPr bwMode="auto">
          <a:xfrm>
            <a:off x="7658100" y="3126785"/>
            <a:ext cx="9220200" cy="424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1" rIns="91422" bIns="45711" numCol="1" anchor="ctr" anchorCtr="0" compatLnSpc="1">
            <a:prstTxWarp prst="textNoShape">
              <a:avLst/>
            </a:prstTxWarp>
            <a:spAutoFit/>
          </a:bodyPr>
          <a:lstStyle/>
          <a:p>
            <a:pPr marL="571386" indent="-571386" algn="just" fontAlgn="base">
              <a:lnSpc>
                <a:spcPct val="150000"/>
              </a:lnSpc>
              <a:spcBef>
                <a:spcPct val="0"/>
              </a:spcBef>
              <a:spcAft>
                <a:spcPct val="0"/>
              </a:spcAft>
              <a:buFont typeface="Arial" pitchFamily="34" charset="0"/>
              <a:buChar char="•"/>
            </a:pPr>
            <a:r>
              <a:rPr lang="vi-VN" sz="3600">
                <a:solidFill>
                  <a:srgbClr val="000000"/>
                </a:solidFill>
                <a:latin typeface="Arial" pitchFamily="34" charset="0"/>
                <a:ea typeface="Times New Roman" pitchFamily="18" charset="0"/>
                <a:cs typeface="Arial" pitchFamily="34" charset="0"/>
              </a:rPr>
              <a:t>Tạo </a:t>
            </a:r>
            <a:r>
              <a:rPr lang="en-US" sz="3600">
                <a:solidFill>
                  <a:srgbClr val="000000"/>
                </a:solidFill>
                <a:latin typeface="Arial" pitchFamily="34" charset="0"/>
                <a:ea typeface="Times New Roman" pitchFamily="18" charset="0"/>
                <a:cs typeface="Arial" pitchFamily="34" charset="0"/>
              </a:rPr>
              <a:t>một kế hoạch chi tiêu hợp lý và kiểm soát được khoản chi tiêu của mình. </a:t>
            </a:r>
            <a:endParaRPr lang="vi-VN" sz="3600">
              <a:solidFill>
                <a:srgbClr val="000000"/>
              </a:solidFill>
              <a:latin typeface="Arial" pitchFamily="34" charset="0"/>
              <a:ea typeface="Times New Roman" pitchFamily="18" charset="0"/>
              <a:cs typeface="Arial" pitchFamily="34" charset="0"/>
            </a:endParaRPr>
          </a:p>
          <a:p>
            <a:pPr marL="571386" indent="-571386" algn="just" fontAlgn="base">
              <a:lnSpc>
                <a:spcPct val="150000"/>
              </a:lnSpc>
              <a:spcBef>
                <a:spcPct val="0"/>
              </a:spcBef>
              <a:spcAft>
                <a:spcPct val="0"/>
              </a:spcAft>
              <a:buFont typeface="Arial" pitchFamily="34" charset="0"/>
              <a:buChar char="•"/>
            </a:pPr>
            <a:r>
              <a:rPr lang="vi-VN" sz="3600">
                <a:solidFill>
                  <a:srgbClr val="000000"/>
                </a:solidFill>
                <a:latin typeface="Arial" pitchFamily="34" charset="0"/>
                <a:ea typeface="Times New Roman" pitchFamily="18" charset="0"/>
                <a:cs typeface="Arial" pitchFamily="34" charset="0"/>
              </a:rPr>
              <a:t>C</a:t>
            </a:r>
            <a:r>
              <a:rPr lang="en-US" sz="3600">
                <a:solidFill>
                  <a:srgbClr val="000000"/>
                </a:solidFill>
                <a:latin typeface="Arial" pitchFamily="34" charset="0"/>
                <a:ea typeface="Times New Roman" pitchFamily="18" charset="0"/>
                <a:cs typeface="Arial" pitchFamily="34" charset="0"/>
              </a:rPr>
              <a:t>hi tiêu một nửa cho các khoản nhu yếu, khoản còn lại em tiết kiệm để chi tiêu cho các mục đích khác.</a:t>
            </a:r>
            <a:endParaRPr lang="en-US" sz="4800">
              <a:latin typeface="Arial" pitchFamily="34" charset="0"/>
              <a:cs typeface="Arial" pitchFamily="34" charset="0"/>
            </a:endParaRPr>
          </a:p>
        </p:txBody>
      </p:sp>
      <p:grpSp>
        <p:nvGrpSpPr>
          <p:cNvPr id="32" name="Group 8"/>
          <p:cNvGrpSpPr/>
          <p:nvPr/>
        </p:nvGrpSpPr>
        <p:grpSpPr>
          <a:xfrm>
            <a:off x="0" y="9563102"/>
            <a:ext cx="18288000" cy="927191"/>
            <a:chOff x="0" y="0"/>
            <a:chExt cx="4080594" cy="464959"/>
          </a:xfrm>
        </p:grpSpPr>
        <p:sp>
          <p:nvSpPr>
            <p:cNvPr id="33"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34" name="TextBox 10"/>
            <p:cNvSpPr txBox="1"/>
            <p:nvPr/>
          </p:nvSpPr>
          <p:spPr>
            <a:xfrm>
              <a:off x="0" y="-28575"/>
              <a:ext cx="4080594" cy="493534"/>
            </a:xfrm>
            <a:prstGeom prst="rect">
              <a:avLst/>
            </a:prstGeom>
          </p:spPr>
          <p:txBody>
            <a:bodyPr lIns="50800" tIns="50800" rIns="50800" bIns="50800" rtlCol="0" anchor="ctr"/>
            <a:lstStyle/>
            <a:p>
              <a:pPr algn="ctr">
                <a:lnSpc>
                  <a:spcPts val="2658"/>
                </a:lnSpc>
                <a:spcBef>
                  <a:spcPct val="0"/>
                </a:spcBef>
              </a:pPr>
              <a:endParaRPr/>
            </a:p>
          </p:txBody>
        </p:sp>
      </p:grpSp>
      <p:pic>
        <p:nvPicPr>
          <p:cNvPr id="2054" name="Picture 6" descr="https://o.remove.bg/downloads/5e03207e-c1ca-4fe6-bcd2-e1de53abbe72/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5600" y="5981700"/>
            <a:ext cx="4600575"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89965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xEl>
                                              <p:pRg st="1" end="1"/>
                                            </p:txEl>
                                          </p:spTgt>
                                        </p:tgtEl>
                                        <p:attrNameLst>
                                          <p:attrName>style.visibility</p:attrName>
                                        </p:attrNameLst>
                                      </p:cBhvr>
                                      <p:to>
                                        <p:strVal val="visible"/>
                                      </p:to>
                                    </p:set>
                                    <p:animEffect transition="in" filter="fade">
                                      <p:cBhvr>
                                        <p:cTn id="3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grpSp>
        <p:nvGrpSpPr>
          <p:cNvPr id="19" name="Group 12"/>
          <p:cNvGrpSpPr/>
          <p:nvPr/>
        </p:nvGrpSpPr>
        <p:grpSpPr>
          <a:xfrm>
            <a:off x="1427086" y="3886327"/>
            <a:ext cx="7086600" cy="2743200"/>
            <a:chOff x="0" y="-28575"/>
            <a:chExt cx="3486486" cy="1770426"/>
          </a:xfrm>
        </p:grpSpPr>
        <p:sp>
          <p:nvSpPr>
            <p:cNvPr id="20"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21" name="TextBox 14"/>
            <p:cNvSpPr txBox="1"/>
            <p:nvPr/>
          </p:nvSpPr>
          <p:spPr>
            <a:xfrm>
              <a:off x="0" y="-28575"/>
              <a:ext cx="3486486" cy="1770426"/>
            </a:xfrm>
            <a:prstGeom prst="rect">
              <a:avLst/>
            </a:prstGeom>
          </p:spPr>
          <p:txBody>
            <a:bodyPr lIns="50800" tIns="50800" rIns="50800" bIns="50800" rtlCol="0" anchor="ctr"/>
            <a:lstStyle/>
            <a:p>
              <a:pPr algn="just">
                <a:lnSpc>
                  <a:spcPct val="150000"/>
                </a:lnSpc>
              </a:pPr>
              <a:endParaRPr>
                <a:latin typeface="Arial" pitchFamily="34" charset="0"/>
                <a:cs typeface="Arial" pitchFamily="34" charset="0"/>
              </a:endParaRPr>
            </a:p>
          </p:txBody>
        </p:sp>
      </p:grpSp>
      <p:sp>
        <p:nvSpPr>
          <p:cNvPr id="22" name="TextBox 21">
            <a:extLst>
              <a:ext uri="{FF2B5EF4-FFF2-40B4-BE49-F238E27FC236}">
                <a16:creationId xmlns="" xmlns:a16="http://schemas.microsoft.com/office/drawing/2014/main" id="{4605F6AC-8356-4661-B6A4-309609CF4CCF}"/>
              </a:ext>
            </a:extLst>
          </p:cNvPr>
          <p:cNvSpPr txBox="1"/>
          <p:nvPr/>
        </p:nvSpPr>
        <p:spPr>
          <a:xfrm>
            <a:off x="748553" y="320665"/>
            <a:ext cx="16687800" cy="3313664"/>
          </a:xfrm>
          <a:prstGeom prst="rect">
            <a:avLst/>
          </a:prstGeom>
          <a:noFill/>
        </p:spPr>
        <p:txBody>
          <a:bodyPr wrap="square" rtlCol="0">
            <a:spAutoFit/>
          </a:bodyPr>
          <a:lstStyle/>
          <a:p>
            <a:pPr algn="ctr">
              <a:lnSpc>
                <a:spcPct val="150000"/>
              </a:lnSpc>
            </a:pPr>
            <a:r>
              <a:rPr lang="en-US" sz="3600" b="1" smtClean="0">
                <a:solidFill>
                  <a:srgbClr val="FBF6EF"/>
                </a:solidFill>
                <a:latin typeface="Arial" panose="020B0604020202020204" pitchFamily="34" charset="0"/>
                <a:cs typeface="Arial" panose="020B0604020202020204" pitchFamily="34" charset="0"/>
              </a:rPr>
              <a:t>Câu hỏi </a:t>
            </a:r>
            <a:r>
              <a:rPr lang="vi-VN" sz="3600" b="1" smtClean="0">
                <a:solidFill>
                  <a:srgbClr val="FBF6EF"/>
                </a:solidFill>
                <a:latin typeface="Arial" panose="020B0604020202020204" pitchFamily="34" charset="0"/>
                <a:cs typeface="Arial" panose="020B0604020202020204" pitchFamily="34" charset="0"/>
              </a:rPr>
              <a:t>5</a:t>
            </a:r>
            <a:r>
              <a:rPr lang="en-US" sz="3600" b="1" smtClean="0">
                <a:solidFill>
                  <a:srgbClr val="FBF6EF"/>
                </a:solidFill>
                <a:latin typeface="Arial" panose="020B0604020202020204" pitchFamily="34" charset="0"/>
                <a:cs typeface="Arial" panose="020B0604020202020204" pitchFamily="34" charset="0"/>
              </a:rPr>
              <a:t>:</a:t>
            </a:r>
            <a:r>
              <a:rPr lang="vi-VN" sz="3600" b="1" smtClean="0">
                <a:solidFill>
                  <a:srgbClr val="FBF6EF"/>
                </a:solidFill>
                <a:latin typeface="Arial" panose="020B0604020202020204" pitchFamily="34" charset="0"/>
                <a:cs typeface="Arial" panose="020B0604020202020204" pitchFamily="34" charset="0"/>
              </a:rPr>
              <a:t> </a:t>
            </a:r>
            <a:r>
              <a:rPr lang="en-US" sz="3600">
                <a:solidFill>
                  <a:srgbClr val="FBF6EF"/>
                </a:solidFill>
                <a:latin typeface="Arial" pitchFamily="34" charset="0"/>
                <a:cs typeface="Arial" pitchFamily="34" charset="0"/>
              </a:rPr>
              <a:t>L được tiết kiệm được một khoản tiền mừng tuổi và dự định sẽ mua thêm sách để ôn tập cho kì thi cuối năm. Hôm nay, L đi hội trợ vô tình thấy rất nhiều trò chơi thú vị nên đã tiêu mất số tiền mình có. Theo em, L đã thực hiện tốt kế hoạch chi tiêu mà mình đề ra hay chưa?</a:t>
            </a:r>
          </a:p>
        </p:txBody>
      </p:sp>
      <p:sp>
        <p:nvSpPr>
          <p:cNvPr id="23" name="dap an a">
            <a:extLst>
              <a:ext uri="{FF2B5EF4-FFF2-40B4-BE49-F238E27FC236}">
                <a16:creationId xmlns="" xmlns:a16="http://schemas.microsoft.com/office/drawing/2014/main" id="{9897B1B9-EB78-41AF-AC33-1E8F7714B11F}"/>
              </a:ext>
            </a:extLst>
          </p:cNvPr>
          <p:cNvSpPr txBox="1"/>
          <p:nvPr/>
        </p:nvSpPr>
        <p:spPr>
          <a:xfrm>
            <a:off x="1427086" y="4126310"/>
            <a:ext cx="6975629" cy="2263234"/>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smtClean="0">
                <a:latin typeface="Arial" pitchFamily="34" charset="0"/>
                <a:ea typeface="Tahoma" panose="020B0604030504040204" pitchFamily="34" charset="0"/>
                <a:cs typeface="Arial" panose="020B0604020202020204" pitchFamily="34" charset="0"/>
              </a:rPr>
              <a:t>A. </a:t>
            </a:r>
            <a:r>
              <a:rPr lang="en-US" sz="3200">
                <a:latin typeface="Arial" pitchFamily="34" charset="0"/>
                <a:cs typeface="Arial" pitchFamily="34" charset="0"/>
              </a:rPr>
              <a:t>L thực hiện tốt kế hoạch chi tiêu của mình, vì chúng ta có thể ưu tiên các khoản tiêu trước mắt. </a:t>
            </a:r>
            <a:endParaRPr lang="en-US" sz="3200">
              <a:latin typeface="Arial" panose="020B0604020202020204" pitchFamily="34" charset="0"/>
              <a:ea typeface="Tahoma" panose="020B0604030504040204" pitchFamily="34" charset="0"/>
              <a:cs typeface="Arial" panose="020B0604020202020204" pitchFamily="34" charset="0"/>
            </a:endParaRPr>
          </a:p>
        </p:txBody>
      </p:sp>
      <p:grpSp>
        <p:nvGrpSpPr>
          <p:cNvPr id="24" name="Group 12"/>
          <p:cNvGrpSpPr/>
          <p:nvPr/>
        </p:nvGrpSpPr>
        <p:grpSpPr>
          <a:xfrm>
            <a:off x="1371600" y="6781928"/>
            <a:ext cx="7086600" cy="3162172"/>
            <a:chOff x="0" y="-28575"/>
            <a:chExt cx="3486486" cy="1770426"/>
          </a:xfrm>
        </p:grpSpPr>
        <p:sp>
          <p:nvSpPr>
            <p:cNvPr id="25"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26" name="TextBox 14"/>
            <p:cNvSpPr txBox="1"/>
            <p:nvPr/>
          </p:nvSpPr>
          <p:spPr>
            <a:xfrm>
              <a:off x="0" y="-28575"/>
              <a:ext cx="3486486" cy="1770426"/>
            </a:xfrm>
            <a:prstGeom prst="rect">
              <a:avLst/>
            </a:prstGeom>
          </p:spPr>
          <p:txBody>
            <a:bodyPr lIns="50800" tIns="50800" rIns="50800" bIns="50800" rtlCol="0" anchor="ctr"/>
            <a:lstStyle/>
            <a:p>
              <a:pPr algn="just">
                <a:lnSpc>
                  <a:spcPct val="150000"/>
                </a:lnSpc>
              </a:pPr>
              <a:endParaRPr>
                <a:latin typeface="Arial" pitchFamily="34" charset="0"/>
                <a:cs typeface="Arial" pitchFamily="34" charset="0"/>
              </a:endParaRPr>
            </a:p>
          </p:txBody>
        </p:sp>
      </p:grpSp>
      <p:sp>
        <p:nvSpPr>
          <p:cNvPr id="27" name="dap an c">
            <a:extLst>
              <a:ext uri="{FF2B5EF4-FFF2-40B4-BE49-F238E27FC236}">
                <a16:creationId xmlns="" xmlns:a16="http://schemas.microsoft.com/office/drawing/2014/main" id="{D96707EC-5A82-4050-B897-6DBAB63AC957}"/>
              </a:ext>
            </a:extLst>
          </p:cNvPr>
          <p:cNvSpPr txBox="1"/>
          <p:nvPr/>
        </p:nvSpPr>
        <p:spPr>
          <a:xfrm>
            <a:off x="1427086" y="7175172"/>
            <a:ext cx="6975629" cy="2263234"/>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C. </a:t>
            </a:r>
            <a:r>
              <a:rPr lang="en-US" sz="3200">
                <a:latin typeface="Arial" pitchFamily="34" charset="0"/>
                <a:cs typeface="Arial" pitchFamily="34" charset="0"/>
              </a:rPr>
              <a:t>Tiền mua đồ dùng học tập L có thể xin mẹ mua sau, vì đó là khoản chi tiêu cần thiết. </a:t>
            </a:r>
            <a:endParaRPr lang="en-US" sz="3200">
              <a:latin typeface="Arial" panose="020B0604020202020204" pitchFamily="34" charset="0"/>
              <a:ea typeface="Tahoma" panose="020B0604030504040204" pitchFamily="34" charset="0"/>
              <a:cs typeface="Arial" panose="020B0604020202020204" pitchFamily="34" charset="0"/>
            </a:endParaRPr>
          </a:p>
        </p:txBody>
      </p:sp>
      <p:grpSp>
        <p:nvGrpSpPr>
          <p:cNvPr id="28" name="Group 12"/>
          <p:cNvGrpSpPr/>
          <p:nvPr/>
        </p:nvGrpSpPr>
        <p:grpSpPr>
          <a:xfrm>
            <a:off x="9448800" y="3886327"/>
            <a:ext cx="7620000" cy="2743200"/>
            <a:chOff x="0" y="-28575"/>
            <a:chExt cx="3486486" cy="1770426"/>
          </a:xfrm>
        </p:grpSpPr>
        <p:sp>
          <p:nvSpPr>
            <p:cNvPr id="29"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30" name="TextBox 14"/>
            <p:cNvSpPr txBox="1"/>
            <p:nvPr/>
          </p:nvSpPr>
          <p:spPr>
            <a:xfrm>
              <a:off x="0" y="-28575"/>
              <a:ext cx="3486486" cy="1770426"/>
            </a:xfrm>
            <a:prstGeom prst="rect">
              <a:avLst/>
            </a:prstGeom>
          </p:spPr>
          <p:txBody>
            <a:bodyPr lIns="50800" tIns="50800" rIns="50800" bIns="50800" rtlCol="0" anchor="ctr"/>
            <a:lstStyle/>
            <a:p>
              <a:pPr algn="just">
                <a:lnSpc>
                  <a:spcPct val="150000"/>
                </a:lnSpc>
              </a:pPr>
              <a:endParaRPr>
                <a:latin typeface="Arial" pitchFamily="34" charset="0"/>
                <a:cs typeface="Arial" pitchFamily="34" charset="0"/>
              </a:endParaRPr>
            </a:p>
          </p:txBody>
        </p:sp>
      </p:grpSp>
      <p:grpSp>
        <p:nvGrpSpPr>
          <p:cNvPr id="31" name="Group 12"/>
          <p:cNvGrpSpPr/>
          <p:nvPr/>
        </p:nvGrpSpPr>
        <p:grpSpPr>
          <a:xfrm>
            <a:off x="9448799" y="5855413"/>
            <a:ext cx="7620001" cy="3976240"/>
            <a:chOff x="0" y="-28575"/>
            <a:chExt cx="3486486" cy="1770426"/>
          </a:xfrm>
        </p:grpSpPr>
        <p:sp>
          <p:nvSpPr>
            <p:cNvPr id="32" name="Freeform 13"/>
            <p:cNvSpPr/>
            <p:nvPr/>
          </p:nvSpPr>
          <p:spPr>
            <a:xfrm>
              <a:off x="0" y="383957"/>
              <a:ext cx="3486486" cy="1357894"/>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33" name="TextBox 14"/>
            <p:cNvSpPr txBox="1"/>
            <p:nvPr/>
          </p:nvSpPr>
          <p:spPr>
            <a:xfrm>
              <a:off x="0" y="-28575"/>
              <a:ext cx="3486486" cy="1770426"/>
            </a:xfrm>
            <a:prstGeom prst="rect">
              <a:avLst/>
            </a:prstGeom>
          </p:spPr>
          <p:txBody>
            <a:bodyPr lIns="50800" tIns="50800" rIns="50800" bIns="50800" rtlCol="0" anchor="ctr"/>
            <a:lstStyle/>
            <a:p>
              <a:pPr algn="just">
                <a:lnSpc>
                  <a:spcPct val="150000"/>
                </a:lnSpc>
              </a:pPr>
              <a:endParaRPr>
                <a:latin typeface="Arial" pitchFamily="34" charset="0"/>
                <a:cs typeface="Arial" pitchFamily="34" charset="0"/>
              </a:endParaRPr>
            </a:p>
          </p:txBody>
        </p:sp>
      </p:grpSp>
      <p:sp>
        <p:nvSpPr>
          <p:cNvPr id="34" name="dap an b">
            <a:extLst>
              <a:ext uri="{FF2B5EF4-FFF2-40B4-BE49-F238E27FC236}">
                <a16:creationId xmlns="" xmlns:a16="http://schemas.microsoft.com/office/drawing/2014/main" id="{9B5DABB8-849A-4D2D-930C-9CA07BFC5BDE}"/>
              </a:ext>
            </a:extLst>
          </p:cNvPr>
          <p:cNvSpPr txBox="1"/>
          <p:nvPr/>
        </p:nvSpPr>
        <p:spPr>
          <a:xfrm>
            <a:off x="9552740" y="4495642"/>
            <a:ext cx="7307205" cy="1615813"/>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B. </a:t>
            </a:r>
            <a:r>
              <a:rPr lang="en-US" sz="3200">
                <a:latin typeface="Arial" pitchFamily="34" charset="0"/>
                <a:cs typeface="Arial" pitchFamily="34" charset="0"/>
              </a:rPr>
              <a:t>L đã không nghiêm túc trong việc thực hiện kế hoạch chi tiêu.</a:t>
            </a:r>
            <a:endParaRPr lang="en-US" sz="3200">
              <a:latin typeface="Arial" panose="020B0604020202020204" pitchFamily="34" charset="0"/>
              <a:ea typeface="Tahoma" panose="020B0604030504040204" pitchFamily="34" charset="0"/>
              <a:cs typeface="Arial" panose="020B0604020202020204" pitchFamily="34" charset="0"/>
            </a:endParaRPr>
          </a:p>
        </p:txBody>
      </p:sp>
      <p:sp>
        <p:nvSpPr>
          <p:cNvPr id="35" name="dap an d">
            <a:extLst>
              <a:ext uri="{FF2B5EF4-FFF2-40B4-BE49-F238E27FC236}">
                <a16:creationId xmlns="" xmlns:a16="http://schemas.microsoft.com/office/drawing/2014/main" id="{42A746A3-96B8-42A5-8EFA-A104DB6B2F69}"/>
              </a:ext>
            </a:extLst>
          </p:cNvPr>
          <p:cNvSpPr txBox="1"/>
          <p:nvPr/>
        </p:nvSpPr>
        <p:spPr>
          <a:xfrm>
            <a:off x="9657651" y="7129551"/>
            <a:ext cx="7202295" cy="2354477"/>
          </a:xfrm>
          <a:prstGeom prst="rect">
            <a:avLst/>
          </a:prstGeom>
          <a:no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D. </a:t>
            </a:r>
            <a:r>
              <a:rPr lang="en-US" sz="3200">
                <a:latin typeface="Arial" pitchFamily="34" charset="0"/>
                <a:cs typeface="Arial" pitchFamily="34" charset="0"/>
              </a:rPr>
              <a:t>L không nhất thiết phải dùng tiền của mình để mua các đồ dùng học tập vì có thể xin trợ giúp từ người thân.</a:t>
            </a:r>
          </a:p>
        </p:txBody>
      </p:sp>
      <p:grpSp>
        <p:nvGrpSpPr>
          <p:cNvPr id="36" name="Group 12"/>
          <p:cNvGrpSpPr/>
          <p:nvPr/>
        </p:nvGrpSpPr>
        <p:grpSpPr>
          <a:xfrm>
            <a:off x="9448800" y="3924300"/>
            <a:ext cx="7620000" cy="2743200"/>
            <a:chOff x="0" y="-28575"/>
            <a:chExt cx="3486486" cy="1770426"/>
          </a:xfrm>
          <a:solidFill>
            <a:schemeClr val="accent6">
              <a:lumMod val="60000"/>
              <a:lumOff val="40000"/>
            </a:schemeClr>
          </a:solidFill>
        </p:grpSpPr>
        <p:sp>
          <p:nvSpPr>
            <p:cNvPr id="37"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grpFill/>
            <a:ln w="38100" cap="rnd">
              <a:solidFill>
                <a:srgbClr val="C79179"/>
              </a:solidFill>
              <a:prstDash val="dash"/>
              <a:round/>
            </a:ln>
          </p:spPr>
        </p:sp>
        <p:sp>
          <p:nvSpPr>
            <p:cNvPr id="38" name="TextBox 14"/>
            <p:cNvSpPr txBox="1"/>
            <p:nvPr/>
          </p:nvSpPr>
          <p:spPr>
            <a:xfrm>
              <a:off x="0" y="-28575"/>
              <a:ext cx="3486486" cy="1770426"/>
            </a:xfrm>
            <a:prstGeom prst="rect">
              <a:avLst/>
            </a:prstGeom>
            <a:grpFill/>
          </p:spPr>
          <p:txBody>
            <a:bodyPr lIns="50800" tIns="50800" rIns="50800" bIns="50800" rtlCol="0" anchor="ctr"/>
            <a:lstStyle/>
            <a:p>
              <a:pPr algn="just">
                <a:lnSpc>
                  <a:spcPct val="150000"/>
                </a:lnSpc>
              </a:pPr>
              <a:endParaRPr>
                <a:latin typeface="Arial" pitchFamily="34" charset="0"/>
                <a:cs typeface="Arial" pitchFamily="34" charset="0"/>
              </a:endParaRPr>
            </a:p>
          </p:txBody>
        </p:sp>
      </p:grpSp>
      <p:sp>
        <p:nvSpPr>
          <p:cNvPr id="39" name="dap an b">
            <a:extLst>
              <a:ext uri="{FF2B5EF4-FFF2-40B4-BE49-F238E27FC236}">
                <a16:creationId xmlns="" xmlns:a16="http://schemas.microsoft.com/office/drawing/2014/main" id="{9B5DABB8-849A-4D2D-930C-9CA07BFC5BDE}"/>
              </a:ext>
            </a:extLst>
          </p:cNvPr>
          <p:cNvSpPr txBox="1"/>
          <p:nvPr/>
        </p:nvSpPr>
        <p:spPr>
          <a:xfrm>
            <a:off x="9552740" y="4533615"/>
            <a:ext cx="7307205" cy="1615813"/>
          </a:xfrm>
          <a:prstGeom prst="rect">
            <a:avLst/>
          </a:prstGeom>
          <a:solidFill>
            <a:schemeClr val="accent6">
              <a:lumMod val="60000"/>
              <a:lumOff val="40000"/>
            </a:schemeClr>
          </a:solidFill>
        </p:spPr>
        <p:txBody>
          <a:bodyPr wrap="square" lIns="137147" tIns="68573" rIns="137147" bIns="68573" rtlCol="0">
            <a:spAutoFit/>
          </a:bodyPr>
          <a:lstStyle/>
          <a:p>
            <a:pPr algn="just" defTabSz="1371464">
              <a:lnSpc>
                <a:spcPct val="150000"/>
              </a:lnSpc>
              <a:buClr>
                <a:prstClr val="white"/>
              </a:buClr>
            </a:pPr>
            <a:r>
              <a:rPr lang="en-US" sz="3200">
                <a:latin typeface="Arial" pitchFamily="34" charset="0"/>
                <a:ea typeface="Tahoma" panose="020B0604030504040204" pitchFamily="34" charset="0"/>
                <a:cs typeface="Arial" panose="020B0604020202020204" pitchFamily="34" charset="0"/>
              </a:rPr>
              <a:t>B. </a:t>
            </a:r>
            <a:r>
              <a:rPr lang="en-US" sz="3200">
                <a:latin typeface="Arial" pitchFamily="34" charset="0"/>
                <a:cs typeface="Arial" pitchFamily="34" charset="0"/>
              </a:rPr>
              <a:t>L đã không nghiêm túc trong việc thực hiện kế hoạch chi tiêu.</a:t>
            </a:r>
            <a:endParaRPr lang="en-US" sz="320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97826586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par>
                                <p:cTn id="37" presetID="16" presetClass="entr" presetSubtype="21"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34" grpId="0"/>
      <p:bldP spid="35" grpId="0"/>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4" y="36113"/>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6"/>
            <a:ext cx="15493506" cy="7872161"/>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ct val="150000"/>
                </a:lnSpc>
                <a:spcBef>
                  <a:spcPct val="0"/>
                </a:spcBef>
              </a:pPr>
              <a:endParaRPr sz="6000" b="1" spc="300">
                <a:solidFill>
                  <a:prstClr val="black"/>
                </a:solidFill>
                <a:latin typeface="Arial" pitchFamily="34" charset="0"/>
                <a:cs typeface="Arial" pitchFamily="34" charset="0"/>
              </a:endParaRPr>
            </a:p>
          </p:txBody>
        </p:sp>
      </p:grpSp>
      <p:grpSp>
        <p:nvGrpSpPr>
          <p:cNvPr id="8" name="Group 8"/>
          <p:cNvGrpSpPr/>
          <p:nvPr/>
        </p:nvGrpSpPr>
        <p:grpSpPr>
          <a:xfrm>
            <a:off x="1482063" y="-318330"/>
            <a:ext cx="15493506" cy="1765391"/>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ct val="150000"/>
                </a:lnSpc>
                <a:spcBef>
                  <a:spcPct val="0"/>
                </a:spcBef>
              </a:pPr>
              <a:endParaRPr sz="6000" b="1" spc="300">
                <a:solidFill>
                  <a:prstClr val="black"/>
                </a:solidFill>
                <a:latin typeface="Arial" pitchFamily="34" charset="0"/>
                <a:cs typeface="Arial" pitchFamily="34" charset="0"/>
              </a:endParaRPr>
            </a:p>
          </p:txBody>
        </p:sp>
      </p:grpSp>
      <p:grpSp>
        <p:nvGrpSpPr>
          <p:cNvPr id="11" name="Group 11"/>
          <p:cNvGrpSpPr/>
          <p:nvPr/>
        </p:nvGrpSpPr>
        <p:grpSpPr>
          <a:xfrm>
            <a:off x="1821331" y="2827529"/>
            <a:ext cx="14645345"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ct val="150000"/>
                </a:lnSpc>
              </a:pPr>
              <a:endParaRPr sz="6000" b="1" spc="300">
                <a:solidFill>
                  <a:prstClr val="black"/>
                </a:solidFill>
                <a:latin typeface="Arial" pitchFamily="34" charset="0"/>
                <a:cs typeface="Arial" pitchFamily="34" charset="0"/>
              </a:endParaRPr>
            </a:p>
          </p:txBody>
        </p:sp>
      </p:grpSp>
      <p:sp>
        <p:nvSpPr>
          <p:cNvPr id="14" name="Freeform 14"/>
          <p:cNvSpPr/>
          <p:nvPr/>
        </p:nvSpPr>
        <p:spPr>
          <a:xfrm>
            <a:off x="15826282" y="5722540"/>
            <a:ext cx="2128949"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5" y="-4308183"/>
            <a:ext cx="1079108" cy="11510489"/>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8" y="-267210"/>
            <a:ext cx="2116223" cy="4742237"/>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3158258" y="3848100"/>
            <a:ext cx="11801858" cy="1213922"/>
          </a:xfrm>
          <a:prstGeom prst="rect">
            <a:avLst/>
          </a:prstGeom>
        </p:spPr>
        <p:txBody>
          <a:bodyPr lIns="0" tIns="0" rIns="0" bIns="0" rtlCol="0" anchor="t">
            <a:spAutoFit/>
          </a:bodyPr>
          <a:lstStyle/>
          <a:p>
            <a:pPr algn="ctr">
              <a:lnSpc>
                <a:spcPct val="150000"/>
              </a:lnSpc>
            </a:pPr>
            <a:r>
              <a:rPr lang="vi-VN" sz="6000" b="1" spc="300" smtClean="0">
                <a:solidFill>
                  <a:srgbClr val="000000"/>
                </a:solidFill>
                <a:latin typeface="Arial" pitchFamily="34" charset="0"/>
                <a:cs typeface="Arial" pitchFamily="34" charset="0"/>
              </a:rPr>
              <a:t>LUYỆN TẬP</a:t>
            </a:r>
            <a:endParaRPr lang="en-US" sz="6000" b="1" spc="300">
              <a:solidFill>
                <a:srgbClr val="000000"/>
              </a:solidFill>
              <a:latin typeface="Arial" pitchFamily="34" charset="0"/>
              <a:cs typeface="Arial" pitchFamily="34" charset="0"/>
            </a:endParaRPr>
          </a:p>
        </p:txBody>
      </p:sp>
      <p:sp>
        <p:nvSpPr>
          <p:cNvPr id="18" name="TextBox 18"/>
          <p:cNvSpPr txBox="1"/>
          <p:nvPr/>
        </p:nvSpPr>
        <p:spPr>
          <a:xfrm>
            <a:off x="3353387" y="5556569"/>
            <a:ext cx="11411600" cy="2769989"/>
          </a:xfrm>
          <a:prstGeom prst="rect">
            <a:avLst/>
          </a:prstGeom>
        </p:spPr>
        <p:txBody>
          <a:bodyPr lIns="0" tIns="0" rIns="0" bIns="0" rtlCol="0" anchor="t">
            <a:spAutoFit/>
          </a:bodyPr>
          <a:lstStyle/>
          <a:p>
            <a:pPr algn="ctr">
              <a:lnSpc>
                <a:spcPct val="150000"/>
              </a:lnSpc>
            </a:pPr>
            <a:r>
              <a:rPr lang="vi-VN" sz="6000" spc="300" smtClean="0">
                <a:solidFill>
                  <a:srgbClr val="000000"/>
                </a:solidFill>
                <a:latin typeface="Arial" pitchFamily="34" charset="0"/>
                <a:cs typeface="Arial" pitchFamily="34" charset="0"/>
              </a:rPr>
              <a:t>Nhiệm vụ 2.</a:t>
            </a:r>
          </a:p>
          <a:p>
            <a:pPr algn="ctr">
              <a:lnSpc>
                <a:spcPct val="150000"/>
              </a:lnSpc>
            </a:pPr>
            <a:r>
              <a:rPr lang="vi-VN" sz="6000" spc="300" smtClean="0">
                <a:solidFill>
                  <a:srgbClr val="000000"/>
                </a:solidFill>
                <a:latin typeface="Arial" pitchFamily="34" charset="0"/>
                <a:cs typeface="Arial" pitchFamily="34" charset="0"/>
              </a:rPr>
              <a:t>Trả lời câu hỏi SGK</a:t>
            </a:r>
            <a:endParaRPr lang="en-US" sz="6000" spc="3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375647219"/>
      </p:ext>
    </p:extLst>
  </p:cSld>
  <p:clrMapOvr>
    <a:masterClrMapping/>
  </p:clrMapOvr>
  <p:transition spd="med">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sp>
        <p:nvSpPr>
          <p:cNvPr id="36" name="Freeform 20"/>
          <p:cNvSpPr/>
          <p:nvPr/>
        </p:nvSpPr>
        <p:spPr>
          <a:xfrm>
            <a:off x="3200400" y="497541"/>
            <a:ext cx="11734800" cy="1230933"/>
          </a:xfrm>
          <a:custGeom>
            <a:avLst/>
            <a:gdLst/>
            <a:ahLst/>
            <a:cxnLst/>
            <a:rect l="l" t="t" r="r" b="b"/>
            <a:pathLst>
              <a:path w="5052337" h="1230933">
                <a:moveTo>
                  <a:pt x="0" y="0"/>
                </a:moveTo>
                <a:lnTo>
                  <a:pt x="5052337" y="0"/>
                </a:lnTo>
                <a:lnTo>
                  <a:pt x="5052337" y="1230933"/>
                </a:lnTo>
                <a:lnTo>
                  <a:pt x="0" y="1230933"/>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37" name="TextBox 24"/>
          <p:cNvSpPr txBox="1"/>
          <p:nvPr/>
        </p:nvSpPr>
        <p:spPr>
          <a:xfrm>
            <a:off x="3962400" y="654857"/>
            <a:ext cx="10134600" cy="859210"/>
          </a:xfrm>
          <a:prstGeom prst="rect">
            <a:avLst/>
          </a:prstGeom>
        </p:spPr>
        <p:txBody>
          <a:bodyPr wrap="square" lIns="0" tIns="0" rIns="0" bIns="0" rtlCol="0" anchor="t">
            <a:spAutoFit/>
          </a:bodyPr>
          <a:lstStyle/>
          <a:p>
            <a:pPr algn="ctr">
              <a:lnSpc>
                <a:spcPts val="6719"/>
              </a:lnSpc>
              <a:spcBef>
                <a:spcPct val="0"/>
              </a:spcBef>
            </a:pPr>
            <a:r>
              <a:rPr lang="vi-VN" sz="4000" b="1" smtClean="0">
                <a:solidFill>
                  <a:srgbClr val="000000"/>
                </a:solidFill>
                <a:latin typeface="Arial" pitchFamily="34" charset="0"/>
                <a:cs typeface="Arial" pitchFamily="34" charset="0"/>
              </a:rPr>
              <a:t>Câu 1. </a:t>
            </a:r>
            <a:r>
              <a:rPr lang="vi-VN" sz="4000" smtClean="0">
                <a:solidFill>
                  <a:srgbClr val="000000"/>
                </a:solidFill>
                <a:latin typeface="Arial" pitchFamily="34" charset="0"/>
                <a:cs typeface="Arial" pitchFamily="34" charset="0"/>
              </a:rPr>
              <a:t>Bày tỏ quan điểm đối với các ý kiến </a:t>
            </a:r>
            <a:endParaRPr lang="en-US" sz="4000">
              <a:solidFill>
                <a:srgbClr val="000000"/>
              </a:solidFill>
              <a:latin typeface="Arial" pitchFamily="34"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465954402"/>
              </p:ext>
            </p:extLst>
          </p:nvPr>
        </p:nvGraphicFramePr>
        <p:xfrm>
          <a:off x="381000" y="2400300"/>
          <a:ext cx="17525998" cy="7404100"/>
        </p:xfrm>
        <a:graphic>
          <a:graphicData uri="http://schemas.openxmlformats.org/drawingml/2006/table">
            <a:tbl>
              <a:tblPr bandRow="1">
                <a:tableStyleId>{5C22544A-7EE6-4342-B048-85BDC9FD1C3A}</a:tableStyleId>
              </a:tblPr>
              <a:tblGrid>
                <a:gridCol w="11172825"/>
                <a:gridCol w="2190750"/>
                <a:gridCol w="2139208"/>
                <a:gridCol w="2023215"/>
              </a:tblGrid>
              <a:tr h="431044">
                <a:tc>
                  <a:txBody>
                    <a:bodyPr/>
                    <a:lstStyle/>
                    <a:p>
                      <a:pPr algn="ctr">
                        <a:lnSpc>
                          <a:spcPct val="150000"/>
                        </a:lnSpc>
                        <a:spcBef>
                          <a:spcPts val="600"/>
                        </a:spcBef>
                        <a:spcAft>
                          <a:spcPts val="100"/>
                        </a:spcAft>
                      </a:pPr>
                      <a:r>
                        <a:rPr lang="en-US" sz="3200" b="1">
                          <a:effectLst/>
                          <a:latin typeface="Arial" pitchFamily="34" charset="0"/>
                          <a:cs typeface="Arial" pitchFamily="34" charset="0"/>
                        </a:rPr>
                        <a:t>Quan điểm</a:t>
                      </a:r>
                      <a:endParaRPr lang="en-US" sz="3200" b="1">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100"/>
                        </a:spcAft>
                      </a:pPr>
                      <a:r>
                        <a:rPr lang="en-US" sz="3200" b="1">
                          <a:effectLst/>
                          <a:latin typeface="Arial" pitchFamily="34" charset="0"/>
                          <a:cs typeface="Arial" pitchFamily="34" charset="0"/>
                        </a:rPr>
                        <a:t>Đồng tình</a:t>
                      </a:r>
                      <a:endParaRPr lang="en-US" sz="3200" b="1">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100"/>
                        </a:spcAft>
                      </a:pPr>
                      <a:r>
                        <a:rPr lang="en-US" sz="3200" b="1" smtClean="0">
                          <a:effectLst/>
                          <a:latin typeface="Arial" pitchFamily="34" charset="0"/>
                          <a:cs typeface="Arial" pitchFamily="34" charset="0"/>
                        </a:rPr>
                        <a:t>Không</a:t>
                      </a:r>
                      <a:endParaRPr lang="vi-VN" sz="3200" b="1" smtClean="0">
                        <a:effectLst/>
                        <a:latin typeface="Arial" pitchFamily="34" charset="0"/>
                        <a:cs typeface="Arial" pitchFamily="34" charset="0"/>
                      </a:endParaRPr>
                    </a:p>
                    <a:p>
                      <a:pPr algn="ctr">
                        <a:lnSpc>
                          <a:spcPct val="150000"/>
                        </a:lnSpc>
                        <a:spcBef>
                          <a:spcPts val="600"/>
                        </a:spcBef>
                        <a:spcAft>
                          <a:spcPts val="100"/>
                        </a:spcAft>
                      </a:pPr>
                      <a:r>
                        <a:rPr lang="en-US" sz="3200" b="1" smtClean="0">
                          <a:effectLst/>
                          <a:latin typeface="Arial" pitchFamily="34" charset="0"/>
                          <a:cs typeface="Arial" pitchFamily="34" charset="0"/>
                        </a:rPr>
                        <a:t>đồng </a:t>
                      </a:r>
                      <a:r>
                        <a:rPr lang="en-US" sz="3200" b="1">
                          <a:effectLst/>
                          <a:latin typeface="Arial" pitchFamily="34" charset="0"/>
                          <a:cs typeface="Arial" pitchFamily="34" charset="0"/>
                        </a:rPr>
                        <a:t>tình</a:t>
                      </a:r>
                      <a:endParaRPr lang="en-US" sz="3200" b="1">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100"/>
                        </a:spcAft>
                      </a:pPr>
                      <a:r>
                        <a:rPr lang="en-US" sz="3200" b="1">
                          <a:effectLst/>
                          <a:latin typeface="Arial" pitchFamily="34" charset="0"/>
                          <a:cs typeface="Arial" pitchFamily="34" charset="0"/>
                        </a:rPr>
                        <a:t>Giải thích</a:t>
                      </a:r>
                      <a:endParaRPr lang="en-US" sz="3200" b="1">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62088">
                <a:tc>
                  <a:txBody>
                    <a:bodyPr/>
                    <a:lstStyle/>
                    <a:p>
                      <a:pPr algn="just">
                        <a:lnSpc>
                          <a:spcPct val="150000"/>
                        </a:lnSpc>
                        <a:spcBef>
                          <a:spcPts val="100"/>
                        </a:spcBef>
                        <a:spcAft>
                          <a:spcPts val="100"/>
                        </a:spcAft>
                      </a:pPr>
                      <a:r>
                        <a:rPr lang="en-US" sz="3200">
                          <a:effectLst/>
                          <a:latin typeface="Arial" pitchFamily="34" charset="0"/>
                          <a:cs typeface="Arial" pitchFamily="34" charset="0"/>
                        </a:rPr>
                        <a:t>a) Lập kế hoạch chi tiêu giúp chúng ta tránh được các khoản chi tiêu không hợp lí.</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200">
                          <a:effectLst/>
                          <a:latin typeface="Arial" pitchFamily="34" charset="0"/>
                          <a:cs typeface="Arial" pitchFamily="34" charset="0"/>
                        </a:rPr>
                        <a:t> </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200">
                          <a:effectLst/>
                          <a:latin typeface="Arial" pitchFamily="34" charset="0"/>
                          <a:cs typeface="Arial" pitchFamily="34" charset="0"/>
                        </a:rPr>
                        <a:t> </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200">
                          <a:effectLst/>
                          <a:latin typeface="Arial" pitchFamily="34" charset="0"/>
                          <a:cs typeface="Arial" pitchFamily="34" charset="0"/>
                        </a:rPr>
                        <a:t> </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93132">
                <a:tc>
                  <a:txBody>
                    <a:bodyPr/>
                    <a:lstStyle/>
                    <a:p>
                      <a:pPr algn="just">
                        <a:lnSpc>
                          <a:spcPct val="150000"/>
                        </a:lnSpc>
                        <a:spcBef>
                          <a:spcPts val="100"/>
                        </a:spcBef>
                        <a:spcAft>
                          <a:spcPts val="100"/>
                        </a:spcAft>
                      </a:pPr>
                      <a:r>
                        <a:rPr lang="en-US" sz="3200">
                          <a:effectLst/>
                          <a:latin typeface="Arial" pitchFamily="34" charset="0"/>
                          <a:cs typeface="Arial" pitchFamily="34" charset="0"/>
                        </a:rPr>
                        <a:t>b) Khi có ai đó rơi vào nợ nần, nếu biết lập kế hoạch chi tiêu và cân đối thu chi hợp lí thì có thể thoát khỏi tình trạng đó.</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200">
                          <a:effectLst/>
                          <a:latin typeface="Arial" pitchFamily="34" charset="0"/>
                          <a:cs typeface="Arial" pitchFamily="34" charset="0"/>
                        </a:rPr>
                        <a:t> </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200">
                          <a:effectLst/>
                          <a:latin typeface="Arial" pitchFamily="34" charset="0"/>
                          <a:cs typeface="Arial" pitchFamily="34" charset="0"/>
                        </a:rPr>
                        <a:t> </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200">
                          <a:effectLst/>
                          <a:latin typeface="Arial" pitchFamily="34" charset="0"/>
                          <a:cs typeface="Arial" pitchFamily="34" charset="0"/>
                        </a:rPr>
                        <a:t> </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62088">
                <a:tc>
                  <a:txBody>
                    <a:bodyPr/>
                    <a:lstStyle/>
                    <a:p>
                      <a:pPr algn="just">
                        <a:lnSpc>
                          <a:spcPct val="150000"/>
                        </a:lnSpc>
                        <a:spcBef>
                          <a:spcPts val="100"/>
                        </a:spcBef>
                        <a:spcAft>
                          <a:spcPts val="100"/>
                        </a:spcAft>
                      </a:pPr>
                      <a:r>
                        <a:rPr lang="en-US" sz="3200">
                          <a:effectLst/>
                          <a:latin typeface="Arial" pitchFamily="34" charset="0"/>
                          <a:cs typeface="Arial" pitchFamily="34" charset="0"/>
                        </a:rPr>
                        <a:t>c) Lập kế hoạch chi tiêu làm cho việc sử dụng tiền không được thoải mái.</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200">
                          <a:effectLst/>
                          <a:latin typeface="Arial" pitchFamily="34" charset="0"/>
                          <a:cs typeface="Arial" pitchFamily="34" charset="0"/>
                        </a:rPr>
                        <a:t> </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200">
                          <a:effectLst/>
                          <a:latin typeface="Arial" pitchFamily="34" charset="0"/>
                          <a:cs typeface="Arial" pitchFamily="34" charset="0"/>
                        </a:rPr>
                        <a:t> </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200">
                          <a:effectLst/>
                          <a:latin typeface="Arial" pitchFamily="34" charset="0"/>
                          <a:cs typeface="Arial" pitchFamily="34" charset="0"/>
                        </a:rPr>
                        <a:t> </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77610">
                <a:tc>
                  <a:txBody>
                    <a:bodyPr/>
                    <a:lstStyle/>
                    <a:p>
                      <a:pPr algn="just">
                        <a:lnSpc>
                          <a:spcPct val="150000"/>
                        </a:lnSpc>
                        <a:spcBef>
                          <a:spcPts val="100"/>
                        </a:spcBef>
                        <a:spcAft>
                          <a:spcPts val="100"/>
                        </a:spcAft>
                      </a:pPr>
                      <a:r>
                        <a:rPr lang="en-US" sz="3200">
                          <a:effectLst/>
                          <a:latin typeface="Arial" pitchFamily="34" charset="0"/>
                          <a:cs typeface="Arial" pitchFamily="34" charset="0"/>
                        </a:rPr>
                        <a:t>d) Lập kế hoạch chi tiêu giúp chúng ta có thể chủ động trong những hoàn cảnh bất ngờ phát sinh.</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200">
                          <a:effectLst/>
                          <a:latin typeface="Arial" pitchFamily="34" charset="0"/>
                          <a:cs typeface="Arial" pitchFamily="34" charset="0"/>
                        </a:rPr>
                        <a:t> </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200">
                          <a:effectLst/>
                          <a:latin typeface="Arial" pitchFamily="34" charset="0"/>
                          <a:cs typeface="Arial" pitchFamily="34" charset="0"/>
                        </a:rPr>
                        <a:t> </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200">
                          <a:effectLst/>
                          <a:latin typeface="Arial" pitchFamily="34" charset="0"/>
                          <a:cs typeface="Arial" pitchFamily="34" charset="0"/>
                        </a:rPr>
                        <a:t> </a:t>
                      </a:r>
                      <a:endParaRPr lang="en-US" sz="3200">
                        <a:effectLst/>
                        <a:latin typeface="Arial" pitchFamily="34" charset="0"/>
                        <a:ea typeface="Calibri"/>
                        <a:cs typeface="Arial" pitchFamily="34" charset="0"/>
                      </a:endParaRPr>
                    </a:p>
                  </a:txBody>
                  <a:tcPr marL="47894" marR="478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20632836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52548902"/>
              </p:ext>
            </p:extLst>
          </p:nvPr>
        </p:nvGraphicFramePr>
        <p:xfrm>
          <a:off x="381000" y="571500"/>
          <a:ext cx="17526001" cy="9265731"/>
        </p:xfrm>
        <a:graphic>
          <a:graphicData uri="http://schemas.openxmlformats.org/drawingml/2006/table">
            <a:tbl>
              <a:tblPr bandRow="1">
                <a:tableStyleId>{5C22544A-7EE6-4342-B048-85BDC9FD1C3A}</a:tableStyleId>
              </a:tblPr>
              <a:tblGrid>
                <a:gridCol w="5481701"/>
                <a:gridCol w="2316212"/>
                <a:gridCol w="2702247"/>
                <a:gridCol w="7025841"/>
              </a:tblGrid>
              <a:tr h="0">
                <a:tc>
                  <a:txBody>
                    <a:bodyPr/>
                    <a:lstStyle/>
                    <a:p>
                      <a:pPr algn="ctr">
                        <a:lnSpc>
                          <a:spcPct val="150000"/>
                        </a:lnSpc>
                        <a:spcBef>
                          <a:spcPts val="600"/>
                        </a:spcBef>
                        <a:spcAft>
                          <a:spcPts val="100"/>
                        </a:spcAft>
                      </a:pPr>
                      <a:r>
                        <a:rPr lang="en-US" sz="3600" b="1">
                          <a:solidFill>
                            <a:schemeClr val="tx1"/>
                          </a:solidFill>
                          <a:effectLst/>
                          <a:latin typeface="Arial" pitchFamily="34" charset="0"/>
                          <a:cs typeface="Arial" pitchFamily="34" charset="0"/>
                        </a:rPr>
                        <a:t>Quan điểm</a:t>
                      </a:r>
                      <a:endParaRPr lang="en-US" sz="3600" b="1">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ctr">
                        <a:lnSpc>
                          <a:spcPct val="150000"/>
                        </a:lnSpc>
                        <a:spcBef>
                          <a:spcPts val="600"/>
                        </a:spcBef>
                        <a:spcAft>
                          <a:spcPts val="100"/>
                        </a:spcAft>
                      </a:pPr>
                      <a:r>
                        <a:rPr lang="en-US" sz="3600" b="1">
                          <a:solidFill>
                            <a:schemeClr val="tx1"/>
                          </a:solidFill>
                          <a:effectLst/>
                          <a:latin typeface="Arial" pitchFamily="34" charset="0"/>
                          <a:cs typeface="Arial" pitchFamily="34" charset="0"/>
                        </a:rPr>
                        <a:t>Đồng tình</a:t>
                      </a:r>
                      <a:endParaRPr lang="en-US" sz="3600" b="1">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ctr">
                        <a:lnSpc>
                          <a:spcPct val="150000"/>
                        </a:lnSpc>
                        <a:spcBef>
                          <a:spcPts val="600"/>
                        </a:spcBef>
                        <a:spcAft>
                          <a:spcPts val="100"/>
                        </a:spcAft>
                      </a:pPr>
                      <a:r>
                        <a:rPr lang="en-US" sz="3600" b="1">
                          <a:solidFill>
                            <a:schemeClr val="tx1"/>
                          </a:solidFill>
                          <a:effectLst/>
                          <a:latin typeface="Arial" pitchFamily="34" charset="0"/>
                          <a:cs typeface="Arial" pitchFamily="34" charset="0"/>
                        </a:rPr>
                        <a:t>Không </a:t>
                      </a:r>
                      <a:endParaRPr lang="vi-VN" sz="3600" b="1" smtClean="0">
                        <a:solidFill>
                          <a:schemeClr val="tx1"/>
                        </a:solidFill>
                        <a:effectLst/>
                        <a:latin typeface="Arial" pitchFamily="34" charset="0"/>
                        <a:cs typeface="Arial" pitchFamily="34" charset="0"/>
                      </a:endParaRPr>
                    </a:p>
                    <a:p>
                      <a:pPr algn="ctr">
                        <a:lnSpc>
                          <a:spcPct val="150000"/>
                        </a:lnSpc>
                        <a:spcBef>
                          <a:spcPts val="600"/>
                        </a:spcBef>
                        <a:spcAft>
                          <a:spcPts val="100"/>
                        </a:spcAft>
                      </a:pPr>
                      <a:r>
                        <a:rPr lang="en-US" sz="3600" b="1" smtClean="0">
                          <a:solidFill>
                            <a:schemeClr val="tx1"/>
                          </a:solidFill>
                          <a:effectLst/>
                          <a:latin typeface="Arial" pitchFamily="34" charset="0"/>
                          <a:cs typeface="Arial" pitchFamily="34" charset="0"/>
                        </a:rPr>
                        <a:t>đồng </a:t>
                      </a:r>
                      <a:r>
                        <a:rPr lang="en-US" sz="3600" b="1">
                          <a:solidFill>
                            <a:schemeClr val="tx1"/>
                          </a:solidFill>
                          <a:effectLst/>
                          <a:latin typeface="Arial" pitchFamily="34" charset="0"/>
                          <a:cs typeface="Arial" pitchFamily="34" charset="0"/>
                        </a:rPr>
                        <a:t>tình</a:t>
                      </a:r>
                      <a:endParaRPr lang="en-US" sz="3600" b="1">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ctr">
                        <a:lnSpc>
                          <a:spcPct val="150000"/>
                        </a:lnSpc>
                        <a:spcBef>
                          <a:spcPts val="600"/>
                        </a:spcBef>
                        <a:spcAft>
                          <a:spcPts val="100"/>
                        </a:spcAft>
                      </a:pPr>
                      <a:r>
                        <a:rPr lang="en-US" sz="3600" b="1">
                          <a:solidFill>
                            <a:schemeClr val="tx1"/>
                          </a:solidFill>
                          <a:effectLst/>
                          <a:latin typeface="Arial" pitchFamily="34" charset="0"/>
                          <a:cs typeface="Arial" pitchFamily="34" charset="0"/>
                        </a:rPr>
                        <a:t>Giải thích</a:t>
                      </a:r>
                      <a:endParaRPr lang="en-US" sz="3600" b="1">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r>
              <a:tr h="3416111">
                <a:tc>
                  <a:txBody>
                    <a:bodyPr/>
                    <a:lstStyle/>
                    <a:p>
                      <a:pPr algn="just">
                        <a:lnSpc>
                          <a:spcPct val="150000"/>
                        </a:lnSpc>
                        <a:spcBef>
                          <a:spcPts val="100"/>
                        </a:spcBef>
                        <a:spcAft>
                          <a:spcPts val="100"/>
                        </a:spcAft>
                      </a:pPr>
                      <a:r>
                        <a:rPr lang="en-US" sz="3600">
                          <a:solidFill>
                            <a:schemeClr val="tx1"/>
                          </a:solidFill>
                          <a:effectLst/>
                          <a:latin typeface="Arial" pitchFamily="34" charset="0"/>
                          <a:cs typeface="Arial" pitchFamily="34" charset="0"/>
                        </a:rPr>
                        <a:t>a) Lập kế hoạch chi tiêu giúp chúng ta tránh được các khoản chi tiêu không hợp lí.</a:t>
                      </a:r>
                      <a:endParaRPr lang="en-US" sz="360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ctr">
                        <a:lnSpc>
                          <a:spcPct val="150000"/>
                        </a:lnSpc>
                        <a:spcBef>
                          <a:spcPts val="100"/>
                        </a:spcBef>
                        <a:spcAft>
                          <a:spcPts val="100"/>
                        </a:spcAft>
                      </a:pPr>
                      <a:endParaRPr lang="en-US" sz="360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ctr">
                        <a:lnSpc>
                          <a:spcPct val="150000"/>
                        </a:lnSpc>
                        <a:spcBef>
                          <a:spcPts val="100"/>
                        </a:spcBef>
                        <a:spcAft>
                          <a:spcPts val="100"/>
                        </a:spcAft>
                      </a:pPr>
                      <a:r>
                        <a:rPr lang="en-US" sz="3600">
                          <a:solidFill>
                            <a:schemeClr val="tx1"/>
                          </a:solidFill>
                          <a:effectLst/>
                          <a:latin typeface="Arial" pitchFamily="34" charset="0"/>
                          <a:cs typeface="Arial" pitchFamily="34" charset="0"/>
                        </a:rPr>
                        <a:t> </a:t>
                      </a:r>
                      <a:endParaRPr lang="en-US" sz="360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just">
                        <a:lnSpc>
                          <a:spcPct val="150000"/>
                        </a:lnSpc>
                        <a:spcBef>
                          <a:spcPts val="100"/>
                        </a:spcBef>
                        <a:spcAft>
                          <a:spcPts val="100"/>
                        </a:spcAft>
                      </a:pPr>
                      <a:endParaRPr lang="en-US" sz="360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r>
              <a:tr h="1005840">
                <a:tc>
                  <a:txBody>
                    <a:bodyPr/>
                    <a:lstStyle/>
                    <a:p>
                      <a:pPr algn="just">
                        <a:lnSpc>
                          <a:spcPct val="150000"/>
                        </a:lnSpc>
                        <a:spcBef>
                          <a:spcPts val="100"/>
                        </a:spcBef>
                        <a:spcAft>
                          <a:spcPts val="100"/>
                        </a:spcAft>
                      </a:pPr>
                      <a:r>
                        <a:rPr lang="en-US" sz="3600">
                          <a:solidFill>
                            <a:schemeClr val="tx1"/>
                          </a:solidFill>
                          <a:effectLst/>
                          <a:latin typeface="Arial" pitchFamily="34" charset="0"/>
                          <a:cs typeface="Arial" pitchFamily="34" charset="0"/>
                        </a:rPr>
                        <a:t>b) Khi có ai đó rơi vào nợ nần, nếu biết lập kế hoạch chi tiêu và cân đối thu chi hợp lí thì có thể thoát khỏi tình trạng đó.</a:t>
                      </a:r>
                      <a:endParaRPr lang="en-US" sz="360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ctr">
                        <a:lnSpc>
                          <a:spcPct val="150000"/>
                        </a:lnSpc>
                        <a:spcBef>
                          <a:spcPts val="100"/>
                        </a:spcBef>
                        <a:spcAft>
                          <a:spcPts val="100"/>
                        </a:spcAft>
                      </a:pPr>
                      <a:endParaRPr lang="en-US" sz="360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ctr">
                        <a:lnSpc>
                          <a:spcPct val="150000"/>
                        </a:lnSpc>
                        <a:spcBef>
                          <a:spcPts val="100"/>
                        </a:spcBef>
                        <a:spcAft>
                          <a:spcPts val="100"/>
                        </a:spcAft>
                      </a:pPr>
                      <a:r>
                        <a:rPr lang="en-US" sz="3600">
                          <a:solidFill>
                            <a:schemeClr val="tx1"/>
                          </a:solidFill>
                          <a:effectLst/>
                          <a:latin typeface="Arial" pitchFamily="34" charset="0"/>
                          <a:cs typeface="Arial" pitchFamily="34" charset="0"/>
                        </a:rPr>
                        <a:t> </a:t>
                      </a:r>
                      <a:endParaRPr lang="en-US" sz="360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just">
                        <a:lnSpc>
                          <a:spcPct val="150000"/>
                        </a:lnSpc>
                        <a:spcBef>
                          <a:spcPts val="100"/>
                        </a:spcBef>
                        <a:spcAft>
                          <a:spcPts val="100"/>
                        </a:spcAft>
                      </a:pPr>
                      <a:endParaRPr lang="en-US" sz="3600">
                        <a:solidFill>
                          <a:schemeClr val="tx1"/>
                        </a:solidFill>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r>
            </a:tbl>
          </a:graphicData>
        </a:graphic>
      </p:graphicFrame>
      <p:sp>
        <p:nvSpPr>
          <p:cNvPr id="4" name="TextBox 3"/>
          <p:cNvSpPr txBox="1"/>
          <p:nvPr/>
        </p:nvSpPr>
        <p:spPr>
          <a:xfrm>
            <a:off x="10972800" y="2247900"/>
            <a:ext cx="7010400" cy="3416320"/>
          </a:xfrm>
          <a:prstGeom prst="rect">
            <a:avLst/>
          </a:prstGeom>
          <a:noFill/>
        </p:spPr>
        <p:txBody>
          <a:bodyPr wrap="square" rtlCol="0">
            <a:spAutoFit/>
          </a:bodyPr>
          <a:lstStyle/>
          <a:p>
            <a:pPr algn="just">
              <a:lnSpc>
                <a:spcPct val="150000"/>
              </a:lnSpc>
            </a:pPr>
            <a:r>
              <a:rPr lang="en-US" sz="3600">
                <a:latin typeface="Arial" pitchFamily="34" charset="0"/>
                <a:cs typeface="Arial" pitchFamily="34" charset="0"/>
              </a:rPr>
              <a:t>Lập kế hoạch chi tiêu giúp mỗi người kiểm soát được chi tiêu hợp </a:t>
            </a:r>
            <a:r>
              <a:rPr lang="vi-VN" sz="3600" smtClean="0">
                <a:latin typeface="Arial" pitchFamily="34" charset="0"/>
                <a:cs typeface="Arial" pitchFamily="34" charset="0"/>
              </a:rPr>
              <a:t>l</a:t>
            </a:r>
            <a:r>
              <a:rPr lang="en-US" sz="3600" smtClean="0">
                <a:latin typeface="Arial" pitchFamily="34" charset="0"/>
                <a:cs typeface="Arial" pitchFamily="34" charset="0"/>
              </a:rPr>
              <a:t>í</a:t>
            </a:r>
            <a:r>
              <a:rPr lang="en-US" sz="3600">
                <a:latin typeface="Arial" pitchFamily="34" charset="0"/>
                <a:cs typeface="Arial" pitchFamily="34" charset="0"/>
              </a:rPr>
              <a:t>, từ đó tránh các khoản chi tiêu lãng phí, không cần thiết</a:t>
            </a:r>
            <a:r>
              <a:rPr lang="en-US" sz="3600" smtClean="0">
                <a:latin typeface="Arial" pitchFamily="34" charset="0"/>
                <a:cs typeface="Arial" pitchFamily="34" charset="0"/>
              </a:rPr>
              <a:t>.</a:t>
            </a:r>
            <a:endParaRPr lang="en-US" sz="3600">
              <a:latin typeface="Arial" pitchFamily="34" charset="0"/>
              <a:ea typeface="Calibri"/>
              <a:cs typeface="Arial" pitchFamily="34" charset="0"/>
            </a:endParaRPr>
          </a:p>
        </p:txBody>
      </p:sp>
      <p:sp>
        <p:nvSpPr>
          <p:cNvPr id="5" name="TextBox 4"/>
          <p:cNvSpPr txBox="1"/>
          <p:nvPr/>
        </p:nvSpPr>
        <p:spPr>
          <a:xfrm>
            <a:off x="10896600" y="5994380"/>
            <a:ext cx="7010400" cy="3416320"/>
          </a:xfrm>
          <a:prstGeom prst="rect">
            <a:avLst/>
          </a:prstGeom>
          <a:noFill/>
        </p:spPr>
        <p:txBody>
          <a:bodyPr wrap="square" rtlCol="0">
            <a:spAutoFit/>
          </a:bodyPr>
          <a:lstStyle/>
          <a:p>
            <a:pPr algn="just">
              <a:lnSpc>
                <a:spcPct val="150000"/>
              </a:lnSpc>
            </a:pPr>
            <a:r>
              <a:rPr lang="en-US" sz="3600">
                <a:latin typeface="Arial" pitchFamily="34" charset="0"/>
                <a:cs typeface="Arial" pitchFamily="34" charset="0"/>
              </a:rPr>
              <a:t>Lập kế hoạch chi tiêu giúp mỗi người biết cân đối </a:t>
            </a:r>
            <a:r>
              <a:rPr lang="en-US" sz="3600" smtClean="0">
                <a:latin typeface="Arial" pitchFamily="34" charset="0"/>
                <a:cs typeface="Arial" pitchFamily="34" charset="0"/>
              </a:rPr>
              <a:t>th</a:t>
            </a:r>
            <a:r>
              <a:rPr lang="vi-VN" sz="3600" smtClean="0">
                <a:latin typeface="Arial" pitchFamily="34" charset="0"/>
                <a:cs typeface="Arial" pitchFamily="34" charset="0"/>
              </a:rPr>
              <a:t>u</a:t>
            </a:r>
            <a:r>
              <a:rPr lang="en-US" sz="3600" smtClean="0">
                <a:latin typeface="Arial" pitchFamily="34" charset="0"/>
                <a:cs typeface="Arial" pitchFamily="34" charset="0"/>
              </a:rPr>
              <a:t> </a:t>
            </a:r>
            <a:r>
              <a:rPr lang="en-US" sz="3600">
                <a:latin typeface="Arial" pitchFamily="34" charset="0"/>
                <a:cs typeface="Arial" pitchFamily="34" charset="0"/>
              </a:rPr>
              <a:t>chi, có mục tiêu tài chính rõ ràng, tiết kiệm đều đặn</a:t>
            </a:r>
            <a:r>
              <a:rPr lang="en-US" sz="3600" smtClean="0">
                <a:latin typeface="Arial" pitchFamily="34" charset="0"/>
                <a:cs typeface="Arial" pitchFamily="34" charset="0"/>
              </a:rPr>
              <a:t>.</a:t>
            </a:r>
            <a:endParaRPr lang="en-US" sz="3600">
              <a:latin typeface="Arial" pitchFamily="34" charset="0"/>
              <a:ea typeface="Calibri"/>
              <a:cs typeface="Arial" pitchFamily="34" charset="0"/>
            </a:endParaRPr>
          </a:p>
        </p:txBody>
      </p:sp>
      <p:pic>
        <p:nvPicPr>
          <p:cNvPr id="8"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24600" y="3221500"/>
            <a:ext cx="1425225" cy="1240520"/>
          </a:xfrm>
          <a:prstGeom prst="rect">
            <a:avLst/>
          </a:prstGeom>
        </p:spPr>
      </p:pic>
      <p:pic>
        <p:nvPicPr>
          <p:cNvPr id="9"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24599" y="7006080"/>
            <a:ext cx="1425225" cy="1240520"/>
          </a:xfrm>
          <a:prstGeom prst="rect">
            <a:avLst/>
          </a:prstGeom>
        </p:spPr>
      </p:pic>
    </p:spTree>
    <p:extLst>
      <p:ext uri="{BB962C8B-B14F-4D97-AF65-F5344CB8AC3E}">
        <p14:creationId xmlns:p14="http://schemas.microsoft.com/office/powerpoint/2010/main" val="180611136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66566787"/>
              </p:ext>
            </p:extLst>
          </p:nvPr>
        </p:nvGraphicFramePr>
        <p:xfrm>
          <a:off x="228600" y="876300"/>
          <a:ext cx="17830799" cy="8622333"/>
        </p:xfrm>
        <a:graphic>
          <a:graphicData uri="http://schemas.openxmlformats.org/drawingml/2006/table">
            <a:tbl>
              <a:tblPr bandRow="1">
                <a:tableStyleId>{5C22544A-7EE6-4342-B048-85BDC9FD1C3A}</a:tableStyleId>
              </a:tblPr>
              <a:tblGrid>
                <a:gridCol w="5734134"/>
                <a:gridCol w="2419266"/>
                <a:gridCol w="2286000"/>
                <a:gridCol w="7391399"/>
              </a:tblGrid>
              <a:tr h="1800342">
                <a:tc>
                  <a:txBody>
                    <a:bodyPr/>
                    <a:lstStyle/>
                    <a:p>
                      <a:pPr algn="ctr">
                        <a:lnSpc>
                          <a:spcPct val="150000"/>
                        </a:lnSpc>
                        <a:spcBef>
                          <a:spcPts val="600"/>
                        </a:spcBef>
                        <a:spcAft>
                          <a:spcPts val="100"/>
                        </a:spcAft>
                      </a:pPr>
                      <a:r>
                        <a:rPr lang="en-US" sz="3600" b="1">
                          <a:effectLst/>
                          <a:latin typeface="Arial" pitchFamily="34" charset="0"/>
                          <a:cs typeface="Arial" pitchFamily="34" charset="0"/>
                        </a:rPr>
                        <a:t>Quan điểm</a:t>
                      </a:r>
                      <a:endParaRPr lang="en-US" sz="3600" b="1">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ctr">
                        <a:lnSpc>
                          <a:spcPct val="150000"/>
                        </a:lnSpc>
                        <a:spcBef>
                          <a:spcPts val="600"/>
                        </a:spcBef>
                        <a:spcAft>
                          <a:spcPts val="100"/>
                        </a:spcAft>
                      </a:pPr>
                      <a:r>
                        <a:rPr lang="en-US" sz="3600" b="1">
                          <a:effectLst/>
                          <a:latin typeface="Arial" pitchFamily="34" charset="0"/>
                          <a:cs typeface="Arial" pitchFamily="34" charset="0"/>
                        </a:rPr>
                        <a:t>Đồng tình</a:t>
                      </a:r>
                      <a:endParaRPr lang="en-US" sz="3600" b="1">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ctr">
                        <a:lnSpc>
                          <a:spcPct val="150000"/>
                        </a:lnSpc>
                        <a:spcBef>
                          <a:spcPts val="600"/>
                        </a:spcBef>
                        <a:spcAft>
                          <a:spcPts val="100"/>
                        </a:spcAft>
                      </a:pPr>
                      <a:r>
                        <a:rPr lang="en-US" sz="3600" b="1">
                          <a:effectLst/>
                          <a:latin typeface="Arial" pitchFamily="34" charset="0"/>
                          <a:cs typeface="Arial" pitchFamily="34" charset="0"/>
                        </a:rPr>
                        <a:t>Không </a:t>
                      </a:r>
                      <a:endParaRPr lang="vi-VN" sz="3600" b="1" smtClean="0">
                        <a:effectLst/>
                        <a:latin typeface="Arial" pitchFamily="34" charset="0"/>
                        <a:cs typeface="Arial" pitchFamily="34" charset="0"/>
                      </a:endParaRPr>
                    </a:p>
                    <a:p>
                      <a:pPr algn="ctr">
                        <a:lnSpc>
                          <a:spcPct val="150000"/>
                        </a:lnSpc>
                        <a:spcBef>
                          <a:spcPts val="600"/>
                        </a:spcBef>
                        <a:spcAft>
                          <a:spcPts val="100"/>
                        </a:spcAft>
                      </a:pPr>
                      <a:r>
                        <a:rPr lang="en-US" sz="3600" b="1" smtClean="0">
                          <a:effectLst/>
                          <a:latin typeface="Arial" pitchFamily="34" charset="0"/>
                          <a:cs typeface="Arial" pitchFamily="34" charset="0"/>
                        </a:rPr>
                        <a:t>đồng </a:t>
                      </a:r>
                      <a:r>
                        <a:rPr lang="en-US" sz="3600" b="1">
                          <a:effectLst/>
                          <a:latin typeface="Arial" pitchFamily="34" charset="0"/>
                          <a:cs typeface="Arial" pitchFamily="34" charset="0"/>
                        </a:rPr>
                        <a:t>tình</a:t>
                      </a:r>
                      <a:endParaRPr lang="en-US" sz="3600" b="1">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ctr">
                        <a:lnSpc>
                          <a:spcPct val="150000"/>
                        </a:lnSpc>
                        <a:spcBef>
                          <a:spcPts val="600"/>
                        </a:spcBef>
                        <a:spcAft>
                          <a:spcPts val="100"/>
                        </a:spcAft>
                      </a:pPr>
                      <a:r>
                        <a:rPr lang="en-US" sz="3600" b="1">
                          <a:effectLst/>
                          <a:latin typeface="Arial" pitchFamily="34" charset="0"/>
                          <a:cs typeface="Arial" pitchFamily="34" charset="0"/>
                        </a:rPr>
                        <a:t>Giải thích</a:t>
                      </a:r>
                      <a:endParaRPr lang="en-US" sz="3600" b="1">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r>
              <a:tr h="1552458">
                <a:tc>
                  <a:txBody>
                    <a:bodyPr/>
                    <a:lstStyle/>
                    <a:p>
                      <a:pPr algn="just">
                        <a:lnSpc>
                          <a:spcPct val="150000"/>
                        </a:lnSpc>
                        <a:spcBef>
                          <a:spcPts val="100"/>
                        </a:spcBef>
                        <a:spcAft>
                          <a:spcPts val="100"/>
                        </a:spcAft>
                      </a:pPr>
                      <a:r>
                        <a:rPr lang="en-US" sz="3600">
                          <a:effectLst/>
                          <a:latin typeface="Arial" pitchFamily="34" charset="0"/>
                          <a:ea typeface="Times New Roman"/>
                          <a:cs typeface="Arial" pitchFamily="34" charset="0"/>
                        </a:rPr>
                        <a:t>c) Lập kế hoạch chi tiêu làm cho việc sử dụng tiền không được thoải mái.</a:t>
                      </a:r>
                      <a:endParaRPr lang="en-US" sz="36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just">
                        <a:lnSpc>
                          <a:spcPct val="150000"/>
                        </a:lnSpc>
                        <a:spcBef>
                          <a:spcPts val="100"/>
                        </a:spcBef>
                        <a:spcAft>
                          <a:spcPts val="100"/>
                        </a:spcAft>
                      </a:pPr>
                      <a:r>
                        <a:rPr lang="en-US" sz="3600">
                          <a:effectLst/>
                          <a:latin typeface="Arial" pitchFamily="34" charset="0"/>
                          <a:ea typeface="Times New Roman"/>
                          <a:cs typeface="Arial" pitchFamily="34" charset="0"/>
                        </a:rPr>
                        <a:t> </a:t>
                      </a:r>
                      <a:endParaRPr lang="en-US" sz="36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just">
                        <a:lnSpc>
                          <a:spcPct val="150000"/>
                        </a:lnSpc>
                        <a:spcBef>
                          <a:spcPts val="100"/>
                        </a:spcBef>
                        <a:spcAft>
                          <a:spcPts val="100"/>
                        </a:spcAft>
                      </a:pPr>
                      <a:endParaRPr lang="en-US" sz="36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just">
                        <a:lnSpc>
                          <a:spcPct val="150000"/>
                        </a:lnSpc>
                        <a:spcBef>
                          <a:spcPts val="100"/>
                        </a:spcBef>
                        <a:spcAft>
                          <a:spcPts val="100"/>
                        </a:spcAft>
                      </a:pPr>
                      <a:endParaRPr lang="en-US" sz="36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r>
              <a:tr h="4353111">
                <a:tc>
                  <a:txBody>
                    <a:bodyPr/>
                    <a:lstStyle/>
                    <a:p>
                      <a:pPr algn="just">
                        <a:lnSpc>
                          <a:spcPct val="150000"/>
                        </a:lnSpc>
                        <a:spcBef>
                          <a:spcPts val="100"/>
                        </a:spcBef>
                        <a:spcAft>
                          <a:spcPts val="100"/>
                        </a:spcAft>
                      </a:pPr>
                      <a:r>
                        <a:rPr lang="en-US" sz="3600">
                          <a:effectLst/>
                          <a:latin typeface="Arial" pitchFamily="34" charset="0"/>
                          <a:ea typeface="Times New Roman"/>
                          <a:cs typeface="Arial" pitchFamily="34" charset="0"/>
                        </a:rPr>
                        <a:t>d) Lập kế hoạch chi tiêu giúp chúng ta có thể chủ động trong những hoàn cảnh bất ngờ phát sinh.</a:t>
                      </a:r>
                      <a:endParaRPr lang="en-US" sz="36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just">
                        <a:lnSpc>
                          <a:spcPct val="150000"/>
                        </a:lnSpc>
                        <a:spcBef>
                          <a:spcPts val="100"/>
                        </a:spcBef>
                        <a:spcAft>
                          <a:spcPts val="100"/>
                        </a:spcAft>
                      </a:pPr>
                      <a:endParaRPr lang="en-US" sz="36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just">
                        <a:lnSpc>
                          <a:spcPct val="150000"/>
                        </a:lnSpc>
                        <a:spcBef>
                          <a:spcPts val="100"/>
                        </a:spcBef>
                        <a:spcAft>
                          <a:spcPts val="100"/>
                        </a:spcAft>
                      </a:pPr>
                      <a:r>
                        <a:rPr lang="en-US" sz="3600">
                          <a:effectLst/>
                          <a:latin typeface="Arial" pitchFamily="34" charset="0"/>
                          <a:ea typeface="Times New Roman"/>
                          <a:cs typeface="Arial" pitchFamily="34" charset="0"/>
                        </a:rPr>
                        <a:t> </a:t>
                      </a:r>
                      <a:endParaRPr lang="en-US" sz="36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c>
                  <a:txBody>
                    <a:bodyPr/>
                    <a:lstStyle/>
                    <a:p>
                      <a:pPr algn="just">
                        <a:lnSpc>
                          <a:spcPct val="150000"/>
                        </a:lnSpc>
                        <a:spcBef>
                          <a:spcPts val="100"/>
                        </a:spcBef>
                        <a:spcAft>
                          <a:spcPts val="100"/>
                        </a:spcAft>
                      </a:pPr>
                      <a:endParaRPr lang="en-US" sz="3600">
                        <a:effectLst/>
                        <a:latin typeface="Arial" pitchFamily="34" charset="0"/>
                        <a:ea typeface="Calibri"/>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6EF"/>
                    </a:solidFill>
                  </a:tcPr>
                </a:tc>
              </a:tr>
            </a:tbl>
          </a:graphicData>
        </a:graphic>
      </p:graphicFrame>
      <p:sp>
        <p:nvSpPr>
          <p:cNvPr id="2" name="TextBox 1"/>
          <p:cNvSpPr txBox="1"/>
          <p:nvPr/>
        </p:nvSpPr>
        <p:spPr>
          <a:xfrm>
            <a:off x="10739718" y="3009900"/>
            <a:ext cx="7239000" cy="1754326"/>
          </a:xfrm>
          <a:prstGeom prst="rect">
            <a:avLst/>
          </a:prstGeom>
          <a:noFill/>
        </p:spPr>
        <p:txBody>
          <a:bodyPr wrap="square" rtlCol="0" anchor="ctr">
            <a:spAutoFit/>
          </a:bodyPr>
          <a:lstStyle/>
          <a:p>
            <a:pPr algn="just">
              <a:lnSpc>
                <a:spcPct val="150000"/>
              </a:lnSpc>
            </a:pPr>
            <a:r>
              <a:rPr lang="en-US" sz="3600">
                <a:latin typeface="Arial" pitchFamily="34" charset="0"/>
                <a:ea typeface="Times New Roman"/>
                <a:cs typeface="Arial" pitchFamily="34" charset="0"/>
              </a:rPr>
              <a:t>Lập kế hoạch chi tiêu giúp mỗi người sử dụng tiền hiệu quả hơn</a:t>
            </a:r>
            <a:r>
              <a:rPr lang="en-US" sz="3600" smtClean="0">
                <a:latin typeface="Arial" pitchFamily="34" charset="0"/>
                <a:ea typeface="Times New Roman"/>
                <a:cs typeface="Arial" pitchFamily="34" charset="0"/>
              </a:rPr>
              <a:t>.</a:t>
            </a:r>
            <a:endParaRPr lang="en-US" sz="3600"/>
          </a:p>
        </p:txBody>
      </p:sp>
      <p:sp>
        <p:nvSpPr>
          <p:cNvPr id="4" name="TextBox 3"/>
          <p:cNvSpPr txBox="1"/>
          <p:nvPr/>
        </p:nvSpPr>
        <p:spPr>
          <a:xfrm>
            <a:off x="10739718" y="5219700"/>
            <a:ext cx="7239000" cy="4247317"/>
          </a:xfrm>
          <a:prstGeom prst="rect">
            <a:avLst/>
          </a:prstGeom>
          <a:noFill/>
        </p:spPr>
        <p:txBody>
          <a:bodyPr wrap="square" rtlCol="0" anchor="ctr">
            <a:spAutoFit/>
          </a:bodyPr>
          <a:lstStyle/>
          <a:p>
            <a:pPr algn="just">
              <a:lnSpc>
                <a:spcPct val="150000"/>
              </a:lnSpc>
            </a:pPr>
            <a:r>
              <a:rPr lang="en-US" sz="3600">
                <a:latin typeface="Arial" pitchFamily="34" charset="0"/>
                <a:ea typeface="Times New Roman"/>
                <a:cs typeface="Arial" pitchFamily="34" charset="0"/>
              </a:rPr>
              <a:t>Trong cuộc sống, luôn có những tình huống phát sinh như ốm đau, bệnh tật,... Nếu chi tiêu có kế hoạch sẽ chủ động trong các tình huống đó</a:t>
            </a:r>
            <a:r>
              <a:rPr lang="en-US" sz="3600" smtClean="0">
                <a:latin typeface="Arial" pitchFamily="34" charset="0"/>
                <a:ea typeface="Times New Roman"/>
                <a:cs typeface="Arial" pitchFamily="34" charset="0"/>
              </a:rPr>
              <a:t>.</a:t>
            </a:r>
            <a:endParaRPr lang="en-US" sz="3600">
              <a:latin typeface="Arial" pitchFamily="34" charset="0"/>
              <a:ea typeface="Calibri"/>
              <a:cs typeface="Arial" pitchFamily="34" charset="0"/>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553200" y="6723098"/>
            <a:ext cx="1425225" cy="1240520"/>
          </a:xfrm>
          <a:prstGeom prst="rect">
            <a:avLst/>
          </a:prstGeom>
        </p:spPr>
      </p:pic>
      <p:pic>
        <p:nvPicPr>
          <p:cNvPr id="6"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4"/>
              </a:ext>
            </a:extLst>
          </a:blip>
          <a:srcRect/>
          <a:stretch>
            <a:fillRect/>
          </a:stretch>
        </p:blipFill>
        <p:spPr>
          <a:xfrm>
            <a:off x="8991600" y="3290417"/>
            <a:ext cx="1219200" cy="1193292"/>
          </a:xfrm>
          <a:prstGeom prst="rect">
            <a:avLst/>
          </a:prstGeom>
        </p:spPr>
      </p:pic>
    </p:spTree>
    <p:extLst>
      <p:ext uri="{BB962C8B-B14F-4D97-AF65-F5344CB8AC3E}">
        <p14:creationId xmlns:p14="http://schemas.microsoft.com/office/powerpoint/2010/main" val="8571713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7" name="Freeform 20"/>
          <p:cNvSpPr/>
          <p:nvPr/>
        </p:nvSpPr>
        <p:spPr>
          <a:xfrm>
            <a:off x="838200" y="497541"/>
            <a:ext cx="16840200" cy="1230933"/>
          </a:xfrm>
          <a:custGeom>
            <a:avLst/>
            <a:gdLst/>
            <a:ahLst/>
            <a:cxnLst/>
            <a:rect l="l" t="t" r="r" b="b"/>
            <a:pathLst>
              <a:path w="5052337" h="1230933">
                <a:moveTo>
                  <a:pt x="0" y="0"/>
                </a:moveTo>
                <a:lnTo>
                  <a:pt x="5052337" y="0"/>
                </a:lnTo>
                <a:lnTo>
                  <a:pt x="5052337" y="1230933"/>
                </a:lnTo>
                <a:lnTo>
                  <a:pt x="0" y="1230933"/>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8" name="TextBox 24"/>
          <p:cNvSpPr txBox="1"/>
          <p:nvPr/>
        </p:nvSpPr>
        <p:spPr>
          <a:xfrm>
            <a:off x="1828800" y="702890"/>
            <a:ext cx="14706600" cy="859210"/>
          </a:xfrm>
          <a:prstGeom prst="rect">
            <a:avLst/>
          </a:prstGeom>
        </p:spPr>
        <p:txBody>
          <a:bodyPr wrap="square" lIns="0" tIns="0" rIns="0" bIns="0" rtlCol="0" anchor="t">
            <a:spAutoFit/>
          </a:bodyPr>
          <a:lstStyle/>
          <a:p>
            <a:pPr algn="ctr">
              <a:lnSpc>
                <a:spcPts val="6719"/>
              </a:lnSpc>
              <a:spcBef>
                <a:spcPct val="0"/>
              </a:spcBef>
            </a:pPr>
            <a:r>
              <a:rPr lang="vi-VN" sz="4000" b="1" smtClean="0">
                <a:solidFill>
                  <a:srgbClr val="000000"/>
                </a:solidFill>
                <a:latin typeface="Arial" pitchFamily="34" charset="0"/>
                <a:cs typeface="Arial" pitchFamily="34" charset="0"/>
              </a:rPr>
              <a:t>Câu 2. </a:t>
            </a:r>
            <a:r>
              <a:rPr lang="en-US" sz="4000">
                <a:latin typeface="Arial" pitchFamily="34" charset="0"/>
                <a:cs typeface="Arial" pitchFamily="34" charset="0"/>
              </a:rPr>
              <a:t>Nhận xét việc làm của các bạn trong những trường hợp</a:t>
            </a:r>
            <a:endParaRPr lang="en-US" sz="4000">
              <a:solidFill>
                <a:srgbClr val="000000"/>
              </a:solidFill>
              <a:latin typeface="Arial" pitchFamily="34" charset="0"/>
              <a:cs typeface="Arial" pitchFamily="34" charset="0"/>
            </a:endParaRPr>
          </a:p>
        </p:txBody>
      </p:sp>
      <p:sp>
        <p:nvSpPr>
          <p:cNvPr id="29" name="TextBox 26"/>
          <p:cNvSpPr txBox="1"/>
          <p:nvPr/>
        </p:nvSpPr>
        <p:spPr>
          <a:xfrm>
            <a:off x="4174583" y="3003985"/>
            <a:ext cx="4436017" cy="1213922"/>
          </a:xfrm>
          <a:prstGeom prst="rect">
            <a:avLst/>
          </a:prstGeom>
        </p:spPr>
        <p:txBody>
          <a:bodyPr lIns="0" tIns="0" rIns="0" bIns="0" rtlCol="0" anchor="t">
            <a:spAutoFit/>
          </a:bodyPr>
          <a:lstStyle/>
          <a:p>
            <a:pPr algn="just">
              <a:lnSpc>
                <a:spcPct val="150000"/>
              </a:lnSpc>
              <a:spcBef>
                <a:spcPct val="0"/>
              </a:spcBef>
            </a:pPr>
            <a:r>
              <a:rPr lang="vi-VN" sz="6000" smtClean="0">
                <a:latin typeface="Arial" pitchFamily="34" charset="0"/>
                <a:cs typeface="Arial" pitchFamily="34" charset="0"/>
              </a:rPr>
              <a:t>Nhóm 1</a:t>
            </a:r>
            <a:endParaRPr lang="en-US" sz="6000">
              <a:latin typeface="Arial" pitchFamily="34" charset="0"/>
              <a:cs typeface="Arial" pitchFamily="34" charset="0"/>
            </a:endParaRPr>
          </a:p>
        </p:txBody>
      </p:sp>
      <p:sp>
        <p:nvSpPr>
          <p:cNvPr id="30" name="TextBox 27"/>
          <p:cNvSpPr txBox="1"/>
          <p:nvPr/>
        </p:nvSpPr>
        <p:spPr>
          <a:xfrm>
            <a:off x="11963400" y="3003986"/>
            <a:ext cx="4436017" cy="1213922"/>
          </a:xfrm>
          <a:prstGeom prst="rect">
            <a:avLst/>
          </a:prstGeom>
        </p:spPr>
        <p:txBody>
          <a:bodyPr lIns="0" tIns="0" rIns="0" bIns="0" rtlCol="0" anchor="t">
            <a:spAutoFit/>
          </a:bodyPr>
          <a:lstStyle/>
          <a:p>
            <a:pPr algn="just">
              <a:lnSpc>
                <a:spcPct val="150000"/>
              </a:lnSpc>
              <a:spcBef>
                <a:spcPct val="0"/>
              </a:spcBef>
            </a:pPr>
            <a:r>
              <a:rPr lang="vi-VN" sz="6000" smtClean="0">
                <a:latin typeface="Arial" pitchFamily="34" charset="0"/>
                <a:cs typeface="Arial" pitchFamily="34" charset="0"/>
              </a:rPr>
              <a:t>Nhóm 2</a:t>
            </a:r>
            <a:endParaRPr lang="en-US" sz="6000">
              <a:latin typeface="Arial" pitchFamily="34" charset="0"/>
              <a:cs typeface="Arial" pitchFamily="34" charset="0"/>
            </a:endParaRPr>
          </a:p>
        </p:txBody>
      </p:sp>
      <p:sp>
        <p:nvSpPr>
          <p:cNvPr id="31" name="TextBox 28"/>
          <p:cNvSpPr txBox="1"/>
          <p:nvPr/>
        </p:nvSpPr>
        <p:spPr>
          <a:xfrm>
            <a:off x="1565319" y="4870252"/>
            <a:ext cx="6854158" cy="4616648"/>
          </a:xfrm>
          <a:prstGeom prst="rect">
            <a:avLst/>
          </a:prstGeom>
          <a:ln>
            <a:noFill/>
          </a:ln>
        </p:spPr>
        <p:txBody>
          <a:bodyPr wrap="square" lIns="0" tIns="0" rIns="0" bIns="0" rtlCol="0" anchor="t">
            <a:spAutoFit/>
          </a:bodyPr>
          <a:lstStyle/>
          <a:p>
            <a:pPr algn="just">
              <a:lnSpc>
                <a:spcPct val="150000"/>
              </a:lnSpc>
              <a:spcBef>
                <a:spcPct val="0"/>
              </a:spcBef>
            </a:pPr>
            <a:r>
              <a:rPr lang="en-US" sz="4000">
                <a:latin typeface="Arial" pitchFamily="34" charset="0"/>
                <a:cs typeface="Arial" pitchFamily="34" charset="0"/>
              </a:rPr>
              <a:t>a. Lan có thói quen ghi chép lại các khoản thu chi của mình để đảm bảo cân đối giữa thu và chi, tránh tình trạng chưa hết tháng đã tiêu hết tiền.</a:t>
            </a:r>
          </a:p>
        </p:txBody>
      </p:sp>
      <p:sp>
        <p:nvSpPr>
          <p:cNvPr id="32" name="TextBox 29"/>
          <p:cNvSpPr txBox="1"/>
          <p:nvPr/>
        </p:nvSpPr>
        <p:spPr>
          <a:xfrm>
            <a:off x="9635534" y="4870252"/>
            <a:ext cx="7128466" cy="4616648"/>
          </a:xfrm>
          <a:prstGeom prst="rect">
            <a:avLst/>
          </a:prstGeom>
          <a:ln>
            <a:noFill/>
          </a:ln>
        </p:spPr>
        <p:txBody>
          <a:bodyPr wrap="square" lIns="0" tIns="0" rIns="0" bIns="0" rtlCol="0" anchor="t">
            <a:spAutoFit/>
          </a:bodyPr>
          <a:lstStyle/>
          <a:p>
            <a:pPr algn="just">
              <a:lnSpc>
                <a:spcPct val="150000"/>
              </a:lnSpc>
              <a:spcBef>
                <a:spcPct val="0"/>
              </a:spcBef>
            </a:pPr>
            <a:r>
              <a:rPr lang="en-US" sz="4000">
                <a:latin typeface="Arial" pitchFamily="34" charset="0"/>
                <a:cs typeface="Arial" pitchFamily="34" charset="0"/>
              </a:rPr>
              <a:t>b. Thấy bạn thân hay mua đồ ăn vặt, Nam nhắc nhở và khuyên bạn không nên chi tiêu như vậy vì vừa tốn kém vừa ảnh hưởng đến sức khỏe.</a:t>
            </a:r>
          </a:p>
        </p:txBody>
      </p:sp>
      <p:pic>
        <p:nvPicPr>
          <p:cNvPr id="33" name="Picture 5">
            <a:extLst>
              <a:ext uri="{FF2B5EF4-FFF2-40B4-BE49-F238E27FC236}">
                <a16:creationId xmlns="" xmlns:a16="http://schemas.microsoft.com/office/drawing/2014/main" id="{C5758063-6E0A-82C5-3F9C-5CE9A1ACEB0D}"/>
              </a:ext>
            </a:extLst>
          </p:cNvPr>
          <p:cNvPicPr>
            <a:picLocks noChangeAspect="1"/>
          </p:cNvPicPr>
          <p:nvPr/>
        </p:nvPicPr>
        <p:blipFill>
          <a:blip r:embed="rId10"/>
          <a:srcRect/>
          <a:stretch>
            <a:fillRect/>
          </a:stretch>
        </p:blipFill>
        <p:spPr>
          <a:xfrm>
            <a:off x="2415118" y="2685431"/>
            <a:ext cx="1335239" cy="2149279"/>
          </a:xfrm>
          <a:prstGeom prst="rect">
            <a:avLst/>
          </a:prstGeom>
        </p:spPr>
      </p:pic>
      <p:pic>
        <p:nvPicPr>
          <p:cNvPr id="34" name="Picture 17"/>
          <p:cNvPicPr>
            <a:picLocks noChangeAspect="1"/>
          </p:cNvPicPr>
          <p:nvPr/>
        </p:nvPicPr>
        <p:blipFill>
          <a:blip r:embed="rId11"/>
          <a:srcRect/>
          <a:stretch>
            <a:fillRect/>
          </a:stretch>
        </p:blipFill>
        <p:spPr>
          <a:xfrm>
            <a:off x="9894734" y="2768477"/>
            <a:ext cx="1893524" cy="2112873"/>
          </a:xfrm>
          <a:prstGeom prst="rect">
            <a:avLst/>
          </a:prstGeom>
        </p:spPr>
      </p:pic>
    </p:spTree>
    <p:extLst>
      <p:ext uri="{BB962C8B-B14F-4D97-AF65-F5344CB8AC3E}">
        <p14:creationId xmlns:p14="http://schemas.microsoft.com/office/powerpoint/2010/main" val="194588472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6" name="TextBox 26"/>
          <p:cNvSpPr txBox="1"/>
          <p:nvPr/>
        </p:nvSpPr>
        <p:spPr>
          <a:xfrm>
            <a:off x="3262580" y="1641631"/>
            <a:ext cx="4436017" cy="1213922"/>
          </a:xfrm>
          <a:prstGeom prst="rect">
            <a:avLst/>
          </a:prstGeom>
        </p:spPr>
        <p:txBody>
          <a:bodyPr lIns="0" tIns="0" rIns="0" bIns="0" rtlCol="0" anchor="t">
            <a:spAutoFit/>
          </a:bodyPr>
          <a:lstStyle/>
          <a:p>
            <a:pPr algn="just">
              <a:lnSpc>
                <a:spcPct val="150000"/>
              </a:lnSpc>
              <a:spcBef>
                <a:spcPct val="0"/>
              </a:spcBef>
            </a:pPr>
            <a:r>
              <a:rPr lang="vi-VN" sz="6000" smtClean="0">
                <a:latin typeface="Arial" pitchFamily="34" charset="0"/>
                <a:cs typeface="Arial" pitchFamily="34" charset="0"/>
              </a:rPr>
              <a:t>Nhóm 3</a:t>
            </a:r>
            <a:endParaRPr lang="en-US" sz="6000">
              <a:latin typeface="Arial" pitchFamily="34" charset="0"/>
              <a:cs typeface="Arial" pitchFamily="34" charset="0"/>
            </a:endParaRPr>
          </a:p>
        </p:txBody>
      </p:sp>
      <p:sp>
        <p:nvSpPr>
          <p:cNvPr id="17" name="TextBox 27"/>
          <p:cNvSpPr txBox="1"/>
          <p:nvPr/>
        </p:nvSpPr>
        <p:spPr>
          <a:xfrm>
            <a:off x="11216526" y="1650156"/>
            <a:ext cx="4436017" cy="1213922"/>
          </a:xfrm>
          <a:prstGeom prst="rect">
            <a:avLst/>
          </a:prstGeom>
        </p:spPr>
        <p:txBody>
          <a:bodyPr lIns="0" tIns="0" rIns="0" bIns="0" rtlCol="0" anchor="t">
            <a:spAutoFit/>
          </a:bodyPr>
          <a:lstStyle/>
          <a:p>
            <a:pPr algn="just">
              <a:lnSpc>
                <a:spcPct val="150000"/>
              </a:lnSpc>
              <a:spcBef>
                <a:spcPct val="0"/>
              </a:spcBef>
            </a:pPr>
            <a:r>
              <a:rPr lang="vi-VN" sz="6000" smtClean="0">
                <a:latin typeface="Arial" pitchFamily="34" charset="0"/>
                <a:cs typeface="Arial" pitchFamily="34" charset="0"/>
              </a:rPr>
              <a:t>Nhóm 4</a:t>
            </a:r>
            <a:endParaRPr lang="en-US" sz="6000">
              <a:latin typeface="Arial" pitchFamily="34" charset="0"/>
              <a:cs typeface="Arial" pitchFamily="34" charset="0"/>
            </a:endParaRPr>
          </a:p>
        </p:txBody>
      </p:sp>
      <p:sp>
        <p:nvSpPr>
          <p:cNvPr id="18" name="TextBox 28"/>
          <p:cNvSpPr txBox="1"/>
          <p:nvPr/>
        </p:nvSpPr>
        <p:spPr>
          <a:xfrm>
            <a:off x="1219200" y="3565922"/>
            <a:ext cx="6777318" cy="2655920"/>
          </a:xfrm>
          <a:prstGeom prst="rect">
            <a:avLst/>
          </a:prstGeom>
          <a:ln>
            <a:noFill/>
          </a:ln>
        </p:spPr>
        <p:txBody>
          <a:bodyPr wrap="square" lIns="0" tIns="0" rIns="0" bIns="0" rtlCol="0" anchor="t">
            <a:spAutoFit/>
          </a:bodyPr>
          <a:lstStyle/>
          <a:p>
            <a:pPr algn="just">
              <a:lnSpc>
                <a:spcPct val="150000"/>
              </a:lnSpc>
              <a:spcBef>
                <a:spcPct val="0"/>
              </a:spcBef>
            </a:pPr>
            <a:r>
              <a:rPr lang="en-US" sz="4000">
                <a:latin typeface="Arial" pitchFamily="34" charset="0"/>
                <a:cs typeface="Arial" pitchFamily="34" charset="0"/>
              </a:rPr>
              <a:t>c. Bạn H có thói quen chi tiêu không kiểm soát nên thường xuyên xin thêm tiền bố mẹ.</a:t>
            </a:r>
          </a:p>
        </p:txBody>
      </p:sp>
      <p:sp>
        <p:nvSpPr>
          <p:cNvPr id="19" name="TextBox 29"/>
          <p:cNvSpPr txBox="1"/>
          <p:nvPr/>
        </p:nvSpPr>
        <p:spPr>
          <a:xfrm>
            <a:off x="8610600" y="3565922"/>
            <a:ext cx="8305799" cy="5539978"/>
          </a:xfrm>
          <a:prstGeom prst="rect">
            <a:avLst/>
          </a:prstGeom>
          <a:ln>
            <a:noFill/>
          </a:ln>
        </p:spPr>
        <p:txBody>
          <a:bodyPr wrap="square" lIns="0" tIns="0" rIns="0" bIns="0" rtlCol="0" anchor="t">
            <a:spAutoFit/>
          </a:bodyPr>
          <a:lstStyle/>
          <a:p>
            <a:pPr algn="just">
              <a:lnSpc>
                <a:spcPct val="150000"/>
              </a:lnSpc>
              <a:spcBef>
                <a:spcPct val="0"/>
              </a:spcBef>
            </a:pPr>
            <a:r>
              <a:rPr lang="en-US" sz="4000">
                <a:latin typeface="Arial" pitchFamily="34" charset="0"/>
                <a:cs typeface="Arial" pitchFamily="34" charset="0"/>
              </a:rPr>
              <a:t>d. Bạn Bình lập kế hoạch chi tiêu hằng tháng. Sau một thời gian, Bình nhận thấy chi lớn hơn thu và đã xem lại phần chi tiêu của các tháng trước. Nhận ra một số khoản chi chưa hợp lí nên Bình cắt giảm ngay.</a:t>
            </a:r>
          </a:p>
        </p:txBody>
      </p:sp>
      <p:pic>
        <p:nvPicPr>
          <p:cNvPr id="20" name="Picture 3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9479052" y="1292892"/>
            <a:ext cx="1406112" cy="2277104"/>
          </a:xfrm>
          <a:prstGeom prst="rect">
            <a:avLst/>
          </a:prstGeom>
        </p:spPr>
      </p:pic>
      <p:pic>
        <p:nvPicPr>
          <p:cNvPr id="21" name="Picture 5"/>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404027" y="955831"/>
            <a:ext cx="1694924" cy="2602572"/>
          </a:xfrm>
          <a:prstGeom prst="rect">
            <a:avLst/>
          </a:prstGeom>
        </p:spPr>
      </p:pic>
    </p:spTree>
    <p:extLst>
      <p:ext uri="{BB962C8B-B14F-4D97-AF65-F5344CB8AC3E}">
        <p14:creationId xmlns:p14="http://schemas.microsoft.com/office/powerpoint/2010/main" val="351323067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6" y="921733"/>
            <a:ext cx="16727516"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rgbClr val="F7EFE2"/>
            </a:solidFill>
            <a:ln cap="rnd">
              <a:noFill/>
              <a:prstDash val="dash"/>
              <a:round/>
            </a:ln>
          </p:spPr>
        </p:sp>
        <p:sp>
          <p:nvSpPr>
            <p:cNvPr id="7" name="TextBox 7"/>
            <p:cNvSpPr txBox="1"/>
            <p:nvPr/>
          </p:nvSpPr>
          <p:spPr>
            <a:xfrm>
              <a:off x="0" y="-28575"/>
              <a:ext cx="4405601" cy="2268868"/>
            </a:xfrm>
            <a:prstGeom prst="rect">
              <a:avLst/>
            </a:prstGeom>
          </p:spPr>
          <p:txBody>
            <a:bodyPr lIns="50800" tIns="50800" rIns="50800" bIns="50800" rtlCol="0" anchor="ctr"/>
            <a:lstStyle/>
            <a:p>
              <a:pPr algn="ctr">
                <a:lnSpc>
                  <a:spcPts val="2658"/>
                </a:lnSpc>
              </a:pPr>
              <a:endParaRPr sz="4000">
                <a:solidFill>
                  <a:prstClr val="black"/>
                </a:solidFill>
              </a:endParaRPr>
            </a:p>
          </p:txBody>
        </p:sp>
      </p:grpSp>
      <p:grpSp>
        <p:nvGrpSpPr>
          <p:cNvPr id="8" name="Group 8"/>
          <p:cNvGrpSpPr/>
          <p:nvPr/>
        </p:nvGrpSpPr>
        <p:grpSpPr>
          <a:xfrm>
            <a:off x="1315829" y="1292386"/>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cap="rnd">
              <a:solidFill>
                <a:srgbClr val="8A5F36"/>
              </a:solidFill>
              <a:prstDash val="dash"/>
              <a:round/>
            </a:ln>
          </p:spPr>
        </p:sp>
        <p:sp>
          <p:nvSpPr>
            <p:cNvPr id="10" name="TextBox 10"/>
            <p:cNvSpPr txBox="1"/>
            <p:nvPr/>
          </p:nvSpPr>
          <p:spPr>
            <a:xfrm>
              <a:off x="0" y="-28575"/>
              <a:ext cx="4142843" cy="2057147"/>
            </a:xfrm>
            <a:prstGeom prst="rect">
              <a:avLst/>
            </a:prstGeom>
          </p:spPr>
          <p:txBody>
            <a:bodyPr lIns="50800" tIns="50800" rIns="50800" bIns="50800" rtlCol="0" anchor="ctr"/>
            <a:lstStyle/>
            <a:p>
              <a:pPr algn="ctr">
                <a:lnSpc>
                  <a:spcPts val="2658"/>
                </a:lnSpc>
              </a:pPr>
              <a:endParaRPr sz="4000">
                <a:solidFill>
                  <a:prstClr val="black"/>
                </a:solidFill>
              </a:endParaRPr>
            </a:p>
          </p:txBody>
        </p:sp>
      </p:grpSp>
      <p:sp>
        <p:nvSpPr>
          <p:cNvPr id="11" name="Freeform 11"/>
          <p:cNvSpPr/>
          <p:nvPr/>
        </p:nvSpPr>
        <p:spPr>
          <a:xfrm rot="3134439">
            <a:off x="168153" y="1178171"/>
            <a:ext cx="4433864" cy="3563300"/>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TextBox 13"/>
          <p:cNvSpPr txBox="1"/>
          <p:nvPr/>
        </p:nvSpPr>
        <p:spPr>
          <a:xfrm>
            <a:off x="6224220" y="2871907"/>
            <a:ext cx="9853980" cy="1846659"/>
          </a:xfrm>
          <a:prstGeom prst="rect">
            <a:avLst/>
          </a:prstGeom>
        </p:spPr>
        <p:txBody>
          <a:bodyPr wrap="square" lIns="0" tIns="0" rIns="0" bIns="0" rtlCol="0" anchor="t">
            <a:spAutoFit/>
          </a:bodyPr>
          <a:lstStyle/>
          <a:p>
            <a:pPr algn="just">
              <a:lnSpc>
                <a:spcPct val="150000"/>
              </a:lnSpc>
            </a:pPr>
            <a:r>
              <a:rPr lang="en-US" sz="4000">
                <a:latin typeface="Arial" pitchFamily="34" charset="0"/>
                <a:cs typeface="Arial" pitchFamily="34" charset="0"/>
              </a:rPr>
              <a:t>Việc làm của Lan là </a:t>
            </a:r>
            <a:r>
              <a:rPr lang="en-US" sz="4000" b="1">
                <a:latin typeface="Arial" pitchFamily="34" charset="0"/>
                <a:cs typeface="Arial" pitchFamily="34" charset="0"/>
              </a:rPr>
              <a:t>đúng</a:t>
            </a:r>
            <a:r>
              <a:rPr lang="en-US" sz="4000">
                <a:latin typeface="Arial" pitchFamily="34" charset="0"/>
                <a:cs typeface="Arial" pitchFamily="34" charset="0"/>
              </a:rPr>
              <a:t>. Lan đã lập kế hoạch và dự phòng chi tiêu  cho bản thân.</a:t>
            </a:r>
            <a:endParaRPr lang="en-US" sz="4000">
              <a:solidFill>
                <a:srgbClr val="000000"/>
              </a:solidFill>
              <a:latin typeface="Arial" pitchFamily="34" charset="0"/>
              <a:cs typeface="Arial" pitchFamily="34" charset="0"/>
            </a:endParaRPr>
          </a:p>
        </p:txBody>
      </p:sp>
      <p:sp>
        <p:nvSpPr>
          <p:cNvPr id="14" name="TextBox 14"/>
          <p:cNvSpPr txBox="1"/>
          <p:nvPr/>
        </p:nvSpPr>
        <p:spPr>
          <a:xfrm>
            <a:off x="3657600" y="1917897"/>
            <a:ext cx="6986960" cy="923330"/>
          </a:xfrm>
          <a:prstGeom prst="rect">
            <a:avLst/>
          </a:prstGeom>
        </p:spPr>
        <p:txBody>
          <a:bodyPr lIns="0" tIns="0" rIns="0" bIns="0" rtlCol="0" anchor="t">
            <a:spAutoFit/>
          </a:bodyPr>
          <a:lstStyle/>
          <a:p>
            <a:pPr algn="just">
              <a:lnSpc>
                <a:spcPct val="150000"/>
              </a:lnSpc>
            </a:pPr>
            <a:r>
              <a:rPr lang="vi-VN" sz="4000" smtClean="0">
                <a:solidFill>
                  <a:srgbClr val="000000"/>
                </a:solidFill>
                <a:latin typeface="Arial" pitchFamily="34" charset="0"/>
                <a:cs typeface="Arial" pitchFamily="34" charset="0"/>
              </a:rPr>
              <a:t>Nhóm 1</a:t>
            </a:r>
            <a:endParaRPr lang="en-US" sz="4000">
              <a:solidFill>
                <a:srgbClr val="000000"/>
              </a:solidFill>
              <a:latin typeface="Arial" pitchFamily="34" charset="0"/>
              <a:cs typeface="Arial" pitchFamily="34" charset="0"/>
            </a:endParaRPr>
          </a:p>
        </p:txBody>
      </p:sp>
      <p:sp>
        <p:nvSpPr>
          <p:cNvPr id="18" name="TextBox 13"/>
          <p:cNvSpPr txBox="1"/>
          <p:nvPr/>
        </p:nvSpPr>
        <p:spPr>
          <a:xfrm>
            <a:off x="6224220" y="5996107"/>
            <a:ext cx="10440466" cy="1846659"/>
          </a:xfrm>
          <a:prstGeom prst="rect">
            <a:avLst/>
          </a:prstGeom>
        </p:spPr>
        <p:txBody>
          <a:bodyPr wrap="square" lIns="0" tIns="0" rIns="0" bIns="0" rtlCol="0" anchor="t">
            <a:spAutoFit/>
          </a:bodyPr>
          <a:lstStyle/>
          <a:p>
            <a:pPr algn="just">
              <a:lnSpc>
                <a:spcPct val="150000"/>
              </a:lnSpc>
            </a:pPr>
            <a:r>
              <a:rPr lang="en-US" sz="4000">
                <a:latin typeface="Arial" pitchFamily="34" charset="0"/>
                <a:cs typeface="Arial" pitchFamily="34" charset="0"/>
              </a:rPr>
              <a:t>Việc làm của Nam là </a:t>
            </a:r>
            <a:r>
              <a:rPr lang="en-US" sz="4000" b="1">
                <a:latin typeface="Arial" pitchFamily="34" charset="0"/>
                <a:cs typeface="Arial" pitchFamily="34" charset="0"/>
              </a:rPr>
              <a:t>đúng</a:t>
            </a:r>
            <a:r>
              <a:rPr lang="en-US" sz="4000">
                <a:latin typeface="Arial" pitchFamily="34" charset="0"/>
                <a:cs typeface="Arial" pitchFamily="34" charset="0"/>
              </a:rPr>
              <a:t>. Nam là một người bạn tốt, biết quan tâm đến bạn của mình.</a:t>
            </a:r>
            <a:endParaRPr lang="en-US" sz="4000">
              <a:solidFill>
                <a:srgbClr val="000000"/>
              </a:solidFill>
              <a:latin typeface="Arial" pitchFamily="34" charset="0"/>
              <a:cs typeface="Arial" pitchFamily="34" charset="0"/>
            </a:endParaRPr>
          </a:p>
        </p:txBody>
      </p:sp>
      <p:sp>
        <p:nvSpPr>
          <p:cNvPr id="19" name="TextBox 14"/>
          <p:cNvSpPr txBox="1"/>
          <p:nvPr/>
        </p:nvSpPr>
        <p:spPr>
          <a:xfrm>
            <a:off x="3681040" y="5067300"/>
            <a:ext cx="6986960" cy="923330"/>
          </a:xfrm>
          <a:prstGeom prst="rect">
            <a:avLst/>
          </a:prstGeom>
        </p:spPr>
        <p:txBody>
          <a:bodyPr lIns="0" tIns="0" rIns="0" bIns="0" rtlCol="0" anchor="t">
            <a:spAutoFit/>
          </a:bodyPr>
          <a:lstStyle/>
          <a:p>
            <a:pPr algn="just">
              <a:lnSpc>
                <a:spcPct val="150000"/>
              </a:lnSpc>
            </a:pPr>
            <a:r>
              <a:rPr lang="vi-VN" sz="4000" smtClean="0">
                <a:solidFill>
                  <a:srgbClr val="000000"/>
                </a:solidFill>
                <a:latin typeface="Arial" pitchFamily="34" charset="0"/>
                <a:cs typeface="Arial" pitchFamily="34" charset="0"/>
              </a:rPr>
              <a:t>Nhóm 2</a:t>
            </a:r>
            <a:endParaRPr lang="en-US" sz="4000">
              <a:solidFill>
                <a:srgbClr val="000000"/>
              </a:solidFill>
              <a:latin typeface="Arial" pitchFamily="34" charset="0"/>
              <a:cs typeface="Arial" pitchFamily="34" charset="0"/>
            </a:endParaRPr>
          </a:p>
        </p:txBody>
      </p:sp>
      <p:sp>
        <p:nvSpPr>
          <p:cNvPr id="20" name="Right Arrow 19"/>
          <p:cNvSpPr/>
          <p:nvPr/>
        </p:nvSpPr>
        <p:spPr>
          <a:xfrm>
            <a:off x="4336992" y="3207604"/>
            <a:ext cx="1295400" cy="990600"/>
          </a:xfrm>
          <a:prstGeom prst="rightArrow">
            <a:avLst/>
          </a:prstGeom>
          <a:solidFill>
            <a:srgbClr val="95563D"/>
          </a:solidFill>
          <a:ln>
            <a:solidFill>
              <a:srgbClr val="90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1" name="Right Arrow 20"/>
          <p:cNvSpPr/>
          <p:nvPr/>
        </p:nvSpPr>
        <p:spPr>
          <a:xfrm>
            <a:off x="4343400" y="6331804"/>
            <a:ext cx="1295400" cy="990600"/>
          </a:xfrm>
          <a:prstGeom prst="rightArrow">
            <a:avLst/>
          </a:prstGeom>
          <a:solidFill>
            <a:srgbClr val="95563D"/>
          </a:solidFill>
          <a:ln>
            <a:solidFill>
              <a:srgbClr val="90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Tree>
    <p:extLst>
      <p:ext uri="{BB962C8B-B14F-4D97-AF65-F5344CB8AC3E}">
        <p14:creationId xmlns:p14="http://schemas.microsoft.com/office/powerpoint/2010/main" val="343124485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6" y="921733"/>
            <a:ext cx="16727516"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rgbClr val="F7EFE2"/>
            </a:solidFill>
            <a:ln cap="rnd">
              <a:noFill/>
              <a:prstDash val="dash"/>
              <a:round/>
            </a:ln>
          </p:spPr>
        </p:sp>
        <p:sp>
          <p:nvSpPr>
            <p:cNvPr id="7" name="TextBox 7"/>
            <p:cNvSpPr txBox="1"/>
            <p:nvPr/>
          </p:nvSpPr>
          <p:spPr>
            <a:xfrm>
              <a:off x="0" y="-28575"/>
              <a:ext cx="4405601" cy="2268868"/>
            </a:xfrm>
            <a:prstGeom prst="rect">
              <a:avLst/>
            </a:prstGeom>
          </p:spPr>
          <p:txBody>
            <a:bodyPr lIns="50800" tIns="50800" rIns="50800" bIns="50800" rtlCol="0" anchor="ctr"/>
            <a:lstStyle/>
            <a:p>
              <a:pPr algn="ctr">
                <a:lnSpc>
                  <a:spcPts val="2658"/>
                </a:lnSpc>
              </a:pPr>
              <a:endParaRPr sz="4000">
                <a:solidFill>
                  <a:prstClr val="black"/>
                </a:solidFill>
              </a:endParaRPr>
            </a:p>
          </p:txBody>
        </p:sp>
      </p:grpSp>
      <p:grpSp>
        <p:nvGrpSpPr>
          <p:cNvPr id="8" name="Group 8"/>
          <p:cNvGrpSpPr/>
          <p:nvPr/>
        </p:nvGrpSpPr>
        <p:grpSpPr>
          <a:xfrm>
            <a:off x="1315829" y="1292386"/>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cap="rnd">
              <a:solidFill>
                <a:srgbClr val="8A5F36"/>
              </a:solidFill>
              <a:prstDash val="dash"/>
              <a:round/>
            </a:ln>
          </p:spPr>
        </p:sp>
        <p:sp>
          <p:nvSpPr>
            <p:cNvPr id="10" name="TextBox 10"/>
            <p:cNvSpPr txBox="1"/>
            <p:nvPr/>
          </p:nvSpPr>
          <p:spPr>
            <a:xfrm>
              <a:off x="0" y="-28575"/>
              <a:ext cx="4142843" cy="2057147"/>
            </a:xfrm>
            <a:prstGeom prst="rect">
              <a:avLst/>
            </a:prstGeom>
          </p:spPr>
          <p:txBody>
            <a:bodyPr lIns="50800" tIns="50800" rIns="50800" bIns="50800" rtlCol="0" anchor="ctr"/>
            <a:lstStyle/>
            <a:p>
              <a:pPr algn="ctr">
                <a:lnSpc>
                  <a:spcPts val="2658"/>
                </a:lnSpc>
              </a:pPr>
              <a:endParaRPr sz="4000">
                <a:solidFill>
                  <a:prstClr val="black"/>
                </a:solidFill>
              </a:endParaRPr>
            </a:p>
          </p:txBody>
        </p:sp>
      </p:grpSp>
      <p:sp>
        <p:nvSpPr>
          <p:cNvPr id="11" name="Freeform 11"/>
          <p:cNvSpPr/>
          <p:nvPr/>
        </p:nvSpPr>
        <p:spPr>
          <a:xfrm rot="3134439">
            <a:off x="168153" y="1178171"/>
            <a:ext cx="4433864" cy="3563300"/>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TextBox 13"/>
          <p:cNvSpPr txBox="1"/>
          <p:nvPr/>
        </p:nvSpPr>
        <p:spPr>
          <a:xfrm>
            <a:off x="4724400" y="2871907"/>
            <a:ext cx="12192000" cy="2769989"/>
          </a:xfrm>
          <a:prstGeom prst="rect">
            <a:avLst/>
          </a:prstGeom>
        </p:spPr>
        <p:txBody>
          <a:bodyPr wrap="square" lIns="0" tIns="0" rIns="0" bIns="0" rtlCol="0" anchor="t">
            <a:spAutoFit/>
          </a:bodyPr>
          <a:lstStyle/>
          <a:p>
            <a:pPr algn="just">
              <a:lnSpc>
                <a:spcPct val="150000"/>
              </a:lnSpc>
            </a:pPr>
            <a:r>
              <a:rPr lang="en-US" sz="4000">
                <a:latin typeface="Arial" pitchFamily="34" charset="0"/>
                <a:cs typeface="Arial" pitchFamily="34" charset="0"/>
              </a:rPr>
              <a:t>Việc làm của H là không đúng. Tiền bố mẹ kiếm được bằng lao động vất vả, bạn H làm như vậy là không biết trân trọng công sức lao động và giúp đỡ bố mẹ.</a:t>
            </a:r>
            <a:endParaRPr lang="en-US" sz="4000">
              <a:solidFill>
                <a:srgbClr val="000000"/>
              </a:solidFill>
              <a:latin typeface="Arial" pitchFamily="34" charset="0"/>
              <a:cs typeface="Arial" pitchFamily="34" charset="0"/>
            </a:endParaRPr>
          </a:p>
        </p:txBody>
      </p:sp>
      <p:sp>
        <p:nvSpPr>
          <p:cNvPr id="14" name="TextBox 14"/>
          <p:cNvSpPr txBox="1"/>
          <p:nvPr/>
        </p:nvSpPr>
        <p:spPr>
          <a:xfrm>
            <a:off x="3657600" y="1917896"/>
            <a:ext cx="6986960" cy="923330"/>
          </a:xfrm>
          <a:prstGeom prst="rect">
            <a:avLst/>
          </a:prstGeom>
        </p:spPr>
        <p:txBody>
          <a:bodyPr lIns="0" tIns="0" rIns="0" bIns="0" rtlCol="0" anchor="t">
            <a:spAutoFit/>
          </a:bodyPr>
          <a:lstStyle/>
          <a:p>
            <a:pPr algn="just">
              <a:lnSpc>
                <a:spcPct val="150000"/>
              </a:lnSpc>
            </a:pPr>
            <a:r>
              <a:rPr lang="vi-VN" sz="4000" smtClean="0">
                <a:solidFill>
                  <a:srgbClr val="000000"/>
                </a:solidFill>
                <a:latin typeface="Arial" pitchFamily="34" charset="0"/>
                <a:cs typeface="Arial" pitchFamily="34" charset="0"/>
              </a:rPr>
              <a:t>Nhóm 3</a:t>
            </a:r>
            <a:endParaRPr lang="en-US" sz="4000">
              <a:solidFill>
                <a:srgbClr val="000000"/>
              </a:solidFill>
              <a:latin typeface="Arial" pitchFamily="34" charset="0"/>
              <a:cs typeface="Arial" pitchFamily="34" charset="0"/>
            </a:endParaRPr>
          </a:p>
        </p:txBody>
      </p:sp>
      <p:sp>
        <p:nvSpPr>
          <p:cNvPr id="18" name="TextBox 13"/>
          <p:cNvSpPr txBox="1"/>
          <p:nvPr/>
        </p:nvSpPr>
        <p:spPr>
          <a:xfrm>
            <a:off x="5819780" y="6839910"/>
            <a:ext cx="10440466" cy="1732590"/>
          </a:xfrm>
          <a:prstGeom prst="rect">
            <a:avLst/>
          </a:prstGeom>
        </p:spPr>
        <p:txBody>
          <a:bodyPr wrap="square" lIns="0" tIns="0" rIns="0" bIns="0" rtlCol="0" anchor="t">
            <a:spAutoFit/>
          </a:bodyPr>
          <a:lstStyle/>
          <a:p>
            <a:pPr algn="just">
              <a:lnSpc>
                <a:spcPct val="150000"/>
              </a:lnSpc>
            </a:pPr>
            <a:r>
              <a:rPr lang="en-US" sz="4000">
                <a:latin typeface="Arial" pitchFamily="34" charset="0"/>
                <a:cs typeface="Arial" pitchFamily="34" charset="0"/>
              </a:rPr>
              <a:t>Việc làm của Bình đã thể hiện việc kiểm tra và điều chỉnh kế hoạch chi tiêu cho phù hợp.</a:t>
            </a:r>
            <a:endParaRPr lang="en-US" sz="4000">
              <a:solidFill>
                <a:srgbClr val="000000"/>
              </a:solidFill>
              <a:latin typeface="Arial" pitchFamily="34" charset="0"/>
              <a:cs typeface="Arial" pitchFamily="34" charset="0"/>
            </a:endParaRPr>
          </a:p>
        </p:txBody>
      </p:sp>
      <p:sp>
        <p:nvSpPr>
          <p:cNvPr id="19" name="TextBox 14"/>
          <p:cNvSpPr txBox="1"/>
          <p:nvPr/>
        </p:nvSpPr>
        <p:spPr>
          <a:xfrm>
            <a:off x="3276600" y="5911103"/>
            <a:ext cx="6986960" cy="923330"/>
          </a:xfrm>
          <a:prstGeom prst="rect">
            <a:avLst/>
          </a:prstGeom>
        </p:spPr>
        <p:txBody>
          <a:bodyPr lIns="0" tIns="0" rIns="0" bIns="0" rtlCol="0" anchor="t">
            <a:spAutoFit/>
          </a:bodyPr>
          <a:lstStyle/>
          <a:p>
            <a:pPr algn="just">
              <a:lnSpc>
                <a:spcPct val="150000"/>
              </a:lnSpc>
            </a:pPr>
            <a:r>
              <a:rPr lang="vi-VN" sz="4000" smtClean="0">
                <a:solidFill>
                  <a:srgbClr val="000000"/>
                </a:solidFill>
                <a:latin typeface="Arial" pitchFamily="34" charset="0"/>
                <a:cs typeface="Arial" pitchFamily="34" charset="0"/>
              </a:rPr>
              <a:t>Nhóm 4</a:t>
            </a:r>
            <a:endParaRPr lang="en-US" sz="4000">
              <a:solidFill>
                <a:srgbClr val="000000"/>
              </a:solidFill>
              <a:latin typeface="Arial" pitchFamily="34" charset="0"/>
              <a:cs typeface="Arial" pitchFamily="34" charset="0"/>
            </a:endParaRPr>
          </a:p>
        </p:txBody>
      </p:sp>
      <p:sp>
        <p:nvSpPr>
          <p:cNvPr id="20" name="Right Arrow 19"/>
          <p:cNvSpPr/>
          <p:nvPr/>
        </p:nvSpPr>
        <p:spPr>
          <a:xfrm>
            <a:off x="3102390" y="3761601"/>
            <a:ext cx="1295400" cy="990600"/>
          </a:xfrm>
          <a:prstGeom prst="rightArrow">
            <a:avLst/>
          </a:prstGeom>
          <a:solidFill>
            <a:srgbClr val="95563D"/>
          </a:solidFill>
          <a:ln>
            <a:solidFill>
              <a:srgbClr val="90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1" name="Right Arrow 20"/>
          <p:cNvSpPr/>
          <p:nvPr/>
        </p:nvSpPr>
        <p:spPr>
          <a:xfrm>
            <a:off x="3938960" y="7175607"/>
            <a:ext cx="1295400" cy="990600"/>
          </a:xfrm>
          <a:prstGeom prst="rightArrow">
            <a:avLst/>
          </a:prstGeom>
          <a:solidFill>
            <a:srgbClr val="95563D"/>
          </a:solidFill>
          <a:ln>
            <a:solidFill>
              <a:srgbClr val="90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Tree>
    <p:extLst>
      <p:ext uri="{BB962C8B-B14F-4D97-AF65-F5344CB8AC3E}">
        <p14:creationId xmlns:p14="http://schemas.microsoft.com/office/powerpoint/2010/main" val="78364928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P spid="20"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7" name="Freeform 20"/>
          <p:cNvSpPr/>
          <p:nvPr/>
        </p:nvSpPr>
        <p:spPr>
          <a:xfrm>
            <a:off x="838200" y="788367"/>
            <a:ext cx="16840200" cy="1230933"/>
          </a:xfrm>
          <a:custGeom>
            <a:avLst/>
            <a:gdLst/>
            <a:ahLst/>
            <a:cxnLst/>
            <a:rect l="l" t="t" r="r" b="b"/>
            <a:pathLst>
              <a:path w="5052337" h="1230933">
                <a:moveTo>
                  <a:pt x="0" y="0"/>
                </a:moveTo>
                <a:lnTo>
                  <a:pt x="5052337" y="0"/>
                </a:lnTo>
                <a:lnTo>
                  <a:pt x="5052337" y="1230933"/>
                </a:lnTo>
                <a:lnTo>
                  <a:pt x="0" y="1230933"/>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28" name="TextBox 24"/>
          <p:cNvSpPr txBox="1"/>
          <p:nvPr/>
        </p:nvSpPr>
        <p:spPr>
          <a:xfrm>
            <a:off x="1828800" y="993716"/>
            <a:ext cx="14706600" cy="859210"/>
          </a:xfrm>
          <a:prstGeom prst="rect">
            <a:avLst/>
          </a:prstGeom>
        </p:spPr>
        <p:txBody>
          <a:bodyPr wrap="square" lIns="0" tIns="0" rIns="0" bIns="0" rtlCol="0" anchor="t">
            <a:spAutoFit/>
          </a:bodyPr>
          <a:lstStyle/>
          <a:p>
            <a:pPr algn="ctr">
              <a:lnSpc>
                <a:spcPts val="6719"/>
              </a:lnSpc>
              <a:spcBef>
                <a:spcPct val="0"/>
              </a:spcBef>
            </a:pPr>
            <a:r>
              <a:rPr lang="vi-VN" sz="4000" b="1" smtClean="0">
                <a:solidFill>
                  <a:srgbClr val="000000"/>
                </a:solidFill>
                <a:latin typeface="Arial" pitchFamily="34" charset="0"/>
                <a:cs typeface="Arial" pitchFamily="34" charset="0"/>
              </a:rPr>
              <a:t>Câu 3. </a:t>
            </a:r>
            <a:r>
              <a:rPr lang="en-US" sz="4000">
                <a:latin typeface="Arial" pitchFamily="34" charset="0"/>
                <a:cs typeface="Arial" pitchFamily="34" charset="0"/>
              </a:rPr>
              <a:t>Đọc các tình huống dưới đây và trả lời câu hỏi</a:t>
            </a:r>
            <a:endParaRPr lang="en-US" sz="4000">
              <a:solidFill>
                <a:srgbClr val="000000"/>
              </a:solidFill>
              <a:latin typeface="Arial" pitchFamily="34" charset="0"/>
              <a:cs typeface="Arial" pitchFamily="34" charset="0"/>
            </a:endParaRPr>
          </a:p>
        </p:txBody>
      </p:sp>
      <p:sp>
        <p:nvSpPr>
          <p:cNvPr id="3" name="TextBox 2"/>
          <p:cNvSpPr txBox="1"/>
          <p:nvPr/>
        </p:nvSpPr>
        <p:spPr>
          <a:xfrm>
            <a:off x="1524000" y="3875187"/>
            <a:ext cx="7010400" cy="5078313"/>
          </a:xfrm>
          <a:prstGeom prst="rect">
            <a:avLst/>
          </a:prstGeom>
          <a:noFill/>
        </p:spPr>
        <p:txBody>
          <a:bodyPr wrap="square" rtlCol="0">
            <a:spAutoFit/>
          </a:bodyPr>
          <a:lstStyle/>
          <a:p>
            <a:pPr algn="just">
              <a:lnSpc>
                <a:spcPct val="150000"/>
              </a:lnSpc>
            </a:pPr>
            <a:r>
              <a:rPr lang="vi-VN" sz="3600" smtClean="0"/>
              <a:t>Thu nhập của anh trai bạn X tương đối cao nhưng tháng nào chi tiêu cũng không đủ. Cuối tháng, anh của X thường xuyên phải mua hàng nợ rồi đầu tháng có lương thanh toán sau. </a:t>
            </a:r>
            <a:endParaRPr lang="en-US" sz="3600"/>
          </a:p>
        </p:txBody>
      </p:sp>
      <p:sp>
        <p:nvSpPr>
          <p:cNvPr id="4" name="Rounded Rectangle 3"/>
          <p:cNvSpPr/>
          <p:nvPr/>
        </p:nvSpPr>
        <p:spPr>
          <a:xfrm>
            <a:off x="9829800" y="4713387"/>
            <a:ext cx="6934200" cy="3124200"/>
          </a:xfrm>
          <a:prstGeom prst="roundRect">
            <a:avLst/>
          </a:prstGeom>
          <a:solidFill>
            <a:schemeClr val="bg1"/>
          </a:solidFill>
          <a:ln>
            <a:solidFill>
              <a:srgbClr val="844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itchFamily="34" charset="0"/>
                <a:cs typeface="Arial" pitchFamily="34" charset="0"/>
              </a:rPr>
              <a:t>Nếu em là X, em sẽ khuyên anh trai như thế nào?</a:t>
            </a:r>
          </a:p>
        </p:txBody>
      </p:sp>
      <p:pic>
        <p:nvPicPr>
          <p:cNvPr id="13" name="Picture 3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63"/>
              </a:ext>
            </a:extLst>
          </a:blip>
          <a:srcRect/>
          <a:stretch>
            <a:fillRect/>
          </a:stretch>
        </p:blipFill>
        <p:spPr>
          <a:xfrm>
            <a:off x="12213900" y="3583931"/>
            <a:ext cx="2165999" cy="1860051"/>
          </a:xfrm>
          <a:prstGeom prst="rect">
            <a:avLst/>
          </a:prstGeom>
        </p:spPr>
      </p:pic>
      <p:sp>
        <p:nvSpPr>
          <p:cNvPr id="5" name="Pentagon 4"/>
          <p:cNvSpPr/>
          <p:nvPr/>
        </p:nvSpPr>
        <p:spPr>
          <a:xfrm>
            <a:off x="-304800" y="2705100"/>
            <a:ext cx="8686800" cy="1066800"/>
          </a:xfrm>
          <a:prstGeom prst="homePlate">
            <a:avLst/>
          </a:prstGeom>
          <a:solidFill>
            <a:srgbClr val="95563D"/>
          </a:solidFill>
          <a:ln>
            <a:solidFill>
              <a:srgbClr val="844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smtClean="0"/>
              <a:t>Nhóm 1, 2 - Tình huống a</a:t>
            </a:r>
            <a:endParaRPr lang="en-US" sz="3600" b="1"/>
          </a:p>
        </p:txBody>
      </p:sp>
    </p:spTree>
    <p:extLst>
      <p:ext uri="{BB962C8B-B14F-4D97-AF65-F5344CB8AC3E}">
        <p14:creationId xmlns:p14="http://schemas.microsoft.com/office/powerpoint/2010/main" val="4190309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2" name="Phần 1- Giới thiệu chung về Quản lý tài chính cá nhâ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800" y="480454"/>
            <a:ext cx="16230600" cy="9129713"/>
          </a:xfrm>
          <a:prstGeom prst="rect">
            <a:avLst/>
          </a:prstGeom>
        </p:spPr>
      </p:pic>
    </p:spTree>
    <p:extLst>
      <p:ext uri="{BB962C8B-B14F-4D97-AF65-F5344CB8AC3E}">
        <p14:creationId xmlns:p14="http://schemas.microsoft.com/office/powerpoint/2010/main" val="43373791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TextBox 2"/>
          <p:cNvSpPr txBox="1"/>
          <p:nvPr/>
        </p:nvSpPr>
        <p:spPr>
          <a:xfrm>
            <a:off x="1066800" y="2746593"/>
            <a:ext cx="8077200" cy="6740307"/>
          </a:xfrm>
          <a:prstGeom prst="rect">
            <a:avLst/>
          </a:prstGeom>
          <a:noFill/>
        </p:spPr>
        <p:txBody>
          <a:bodyPr wrap="square" rtlCol="0">
            <a:spAutoFit/>
          </a:bodyPr>
          <a:lstStyle/>
          <a:p>
            <a:pPr algn="just">
              <a:lnSpc>
                <a:spcPct val="150000"/>
              </a:lnSpc>
            </a:pPr>
            <a:r>
              <a:rPr lang="vi-VN" sz="3600" smtClean="0"/>
              <a:t>Hễ có tiền là K tiêu hết luôn. Khi thấy bạn bè có món đồ nào trông lạ mắt, K lại đua đòi, xin tiền bố mẹ để mua bằng được. Thấy K nhiều lần mua đồ chỉ chơi một lần là chán, có nhiều thứ còn chưa dùng đến, bạn thân khuyên K không nên lãng phí như vậy nhưng K không nghe.</a:t>
            </a:r>
            <a:endParaRPr lang="en-US" sz="3600"/>
          </a:p>
        </p:txBody>
      </p:sp>
      <p:sp>
        <p:nvSpPr>
          <p:cNvPr id="4" name="Rounded Rectangle 3"/>
          <p:cNvSpPr/>
          <p:nvPr/>
        </p:nvSpPr>
        <p:spPr>
          <a:xfrm>
            <a:off x="9637059" y="3887254"/>
            <a:ext cx="7620000" cy="3782913"/>
          </a:xfrm>
          <a:prstGeom prst="roundRect">
            <a:avLst/>
          </a:prstGeom>
          <a:solidFill>
            <a:schemeClr val="bg1"/>
          </a:solidFill>
          <a:ln>
            <a:solidFill>
              <a:srgbClr val="844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itchFamily="34" charset="0"/>
                <a:cs typeface="Arial" pitchFamily="34" charset="0"/>
              </a:rPr>
              <a:t>Em hãy nhận xét thói quen chi tiêu của K. Nếu là bạn của K, em sẽ khuyên K như thế nào?</a:t>
            </a:r>
          </a:p>
        </p:txBody>
      </p:sp>
      <p:sp>
        <p:nvSpPr>
          <p:cNvPr id="5" name="Pentagon 4"/>
          <p:cNvSpPr/>
          <p:nvPr/>
        </p:nvSpPr>
        <p:spPr>
          <a:xfrm>
            <a:off x="-304800" y="1175268"/>
            <a:ext cx="8686800" cy="1066800"/>
          </a:xfrm>
          <a:prstGeom prst="homePlate">
            <a:avLst/>
          </a:prstGeom>
          <a:solidFill>
            <a:srgbClr val="95563D"/>
          </a:solidFill>
          <a:ln>
            <a:solidFill>
              <a:srgbClr val="844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smtClean="0"/>
              <a:t>Nhóm 3, 4 - Tình huống b</a:t>
            </a:r>
            <a:endParaRPr lang="en-US" sz="3600" b="1"/>
          </a:p>
        </p:txBody>
      </p:sp>
      <p:pic>
        <p:nvPicPr>
          <p:cNvPr id="9"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2311412" y="2967167"/>
            <a:ext cx="1023588" cy="1608496"/>
          </a:xfrm>
          <a:prstGeom prst="rect">
            <a:avLst/>
          </a:prstGeom>
        </p:spPr>
      </p:pic>
      <p:pic>
        <p:nvPicPr>
          <p:cNvPr id="10"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13335000" y="2746593"/>
            <a:ext cx="1206287" cy="1835821"/>
          </a:xfrm>
          <a:prstGeom prst="rect">
            <a:avLst/>
          </a:prstGeom>
        </p:spPr>
      </p:pic>
    </p:spTree>
    <p:extLst>
      <p:ext uri="{BB962C8B-B14F-4D97-AF65-F5344CB8AC3E}">
        <p14:creationId xmlns:p14="http://schemas.microsoft.com/office/powerpoint/2010/main" val="342711983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73" name="Group 2"/>
          <p:cNvGrpSpPr/>
          <p:nvPr/>
        </p:nvGrpSpPr>
        <p:grpSpPr>
          <a:xfrm>
            <a:off x="-1393410" y="2"/>
            <a:ext cx="20650730" cy="10323929"/>
            <a:chOff x="0" y="0"/>
            <a:chExt cx="27534305" cy="13765237"/>
          </a:xfrm>
        </p:grpSpPr>
        <p:sp>
          <p:nvSpPr>
            <p:cNvPr id="74"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75" name="Freeform 4"/>
            <p:cNvSpPr/>
            <p:nvPr/>
          </p:nvSpPr>
          <p:spPr>
            <a:xfrm>
              <a:off x="13818306" y="49237"/>
              <a:ext cx="13715999"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sp>
        <p:nvSpPr>
          <p:cNvPr id="26" name="Freeform 12"/>
          <p:cNvSpPr/>
          <p:nvPr/>
        </p:nvSpPr>
        <p:spPr>
          <a:xfrm>
            <a:off x="2204729" y="941700"/>
            <a:ext cx="3515341" cy="1867119"/>
          </a:xfrm>
          <a:custGeom>
            <a:avLst/>
            <a:gdLst/>
            <a:ahLst/>
            <a:cxnLst/>
            <a:rect l="l" t="t" r="r" b="b"/>
            <a:pathLst>
              <a:path w="2815734" h="3212974">
                <a:moveTo>
                  <a:pt x="0" y="0"/>
                </a:moveTo>
                <a:lnTo>
                  <a:pt x="2815734" y="0"/>
                </a:lnTo>
                <a:lnTo>
                  <a:pt x="2815734" y="3212974"/>
                </a:lnTo>
                <a:lnTo>
                  <a:pt x="0" y="3212974"/>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
        <p:nvSpPr>
          <p:cNvPr id="27" name="TextBox 31"/>
          <p:cNvSpPr txBox="1"/>
          <p:nvPr/>
        </p:nvSpPr>
        <p:spPr>
          <a:xfrm>
            <a:off x="2415879" y="1562323"/>
            <a:ext cx="3093040" cy="830997"/>
          </a:xfrm>
          <a:prstGeom prst="rect">
            <a:avLst/>
          </a:prstGeom>
        </p:spPr>
        <p:txBody>
          <a:bodyPr wrap="square" lIns="0" tIns="0" rIns="0" bIns="0" rtlCol="0" anchor="t">
            <a:spAutoFit/>
          </a:bodyPr>
          <a:lstStyle/>
          <a:p>
            <a:pPr algn="ctr">
              <a:lnSpc>
                <a:spcPct val="150000"/>
              </a:lnSpc>
            </a:pPr>
            <a:r>
              <a:rPr lang="vi-VN" sz="3600" smtClean="0">
                <a:solidFill>
                  <a:prstClr val="black"/>
                </a:solidFill>
                <a:latin typeface="Arial" pitchFamily="34" charset="0"/>
                <a:cs typeface="Arial" pitchFamily="34" charset="0"/>
              </a:rPr>
              <a:t>Tình huống a</a:t>
            </a:r>
            <a:endParaRPr lang="en-US" sz="3600">
              <a:solidFill>
                <a:prstClr val="black"/>
              </a:solidFill>
              <a:latin typeface="Arial" pitchFamily="34" charset="0"/>
              <a:cs typeface="Arial" pitchFamily="34" charset="0"/>
            </a:endParaRPr>
          </a:p>
        </p:txBody>
      </p:sp>
      <p:sp>
        <p:nvSpPr>
          <p:cNvPr id="28" name="Freeform 12"/>
          <p:cNvSpPr/>
          <p:nvPr/>
        </p:nvSpPr>
        <p:spPr>
          <a:xfrm>
            <a:off x="10913339" y="932629"/>
            <a:ext cx="3515341" cy="1867119"/>
          </a:xfrm>
          <a:custGeom>
            <a:avLst/>
            <a:gdLst/>
            <a:ahLst/>
            <a:cxnLst/>
            <a:rect l="l" t="t" r="r" b="b"/>
            <a:pathLst>
              <a:path w="2815734" h="3212974">
                <a:moveTo>
                  <a:pt x="0" y="0"/>
                </a:moveTo>
                <a:lnTo>
                  <a:pt x="2815734" y="0"/>
                </a:lnTo>
                <a:lnTo>
                  <a:pt x="2815734" y="3212974"/>
                </a:lnTo>
                <a:lnTo>
                  <a:pt x="0" y="3212974"/>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
        <p:nvSpPr>
          <p:cNvPr id="29" name="TextBox 31"/>
          <p:cNvSpPr txBox="1"/>
          <p:nvPr/>
        </p:nvSpPr>
        <p:spPr>
          <a:xfrm>
            <a:off x="11124489" y="1553252"/>
            <a:ext cx="3093040" cy="830997"/>
          </a:xfrm>
          <a:prstGeom prst="rect">
            <a:avLst/>
          </a:prstGeom>
        </p:spPr>
        <p:txBody>
          <a:bodyPr wrap="square" lIns="0" tIns="0" rIns="0" bIns="0" rtlCol="0" anchor="t">
            <a:spAutoFit/>
          </a:bodyPr>
          <a:lstStyle/>
          <a:p>
            <a:pPr algn="ctr">
              <a:lnSpc>
                <a:spcPct val="150000"/>
              </a:lnSpc>
            </a:pPr>
            <a:r>
              <a:rPr lang="vi-VN" sz="3600" smtClean="0">
                <a:solidFill>
                  <a:prstClr val="black"/>
                </a:solidFill>
                <a:latin typeface="Arial" pitchFamily="34" charset="0"/>
                <a:cs typeface="Arial" pitchFamily="34" charset="0"/>
              </a:rPr>
              <a:t>Tình huống b</a:t>
            </a:r>
            <a:endParaRPr lang="en-US" sz="3600">
              <a:solidFill>
                <a:prstClr val="black"/>
              </a:solidFill>
              <a:latin typeface="Arial" pitchFamily="34" charset="0"/>
              <a:cs typeface="Arial" pitchFamily="34" charset="0"/>
            </a:endParaRPr>
          </a:p>
        </p:txBody>
      </p:sp>
      <p:sp>
        <p:nvSpPr>
          <p:cNvPr id="2" name="Rectangle 1"/>
          <p:cNvSpPr/>
          <p:nvPr/>
        </p:nvSpPr>
        <p:spPr>
          <a:xfrm>
            <a:off x="685800" y="3314700"/>
            <a:ext cx="6553200" cy="5867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smtClean="0">
                <a:solidFill>
                  <a:schemeClr val="tx1"/>
                </a:solidFill>
                <a:latin typeface="Arial" pitchFamily="34" charset="0"/>
                <a:cs typeface="Arial" pitchFamily="34" charset="0"/>
              </a:rPr>
              <a:t>Khuyên </a:t>
            </a:r>
            <a:r>
              <a:rPr lang="en-US" sz="3600" smtClean="0">
                <a:solidFill>
                  <a:schemeClr val="tx1"/>
                </a:solidFill>
                <a:latin typeface="Arial" pitchFamily="34" charset="0"/>
                <a:cs typeface="Arial" pitchFamily="34" charset="0"/>
              </a:rPr>
              <a:t>anh </a:t>
            </a:r>
            <a:r>
              <a:rPr lang="en-US" sz="3600">
                <a:solidFill>
                  <a:schemeClr val="tx1"/>
                </a:solidFill>
                <a:latin typeface="Arial" pitchFamily="34" charset="0"/>
                <a:cs typeface="Arial" pitchFamily="34" charset="0"/>
              </a:rPr>
              <a:t>trai nên chi tiêu hợp lý hơn bằng cách lập kế hoạch chi tiêu rõ ràng, cụ thể</a:t>
            </a:r>
          </a:p>
        </p:txBody>
      </p:sp>
      <p:sp>
        <p:nvSpPr>
          <p:cNvPr id="31" name="Rectangle 30"/>
          <p:cNvSpPr/>
          <p:nvPr/>
        </p:nvSpPr>
        <p:spPr>
          <a:xfrm>
            <a:off x="7603710" y="3316514"/>
            <a:ext cx="10134600" cy="5867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en-US" sz="3600">
                <a:solidFill>
                  <a:schemeClr val="tx1"/>
                </a:solidFill>
                <a:latin typeface="Arial" pitchFamily="34" charset="0"/>
                <a:cs typeface="Arial" pitchFamily="34" charset="0"/>
              </a:rPr>
              <a:t>Thói quen chi tiêu </a:t>
            </a:r>
            <a:r>
              <a:rPr lang="en-US" sz="3600" smtClean="0">
                <a:solidFill>
                  <a:schemeClr val="tx1"/>
                </a:solidFill>
                <a:latin typeface="Arial" pitchFamily="34" charset="0"/>
                <a:cs typeface="Arial" pitchFamily="34" charset="0"/>
              </a:rPr>
              <a:t>đang </a:t>
            </a:r>
            <a:r>
              <a:rPr lang="en-US" sz="3600">
                <a:solidFill>
                  <a:schemeClr val="tx1"/>
                </a:solidFill>
                <a:latin typeface="Arial" pitchFamily="34" charset="0"/>
                <a:cs typeface="Arial" pitchFamily="34" charset="0"/>
              </a:rPr>
              <a:t>mất kiểm soát, đua đòi với các bạn. </a:t>
            </a:r>
            <a:endParaRPr lang="vi-VN" sz="3600" smtClean="0">
              <a:solidFill>
                <a:schemeClr val="tx1"/>
              </a:solidFill>
              <a:latin typeface="Arial" pitchFamily="34" charset="0"/>
              <a:cs typeface="Arial" pitchFamily="34" charset="0"/>
            </a:endParaRPr>
          </a:p>
          <a:p>
            <a:pPr marL="571500" indent="-571500" algn="just">
              <a:lnSpc>
                <a:spcPct val="150000"/>
              </a:lnSpc>
              <a:buFont typeface="Arial" pitchFamily="34" charset="0"/>
              <a:buChar char="•"/>
            </a:pPr>
            <a:r>
              <a:rPr lang="vi-VN" sz="3600" smtClean="0">
                <a:solidFill>
                  <a:schemeClr val="tx1"/>
                </a:solidFill>
                <a:latin typeface="Arial" pitchFamily="34" charset="0"/>
                <a:cs typeface="Arial" pitchFamily="34" charset="0"/>
              </a:rPr>
              <a:t>Khuyên </a:t>
            </a:r>
            <a:r>
              <a:rPr lang="en-US" sz="3600" smtClean="0">
                <a:solidFill>
                  <a:schemeClr val="tx1"/>
                </a:solidFill>
                <a:latin typeface="Arial" pitchFamily="34" charset="0"/>
                <a:cs typeface="Arial" pitchFamily="34" charset="0"/>
              </a:rPr>
              <a:t>K </a:t>
            </a:r>
            <a:r>
              <a:rPr lang="en-US" sz="3600">
                <a:solidFill>
                  <a:schemeClr val="tx1"/>
                </a:solidFill>
                <a:latin typeface="Arial" pitchFamily="34" charset="0"/>
                <a:cs typeface="Arial" pitchFamily="34" charset="0"/>
              </a:rPr>
              <a:t>chi tiêu hợp lý </a:t>
            </a:r>
            <a:r>
              <a:rPr lang="en-US" sz="3600" smtClean="0">
                <a:solidFill>
                  <a:schemeClr val="tx1"/>
                </a:solidFill>
                <a:latin typeface="Arial" pitchFamily="34" charset="0"/>
                <a:cs typeface="Arial" pitchFamily="34" charset="0"/>
              </a:rPr>
              <a:t>hơn</a:t>
            </a:r>
            <a:r>
              <a:rPr lang="vi-VN" sz="3600" smtClean="0">
                <a:solidFill>
                  <a:schemeClr val="tx1"/>
                </a:solidFill>
                <a:latin typeface="Arial" pitchFamily="34" charset="0"/>
                <a:cs typeface="Arial" pitchFamily="34" charset="0"/>
              </a:rPr>
              <a:t>; </a:t>
            </a:r>
            <a:r>
              <a:rPr lang="en-US" sz="3600" smtClean="0">
                <a:solidFill>
                  <a:schemeClr val="tx1"/>
                </a:solidFill>
                <a:latin typeface="Arial" pitchFamily="34" charset="0"/>
                <a:cs typeface="Arial" pitchFamily="34" charset="0"/>
              </a:rPr>
              <a:t>giải </a:t>
            </a:r>
            <a:r>
              <a:rPr lang="en-US" sz="3600">
                <a:solidFill>
                  <a:schemeClr val="tx1"/>
                </a:solidFill>
                <a:latin typeface="Arial" pitchFamily="34" charset="0"/>
                <a:cs typeface="Arial" pitchFamily="34" charset="0"/>
              </a:rPr>
              <a:t>thích cho K hiểu về sự vất vả khi kiếm tiền của bố mẹ; </a:t>
            </a:r>
            <a:r>
              <a:rPr lang="en-US" sz="3600" smtClean="0">
                <a:solidFill>
                  <a:schemeClr val="tx1"/>
                </a:solidFill>
                <a:latin typeface="Arial" pitchFamily="34" charset="0"/>
                <a:cs typeface="Arial" pitchFamily="34" charset="0"/>
              </a:rPr>
              <a:t>cho </a:t>
            </a:r>
            <a:r>
              <a:rPr lang="en-US" sz="3600">
                <a:solidFill>
                  <a:schemeClr val="tx1"/>
                </a:solidFill>
                <a:latin typeface="Arial" pitchFamily="34" charset="0"/>
                <a:cs typeface="Arial" pitchFamily="34" charset="0"/>
              </a:rPr>
              <a:t>K thấy được </a:t>
            </a:r>
            <a:r>
              <a:rPr lang="en-US" sz="3600" smtClean="0">
                <a:solidFill>
                  <a:schemeClr val="tx1"/>
                </a:solidFill>
                <a:latin typeface="Arial" pitchFamily="34" charset="0"/>
                <a:cs typeface="Arial" pitchFamily="34" charset="0"/>
              </a:rPr>
              <a:t>còn </a:t>
            </a:r>
            <a:r>
              <a:rPr lang="en-US" sz="3600">
                <a:solidFill>
                  <a:schemeClr val="tx1"/>
                </a:solidFill>
                <a:latin typeface="Arial" pitchFamily="34" charset="0"/>
                <a:cs typeface="Arial" pitchFamily="34" charset="0"/>
              </a:rPr>
              <a:t>những bạn nhỏ, em nhỏ đáng thương hơn mình, không có đồ chơi để chơi, mình có thì nên trân trọng.</a:t>
            </a:r>
          </a:p>
        </p:txBody>
      </p:sp>
    </p:spTree>
    <p:extLst>
      <p:ext uri="{BB962C8B-B14F-4D97-AF65-F5344CB8AC3E}">
        <p14:creationId xmlns:p14="http://schemas.microsoft.com/office/powerpoint/2010/main" val="70156250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xEl>
                                              <p:pRg st="0" end="0"/>
                                            </p:txEl>
                                          </p:spTgt>
                                        </p:tgtEl>
                                        <p:attrNameLst>
                                          <p:attrName>style.visibility</p:attrName>
                                        </p:attrNameLst>
                                      </p:cBhvr>
                                      <p:to>
                                        <p:strVal val="visible"/>
                                      </p:to>
                                    </p:set>
                                    <p:animEffect transition="in" filter="fade">
                                      <p:cBhvr>
                                        <p:cTn id="33" dur="500"/>
                                        <p:tgtEl>
                                          <p:spTgt spid="3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xEl>
                                              <p:pRg st="1" end="1"/>
                                            </p:txEl>
                                          </p:spTgt>
                                        </p:tgtEl>
                                        <p:attrNameLst>
                                          <p:attrName>style.visibility</p:attrName>
                                        </p:attrNameLst>
                                      </p:cBhvr>
                                      <p:to>
                                        <p:strVal val="visible"/>
                                      </p:to>
                                    </p:set>
                                    <p:animEffect transition="in" filter="fade">
                                      <p:cBhvr>
                                        <p:cTn id="38"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2" grpId="0" animBg="1"/>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4" y="36113"/>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6"/>
            <a:ext cx="15493506" cy="7872161"/>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ct val="150000"/>
                </a:lnSpc>
                <a:spcBef>
                  <a:spcPct val="0"/>
                </a:spcBef>
              </a:pPr>
              <a:endParaRPr sz="6000" b="1" spc="300">
                <a:solidFill>
                  <a:prstClr val="black"/>
                </a:solidFill>
                <a:latin typeface="Arial" pitchFamily="34" charset="0"/>
                <a:cs typeface="Arial" pitchFamily="34" charset="0"/>
              </a:endParaRPr>
            </a:p>
          </p:txBody>
        </p:sp>
      </p:grpSp>
      <p:grpSp>
        <p:nvGrpSpPr>
          <p:cNvPr id="8" name="Group 8"/>
          <p:cNvGrpSpPr/>
          <p:nvPr/>
        </p:nvGrpSpPr>
        <p:grpSpPr>
          <a:xfrm>
            <a:off x="1482063" y="-318330"/>
            <a:ext cx="15493506" cy="1765391"/>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ct val="150000"/>
                </a:lnSpc>
                <a:spcBef>
                  <a:spcPct val="0"/>
                </a:spcBef>
              </a:pPr>
              <a:endParaRPr sz="6000" b="1" spc="300">
                <a:solidFill>
                  <a:prstClr val="black"/>
                </a:solidFill>
                <a:latin typeface="Arial" pitchFamily="34" charset="0"/>
                <a:cs typeface="Arial" pitchFamily="34" charset="0"/>
              </a:endParaRPr>
            </a:p>
          </p:txBody>
        </p:sp>
      </p:grpSp>
      <p:grpSp>
        <p:nvGrpSpPr>
          <p:cNvPr id="11" name="Group 11"/>
          <p:cNvGrpSpPr/>
          <p:nvPr/>
        </p:nvGrpSpPr>
        <p:grpSpPr>
          <a:xfrm>
            <a:off x="1821331" y="2827529"/>
            <a:ext cx="14645345"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ct val="150000"/>
                </a:lnSpc>
              </a:pPr>
              <a:endParaRPr sz="6000" b="1" spc="300">
                <a:solidFill>
                  <a:prstClr val="black"/>
                </a:solidFill>
                <a:latin typeface="Arial" pitchFamily="34" charset="0"/>
                <a:cs typeface="Arial" pitchFamily="34" charset="0"/>
              </a:endParaRPr>
            </a:p>
          </p:txBody>
        </p:sp>
      </p:grpSp>
      <p:sp>
        <p:nvSpPr>
          <p:cNvPr id="14" name="Freeform 14"/>
          <p:cNvSpPr/>
          <p:nvPr/>
        </p:nvSpPr>
        <p:spPr>
          <a:xfrm>
            <a:off x="15826282" y="5722540"/>
            <a:ext cx="2128949"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5" y="-4308183"/>
            <a:ext cx="1079108" cy="11510489"/>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8" y="-267210"/>
            <a:ext cx="2116223" cy="4742237"/>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3158258" y="3848100"/>
            <a:ext cx="11801858" cy="1213922"/>
          </a:xfrm>
          <a:prstGeom prst="rect">
            <a:avLst/>
          </a:prstGeom>
        </p:spPr>
        <p:txBody>
          <a:bodyPr lIns="0" tIns="0" rIns="0" bIns="0" rtlCol="0" anchor="t">
            <a:spAutoFit/>
          </a:bodyPr>
          <a:lstStyle/>
          <a:p>
            <a:pPr algn="ctr">
              <a:lnSpc>
                <a:spcPct val="150000"/>
              </a:lnSpc>
            </a:pPr>
            <a:r>
              <a:rPr lang="vi-VN" sz="6000" b="1" spc="300" smtClean="0">
                <a:solidFill>
                  <a:srgbClr val="000000"/>
                </a:solidFill>
                <a:latin typeface="Arial" pitchFamily="34" charset="0"/>
                <a:cs typeface="Arial" pitchFamily="34" charset="0"/>
              </a:rPr>
              <a:t>VẬN DỤNG</a:t>
            </a:r>
            <a:endParaRPr lang="en-US" sz="6000" b="1" spc="300">
              <a:solidFill>
                <a:srgbClr val="000000"/>
              </a:solidFill>
              <a:latin typeface="Arial" pitchFamily="34" charset="0"/>
              <a:cs typeface="Arial" pitchFamily="34" charset="0"/>
            </a:endParaRPr>
          </a:p>
        </p:txBody>
      </p:sp>
      <p:sp>
        <p:nvSpPr>
          <p:cNvPr id="19" name="TextBox 18"/>
          <p:cNvSpPr txBox="1"/>
          <p:nvPr/>
        </p:nvSpPr>
        <p:spPr>
          <a:xfrm>
            <a:off x="3523019" y="5722540"/>
            <a:ext cx="11411600" cy="1846659"/>
          </a:xfrm>
          <a:prstGeom prst="rect">
            <a:avLst/>
          </a:prstGeom>
        </p:spPr>
        <p:txBody>
          <a:bodyPr lIns="0" tIns="0" rIns="0" bIns="0" rtlCol="0" anchor="t">
            <a:spAutoFit/>
          </a:bodyPr>
          <a:lstStyle/>
          <a:p>
            <a:pPr algn="just">
              <a:lnSpc>
                <a:spcPct val="150000"/>
              </a:lnSpc>
            </a:pPr>
            <a:r>
              <a:rPr lang="vi-VN" sz="4000" b="1" spc="300" smtClean="0">
                <a:solidFill>
                  <a:srgbClr val="000000"/>
                </a:solidFill>
                <a:latin typeface="Arial" pitchFamily="34" charset="0"/>
                <a:cs typeface="Arial" pitchFamily="34" charset="0"/>
              </a:rPr>
              <a:t>Nhiệm vụ 1. </a:t>
            </a:r>
            <a:r>
              <a:rPr lang="en-US" sz="4000" smtClean="0">
                <a:latin typeface="Arial" pitchFamily="34" charset="0"/>
                <a:cs typeface="Arial" pitchFamily="34" charset="0"/>
              </a:rPr>
              <a:t>Em </a:t>
            </a:r>
            <a:r>
              <a:rPr lang="en-US" sz="4000">
                <a:latin typeface="Arial" pitchFamily="34" charset="0"/>
                <a:cs typeface="Arial" pitchFamily="34" charset="0"/>
              </a:rPr>
              <a:t>hãy thực hiện kế hoạch chi tiêu đã đề ra ở bài luyện tập 5.</a:t>
            </a:r>
          </a:p>
        </p:txBody>
      </p:sp>
    </p:spTree>
    <p:extLst>
      <p:ext uri="{BB962C8B-B14F-4D97-AF65-F5344CB8AC3E}">
        <p14:creationId xmlns:p14="http://schemas.microsoft.com/office/powerpoint/2010/main" val="740084981"/>
      </p:ext>
    </p:extLst>
  </p:cSld>
  <p:clrMapOvr>
    <a:masterClrMapping/>
  </p:clrMapOvr>
  <p:transition spd="med">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8" name="Rectangle 17"/>
          <p:cNvSpPr/>
          <p:nvPr/>
        </p:nvSpPr>
        <p:spPr>
          <a:xfrm>
            <a:off x="381000" y="952500"/>
            <a:ext cx="8534400" cy="8402300"/>
          </a:xfrm>
          <a:prstGeom prst="rect">
            <a:avLst/>
          </a:prstGeom>
        </p:spPr>
        <p:txBody>
          <a:bodyPr wrap="square">
            <a:spAutoFit/>
          </a:bodyPr>
          <a:lstStyle/>
          <a:p>
            <a:pPr algn="just">
              <a:lnSpc>
                <a:spcPct val="150000"/>
              </a:lnSpc>
            </a:pPr>
            <a:r>
              <a:rPr lang="en-US" sz="3600" b="1">
                <a:latin typeface="Arial" pitchFamily="34" charset="0"/>
                <a:cs typeface="Arial" pitchFamily="34" charset="0"/>
              </a:rPr>
              <a:t>Bước 1</a:t>
            </a:r>
            <a:r>
              <a:rPr lang="en-US" sz="3600">
                <a:latin typeface="Arial" pitchFamily="34" charset="0"/>
                <a:cs typeface="Arial" pitchFamily="34" charset="0"/>
              </a:rPr>
              <a:t>: Xác định mục tiêu và thời hạn thực hiện dựa trên nguồn lực hiện </a:t>
            </a:r>
            <a:r>
              <a:rPr lang="en-US" sz="3600" smtClean="0">
                <a:latin typeface="Arial" pitchFamily="34" charset="0"/>
                <a:cs typeface="Arial" pitchFamily="34" charset="0"/>
              </a:rPr>
              <a:t>có</a:t>
            </a:r>
            <a:r>
              <a:rPr lang="vi-VN" sz="3600" smtClean="0">
                <a:latin typeface="Arial" pitchFamily="34" charset="0"/>
                <a:cs typeface="Arial" pitchFamily="34" charset="0"/>
              </a:rPr>
              <a:t>:</a:t>
            </a:r>
            <a:endParaRPr lang="en-US" sz="3600">
              <a:latin typeface="Arial" pitchFamily="34" charset="0"/>
              <a:cs typeface="Arial" pitchFamily="34" charset="0"/>
            </a:endParaRPr>
          </a:p>
          <a:p>
            <a:pPr marL="571500" indent="-571500" algn="just">
              <a:lnSpc>
                <a:spcPct val="150000"/>
              </a:lnSpc>
              <a:buFont typeface="Arial" pitchFamily="34" charset="0"/>
              <a:buChar char="•"/>
            </a:pPr>
            <a:r>
              <a:rPr lang="en-US" sz="3600" smtClean="0">
                <a:latin typeface="Arial" pitchFamily="34" charset="0"/>
                <a:cs typeface="Arial" pitchFamily="34" charset="0"/>
              </a:rPr>
              <a:t>Mục </a:t>
            </a:r>
            <a:r>
              <a:rPr lang="en-US" sz="3600">
                <a:latin typeface="Arial" pitchFamily="34" charset="0"/>
                <a:cs typeface="Arial" pitchFamily="34" charset="0"/>
              </a:rPr>
              <a:t>tiêu: chi tiêu hợp lí trong một tháng. Mỗi tháng tiết kiệm được 50.000 đồng.</a:t>
            </a:r>
          </a:p>
          <a:p>
            <a:pPr marL="571500" indent="-571500" algn="just">
              <a:lnSpc>
                <a:spcPct val="150000"/>
              </a:lnSpc>
              <a:buFont typeface="Arial" pitchFamily="34" charset="0"/>
              <a:buChar char="•"/>
            </a:pPr>
            <a:r>
              <a:rPr lang="en-US" sz="3600" smtClean="0">
                <a:latin typeface="Arial" pitchFamily="34" charset="0"/>
                <a:cs typeface="Arial" pitchFamily="34" charset="0"/>
              </a:rPr>
              <a:t>Thời </a:t>
            </a:r>
            <a:r>
              <a:rPr lang="en-US" sz="3600">
                <a:latin typeface="Arial" pitchFamily="34" charset="0"/>
                <a:cs typeface="Arial" pitchFamily="34" charset="0"/>
              </a:rPr>
              <a:t>gian thực hiện: 1 </a:t>
            </a:r>
            <a:r>
              <a:rPr lang="en-US" sz="3600" smtClean="0">
                <a:latin typeface="Arial" pitchFamily="34" charset="0"/>
                <a:cs typeface="Arial" pitchFamily="34" charset="0"/>
              </a:rPr>
              <a:t>tháng</a:t>
            </a:r>
            <a:r>
              <a:rPr lang="vi-VN" sz="3600" smtClean="0">
                <a:latin typeface="Arial" pitchFamily="34" charset="0"/>
                <a:cs typeface="Arial" pitchFamily="34" charset="0"/>
              </a:rPr>
              <a:t>.</a:t>
            </a:r>
            <a:endParaRPr lang="en-US" sz="3600">
              <a:latin typeface="Arial" pitchFamily="34" charset="0"/>
              <a:cs typeface="Arial" pitchFamily="34" charset="0"/>
            </a:endParaRPr>
          </a:p>
          <a:p>
            <a:pPr marL="571500" indent="-571500" algn="just">
              <a:lnSpc>
                <a:spcPct val="150000"/>
              </a:lnSpc>
              <a:buFont typeface="Arial" pitchFamily="34" charset="0"/>
              <a:buChar char="•"/>
            </a:pPr>
            <a:r>
              <a:rPr lang="en-US" sz="3600" smtClean="0">
                <a:latin typeface="Arial" pitchFamily="34" charset="0"/>
                <a:cs typeface="Arial" pitchFamily="34" charset="0"/>
              </a:rPr>
              <a:t>Nguồn </a:t>
            </a:r>
            <a:r>
              <a:rPr lang="en-US" sz="3600">
                <a:latin typeface="Arial" pitchFamily="34" charset="0"/>
                <a:cs typeface="Arial" pitchFamily="34" charset="0"/>
              </a:rPr>
              <a:t>lực hiện có: tiền bố mẹ cho để ăn sáng và tiêu vặt hàng tháng (500.000 đồng); tiền thu được từ việc thu gom, bán phế liệu (50.000 đồng</a:t>
            </a:r>
            <a:r>
              <a:rPr lang="en-US" sz="3600" smtClean="0">
                <a:latin typeface="Arial" pitchFamily="34" charset="0"/>
                <a:cs typeface="Arial" pitchFamily="34" charset="0"/>
              </a:rPr>
              <a:t>)</a:t>
            </a:r>
            <a:r>
              <a:rPr lang="vi-VN" sz="3600" smtClean="0">
                <a:latin typeface="Arial" pitchFamily="34" charset="0"/>
                <a:cs typeface="Arial" pitchFamily="34" charset="0"/>
              </a:rPr>
              <a:t>.</a:t>
            </a:r>
            <a:endParaRPr lang="en-US" sz="3600">
              <a:latin typeface="Arial" pitchFamily="34" charset="0"/>
              <a:cs typeface="Arial" pitchFamily="34" charset="0"/>
            </a:endParaRPr>
          </a:p>
        </p:txBody>
      </p:sp>
      <p:grpSp>
        <p:nvGrpSpPr>
          <p:cNvPr id="21" name="Group 8"/>
          <p:cNvGrpSpPr/>
          <p:nvPr/>
        </p:nvGrpSpPr>
        <p:grpSpPr>
          <a:xfrm>
            <a:off x="9296400" y="-19958"/>
            <a:ext cx="9448800" cy="10497457"/>
            <a:chOff x="0" y="0"/>
            <a:chExt cx="4080594" cy="464959"/>
          </a:xfrm>
        </p:grpSpPr>
        <p:sp>
          <p:nvSpPr>
            <p:cNvPr id="22"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23" name="TextBox 10"/>
            <p:cNvSpPr txBox="1"/>
            <p:nvPr/>
          </p:nvSpPr>
          <p:spPr>
            <a:xfrm>
              <a:off x="0" y="-28575"/>
              <a:ext cx="4080594" cy="493534"/>
            </a:xfrm>
            <a:prstGeom prst="rect">
              <a:avLst/>
            </a:prstGeom>
          </p:spPr>
          <p:txBody>
            <a:bodyPr lIns="50800" tIns="50800" rIns="50800" bIns="50800" rtlCol="0" anchor="ctr"/>
            <a:lstStyle/>
            <a:p>
              <a:pPr algn="ctr">
                <a:lnSpc>
                  <a:spcPct val="150000"/>
                </a:lnSpc>
                <a:spcBef>
                  <a:spcPct val="0"/>
                </a:spcBef>
              </a:pPr>
              <a:endParaRPr sz="6000" b="1" spc="300">
                <a:solidFill>
                  <a:prstClr val="black"/>
                </a:solidFill>
                <a:latin typeface="Arial" pitchFamily="34" charset="0"/>
                <a:cs typeface="Arial" pitchFamily="34" charset="0"/>
              </a:endParaRPr>
            </a:p>
          </p:txBody>
        </p:sp>
      </p:grpSp>
      <p:sp>
        <p:nvSpPr>
          <p:cNvPr id="24" name="Rectangle 23"/>
          <p:cNvSpPr/>
          <p:nvPr/>
        </p:nvSpPr>
        <p:spPr>
          <a:xfrm>
            <a:off x="9867900" y="952500"/>
            <a:ext cx="8305800" cy="6740307"/>
          </a:xfrm>
          <a:prstGeom prst="rect">
            <a:avLst/>
          </a:prstGeom>
        </p:spPr>
        <p:txBody>
          <a:bodyPr wrap="square">
            <a:spAutoFit/>
          </a:bodyPr>
          <a:lstStyle/>
          <a:p>
            <a:pPr algn="just">
              <a:lnSpc>
                <a:spcPct val="150000"/>
              </a:lnSpc>
            </a:pPr>
            <a:r>
              <a:rPr lang="en-US" sz="3600" b="1">
                <a:solidFill>
                  <a:srgbClr val="FBF6EF"/>
                </a:solidFill>
                <a:latin typeface="Arial" pitchFamily="34" charset="0"/>
                <a:cs typeface="Arial" pitchFamily="34" charset="0"/>
              </a:rPr>
              <a:t>Bước 2</a:t>
            </a:r>
            <a:r>
              <a:rPr lang="en-US" sz="3600">
                <a:solidFill>
                  <a:srgbClr val="FBF6EF"/>
                </a:solidFill>
                <a:latin typeface="Arial" pitchFamily="34" charset="0"/>
                <a:cs typeface="Arial" pitchFamily="34" charset="0"/>
              </a:rPr>
              <a:t>: Xác định các khoản cần </a:t>
            </a:r>
            <a:r>
              <a:rPr lang="en-US" sz="3600" smtClean="0">
                <a:solidFill>
                  <a:srgbClr val="FBF6EF"/>
                </a:solidFill>
                <a:latin typeface="Arial" pitchFamily="34" charset="0"/>
                <a:cs typeface="Arial" pitchFamily="34" charset="0"/>
              </a:rPr>
              <a:t>chi</a:t>
            </a:r>
            <a:r>
              <a:rPr lang="vi-VN" sz="3600">
                <a:solidFill>
                  <a:srgbClr val="FBF6EF"/>
                </a:solidFill>
                <a:latin typeface="Arial" pitchFamily="34" charset="0"/>
                <a:cs typeface="Arial" pitchFamily="34" charset="0"/>
              </a:rPr>
              <a:t>:</a:t>
            </a:r>
            <a:endParaRPr lang="en-US" sz="3600">
              <a:solidFill>
                <a:srgbClr val="FBF6EF"/>
              </a:solidFill>
              <a:latin typeface="Arial" pitchFamily="34" charset="0"/>
              <a:cs typeface="Arial" pitchFamily="34" charset="0"/>
            </a:endParaRPr>
          </a:p>
          <a:p>
            <a:pPr marL="571500" indent="-571500" algn="just">
              <a:lnSpc>
                <a:spcPct val="150000"/>
              </a:lnSpc>
              <a:buFont typeface="Arial" pitchFamily="34" charset="0"/>
              <a:buChar char="•"/>
            </a:pPr>
            <a:r>
              <a:rPr lang="en-US" sz="3600" smtClean="0">
                <a:solidFill>
                  <a:srgbClr val="FBF6EF"/>
                </a:solidFill>
                <a:latin typeface="Arial" pitchFamily="34" charset="0"/>
                <a:cs typeface="Arial" pitchFamily="34" charset="0"/>
              </a:rPr>
              <a:t>Khoản </a:t>
            </a:r>
            <a:r>
              <a:rPr lang="en-US" sz="3600">
                <a:solidFill>
                  <a:srgbClr val="FBF6EF"/>
                </a:solidFill>
                <a:latin typeface="Arial" pitchFamily="34" charset="0"/>
                <a:cs typeface="Arial" pitchFamily="34" charset="0"/>
              </a:rPr>
              <a:t>chi cố định: ăn sáng, mua nước uống, mua vở, bút,...</a:t>
            </a:r>
          </a:p>
          <a:p>
            <a:pPr marL="571500" indent="-571500" algn="just">
              <a:lnSpc>
                <a:spcPct val="150000"/>
              </a:lnSpc>
              <a:buFont typeface="Arial" pitchFamily="34" charset="0"/>
              <a:buChar char="•"/>
            </a:pPr>
            <a:r>
              <a:rPr lang="en-US" sz="3600" smtClean="0">
                <a:solidFill>
                  <a:srgbClr val="FBF6EF"/>
                </a:solidFill>
                <a:latin typeface="Arial" pitchFamily="34" charset="0"/>
                <a:cs typeface="Arial" pitchFamily="34" charset="0"/>
              </a:rPr>
              <a:t>Khoản </a:t>
            </a:r>
            <a:r>
              <a:rPr lang="en-US" sz="3600">
                <a:solidFill>
                  <a:srgbClr val="FBF6EF"/>
                </a:solidFill>
                <a:latin typeface="Arial" pitchFamily="34" charset="0"/>
                <a:cs typeface="Arial" pitchFamily="34" charset="0"/>
              </a:rPr>
              <a:t>chi cần thiết nhưng có thể linh hoạt: mua truyện, sách tham khảo…</a:t>
            </a:r>
          </a:p>
          <a:p>
            <a:pPr marL="571500" indent="-571500" algn="just">
              <a:lnSpc>
                <a:spcPct val="150000"/>
              </a:lnSpc>
              <a:buFont typeface="Arial" pitchFamily="34" charset="0"/>
              <a:buChar char="•"/>
            </a:pPr>
            <a:r>
              <a:rPr lang="en-US" sz="3600" smtClean="0">
                <a:solidFill>
                  <a:srgbClr val="FBF6EF"/>
                </a:solidFill>
                <a:latin typeface="Arial" pitchFamily="34" charset="0"/>
                <a:cs typeface="Arial" pitchFamily="34" charset="0"/>
              </a:rPr>
              <a:t>Khoản </a:t>
            </a:r>
            <a:r>
              <a:rPr lang="en-US" sz="3600">
                <a:solidFill>
                  <a:srgbClr val="FBF6EF"/>
                </a:solidFill>
                <a:latin typeface="Arial" pitchFamily="34" charset="0"/>
                <a:cs typeface="Arial" pitchFamily="34" charset="0"/>
              </a:rPr>
              <a:t>chi phát sinh: quà mừng sinh nhật, liên hoan bạn bè,....</a:t>
            </a:r>
          </a:p>
          <a:p>
            <a:pPr marL="571500" indent="-571500" algn="just">
              <a:lnSpc>
                <a:spcPct val="150000"/>
              </a:lnSpc>
              <a:buFont typeface="Arial" pitchFamily="34" charset="0"/>
              <a:buChar char="•"/>
            </a:pPr>
            <a:r>
              <a:rPr lang="en-US" sz="3600" smtClean="0">
                <a:solidFill>
                  <a:srgbClr val="FBF6EF"/>
                </a:solidFill>
                <a:latin typeface="Arial" pitchFamily="34" charset="0"/>
                <a:cs typeface="Arial" pitchFamily="34" charset="0"/>
              </a:rPr>
              <a:t>Tiết </a:t>
            </a:r>
            <a:r>
              <a:rPr lang="en-US" sz="3600">
                <a:solidFill>
                  <a:srgbClr val="FBF6EF"/>
                </a:solidFill>
                <a:latin typeface="Arial" pitchFamily="34" charset="0"/>
                <a:cs typeface="Arial" pitchFamily="34" charset="0"/>
              </a:rPr>
              <a:t>kiệm dự phòng....</a:t>
            </a:r>
          </a:p>
        </p:txBody>
      </p:sp>
      <p:pic>
        <p:nvPicPr>
          <p:cNvPr id="9218" name="Picture 2" descr="https://o.remove.bg/downloads/37a870d1-839e-4c19-a14a-7940fa589931/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1600" y="7116987"/>
            <a:ext cx="6734175"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19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xEl>
                                              <p:pRg st="2" end="2"/>
                                            </p:txEl>
                                          </p:spTgt>
                                        </p:tgtEl>
                                        <p:attrNameLst>
                                          <p:attrName>style.visibility</p:attrName>
                                        </p:attrNameLst>
                                      </p:cBhvr>
                                      <p:to>
                                        <p:strVal val="visible"/>
                                      </p:to>
                                    </p:set>
                                    <p:animEffect transition="in" filter="fade">
                                      <p:cBhvr>
                                        <p:cTn id="18" dur="500"/>
                                        <p:tgtEl>
                                          <p:spTgt spid="1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animEffect transition="in" filter="fade">
                                      <p:cBhvr>
                                        <p:cTn id="23" dur="500"/>
                                        <p:tgtEl>
                                          <p:spTgt spid="1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 calcmode="lin" valueType="num">
                                      <p:cBhvr additive="base">
                                        <p:cTn id="2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xEl>
                                              <p:pRg st="1" end="1"/>
                                            </p:txEl>
                                          </p:spTgt>
                                        </p:tgtEl>
                                        <p:attrNameLst>
                                          <p:attrName>style.visibility</p:attrName>
                                        </p:attrNameLst>
                                      </p:cBhvr>
                                      <p:to>
                                        <p:strVal val="visible"/>
                                      </p:to>
                                    </p:set>
                                    <p:animEffect transition="in" filter="fade">
                                      <p:cBhvr>
                                        <p:cTn id="34" dur="500"/>
                                        <p:tgtEl>
                                          <p:spTgt spid="2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4">
                                            <p:txEl>
                                              <p:pRg st="2" end="2"/>
                                            </p:txEl>
                                          </p:spTgt>
                                        </p:tgtEl>
                                        <p:attrNameLst>
                                          <p:attrName>style.visibility</p:attrName>
                                        </p:attrNameLst>
                                      </p:cBhvr>
                                      <p:to>
                                        <p:strVal val="visible"/>
                                      </p:to>
                                    </p:set>
                                    <p:animEffect transition="in" filter="fade">
                                      <p:cBhvr>
                                        <p:cTn id="39" dur="500"/>
                                        <p:tgtEl>
                                          <p:spTgt spid="2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
                                            <p:txEl>
                                              <p:pRg st="3" end="3"/>
                                            </p:txEl>
                                          </p:spTgt>
                                        </p:tgtEl>
                                        <p:attrNameLst>
                                          <p:attrName>style.visibility</p:attrName>
                                        </p:attrNameLst>
                                      </p:cBhvr>
                                      <p:to>
                                        <p:strVal val="visible"/>
                                      </p:to>
                                    </p:set>
                                    <p:animEffect transition="in" filter="fade">
                                      <p:cBhvr>
                                        <p:cTn id="44" dur="500"/>
                                        <p:tgtEl>
                                          <p:spTgt spid="2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
                                            <p:txEl>
                                              <p:pRg st="4" end="4"/>
                                            </p:txEl>
                                          </p:spTgt>
                                        </p:tgtEl>
                                        <p:attrNameLst>
                                          <p:attrName>style.visibility</p:attrName>
                                        </p:attrNameLst>
                                      </p:cBhvr>
                                      <p:to>
                                        <p:strVal val="visible"/>
                                      </p:to>
                                    </p:set>
                                    <p:animEffect transition="in" filter="fade">
                                      <p:cBhvr>
                                        <p:cTn id="49"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1" name="Group 8"/>
          <p:cNvGrpSpPr/>
          <p:nvPr/>
        </p:nvGrpSpPr>
        <p:grpSpPr>
          <a:xfrm>
            <a:off x="-304800" y="-19959"/>
            <a:ext cx="10058400" cy="10497457"/>
            <a:chOff x="0" y="0"/>
            <a:chExt cx="4080594" cy="464959"/>
          </a:xfrm>
        </p:grpSpPr>
        <p:sp>
          <p:nvSpPr>
            <p:cNvPr id="22"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23" name="TextBox 10"/>
            <p:cNvSpPr txBox="1"/>
            <p:nvPr/>
          </p:nvSpPr>
          <p:spPr>
            <a:xfrm>
              <a:off x="0" y="-28575"/>
              <a:ext cx="4080594" cy="493534"/>
            </a:xfrm>
            <a:prstGeom prst="rect">
              <a:avLst/>
            </a:prstGeom>
          </p:spPr>
          <p:txBody>
            <a:bodyPr lIns="50800" tIns="50800" rIns="50800" bIns="50800" rtlCol="0" anchor="ctr"/>
            <a:lstStyle/>
            <a:p>
              <a:pPr algn="ctr">
                <a:lnSpc>
                  <a:spcPct val="150000"/>
                </a:lnSpc>
                <a:spcBef>
                  <a:spcPct val="0"/>
                </a:spcBef>
              </a:pPr>
              <a:endParaRPr sz="6000" b="1" spc="300">
                <a:solidFill>
                  <a:prstClr val="black"/>
                </a:solidFill>
                <a:latin typeface="Arial" pitchFamily="34" charset="0"/>
                <a:cs typeface="Arial" pitchFamily="34" charset="0"/>
              </a:endParaRPr>
            </a:p>
          </p:txBody>
        </p:sp>
      </p:grpSp>
      <p:sp>
        <p:nvSpPr>
          <p:cNvPr id="24" name="Rectangle 23"/>
          <p:cNvSpPr/>
          <p:nvPr/>
        </p:nvSpPr>
        <p:spPr>
          <a:xfrm>
            <a:off x="571500" y="1494445"/>
            <a:ext cx="8305800" cy="7468648"/>
          </a:xfrm>
          <a:prstGeom prst="rect">
            <a:avLst/>
          </a:prstGeom>
        </p:spPr>
        <p:txBody>
          <a:bodyPr wrap="square">
            <a:spAutoFit/>
          </a:bodyPr>
          <a:lstStyle/>
          <a:p>
            <a:pPr algn="just">
              <a:lnSpc>
                <a:spcPct val="150000"/>
              </a:lnSpc>
            </a:pPr>
            <a:r>
              <a:rPr lang="en-US" sz="3600" b="1">
                <a:solidFill>
                  <a:srgbClr val="FBF6EF"/>
                </a:solidFill>
                <a:latin typeface="Arial" pitchFamily="34" charset="0"/>
                <a:cs typeface="Arial" pitchFamily="34" charset="0"/>
              </a:rPr>
              <a:t>Bước 3</a:t>
            </a:r>
            <a:r>
              <a:rPr lang="en-US" sz="3600">
                <a:solidFill>
                  <a:srgbClr val="FBF6EF"/>
                </a:solidFill>
                <a:latin typeface="Arial" pitchFamily="34" charset="0"/>
                <a:cs typeface="Arial" pitchFamily="34" charset="0"/>
              </a:rPr>
              <a:t>: Thiết lập quy tắc thu, </a:t>
            </a:r>
            <a:r>
              <a:rPr lang="en-US" sz="3600" smtClean="0">
                <a:solidFill>
                  <a:srgbClr val="FBF6EF"/>
                </a:solidFill>
                <a:latin typeface="Arial" pitchFamily="34" charset="0"/>
                <a:cs typeface="Arial" pitchFamily="34" charset="0"/>
              </a:rPr>
              <a:t>chi</a:t>
            </a:r>
            <a:r>
              <a:rPr lang="vi-VN" sz="3600" smtClean="0">
                <a:solidFill>
                  <a:srgbClr val="FBF6EF"/>
                </a:solidFill>
                <a:latin typeface="Arial" pitchFamily="34" charset="0"/>
                <a:cs typeface="Arial" pitchFamily="34" charset="0"/>
              </a:rPr>
              <a:t>:</a:t>
            </a:r>
            <a:endParaRPr lang="en-US" sz="3600">
              <a:solidFill>
                <a:srgbClr val="FBF6EF"/>
              </a:solidFill>
              <a:latin typeface="Arial" pitchFamily="34" charset="0"/>
              <a:cs typeface="Arial" pitchFamily="34" charset="0"/>
            </a:endParaRPr>
          </a:p>
          <a:p>
            <a:pPr marL="571500" indent="-571500" algn="just">
              <a:lnSpc>
                <a:spcPct val="150000"/>
              </a:lnSpc>
              <a:buFont typeface="Arial" pitchFamily="34" charset="0"/>
              <a:buChar char="•"/>
            </a:pPr>
            <a:r>
              <a:rPr lang="en-US" sz="3600" smtClean="0">
                <a:solidFill>
                  <a:srgbClr val="FBF6EF"/>
                </a:solidFill>
                <a:latin typeface="Arial" pitchFamily="34" charset="0"/>
                <a:cs typeface="Arial" pitchFamily="34" charset="0"/>
              </a:rPr>
              <a:t>Chi </a:t>
            </a:r>
            <a:r>
              <a:rPr lang="en-US" sz="3600">
                <a:solidFill>
                  <a:srgbClr val="FBF6EF"/>
                </a:solidFill>
                <a:latin typeface="Arial" pitchFamily="34" charset="0"/>
                <a:cs typeface="Arial" pitchFamily="34" charset="0"/>
              </a:rPr>
              <a:t>tiêu thiết yếu: 65% (khoảng 357.500 đồng</a:t>
            </a:r>
            <a:r>
              <a:rPr lang="en-US" sz="3600" smtClean="0">
                <a:solidFill>
                  <a:srgbClr val="FBF6EF"/>
                </a:solidFill>
                <a:latin typeface="Arial" pitchFamily="34" charset="0"/>
                <a:cs typeface="Arial" pitchFamily="34" charset="0"/>
              </a:rPr>
              <a:t>)</a:t>
            </a:r>
            <a:r>
              <a:rPr lang="vi-VN" sz="3600" smtClean="0">
                <a:solidFill>
                  <a:srgbClr val="FBF6EF"/>
                </a:solidFill>
                <a:latin typeface="Arial" pitchFamily="34" charset="0"/>
                <a:cs typeface="Arial" pitchFamily="34" charset="0"/>
              </a:rPr>
              <a:t>.</a:t>
            </a:r>
            <a:endParaRPr lang="en-US" sz="3600">
              <a:solidFill>
                <a:srgbClr val="FBF6EF"/>
              </a:solidFill>
              <a:latin typeface="Arial" pitchFamily="34" charset="0"/>
              <a:cs typeface="Arial" pitchFamily="34" charset="0"/>
            </a:endParaRPr>
          </a:p>
          <a:p>
            <a:pPr marL="571500" indent="-571500" algn="just">
              <a:lnSpc>
                <a:spcPct val="150000"/>
              </a:lnSpc>
              <a:buFont typeface="Arial" pitchFamily="34" charset="0"/>
              <a:buChar char="•"/>
            </a:pPr>
            <a:r>
              <a:rPr lang="en-US" sz="3600" smtClean="0">
                <a:solidFill>
                  <a:srgbClr val="FBF6EF"/>
                </a:solidFill>
                <a:latin typeface="Arial" pitchFamily="34" charset="0"/>
                <a:cs typeface="Arial" pitchFamily="34" charset="0"/>
              </a:rPr>
              <a:t>Chi </a:t>
            </a:r>
            <a:r>
              <a:rPr lang="en-US" sz="3600">
                <a:solidFill>
                  <a:srgbClr val="FBF6EF"/>
                </a:solidFill>
                <a:latin typeface="Arial" pitchFamily="34" charset="0"/>
                <a:cs typeface="Arial" pitchFamily="34" charset="0"/>
              </a:rPr>
              <a:t>cần thiết nhưng có thể linh hoạt: 15% (khoảng 82.500 đồng).</a:t>
            </a:r>
          </a:p>
          <a:p>
            <a:pPr marL="571500" indent="-571500" algn="just">
              <a:lnSpc>
                <a:spcPct val="150000"/>
              </a:lnSpc>
              <a:buFont typeface="Arial" pitchFamily="34" charset="0"/>
              <a:buChar char="•"/>
            </a:pPr>
            <a:r>
              <a:rPr lang="en-US" sz="3600" smtClean="0">
                <a:solidFill>
                  <a:srgbClr val="FBF6EF"/>
                </a:solidFill>
                <a:latin typeface="Arial" pitchFamily="34" charset="0"/>
                <a:cs typeface="Arial" pitchFamily="34" charset="0"/>
              </a:rPr>
              <a:t>Chi </a:t>
            </a:r>
            <a:r>
              <a:rPr lang="en-US" sz="3600">
                <a:solidFill>
                  <a:srgbClr val="FBF6EF"/>
                </a:solidFill>
                <a:latin typeface="Arial" pitchFamily="34" charset="0"/>
                <a:cs typeface="Arial" pitchFamily="34" charset="0"/>
              </a:rPr>
              <a:t>phí phát sinh: </a:t>
            </a:r>
            <a:r>
              <a:rPr lang="en-US" sz="3600" smtClean="0">
                <a:solidFill>
                  <a:srgbClr val="FBF6EF"/>
                </a:solidFill>
                <a:latin typeface="Arial" pitchFamily="34" charset="0"/>
                <a:cs typeface="Arial" pitchFamily="34" charset="0"/>
              </a:rPr>
              <a:t>10</a:t>
            </a:r>
            <a:r>
              <a:rPr lang="en-US" sz="3600">
                <a:solidFill>
                  <a:srgbClr val="FBF6EF"/>
                </a:solidFill>
                <a:latin typeface="Arial" pitchFamily="34" charset="0"/>
                <a:cs typeface="Arial" pitchFamily="34" charset="0"/>
              </a:rPr>
              <a:t>% (khoảng 55.000 đồng</a:t>
            </a:r>
            <a:r>
              <a:rPr lang="en-US" sz="3600" smtClean="0">
                <a:solidFill>
                  <a:srgbClr val="FBF6EF"/>
                </a:solidFill>
                <a:latin typeface="Arial" pitchFamily="34" charset="0"/>
                <a:cs typeface="Arial" pitchFamily="34" charset="0"/>
              </a:rPr>
              <a:t>)</a:t>
            </a:r>
            <a:r>
              <a:rPr lang="vi-VN" sz="3600" smtClean="0">
                <a:solidFill>
                  <a:srgbClr val="FBF6EF"/>
                </a:solidFill>
                <a:latin typeface="Arial" pitchFamily="34" charset="0"/>
                <a:cs typeface="Arial" pitchFamily="34" charset="0"/>
              </a:rPr>
              <a:t>.</a:t>
            </a:r>
            <a:endParaRPr lang="en-US" sz="3600">
              <a:solidFill>
                <a:srgbClr val="FBF6EF"/>
              </a:solidFill>
              <a:latin typeface="Arial" pitchFamily="34" charset="0"/>
              <a:cs typeface="Arial" pitchFamily="34" charset="0"/>
            </a:endParaRPr>
          </a:p>
          <a:p>
            <a:pPr marL="571500" indent="-571500" algn="just">
              <a:lnSpc>
                <a:spcPct val="150000"/>
              </a:lnSpc>
              <a:buFont typeface="Arial" pitchFamily="34" charset="0"/>
              <a:buChar char="•"/>
            </a:pPr>
            <a:r>
              <a:rPr lang="en-US" sz="3600" smtClean="0">
                <a:solidFill>
                  <a:srgbClr val="FBF6EF"/>
                </a:solidFill>
                <a:latin typeface="Arial" pitchFamily="34" charset="0"/>
                <a:cs typeface="Arial" pitchFamily="34" charset="0"/>
              </a:rPr>
              <a:t>Tiết </a:t>
            </a:r>
            <a:r>
              <a:rPr lang="en-US" sz="3600">
                <a:solidFill>
                  <a:srgbClr val="FBF6EF"/>
                </a:solidFill>
                <a:latin typeface="Arial" pitchFamily="34" charset="0"/>
                <a:cs typeface="Arial" pitchFamily="34" charset="0"/>
              </a:rPr>
              <a:t>kiệm dự phòng: 10% (khoảng 55.000 đồng</a:t>
            </a:r>
            <a:r>
              <a:rPr lang="en-US" sz="3600" smtClean="0">
                <a:solidFill>
                  <a:srgbClr val="FBF6EF"/>
                </a:solidFill>
                <a:latin typeface="Arial" pitchFamily="34" charset="0"/>
                <a:cs typeface="Arial" pitchFamily="34" charset="0"/>
              </a:rPr>
              <a:t>)</a:t>
            </a:r>
            <a:r>
              <a:rPr lang="vi-VN" sz="3600" smtClean="0">
                <a:solidFill>
                  <a:srgbClr val="FBF6EF"/>
                </a:solidFill>
                <a:latin typeface="Arial" pitchFamily="34" charset="0"/>
                <a:cs typeface="Arial" pitchFamily="34" charset="0"/>
              </a:rPr>
              <a:t>.</a:t>
            </a:r>
            <a:endParaRPr lang="en-US" sz="3600">
              <a:solidFill>
                <a:srgbClr val="FBF6EF"/>
              </a:solidFill>
              <a:latin typeface="Arial" pitchFamily="34" charset="0"/>
              <a:cs typeface="Arial" pitchFamily="34" charset="0"/>
            </a:endParaRPr>
          </a:p>
        </p:txBody>
      </p:sp>
      <p:sp>
        <p:nvSpPr>
          <p:cNvPr id="2" name="Rectangle 1"/>
          <p:cNvSpPr/>
          <p:nvPr/>
        </p:nvSpPr>
        <p:spPr>
          <a:xfrm>
            <a:off x="9982200" y="1494445"/>
            <a:ext cx="8153400" cy="2585323"/>
          </a:xfrm>
          <a:prstGeom prst="rect">
            <a:avLst/>
          </a:prstGeom>
        </p:spPr>
        <p:txBody>
          <a:bodyPr wrap="square">
            <a:spAutoFit/>
          </a:bodyPr>
          <a:lstStyle/>
          <a:p>
            <a:pPr algn="just">
              <a:lnSpc>
                <a:spcPct val="150000"/>
              </a:lnSpc>
            </a:pPr>
            <a:r>
              <a:rPr lang="en-US" sz="3600" b="1">
                <a:latin typeface="Arial" pitchFamily="34" charset="0"/>
                <a:cs typeface="Arial" pitchFamily="34" charset="0"/>
              </a:rPr>
              <a:t>Bước 4</a:t>
            </a:r>
            <a:r>
              <a:rPr lang="en-US" sz="3600">
                <a:latin typeface="Arial" pitchFamily="34" charset="0"/>
                <a:cs typeface="Arial" pitchFamily="34" charset="0"/>
              </a:rPr>
              <a:t>: Thực hiện kế hoạch chi </a:t>
            </a:r>
            <a:r>
              <a:rPr lang="en-US" sz="3600" smtClean="0">
                <a:latin typeface="Arial" pitchFamily="34" charset="0"/>
                <a:cs typeface="Arial" pitchFamily="34" charset="0"/>
              </a:rPr>
              <a:t>tiêu</a:t>
            </a:r>
            <a:r>
              <a:rPr lang="vi-VN" sz="3600" smtClean="0">
                <a:latin typeface="Arial" pitchFamily="34" charset="0"/>
                <a:cs typeface="Arial" pitchFamily="34" charset="0"/>
              </a:rPr>
              <a:t>.</a:t>
            </a:r>
            <a:endParaRPr lang="en-US" sz="3600">
              <a:latin typeface="Arial" pitchFamily="34" charset="0"/>
              <a:cs typeface="Arial" pitchFamily="34" charset="0"/>
            </a:endParaRPr>
          </a:p>
          <a:p>
            <a:pPr algn="just">
              <a:lnSpc>
                <a:spcPct val="150000"/>
              </a:lnSpc>
            </a:pPr>
            <a:r>
              <a:rPr lang="en-US" sz="3600" b="1">
                <a:latin typeface="Arial" pitchFamily="34" charset="0"/>
                <a:cs typeface="Arial" pitchFamily="34" charset="0"/>
              </a:rPr>
              <a:t>Bước 5</a:t>
            </a:r>
            <a:r>
              <a:rPr lang="en-US" sz="3600">
                <a:latin typeface="Arial" pitchFamily="34" charset="0"/>
                <a:cs typeface="Arial" pitchFamily="34" charset="0"/>
              </a:rPr>
              <a:t>: Kiểm tra và điều chỉnh kế hoạch chi </a:t>
            </a:r>
            <a:r>
              <a:rPr lang="en-US" sz="3600" smtClean="0">
                <a:latin typeface="Arial" pitchFamily="34" charset="0"/>
                <a:cs typeface="Arial" pitchFamily="34" charset="0"/>
              </a:rPr>
              <a:t>tiêu</a:t>
            </a:r>
            <a:r>
              <a:rPr lang="vi-VN" sz="3600" smtClean="0">
                <a:latin typeface="Arial" pitchFamily="34" charset="0"/>
                <a:cs typeface="Arial" pitchFamily="34" charset="0"/>
              </a:rPr>
              <a:t>.</a:t>
            </a:r>
            <a:endParaRPr lang="en-US" sz="3600">
              <a:latin typeface="Arial" pitchFamily="34" charset="0"/>
              <a:cs typeface="Arial" pitchFamily="34" charset="0"/>
            </a:endParaRPr>
          </a:p>
        </p:txBody>
      </p:sp>
      <p:pic>
        <p:nvPicPr>
          <p:cNvPr id="3076" name="Picture 4" descr="https://o.remove.bg/downloads/4c8bc778-6972-49df-aa76-4b63597b3eaa/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5495883"/>
            <a:ext cx="8509025" cy="479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44618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xEl>
                                              <p:pRg st="1" end="1"/>
                                            </p:txEl>
                                          </p:spTgt>
                                        </p:tgtEl>
                                        <p:attrNameLst>
                                          <p:attrName>style.visibility</p:attrName>
                                        </p:attrNameLst>
                                      </p:cBhvr>
                                      <p:to>
                                        <p:strVal val="visible"/>
                                      </p:to>
                                    </p:set>
                                    <p:animEffect transition="in" filter="fade">
                                      <p:cBhvr>
                                        <p:cTn id="13" dur="500"/>
                                        <p:tgtEl>
                                          <p:spTgt spid="2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xEl>
                                              <p:pRg st="2" end="2"/>
                                            </p:txEl>
                                          </p:spTgt>
                                        </p:tgtEl>
                                        <p:attrNameLst>
                                          <p:attrName>style.visibility</p:attrName>
                                        </p:attrNameLst>
                                      </p:cBhvr>
                                      <p:to>
                                        <p:strVal val="visible"/>
                                      </p:to>
                                    </p:set>
                                    <p:animEffect transition="in" filter="fade">
                                      <p:cBhvr>
                                        <p:cTn id="18" dur="500"/>
                                        <p:tgtEl>
                                          <p:spTgt spid="2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animEffect transition="in" filter="fade">
                                      <p:cBhvr>
                                        <p:cTn id="23" dur="500"/>
                                        <p:tgtEl>
                                          <p:spTgt spid="2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xEl>
                                              <p:pRg st="4" end="4"/>
                                            </p:txEl>
                                          </p:spTgt>
                                        </p:tgtEl>
                                        <p:attrNameLst>
                                          <p:attrName>style.visibility</p:attrName>
                                        </p:attrNameLst>
                                      </p:cBhvr>
                                      <p:to>
                                        <p:strVal val="visible"/>
                                      </p:to>
                                    </p:set>
                                    <p:animEffect transition="in" filter="fade">
                                      <p:cBhvr>
                                        <p:cTn id="28" dur="500"/>
                                        <p:tgtEl>
                                          <p:spTgt spid="2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 calcmode="lin" valueType="num">
                                      <p:cBhvr additive="base">
                                        <p:cTn id="3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 calcmode="lin" valueType="num">
                                      <p:cBhvr additive="base">
                                        <p:cTn id="3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4" y="36113"/>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6"/>
            <a:ext cx="15493506" cy="7872161"/>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ct val="150000"/>
                </a:lnSpc>
                <a:spcBef>
                  <a:spcPct val="0"/>
                </a:spcBef>
              </a:pPr>
              <a:endParaRPr sz="6000" b="1" spc="300">
                <a:solidFill>
                  <a:prstClr val="black"/>
                </a:solidFill>
                <a:latin typeface="Arial" pitchFamily="34" charset="0"/>
                <a:cs typeface="Arial" pitchFamily="34" charset="0"/>
              </a:endParaRPr>
            </a:p>
          </p:txBody>
        </p:sp>
      </p:grpSp>
      <p:grpSp>
        <p:nvGrpSpPr>
          <p:cNvPr id="8" name="Group 8"/>
          <p:cNvGrpSpPr/>
          <p:nvPr/>
        </p:nvGrpSpPr>
        <p:grpSpPr>
          <a:xfrm>
            <a:off x="1482063" y="-318330"/>
            <a:ext cx="15493506" cy="1765391"/>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ct val="150000"/>
                </a:lnSpc>
                <a:spcBef>
                  <a:spcPct val="0"/>
                </a:spcBef>
              </a:pPr>
              <a:endParaRPr sz="6000" b="1" spc="300">
                <a:solidFill>
                  <a:prstClr val="black"/>
                </a:solidFill>
                <a:latin typeface="Arial" pitchFamily="34" charset="0"/>
                <a:cs typeface="Arial" pitchFamily="34" charset="0"/>
              </a:endParaRPr>
            </a:p>
          </p:txBody>
        </p:sp>
      </p:grpSp>
      <p:grpSp>
        <p:nvGrpSpPr>
          <p:cNvPr id="11" name="Group 11"/>
          <p:cNvGrpSpPr/>
          <p:nvPr/>
        </p:nvGrpSpPr>
        <p:grpSpPr>
          <a:xfrm>
            <a:off x="1821331" y="2827529"/>
            <a:ext cx="14645345"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ct val="150000"/>
                </a:lnSpc>
              </a:pPr>
              <a:endParaRPr sz="6000" b="1" spc="300">
                <a:solidFill>
                  <a:prstClr val="black"/>
                </a:solidFill>
                <a:latin typeface="Arial" pitchFamily="34" charset="0"/>
                <a:cs typeface="Arial" pitchFamily="34" charset="0"/>
              </a:endParaRPr>
            </a:p>
          </p:txBody>
        </p:sp>
      </p:grpSp>
      <p:sp>
        <p:nvSpPr>
          <p:cNvPr id="14" name="Freeform 14"/>
          <p:cNvSpPr/>
          <p:nvPr/>
        </p:nvSpPr>
        <p:spPr>
          <a:xfrm>
            <a:off x="15826282" y="5722540"/>
            <a:ext cx="2128949"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5" y="-4308183"/>
            <a:ext cx="1079108" cy="11510489"/>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8" y="-267210"/>
            <a:ext cx="2116223" cy="4742237"/>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3158258" y="3848100"/>
            <a:ext cx="11801858" cy="1213922"/>
          </a:xfrm>
          <a:prstGeom prst="rect">
            <a:avLst/>
          </a:prstGeom>
        </p:spPr>
        <p:txBody>
          <a:bodyPr lIns="0" tIns="0" rIns="0" bIns="0" rtlCol="0" anchor="t">
            <a:spAutoFit/>
          </a:bodyPr>
          <a:lstStyle/>
          <a:p>
            <a:pPr algn="ctr">
              <a:lnSpc>
                <a:spcPct val="150000"/>
              </a:lnSpc>
            </a:pPr>
            <a:r>
              <a:rPr lang="vi-VN" sz="6000" b="1" spc="300" smtClean="0">
                <a:solidFill>
                  <a:srgbClr val="000000"/>
                </a:solidFill>
                <a:latin typeface="Arial" pitchFamily="34" charset="0"/>
                <a:cs typeface="Arial" pitchFamily="34" charset="0"/>
              </a:rPr>
              <a:t>VẬN DỤNG</a:t>
            </a:r>
            <a:endParaRPr lang="en-US" sz="6000" b="1" spc="300">
              <a:solidFill>
                <a:srgbClr val="000000"/>
              </a:solidFill>
              <a:latin typeface="Arial" pitchFamily="34" charset="0"/>
              <a:cs typeface="Arial" pitchFamily="34" charset="0"/>
            </a:endParaRPr>
          </a:p>
        </p:txBody>
      </p:sp>
      <p:sp>
        <p:nvSpPr>
          <p:cNvPr id="19" name="TextBox 18"/>
          <p:cNvSpPr txBox="1"/>
          <p:nvPr/>
        </p:nvSpPr>
        <p:spPr>
          <a:xfrm>
            <a:off x="3523019" y="5702982"/>
            <a:ext cx="11411600" cy="1747273"/>
          </a:xfrm>
          <a:prstGeom prst="rect">
            <a:avLst/>
          </a:prstGeom>
        </p:spPr>
        <p:txBody>
          <a:bodyPr lIns="0" tIns="0" rIns="0" bIns="0" rtlCol="0" anchor="t">
            <a:spAutoFit/>
          </a:bodyPr>
          <a:lstStyle/>
          <a:p>
            <a:pPr algn="just">
              <a:lnSpc>
                <a:spcPct val="150000"/>
              </a:lnSpc>
            </a:pPr>
            <a:r>
              <a:rPr lang="vi-VN" sz="4000" b="1" spc="300" smtClean="0">
                <a:solidFill>
                  <a:srgbClr val="000000"/>
                </a:solidFill>
                <a:latin typeface="Arial" pitchFamily="34" charset="0"/>
                <a:cs typeface="Arial" pitchFamily="34" charset="0"/>
              </a:rPr>
              <a:t>Nhiệm vụ 2. </a:t>
            </a:r>
            <a:r>
              <a:rPr lang="en-US" sz="4000">
                <a:latin typeface="Arial" pitchFamily="34" charset="0"/>
                <a:cs typeface="Arial" pitchFamily="34" charset="0"/>
              </a:rPr>
              <a:t>Sưu tầm công cụ ứng dụng giúp chi tiêu hợp lí và chia sẻ với các </a:t>
            </a:r>
            <a:r>
              <a:rPr lang="en-US" sz="4000" smtClean="0">
                <a:latin typeface="Arial" pitchFamily="34" charset="0"/>
                <a:cs typeface="Arial" pitchFamily="34" charset="0"/>
              </a:rPr>
              <a:t>bạn</a:t>
            </a:r>
            <a:r>
              <a:rPr lang="vi-VN" sz="4000" smtClean="0">
                <a:latin typeface="Arial" pitchFamily="34" charset="0"/>
                <a:cs typeface="Arial" pitchFamily="34" charset="0"/>
              </a:rPr>
              <a:t>.</a:t>
            </a:r>
            <a:endParaRPr lang="en-US" sz="4000">
              <a:latin typeface="Arial" pitchFamily="34" charset="0"/>
              <a:cs typeface="Arial" pitchFamily="34" charset="0"/>
            </a:endParaRPr>
          </a:p>
        </p:txBody>
      </p:sp>
    </p:spTree>
    <p:extLst>
      <p:ext uri="{BB962C8B-B14F-4D97-AF65-F5344CB8AC3E}">
        <p14:creationId xmlns:p14="http://schemas.microsoft.com/office/powerpoint/2010/main" val="2926557430"/>
      </p:ext>
    </p:extLst>
  </p:cSld>
  <p:clrMapOvr>
    <a:masterClrMapping/>
  </p:clrMapOvr>
  <p:transition spd="med">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10244" name="image8.png" descr="Description: Money Lover: Quản Lý Chi Tiêu - Ứng dụng trên Google P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8400"/>
            <a:ext cx="3837100" cy="38371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image5.png" descr="Description: Sổ Thu Chi MISA: Quản Lý Chi T - Ứng dụng trên Google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0800" y="2083649"/>
            <a:ext cx="3837100" cy="38371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image9.png" descr="Description: Spendee Budget &amp; Money Tracker - Ứng dụng trên Google 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73778"/>
            <a:ext cx="4856843" cy="4856843"/>
          </a:xfrm>
          <a:prstGeom prst="rect">
            <a:avLst/>
          </a:prstGeom>
          <a:noFill/>
          <a:extLst>
            <a:ext uri="{909E8E84-426E-40DD-AFC4-6F175D3DCCD1}">
              <a14:hiddenFill xmlns:a14="http://schemas.microsoft.com/office/drawing/2010/main">
                <a:solidFill>
                  <a:srgbClr val="FFFFFF"/>
                </a:solidFill>
              </a14:hiddenFill>
            </a:ext>
          </a:extLst>
        </p:spPr>
      </p:pic>
      <p:pic>
        <p:nvPicPr>
          <p:cNvPr id="10241" name="image2.jpg" descr="Description: Fast Budget - Expense Manager by AppFer S.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1200" y="2083650"/>
            <a:ext cx="3837100" cy="38371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5"/>
          <p:cNvSpPr>
            <a:spLocks noChangeArrowheads="1"/>
          </p:cNvSpPr>
          <p:nvPr/>
        </p:nvSpPr>
        <p:spPr bwMode="auto">
          <a:xfrm>
            <a:off x="0" y="-31623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6"/>
          <p:cNvSpPr>
            <a:spLocks noChangeArrowheads="1"/>
          </p:cNvSpPr>
          <p:nvPr/>
        </p:nvSpPr>
        <p:spPr bwMode="auto">
          <a:xfrm>
            <a:off x="0" y="-61595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8"/>
          <p:cNvSpPr>
            <a:spLocks noChangeArrowheads="1"/>
          </p:cNvSpPr>
          <p:nvPr/>
        </p:nvSpPr>
        <p:spPr bwMode="auto">
          <a:xfrm>
            <a:off x="0" y="135255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9"/>
          <p:cNvSpPr/>
          <p:nvPr/>
        </p:nvSpPr>
        <p:spPr>
          <a:xfrm>
            <a:off x="885598" y="6416776"/>
            <a:ext cx="2980303" cy="707886"/>
          </a:xfrm>
          <a:prstGeom prst="rect">
            <a:avLst/>
          </a:prstGeom>
        </p:spPr>
        <p:txBody>
          <a:bodyPr wrap="none">
            <a:spAutoFit/>
          </a:bodyPr>
          <a:lstStyle/>
          <a:p>
            <a:r>
              <a:rPr lang="en-US" sz="4000">
                <a:latin typeface="Arial" pitchFamily="34" charset="0"/>
                <a:cs typeface="Arial" pitchFamily="34" charset="0"/>
              </a:rPr>
              <a:t>Money lover</a:t>
            </a:r>
          </a:p>
        </p:txBody>
      </p:sp>
      <p:sp>
        <p:nvSpPr>
          <p:cNvPr id="41" name="Rectangle 40"/>
          <p:cNvSpPr/>
          <p:nvPr/>
        </p:nvSpPr>
        <p:spPr>
          <a:xfrm>
            <a:off x="5881364" y="6416776"/>
            <a:ext cx="2238113" cy="707886"/>
          </a:xfrm>
          <a:prstGeom prst="rect">
            <a:avLst/>
          </a:prstGeom>
        </p:spPr>
        <p:txBody>
          <a:bodyPr wrap="none">
            <a:spAutoFit/>
          </a:bodyPr>
          <a:lstStyle/>
          <a:p>
            <a:r>
              <a:rPr lang="en-US" sz="4000">
                <a:latin typeface="Arial" pitchFamily="34" charset="0"/>
                <a:cs typeface="Arial" pitchFamily="34" charset="0"/>
              </a:rPr>
              <a:t>Spendee</a:t>
            </a:r>
          </a:p>
        </p:txBody>
      </p:sp>
      <p:sp>
        <p:nvSpPr>
          <p:cNvPr id="45" name="Rectangle 44"/>
          <p:cNvSpPr/>
          <p:nvPr/>
        </p:nvSpPr>
        <p:spPr>
          <a:xfrm>
            <a:off x="10078330" y="6375441"/>
            <a:ext cx="2882840" cy="1938992"/>
          </a:xfrm>
          <a:prstGeom prst="rect">
            <a:avLst/>
          </a:prstGeom>
        </p:spPr>
        <p:txBody>
          <a:bodyPr wrap="none">
            <a:spAutoFit/>
          </a:bodyPr>
          <a:lstStyle/>
          <a:p>
            <a:pPr algn="just">
              <a:lnSpc>
                <a:spcPct val="150000"/>
              </a:lnSpc>
            </a:pPr>
            <a:r>
              <a:rPr lang="en-US" sz="4000">
                <a:latin typeface="Arial" pitchFamily="34" charset="0"/>
                <a:cs typeface="Arial" pitchFamily="34" charset="0"/>
              </a:rPr>
              <a:t>Sổ Thu Chi </a:t>
            </a:r>
            <a:endParaRPr lang="vi-VN" sz="4000" smtClean="0">
              <a:latin typeface="Arial" pitchFamily="34" charset="0"/>
              <a:cs typeface="Arial" pitchFamily="34" charset="0"/>
            </a:endParaRPr>
          </a:p>
          <a:p>
            <a:pPr algn="ctr">
              <a:lnSpc>
                <a:spcPct val="150000"/>
              </a:lnSpc>
            </a:pPr>
            <a:r>
              <a:rPr lang="en-US" sz="4000" smtClean="0">
                <a:latin typeface="Arial" pitchFamily="34" charset="0"/>
                <a:cs typeface="Arial" pitchFamily="34" charset="0"/>
              </a:rPr>
              <a:t>MISA</a:t>
            </a:r>
            <a:endParaRPr lang="en-US" sz="4000">
              <a:latin typeface="Arial" pitchFamily="34" charset="0"/>
              <a:cs typeface="Arial" pitchFamily="34" charset="0"/>
            </a:endParaRPr>
          </a:p>
        </p:txBody>
      </p:sp>
      <p:sp>
        <p:nvSpPr>
          <p:cNvPr id="49" name="Rectangle 48"/>
          <p:cNvSpPr/>
          <p:nvPr/>
        </p:nvSpPr>
        <p:spPr>
          <a:xfrm>
            <a:off x="13792200" y="6416776"/>
            <a:ext cx="4677002" cy="1938992"/>
          </a:xfrm>
          <a:prstGeom prst="rect">
            <a:avLst/>
          </a:prstGeom>
        </p:spPr>
        <p:txBody>
          <a:bodyPr wrap="square">
            <a:spAutoFit/>
          </a:bodyPr>
          <a:lstStyle/>
          <a:p>
            <a:pPr algn="ctr">
              <a:lnSpc>
                <a:spcPct val="150000"/>
              </a:lnSpc>
            </a:pPr>
            <a:r>
              <a:rPr lang="en-US" sz="4000">
                <a:latin typeface="Arial" pitchFamily="34" charset="0"/>
                <a:cs typeface="Arial" pitchFamily="34" charset="0"/>
              </a:rPr>
              <a:t>Fast Budget – Expense Manager</a:t>
            </a:r>
          </a:p>
        </p:txBody>
      </p:sp>
    </p:spTree>
    <p:extLst>
      <p:ext uri="{BB962C8B-B14F-4D97-AF65-F5344CB8AC3E}">
        <p14:creationId xmlns:p14="http://schemas.microsoft.com/office/powerpoint/2010/main" val="330650265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randombar(horizontal)">
                                      <p:cBhvr>
                                        <p:cTn id="7" dur="500"/>
                                        <p:tgtEl>
                                          <p:spTgt spid="1024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randombar(horizontal)">
                                      <p:cBhvr>
                                        <p:cTn id="15" dur="500"/>
                                        <p:tgtEl>
                                          <p:spTgt spid="41"/>
                                        </p:tgtEl>
                                      </p:cBhvr>
                                    </p:animEffect>
                                  </p:childTnLst>
                                </p:cTn>
                              </p:par>
                              <p:par>
                                <p:cTn id="16" presetID="14" presetClass="entr" presetSubtype="10" fill="hold" nodeType="withEffect">
                                  <p:stCondLst>
                                    <p:cond delay="0"/>
                                  </p:stCondLst>
                                  <p:childTnLst>
                                    <p:set>
                                      <p:cBhvr>
                                        <p:cTn id="17" dur="1" fill="hold">
                                          <p:stCondLst>
                                            <p:cond delay="0"/>
                                          </p:stCondLst>
                                        </p:cTn>
                                        <p:tgtEl>
                                          <p:spTgt spid="10243"/>
                                        </p:tgtEl>
                                        <p:attrNameLst>
                                          <p:attrName>style.visibility</p:attrName>
                                        </p:attrNameLst>
                                      </p:cBhvr>
                                      <p:to>
                                        <p:strVal val="visible"/>
                                      </p:to>
                                    </p:set>
                                    <p:animEffect transition="in" filter="randombar(horizontal)">
                                      <p:cBhvr>
                                        <p:cTn id="18" dur="500"/>
                                        <p:tgtEl>
                                          <p:spTgt spid="1024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241"/>
                                        </p:tgtEl>
                                        <p:attrNameLst>
                                          <p:attrName>style.visibility</p:attrName>
                                        </p:attrNameLst>
                                      </p:cBhvr>
                                      <p:to>
                                        <p:strVal val="visible"/>
                                      </p:to>
                                    </p:set>
                                    <p:animEffect transition="in" filter="randombar(horizontal)">
                                      <p:cBhvr>
                                        <p:cTn id="23" dur="500"/>
                                        <p:tgtEl>
                                          <p:spTgt spid="1024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randombar(horizontal)">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242"/>
                                        </p:tgtEl>
                                        <p:attrNameLst>
                                          <p:attrName>style.visibility</p:attrName>
                                        </p:attrNameLst>
                                      </p:cBhvr>
                                      <p:to>
                                        <p:strVal val="visible"/>
                                      </p:to>
                                    </p:set>
                                    <p:animEffect transition="in" filter="randombar(horizontal)">
                                      <p:cBhvr>
                                        <p:cTn id="31" dur="500"/>
                                        <p:tgtEl>
                                          <p:spTgt spid="1024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randombar(horizontal)">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5" grpId="0"/>
      <p:bldP spid="4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3" name="Freeform 2"/>
          <p:cNvSpPr/>
          <p:nvPr/>
        </p:nvSpPr>
        <p:spPr>
          <a:xfrm>
            <a:off x="1794147" y="3071883"/>
            <a:ext cx="894527" cy="885582"/>
          </a:xfrm>
          <a:custGeom>
            <a:avLst/>
            <a:gdLst/>
            <a:ahLst/>
            <a:cxnLst/>
            <a:rect l="l" t="t" r="r" b="b"/>
            <a:pathLst>
              <a:path w="894527" h="885582">
                <a:moveTo>
                  <a:pt x="0" y="0"/>
                </a:moveTo>
                <a:lnTo>
                  <a:pt x="894528" y="0"/>
                </a:lnTo>
                <a:lnTo>
                  <a:pt x="894528" y="885582"/>
                </a:lnTo>
                <a:lnTo>
                  <a:pt x="0" y="8855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4"/>
          <p:cNvSpPr/>
          <p:nvPr/>
        </p:nvSpPr>
        <p:spPr>
          <a:xfrm>
            <a:off x="1794147" y="4326332"/>
            <a:ext cx="894527" cy="885582"/>
          </a:xfrm>
          <a:custGeom>
            <a:avLst/>
            <a:gdLst/>
            <a:ahLst/>
            <a:cxnLst/>
            <a:rect l="l" t="t" r="r" b="b"/>
            <a:pathLst>
              <a:path w="894527" h="885582">
                <a:moveTo>
                  <a:pt x="0" y="0"/>
                </a:moveTo>
                <a:lnTo>
                  <a:pt x="894528" y="0"/>
                </a:lnTo>
                <a:lnTo>
                  <a:pt x="894528" y="885582"/>
                </a:lnTo>
                <a:lnTo>
                  <a:pt x="0" y="8855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6"/>
          <p:cNvSpPr/>
          <p:nvPr/>
        </p:nvSpPr>
        <p:spPr>
          <a:xfrm>
            <a:off x="1794147" y="5600700"/>
            <a:ext cx="894527" cy="885582"/>
          </a:xfrm>
          <a:custGeom>
            <a:avLst/>
            <a:gdLst/>
            <a:ahLst/>
            <a:cxnLst/>
            <a:rect l="l" t="t" r="r" b="b"/>
            <a:pathLst>
              <a:path w="894527" h="885582">
                <a:moveTo>
                  <a:pt x="0" y="0"/>
                </a:moveTo>
                <a:lnTo>
                  <a:pt x="894528" y="0"/>
                </a:lnTo>
                <a:lnTo>
                  <a:pt x="894528" y="885582"/>
                </a:lnTo>
                <a:lnTo>
                  <a:pt x="0" y="8855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8"/>
          <p:cNvSpPr/>
          <p:nvPr/>
        </p:nvSpPr>
        <p:spPr>
          <a:xfrm>
            <a:off x="1794147" y="6872954"/>
            <a:ext cx="894527" cy="885582"/>
          </a:xfrm>
          <a:custGeom>
            <a:avLst/>
            <a:gdLst/>
            <a:ahLst/>
            <a:cxnLst/>
            <a:rect l="l" t="t" r="r" b="b"/>
            <a:pathLst>
              <a:path w="894527" h="885582">
                <a:moveTo>
                  <a:pt x="0" y="0"/>
                </a:moveTo>
                <a:lnTo>
                  <a:pt x="894528" y="0"/>
                </a:lnTo>
                <a:lnTo>
                  <a:pt x="894528" y="885582"/>
                </a:lnTo>
                <a:lnTo>
                  <a:pt x="0" y="8855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10"/>
          <p:cNvSpPr/>
          <p:nvPr/>
        </p:nvSpPr>
        <p:spPr>
          <a:xfrm rot="5400000">
            <a:off x="9466068" y="3903012"/>
            <a:ext cx="15904454" cy="3470063"/>
          </a:xfrm>
          <a:custGeom>
            <a:avLst/>
            <a:gdLst/>
            <a:ahLst/>
            <a:cxnLst/>
            <a:rect l="l" t="t" r="r" b="b"/>
            <a:pathLst>
              <a:path w="15904454" h="3470063">
                <a:moveTo>
                  <a:pt x="0" y="0"/>
                </a:moveTo>
                <a:lnTo>
                  <a:pt x="15904454" y="0"/>
                </a:lnTo>
                <a:lnTo>
                  <a:pt x="15904454" y="3470062"/>
                </a:lnTo>
                <a:lnTo>
                  <a:pt x="0" y="3470062"/>
                </a:lnTo>
                <a:lnTo>
                  <a:pt x="0" y="0"/>
                </a:lnTo>
                <a:close/>
              </a:path>
            </a:pathLst>
          </a:custGeom>
          <a:blipFill>
            <a:blip r:embed="rId4">
              <a:extLst>
                <a:ext uri="{96DAC541-7B7A-43D3-8B79-37D633B846F1}">
                  <asvg:svgBlip xmlns:asvg="http://schemas.microsoft.com/office/drawing/2016/SVG/main" xmlns="" r:embed="rId13"/>
                </a:ext>
              </a:extLst>
            </a:blip>
            <a:stretch>
              <a:fillRect/>
            </a:stretch>
          </a:blipFill>
        </p:spPr>
      </p:sp>
      <p:sp>
        <p:nvSpPr>
          <p:cNvPr id="25" name="Freeform 13"/>
          <p:cNvSpPr/>
          <p:nvPr/>
        </p:nvSpPr>
        <p:spPr>
          <a:xfrm>
            <a:off x="2915181" y="895121"/>
            <a:ext cx="9166334" cy="1828800"/>
          </a:xfrm>
          <a:custGeom>
            <a:avLst/>
            <a:gdLst/>
            <a:ahLst/>
            <a:cxnLst/>
            <a:rect l="l" t="t" r="r" b="b"/>
            <a:pathLst>
              <a:path w="4166405" h="939524">
                <a:moveTo>
                  <a:pt x="0" y="0"/>
                </a:moveTo>
                <a:lnTo>
                  <a:pt x="4166405" y="0"/>
                </a:lnTo>
                <a:lnTo>
                  <a:pt x="4166405" y="939524"/>
                </a:lnTo>
                <a:lnTo>
                  <a:pt x="0" y="939524"/>
                </a:lnTo>
                <a:lnTo>
                  <a:pt x="0" y="0"/>
                </a:lnTo>
                <a:close/>
              </a:path>
            </a:pathLst>
          </a:custGeom>
          <a:blipFill>
            <a:blip r:embed="rId14">
              <a:extLst>
                <a:ext uri="{96DAC541-7B7A-43D3-8B79-37D633B846F1}">
                  <asvg:svgBlip xmlns:asvg="http://schemas.microsoft.com/office/drawing/2016/SVG/main" xmlns="" r:embed="rId16"/>
                </a:ext>
              </a:extLst>
            </a:blip>
            <a:stretch>
              <a:fillRect/>
            </a:stretch>
          </a:blipFill>
        </p:spPr>
      </p:sp>
      <p:sp>
        <p:nvSpPr>
          <p:cNvPr id="27" name="TextBox 14"/>
          <p:cNvSpPr txBox="1"/>
          <p:nvPr/>
        </p:nvSpPr>
        <p:spPr>
          <a:xfrm>
            <a:off x="2905308" y="3229570"/>
            <a:ext cx="6695891" cy="923330"/>
          </a:xfrm>
          <a:prstGeom prst="rect">
            <a:avLst/>
          </a:prstGeom>
        </p:spPr>
        <p:txBody>
          <a:bodyPr wrap="square" lIns="0" tIns="0" rIns="0" bIns="0" rtlCol="0" anchor="t">
            <a:spAutoFit/>
          </a:bodyPr>
          <a:lstStyle/>
          <a:p>
            <a:pPr algn="just">
              <a:lnSpc>
                <a:spcPct val="150000"/>
              </a:lnSpc>
            </a:pPr>
            <a:r>
              <a:rPr lang="en-US" sz="4000">
                <a:latin typeface="Arial" pitchFamily="34" charset="0"/>
                <a:cs typeface="Arial" pitchFamily="34" charset="0"/>
              </a:rPr>
              <a:t>Ôn lại kiến thức đã học</a:t>
            </a:r>
            <a:endParaRPr lang="en-US" sz="4000">
              <a:solidFill>
                <a:srgbClr val="000000"/>
              </a:solidFill>
              <a:latin typeface="Arial" pitchFamily="34" charset="0"/>
              <a:cs typeface="Arial" pitchFamily="34" charset="0"/>
            </a:endParaRPr>
          </a:p>
        </p:txBody>
      </p:sp>
      <p:sp>
        <p:nvSpPr>
          <p:cNvPr id="29" name="TextBox 15"/>
          <p:cNvSpPr txBox="1"/>
          <p:nvPr/>
        </p:nvSpPr>
        <p:spPr>
          <a:xfrm>
            <a:off x="2905307" y="5758386"/>
            <a:ext cx="12777955" cy="923330"/>
          </a:xfrm>
          <a:prstGeom prst="rect">
            <a:avLst/>
          </a:prstGeom>
        </p:spPr>
        <p:txBody>
          <a:bodyPr wrap="square" lIns="0" tIns="0" rIns="0" bIns="0" rtlCol="0" anchor="t">
            <a:spAutoFit/>
          </a:bodyPr>
          <a:lstStyle/>
          <a:p>
            <a:pPr algn="just">
              <a:lnSpc>
                <a:spcPct val="150000"/>
              </a:lnSpc>
            </a:pPr>
            <a:r>
              <a:rPr lang="en-US" sz="4000">
                <a:latin typeface="Arial" pitchFamily="34" charset="0"/>
                <a:cs typeface="Arial" pitchFamily="34" charset="0"/>
              </a:rPr>
              <a:t>Làm bài tập Bài 8 - Sách bài tập Giáo dục công dân 8</a:t>
            </a:r>
            <a:endParaRPr lang="en-US" sz="4000">
              <a:solidFill>
                <a:srgbClr val="000000"/>
              </a:solidFill>
              <a:latin typeface="Arial" pitchFamily="34" charset="0"/>
              <a:cs typeface="Arial" pitchFamily="34" charset="0"/>
            </a:endParaRPr>
          </a:p>
        </p:txBody>
      </p:sp>
      <p:sp>
        <p:nvSpPr>
          <p:cNvPr id="31" name="TextBox 16"/>
          <p:cNvSpPr txBox="1"/>
          <p:nvPr/>
        </p:nvSpPr>
        <p:spPr>
          <a:xfrm>
            <a:off x="2905308" y="4484018"/>
            <a:ext cx="11725092" cy="923330"/>
          </a:xfrm>
          <a:prstGeom prst="rect">
            <a:avLst/>
          </a:prstGeom>
        </p:spPr>
        <p:txBody>
          <a:bodyPr wrap="square" lIns="0" tIns="0" rIns="0" bIns="0" rtlCol="0" anchor="t">
            <a:spAutoFit/>
          </a:bodyPr>
          <a:lstStyle/>
          <a:p>
            <a:pPr algn="just">
              <a:lnSpc>
                <a:spcPct val="150000"/>
              </a:lnSpc>
            </a:pPr>
            <a:r>
              <a:rPr lang="en-US" sz="4000">
                <a:latin typeface="Arial" pitchFamily="34" charset="0"/>
                <a:cs typeface="Arial" pitchFamily="34" charset="0"/>
              </a:rPr>
              <a:t>Hoàn thành bài tập 4, 5 - </a:t>
            </a:r>
            <a:r>
              <a:rPr lang="en-US" sz="4000" smtClean="0">
                <a:latin typeface="Arial" pitchFamily="34" charset="0"/>
                <a:cs typeface="Arial" pitchFamily="34" charset="0"/>
              </a:rPr>
              <a:t>phần </a:t>
            </a:r>
            <a:r>
              <a:rPr lang="en-US" sz="4000">
                <a:latin typeface="Arial" pitchFamily="34" charset="0"/>
                <a:cs typeface="Arial" pitchFamily="34" charset="0"/>
              </a:rPr>
              <a:t>Luyện tập SHS tr.54</a:t>
            </a:r>
            <a:endParaRPr lang="en-US" sz="4000">
              <a:solidFill>
                <a:srgbClr val="000000"/>
              </a:solidFill>
              <a:latin typeface="Arial" pitchFamily="34" charset="0"/>
              <a:cs typeface="Arial" pitchFamily="34" charset="0"/>
            </a:endParaRPr>
          </a:p>
        </p:txBody>
      </p:sp>
      <p:sp>
        <p:nvSpPr>
          <p:cNvPr id="32" name="TextBox 17"/>
          <p:cNvSpPr txBox="1"/>
          <p:nvPr/>
        </p:nvSpPr>
        <p:spPr>
          <a:xfrm>
            <a:off x="2915181" y="7030641"/>
            <a:ext cx="12248619" cy="1846659"/>
          </a:xfrm>
          <a:prstGeom prst="rect">
            <a:avLst/>
          </a:prstGeom>
        </p:spPr>
        <p:txBody>
          <a:bodyPr wrap="square" lIns="0" tIns="0" rIns="0" bIns="0" rtlCol="0" anchor="t">
            <a:spAutoFit/>
          </a:bodyPr>
          <a:lstStyle/>
          <a:p>
            <a:pPr algn="just">
              <a:lnSpc>
                <a:spcPct val="150000"/>
              </a:lnSpc>
            </a:pPr>
            <a:r>
              <a:rPr lang="en-US" sz="4000">
                <a:latin typeface="Arial" pitchFamily="34" charset="0"/>
                <a:cs typeface="Arial" pitchFamily="34" charset="0"/>
              </a:rPr>
              <a:t>Đọc và tìm hiểu trước nội dung </a:t>
            </a:r>
            <a:r>
              <a:rPr lang="en-US" sz="4000" b="1" i="1">
                <a:latin typeface="Arial" pitchFamily="34" charset="0"/>
                <a:cs typeface="Arial" pitchFamily="34" charset="0"/>
              </a:rPr>
              <a:t>Bài 9 – Phòng ngừa tai nạn vũ khí, cháy, nổ và các chất độc hại</a:t>
            </a:r>
            <a:endParaRPr lang="en-US" sz="4000" b="1">
              <a:solidFill>
                <a:srgbClr val="000000"/>
              </a:solidFill>
              <a:latin typeface="Arial" pitchFamily="34" charset="0"/>
              <a:cs typeface="Arial" pitchFamily="34" charset="0"/>
            </a:endParaRPr>
          </a:p>
        </p:txBody>
      </p:sp>
      <p:sp>
        <p:nvSpPr>
          <p:cNvPr id="33" name="TextBox 18"/>
          <p:cNvSpPr txBox="1"/>
          <p:nvPr/>
        </p:nvSpPr>
        <p:spPr>
          <a:xfrm>
            <a:off x="3245718" y="1068981"/>
            <a:ext cx="8302397" cy="1213922"/>
          </a:xfrm>
          <a:prstGeom prst="rect">
            <a:avLst/>
          </a:prstGeom>
        </p:spPr>
        <p:txBody>
          <a:bodyPr wrap="square" lIns="0" tIns="0" rIns="0" bIns="0" rtlCol="0" anchor="t">
            <a:spAutoFit/>
          </a:bodyPr>
          <a:lstStyle/>
          <a:p>
            <a:pPr algn="ctr">
              <a:lnSpc>
                <a:spcPct val="150000"/>
              </a:lnSpc>
            </a:pPr>
            <a:r>
              <a:rPr lang="vi-VN" sz="6000" b="1" smtClean="0">
                <a:solidFill>
                  <a:srgbClr val="000000"/>
                </a:solidFill>
                <a:latin typeface="Arial" pitchFamily="34" charset="0"/>
                <a:cs typeface="Arial" pitchFamily="34" charset="0"/>
              </a:rPr>
              <a:t>HƯỚNG DẪN VỀ NHÀ</a:t>
            </a:r>
            <a:endParaRPr lang="en-US" sz="6000" b="1">
              <a:solidFill>
                <a:srgbClr val="000000"/>
              </a:solidFill>
              <a:latin typeface="Arial" pitchFamily="34" charset="0"/>
              <a:cs typeface="Arial" pitchFamily="34" charset="0"/>
            </a:endParaRPr>
          </a:p>
        </p:txBody>
      </p:sp>
      <p:pic>
        <p:nvPicPr>
          <p:cNvPr id="11266" name="Picture 2" descr="https://o.remove.bg/downloads/1d32b89b-942e-4554-95cd-46dbb584d7c9/image-removebg-preview.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705105" y="3229570"/>
            <a:ext cx="1024301" cy="59244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https://o.remove.bg/downloads/668fd96b-1f74-4e6d-8cc3-d9eed35584a7/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4" name="Picture 10" descr="https://o.remove.bg/downloads/668fd96b-1f74-4e6d-8cc3-d9eed35584a7/image-removebg-preview.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53491" y="5725514"/>
            <a:ext cx="1194069" cy="637186"/>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s://o.remove.bg/downloads/f08844ad-713c-4e19-a669-26828fa72701/image-removebg-preview.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794147" y="7003468"/>
            <a:ext cx="936831" cy="624554"/>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s://o.remove.bg/downloads/cce958ec-298f-46a4-86e4-7c12d652316e/image-removebg-preview.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39480" y="4326332"/>
            <a:ext cx="1217824" cy="811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693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3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style.rotation</p:attrName>
                                        </p:attrNameLst>
                                      </p:cBhvr>
                                      <p:tavLst>
                                        <p:tav tm="0">
                                          <p:val>
                                            <p:fltVal val="90"/>
                                          </p:val>
                                        </p:tav>
                                        <p:tav tm="100000">
                                          <p:val>
                                            <p:fltVal val="0"/>
                                          </p:val>
                                        </p:tav>
                                      </p:tavLst>
                                    </p:anim>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 calcmode="lin" valueType="num">
                                      <p:cBhvr additive="base">
                                        <p:cTn id="25" dur="500" fill="hold"/>
                                        <p:tgtEl>
                                          <p:spTgt spid="11266"/>
                                        </p:tgtEl>
                                        <p:attrNameLst>
                                          <p:attrName>ppt_x</p:attrName>
                                        </p:attrNameLst>
                                      </p:cBhvr>
                                      <p:tavLst>
                                        <p:tav tm="0">
                                          <p:val>
                                            <p:strVal val="#ppt_x"/>
                                          </p:val>
                                        </p:tav>
                                        <p:tav tm="100000">
                                          <p:val>
                                            <p:strVal val="#ppt_x"/>
                                          </p:val>
                                        </p:tav>
                                      </p:tavLst>
                                    </p:anim>
                                    <p:anim calcmode="lin" valueType="num">
                                      <p:cBhvr additive="base">
                                        <p:cTn id="26" dur="500" fill="hold"/>
                                        <p:tgtEl>
                                          <p:spTgt spid="1126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278"/>
                                        </p:tgtEl>
                                        <p:attrNameLst>
                                          <p:attrName>style.visibility</p:attrName>
                                        </p:attrNameLst>
                                      </p:cBhvr>
                                      <p:to>
                                        <p:strVal val="visible"/>
                                      </p:to>
                                    </p:set>
                                    <p:anim calcmode="lin" valueType="num">
                                      <p:cBhvr additive="base">
                                        <p:cTn id="39" dur="500" fill="hold"/>
                                        <p:tgtEl>
                                          <p:spTgt spid="11278"/>
                                        </p:tgtEl>
                                        <p:attrNameLst>
                                          <p:attrName>ppt_x</p:attrName>
                                        </p:attrNameLst>
                                      </p:cBhvr>
                                      <p:tavLst>
                                        <p:tav tm="0">
                                          <p:val>
                                            <p:strVal val="#ppt_x"/>
                                          </p:val>
                                        </p:tav>
                                        <p:tav tm="100000">
                                          <p:val>
                                            <p:strVal val="#ppt_x"/>
                                          </p:val>
                                        </p:tav>
                                      </p:tavLst>
                                    </p:anim>
                                    <p:anim calcmode="lin" valueType="num">
                                      <p:cBhvr additive="base">
                                        <p:cTn id="40" dur="500" fill="hold"/>
                                        <p:tgtEl>
                                          <p:spTgt spid="1127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1274"/>
                                        </p:tgtEl>
                                        <p:attrNameLst>
                                          <p:attrName>style.visibility</p:attrName>
                                        </p:attrNameLst>
                                      </p:cBhvr>
                                      <p:to>
                                        <p:strVal val="visible"/>
                                      </p:to>
                                    </p:set>
                                    <p:anim calcmode="lin" valueType="num">
                                      <p:cBhvr additive="base">
                                        <p:cTn id="57" dur="500" fill="hold"/>
                                        <p:tgtEl>
                                          <p:spTgt spid="11274"/>
                                        </p:tgtEl>
                                        <p:attrNameLst>
                                          <p:attrName>ppt_x</p:attrName>
                                        </p:attrNameLst>
                                      </p:cBhvr>
                                      <p:tavLst>
                                        <p:tav tm="0">
                                          <p:val>
                                            <p:strVal val="#ppt_x"/>
                                          </p:val>
                                        </p:tav>
                                        <p:tav tm="100000">
                                          <p:val>
                                            <p:strVal val="#ppt_x"/>
                                          </p:val>
                                        </p:tav>
                                      </p:tavLst>
                                    </p:anim>
                                    <p:anim calcmode="lin" valueType="num">
                                      <p:cBhvr additive="base">
                                        <p:cTn id="58" dur="500" fill="hold"/>
                                        <p:tgtEl>
                                          <p:spTgt spid="1127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1276"/>
                                        </p:tgtEl>
                                        <p:attrNameLst>
                                          <p:attrName>style.visibility</p:attrName>
                                        </p:attrNameLst>
                                      </p:cBhvr>
                                      <p:to>
                                        <p:strVal val="visible"/>
                                      </p:to>
                                    </p:set>
                                    <p:anim calcmode="lin" valueType="num">
                                      <p:cBhvr additive="base">
                                        <p:cTn id="71" dur="500" fill="hold"/>
                                        <p:tgtEl>
                                          <p:spTgt spid="11276"/>
                                        </p:tgtEl>
                                        <p:attrNameLst>
                                          <p:attrName>ppt_x</p:attrName>
                                        </p:attrNameLst>
                                      </p:cBhvr>
                                      <p:tavLst>
                                        <p:tav tm="0">
                                          <p:val>
                                            <p:strVal val="#ppt_x"/>
                                          </p:val>
                                        </p:tav>
                                        <p:tav tm="100000">
                                          <p:val>
                                            <p:strVal val="#ppt_x"/>
                                          </p:val>
                                        </p:tav>
                                      </p:tavLst>
                                    </p:anim>
                                    <p:anim calcmode="lin" valueType="num">
                                      <p:cBhvr additive="base">
                                        <p:cTn id="72"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2"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4">
                <a:alphaModFix amt="19999"/>
                <a:extLst>
                  <a:ext uri="{96DAC541-7B7A-43D3-8B79-37D633B846F1}">
                    <asvg:svgBlip xmlns="" xmlns:asvg="http://schemas.microsoft.com/office/drawing/2016/SVG/main" r:embed="rId5"/>
                  </a:ext>
                </a:extLst>
              </a:blip>
              <a:stretch>
                <a:fillRect/>
              </a:stretch>
            </a:blipFill>
          </p:spPr>
        </p:sp>
      </p:grpSp>
      <p:grpSp>
        <p:nvGrpSpPr>
          <p:cNvPr id="5" name="Group 5"/>
          <p:cNvGrpSpPr/>
          <p:nvPr/>
        </p:nvGrpSpPr>
        <p:grpSpPr>
          <a:xfrm>
            <a:off x="952797" y="1590840"/>
            <a:ext cx="17497822" cy="7722104"/>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ECD7C1"/>
            </a:solidFill>
          </p:spPr>
        </p:sp>
        <p:sp>
          <p:nvSpPr>
            <p:cNvPr id="7" name="TextBox 7"/>
            <p:cNvSpPr txBox="1"/>
            <p:nvPr/>
          </p:nvSpPr>
          <p:spPr>
            <a:xfrm>
              <a:off x="0" y="-28575"/>
              <a:ext cx="3971830" cy="2062380"/>
            </a:xfrm>
            <a:prstGeom prst="rect">
              <a:avLst/>
            </a:prstGeom>
          </p:spPr>
          <p:txBody>
            <a:bodyPr lIns="50800" tIns="50800" rIns="50800" bIns="50800" rtlCol="0" anchor="ctr"/>
            <a:lstStyle/>
            <a:p>
              <a:pPr algn="ctr">
                <a:lnSpc>
                  <a:spcPts val="2658"/>
                </a:lnSpc>
              </a:pPr>
              <a:endParaRPr>
                <a:solidFill>
                  <a:prstClr val="black"/>
                </a:solidFill>
              </a:endParaRPr>
            </a:p>
          </p:txBody>
        </p:sp>
      </p:grpSp>
      <p:grpSp>
        <p:nvGrpSpPr>
          <p:cNvPr id="11" name="Group 11"/>
          <p:cNvGrpSpPr/>
          <p:nvPr/>
        </p:nvGrpSpPr>
        <p:grpSpPr>
          <a:xfrm>
            <a:off x="-4674423" y="1209221"/>
            <a:ext cx="5310462" cy="7722104"/>
            <a:chOff x="0" y="0"/>
            <a:chExt cx="1398640" cy="2033805"/>
          </a:xfrm>
        </p:grpSpPr>
        <p:sp>
          <p:nvSpPr>
            <p:cNvPr id="12" name="Freeform 12"/>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ECD7C1"/>
            </a:solidFill>
          </p:spPr>
        </p:sp>
        <p:sp>
          <p:nvSpPr>
            <p:cNvPr id="13" name="TextBox 13"/>
            <p:cNvSpPr txBox="1"/>
            <p:nvPr/>
          </p:nvSpPr>
          <p:spPr>
            <a:xfrm>
              <a:off x="0" y="-28575"/>
              <a:ext cx="1398640" cy="2062380"/>
            </a:xfrm>
            <a:prstGeom prst="rect">
              <a:avLst/>
            </a:prstGeom>
          </p:spPr>
          <p:txBody>
            <a:bodyPr lIns="50800" tIns="50800" rIns="50800" bIns="50800" rtlCol="0" anchor="ctr"/>
            <a:lstStyle/>
            <a:p>
              <a:pPr algn="ctr">
                <a:lnSpc>
                  <a:spcPts val="2658"/>
                </a:lnSpc>
              </a:pPr>
              <a:endParaRPr>
                <a:solidFill>
                  <a:prstClr val="black"/>
                </a:solidFill>
              </a:endParaRPr>
            </a:p>
          </p:txBody>
        </p:sp>
      </p:grpSp>
      <p:sp>
        <p:nvSpPr>
          <p:cNvPr id="15" name="Freeform 15"/>
          <p:cNvSpPr/>
          <p:nvPr/>
        </p:nvSpPr>
        <p:spPr>
          <a:xfrm rot="18671">
            <a:off x="215973" y="1955792"/>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6">
              <a:extLst>
                <a:ext uri="{96DAC541-7B7A-43D3-8B79-37D633B846F1}">
                  <asvg:svgBlip xmlns="" xmlns:asvg="http://schemas.microsoft.com/office/drawing/2016/SVG/main" r:embed="rId9"/>
                </a:ext>
              </a:extLst>
            </a:blip>
            <a:stretch>
              <a:fillRect b="-83216"/>
            </a:stretch>
          </a:blipFill>
        </p:spPr>
      </p:sp>
      <p:grpSp>
        <p:nvGrpSpPr>
          <p:cNvPr id="19" name="Group 8"/>
          <p:cNvGrpSpPr/>
          <p:nvPr/>
        </p:nvGrpSpPr>
        <p:grpSpPr>
          <a:xfrm>
            <a:off x="1524000" y="2136398"/>
            <a:ext cx="16306800" cy="6502787"/>
            <a:chOff x="0" y="0"/>
            <a:chExt cx="3483342" cy="1712668"/>
          </a:xfrm>
        </p:grpSpPr>
        <p:sp>
          <p:nvSpPr>
            <p:cNvPr id="20" name="Freeform 9"/>
            <p:cNvSpPr/>
            <p:nvPr/>
          </p:nvSpPr>
          <p:spPr>
            <a:xfrm>
              <a:off x="0" y="0"/>
              <a:ext cx="3483342" cy="1712668"/>
            </a:xfrm>
            <a:custGeom>
              <a:avLst/>
              <a:gdLst/>
              <a:ahLst/>
              <a:cxnLst/>
              <a:rect l="l" t="t" r="r" b="b"/>
              <a:pathLst>
                <a:path w="3483342" h="1712668">
                  <a:moveTo>
                    <a:pt x="29854" y="0"/>
                  </a:moveTo>
                  <a:lnTo>
                    <a:pt x="3453489" y="0"/>
                  </a:lnTo>
                  <a:cubicBezTo>
                    <a:pt x="3469977" y="0"/>
                    <a:pt x="3483342" y="13366"/>
                    <a:pt x="3483342" y="29854"/>
                  </a:cubicBezTo>
                  <a:lnTo>
                    <a:pt x="3483342" y="1682815"/>
                  </a:lnTo>
                  <a:cubicBezTo>
                    <a:pt x="3483342" y="1699302"/>
                    <a:pt x="3469977" y="1712668"/>
                    <a:pt x="3453489" y="1712668"/>
                  </a:cubicBezTo>
                  <a:lnTo>
                    <a:pt x="29854" y="1712668"/>
                  </a:lnTo>
                  <a:cubicBezTo>
                    <a:pt x="13366" y="1712668"/>
                    <a:pt x="0" y="1699302"/>
                    <a:pt x="0" y="1682815"/>
                  </a:cubicBezTo>
                  <a:lnTo>
                    <a:pt x="0" y="29854"/>
                  </a:lnTo>
                  <a:cubicBezTo>
                    <a:pt x="0" y="13366"/>
                    <a:pt x="13366" y="0"/>
                    <a:pt x="29854" y="0"/>
                  </a:cubicBezTo>
                  <a:close/>
                </a:path>
              </a:pathLst>
            </a:custGeom>
            <a:solidFill>
              <a:srgbClr val="FAF9F0"/>
            </a:solidFill>
          </p:spPr>
        </p:sp>
        <p:sp>
          <p:nvSpPr>
            <p:cNvPr id="21" name="TextBox 10"/>
            <p:cNvSpPr txBox="1"/>
            <p:nvPr/>
          </p:nvSpPr>
          <p:spPr>
            <a:xfrm>
              <a:off x="0" y="-28575"/>
              <a:ext cx="3483342" cy="1741243"/>
            </a:xfrm>
            <a:prstGeom prst="rect">
              <a:avLst/>
            </a:prstGeom>
          </p:spPr>
          <p:txBody>
            <a:bodyPr lIns="50800" tIns="50800" rIns="50800" bIns="50800" rtlCol="0" anchor="ctr"/>
            <a:lstStyle/>
            <a:p>
              <a:pPr algn="ctr">
                <a:lnSpc>
                  <a:spcPts val="2658"/>
                </a:lnSpc>
              </a:pPr>
              <a:endParaRPr/>
            </a:p>
          </p:txBody>
        </p:sp>
      </p:grpSp>
      <p:sp>
        <p:nvSpPr>
          <p:cNvPr id="22" name="Freeform 16"/>
          <p:cNvSpPr/>
          <p:nvPr/>
        </p:nvSpPr>
        <p:spPr>
          <a:xfrm>
            <a:off x="1313955" y="5070274"/>
            <a:ext cx="3470702" cy="5932823"/>
          </a:xfrm>
          <a:custGeom>
            <a:avLst/>
            <a:gdLst/>
            <a:ahLst/>
            <a:cxnLst/>
            <a:rect l="l" t="t" r="r" b="b"/>
            <a:pathLst>
              <a:path w="3470702" h="5932823">
                <a:moveTo>
                  <a:pt x="0" y="0"/>
                </a:moveTo>
                <a:lnTo>
                  <a:pt x="3470702" y="0"/>
                </a:lnTo>
                <a:lnTo>
                  <a:pt x="3470702" y="5932823"/>
                </a:lnTo>
                <a:lnTo>
                  <a:pt x="0" y="59328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TextBox 18"/>
          <p:cNvSpPr txBox="1"/>
          <p:nvPr/>
        </p:nvSpPr>
        <p:spPr>
          <a:xfrm>
            <a:off x="1295400" y="3433989"/>
            <a:ext cx="17173162" cy="3118674"/>
          </a:xfrm>
          <a:prstGeom prst="rect">
            <a:avLst/>
          </a:prstGeom>
        </p:spPr>
        <p:txBody>
          <a:bodyPr wrap="square" lIns="0" tIns="0" rIns="0" bIns="0" rtlCol="0" anchor="t">
            <a:spAutoFit/>
          </a:bodyPr>
          <a:lstStyle/>
          <a:p>
            <a:pPr lvl="0" algn="ctr">
              <a:lnSpc>
                <a:spcPct val="150000"/>
              </a:lnSpc>
            </a:pPr>
            <a:r>
              <a:rPr lang="en-US" sz="7200" b="1" smtClean="0">
                <a:latin typeface="Arial" pitchFamily="34" charset="0"/>
                <a:cs typeface="Arial" pitchFamily="34" charset="0"/>
              </a:rPr>
              <a:t>CẢM ƠN CÁC EM ĐÃ LẮNG NGHE, HẸN GẶP LẠI!</a:t>
            </a:r>
            <a:endParaRPr lang="en-US" sz="7200" b="1">
              <a:latin typeface="Arial" pitchFamily="34" charset="0"/>
              <a:cs typeface="Arial" pitchFamily="34" charset="0"/>
            </a:endParaRPr>
          </a:p>
        </p:txBody>
      </p:sp>
    </p:spTree>
    <p:extLst>
      <p:ext uri="{BB962C8B-B14F-4D97-AF65-F5344CB8AC3E}">
        <p14:creationId xmlns:p14="http://schemas.microsoft.com/office/powerpoint/2010/main" val="774462811"/>
      </p:ext>
    </p:extLst>
  </p:cSld>
  <p:clrMapOvr>
    <a:masterClrMapping/>
  </p:clrMapOvr>
  <p:transition spd="med">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4" y="36113"/>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6"/>
            <a:ext cx="15493506" cy="7872161"/>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8"/>
                </a:lnSpc>
                <a:spcBef>
                  <a:spcPct val="0"/>
                </a:spcBef>
              </a:pPr>
              <a:endParaRPr/>
            </a:p>
          </p:txBody>
        </p:sp>
      </p:grpSp>
      <p:grpSp>
        <p:nvGrpSpPr>
          <p:cNvPr id="8" name="Group 8"/>
          <p:cNvGrpSpPr/>
          <p:nvPr/>
        </p:nvGrpSpPr>
        <p:grpSpPr>
          <a:xfrm>
            <a:off x="1482063" y="-318330"/>
            <a:ext cx="15493506" cy="1765391"/>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8"/>
                </a:lnSpc>
                <a:spcBef>
                  <a:spcPct val="0"/>
                </a:spcBef>
              </a:pPr>
              <a:endParaRPr/>
            </a:p>
          </p:txBody>
        </p:sp>
      </p:grpSp>
      <p:grpSp>
        <p:nvGrpSpPr>
          <p:cNvPr id="11" name="Group 11"/>
          <p:cNvGrpSpPr/>
          <p:nvPr/>
        </p:nvGrpSpPr>
        <p:grpSpPr>
          <a:xfrm>
            <a:off x="1821331" y="2827529"/>
            <a:ext cx="14645345"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8"/>
                </a:lnSpc>
              </a:pPr>
              <a:endParaRPr/>
            </a:p>
          </p:txBody>
        </p:sp>
      </p:grpSp>
      <p:sp>
        <p:nvSpPr>
          <p:cNvPr id="14" name="Freeform 14"/>
          <p:cNvSpPr/>
          <p:nvPr/>
        </p:nvSpPr>
        <p:spPr>
          <a:xfrm>
            <a:off x="15826282" y="5722540"/>
            <a:ext cx="2128949"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5" y="-4308183"/>
            <a:ext cx="1079108" cy="11510489"/>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8" y="-267210"/>
            <a:ext cx="2116223" cy="4742237"/>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3327890" y="4195989"/>
            <a:ext cx="11801858" cy="1835118"/>
          </a:xfrm>
          <a:prstGeom prst="rect">
            <a:avLst/>
          </a:prstGeom>
        </p:spPr>
        <p:txBody>
          <a:bodyPr lIns="0" tIns="0" rIns="0" bIns="0" rtlCol="0" anchor="t">
            <a:spAutoFit/>
          </a:bodyPr>
          <a:lstStyle/>
          <a:p>
            <a:pPr algn="ctr">
              <a:lnSpc>
                <a:spcPct val="150000"/>
              </a:lnSpc>
            </a:pPr>
            <a:r>
              <a:rPr lang="vi-VN" sz="8000" b="1" spc="1100">
                <a:solidFill>
                  <a:srgbClr val="000000"/>
                </a:solidFill>
                <a:latin typeface="Arial" pitchFamily="34" charset="0"/>
                <a:cs typeface="Arial" pitchFamily="34" charset="0"/>
              </a:rPr>
              <a:t>BÀI 8</a:t>
            </a:r>
            <a:endParaRPr lang="en-US" sz="8000" b="1" spc="1100">
              <a:solidFill>
                <a:srgbClr val="000000"/>
              </a:solidFill>
              <a:latin typeface="Arial" pitchFamily="34" charset="0"/>
              <a:cs typeface="Arial" pitchFamily="34" charset="0"/>
            </a:endParaRPr>
          </a:p>
        </p:txBody>
      </p:sp>
      <p:sp>
        <p:nvSpPr>
          <p:cNvPr id="18" name="TextBox 18"/>
          <p:cNvSpPr txBox="1"/>
          <p:nvPr/>
        </p:nvSpPr>
        <p:spPr>
          <a:xfrm>
            <a:off x="2561611" y="5897479"/>
            <a:ext cx="13334417" cy="1846659"/>
          </a:xfrm>
          <a:prstGeom prst="rect">
            <a:avLst/>
          </a:prstGeom>
        </p:spPr>
        <p:txBody>
          <a:bodyPr wrap="square" lIns="0" tIns="0" rIns="0" bIns="0" rtlCol="0" anchor="t">
            <a:spAutoFit/>
          </a:bodyPr>
          <a:lstStyle/>
          <a:p>
            <a:pPr algn="ctr">
              <a:lnSpc>
                <a:spcPct val="150000"/>
              </a:lnSpc>
            </a:pPr>
            <a:r>
              <a:rPr lang="vi-VN" sz="8000" b="1">
                <a:solidFill>
                  <a:srgbClr val="000000"/>
                </a:solidFill>
                <a:latin typeface="Arial" pitchFamily="34" charset="0"/>
                <a:cs typeface="Arial" pitchFamily="34" charset="0"/>
              </a:rPr>
              <a:t>LẬP KẾ HOẠCH CHI TIÊU</a:t>
            </a:r>
            <a:endParaRPr lang="en-US" sz="8000" b="1">
              <a:solidFill>
                <a:srgbClr val="000000"/>
              </a:solidFill>
              <a:latin typeface="Arial" pitchFamily="34" charset="0"/>
              <a:cs typeface="Arial" pitchFamily="34" charset="0"/>
            </a:endParaRPr>
          </a:p>
        </p:txBody>
      </p:sp>
    </p:spTree>
  </p:cSld>
  <p:clrMapOvr>
    <a:masterClrMapping/>
  </p:clrMapOvr>
  <p:transition spd="med">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31" name="Group 2"/>
          <p:cNvGrpSpPr/>
          <p:nvPr/>
        </p:nvGrpSpPr>
        <p:grpSpPr>
          <a:xfrm>
            <a:off x="-1393410" y="2"/>
            <a:ext cx="20650730" cy="10323929"/>
            <a:chOff x="0" y="0"/>
            <a:chExt cx="27534305" cy="13765237"/>
          </a:xfrm>
        </p:grpSpPr>
        <p:sp>
          <p:nvSpPr>
            <p:cNvPr id="35"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p:spPr>
        </p:sp>
        <p:sp>
          <p:nvSpPr>
            <p:cNvPr id="36" name="Freeform 4"/>
            <p:cNvSpPr/>
            <p:nvPr/>
          </p:nvSpPr>
          <p:spPr>
            <a:xfrm>
              <a:off x="13818306" y="49237"/>
              <a:ext cx="13715999"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p:spPr>
        </p:sp>
      </p:grpSp>
      <p:sp>
        <p:nvSpPr>
          <p:cNvPr id="37" name="Freeform 2"/>
          <p:cNvSpPr/>
          <p:nvPr/>
        </p:nvSpPr>
        <p:spPr>
          <a:xfrm>
            <a:off x="8153402" y="-1677687"/>
            <a:ext cx="13193880" cy="5412773"/>
          </a:xfrm>
          <a:custGeom>
            <a:avLst/>
            <a:gdLst/>
            <a:ahLst/>
            <a:cxnLst/>
            <a:rect l="l" t="t" r="r" b="b"/>
            <a:pathLst>
              <a:path w="8554669" h="5412772">
                <a:moveTo>
                  <a:pt x="0" y="0"/>
                </a:moveTo>
                <a:lnTo>
                  <a:pt x="8554668" y="0"/>
                </a:lnTo>
                <a:lnTo>
                  <a:pt x="8554668" y="5412772"/>
                </a:lnTo>
                <a:lnTo>
                  <a:pt x="0" y="541277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8" name="TextBox 3"/>
          <p:cNvSpPr txBox="1"/>
          <p:nvPr/>
        </p:nvSpPr>
        <p:spPr>
          <a:xfrm>
            <a:off x="10473043" y="1672028"/>
            <a:ext cx="7281560" cy="859211"/>
          </a:xfrm>
          <a:prstGeom prst="rect">
            <a:avLst/>
          </a:prstGeom>
        </p:spPr>
        <p:txBody>
          <a:bodyPr wrap="square" lIns="0" tIns="0" rIns="0" bIns="0" rtlCol="0" anchor="t">
            <a:spAutoFit/>
          </a:bodyPr>
          <a:lstStyle/>
          <a:p>
            <a:pPr>
              <a:lnSpc>
                <a:spcPts val="6717"/>
              </a:lnSpc>
            </a:pPr>
            <a:r>
              <a:rPr lang="vi-VN" sz="6000" b="1">
                <a:solidFill>
                  <a:srgbClr val="000000"/>
                </a:solidFill>
                <a:latin typeface="Arial" pitchFamily="34" charset="0"/>
                <a:cs typeface="Arial" pitchFamily="34" charset="0"/>
              </a:rPr>
              <a:t>NỘI DUNG BÀI HỌC</a:t>
            </a:r>
            <a:endParaRPr lang="en-US" sz="6000" b="1">
              <a:solidFill>
                <a:srgbClr val="000000"/>
              </a:solidFill>
              <a:latin typeface="Arial" pitchFamily="34" charset="0"/>
              <a:cs typeface="Arial" pitchFamily="34" charset="0"/>
            </a:endParaRPr>
          </a:p>
        </p:txBody>
      </p:sp>
      <p:sp>
        <p:nvSpPr>
          <p:cNvPr id="39" name="TextBox 6"/>
          <p:cNvSpPr txBox="1"/>
          <p:nvPr/>
        </p:nvSpPr>
        <p:spPr>
          <a:xfrm>
            <a:off x="4089827" y="4434845"/>
            <a:ext cx="12787532" cy="1015664"/>
          </a:xfrm>
          <a:prstGeom prst="rect">
            <a:avLst/>
          </a:prstGeom>
        </p:spPr>
        <p:txBody>
          <a:bodyPr wrap="square" lIns="0" tIns="0" rIns="0" bIns="0" rtlCol="0" anchor="t">
            <a:spAutoFit/>
          </a:bodyPr>
          <a:lstStyle/>
          <a:p>
            <a:pPr>
              <a:lnSpc>
                <a:spcPct val="150000"/>
              </a:lnSpc>
            </a:pPr>
            <a:r>
              <a:rPr lang="vi-VN" sz="4400">
                <a:latin typeface="Arial" pitchFamily="34" charset="0"/>
                <a:cs typeface="Arial" pitchFamily="34" charset="0"/>
              </a:rPr>
              <a:t>S</a:t>
            </a:r>
            <a:r>
              <a:rPr lang="en-US" sz="4400">
                <a:latin typeface="Arial" pitchFamily="34" charset="0"/>
                <a:cs typeface="Arial" pitchFamily="34" charset="0"/>
              </a:rPr>
              <a:t>ự cần thiết phải lập kế hoạch chi tiêu</a:t>
            </a:r>
          </a:p>
        </p:txBody>
      </p:sp>
      <p:sp>
        <p:nvSpPr>
          <p:cNvPr id="40" name="TextBox 8"/>
          <p:cNvSpPr txBox="1"/>
          <p:nvPr/>
        </p:nvSpPr>
        <p:spPr>
          <a:xfrm>
            <a:off x="1828390" y="3801338"/>
            <a:ext cx="2014451" cy="2289089"/>
          </a:xfrm>
          <a:prstGeom prst="rect">
            <a:avLst/>
          </a:prstGeom>
        </p:spPr>
        <p:txBody>
          <a:bodyPr lIns="0" tIns="0" rIns="0" bIns="0" rtlCol="0" anchor="t">
            <a:spAutoFit/>
          </a:bodyPr>
          <a:lstStyle/>
          <a:p>
            <a:pPr>
              <a:lnSpc>
                <a:spcPts val="17775"/>
              </a:lnSpc>
            </a:pPr>
            <a:r>
              <a:rPr lang="en-US" sz="12800" b="1">
                <a:solidFill>
                  <a:srgbClr val="D4A276"/>
                </a:solidFill>
                <a:latin typeface="Arial" pitchFamily="34" charset="0"/>
                <a:cs typeface="Arial" pitchFamily="34" charset="0"/>
              </a:rPr>
              <a:t>01</a:t>
            </a:r>
          </a:p>
        </p:txBody>
      </p:sp>
      <p:sp>
        <p:nvSpPr>
          <p:cNvPr id="41" name="TextBox 9"/>
          <p:cNvSpPr txBox="1"/>
          <p:nvPr/>
        </p:nvSpPr>
        <p:spPr>
          <a:xfrm>
            <a:off x="4079274" y="6353165"/>
            <a:ext cx="12787532" cy="1015664"/>
          </a:xfrm>
          <a:prstGeom prst="rect">
            <a:avLst/>
          </a:prstGeom>
        </p:spPr>
        <p:txBody>
          <a:bodyPr wrap="square" lIns="0" tIns="0" rIns="0" bIns="0" rtlCol="0" anchor="t">
            <a:spAutoFit/>
          </a:bodyPr>
          <a:lstStyle/>
          <a:p>
            <a:pPr>
              <a:lnSpc>
                <a:spcPct val="150000"/>
              </a:lnSpc>
            </a:pPr>
            <a:r>
              <a:rPr lang="vi-VN" sz="4400">
                <a:latin typeface="Arial" pitchFamily="34" charset="0"/>
                <a:cs typeface="Arial" pitchFamily="34" charset="0"/>
              </a:rPr>
              <a:t>C</a:t>
            </a:r>
            <a:r>
              <a:rPr lang="en-US" sz="4400">
                <a:latin typeface="Arial" pitchFamily="34" charset="0"/>
                <a:cs typeface="Arial" pitchFamily="34" charset="0"/>
              </a:rPr>
              <a:t>ách lập kế hoạch và thực hiện kế hoạch chi tiêu</a:t>
            </a:r>
          </a:p>
        </p:txBody>
      </p:sp>
      <p:sp>
        <p:nvSpPr>
          <p:cNvPr id="42" name="TextBox 11"/>
          <p:cNvSpPr txBox="1"/>
          <p:nvPr/>
        </p:nvSpPr>
        <p:spPr>
          <a:xfrm>
            <a:off x="1837915" y="5719660"/>
            <a:ext cx="2261438" cy="2289089"/>
          </a:xfrm>
          <a:prstGeom prst="rect">
            <a:avLst/>
          </a:prstGeom>
        </p:spPr>
        <p:txBody>
          <a:bodyPr lIns="0" tIns="0" rIns="0" bIns="0" rtlCol="0" anchor="t">
            <a:spAutoFit/>
          </a:bodyPr>
          <a:lstStyle/>
          <a:p>
            <a:pPr>
              <a:lnSpc>
                <a:spcPts val="17775"/>
              </a:lnSpc>
            </a:pPr>
            <a:r>
              <a:rPr lang="en-US" sz="12800" b="1">
                <a:solidFill>
                  <a:srgbClr val="D4A276"/>
                </a:solidFill>
                <a:latin typeface="Arial" pitchFamily="34" charset="0"/>
                <a:cs typeface="Arial" pitchFamily="34" charset="0"/>
              </a:rPr>
              <a:t>0</a:t>
            </a:r>
            <a:r>
              <a:rPr lang="vi-VN" sz="12800" b="1">
                <a:solidFill>
                  <a:srgbClr val="D4A276"/>
                </a:solidFill>
                <a:latin typeface="Arial" pitchFamily="34" charset="0"/>
                <a:cs typeface="Arial" pitchFamily="34" charset="0"/>
              </a:rPr>
              <a:t>2</a:t>
            </a:r>
            <a:endParaRPr lang="en-US" sz="12800" b="1">
              <a:solidFill>
                <a:srgbClr val="D4A276"/>
              </a:solidFill>
              <a:latin typeface="Arial" pitchFamily="34" charset="0"/>
              <a:cs typeface="Arial" pitchFamily="34" charset="0"/>
            </a:endParaRPr>
          </a:p>
        </p:txBody>
      </p:sp>
    </p:spTree>
    <p:extLst>
      <p:ext uri="{BB962C8B-B14F-4D97-AF65-F5344CB8AC3E}">
        <p14:creationId xmlns:p14="http://schemas.microsoft.com/office/powerpoint/2010/main" val="40113122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4" y="36113"/>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6"/>
            <a:ext cx="15493506" cy="7872161"/>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8"/>
                </a:lnSpc>
                <a:spcBef>
                  <a:spcPct val="0"/>
                </a:spcBef>
              </a:pPr>
              <a:endParaRPr/>
            </a:p>
          </p:txBody>
        </p:sp>
      </p:grpSp>
      <p:grpSp>
        <p:nvGrpSpPr>
          <p:cNvPr id="8" name="Group 8"/>
          <p:cNvGrpSpPr/>
          <p:nvPr/>
        </p:nvGrpSpPr>
        <p:grpSpPr>
          <a:xfrm>
            <a:off x="1482063" y="-318330"/>
            <a:ext cx="15493506" cy="1765391"/>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8"/>
                </a:lnSpc>
                <a:spcBef>
                  <a:spcPct val="0"/>
                </a:spcBef>
              </a:pPr>
              <a:endParaRPr/>
            </a:p>
          </p:txBody>
        </p:sp>
      </p:grpSp>
      <p:grpSp>
        <p:nvGrpSpPr>
          <p:cNvPr id="11" name="Group 11"/>
          <p:cNvGrpSpPr/>
          <p:nvPr/>
        </p:nvGrpSpPr>
        <p:grpSpPr>
          <a:xfrm>
            <a:off x="1821331" y="2827529"/>
            <a:ext cx="14645345"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8"/>
                </a:lnSpc>
              </a:pPr>
              <a:endParaRPr/>
            </a:p>
          </p:txBody>
        </p:sp>
      </p:grpSp>
      <p:sp>
        <p:nvSpPr>
          <p:cNvPr id="14" name="Freeform 14"/>
          <p:cNvSpPr/>
          <p:nvPr/>
        </p:nvSpPr>
        <p:spPr>
          <a:xfrm>
            <a:off x="16087608" y="6094013"/>
            <a:ext cx="1971792" cy="4229100"/>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5" y="-4308183"/>
            <a:ext cx="1079108" cy="11510489"/>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8" y="-267210"/>
            <a:ext cx="2116223" cy="4742237"/>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TextBox 6"/>
          <p:cNvSpPr txBox="1"/>
          <p:nvPr/>
        </p:nvSpPr>
        <p:spPr>
          <a:xfrm>
            <a:off x="2138481" y="6120705"/>
            <a:ext cx="14180673" cy="1384995"/>
          </a:xfrm>
          <a:prstGeom prst="rect">
            <a:avLst/>
          </a:prstGeom>
        </p:spPr>
        <p:txBody>
          <a:bodyPr wrap="square" lIns="0" tIns="0" rIns="0" bIns="0" rtlCol="0" anchor="t">
            <a:spAutoFit/>
          </a:bodyPr>
          <a:lstStyle/>
          <a:p>
            <a:pPr>
              <a:lnSpc>
                <a:spcPct val="150000"/>
              </a:lnSpc>
            </a:pPr>
            <a:r>
              <a:rPr lang="vi-VN" sz="6000" b="1">
                <a:latin typeface="Arial" pitchFamily="34" charset="0"/>
                <a:cs typeface="Arial" pitchFamily="34" charset="0"/>
              </a:rPr>
              <a:t>S</a:t>
            </a:r>
            <a:r>
              <a:rPr lang="en-US" sz="6000" b="1">
                <a:latin typeface="Arial" pitchFamily="34" charset="0"/>
                <a:cs typeface="Arial" pitchFamily="34" charset="0"/>
              </a:rPr>
              <a:t>ự cần thiết phải lập kế hoạch chi tiêu</a:t>
            </a:r>
          </a:p>
        </p:txBody>
      </p:sp>
      <p:sp>
        <p:nvSpPr>
          <p:cNvPr id="20" name="TextBox 8"/>
          <p:cNvSpPr txBox="1"/>
          <p:nvPr/>
        </p:nvSpPr>
        <p:spPr>
          <a:xfrm>
            <a:off x="8221594" y="3982702"/>
            <a:ext cx="2014451" cy="2289089"/>
          </a:xfrm>
          <a:prstGeom prst="rect">
            <a:avLst/>
          </a:prstGeom>
        </p:spPr>
        <p:txBody>
          <a:bodyPr lIns="0" tIns="0" rIns="0" bIns="0" rtlCol="0" anchor="t">
            <a:spAutoFit/>
          </a:bodyPr>
          <a:lstStyle/>
          <a:p>
            <a:pPr>
              <a:lnSpc>
                <a:spcPts val="17775"/>
              </a:lnSpc>
            </a:pPr>
            <a:r>
              <a:rPr lang="en-US" sz="12800" b="1">
                <a:solidFill>
                  <a:srgbClr val="D4A276"/>
                </a:solidFill>
                <a:latin typeface="Arial" pitchFamily="34" charset="0"/>
                <a:cs typeface="Arial" pitchFamily="34" charset="0"/>
              </a:rPr>
              <a:t>01</a:t>
            </a:r>
          </a:p>
        </p:txBody>
      </p:sp>
    </p:spTree>
    <p:extLst>
      <p:ext uri="{BB962C8B-B14F-4D97-AF65-F5344CB8AC3E}">
        <p14:creationId xmlns:p14="http://schemas.microsoft.com/office/powerpoint/2010/main" val="286209992"/>
      </p:ext>
    </p:extLst>
  </p:cSld>
  <p:clrMapOvr>
    <a:masterClrMapping/>
  </p:clrMapOvr>
  <p:transition spd="med">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8" name="Group 8"/>
          <p:cNvGrpSpPr/>
          <p:nvPr/>
        </p:nvGrpSpPr>
        <p:grpSpPr>
          <a:xfrm>
            <a:off x="1346694" y="571500"/>
            <a:ext cx="15493506" cy="9119430"/>
            <a:chOff x="0" y="0"/>
            <a:chExt cx="4080594" cy="464959"/>
          </a:xfrm>
        </p:grpSpPr>
        <p:sp>
          <p:nvSpPr>
            <p:cNvPr id="2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30" name="TextBox 10"/>
            <p:cNvSpPr txBox="1"/>
            <p:nvPr/>
          </p:nvSpPr>
          <p:spPr>
            <a:xfrm>
              <a:off x="0" y="-28575"/>
              <a:ext cx="4080594" cy="493534"/>
            </a:xfrm>
            <a:prstGeom prst="rect">
              <a:avLst/>
            </a:prstGeom>
          </p:spPr>
          <p:txBody>
            <a:bodyPr lIns="50800" tIns="50800" rIns="50800" bIns="50800" rtlCol="0" anchor="ctr"/>
            <a:lstStyle/>
            <a:p>
              <a:pPr algn="ctr">
                <a:lnSpc>
                  <a:spcPts val="2658"/>
                </a:lnSpc>
                <a:spcBef>
                  <a:spcPct val="0"/>
                </a:spcBef>
              </a:pPr>
              <a:endParaRPr/>
            </a:p>
          </p:txBody>
        </p:sp>
      </p:grpSp>
      <p:sp>
        <p:nvSpPr>
          <p:cNvPr id="2" name="Rounded Rectangle 1"/>
          <p:cNvSpPr/>
          <p:nvPr/>
        </p:nvSpPr>
        <p:spPr>
          <a:xfrm>
            <a:off x="3733800" y="1587110"/>
            <a:ext cx="11582400" cy="2209800"/>
          </a:xfrm>
          <a:prstGeom prst="roundRect">
            <a:avLst/>
          </a:prstGeom>
          <a:solidFill>
            <a:srgbClr val="FCF8F2"/>
          </a:solidFill>
          <a:ln>
            <a:solidFill>
              <a:srgbClr val="FBF6EF"/>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spcCol="0" rtlCol="0" anchor="ctr"/>
          <a:lstStyle/>
          <a:p>
            <a:pPr algn="ctr">
              <a:lnSpc>
                <a:spcPct val="150000"/>
              </a:lnSpc>
            </a:pPr>
            <a:r>
              <a:rPr lang="vi-VN" sz="4100" i="1">
                <a:solidFill>
                  <a:schemeClr val="tx1"/>
                </a:solidFill>
                <a:latin typeface="Arial" pitchFamily="34" charset="0"/>
                <a:cs typeface="Arial" pitchFamily="34" charset="0"/>
              </a:rPr>
              <a:t>Q</a:t>
            </a:r>
            <a:r>
              <a:rPr lang="en-US" sz="4100" i="1">
                <a:solidFill>
                  <a:schemeClr val="tx1"/>
                </a:solidFill>
                <a:latin typeface="Arial" pitchFamily="34" charset="0"/>
                <a:cs typeface="Arial" pitchFamily="34" charset="0"/>
              </a:rPr>
              <a:t>uan sát hình ảnh trong SHS tr.50-51 </a:t>
            </a:r>
            <a:endParaRPr lang="vi-VN" sz="4100" i="1">
              <a:solidFill>
                <a:schemeClr val="tx1"/>
              </a:solidFill>
              <a:latin typeface="Arial" pitchFamily="34" charset="0"/>
              <a:cs typeface="Arial" pitchFamily="34" charset="0"/>
            </a:endParaRPr>
          </a:p>
          <a:p>
            <a:pPr algn="ctr">
              <a:lnSpc>
                <a:spcPct val="150000"/>
              </a:lnSpc>
            </a:pPr>
            <a:r>
              <a:rPr lang="en-US" sz="4100" i="1">
                <a:solidFill>
                  <a:schemeClr val="tx1"/>
                </a:solidFill>
                <a:latin typeface="Arial" pitchFamily="34" charset="0"/>
                <a:cs typeface="Arial" pitchFamily="34" charset="0"/>
              </a:rPr>
              <a:t>và thực hiện nhiệm vụ:</a:t>
            </a:r>
          </a:p>
        </p:txBody>
      </p:sp>
      <p:pic>
        <p:nvPicPr>
          <p:cNvPr id="10"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2971800" y="1307319"/>
            <a:ext cx="2286000" cy="2769383"/>
          </a:xfrm>
          <a:prstGeom prst="rect">
            <a:avLst/>
          </a:prstGeom>
        </p:spPr>
      </p:pic>
      <p:sp>
        <p:nvSpPr>
          <p:cNvPr id="4" name="Flowchart: Document 3"/>
          <p:cNvSpPr/>
          <p:nvPr/>
        </p:nvSpPr>
        <p:spPr>
          <a:xfrm>
            <a:off x="3352800" y="4844265"/>
            <a:ext cx="5334000" cy="3822285"/>
          </a:xfrm>
          <a:prstGeom prst="flowChartDocument">
            <a:avLst/>
          </a:prstGeom>
          <a:solidFill>
            <a:srgbClr val="FBF6EF"/>
          </a:solidFill>
          <a:ln>
            <a:solidFill>
              <a:srgbClr val="FBF6EF"/>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spcCol="0" rtlCol="0" anchor="ctr"/>
          <a:lstStyle/>
          <a:p>
            <a:pPr algn="ctr">
              <a:lnSpc>
                <a:spcPct val="150000"/>
              </a:lnSpc>
            </a:pPr>
            <a:r>
              <a:rPr lang="vi-VN" sz="4100">
                <a:solidFill>
                  <a:schemeClr val="tx1"/>
                </a:solidFill>
                <a:latin typeface="Arial" pitchFamily="34" charset="0"/>
                <a:cs typeface="Arial" pitchFamily="34" charset="0"/>
              </a:rPr>
              <a:t>Cho </a:t>
            </a:r>
            <a:r>
              <a:rPr lang="en-US" sz="4100">
                <a:solidFill>
                  <a:schemeClr val="tx1"/>
                </a:solidFill>
                <a:latin typeface="Arial" pitchFamily="34" charset="0"/>
                <a:cs typeface="Arial" pitchFamily="34" charset="0"/>
              </a:rPr>
              <a:t>biết bạn học sinh nào chi tiêu không có kế hoạch </a:t>
            </a:r>
          </a:p>
        </p:txBody>
      </p:sp>
      <p:sp>
        <p:nvSpPr>
          <p:cNvPr id="13" name="Flowchart: Document 12"/>
          <p:cNvSpPr/>
          <p:nvPr/>
        </p:nvSpPr>
        <p:spPr>
          <a:xfrm>
            <a:off x="9525000" y="4844265"/>
            <a:ext cx="5638800" cy="3822285"/>
          </a:xfrm>
          <a:prstGeom prst="flowChartDocument">
            <a:avLst/>
          </a:prstGeom>
          <a:solidFill>
            <a:srgbClr val="FBF6EF"/>
          </a:solidFill>
          <a:ln>
            <a:solidFill>
              <a:srgbClr val="FBF6EF"/>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spcCol="0" rtlCol="0" anchor="ctr"/>
          <a:lstStyle/>
          <a:p>
            <a:pPr algn="ctr">
              <a:lnSpc>
                <a:spcPct val="150000"/>
              </a:lnSpc>
            </a:pPr>
            <a:r>
              <a:rPr lang="vi-VN" sz="4100">
                <a:solidFill>
                  <a:schemeClr val="tx1"/>
                </a:solidFill>
                <a:latin typeface="Arial" pitchFamily="34" charset="0"/>
                <a:cs typeface="Arial" pitchFamily="34" charset="0"/>
              </a:rPr>
              <a:t>C</a:t>
            </a:r>
            <a:r>
              <a:rPr lang="en-US" sz="4100">
                <a:solidFill>
                  <a:schemeClr val="tx1"/>
                </a:solidFill>
                <a:latin typeface="Arial" pitchFamily="34" charset="0"/>
                <a:cs typeface="Arial" pitchFamily="34" charset="0"/>
              </a:rPr>
              <a:t>hi tiêu có kế hoạch sẽ mang lại lợi ích gì cho các bạn học sinh?</a:t>
            </a:r>
          </a:p>
        </p:txBody>
      </p:sp>
      <p:sp>
        <p:nvSpPr>
          <p:cNvPr id="14" name="Freeform 17"/>
          <p:cNvSpPr/>
          <p:nvPr/>
        </p:nvSpPr>
        <p:spPr>
          <a:xfrm rot="20934848" flipH="1">
            <a:off x="-646881" y="4942718"/>
            <a:ext cx="3987153" cy="5435171"/>
          </a:xfrm>
          <a:custGeom>
            <a:avLst/>
            <a:gdLst/>
            <a:ahLst/>
            <a:cxnLst/>
            <a:rect l="l" t="t" r="r" b="b"/>
            <a:pathLst>
              <a:path w="4730158" h="7463761">
                <a:moveTo>
                  <a:pt x="0" y="0"/>
                </a:moveTo>
                <a:lnTo>
                  <a:pt x="4730159" y="0"/>
                </a:lnTo>
                <a:lnTo>
                  <a:pt x="4730159" y="7463761"/>
                </a:lnTo>
                <a:lnTo>
                  <a:pt x="0" y="7463761"/>
                </a:lnTo>
                <a:lnTo>
                  <a:pt x="0" y="0"/>
                </a:lnTo>
                <a:close/>
              </a:path>
            </a:pathLst>
          </a:custGeom>
          <a:blipFill>
            <a:blip r:embed="rId28">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43653080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8" name="Group 8"/>
          <p:cNvGrpSpPr/>
          <p:nvPr/>
        </p:nvGrpSpPr>
        <p:grpSpPr>
          <a:xfrm>
            <a:off x="381000" y="571500"/>
            <a:ext cx="17449800" cy="9119430"/>
            <a:chOff x="0" y="0"/>
            <a:chExt cx="4080594" cy="464959"/>
          </a:xfrm>
        </p:grpSpPr>
        <p:sp>
          <p:nvSpPr>
            <p:cNvPr id="2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30" name="TextBox 10"/>
            <p:cNvSpPr txBox="1"/>
            <p:nvPr/>
          </p:nvSpPr>
          <p:spPr>
            <a:xfrm>
              <a:off x="0" y="-28575"/>
              <a:ext cx="4080594" cy="493534"/>
            </a:xfrm>
            <a:prstGeom prst="rect">
              <a:avLst/>
            </a:prstGeom>
          </p:spPr>
          <p:txBody>
            <a:bodyPr lIns="50800" tIns="50800" rIns="50800" bIns="50800" rtlCol="0" anchor="ctr"/>
            <a:lstStyle/>
            <a:p>
              <a:pPr algn="ctr">
                <a:lnSpc>
                  <a:spcPts val="2658"/>
                </a:lnSpc>
                <a:spcBef>
                  <a:spcPct val="0"/>
                </a:spcBef>
              </a:pPr>
              <a:endParaRPr/>
            </a:p>
          </p:txBody>
        </p:sp>
      </p:grpSp>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76300"/>
            <a:ext cx="5638800" cy="3392961"/>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2" y="4477873"/>
            <a:ext cx="4800602" cy="5053871"/>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9898" y="876300"/>
            <a:ext cx="10234967" cy="3392961"/>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9898" y="5200361"/>
            <a:ext cx="10234967" cy="3608894"/>
          </a:xfrm>
          <a:prstGeom prst="rect">
            <a:avLst/>
          </a:prstGeom>
        </p:spPr>
      </p:pic>
    </p:spTree>
    <p:extLst>
      <p:ext uri="{BB962C8B-B14F-4D97-AF65-F5344CB8AC3E}">
        <p14:creationId xmlns:p14="http://schemas.microsoft.com/office/powerpoint/2010/main" val="355798921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TotalTime>
  <Words>2838</Words>
  <Application>Microsoft Office PowerPoint</Application>
  <PresentationFormat>Custom</PresentationFormat>
  <Paragraphs>218</Paragraphs>
  <Slides>48</Slides>
  <Notes>4</Notes>
  <HiddenSlides>0</HiddenSlides>
  <MMClips>4</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48</vt:i4>
      </vt:variant>
    </vt:vector>
  </HeadingPairs>
  <TitlesOfParts>
    <vt:vector size="59" baseType="lpstr">
      <vt:lpstr>Arial</vt:lpstr>
      <vt:lpstr>Happy Font TH</vt:lpstr>
      <vt:lpstr>Times New Roman</vt:lpstr>
      <vt:lpstr>Wingdings</vt:lpstr>
      <vt:lpstr>Tahoma</vt:lpstr>
      <vt:lpstr>Better Together Script</vt:lpstr>
      <vt:lpstr>Calibri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Yellow Handwritten Organic Article  Education Presentation</dc:title>
  <cp:lastModifiedBy>Trần Bích Ngọc</cp:lastModifiedBy>
  <cp:revision>38</cp:revision>
  <dcterms:created xsi:type="dcterms:W3CDTF">2006-08-16T00:00:00Z</dcterms:created>
  <dcterms:modified xsi:type="dcterms:W3CDTF">2023-11-03T01:16:16Z</dcterms:modified>
  <dc:identifier>DAFx2Ry7JUE</dc:identifier>
</cp:coreProperties>
</file>