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3"/>
    <p:sldId id="258" r:id="rId4"/>
    <p:sldId id="259" r:id="rId5"/>
    <p:sldId id="260" r:id="rId6"/>
    <p:sldId id="261" r:id="rId7"/>
    <p:sldId id="262" r:id="rId8"/>
    <p:sldId id="292" r:id="rId9"/>
    <p:sldId id="263" r:id="rId10"/>
    <p:sldId id="293" r:id="rId11"/>
    <p:sldId id="294" r:id="rId12"/>
    <p:sldId id="265" r:id="rId13"/>
    <p:sldId id="266" r:id="rId14"/>
    <p:sldId id="273" r:id="rId15"/>
    <p:sldId id="274" r:id="rId16"/>
    <p:sldId id="275" r:id="rId17"/>
    <p:sldId id="276" r:id="rId18"/>
    <p:sldId id="277" r:id="rId19"/>
    <p:sldId id="278" r:id="rId20"/>
    <p:sldId id="279" r:id="rId21"/>
    <p:sldId id="280" r:id="rId22"/>
    <p:sldId id="267" r:id="rId23"/>
    <p:sldId id="281" r:id="rId24"/>
    <p:sldId id="282" r:id="rId25"/>
    <p:sldId id="268" r:id="rId26"/>
    <p:sldId id="284" r:id="rId27"/>
    <p:sldId id="287" r:id="rId28"/>
    <p:sldId id="288" r:id="rId29"/>
    <p:sldId id="285" r:id="rId30"/>
    <p:sldId id="286" r:id="rId31"/>
    <p:sldId id="269" r:id="rId32"/>
    <p:sldId id="271" r:id="rId33"/>
    <p:sldId id="272" r:id="rId34"/>
    <p:sldId id="289" r:id="rId35"/>
    <p:sldId id="290" r:id="rId36"/>
    <p:sldId id="291" r:id="rId37"/>
    <p:sldId id="321"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0066"/>
    <a:srgbClr val="8BB0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25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2.xml"/><Relationship Id="rId39" Type="http://schemas.openxmlformats.org/officeDocument/2006/relationships/notesMaster" Target="notesMasters/notesMaster1.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DC793E-EF98-4DA6-9E6E-D76AD4985B5A}"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A82CDA-C122-48E1-8A37-D9BEC60B0EF0}"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885B62-36C7-4C1A-9DC7-AAB622B5A98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54EBA-1082-4B43-97F6-99D6DE94281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9A885B62-36C7-4C1A-9DC7-AAB622B5A98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54EBA-1082-4B43-97F6-99D6DE94281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9A885B62-36C7-4C1A-9DC7-AAB622B5A98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54EBA-1082-4B43-97F6-99D6DE94281B}" type="slidenum">
              <a:rPr lang="en-US" smtClean="0"/>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panose="020B0604020202020204"/>
              </a:rPr>
              <a:t>”</a:t>
            </a:r>
            <a:endParaRPr lang="en-US" dirty="0">
              <a:solidFill>
                <a:schemeClr val="accent1">
                  <a:lumMod val="60000"/>
                  <a:lumOff val="40000"/>
                </a:schemeClr>
              </a:solidFill>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9A885B62-36C7-4C1A-9DC7-AAB622B5A98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54EBA-1082-4B43-97F6-99D6DE94281B}"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9A885B62-36C7-4C1A-9DC7-AAB622B5A98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54EBA-1082-4B43-97F6-99D6DE94281B}" type="slidenum">
              <a:rPr lang="en-US" smtClean="0"/>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9A885B62-36C7-4C1A-9DC7-AAB622B5A98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54EBA-1082-4B43-97F6-99D6DE94281B}"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9A885B62-36C7-4C1A-9DC7-AAB622B5A98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54EBA-1082-4B43-97F6-99D6DE94281B}"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9A885B62-36C7-4C1A-9DC7-AAB622B5A98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54EBA-1082-4B43-97F6-99D6DE94281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9A885B62-36C7-4C1A-9DC7-AAB622B5A98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54EBA-1082-4B43-97F6-99D6DE94281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9A885B62-36C7-4C1A-9DC7-AAB622B5A98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54EBA-1082-4B43-97F6-99D6DE94281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9A885B62-36C7-4C1A-9DC7-AAB622B5A985}"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54EBA-1082-4B43-97F6-99D6DE94281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9A885B62-36C7-4C1A-9DC7-AAB622B5A985}"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154EBA-1082-4B43-97F6-99D6DE94281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885B62-36C7-4C1A-9DC7-AAB622B5A985}"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154EBA-1082-4B43-97F6-99D6DE94281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85B62-36C7-4C1A-9DC7-AAB622B5A985}"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154EBA-1082-4B43-97F6-99D6DE94281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9A885B62-36C7-4C1A-9DC7-AAB622B5A985}"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54EBA-1082-4B43-97F6-99D6DE94281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9A885B62-36C7-4C1A-9DC7-AAB622B5A985}"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54EBA-1082-4B43-97F6-99D6DE94281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A885B62-36C7-4C1A-9DC7-AAB622B5A985}" type="datetimeFigureOut">
              <a:rPr lang="en-US" smtClean="0"/>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6154EBA-1082-4B43-97F6-99D6DE94281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GIF"/><Relationship Id="rId2" Type="http://schemas.openxmlformats.org/officeDocument/2006/relationships/image" Target="../media/image17.png"/><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jpe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jpeg"/><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GIF"/><Relationship Id="rId2" Type="http://schemas.openxmlformats.org/officeDocument/2006/relationships/image" Target="../media/image21.png"/><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jpe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GIF"/><Relationship Id="rId2" Type="http://schemas.openxmlformats.org/officeDocument/2006/relationships/image" Target="../media/image25.png"/><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jpeg"/></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jpeg"/><Relationship Id="rId1"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2.jpeg"/><Relationship Id="rId1" Type="http://schemas.openxmlformats.org/officeDocument/2006/relationships/image" Target="../media/image1.jpeg"/></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jpe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9.png"/><Relationship Id="rId1"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0.png"/><Relationship Id="rId1" Type="http://schemas.openxmlformats.org/officeDocument/2006/relationships/image" Target="../media/image1.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1.jpeg"/><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jpeg"/><Relationship Id="rId2" Type="http://schemas.openxmlformats.org/officeDocument/2006/relationships/image" Target="../media/image2.GIF"/><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GIF"/><Relationship Id="rId2" Type="http://schemas.openxmlformats.org/officeDocument/2006/relationships/image" Target="../media/image14.jpe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NGHIA\Pictures\images.jpg"/>
          <p:cNvPicPr>
            <a:picLocks noChangeAspect="1" noChangeArrowheads="1"/>
          </p:cNvPicPr>
          <p:nvPr/>
        </p:nvPicPr>
        <p:blipFill>
          <a:blip r:embed="rId1"/>
          <a:srcRect/>
          <a:stretch>
            <a:fillRect/>
          </a:stretch>
        </p:blipFill>
        <p:spPr bwMode="auto">
          <a:xfrm>
            <a:off x="0" y="0"/>
            <a:ext cx="12192000" cy="6914976"/>
          </a:xfrm>
          <a:prstGeom prst="rect">
            <a:avLst/>
          </a:prstGeom>
          <a:noFill/>
        </p:spPr>
      </p:pic>
      <p:pic>
        <p:nvPicPr>
          <p:cNvPr id="7" name="Picture 6" descr="C:\Users\NGHIA\Pictures\images.jpg"/>
          <p:cNvPicPr>
            <a:picLocks noChangeAspect="1" noChangeArrowheads="1"/>
          </p:cNvPicPr>
          <p:nvPr/>
        </p:nvPicPr>
        <p:blipFill>
          <a:blip r:embed="rId1"/>
          <a:srcRect/>
          <a:stretch>
            <a:fillRect/>
          </a:stretch>
        </p:blipFill>
        <p:spPr bwMode="auto">
          <a:xfrm>
            <a:off x="60853" y="23913"/>
            <a:ext cx="12192000" cy="6914976"/>
          </a:xfrm>
          <a:prstGeom prst="rect">
            <a:avLst/>
          </a:prstGeom>
          <a:noFill/>
        </p:spPr>
      </p:pic>
      <p:pic>
        <p:nvPicPr>
          <p:cNvPr id="8" name="Picture 2" descr="C:\Users\NGHIA\Pictures\images.jpg"/>
          <p:cNvPicPr>
            <a:picLocks noChangeAspect="1" noChangeArrowheads="1"/>
          </p:cNvPicPr>
          <p:nvPr/>
        </p:nvPicPr>
        <p:blipFill>
          <a:blip r:embed="rId1"/>
          <a:srcRect/>
          <a:stretch>
            <a:fillRect/>
          </a:stretch>
        </p:blipFill>
        <p:spPr bwMode="auto">
          <a:xfrm>
            <a:off x="0" y="56976"/>
            <a:ext cx="9189086" cy="6858000"/>
          </a:xfrm>
          <a:prstGeom prst="rect">
            <a:avLst/>
          </a:prstGeom>
          <a:noFill/>
        </p:spPr>
      </p:pic>
      <p:sp>
        <p:nvSpPr>
          <p:cNvPr id="9" name="Rectangle 8"/>
          <p:cNvSpPr/>
          <p:nvPr/>
        </p:nvSpPr>
        <p:spPr>
          <a:xfrm>
            <a:off x="461153" y="-109847"/>
            <a:ext cx="10599673" cy="769441"/>
          </a:xfrm>
          <a:prstGeom prst="rect">
            <a:avLst/>
          </a:prstGeom>
          <a:noFill/>
        </p:spPr>
        <p:txBody>
          <a:bodyPr wrap="square" lIns="91440" tIns="45720" rIns="91440" bIns="45720">
            <a:spAutoFit/>
          </a:bodyPr>
          <a:lstStyle/>
          <a:p>
            <a:pPr algn="ctr"/>
            <a:r>
              <a:rPr lang="en-US" sz="4400" b="1" cap="none" spc="0" dirty="0" err="1">
                <a:ln w="22225">
                  <a:solidFill>
                    <a:schemeClr val="accent2"/>
                  </a:solidFill>
                  <a:prstDash val="solid"/>
                </a:ln>
                <a:solidFill>
                  <a:schemeClr val="accent2">
                    <a:lumMod val="40000"/>
                    <a:lumOff val="60000"/>
                  </a:schemeClr>
                </a:solidFill>
                <a:effectLst/>
              </a:rPr>
              <a:t>Trò</a:t>
            </a:r>
            <a:r>
              <a:rPr lang="en-US" sz="4400" b="1" cap="none" spc="0" dirty="0">
                <a:ln w="22225">
                  <a:solidFill>
                    <a:schemeClr val="accent2"/>
                  </a:solidFill>
                  <a:prstDash val="solid"/>
                </a:ln>
                <a:solidFill>
                  <a:schemeClr val="accent2">
                    <a:lumMod val="40000"/>
                    <a:lumOff val="60000"/>
                  </a:schemeClr>
                </a:solidFill>
                <a:effectLst/>
              </a:rPr>
              <a:t> </a:t>
            </a:r>
            <a:r>
              <a:rPr lang="en-US" sz="4400" b="1" cap="none" spc="0" dirty="0" err="1">
                <a:ln w="22225">
                  <a:solidFill>
                    <a:schemeClr val="accent2"/>
                  </a:solidFill>
                  <a:prstDash val="solid"/>
                </a:ln>
                <a:solidFill>
                  <a:schemeClr val="accent2">
                    <a:lumMod val="40000"/>
                    <a:lumOff val="60000"/>
                  </a:schemeClr>
                </a:solidFill>
                <a:effectLst/>
              </a:rPr>
              <a:t>chơi</a:t>
            </a:r>
            <a:r>
              <a:rPr lang="en-US" sz="4400" b="1" cap="none" spc="0" dirty="0">
                <a:ln w="22225">
                  <a:solidFill>
                    <a:schemeClr val="accent2"/>
                  </a:solidFill>
                  <a:prstDash val="solid"/>
                </a:ln>
                <a:solidFill>
                  <a:schemeClr val="accent2">
                    <a:lumMod val="40000"/>
                    <a:lumOff val="60000"/>
                  </a:schemeClr>
                </a:solidFill>
                <a:effectLst/>
              </a:rPr>
              <a:t>: “</a:t>
            </a:r>
            <a:r>
              <a:rPr lang="en-US" sz="4400" b="1" cap="none" spc="0" dirty="0" err="1">
                <a:ln w="22225">
                  <a:solidFill>
                    <a:schemeClr val="accent2"/>
                  </a:solidFill>
                  <a:prstDash val="solid"/>
                </a:ln>
                <a:solidFill>
                  <a:schemeClr val="accent2">
                    <a:lumMod val="40000"/>
                    <a:lumOff val="60000"/>
                  </a:schemeClr>
                </a:solidFill>
                <a:effectLst/>
              </a:rPr>
              <a:t>Thử</a:t>
            </a:r>
            <a:r>
              <a:rPr lang="en-US" sz="4400" b="1" cap="none" spc="0" dirty="0">
                <a:ln w="22225">
                  <a:solidFill>
                    <a:schemeClr val="accent2"/>
                  </a:solidFill>
                  <a:prstDash val="solid"/>
                </a:ln>
                <a:solidFill>
                  <a:schemeClr val="accent2">
                    <a:lumMod val="40000"/>
                    <a:lumOff val="60000"/>
                  </a:schemeClr>
                </a:solidFill>
                <a:effectLst/>
              </a:rPr>
              <a:t> </a:t>
            </a:r>
            <a:r>
              <a:rPr lang="en-US" sz="4400" b="1" cap="none" spc="0" dirty="0" err="1">
                <a:ln w="22225">
                  <a:solidFill>
                    <a:schemeClr val="accent2"/>
                  </a:solidFill>
                  <a:prstDash val="solid"/>
                </a:ln>
                <a:solidFill>
                  <a:schemeClr val="accent2">
                    <a:lumMod val="40000"/>
                    <a:lumOff val="60000"/>
                  </a:schemeClr>
                </a:solidFill>
                <a:effectLst/>
              </a:rPr>
              <a:t>tài</a:t>
            </a:r>
            <a:r>
              <a:rPr lang="en-US" sz="4400" b="1" cap="none" spc="0" dirty="0">
                <a:ln w="22225">
                  <a:solidFill>
                    <a:schemeClr val="accent2"/>
                  </a:solidFill>
                  <a:prstDash val="solid"/>
                </a:ln>
                <a:solidFill>
                  <a:schemeClr val="accent2">
                    <a:lumMod val="40000"/>
                    <a:lumOff val="60000"/>
                  </a:schemeClr>
                </a:solidFill>
                <a:effectLst/>
              </a:rPr>
              <a:t> </a:t>
            </a:r>
            <a:r>
              <a:rPr lang="en-US" sz="4400" b="1" cap="none" spc="0" dirty="0" err="1">
                <a:ln w="22225">
                  <a:solidFill>
                    <a:schemeClr val="accent2"/>
                  </a:solidFill>
                  <a:prstDash val="solid"/>
                </a:ln>
                <a:solidFill>
                  <a:schemeClr val="accent2">
                    <a:lumMod val="40000"/>
                    <a:lumOff val="60000"/>
                  </a:schemeClr>
                </a:solidFill>
                <a:effectLst/>
              </a:rPr>
              <a:t>lí</a:t>
            </a:r>
            <a:r>
              <a:rPr lang="en-US" sz="4400" b="1" cap="none" spc="0" dirty="0">
                <a:ln w="22225">
                  <a:solidFill>
                    <a:schemeClr val="accent2"/>
                  </a:solidFill>
                  <a:prstDash val="solid"/>
                </a:ln>
                <a:solidFill>
                  <a:schemeClr val="accent2">
                    <a:lumMod val="40000"/>
                    <a:lumOff val="60000"/>
                  </a:schemeClr>
                </a:solidFill>
                <a:effectLst/>
              </a:rPr>
              <a:t> </a:t>
            </a:r>
            <a:r>
              <a:rPr lang="en-US" sz="4400" b="1" cap="none" spc="0" dirty="0" err="1">
                <a:ln w="22225">
                  <a:solidFill>
                    <a:schemeClr val="accent2"/>
                  </a:solidFill>
                  <a:prstDash val="solid"/>
                </a:ln>
                <a:solidFill>
                  <a:schemeClr val="accent2">
                    <a:lumMod val="40000"/>
                    <a:lumOff val="60000"/>
                  </a:schemeClr>
                </a:solidFill>
                <a:effectLst/>
              </a:rPr>
              <a:t>giải</a:t>
            </a:r>
            <a:r>
              <a:rPr lang="en-US" sz="4400" b="1" cap="none" spc="0" dirty="0">
                <a:ln w="22225">
                  <a:solidFill>
                    <a:schemeClr val="accent2"/>
                  </a:solidFill>
                  <a:prstDash val="solid"/>
                </a:ln>
                <a:solidFill>
                  <a:schemeClr val="accent2">
                    <a:lumMod val="40000"/>
                    <a:lumOff val="60000"/>
                  </a:schemeClr>
                </a:solidFill>
                <a:effectLst/>
              </a:rPr>
              <a:t> khoa </a:t>
            </a:r>
            <a:r>
              <a:rPr lang="en-US" sz="4400" b="1" cap="none" spc="0" dirty="0" err="1">
                <a:ln w="22225">
                  <a:solidFill>
                    <a:schemeClr val="accent2"/>
                  </a:solidFill>
                  <a:prstDash val="solid"/>
                </a:ln>
                <a:solidFill>
                  <a:schemeClr val="accent2">
                    <a:lumMod val="40000"/>
                    <a:lumOff val="60000"/>
                  </a:schemeClr>
                </a:solidFill>
                <a:effectLst/>
              </a:rPr>
              <a:t>học</a:t>
            </a:r>
            <a:r>
              <a:rPr lang="en-US" sz="4400" b="1" cap="none" spc="0" dirty="0">
                <a:ln w="22225">
                  <a:solidFill>
                    <a:schemeClr val="accent2"/>
                  </a:solidFill>
                  <a:prstDash val="solid"/>
                </a:ln>
                <a:solidFill>
                  <a:schemeClr val="accent2">
                    <a:lumMod val="40000"/>
                    <a:lumOff val="60000"/>
                  </a:schemeClr>
                </a:solidFill>
                <a:effectLst/>
              </a:rPr>
              <a:t>”</a:t>
            </a:r>
            <a:endParaRPr lang="en-US" sz="4400" b="1" cap="none" spc="0" dirty="0">
              <a:ln w="22225">
                <a:solidFill>
                  <a:schemeClr val="accent2"/>
                </a:solidFill>
                <a:prstDash val="solid"/>
              </a:ln>
              <a:solidFill>
                <a:schemeClr val="accent2">
                  <a:lumMod val="40000"/>
                  <a:lumOff val="60000"/>
                </a:schemeClr>
              </a:solidFill>
              <a:effectLst/>
            </a:endParaRPr>
          </a:p>
        </p:txBody>
      </p:sp>
      <p:sp>
        <p:nvSpPr>
          <p:cNvPr id="10" name="TextBox 9"/>
          <p:cNvSpPr txBox="1"/>
          <p:nvPr/>
        </p:nvSpPr>
        <p:spPr>
          <a:xfrm>
            <a:off x="244973" y="5428805"/>
            <a:ext cx="11992113" cy="1292662"/>
          </a:xfrm>
          <a:prstGeom prst="rect">
            <a:avLst/>
          </a:prstGeom>
          <a:noFill/>
        </p:spPr>
        <p:txBody>
          <a:bodyPr wrap="square" rtlCol="0">
            <a:spAutoFit/>
          </a:bodyPr>
          <a:lstStyle/>
          <a:p>
            <a:pPr algn="just"/>
            <a:r>
              <a:rPr lang="vi-VN" sz="2600" i="1" dirty="0">
                <a:solidFill>
                  <a:srgbClr val="000000"/>
                </a:solidFill>
                <a:effectLst/>
                <a:latin typeface="Times New Roman" panose="02020603050405020304" pitchFamily="18" charset="0"/>
                <a:ea typeface="Times New Roman" panose="02020603050405020304" pitchFamily="18" charset="0"/>
              </a:rPr>
              <a:t>Cơ thể cần thường xuyên lấy các chất dinh dưỡng từ nguồn thức ăn để duy trì sự sống và phát triển. Tuy nhiên, thức ăn hầu hết có kích thước lớn nên các tế bào của cơ thể không thể hấp thụ được. Quá trình nào đã giúp cơ thế giải quyết vấn đề này?</a:t>
            </a:r>
            <a:endParaRPr lang="en-US" sz="2600" dirty="0"/>
          </a:p>
        </p:txBody>
      </p:sp>
      <p:pic>
        <p:nvPicPr>
          <p:cNvPr id="11" name="Picture 18" descr="Cau hoi"/>
          <p:cNvPicPr>
            <a:picLocks noChangeAspect="1" noChangeArrowheads="1" noCrop="1"/>
          </p:cNvPicPr>
          <p:nvPr/>
        </p:nvPicPr>
        <p:blipFill>
          <a:blip r:embed="rId2"/>
          <a:srcRect/>
          <a:stretch>
            <a:fillRect/>
          </a:stretch>
        </p:blipFill>
        <p:spPr bwMode="auto">
          <a:xfrm>
            <a:off x="-35500" y="5018141"/>
            <a:ext cx="496653" cy="786367"/>
          </a:xfrm>
          <a:prstGeom prst="rect">
            <a:avLst/>
          </a:prstGeom>
          <a:noFill/>
          <a:ln w="9525">
            <a:noFill/>
            <a:miter lim="800000"/>
            <a:headEnd/>
            <a:tailEnd/>
          </a:ln>
        </p:spPr>
      </p:pic>
      <p:pic>
        <p:nvPicPr>
          <p:cNvPr id="13" name="Picture 4" descr="Giúp trẻ vận động đúng cá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5826" y="3289721"/>
            <a:ext cx="4045321" cy="2262930"/>
          </a:xfrm>
          <a:prstGeom prst="roundRect">
            <a:avLst/>
          </a:prstGeom>
          <a:noFill/>
          <a:extLst>
            <a:ext uri="{909E8E84-426E-40DD-AFC4-6F175D3DCCD1}">
              <a14:hiddenFill xmlns:a14="http://schemas.microsoft.com/office/drawing/2010/main">
                <a:solidFill>
                  <a:srgbClr val="FFFFFF"/>
                </a:solidFill>
              </a14:hiddenFill>
            </a:ext>
          </a:extLst>
        </p:spPr>
      </p:pic>
      <p:pic>
        <p:nvPicPr>
          <p:cNvPr id="14" name="Picture 2" descr="Vì sao không nên ăn thức ăn xong mới ăn cơ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79" y="1474172"/>
            <a:ext cx="3581021" cy="3137769"/>
          </a:xfrm>
          <a:prstGeom prst="roundRect">
            <a:avLst/>
          </a:prstGeom>
          <a:noFill/>
          <a:extLst>
            <a:ext uri="{909E8E84-426E-40DD-AFC4-6F175D3DCCD1}">
              <a14:hiddenFill xmlns:a14="http://schemas.microsoft.com/office/drawing/2010/main">
                <a:solidFill>
                  <a:srgbClr val="FFFFFF"/>
                </a:solidFill>
              </a14:hiddenFill>
            </a:ext>
          </a:extLst>
        </p:spPr>
      </p:pic>
      <p:pic>
        <p:nvPicPr>
          <p:cNvPr id="16" name="Picture 2" descr="11 bước bố mẹ giúp con học giỏi mà không cần học thêm - VnExpress Đời số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6736" y="562766"/>
            <a:ext cx="3990670" cy="2596527"/>
          </a:xfrm>
          <a:prstGeom prst="roundRect">
            <a:avLst/>
          </a:prstGeom>
          <a:noFill/>
          <a:extLst>
            <a:ext uri="{909E8E84-426E-40DD-AFC4-6F175D3DCCD1}">
              <a14:hiddenFill xmlns:a14="http://schemas.microsoft.com/office/drawing/2010/main">
                <a:solidFill>
                  <a:srgbClr val="FFFFFF"/>
                </a:solidFill>
              </a14:hiddenFill>
            </a:ext>
          </a:extLst>
        </p:spPr>
      </p:pic>
      <p:pic>
        <p:nvPicPr>
          <p:cNvPr id="4098" name="Picture 2" descr="Em bé khi mới sinh có chiều dài trung bình là 50cm. Theo thời gian, em bé  lớn dần thành người trưởng thành với chiều cao... - Hoc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5775" y="1351815"/>
            <a:ext cx="3600450" cy="3947882"/>
          </a:xfrm>
          <a:prstGeom prst="roundRect">
            <a:avLst/>
          </a:prstGeom>
          <a:noFill/>
          <a:extLst>
            <a:ext uri="{909E8E84-426E-40DD-AFC4-6F175D3DCCD1}">
              <a14:hiddenFill xmlns:a14="http://schemas.microsoft.com/office/drawing/2010/main">
                <a:solidFill>
                  <a:srgbClr val="FFFFFF"/>
                </a:solidFill>
              </a14:hiddenFill>
            </a:ext>
          </a:extLst>
        </p:spPr>
      </p:pic>
      <p:sp>
        <p:nvSpPr>
          <p:cNvPr id="17" name="Arrow: Right 16"/>
          <p:cNvSpPr/>
          <p:nvPr/>
        </p:nvSpPr>
        <p:spPr>
          <a:xfrm>
            <a:off x="3665353" y="2670344"/>
            <a:ext cx="795474" cy="811057"/>
          </a:xfrm>
          <a:prstGeom prst="rightArrow">
            <a:avLst/>
          </a:prstGeom>
          <a:solidFill>
            <a:schemeClr val="accent5">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Users\NGHIA\Pictures\images.jpg"/>
          <p:cNvPicPr>
            <a:picLocks noChangeAspect="1" noChangeArrowheads="1"/>
          </p:cNvPicPr>
          <p:nvPr/>
        </p:nvPicPr>
        <p:blipFill>
          <a:blip r:embed="rId1"/>
          <a:srcRect/>
          <a:stretch>
            <a:fillRect/>
          </a:stretch>
        </p:blipFill>
        <p:spPr bwMode="auto">
          <a:xfrm>
            <a:off x="0" y="0"/>
            <a:ext cx="12192000" cy="6914976"/>
          </a:xfrm>
          <a:prstGeom prst="rect">
            <a:avLst/>
          </a:prstGeom>
          <a:noFill/>
        </p:spPr>
      </p:pic>
      <p:pic>
        <p:nvPicPr>
          <p:cNvPr id="5" name="Picture 4"/>
          <p:cNvPicPr>
            <a:picLocks noChangeAspect="1"/>
          </p:cNvPicPr>
          <p:nvPr/>
        </p:nvPicPr>
        <p:blipFill>
          <a:blip r:embed="rId2"/>
          <a:stretch>
            <a:fillRect/>
          </a:stretch>
        </p:blipFill>
        <p:spPr>
          <a:xfrm>
            <a:off x="1802304" y="595049"/>
            <a:ext cx="8930697" cy="6262951"/>
          </a:xfrm>
          <a:prstGeom prst="rect">
            <a:avLst/>
          </a:prstGeom>
        </p:spPr>
      </p:pic>
      <p:sp>
        <p:nvSpPr>
          <p:cNvPr id="6" name="TextBox 5"/>
          <p:cNvSpPr txBox="1"/>
          <p:nvPr/>
        </p:nvSpPr>
        <p:spPr>
          <a:xfrm>
            <a:off x="677334" y="134776"/>
            <a:ext cx="8141981" cy="523220"/>
          </a:xfrm>
          <a:prstGeom prst="rect">
            <a:avLst/>
          </a:prstGeom>
          <a:noFill/>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Quá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tiêu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hoá</a:t>
            </a:r>
            <a:r>
              <a:rPr lang="en-US" sz="2800" b="1" dirty="0">
                <a:solidFill>
                  <a:srgbClr val="FF0000"/>
                </a:solidFill>
                <a:latin typeface="Times New Roman" panose="02020603050405020304" pitchFamily="18" charset="0"/>
                <a:cs typeface="Times New Roman" panose="02020603050405020304" pitchFamily="18" charset="0"/>
              </a:rPr>
              <a:t> ở </a:t>
            </a:r>
            <a:r>
              <a:rPr lang="en-US" sz="2800" b="1" dirty="0" err="1">
                <a:solidFill>
                  <a:srgbClr val="FF0000"/>
                </a:solidFill>
                <a:latin typeface="Times New Roman" panose="02020603050405020304" pitchFamily="18" charset="0"/>
                <a:cs typeface="Times New Roman" panose="02020603050405020304" pitchFamily="18" charset="0"/>
              </a:rPr>
              <a:t>người</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Users\NGHIA\Pictures\images.jpg"/>
          <p:cNvPicPr>
            <a:picLocks noChangeAspect="1" noChangeArrowheads="1"/>
          </p:cNvPicPr>
          <p:nvPr/>
        </p:nvPicPr>
        <p:blipFill>
          <a:blip r:embed="rId1"/>
          <a:srcRect/>
          <a:stretch>
            <a:fillRect/>
          </a:stretch>
        </p:blipFill>
        <p:spPr bwMode="auto">
          <a:xfrm>
            <a:off x="0" y="0"/>
            <a:ext cx="12192000" cy="6914976"/>
          </a:xfrm>
          <a:prstGeom prst="rect">
            <a:avLst/>
          </a:prstGeom>
          <a:noFill/>
        </p:spPr>
      </p:pic>
      <p:sp>
        <p:nvSpPr>
          <p:cNvPr id="6" name="Rounded Rectangle 12"/>
          <p:cNvSpPr/>
          <p:nvPr/>
        </p:nvSpPr>
        <p:spPr>
          <a:xfrm>
            <a:off x="614047" y="816637"/>
            <a:ext cx="10870810" cy="5091793"/>
          </a:xfrm>
          <a:prstGeom prst="roundRect">
            <a:avLst/>
          </a:prstGeom>
          <a:solidFill>
            <a:schemeClr val="bg1"/>
          </a:solidFill>
          <a:ln w="5715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457200" indent="-457200" algn="just">
              <a:buAutoNum type="alphaLcParenR"/>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buAutoNum type="alphaLcParenR"/>
            </a:pPr>
            <a:endParaRPr lang="en-US"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buAutoNum type="alphaLcParenR"/>
            </a:pPr>
            <a:endParaRPr lang="en-US"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buAutoNum type="alphaLcParenR"/>
            </a:pPr>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buAutoNum type="alphaLcParenR"/>
            </a:pP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khoang</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miệng</a:t>
            </a:r>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khoang</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miệng</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buFontTx/>
              <a:buChar char="-"/>
            </a:pP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nhờ</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nhai</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nghiền</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răng</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trộn</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lưỡi</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hoá</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nhờ</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enzyme amylase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tuyến</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bọt</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biến</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bột</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ăn</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maltose.</a:t>
            </a:r>
            <a:endParaRPr lang="en-US" sz="2800" dirty="0">
              <a:solidFill>
                <a:schemeClr val="tx1"/>
              </a:solidFill>
              <a:effectLst/>
              <a:latin typeface="Times New Roman" panose="02020603050405020304" pitchFamily="18" charset="0"/>
              <a:ea typeface="Times New Roman" panose="02020603050405020304" pitchFamily="18" charset="0"/>
            </a:endParaRPr>
          </a:p>
          <a:p>
            <a:pPr algn="just"/>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dạ</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dày</a:t>
            </a:r>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co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bóp</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dạ</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dày</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nhuyễn</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thấm</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chứa</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hydrochloric acid, enzyme lipase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enzyme pepsin). Enzyme pepsin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protein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2400" dirty="0">
              <a:solidFill>
                <a:schemeClr val="tx1"/>
              </a:solidFill>
              <a:effectLst/>
              <a:latin typeface="Times New Roman" panose="02020603050405020304" pitchFamily="18" charset="0"/>
              <a:ea typeface="Times New Roman" panose="02020603050405020304" pitchFamily="18" charset="0"/>
            </a:endParaRPr>
          </a:p>
          <a:p>
            <a:endParaRPr lang="en-US" sz="2400" dirty="0">
              <a:solidFill>
                <a:schemeClr val="tx1"/>
              </a:solidFill>
              <a:effectLst/>
              <a:latin typeface="Times New Roman" panose="02020603050405020304" pitchFamily="18" charset="0"/>
              <a:ea typeface="Times New Roman" panose="02020603050405020304"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045" y="708660"/>
            <a:ext cx="926465" cy="530225"/>
          </a:xfrm>
          <a:prstGeom prst="rect">
            <a:avLst/>
          </a:prstGeom>
        </p:spPr>
      </p:pic>
      <p:sp>
        <p:nvSpPr>
          <p:cNvPr id="9" name="TextBox 8"/>
          <p:cNvSpPr txBox="1"/>
          <p:nvPr/>
        </p:nvSpPr>
        <p:spPr>
          <a:xfrm>
            <a:off x="677334" y="134776"/>
            <a:ext cx="8141981" cy="523220"/>
          </a:xfrm>
          <a:prstGeom prst="rect">
            <a:avLst/>
          </a:prstGeom>
          <a:noFill/>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Quá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tiêu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hoá</a:t>
            </a:r>
            <a:r>
              <a:rPr lang="en-US" sz="2800" b="1" dirty="0">
                <a:solidFill>
                  <a:srgbClr val="FF0000"/>
                </a:solidFill>
                <a:latin typeface="Times New Roman" panose="02020603050405020304" pitchFamily="18" charset="0"/>
                <a:cs typeface="Times New Roman" panose="02020603050405020304" pitchFamily="18" charset="0"/>
              </a:rPr>
              <a:t> ở </a:t>
            </a:r>
            <a:r>
              <a:rPr lang="en-US" sz="2800" b="1" dirty="0" err="1">
                <a:solidFill>
                  <a:srgbClr val="FF0000"/>
                </a:solidFill>
                <a:latin typeface="Times New Roman" panose="02020603050405020304" pitchFamily="18" charset="0"/>
                <a:cs typeface="Times New Roman" panose="02020603050405020304" pitchFamily="18" charset="0"/>
              </a:rPr>
              <a:t>người</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descr="C:\Users\NGHIA\Pictures\images.jpg"/>
          <p:cNvPicPr>
            <a:picLocks noChangeAspect="1" noChangeArrowheads="1"/>
          </p:cNvPicPr>
          <p:nvPr/>
        </p:nvPicPr>
        <p:blipFill>
          <a:blip r:embed="rId1"/>
          <a:srcRect/>
          <a:stretch>
            <a:fillRect/>
          </a:stretch>
        </p:blipFill>
        <p:spPr bwMode="auto">
          <a:xfrm>
            <a:off x="0" y="0"/>
            <a:ext cx="12192000" cy="6914976"/>
          </a:xfrm>
          <a:prstGeom prst="rect">
            <a:avLst/>
          </a:prstGeom>
          <a:noFill/>
        </p:spPr>
      </p:pic>
      <p:sp>
        <p:nvSpPr>
          <p:cNvPr id="6" name="Rounded Rectangle 12"/>
          <p:cNvSpPr/>
          <p:nvPr/>
        </p:nvSpPr>
        <p:spPr>
          <a:xfrm>
            <a:off x="614047" y="816638"/>
            <a:ext cx="10870810" cy="4683830"/>
          </a:xfrm>
          <a:prstGeom prst="roundRect">
            <a:avLst/>
          </a:prstGeom>
          <a:solidFill>
            <a:schemeClr val="bg1"/>
          </a:solidFill>
          <a:ln w="5715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457200" indent="-457200" algn="just">
              <a:buAutoNum type="alphaLcParenR"/>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buAutoNum type="alphaLcParenR"/>
            </a:pPr>
            <a:endParaRPr lang="en-US"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ruột</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non</a:t>
            </a:r>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80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Hoạt động tiêu hoá chủ yếu ở ruột non là sự biến đổi hoá học của thức ăn dưới tác dụng của các enzim trong các dịch tiêu hoá (dịch mật, dịch tuỵ, dịch ruột).</a:t>
            </a:r>
            <a:r>
              <a:rPr lang="vi-VN"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ruột</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già</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tràng</a:t>
            </a:r>
            <a:endParaRPr lang="en-US" sz="2800" dirty="0">
              <a:solidFill>
                <a:schemeClr val="tx1"/>
              </a:solidFill>
              <a:effectLst/>
              <a:latin typeface="Times New Roman" panose="02020603050405020304" pitchFamily="18" charset="0"/>
              <a:ea typeface="Times New Roman" panose="02020603050405020304" pitchFamily="18" charset="0"/>
            </a:endParaRPr>
          </a:p>
          <a:p>
            <a:r>
              <a:rPr lang="en-US" sz="2800" dirty="0">
                <a:solidFill>
                  <a:schemeClr val="tx1"/>
                </a:solidFill>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Phần lớn các chất dinh dưỡng đã được hấp thụ qua thành ruột non, thức ăn chuyển xuống ruột gi</a:t>
            </a:r>
            <a:r>
              <a:rPr lang="en-US" sz="2800" dirty="0">
                <a:solidFill>
                  <a:schemeClr val="tx1"/>
                </a:solidFill>
                <a:latin typeface="Times New Roman" panose="02020603050405020304" pitchFamily="18" charset="0"/>
                <a:ea typeface="Times New Roman" panose="02020603050405020304" pitchFamily="18" charset="0"/>
              </a:rPr>
              <a:t>à</a:t>
            </a:r>
            <a:r>
              <a:rPr lang="vi-VN" sz="2800" dirty="0">
                <a:solidFill>
                  <a:schemeClr val="tx1"/>
                </a:solidFill>
                <a:effectLst/>
                <a:latin typeface="Times New Roman" panose="02020603050405020304" pitchFamily="18" charset="0"/>
                <a:ea typeface="Times New Roman" panose="02020603050405020304" pitchFamily="18" charset="0"/>
              </a:rPr>
              <a:t> sẽ hấp thụ thêm một số chất dinh dưỡng, chủ yếu hấp thụ lại nước, cô đặc chất bã. </a:t>
            </a:r>
            <a:endParaRPr lang="en-US" sz="2800" dirty="0">
              <a:solidFill>
                <a:schemeClr val="tx1"/>
              </a:solidFill>
              <a:effectLst/>
              <a:latin typeface="Times New Roman" panose="02020603050405020304" pitchFamily="18" charset="0"/>
              <a:ea typeface="Times New Roman" panose="02020603050405020304" pitchFamily="18" charset="0"/>
            </a:endParaRPr>
          </a:p>
          <a:p>
            <a:pPr algn="just"/>
            <a:endParaRPr lang="en-US" sz="2800" dirty="0">
              <a:solidFill>
                <a:schemeClr val="tx1"/>
              </a:solidFill>
              <a:effectLst/>
              <a:latin typeface="Times New Roman" panose="02020603050405020304" pitchFamily="18" charset="0"/>
              <a:ea typeface="Times New Roman" panose="02020603050405020304" pitchFamily="18" charset="0"/>
            </a:endParaRPr>
          </a:p>
          <a:p>
            <a:endParaRPr lang="en-US" sz="2400" dirty="0">
              <a:solidFill>
                <a:schemeClr val="tx1"/>
              </a:solidFill>
              <a:effectLst/>
              <a:latin typeface="Times New Roman" panose="02020603050405020304" pitchFamily="18" charset="0"/>
              <a:ea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047" y="708400"/>
            <a:ext cx="1070790" cy="612910"/>
          </a:xfrm>
          <a:prstGeom prst="rect">
            <a:avLst/>
          </a:prstGeom>
        </p:spPr>
      </p:pic>
      <p:sp>
        <p:nvSpPr>
          <p:cNvPr id="8" name="TextBox 7"/>
          <p:cNvSpPr txBox="1"/>
          <p:nvPr/>
        </p:nvSpPr>
        <p:spPr>
          <a:xfrm>
            <a:off x="677334" y="134776"/>
            <a:ext cx="8141981" cy="523220"/>
          </a:xfrm>
          <a:prstGeom prst="rect">
            <a:avLst/>
          </a:prstGeom>
          <a:noFill/>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Quá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tiêu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hoá</a:t>
            </a:r>
            <a:r>
              <a:rPr lang="en-US" sz="2800" b="1" dirty="0">
                <a:solidFill>
                  <a:srgbClr val="FF0000"/>
                </a:solidFill>
                <a:latin typeface="Times New Roman" panose="02020603050405020304" pitchFamily="18" charset="0"/>
                <a:cs typeface="Times New Roman" panose="02020603050405020304" pitchFamily="18" charset="0"/>
              </a:rPr>
              <a:t> ở </a:t>
            </a:r>
            <a:r>
              <a:rPr lang="en-US" sz="2800" b="1" dirty="0" err="1">
                <a:solidFill>
                  <a:srgbClr val="FF0000"/>
                </a:solidFill>
                <a:latin typeface="Times New Roman" panose="02020603050405020304" pitchFamily="18" charset="0"/>
                <a:cs typeface="Times New Roman" panose="02020603050405020304" pitchFamily="18" charset="0"/>
              </a:rPr>
              <a:t>người</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NGHIA\Pictures\images.jpg"/>
          <p:cNvPicPr>
            <a:picLocks noChangeAspect="1" noChangeArrowheads="1"/>
          </p:cNvPicPr>
          <p:nvPr/>
        </p:nvPicPr>
        <p:blipFill>
          <a:blip r:embed="rId1"/>
          <a:srcRect/>
          <a:stretch>
            <a:fillRect/>
          </a:stretch>
        </p:blipFill>
        <p:spPr bwMode="auto">
          <a:xfrm>
            <a:off x="0" y="0"/>
            <a:ext cx="12192000" cy="6914976"/>
          </a:xfrm>
          <a:prstGeom prst="rect">
            <a:avLst/>
          </a:prstGeom>
          <a:noFill/>
        </p:spPr>
      </p:pic>
      <p:grpSp>
        <p:nvGrpSpPr>
          <p:cNvPr id="5" name="Group 4"/>
          <p:cNvGrpSpPr/>
          <p:nvPr/>
        </p:nvGrpSpPr>
        <p:grpSpPr>
          <a:xfrm>
            <a:off x="551853" y="89896"/>
            <a:ext cx="7058769" cy="759470"/>
            <a:chOff x="698513" y="300588"/>
            <a:chExt cx="5028534" cy="494937"/>
          </a:xfrm>
        </p:grpSpPr>
        <p:sp>
          <p:nvSpPr>
            <p:cNvPr id="6" name="Pentagon 3"/>
            <p:cNvSpPr/>
            <p:nvPr/>
          </p:nvSpPr>
          <p:spPr>
            <a:xfrm>
              <a:off x="698513" y="300588"/>
              <a:ext cx="804595" cy="484632"/>
            </a:xfrm>
            <a:prstGeom prst="homePlate">
              <a:avLst/>
            </a:prstGeom>
            <a:solidFill>
              <a:schemeClr val="accent3">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800" b="1" dirty="0">
                  <a:solidFill>
                    <a:srgbClr val="FF0000"/>
                  </a:solidFill>
                  <a:latin typeface="Times New Roman" panose="02020603050405020304" pitchFamily="18" charset="0"/>
                  <a:cs typeface="Times New Roman" panose="02020603050405020304" pitchFamily="18" charset="0"/>
                </a:rPr>
                <a:t>III.</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Chevron 4"/>
            <p:cNvSpPr/>
            <p:nvPr/>
          </p:nvSpPr>
          <p:spPr>
            <a:xfrm>
              <a:off x="1448788" y="310893"/>
              <a:ext cx="4278259" cy="484632"/>
            </a:xfrm>
            <a:prstGeom prst="chevron">
              <a:avLst/>
            </a:prstGeom>
            <a:solidFill>
              <a:schemeClr val="accent3">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800" b="1" dirty="0" err="1">
                  <a:solidFill>
                    <a:srgbClr val="FF0000"/>
                  </a:solidFill>
                  <a:latin typeface="Times New Roman" panose="02020603050405020304" pitchFamily="18" charset="0"/>
                  <a:cs typeface="Times New Roman" panose="02020603050405020304" pitchFamily="18" charset="0"/>
                </a:rPr>
                <a:t>Một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số</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bệnh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đường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tiêu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hoá</a:t>
              </a:r>
              <a:r>
                <a:rPr lang="en-US" sz="2800" b="1" dirty="0">
                  <a:solidFill>
                    <a:srgbClr val="FF0000"/>
                  </a:solidFill>
                  <a:latin typeface="Times New Roman" panose="02020603050405020304" pitchFamily="18" charset="0"/>
                  <a:cs typeface="Times New Roman" panose="02020603050405020304" pitchFamily="18" charset="0"/>
                </a:rPr>
                <a:t> </a:t>
              </a:r>
              <a:endParaRPr lang="en-US" sz="2800" b="1" dirty="0">
                <a:solidFill>
                  <a:srgbClr val="FF0000"/>
                </a:solidFill>
                <a:latin typeface="Times New Roman" panose="02020603050405020304" pitchFamily="18" charset="0"/>
                <a:cs typeface="Times New Roman" panose="02020603050405020304" pitchFamily="18" charset="0"/>
              </a:endParaRPr>
            </a:p>
          </p:txBody>
        </p:sp>
      </p:grpSp>
      <p:sp>
        <p:nvSpPr>
          <p:cNvPr id="8" name="TextBox 7"/>
          <p:cNvSpPr txBox="1"/>
          <p:nvPr/>
        </p:nvSpPr>
        <p:spPr>
          <a:xfrm>
            <a:off x="551853" y="865179"/>
            <a:ext cx="2824393"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1. </a:t>
            </a:r>
            <a:r>
              <a:rPr lang="en-US" sz="2800" b="1" dirty="0" err="1">
                <a:solidFill>
                  <a:srgbClr val="FF0000"/>
                </a:solidFill>
                <a:latin typeface="Times New Roman" panose="02020603050405020304" pitchFamily="18" charset="0"/>
                <a:cs typeface="Times New Roman" panose="02020603050405020304" pitchFamily="18" charset="0"/>
              </a:rPr>
              <a:t>Sâu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răng</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453379" y="1260778"/>
            <a:ext cx="4850141" cy="5685824"/>
          </a:xfrm>
          <a:prstGeom prst="rect">
            <a:avLst/>
          </a:prstGeom>
        </p:spPr>
      </p:pic>
      <p:sp>
        <p:nvSpPr>
          <p:cNvPr id="10" name="TextBox 9"/>
          <p:cNvSpPr txBox="1"/>
          <p:nvPr/>
        </p:nvSpPr>
        <p:spPr>
          <a:xfrm>
            <a:off x="5420751" y="2537394"/>
            <a:ext cx="6200639" cy="2233240"/>
          </a:xfrm>
          <a:prstGeom prst="rect">
            <a:avLst/>
          </a:prstGeom>
          <a:noFill/>
        </p:spPr>
        <p:txBody>
          <a:bodyPr wrap="square" rtlCol="0">
            <a:spAutoFit/>
          </a:bodyPr>
          <a:lstStyle/>
          <a:p>
            <a:pPr lvl="0" algn="just">
              <a:lnSpc>
                <a:spcPct val="115000"/>
              </a:lnSpc>
              <a:spcAft>
                <a:spcPts val="400"/>
              </a:spcAft>
              <a:buClr>
                <a:srgbClr val="000000"/>
              </a:buClr>
              <a:buSzPts val="1200"/>
              <a:tabLst>
                <a:tab pos="411480" algn="l"/>
              </a:tabLst>
            </a:pP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vi-VN"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 sát Hình 32.2, thảo luận v</a:t>
            </a: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ề </a:t>
            </a:r>
            <a:r>
              <a:rPr lang="vi-VN"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giai đoạn hình thành lỗ sâu răng.</a:t>
            </a:r>
            <a:endPar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15000"/>
              </a:lnSpc>
              <a:spcAft>
                <a:spcPts val="2200"/>
              </a:spcAft>
              <a:buClr>
                <a:srgbClr val="000000"/>
              </a:buClr>
              <a:buSzPts val="1200"/>
              <a:tabLst>
                <a:tab pos="426720" algn="l"/>
              </a:tabLst>
            </a:pP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vi-VN"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 xuất một số biện pháp giúp phòng, chống sâu răng và các việc nên làm để hạn chế những ảnh hưởng tới sức khoẻ khi đã bị sâu răng.</a:t>
            </a:r>
            <a:endPar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2" name="Picture 18" descr="Cau hoi"/>
          <p:cNvPicPr>
            <a:picLocks noChangeAspect="1" noChangeArrowheads="1" noCrop="1"/>
          </p:cNvPicPr>
          <p:nvPr/>
        </p:nvPicPr>
        <p:blipFill>
          <a:blip r:embed="rId3"/>
          <a:srcRect/>
          <a:stretch>
            <a:fillRect/>
          </a:stretch>
        </p:blipFill>
        <p:spPr bwMode="auto">
          <a:xfrm>
            <a:off x="5172424" y="2055247"/>
            <a:ext cx="496653" cy="78636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Users\NGHIA\Pictures\images.jpg"/>
          <p:cNvPicPr>
            <a:picLocks noChangeAspect="1" noChangeArrowheads="1"/>
          </p:cNvPicPr>
          <p:nvPr/>
        </p:nvPicPr>
        <p:blipFill>
          <a:blip r:embed="rId1"/>
          <a:srcRect/>
          <a:stretch>
            <a:fillRect/>
          </a:stretch>
        </p:blipFill>
        <p:spPr bwMode="auto">
          <a:xfrm>
            <a:off x="0" y="0"/>
            <a:ext cx="12192000" cy="6914976"/>
          </a:xfrm>
          <a:prstGeom prst="rect">
            <a:avLst/>
          </a:prstGeom>
          <a:noFill/>
        </p:spPr>
      </p:pic>
      <p:grpSp>
        <p:nvGrpSpPr>
          <p:cNvPr id="5" name="Group 4"/>
          <p:cNvGrpSpPr/>
          <p:nvPr/>
        </p:nvGrpSpPr>
        <p:grpSpPr>
          <a:xfrm>
            <a:off x="551853" y="89896"/>
            <a:ext cx="7058769" cy="759470"/>
            <a:chOff x="698513" y="300588"/>
            <a:chExt cx="5028534" cy="494937"/>
          </a:xfrm>
        </p:grpSpPr>
        <p:sp>
          <p:nvSpPr>
            <p:cNvPr id="6" name="Pentagon 3"/>
            <p:cNvSpPr/>
            <p:nvPr/>
          </p:nvSpPr>
          <p:spPr>
            <a:xfrm>
              <a:off x="698513" y="300588"/>
              <a:ext cx="804595" cy="484632"/>
            </a:xfrm>
            <a:prstGeom prst="homePlate">
              <a:avLst/>
            </a:prstGeom>
            <a:solidFill>
              <a:schemeClr val="accent3">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800" b="1" dirty="0">
                  <a:solidFill>
                    <a:srgbClr val="FF0000"/>
                  </a:solidFill>
                  <a:latin typeface="Times New Roman" panose="02020603050405020304" pitchFamily="18" charset="0"/>
                  <a:cs typeface="Times New Roman" panose="02020603050405020304" pitchFamily="18" charset="0"/>
                </a:rPr>
                <a:t>III.</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Chevron 4"/>
            <p:cNvSpPr/>
            <p:nvPr/>
          </p:nvSpPr>
          <p:spPr>
            <a:xfrm>
              <a:off x="1448788" y="310893"/>
              <a:ext cx="4278259" cy="484632"/>
            </a:xfrm>
            <a:prstGeom prst="chevron">
              <a:avLst/>
            </a:prstGeom>
            <a:solidFill>
              <a:schemeClr val="accent3">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800" b="1" dirty="0" err="1">
                  <a:solidFill>
                    <a:srgbClr val="FF0000"/>
                  </a:solidFill>
                  <a:latin typeface="Times New Roman" panose="02020603050405020304" pitchFamily="18" charset="0"/>
                  <a:cs typeface="Times New Roman" panose="02020603050405020304" pitchFamily="18" charset="0"/>
                </a:rPr>
                <a:t>Một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số</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bệnh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đường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tiêu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hoá</a:t>
              </a:r>
              <a:r>
                <a:rPr lang="en-US" sz="2800" b="1" dirty="0">
                  <a:solidFill>
                    <a:srgbClr val="FF0000"/>
                  </a:solidFill>
                  <a:latin typeface="Times New Roman" panose="02020603050405020304" pitchFamily="18" charset="0"/>
                  <a:cs typeface="Times New Roman" panose="02020603050405020304" pitchFamily="18" charset="0"/>
                </a:rPr>
                <a:t> </a:t>
              </a:r>
              <a:endParaRPr lang="en-US" sz="2800" b="1" dirty="0">
                <a:solidFill>
                  <a:srgbClr val="FF0000"/>
                </a:solidFill>
                <a:latin typeface="Times New Roman" panose="02020603050405020304" pitchFamily="18" charset="0"/>
                <a:cs typeface="Times New Roman" panose="02020603050405020304" pitchFamily="18" charset="0"/>
              </a:endParaRPr>
            </a:p>
          </p:txBody>
        </p:sp>
      </p:grpSp>
      <p:sp>
        <p:nvSpPr>
          <p:cNvPr id="8" name="TextBox 7"/>
          <p:cNvSpPr txBox="1"/>
          <p:nvPr/>
        </p:nvSpPr>
        <p:spPr>
          <a:xfrm>
            <a:off x="551853" y="750155"/>
            <a:ext cx="2824393"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1. </a:t>
            </a:r>
            <a:r>
              <a:rPr lang="en-US" sz="2800" b="1" dirty="0" err="1">
                <a:solidFill>
                  <a:srgbClr val="FF0000"/>
                </a:solidFill>
                <a:latin typeface="Times New Roman" panose="02020603050405020304" pitchFamily="18" charset="0"/>
                <a:cs typeface="Times New Roman" panose="02020603050405020304" pitchFamily="18" charset="0"/>
              </a:rPr>
              <a:t>Sâu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răng</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20" name="Picture 19"/>
          <p:cNvPicPr>
            <a:picLocks noChangeAspect="1"/>
          </p:cNvPicPr>
          <p:nvPr/>
        </p:nvPicPr>
        <p:blipFill>
          <a:blip r:embed="rId2"/>
          <a:stretch>
            <a:fillRect/>
          </a:stretch>
        </p:blipFill>
        <p:spPr>
          <a:xfrm>
            <a:off x="453379" y="1260778"/>
            <a:ext cx="4850141" cy="5685824"/>
          </a:xfrm>
          <a:prstGeom prst="rect">
            <a:avLst/>
          </a:prstGeom>
        </p:spPr>
      </p:pic>
      <p:pic>
        <p:nvPicPr>
          <p:cNvPr id="21" name="Picture 20"/>
          <p:cNvPicPr>
            <a:picLocks noChangeAspect="1"/>
          </p:cNvPicPr>
          <p:nvPr/>
        </p:nvPicPr>
        <p:blipFill>
          <a:blip r:embed="rId3"/>
          <a:stretch>
            <a:fillRect/>
          </a:stretch>
        </p:blipFill>
        <p:spPr>
          <a:xfrm>
            <a:off x="4975668" y="1458966"/>
            <a:ext cx="7104294" cy="424619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Users\NGHIA\Pictures\images.jpg"/>
          <p:cNvPicPr>
            <a:picLocks noChangeAspect="1" noChangeArrowheads="1"/>
          </p:cNvPicPr>
          <p:nvPr/>
        </p:nvPicPr>
        <p:blipFill>
          <a:blip r:embed="rId1"/>
          <a:srcRect/>
          <a:stretch>
            <a:fillRect/>
          </a:stretch>
        </p:blipFill>
        <p:spPr bwMode="auto">
          <a:xfrm>
            <a:off x="0" y="0"/>
            <a:ext cx="12192000" cy="6914976"/>
          </a:xfrm>
          <a:prstGeom prst="rect">
            <a:avLst/>
          </a:prstGeom>
          <a:noFill/>
        </p:spPr>
      </p:pic>
      <p:sp>
        <p:nvSpPr>
          <p:cNvPr id="5" name="TextBox 4"/>
          <p:cNvSpPr txBox="1"/>
          <p:nvPr/>
        </p:nvSpPr>
        <p:spPr>
          <a:xfrm>
            <a:off x="357602" y="-8098"/>
            <a:ext cx="2824393"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1. </a:t>
            </a:r>
            <a:r>
              <a:rPr lang="en-US" sz="2800" b="1" dirty="0" err="1">
                <a:solidFill>
                  <a:srgbClr val="FF0000"/>
                </a:solidFill>
                <a:latin typeface="Times New Roman" panose="02020603050405020304" pitchFamily="18" charset="0"/>
                <a:cs typeface="Times New Roman" panose="02020603050405020304" pitchFamily="18" charset="0"/>
              </a:rPr>
              <a:t>Sâu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răng</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3 Mức Độ Sâu Răng Và Biện Pháp Ngăn Ngừa Bệnh Sâu Ră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9798" y="483701"/>
            <a:ext cx="8572500" cy="5715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181995" y="6198701"/>
            <a:ext cx="6753558" cy="523220"/>
          </a:xfrm>
          <a:prstGeom prst="rect">
            <a:avLst/>
          </a:prstGeom>
          <a:noFill/>
        </p:spPr>
        <p:txBody>
          <a:bodyPr wrap="square" rtlCol="0">
            <a:spAutoFit/>
          </a:bodyPr>
          <a:lstStyle/>
          <a:p>
            <a:r>
              <a:rPr lang="en-US" sz="2800" b="1" i="1" dirty="0" err="1">
                <a:solidFill>
                  <a:srgbClr val="FF0000"/>
                </a:solidFill>
                <a:latin typeface="Times New Roman" panose="02020603050405020304" pitchFamily="18" charset="0"/>
                <a:cs typeface="Times New Roman" panose="02020603050405020304" pitchFamily="18" charset="0"/>
              </a:rPr>
              <a:t>Các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biện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pháp</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phòng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chống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sâu</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răng</a:t>
            </a:r>
            <a:endParaRPr lang="en-US" sz="2800" b="1" i="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Users\NGHIA\Pictures\images.jpg"/>
          <p:cNvPicPr>
            <a:picLocks noChangeAspect="1" noChangeArrowheads="1"/>
          </p:cNvPicPr>
          <p:nvPr/>
        </p:nvPicPr>
        <p:blipFill>
          <a:blip r:embed="rId1"/>
          <a:srcRect/>
          <a:stretch>
            <a:fillRect/>
          </a:stretch>
        </p:blipFill>
        <p:spPr bwMode="auto">
          <a:xfrm>
            <a:off x="0" y="0"/>
            <a:ext cx="12192000" cy="6914976"/>
          </a:xfrm>
          <a:prstGeom prst="rect">
            <a:avLst/>
          </a:prstGeom>
          <a:noFill/>
        </p:spPr>
      </p:pic>
      <p:sp>
        <p:nvSpPr>
          <p:cNvPr id="5" name="TextBox 4"/>
          <p:cNvSpPr txBox="1"/>
          <p:nvPr/>
        </p:nvSpPr>
        <p:spPr>
          <a:xfrm>
            <a:off x="357602" y="-8098"/>
            <a:ext cx="2824393"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1. </a:t>
            </a:r>
            <a:r>
              <a:rPr lang="en-US" sz="2800" b="1" dirty="0" err="1">
                <a:solidFill>
                  <a:srgbClr val="FF0000"/>
                </a:solidFill>
                <a:latin typeface="Times New Roman" panose="02020603050405020304" pitchFamily="18" charset="0"/>
                <a:cs typeface="Times New Roman" panose="02020603050405020304" pitchFamily="18" charset="0"/>
              </a:rPr>
              <a:t>Sâu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răng</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2050" name="Picture 2" descr="Bài tuyên truyền về vệ sinh răng miệng | THCS Lê Văn Hư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9995" y="262477"/>
            <a:ext cx="6092009" cy="66605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 name="Picture 5" descr="C:\Users\NGHIA\Pictures\images.jpg"/>
          <p:cNvPicPr>
            <a:picLocks noChangeAspect="1" noChangeArrowheads="1"/>
          </p:cNvPicPr>
          <p:nvPr/>
        </p:nvPicPr>
        <p:blipFill>
          <a:blip r:embed="rId1"/>
          <a:srcRect/>
          <a:stretch>
            <a:fillRect/>
          </a:stretch>
        </p:blipFill>
        <p:spPr bwMode="auto">
          <a:xfrm>
            <a:off x="0" y="0"/>
            <a:ext cx="12192000" cy="7333993"/>
          </a:xfrm>
          <a:prstGeom prst="rect">
            <a:avLst/>
          </a:prstGeom>
          <a:noFill/>
        </p:spPr>
      </p:pic>
      <p:sp>
        <p:nvSpPr>
          <p:cNvPr id="8" name="TextBox 7"/>
          <p:cNvSpPr txBox="1"/>
          <p:nvPr/>
        </p:nvSpPr>
        <p:spPr>
          <a:xfrm>
            <a:off x="351692" y="125174"/>
            <a:ext cx="6105378" cy="523220"/>
          </a:xfrm>
          <a:prstGeom prst="rect">
            <a:avLst/>
          </a:prstGeom>
          <a:noFill/>
        </p:spPr>
        <p:txBody>
          <a:bodyPr wrap="square">
            <a:spAutoFit/>
          </a:bodyPr>
          <a:lstStyle/>
          <a:p>
            <a:pPr marL="457200" indent="-457200" algn="just">
              <a:buAutoNum type="arabicPeriod" startAt="2"/>
            </a:pPr>
            <a:r>
              <a:rPr lang="en-US" sz="2800" b="1" dirty="0" err="1">
                <a:solidFill>
                  <a:srgbClr val="FF0000"/>
                </a:solidFill>
                <a:latin typeface="Times New Roman" panose="02020603050405020304" pitchFamily="18" charset="0"/>
                <a:cs typeface="Times New Roman" panose="02020603050405020304" pitchFamily="18" charset="0"/>
              </a:rPr>
              <a:t>Viêm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loét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dày</a:t>
            </a:r>
            <a:r>
              <a:rPr lang="en-US" sz="2800" b="1" dirty="0">
                <a:solidFill>
                  <a:srgbClr val="FF0000"/>
                </a:solidFill>
                <a:latin typeface="Times New Roman" panose="02020603050405020304" pitchFamily="18" charset="0"/>
                <a:cs typeface="Times New Roman" panose="02020603050405020304" pitchFamily="18" charset="0"/>
              </a:rPr>
              <a:t> – </a:t>
            </a:r>
            <a:r>
              <a:rPr lang="en-US" sz="2800" b="1" dirty="0" err="1">
                <a:solidFill>
                  <a:srgbClr val="FF0000"/>
                </a:solidFill>
                <a:latin typeface="Times New Roman" panose="02020603050405020304" pitchFamily="18" charset="0"/>
                <a:cs typeface="Times New Roman" panose="02020603050405020304" pitchFamily="18" charset="0"/>
              </a:rPr>
              <a:t>tá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tráng</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stretch>
            <a:fillRect/>
          </a:stretch>
        </p:blipFill>
        <p:spPr>
          <a:xfrm>
            <a:off x="677334" y="1291512"/>
            <a:ext cx="4357129" cy="5087589"/>
          </a:xfrm>
          <a:prstGeom prst="rect">
            <a:avLst/>
          </a:prstGeom>
        </p:spPr>
      </p:pic>
      <p:sp>
        <p:nvSpPr>
          <p:cNvPr id="12" name="Rectangle: Rounded Corners 11"/>
          <p:cNvSpPr/>
          <p:nvPr/>
        </p:nvSpPr>
        <p:spPr>
          <a:xfrm>
            <a:off x="5711797" y="1343107"/>
            <a:ext cx="5992523" cy="943249"/>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Bệnh</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tổn</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viêm</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loét</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niêm</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mạc</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dạ</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dày</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tá</a:t>
            </a:r>
            <a:r>
              <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tràng</a:t>
            </a:r>
            <a:r>
              <a:rPr lang="en-US" sz="2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sz="2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niêm</a:t>
            </a:r>
            <a:r>
              <a:rPr lang="en-US" sz="2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mạc</a:t>
            </a:r>
            <a:r>
              <a:rPr lang="en-US" sz="2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bào</a:t>
            </a:r>
            <a:r>
              <a:rPr lang="en-US" sz="2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mòn</a:t>
            </a:r>
            <a:r>
              <a:rPr lang="en-US" sz="2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Times New Roman" panose="02020603050405020304" pitchFamily="18" charset="0"/>
            </a:endParaRPr>
          </a:p>
        </p:txBody>
      </p:sp>
      <p:sp>
        <p:nvSpPr>
          <p:cNvPr id="17" name="Rectangle: Rounded Corners 16"/>
          <p:cNvSpPr/>
          <p:nvPr/>
        </p:nvSpPr>
        <p:spPr>
          <a:xfrm>
            <a:off x="5711797" y="2641651"/>
            <a:ext cx="5918036" cy="1752549"/>
          </a:xfrm>
          <a:prstGeom prst="roundRect">
            <a:avLst/>
          </a:prstGeom>
          <a:solidFill>
            <a:schemeClr val="accent3">
              <a:lumMod val="40000"/>
              <a:lumOff val="6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200" dirty="0">
                <a:solidFill>
                  <a:schemeClr val="tx1"/>
                </a:solidFill>
                <a:latin typeface="Times New Roman" panose="02020603050405020304" pitchFamily="18" charset="0"/>
                <a:ea typeface="Times New Roman" panose="02020603050405020304" pitchFamily="18" charset="0"/>
              </a:rPr>
              <a:t>Nguyên nhân chính gây bệnh là nhiễm vi khuẩn</a:t>
            </a:r>
            <a:r>
              <a:rPr lang="en-US" sz="2200" dirty="0">
                <a:solidFill>
                  <a:schemeClr val="tx1"/>
                </a:solidFill>
                <a:latin typeface="Times New Roman" panose="02020603050405020304" pitchFamily="18" charset="0"/>
                <a:ea typeface="Times New Roman" panose="02020603050405020304" pitchFamily="18" charset="0"/>
              </a:rPr>
              <a:t> </a:t>
            </a:r>
            <a:r>
              <a:rPr lang="vi-VN" sz="2200" i="1" dirty="0">
                <a:solidFill>
                  <a:schemeClr val="tx1"/>
                </a:solidFill>
                <a:effectLst/>
                <a:latin typeface="Times New Roman" panose="02020603050405020304" pitchFamily="18" charset="0"/>
                <a:ea typeface="Times New Roman" panose="02020603050405020304" pitchFamily="18" charset="0"/>
              </a:rPr>
              <a:t>Helicobacter pylori</a:t>
            </a:r>
            <a:r>
              <a:rPr lang="en-US" sz="2200" i="1" dirty="0">
                <a:solidFill>
                  <a:schemeClr val="tx1"/>
                </a:solidFill>
                <a:effectLst/>
                <a:latin typeface="Times New Roman" panose="02020603050405020304" pitchFamily="18" charset="0"/>
                <a:ea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rPr>
              <a:t>Ngoài</a:t>
            </a:r>
            <a:r>
              <a:rPr lang="en-US" sz="2200" dirty="0">
                <a:solidFill>
                  <a:schemeClr val="tx1"/>
                </a:solidFill>
                <a:effectLst/>
                <a:latin typeface="Times New Roman" panose="02020603050405020304" pitchFamily="18" charset="0"/>
                <a:ea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rPr>
              <a:t>ra</a:t>
            </a:r>
            <a:r>
              <a:rPr lang="en-US" sz="2200" dirty="0">
                <a:solidFill>
                  <a:schemeClr val="tx1"/>
                </a:solidFill>
                <a:effectLst/>
                <a:latin typeface="Times New Roman" panose="02020603050405020304" pitchFamily="18" charset="0"/>
                <a:ea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rPr>
              <a:t>thói</a:t>
            </a:r>
            <a:r>
              <a:rPr lang="en-US" sz="2200" dirty="0">
                <a:solidFill>
                  <a:schemeClr val="tx1"/>
                </a:solidFill>
                <a:effectLst/>
                <a:latin typeface="Times New Roman" panose="02020603050405020304" pitchFamily="18" charset="0"/>
                <a:ea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rPr>
              <a:t>quen</a:t>
            </a:r>
            <a:r>
              <a:rPr lang="en-US" sz="2200" dirty="0">
                <a:solidFill>
                  <a:schemeClr val="tx1"/>
                </a:solidFill>
                <a:effectLst/>
                <a:latin typeface="Times New Roman" panose="02020603050405020304" pitchFamily="18" charset="0"/>
                <a:ea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rPr>
              <a:t>sử</a:t>
            </a:r>
            <a:r>
              <a:rPr lang="en-US" sz="2200" dirty="0">
                <a:solidFill>
                  <a:schemeClr val="tx1"/>
                </a:solidFill>
                <a:effectLst/>
                <a:latin typeface="Times New Roman" panose="02020603050405020304" pitchFamily="18" charset="0"/>
                <a:ea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rPr>
              <a:t>dụng</a:t>
            </a:r>
            <a:r>
              <a:rPr lang="en-US" sz="2200" dirty="0">
                <a:solidFill>
                  <a:schemeClr val="tx1"/>
                </a:solidFill>
                <a:effectLst/>
                <a:latin typeface="Times New Roman" panose="02020603050405020304" pitchFamily="18" charset="0"/>
                <a:ea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rPr>
              <a:t>đồ</a:t>
            </a:r>
            <a:r>
              <a:rPr lang="en-US" sz="2200" dirty="0">
                <a:solidFill>
                  <a:schemeClr val="tx1"/>
                </a:solidFill>
                <a:effectLst/>
                <a:latin typeface="Times New Roman" panose="02020603050405020304" pitchFamily="18" charset="0"/>
                <a:ea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rPr>
              <a:t>uống</a:t>
            </a:r>
            <a:r>
              <a:rPr lang="en-US" sz="2200" dirty="0">
                <a:solidFill>
                  <a:schemeClr val="tx1"/>
                </a:solidFill>
                <a:effectLst/>
                <a:latin typeface="Times New Roman" panose="02020603050405020304" pitchFamily="18" charset="0"/>
                <a:ea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rPr>
              <a:t>có</a:t>
            </a:r>
            <a:r>
              <a:rPr lang="en-US" sz="2200" dirty="0">
                <a:solidFill>
                  <a:schemeClr val="tx1"/>
                </a:solidFill>
                <a:effectLst/>
                <a:latin typeface="Times New Roman" panose="02020603050405020304" pitchFamily="18" charset="0"/>
                <a:ea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rPr>
              <a:t>cồn</a:t>
            </a:r>
            <a:r>
              <a:rPr lang="en-US" sz="2200" dirty="0">
                <a:solidFill>
                  <a:schemeClr val="tx1"/>
                </a:solidFill>
                <a:effectLst/>
                <a:latin typeface="Times New Roman" panose="02020603050405020304" pitchFamily="18" charset="0"/>
                <a:ea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rPr>
              <a:t>ăn</a:t>
            </a:r>
            <a:r>
              <a:rPr lang="en-US" sz="2200" dirty="0">
                <a:solidFill>
                  <a:schemeClr val="tx1"/>
                </a:solidFill>
                <a:effectLst/>
                <a:latin typeface="Times New Roman" panose="02020603050405020304" pitchFamily="18" charset="0"/>
                <a:ea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rPr>
              <a:t>uống</a:t>
            </a:r>
            <a:r>
              <a:rPr lang="en-US" sz="2200" dirty="0">
                <a:solidFill>
                  <a:schemeClr val="tx1"/>
                </a:solidFill>
                <a:effectLst/>
                <a:latin typeface="Times New Roman" panose="02020603050405020304" pitchFamily="18" charset="0"/>
                <a:ea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rPr>
              <a:t>và</a:t>
            </a:r>
            <a:r>
              <a:rPr lang="en-US" sz="2200" dirty="0">
                <a:solidFill>
                  <a:schemeClr val="tx1"/>
                </a:solidFill>
                <a:effectLst/>
                <a:latin typeface="Times New Roman" panose="02020603050405020304" pitchFamily="18" charset="0"/>
                <a:ea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rPr>
              <a:t>sinh</a:t>
            </a:r>
            <a:r>
              <a:rPr lang="en-US" sz="2200" dirty="0">
                <a:solidFill>
                  <a:schemeClr val="tx1"/>
                </a:solidFill>
                <a:effectLst/>
                <a:latin typeface="Times New Roman" panose="02020603050405020304" pitchFamily="18" charset="0"/>
                <a:ea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rPr>
              <a:t>hoạt</a:t>
            </a:r>
            <a:r>
              <a:rPr lang="en-US" sz="2200" dirty="0">
                <a:solidFill>
                  <a:schemeClr val="tx1"/>
                </a:solidFill>
                <a:effectLst/>
                <a:latin typeface="Times New Roman" panose="02020603050405020304" pitchFamily="18" charset="0"/>
                <a:ea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rPr>
              <a:t>không</a:t>
            </a:r>
            <a:r>
              <a:rPr lang="en-US" sz="2200" dirty="0">
                <a:solidFill>
                  <a:schemeClr val="tx1"/>
                </a:solidFill>
                <a:effectLst/>
                <a:latin typeface="Times New Roman" panose="02020603050405020304" pitchFamily="18" charset="0"/>
                <a:ea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rPr>
              <a:t>điều</a:t>
            </a:r>
            <a:r>
              <a:rPr lang="en-US" sz="2200" dirty="0">
                <a:solidFill>
                  <a:schemeClr val="tx1"/>
                </a:solidFill>
                <a:effectLst/>
                <a:latin typeface="Times New Roman" panose="02020603050405020304" pitchFamily="18" charset="0"/>
                <a:ea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rPr>
              <a:t>độ</a:t>
            </a:r>
            <a:r>
              <a:rPr lang="en-US" sz="2200" dirty="0">
                <a:solidFill>
                  <a:schemeClr val="tx1"/>
                </a:solidFill>
                <a:effectLst/>
                <a:latin typeface="Times New Roman" panose="02020603050405020304" pitchFamily="18" charset="0"/>
                <a:ea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rPr>
              <a:t>cũng</a:t>
            </a:r>
            <a:r>
              <a:rPr lang="en-US" sz="2200" dirty="0">
                <a:solidFill>
                  <a:schemeClr val="tx1"/>
                </a:solidFill>
                <a:effectLst/>
                <a:latin typeface="Times New Roman" panose="02020603050405020304" pitchFamily="18" charset="0"/>
                <a:ea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rPr>
              <a:t>là</a:t>
            </a:r>
            <a:r>
              <a:rPr lang="en-US" sz="2200" dirty="0">
                <a:solidFill>
                  <a:schemeClr val="tx1"/>
                </a:solidFill>
                <a:effectLst/>
                <a:latin typeface="Times New Roman" panose="02020603050405020304" pitchFamily="18" charset="0"/>
                <a:ea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rPr>
              <a:t>yếu</a:t>
            </a:r>
            <a:r>
              <a:rPr lang="en-US" sz="2200" dirty="0">
                <a:solidFill>
                  <a:schemeClr val="tx1"/>
                </a:solidFill>
                <a:effectLst/>
                <a:latin typeface="Times New Roman" panose="02020603050405020304" pitchFamily="18" charset="0"/>
                <a:ea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rPr>
              <a:t>tố</a:t>
            </a:r>
            <a:r>
              <a:rPr lang="en-US" sz="2200" dirty="0">
                <a:solidFill>
                  <a:schemeClr val="tx1"/>
                </a:solidFill>
                <a:effectLst/>
                <a:latin typeface="Times New Roman" panose="02020603050405020304" pitchFamily="18" charset="0"/>
                <a:ea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rPr>
              <a:t>tăng</a:t>
            </a:r>
            <a:r>
              <a:rPr lang="en-US" sz="2200" dirty="0">
                <a:solidFill>
                  <a:schemeClr val="tx1"/>
                </a:solidFill>
                <a:effectLst/>
                <a:latin typeface="Times New Roman" panose="02020603050405020304" pitchFamily="18" charset="0"/>
                <a:ea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rPr>
              <a:t>nguy</a:t>
            </a:r>
            <a:r>
              <a:rPr lang="en-US" sz="2200" dirty="0">
                <a:solidFill>
                  <a:schemeClr val="tx1"/>
                </a:solidFill>
                <a:effectLst/>
                <a:latin typeface="Times New Roman" panose="02020603050405020304" pitchFamily="18" charset="0"/>
                <a:ea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rPr>
              <a:t>cơ</a:t>
            </a:r>
            <a:r>
              <a:rPr lang="en-US" sz="2200" dirty="0">
                <a:solidFill>
                  <a:schemeClr val="tx1"/>
                </a:solidFill>
                <a:effectLst/>
                <a:latin typeface="Times New Roman" panose="02020603050405020304" pitchFamily="18" charset="0"/>
                <a:ea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rPr>
              <a:t>bị</a:t>
            </a:r>
            <a:r>
              <a:rPr lang="en-US" sz="2200" dirty="0">
                <a:solidFill>
                  <a:schemeClr val="tx1"/>
                </a:solidFill>
                <a:effectLst/>
                <a:latin typeface="Times New Roman" panose="02020603050405020304" pitchFamily="18" charset="0"/>
                <a:ea typeface="Times New Roman" panose="02020603050405020304" pitchFamily="18" charset="0"/>
              </a:rPr>
              <a:t> </a:t>
            </a:r>
            <a:r>
              <a:rPr lang="en-US" sz="2200" dirty="0" err="1">
                <a:solidFill>
                  <a:schemeClr val="tx1"/>
                </a:solidFill>
                <a:effectLst/>
                <a:latin typeface="Times New Roman" panose="02020603050405020304" pitchFamily="18" charset="0"/>
                <a:ea typeface="Times New Roman" panose="02020603050405020304" pitchFamily="18" charset="0"/>
              </a:rPr>
              <a:t>bệnh</a:t>
            </a:r>
            <a:r>
              <a:rPr lang="en-US" sz="2200" dirty="0">
                <a:solidFill>
                  <a:schemeClr val="tx1"/>
                </a:solidFill>
                <a:effectLst/>
                <a:latin typeface="Times New Roman" panose="02020603050405020304" pitchFamily="18" charset="0"/>
                <a:ea typeface="Times New Roman" panose="02020603050405020304" pitchFamily="18" charset="0"/>
              </a:rPr>
              <a:t>.</a:t>
            </a:r>
            <a:endParaRPr lang="en-US" sz="2200" i="1" dirty="0">
              <a:solidFill>
                <a:schemeClr val="tx1"/>
              </a:solidFill>
              <a:effectLst/>
              <a:latin typeface="Times New Roman" panose="02020603050405020304" pitchFamily="18" charset="0"/>
              <a:ea typeface="Times New Roman" panose="02020603050405020304" pitchFamily="18" charset="0"/>
            </a:endParaRPr>
          </a:p>
        </p:txBody>
      </p:sp>
      <p:sp>
        <p:nvSpPr>
          <p:cNvPr id="20" name="Rectangle: Rounded Corners 19"/>
          <p:cNvSpPr/>
          <p:nvPr/>
        </p:nvSpPr>
        <p:spPr>
          <a:xfrm>
            <a:off x="5786284" y="4749496"/>
            <a:ext cx="5918036" cy="1540359"/>
          </a:xfrm>
          <a:prstGeom prst="roundRect">
            <a:avLst/>
          </a:prstGeom>
          <a:solidFill>
            <a:schemeClr val="accent1">
              <a:lumMod val="40000"/>
              <a:lumOff val="6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200" dirty="0">
                <a:solidFill>
                  <a:schemeClr val="tx1"/>
                </a:solidFill>
                <a:effectLst/>
                <a:latin typeface="Times New Roman" panose="02020603050405020304" pitchFamily="18" charset="0"/>
                <a:ea typeface="Times New Roman" panose="02020603050405020304" pitchFamily="18" charset="0"/>
              </a:rPr>
              <a:t>Người bị bệnh có triệu chứng đau vùng bụng trên rốn, đẩy bụng, khó tiêu, buồn nôn, mất ngủ, ngủ không ngon giấc, ợ hơi, ợ chua, rối loạn tiêu hoá,...</a:t>
            </a:r>
            <a:endParaRPr lang="en-US" sz="2200" i="1" dirty="0">
              <a:solidFill>
                <a:schemeClr val="tx1"/>
              </a:solidFill>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heel(1)">
                                      <p:cBhvr>
                                        <p:cTn id="1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Users\NGHIA\Pictures\images.jpg"/>
          <p:cNvPicPr>
            <a:picLocks noChangeAspect="1" noChangeArrowheads="1"/>
          </p:cNvPicPr>
          <p:nvPr/>
        </p:nvPicPr>
        <p:blipFill>
          <a:blip r:embed="rId1"/>
          <a:srcRect/>
          <a:stretch>
            <a:fillRect/>
          </a:stretch>
        </p:blipFill>
        <p:spPr bwMode="auto">
          <a:xfrm>
            <a:off x="0" y="0"/>
            <a:ext cx="12192000" cy="7333993"/>
          </a:xfrm>
          <a:prstGeom prst="rect">
            <a:avLst/>
          </a:prstGeom>
          <a:noFill/>
        </p:spPr>
      </p:pic>
      <p:sp>
        <p:nvSpPr>
          <p:cNvPr id="5" name="TextBox 4"/>
          <p:cNvSpPr txBox="1"/>
          <p:nvPr/>
        </p:nvSpPr>
        <p:spPr>
          <a:xfrm>
            <a:off x="351692" y="125174"/>
            <a:ext cx="6105378" cy="523220"/>
          </a:xfrm>
          <a:prstGeom prst="rect">
            <a:avLst/>
          </a:prstGeom>
          <a:noFill/>
        </p:spPr>
        <p:txBody>
          <a:bodyPr wrap="square">
            <a:spAutoFit/>
          </a:bodyPr>
          <a:lstStyle/>
          <a:p>
            <a:pPr marL="457200" indent="-457200" algn="just">
              <a:buAutoNum type="arabicPeriod" startAt="2"/>
            </a:pPr>
            <a:r>
              <a:rPr lang="en-US" sz="2800" b="1" dirty="0" err="1">
                <a:solidFill>
                  <a:srgbClr val="FF0000"/>
                </a:solidFill>
                <a:latin typeface="Times New Roman" panose="02020603050405020304" pitchFamily="18" charset="0"/>
                <a:cs typeface="Times New Roman" panose="02020603050405020304" pitchFamily="18" charset="0"/>
              </a:rPr>
              <a:t>Viêm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loét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dày</a:t>
            </a:r>
            <a:r>
              <a:rPr lang="en-US" sz="2800" b="1" dirty="0">
                <a:solidFill>
                  <a:srgbClr val="FF0000"/>
                </a:solidFill>
                <a:latin typeface="Times New Roman" panose="02020603050405020304" pitchFamily="18" charset="0"/>
                <a:cs typeface="Times New Roman" panose="02020603050405020304" pitchFamily="18" charset="0"/>
              </a:rPr>
              <a:t> – </a:t>
            </a:r>
            <a:r>
              <a:rPr lang="en-US" sz="2800" b="1" dirty="0" err="1">
                <a:solidFill>
                  <a:srgbClr val="FF0000"/>
                </a:solidFill>
                <a:latin typeface="Times New Roman" panose="02020603050405020304" pitchFamily="18" charset="0"/>
                <a:cs typeface="Times New Roman" panose="02020603050405020304" pitchFamily="18" charset="0"/>
              </a:rPr>
              <a:t>tá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tráng</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02204" y="4379182"/>
            <a:ext cx="11055745" cy="1757212"/>
          </a:xfrm>
          <a:prstGeom prst="rect">
            <a:avLst/>
          </a:prstGeom>
          <a:noFill/>
        </p:spPr>
        <p:txBody>
          <a:bodyPr wrap="square">
            <a:spAutoFit/>
          </a:bodyPr>
          <a:lstStyle/>
          <a:p>
            <a:pPr lvl="0" algn="just">
              <a:lnSpc>
                <a:spcPct val="115000"/>
              </a:lnSpc>
              <a:buClr>
                <a:srgbClr val="000000"/>
              </a:buClr>
              <a:buSzPts val="1200"/>
            </a:pP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vi-VN"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 bị viêm loét dạ dày - tá tràng nên và không nên sử dụng các loại thức ăn, đồ uống nào? Em hãy kể tên và giải thích.</a:t>
            </a:r>
            <a:endPar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15000"/>
              </a:lnSpc>
              <a:buClr>
                <a:srgbClr val="000000"/>
              </a:buClr>
              <a:buSzPts val="1200"/>
            </a:pP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400"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khoa </a:t>
            </a:r>
            <a:r>
              <a:rPr lang="en-US" sz="2400"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endPar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lvl="0" indent="-457200" algn="just">
              <a:lnSpc>
                <a:spcPct val="115000"/>
              </a:lnSpc>
              <a:buClr>
                <a:srgbClr val="000000"/>
              </a:buClr>
              <a:buSzPts val="1200"/>
              <a:buAutoNum type="arabicPeriod"/>
            </a:pPr>
            <a:endPar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4350394" y="565863"/>
            <a:ext cx="3027551" cy="3535112"/>
          </a:xfrm>
          <a:prstGeom prst="rect">
            <a:avLst/>
          </a:prstGeom>
        </p:spPr>
      </p:pic>
      <p:pic>
        <p:nvPicPr>
          <p:cNvPr id="10" name="Picture 18" descr="Cau hoi"/>
          <p:cNvPicPr>
            <a:picLocks noChangeAspect="1" noChangeArrowheads="1" noCrop="1"/>
          </p:cNvPicPr>
          <p:nvPr/>
        </p:nvPicPr>
        <p:blipFill>
          <a:blip r:embed="rId3"/>
          <a:srcRect/>
          <a:stretch>
            <a:fillRect/>
          </a:stretch>
        </p:blipFill>
        <p:spPr bwMode="auto">
          <a:xfrm>
            <a:off x="143283" y="4055538"/>
            <a:ext cx="838898" cy="64728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Users\NGHIA\Pictures\images.jpg"/>
          <p:cNvPicPr>
            <a:picLocks noChangeAspect="1" noChangeArrowheads="1"/>
          </p:cNvPicPr>
          <p:nvPr/>
        </p:nvPicPr>
        <p:blipFill>
          <a:blip r:embed="rId1"/>
          <a:srcRect/>
          <a:stretch>
            <a:fillRect/>
          </a:stretch>
        </p:blipFill>
        <p:spPr bwMode="auto">
          <a:xfrm>
            <a:off x="0" y="0"/>
            <a:ext cx="12192000" cy="7333993"/>
          </a:xfrm>
          <a:prstGeom prst="rect">
            <a:avLst/>
          </a:prstGeom>
          <a:noFill/>
        </p:spPr>
      </p:pic>
      <p:sp>
        <p:nvSpPr>
          <p:cNvPr id="5" name="TextBox 4"/>
          <p:cNvSpPr txBox="1"/>
          <p:nvPr/>
        </p:nvSpPr>
        <p:spPr>
          <a:xfrm>
            <a:off x="364101" y="10080"/>
            <a:ext cx="6105378" cy="523220"/>
          </a:xfrm>
          <a:prstGeom prst="rect">
            <a:avLst/>
          </a:prstGeom>
          <a:noFill/>
        </p:spPr>
        <p:txBody>
          <a:bodyPr wrap="square">
            <a:spAutoFit/>
          </a:bodyPr>
          <a:lstStyle/>
          <a:p>
            <a:pPr marL="457200" indent="-457200" algn="just">
              <a:buAutoNum type="arabicPeriod" startAt="2"/>
            </a:pPr>
            <a:r>
              <a:rPr lang="en-US" sz="2800" b="1" dirty="0" err="1">
                <a:solidFill>
                  <a:srgbClr val="FF0000"/>
                </a:solidFill>
                <a:latin typeface="Times New Roman" panose="02020603050405020304" pitchFamily="18" charset="0"/>
                <a:cs typeface="Times New Roman" panose="02020603050405020304" pitchFamily="18" charset="0"/>
              </a:rPr>
              <a:t>Viêm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loét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dày</a:t>
            </a:r>
            <a:r>
              <a:rPr lang="en-US" sz="2800" b="1" dirty="0">
                <a:solidFill>
                  <a:srgbClr val="FF0000"/>
                </a:solidFill>
                <a:latin typeface="Times New Roman" panose="02020603050405020304" pitchFamily="18" charset="0"/>
                <a:cs typeface="Times New Roman" panose="02020603050405020304" pitchFamily="18" charset="0"/>
              </a:rPr>
              <a:t> – </a:t>
            </a:r>
            <a:r>
              <a:rPr lang="en-US" sz="2800" b="1" dirty="0" err="1">
                <a:solidFill>
                  <a:srgbClr val="FF0000"/>
                </a:solidFill>
                <a:latin typeface="Times New Roman" panose="02020603050405020304" pitchFamily="18" charset="0"/>
                <a:cs typeface="Times New Roman" panose="02020603050405020304" pitchFamily="18" charset="0"/>
              </a:rPr>
              <a:t>tá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tráng</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864974" y="879853"/>
            <a:ext cx="10847794" cy="473363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Users\NGHIA\Pictures\images.jpg"/>
          <p:cNvPicPr>
            <a:picLocks noChangeAspect="1" noChangeArrowheads="1"/>
          </p:cNvPicPr>
          <p:nvPr/>
        </p:nvPicPr>
        <p:blipFill>
          <a:blip r:embed="rId1"/>
          <a:srcRect/>
          <a:stretch>
            <a:fillRect/>
          </a:stretch>
        </p:blipFill>
        <p:spPr bwMode="auto">
          <a:xfrm>
            <a:off x="0" y="0"/>
            <a:ext cx="12192000" cy="6914976"/>
          </a:xfrm>
          <a:prstGeom prst="rect">
            <a:avLst/>
          </a:prstGeom>
          <a:noFill/>
        </p:spPr>
      </p:pic>
      <p:pic>
        <p:nvPicPr>
          <p:cNvPr id="6" name="Picture 4" descr="Những lưu ý mẹ cần nhớ để trẻ có hệ tiêu hóa khỏe mạ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9590" y="3514725"/>
            <a:ext cx="4762500" cy="27336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718287" y="945151"/>
            <a:ext cx="8755425" cy="2861310"/>
          </a:xfrm>
          <a:prstGeom prst="rect">
            <a:avLst/>
          </a:prstGeom>
          <a:noFill/>
        </p:spPr>
        <p:txBody>
          <a:bodyPr wrap="square" lIns="91440" tIns="45720" rIns="91440" bIns="45720">
            <a:spAutoFit/>
          </a:bodyPr>
          <a:lstStyle/>
          <a:p>
            <a:pPr algn="ctr"/>
            <a:r>
              <a:rPr lang="en-US" sz="6000" b="0"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Tiết 50,51,52,53-Bài</a:t>
            </a:r>
            <a:r>
              <a:rPr lang="en-US" sz="6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32: DINH DƯỠNG </a:t>
            </a:r>
            <a:endParaRPr lang="en-US" sz="6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pPr algn="ctr"/>
            <a:r>
              <a:rPr lang="en-US" sz="6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VÀ TIÊU HOÁ Ở NGƯỜI</a:t>
            </a:r>
            <a:endParaRPr lang="en-US" sz="6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Users\NGHIA\Pictures\images.jpg"/>
          <p:cNvPicPr>
            <a:picLocks noChangeAspect="1" noChangeArrowheads="1"/>
          </p:cNvPicPr>
          <p:nvPr/>
        </p:nvPicPr>
        <p:blipFill>
          <a:blip r:embed="rId1"/>
          <a:srcRect/>
          <a:stretch>
            <a:fillRect/>
          </a:stretch>
        </p:blipFill>
        <p:spPr bwMode="auto">
          <a:xfrm>
            <a:off x="0" y="0"/>
            <a:ext cx="12192000" cy="7333993"/>
          </a:xfrm>
          <a:prstGeom prst="rect">
            <a:avLst/>
          </a:prstGeom>
          <a:noFill/>
        </p:spPr>
      </p:pic>
      <p:sp>
        <p:nvSpPr>
          <p:cNvPr id="5" name="TextBox 4"/>
          <p:cNvSpPr txBox="1"/>
          <p:nvPr/>
        </p:nvSpPr>
        <p:spPr>
          <a:xfrm>
            <a:off x="364101" y="10080"/>
            <a:ext cx="6105378" cy="523220"/>
          </a:xfrm>
          <a:prstGeom prst="rect">
            <a:avLst/>
          </a:prstGeom>
          <a:noFill/>
        </p:spPr>
        <p:txBody>
          <a:bodyPr wrap="square">
            <a:spAutoFit/>
          </a:bodyPr>
          <a:lstStyle/>
          <a:p>
            <a:pPr marL="457200" indent="-457200" algn="just">
              <a:buAutoNum type="arabicPeriod" startAt="2"/>
            </a:pPr>
            <a:r>
              <a:rPr lang="en-US" sz="2800" b="1" dirty="0" err="1">
                <a:solidFill>
                  <a:srgbClr val="FF0000"/>
                </a:solidFill>
                <a:latin typeface="Times New Roman" panose="02020603050405020304" pitchFamily="18" charset="0"/>
                <a:cs typeface="Times New Roman" panose="02020603050405020304" pitchFamily="18" charset="0"/>
              </a:rPr>
              <a:t>Viêm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loét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dày</a:t>
            </a:r>
            <a:r>
              <a:rPr lang="en-US" sz="2800" b="1" dirty="0">
                <a:solidFill>
                  <a:srgbClr val="FF0000"/>
                </a:solidFill>
                <a:latin typeface="Times New Roman" panose="02020603050405020304" pitchFamily="18" charset="0"/>
                <a:cs typeface="Times New Roman" panose="02020603050405020304" pitchFamily="18" charset="0"/>
              </a:rPr>
              <a:t> – </a:t>
            </a:r>
            <a:r>
              <a:rPr lang="en-US" sz="2800" b="1" dirty="0" err="1">
                <a:solidFill>
                  <a:srgbClr val="FF0000"/>
                </a:solidFill>
                <a:latin typeface="Times New Roman" panose="02020603050405020304" pitchFamily="18" charset="0"/>
                <a:cs typeface="Times New Roman" panose="02020603050405020304" pitchFamily="18" charset="0"/>
              </a:rPr>
              <a:t>tá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tráng</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677334" y="763488"/>
            <a:ext cx="7668695" cy="2894111"/>
          </a:xfrm>
          <a:prstGeom prst="rect">
            <a:avLst/>
          </a:prstGeom>
        </p:spPr>
      </p:pic>
      <p:pic>
        <p:nvPicPr>
          <p:cNvPr id="7" name="Picture 6"/>
          <p:cNvPicPr>
            <a:picLocks noChangeAspect="1"/>
          </p:cNvPicPr>
          <p:nvPr/>
        </p:nvPicPr>
        <p:blipFill>
          <a:blip r:embed="rId3"/>
          <a:stretch>
            <a:fillRect/>
          </a:stretch>
        </p:blipFill>
        <p:spPr>
          <a:xfrm>
            <a:off x="677334" y="3560861"/>
            <a:ext cx="7697274" cy="2085196"/>
          </a:xfrm>
          <a:prstGeom prst="rect">
            <a:avLst/>
          </a:prstGeom>
        </p:spPr>
      </p:pic>
      <p:pic>
        <p:nvPicPr>
          <p:cNvPr id="8" name="Picture 4" descr="Những lưu ý mẹ cần nhớ để trẻ có hệ tiêu hóa khỏe mạ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0230" y="2006700"/>
            <a:ext cx="3167313" cy="34942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Users\NGHIA\Pictures\images.jpg"/>
          <p:cNvPicPr>
            <a:picLocks noChangeAspect="1" noChangeArrowheads="1"/>
          </p:cNvPicPr>
          <p:nvPr/>
        </p:nvPicPr>
        <p:blipFill>
          <a:blip r:embed="rId1"/>
          <a:srcRect/>
          <a:stretch>
            <a:fillRect/>
          </a:stretch>
        </p:blipFill>
        <p:spPr bwMode="auto">
          <a:xfrm>
            <a:off x="0" y="0"/>
            <a:ext cx="12192000" cy="7333993"/>
          </a:xfrm>
          <a:prstGeom prst="rect">
            <a:avLst/>
          </a:prstGeom>
          <a:noFill/>
        </p:spPr>
      </p:pic>
      <p:grpSp>
        <p:nvGrpSpPr>
          <p:cNvPr id="5" name="Group 4"/>
          <p:cNvGrpSpPr/>
          <p:nvPr/>
        </p:nvGrpSpPr>
        <p:grpSpPr>
          <a:xfrm>
            <a:off x="551853" y="89896"/>
            <a:ext cx="7058769" cy="759470"/>
            <a:chOff x="698513" y="300588"/>
            <a:chExt cx="5028534" cy="494937"/>
          </a:xfrm>
        </p:grpSpPr>
        <p:sp>
          <p:nvSpPr>
            <p:cNvPr id="6" name="Pentagon 3"/>
            <p:cNvSpPr/>
            <p:nvPr/>
          </p:nvSpPr>
          <p:spPr>
            <a:xfrm>
              <a:off x="698513" y="300588"/>
              <a:ext cx="804595" cy="484632"/>
            </a:xfrm>
            <a:prstGeom prst="homePlate">
              <a:avLst/>
            </a:prstGeom>
            <a:solidFill>
              <a:schemeClr val="accent3">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800" b="1" dirty="0">
                  <a:solidFill>
                    <a:srgbClr val="FF0000"/>
                  </a:solidFill>
                  <a:latin typeface="Times New Roman" panose="02020603050405020304" pitchFamily="18" charset="0"/>
                  <a:cs typeface="Times New Roman" panose="02020603050405020304" pitchFamily="18" charset="0"/>
                </a:rPr>
                <a:t>III.</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Chevron 4"/>
            <p:cNvSpPr/>
            <p:nvPr/>
          </p:nvSpPr>
          <p:spPr>
            <a:xfrm>
              <a:off x="1448788" y="310893"/>
              <a:ext cx="4278259" cy="484632"/>
            </a:xfrm>
            <a:prstGeom prst="chevron">
              <a:avLst/>
            </a:prstGeom>
            <a:solidFill>
              <a:schemeClr val="accent3">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800" b="1" dirty="0" err="1">
                  <a:solidFill>
                    <a:srgbClr val="FF0000"/>
                  </a:solidFill>
                  <a:latin typeface="Times New Roman" panose="02020603050405020304" pitchFamily="18" charset="0"/>
                  <a:cs typeface="Times New Roman" panose="02020603050405020304" pitchFamily="18" charset="0"/>
                </a:rPr>
                <a:t>Một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số</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bệnh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đường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tiêu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hoá</a:t>
              </a:r>
              <a:r>
                <a:rPr lang="en-US" sz="2800" b="1" dirty="0">
                  <a:solidFill>
                    <a:srgbClr val="FF0000"/>
                  </a:solidFill>
                  <a:latin typeface="Times New Roman" panose="02020603050405020304" pitchFamily="18" charset="0"/>
                  <a:cs typeface="Times New Roman" panose="02020603050405020304" pitchFamily="18" charset="0"/>
                </a:rPr>
                <a:t> </a:t>
              </a:r>
              <a:endParaRPr lang="en-US" sz="2800" b="1" dirty="0">
                <a:solidFill>
                  <a:srgbClr val="FF0000"/>
                </a:solidFill>
                <a:latin typeface="Times New Roman" panose="02020603050405020304" pitchFamily="18" charset="0"/>
                <a:cs typeface="Times New Roman" panose="02020603050405020304" pitchFamily="18" charset="0"/>
              </a:endParaRPr>
            </a:p>
          </p:txBody>
        </p:sp>
      </p:grpSp>
      <p:sp>
        <p:nvSpPr>
          <p:cNvPr id="8" name="Rounded Rectangle 12"/>
          <p:cNvSpPr/>
          <p:nvPr/>
        </p:nvSpPr>
        <p:spPr>
          <a:xfrm>
            <a:off x="660595" y="1209822"/>
            <a:ext cx="10870810" cy="5113508"/>
          </a:xfrm>
          <a:prstGeom prst="roundRect">
            <a:avLst/>
          </a:prstGeom>
          <a:solidFill>
            <a:schemeClr val="bg1"/>
          </a:solidFill>
          <a:ln w="5715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457200" indent="-457200" algn="just">
              <a:buAutoNum type="alphaLcParenR"/>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buAutoNum type="alphaLcParenR"/>
            </a:pPr>
            <a:endParaRPr lang="en-US"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buAutoNum type="alphaLcParenR"/>
            </a:pPr>
            <a:endParaRPr lang="en-US"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buAutoNum type="alphaLcParenR"/>
            </a:pPr>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2400" dirty="0">
              <a:solidFill>
                <a:schemeClr val="tx1"/>
              </a:solidFill>
              <a:effectLst/>
              <a:latin typeface="Times New Roman" panose="02020603050405020304" pitchFamily="18" charset="0"/>
              <a:ea typeface="Times New Roman" panose="02020603050405020304" pitchFamily="18" charset="0"/>
            </a:endParaRPr>
          </a:p>
          <a:p>
            <a:endParaRPr lang="en-US" sz="2400" dirty="0">
              <a:solidFill>
                <a:schemeClr val="tx1"/>
              </a:solidFill>
              <a:effectLst/>
              <a:latin typeface="Times New Roman" panose="02020603050405020304" pitchFamily="18" charset="0"/>
              <a:ea typeface="Times New Roman" panose="02020603050405020304"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08" y="939262"/>
            <a:ext cx="1070790" cy="612910"/>
          </a:xfrm>
          <a:prstGeom prst="rect">
            <a:avLst/>
          </a:prstGeom>
        </p:spPr>
      </p:pic>
      <p:sp>
        <p:nvSpPr>
          <p:cNvPr id="10" name="TextBox 9"/>
          <p:cNvSpPr txBox="1"/>
          <p:nvPr/>
        </p:nvSpPr>
        <p:spPr>
          <a:xfrm>
            <a:off x="1145903" y="1429682"/>
            <a:ext cx="9967611" cy="4892675"/>
          </a:xfrm>
          <a:prstGeom prst="rect">
            <a:avLst/>
          </a:prstGeom>
          <a:noFill/>
        </p:spPr>
        <p:txBody>
          <a:bodyPr wrap="square" rtlCol="0">
            <a:spAutoFit/>
          </a:bodyPr>
          <a:lstStyle/>
          <a:p>
            <a:pPr marL="514350" indent="-514350" algn="just">
              <a:buAutoNum type="arabicPeriod"/>
            </a:pPr>
            <a:r>
              <a:rPr lang="en-US" sz="2400" b="1" dirty="0" err="1">
                <a:solidFill>
                  <a:srgbClr val="FF0000"/>
                </a:solidFill>
                <a:latin typeface="Times New Roman" panose="02020603050405020304" pitchFamily="18" charset="0"/>
                <a:cs typeface="Times New Roman" panose="02020603050405020304" pitchFamily="18" charset="0"/>
              </a:rPr>
              <a:t>Sâu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răng</a:t>
            </a:r>
            <a:endParaRPr lang="en-US" sz="2400" b="1" dirty="0">
              <a:solidFill>
                <a:srgbClr val="FF0000"/>
              </a:solidFill>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răng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tổn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mô</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cứng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răng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do vi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khuẩn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lỗ</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răng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đau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lỗ</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răng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rộng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răng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miệng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răng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rộng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lỗ</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răng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rgbClr val="FF0000"/>
              </a:solidFill>
              <a:latin typeface="Times New Roman" panose="02020603050405020304" pitchFamily="18" charset="0"/>
              <a:cs typeface="Times New Roman" panose="02020603050405020304" pitchFamily="18" charset="0"/>
            </a:endParaRPr>
          </a:p>
          <a:p>
            <a:pPr marL="457200" indent="-457200" algn="just">
              <a:buAutoNum type="arabicPeriod" startAt="2"/>
            </a:pPr>
            <a:r>
              <a:rPr lang="en-US" sz="2400" b="1" dirty="0" err="1">
                <a:solidFill>
                  <a:srgbClr val="FF0000"/>
                </a:solidFill>
                <a:latin typeface="Times New Roman" panose="02020603050405020304" pitchFamily="18" charset="0"/>
                <a:cs typeface="Times New Roman" panose="02020603050405020304" pitchFamily="18" charset="0"/>
              </a:rPr>
              <a:t>Viêm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loét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dạ</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dày</a:t>
            </a:r>
            <a:r>
              <a:rPr lang="en-US" sz="2400" b="1" dirty="0">
                <a:solidFill>
                  <a:srgbClr val="FF0000"/>
                </a:solidFill>
                <a:latin typeface="Times New Roman" panose="02020603050405020304" pitchFamily="18" charset="0"/>
                <a:cs typeface="Times New Roman" panose="02020603050405020304" pitchFamily="18" charset="0"/>
              </a:rPr>
              <a:t> – </a:t>
            </a:r>
            <a:r>
              <a:rPr lang="en-US" sz="2400" b="1" dirty="0" err="1">
                <a:solidFill>
                  <a:srgbClr val="FF0000"/>
                </a:solidFill>
                <a:latin typeface="Times New Roman" panose="02020603050405020304" pitchFamily="18" charset="0"/>
                <a:cs typeface="Times New Roman" panose="02020603050405020304" pitchFamily="18" charset="0"/>
              </a:rPr>
              <a:t>tá</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tráng</a:t>
            </a:r>
            <a:endParaRPr lang="en-US" sz="2400" b="1" dirty="0">
              <a:solidFill>
                <a:srgbClr val="FF0000"/>
              </a:solidFill>
              <a:latin typeface="Times New Roman" panose="02020603050405020304" pitchFamily="18" charset="0"/>
              <a:cs typeface="Times New Roman" panose="02020603050405020304" pitchFamily="18" charset="0"/>
            </a:endParaRPr>
          </a:p>
          <a:p>
            <a:pPr algn="just"/>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Bệnh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tổn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viêm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loét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niêm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dày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bệnh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nhiễm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khuẩn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Helicobacter pylori( HP)</a:t>
            </a:r>
            <a:endParaRPr lang="en-US" sz="2400" i="1" dirty="0">
              <a:effectLst/>
              <a:latin typeface="Times New Roman" panose="02020603050405020304" pitchFamily="18" charset="0"/>
              <a:ea typeface="Times New Roman" panose="02020603050405020304" pitchFamily="18" charset="0"/>
            </a:endParaRPr>
          </a:p>
          <a:p>
            <a:pPr algn="just"/>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bệnh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triệu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đau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bụng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rốn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bụng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nôn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ngon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giấc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ợ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ợ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chua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vi-VN" sz="2400" dirty="0">
                <a:effectLst/>
                <a:latin typeface="Times New Roman" panose="02020603050405020304" pitchFamily="18" charset="0"/>
                <a:ea typeface="Times New Roman" panose="02020603050405020304" pitchFamily="18" charset="0"/>
              </a:rPr>
              <a:t>- Cần duy trì chế độ ăn uống hợp lí, nghỉ ngơi và sinh hoạt điều độ, giữ tinh thần thoải mái để phòng chống bệnh.</a:t>
            </a:r>
            <a:endParaRPr lang="en-US" sz="2400" b="1" dirty="0">
              <a:solidFill>
                <a:srgbClr val="FF0000"/>
              </a:solidFill>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Users\NGHIA\Pictures\images.jpg"/>
          <p:cNvPicPr>
            <a:picLocks noChangeAspect="1" noChangeArrowheads="1"/>
          </p:cNvPicPr>
          <p:nvPr/>
        </p:nvPicPr>
        <p:blipFill>
          <a:blip r:embed="rId1"/>
          <a:srcRect/>
          <a:stretch>
            <a:fillRect/>
          </a:stretch>
        </p:blipFill>
        <p:spPr bwMode="auto">
          <a:xfrm>
            <a:off x="0" y="0"/>
            <a:ext cx="12192000" cy="6914976"/>
          </a:xfrm>
          <a:prstGeom prst="rect">
            <a:avLst/>
          </a:prstGeom>
          <a:noFill/>
        </p:spPr>
      </p:pic>
      <p:grpSp>
        <p:nvGrpSpPr>
          <p:cNvPr id="5" name="Group 4"/>
          <p:cNvGrpSpPr/>
          <p:nvPr/>
        </p:nvGrpSpPr>
        <p:grpSpPr>
          <a:xfrm>
            <a:off x="551853" y="89896"/>
            <a:ext cx="7058769" cy="759470"/>
            <a:chOff x="698513" y="300588"/>
            <a:chExt cx="5028534" cy="494937"/>
          </a:xfrm>
        </p:grpSpPr>
        <p:sp>
          <p:nvSpPr>
            <p:cNvPr id="6" name="Pentagon 3"/>
            <p:cNvSpPr/>
            <p:nvPr/>
          </p:nvSpPr>
          <p:spPr>
            <a:xfrm>
              <a:off x="698513" y="300588"/>
              <a:ext cx="804595" cy="484632"/>
            </a:xfrm>
            <a:prstGeom prst="homePlate">
              <a:avLst/>
            </a:prstGeom>
            <a:solidFill>
              <a:schemeClr val="accent3">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800" b="1" dirty="0">
                  <a:solidFill>
                    <a:srgbClr val="FF0000"/>
                  </a:solidFill>
                  <a:latin typeface="Times New Roman" panose="02020603050405020304" pitchFamily="18" charset="0"/>
                  <a:cs typeface="Times New Roman" panose="02020603050405020304" pitchFamily="18" charset="0"/>
                </a:rPr>
                <a:t>IV.</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Chevron 4"/>
            <p:cNvSpPr/>
            <p:nvPr/>
          </p:nvSpPr>
          <p:spPr>
            <a:xfrm>
              <a:off x="1448788" y="310893"/>
              <a:ext cx="4278259" cy="484632"/>
            </a:xfrm>
            <a:prstGeom prst="chevron">
              <a:avLst/>
            </a:prstGeom>
            <a:solidFill>
              <a:schemeClr val="accent3">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800" b="1" dirty="0" err="1">
                  <a:solidFill>
                    <a:srgbClr val="FF0000"/>
                  </a:solidFill>
                  <a:latin typeface="Times New Roman" panose="02020603050405020304" pitchFamily="18" charset="0"/>
                  <a:cs typeface="Times New Roman" panose="02020603050405020304" pitchFamily="18" charset="0"/>
                </a:rPr>
                <a:t>Chế</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dinh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dưỡng</a:t>
              </a:r>
              <a:r>
                <a:rPr lang="en-US" sz="2800" b="1" dirty="0">
                  <a:solidFill>
                    <a:srgbClr val="FF0000"/>
                  </a:solidFill>
                  <a:latin typeface="Times New Roman" panose="02020603050405020304" pitchFamily="18" charset="0"/>
                  <a:cs typeface="Times New Roman" panose="02020603050405020304" pitchFamily="18" charset="0"/>
                </a:rPr>
                <a:t> ở </a:t>
              </a:r>
              <a:r>
                <a:rPr lang="en-US" sz="2800" b="1" dirty="0" err="1">
                  <a:solidFill>
                    <a:srgbClr val="FF0000"/>
                  </a:solidFill>
                  <a:latin typeface="Times New Roman" panose="02020603050405020304" pitchFamily="18" charset="0"/>
                  <a:cs typeface="Times New Roman" panose="02020603050405020304" pitchFamily="18" charset="0"/>
                </a:rPr>
                <a:t>người</a:t>
              </a:r>
              <a:endParaRPr lang="en-US" sz="2800" b="1" dirty="0">
                <a:solidFill>
                  <a:srgbClr val="FF0000"/>
                </a:solidFill>
                <a:latin typeface="Times New Roman" panose="02020603050405020304" pitchFamily="18" charset="0"/>
                <a:cs typeface="Times New Roman" panose="02020603050405020304" pitchFamily="18" charset="0"/>
              </a:endParaRPr>
            </a:p>
          </p:txBody>
        </p:sp>
      </p:grpSp>
      <p:pic>
        <p:nvPicPr>
          <p:cNvPr id="8" name="Picture 7"/>
          <p:cNvPicPr>
            <a:picLocks noChangeAspect="1"/>
          </p:cNvPicPr>
          <p:nvPr/>
        </p:nvPicPr>
        <p:blipFill>
          <a:blip r:embed="rId2"/>
          <a:stretch>
            <a:fillRect/>
          </a:stretch>
        </p:blipFill>
        <p:spPr>
          <a:xfrm>
            <a:off x="372387" y="890404"/>
            <a:ext cx="8301037" cy="4547244"/>
          </a:xfrm>
          <a:prstGeom prst="rect">
            <a:avLst/>
          </a:prstGeom>
        </p:spPr>
      </p:pic>
      <p:sp>
        <p:nvSpPr>
          <p:cNvPr id="11" name="TextBox 10"/>
          <p:cNvSpPr txBox="1"/>
          <p:nvPr/>
        </p:nvSpPr>
        <p:spPr>
          <a:xfrm>
            <a:off x="8600909" y="1251282"/>
            <a:ext cx="3366727" cy="3816429"/>
          </a:xfrm>
          <a:prstGeom prst="rect">
            <a:avLst/>
          </a:prstGeom>
          <a:noFill/>
        </p:spPr>
        <p:txBody>
          <a:bodyPr wrap="square">
            <a:spAutoFit/>
          </a:bodyPr>
          <a:lstStyle/>
          <a:p>
            <a:pPr algn="just"/>
            <a:r>
              <a:rPr lang="vi-VN" sz="2200" dirty="0">
                <a:effectLst/>
                <a:latin typeface="Times New Roman" panose="02020603050405020304" pitchFamily="18" charset="0"/>
                <a:ea typeface="Times New Roman" panose="02020603050405020304" pitchFamily="18" charset="0"/>
              </a:rPr>
              <a:t>Trẻ em cần nhiều dinh dưỡng hơn người cao tuổi để tăng cường sức khoẻ và phát triển cơ thể. Người lao động với cường độ cao cần nhiều năng lượng để vận động, trong khi người bị bệnh và mới khỏi bệnh cần được cung cấp chất dinh dưỡng để phục hồi sức khoẻ.</a:t>
            </a:r>
            <a:endParaRPr lang="en-US" sz="2200" dirty="0"/>
          </a:p>
        </p:txBody>
      </p:sp>
      <p:sp>
        <p:nvSpPr>
          <p:cNvPr id="13" name="TextBox 12"/>
          <p:cNvSpPr txBox="1"/>
          <p:nvPr/>
        </p:nvSpPr>
        <p:spPr>
          <a:xfrm>
            <a:off x="419449" y="5967596"/>
            <a:ext cx="11402271" cy="477054"/>
          </a:xfrm>
          <a:prstGeom prst="rect">
            <a:avLst/>
          </a:prstGeom>
          <a:noFill/>
        </p:spPr>
        <p:txBody>
          <a:bodyPr wrap="square" rtlCol="0">
            <a:spAutoFit/>
          </a:bodyPr>
          <a:lstStyle/>
          <a:p>
            <a:r>
              <a:rPr lang="en-US" sz="2500" b="1" i="1" dirty="0" err="1">
                <a:solidFill>
                  <a:srgbClr val="7030A0"/>
                </a:solidFill>
                <a:latin typeface="Times New Roman" panose="02020603050405020304" pitchFamily="18" charset="0"/>
                <a:cs typeface="Times New Roman" panose="02020603050405020304" pitchFamily="18" charset="0"/>
              </a:rPr>
              <a:t>Chế</a:t>
            </a:r>
            <a:r>
              <a:rPr lang="en-US" sz="2500" b="1" i="1" dirty="0">
                <a:solidFill>
                  <a:srgbClr val="7030A0"/>
                </a:solidFill>
                <a:latin typeface="Times New Roman" panose="02020603050405020304" pitchFamily="18" charset="0"/>
                <a:cs typeface="Times New Roman" panose="02020603050405020304" pitchFamily="18" charset="0"/>
              </a:rPr>
              <a:t> </a:t>
            </a:r>
            <a:r>
              <a:rPr lang="en-US" sz="2500" b="1" i="1" dirty="0" err="1">
                <a:solidFill>
                  <a:srgbClr val="7030A0"/>
                </a:solidFill>
                <a:latin typeface="Times New Roman" panose="02020603050405020304" pitchFamily="18" charset="0"/>
                <a:cs typeface="Times New Roman" panose="02020603050405020304" pitchFamily="18" charset="0"/>
              </a:rPr>
              <a:t>độ</a:t>
            </a:r>
            <a:r>
              <a:rPr lang="en-US" sz="2500" b="1" i="1" dirty="0">
                <a:solidFill>
                  <a:srgbClr val="7030A0"/>
                </a:solidFill>
                <a:latin typeface="Times New Roman" panose="02020603050405020304" pitchFamily="18" charset="0"/>
                <a:cs typeface="Times New Roman" panose="02020603050405020304" pitchFamily="18" charset="0"/>
              </a:rPr>
              <a:t> </a:t>
            </a:r>
            <a:r>
              <a:rPr lang="en-US" sz="2500" b="1" i="1" dirty="0" err="1">
                <a:solidFill>
                  <a:srgbClr val="7030A0"/>
                </a:solidFill>
                <a:latin typeface="Times New Roman" panose="02020603050405020304" pitchFamily="18" charset="0"/>
                <a:cs typeface="Times New Roman" panose="02020603050405020304" pitchFamily="18" charset="0"/>
              </a:rPr>
              <a:t>dinh</a:t>
            </a:r>
            <a:r>
              <a:rPr lang="en-US" sz="2500" b="1" i="1" dirty="0">
                <a:solidFill>
                  <a:srgbClr val="7030A0"/>
                </a:solidFill>
                <a:latin typeface="Times New Roman" panose="02020603050405020304" pitchFamily="18" charset="0"/>
                <a:cs typeface="Times New Roman" panose="02020603050405020304" pitchFamily="18" charset="0"/>
              </a:rPr>
              <a:t> </a:t>
            </a:r>
            <a:r>
              <a:rPr lang="en-US" sz="2500" b="1" i="1" dirty="0" err="1">
                <a:solidFill>
                  <a:srgbClr val="7030A0"/>
                </a:solidFill>
                <a:latin typeface="Times New Roman" panose="02020603050405020304" pitchFamily="18" charset="0"/>
                <a:cs typeface="Times New Roman" panose="02020603050405020304" pitchFamily="18" charset="0"/>
              </a:rPr>
              <a:t>dưỡng</a:t>
            </a:r>
            <a:r>
              <a:rPr lang="en-US" sz="2500" b="1" i="1" dirty="0">
                <a:solidFill>
                  <a:srgbClr val="7030A0"/>
                </a:solidFill>
                <a:latin typeface="Times New Roman" panose="02020603050405020304" pitchFamily="18" charset="0"/>
                <a:cs typeface="Times New Roman" panose="02020603050405020304" pitchFamily="18" charset="0"/>
              </a:rPr>
              <a:t> </a:t>
            </a:r>
            <a:r>
              <a:rPr lang="en-US" sz="2500" b="1" i="1" dirty="0" err="1">
                <a:solidFill>
                  <a:srgbClr val="7030A0"/>
                </a:solidFill>
                <a:latin typeface="Times New Roman" panose="02020603050405020304" pitchFamily="18" charset="0"/>
                <a:cs typeface="Times New Roman" panose="02020603050405020304" pitchFamily="18" charset="0"/>
              </a:rPr>
              <a:t>của</a:t>
            </a:r>
            <a:r>
              <a:rPr lang="en-US" sz="2500" b="1" i="1" dirty="0">
                <a:solidFill>
                  <a:srgbClr val="7030A0"/>
                </a:solidFill>
                <a:latin typeface="Times New Roman" panose="02020603050405020304" pitchFamily="18" charset="0"/>
                <a:cs typeface="Times New Roman" panose="02020603050405020304" pitchFamily="18" charset="0"/>
              </a:rPr>
              <a:t> </a:t>
            </a:r>
            <a:r>
              <a:rPr lang="en-US" sz="2500" b="1" i="1" dirty="0" err="1">
                <a:solidFill>
                  <a:srgbClr val="7030A0"/>
                </a:solidFill>
                <a:latin typeface="Times New Roman" panose="02020603050405020304" pitchFamily="18" charset="0"/>
                <a:cs typeface="Times New Roman" panose="02020603050405020304" pitchFamily="18" charset="0"/>
              </a:rPr>
              <a:t>cơ</a:t>
            </a:r>
            <a:r>
              <a:rPr lang="en-US" sz="2500" b="1" i="1" dirty="0">
                <a:solidFill>
                  <a:srgbClr val="7030A0"/>
                </a:solidFill>
                <a:latin typeface="Times New Roman" panose="02020603050405020304" pitchFamily="18" charset="0"/>
                <a:cs typeface="Times New Roman" panose="02020603050405020304" pitchFamily="18" charset="0"/>
              </a:rPr>
              <a:t> </a:t>
            </a:r>
            <a:r>
              <a:rPr lang="en-US" sz="2500" b="1" i="1" dirty="0" err="1">
                <a:solidFill>
                  <a:srgbClr val="7030A0"/>
                </a:solidFill>
                <a:latin typeface="Times New Roman" panose="02020603050405020304" pitchFamily="18" charset="0"/>
                <a:cs typeface="Times New Roman" panose="02020603050405020304" pitchFamily="18" charset="0"/>
              </a:rPr>
              <a:t>thể</a:t>
            </a:r>
            <a:r>
              <a:rPr lang="en-US" sz="2500" b="1" i="1" dirty="0">
                <a:solidFill>
                  <a:srgbClr val="7030A0"/>
                </a:solidFill>
                <a:latin typeface="Times New Roman" panose="02020603050405020304" pitchFamily="18" charset="0"/>
                <a:cs typeface="Times New Roman" panose="02020603050405020304" pitchFamily="18" charset="0"/>
              </a:rPr>
              <a:t> </a:t>
            </a:r>
            <a:r>
              <a:rPr lang="en-US" sz="2500" b="1" i="1" dirty="0" err="1">
                <a:solidFill>
                  <a:srgbClr val="7030A0"/>
                </a:solidFill>
                <a:latin typeface="Times New Roman" panose="02020603050405020304" pitchFamily="18" charset="0"/>
                <a:cs typeface="Times New Roman" panose="02020603050405020304" pitchFamily="18" charset="0"/>
              </a:rPr>
              <a:t>người</a:t>
            </a:r>
            <a:r>
              <a:rPr lang="en-US" sz="2500" b="1" i="1" dirty="0">
                <a:solidFill>
                  <a:srgbClr val="7030A0"/>
                </a:solidFill>
                <a:latin typeface="Times New Roman" panose="02020603050405020304" pitchFamily="18" charset="0"/>
                <a:cs typeface="Times New Roman" panose="02020603050405020304" pitchFamily="18" charset="0"/>
              </a:rPr>
              <a:t> </a:t>
            </a:r>
            <a:r>
              <a:rPr lang="en-US" sz="2500" b="1" i="1" dirty="0" err="1">
                <a:solidFill>
                  <a:srgbClr val="7030A0"/>
                </a:solidFill>
                <a:latin typeface="Times New Roman" panose="02020603050405020304" pitchFamily="18" charset="0"/>
                <a:cs typeface="Times New Roman" panose="02020603050405020304" pitchFamily="18" charset="0"/>
              </a:rPr>
              <a:t>phụ</a:t>
            </a:r>
            <a:r>
              <a:rPr lang="en-US" sz="2500" b="1" i="1" dirty="0">
                <a:solidFill>
                  <a:srgbClr val="7030A0"/>
                </a:solidFill>
                <a:latin typeface="Times New Roman" panose="02020603050405020304" pitchFamily="18" charset="0"/>
                <a:cs typeface="Times New Roman" panose="02020603050405020304" pitchFamily="18" charset="0"/>
              </a:rPr>
              <a:t> </a:t>
            </a:r>
            <a:r>
              <a:rPr lang="en-US" sz="2500" b="1" i="1" dirty="0" err="1">
                <a:solidFill>
                  <a:srgbClr val="7030A0"/>
                </a:solidFill>
                <a:latin typeface="Times New Roman" panose="02020603050405020304" pitchFamily="18" charset="0"/>
                <a:cs typeface="Times New Roman" panose="02020603050405020304" pitchFamily="18" charset="0"/>
              </a:rPr>
              <a:t>thuộc</a:t>
            </a:r>
            <a:r>
              <a:rPr lang="en-US" sz="2500" b="1" i="1" dirty="0">
                <a:solidFill>
                  <a:srgbClr val="7030A0"/>
                </a:solidFill>
                <a:latin typeface="Times New Roman" panose="02020603050405020304" pitchFamily="18" charset="0"/>
                <a:cs typeface="Times New Roman" panose="02020603050405020304" pitchFamily="18" charset="0"/>
              </a:rPr>
              <a:t> </a:t>
            </a:r>
            <a:r>
              <a:rPr lang="en-US" sz="2500" b="1" i="1" dirty="0" err="1">
                <a:solidFill>
                  <a:srgbClr val="7030A0"/>
                </a:solidFill>
                <a:latin typeface="Times New Roman" panose="02020603050405020304" pitchFamily="18" charset="0"/>
                <a:cs typeface="Times New Roman" panose="02020603050405020304" pitchFamily="18" charset="0"/>
              </a:rPr>
              <a:t>vào</a:t>
            </a:r>
            <a:r>
              <a:rPr lang="en-US" sz="2500" b="1" i="1" dirty="0">
                <a:solidFill>
                  <a:srgbClr val="7030A0"/>
                </a:solidFill>
                <a:latin typeface="Times New Roman" panose="02020603050405020304" pitchFamily="18" charset="0"/>
                <a:cs typeface="Times New Roman" panose="02020603050405020304" pitchFamily="18" charset="0"/>
              </a:rPr>
              <a:t> </a:t>
            </a:r>
            <a:r>
              <a:rPr lang="en-US" sz="2500" b="1" i="1" dirty="0" err="1">
                <a:solidFill>
                  <a:srgbClr val="7030A0"/>
                </a:solidFill>
                <a:latin typeface="Times New Roman" panose="02020603050405020304" pitchFamily="18" charset="0"/>
                <a:cs typeface="Times New Roman" panose="02020603050405020304" pitchFamily="18" charset="0"/>
              </a:rPr>
              <a:t>những</a:t>
            </a:r>
            <a:r>
              <a:rPr lang="en-US" sz="2500" b="1" i="1" dirty="0">
                <a:solidFill>
                  <a:srgbClr val="7030A0"/>
                </a:solidFill>
                <a:latin typeface="Times New Roman" panose="02020603050405020304" pitchFamily="18" charset="0"/>
                <a:cs typeface="Times New Roman" panose="02020603050405020304" pitchFamily="18" charset="0"/>
              </a:rPr>
              <a:t> </a:t>
            </a:r>
            <a:r>
              <a:rPr lang="en-US" sz="2500" b="1" i="1" dirty="0" err="1">
                <a:solidFill>
                  <a:srgbClr val="7030A0"/>
                </a:solidFill>
                <a:latin typeface="Times New Roman" panose="02020603050405020304" pitchFamily="18" charset="0"/>
                <a:cs typeface="Times New Roman" panose="02020603050405020304" pitchFamily="18" charset="0"/>
              </a:rPr>
              <a:t>yếu</a:t>
            </a:r>
            <a:r>
              <a:rPr lang="en-US" sz="2500" b="1" i="1" dirty="0">
                <a:solidFill>
                  <a:srgbClr val="7030A0"/>
                </a:solidFill>
                <a:latin typeface="Times New Roman" panose="02020603050405020304" pitchFamily="18" charset="0"/>
                <a:cs typeface="Times New Roman" panose="02020603050405020304" pitchFamily="18" charset="0"/>
              </a:rPr>
              <a:t> </a:t>
            </a:r>
            <a:r>
              <a:rPr lang="en-US" sz="2500" b="1" i="1" dirty="0" err="1">
                <a:solidFill>
                  <a:srgbClr val="7030A0"/>
                </a:solidFill>
                <a:latin typeface="Times New Roman" panose="02020603050405020304" pitchFamily="18" charset="0"/>
                <a:cs typeface="Times New Roman" panose="02020603050405020304" pitchFamily="18" charset="0"/>
              </a:rPr>
              <a:t>tố</a:t>
            </a:r>
            <a:r>
              <a:rPr lang="en-US" sz="2500" b="1" i="1" dirty="0">
                <a:solidFill>
                  <a:srgbClr val="7030A0"/>
                </a:solidFill>
                <a:latin typeface="Times New Roman" panose="02020603050405020304" pitchFamily="18" charset="0"/>
                <a:cs typeface="Times New Roman" panose="02020603050405020304" pitchFamily="18" charset="0"/>
              </a:rPr>
              <a:t> </a:t>
            </a:r>
            <a:r>
              <a:rPr lang="en-US" sz="2500" b="1" i="1" dirty="0" err="1">
                <a:solidFill>
                  <a:srgbClr val="7030A0"/>
                </a:solidFill>
                <a:latin typeface="Times New Roman" panose="02020603050405020304" pitchFamily="18" charset="0"/>
                <a:cs typeface="Times New Roman" panose="02020603050405020304" pitchFamily="18" charset="0"/>
              </a:rPr>
              <a:t>nào</a:t>
            </a:r>
            <a:r>
              <a:rPr lang="en-US" sz="2500" b="1" i="1" dirty="0">
                <a:solidFill>
                  <a:srgbClr val="7030A0"/>
                </a:solidFill>
                <a:latin typeface="Times New Roman" panose="02020603050405020304" pitchFamily="18" charset="0"/>
                <a:cs typeface="Times New Roman" panose="02020603050405020304" pitchFamily="18" charset="0"/>
              </a:rPr>
              <a:t>? Cho </a:t>
            </a:r>
            <a:r>
              <a:rPr lang="en-US" sz="2500" b="1" i="1" dirty="0" err="1">
                <a:solidFill>
                  <a:srgbClr val="7030A0"/>
                </a:solidFill>
                <a:latin typeface="Times New Roman" panose="02020603050405020304" pitchFamily="18" charset="0"/>
                <a:cs typeface="Times New Roman" panose="02020603050405020304" pitchFamily="18" charset="0"/>
              </a:rPr>
              <a:t>ví</a:t>
            </a:r>
            <a:r>
              <a:rPr lang="en-US" sz="2500" b="1" i="1" dirty="0">
                <a:solidFill>
                  <a:srgbClr val="7030A0"/>
                </a:solidFill>
                <a:latin typeface="Times New Roman" panose="02020603050405020304" pitchFamily="18" charset="0"/>
                <a:cs typeface="Times New Roman" panose="02020603050405020304" pitchFamily="18" charset="0"/>
              </a:rPr>
              <a:t> </a:t>
            </a:r>
            <a:r>
              <a:rPr lang="en-US" sz="2500" b="1" i="1" dirty="0" err="1">
                <a:solidFill>
                  <a:srgbClr val="7030A0"/>
                </a:solidFill>
                <a:latin typeface="Times New Roman" panose="02020603050405020304" pitchFamily="18" charset="0"/>
                <a:cs typeface="Times New Roman" panose="02020603050405020304" pitchFamily="18" charset="0"/>
              </a:rPr>
              <a:t>dụ</a:t>
            </a:r>
            <a:r>
              <a:rPr lang="en-US" sz="2500" b="1" i="1" dirty="0">
                <a:solidFill>
                  <a:srgbClr val="7030A0"/>
                </a:solidFill>
                <a:latin typeface="Times New Roman" panose="02020603050405020304" pitchFamily="18" charset="0"/>
                <a:cs typeface="Times New Roman" panose="02020603050405020304" pitchFamily="18" charset="0"/>
              </a:rPr>
              <a:t>.</a:t>
            </a:r>
            <a:endParaRPr lang="en-US" sz="2500" b="1" i="1" dirty="0">
              <a:solidFill>
                <a:srgbClr val="7030A0"/>
              </a:solidFill>
              <a:latin typeface="Times New Roman" panose="02020603050405020304" pitchFamily="18" charset="0"/>
              <a:cs typeface="Times New Roman" panose="02020603050405020304" pitchFamily="18" charset="0"/>
            </a:endParaRPr>
          </a:p>
        </p:txBody>
      </p:sp>
      <p:pic>
        <p:nvPicPr>
          <p:cNvPr id="14" name="Picture 18" descr="Cau hoi"/>
          <p:cNvPicPr>
            <a:picLocks noChangeAspect="1" noChangeArrowheads="1" noCrop="1"/>
          </p:cNvPicPr>
          <p:nvPr/>
        </p:nvPicPr>
        <p:blipFill>
          <a:blip r:embed="rId3"/>
          <a:srcRect/>
          <a:stretch>
            <a:fillRect/>
          </a:stretch>
        </p:blipFill>
        <p:spPr bwMode="auto">
          <a:xfrm>
            <a:off x="0" y="5415141"/>
            <a:ext cx="838898" cy="647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descr="C:\Users\NGHIA\Pictures\images.jpg"/>
          <p:cNvPicPr>
            <a:picLocks noChangeAspect="1" noChangeArrowheads="1"/>
          </p:cNvPicPr>
          <p:nvPr/>
        </p:nvPicPr>
        <p:blipFill>
          <a:blip r:embed="rId1"/>
          <a:srcRect/>
          <a:stretch>
            <a:fillRect/>
          </a:stretch>
        </p:blipFill>
        <p:spPr bwMode="auto">
          <a:xfrm>
            <a:off x="0" y="0"/>
            <a:ext cx="12192000" cy="6914976"/>
          </a:xfrm>
          <a:prstGeom prst="rect">
            <a:avLst/>
          </a:prstGeom>
          <a:noFill/>
        </p:spPr>
      </p:pic>
      <p:grpSp>
        <p:nvGrpSpPr>
          <p:cNvPr id="5" name="Group 4"/>
          <p:cNvGrpSpPr/>
          <p:nvPr/>
        </p:nvGrpSpPr>
        <p:grpSpPr>
          <a:xfrm>
            <a:off x="551853" y="89896"/>
            <a:ext cx="7058769" cy="759470"/>
            <a:chOff x="698513" y="300588"/>
            <a:chExt cx="5028534" cy="494937"/>
          </a:xfrm>
        </p:grpSpPr>
        <p:sp>
          <p:nvSpPr>
            <p:cNvPr id="6" name="Pentagon 3"/>
            <p:cNvSpPr/>
            <p:nvPr/>
          </p:nvSpPr>
          <p:spPr>
            <a:xfrm>
              <a:off x="698513" y="300588"/>
              <a:ext cx="804595" cy="484632"/>
            </a:xfrm>
            <a:prstGeom prst="homePlate">
              <a:avLst/>
            </a:prstGeom>
            <a:solidFill>
              <a:schemeClr val="accent3">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800" b="1" dirty="0">
                  <a:solidFill>
                    <a:srgbClr val="FF0000"/>
                  </a:solidFill>
                  <a:latin typeface="Times New Roman" panose="02020603050405020304" pitchFamily="18" charset="0"/>
                  <a:cs typeface="Times New Roman" panose="02020603050405020304" pitchFamily="18" charset="0"/>
                </a:rPr>
                <a:t>IV.</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Chevron 4"/>
            <p:cNvSpPr/>
            <p:nvPr/>
          </p:nvSpPr>
          <p:spPr>
            <a:xfrm>
              <a:off x="1448788" y="310893"/>
              <a:ext cx="4278259" cy="484632"/>
            </a:xfrm>
            <a:prstGeom prst="chevron">
              <a:avLst/>
            </a:prstGeom>
            <a:solidFill>
              <a:schemeClr val="accent3">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800" b="1" dirty="0" err="1">
                  <a:solidFill>
                    <a:srgbClr val="FF0000"/>
                  </a:solidFill>
                  <a:latin typeface="Times New Roman" panose="02020603050405020304" pitchFamily="18" charset="0"/>
                  <a:cs typeface="Times New Roman" panose="02020603050405020304" pitchFamily="18" charset="0"/>
                </a:rPr>
                <a:t>Chế</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dinh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dưỡng</a:t>
              </a:r>
              <a:r>
                <a:rPr lang="en-US" sz="2800" b="1" dirty="0">
                  <a:solidFill>
                    <a:srgbClr val="FF0000"/>
                  </a:solidFill>
                  <a:latin typeface="Times New Roman" panose="02020603050405020304" pitchFamily="18" charset="0"/>
                  <a:cs typeface="Times New Roman" panose="02020603050405020304" pitchFamily="18" charset="0"/>
                </a:rPr>
                <a:t> ở </a:t>
              </a:r>
              <a:r>
                <a:rPr lang="en-US" sz="2800" b="1" dirty="0" err="1">
                  <a:solidFill>
                    <a:srgbClr val="FF0000"/>
                  </a:solidFill>
                  <a:latin typeface="Times New Roman" panose="02020603050405020304" pitchFamily="18" charset="0"/>
                  <a:cs typeface="Times New Roman" panose="02020603050405020304" pitchFamily="18" charset="0"/>
                </a:rPr>
                <a:t>người</a:t>
              </a:r>
              <a:endParaRPr lang="en-US" sz="2800" b="1" dirty="0">
                <a:solidFill>
                  <a:srgbClr val="FF0000"/>
                </a:solidFill>
                <a:latin typeface="Times New Roman" panose="02020603050405020304" pitchFamily="18" charset="0"/>
                <a:cs typeface="Times New Roman" panose="02020603050405020304" pitchFamily="18" charset="0"/>
              </a:endParaRPr>
            </a:p>
          </p:txBody>
        </p:sp>
      </p:grpSp>
      <p:sp>
        <p:nvSpPr>
          <p:cNvPr id="10" name="TextBox 9"/>
          <p:cNvSpPr txBox="1"/>
          <p:nvPr/>
        </p:nvSpPr>
        <p:spPr>
          <a:xfrm>
            <a:off x="1681298" y="822231"/>
            <a:ext cx="9799954" cy="483017"/>
          </a:xfrm>
          <a:prstGeom prst="rect">
            <a:avLst/>
          </a:prstGeom>
          <a:noFill/>
        </p:spPr>
        <p:txBody>
          <a:bodyPr wrap="square">
            <a:spAutoFit/>
          </a:bodyPr>
          <a:lstStyle/>
          <a:p>
            <a:pPr lvl="0" algn="just">
              <a:lnSpc>
                <a:spcPct val="115000"/>
              </a:lnSpc>
              <a:spcAft>
                <a:spcPts val="400"/>
              </a:spcAft>
              <a:buClr>
                <a:srgbClr val="000000"/>
              </a:buClr>
              <a:buSzPts val="1200"/>
              <a:tabLst>
                <a:tab pos="405130" algn="l"/>
              </a:tabLst>
            </a:pPr>
            <a:r>
              <a:rPr lang="vi-VN" sz="2400" b="1" i="1" u="none" strike="noStrike" spc="0" dirty="0">
                <a:solidFill>
                  <a:srgbClr val="FF3399"/>
                </a:solidFill>
                <a:effectLst/>
                <a:latin typeface="Times New Roman" panose="02020603050405020304" pitchFamily="18" charset="0"/>
                <a:ea typeface="Times New Roman" panose="02020603050405020304" pitchFamily="18" charset="0"/>
                <a:cs typeface="Times New Roman" panose="02020603050405020304" pitchFamily="18" charset="0"/>
              </a:rPr>
              <a:t>Thực hành xây dựng khẩu phần ăn cho bản thân theo các bước.</a:t>
            </a:r>
            <a:endParaRPr lang="en-US" sz="2400" b="1" i="1" u="none" strike="noStrike" spc="0" dirty="0">
              <a:solidFill>
                <a:srgbClr val="FF3399"/>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Freeform 31"/>
          <p:cNvSpPr/>
          <p:nvPr/>
        </p:nvSpPr>
        <p:spPr bwMode="gray">
          <a:xfrm rot="12920416" flipH="1">
            <a:off x="1740001" y="1825246"/>
            <a:ext cx="817562" cy="727075"/>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E7A9A9">
                  <a:alpha val="32001"/>
                </a:srgbClr>
              </a:gs>
              <a:gs pos="100000">
                <a:srgbClr val="D05656"/>
              </a:gs>
            </a:gsLst>
            <a:lin ang="0" scaled="1"/>
          </a:gradFill>
          <a:ln>
            <a:noFill/>
          </a:ln>
          <a:extLst>
            <a:ext uri="{91240B29-F687-4F45-9708-019B960494DF}">
              <a14:hiddenLine xmlns:a14="http://schemas.microsoft.com/office/drawing/2010/main" w="12700">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 name="Rounded Rectangle 11"/>
          <p:cNvSpPr/>
          <p:nvPr/>
        </p:nvSpPr>
        <p:spPr>
          <a:xfrm>
            <a:off x="2034686" y="1299585"/>
            <a:ext cx="7205055" cy="806386"/>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marL="457200" indent="-457200">
              <a:defRPr/>
            </a:pPr>
            <a:r>
              <a:rPr lang="en-US" sz="2200" dirty="0">
                <a:latin typeface="Times New Roman" panose="02020603050405020304" pitchFamily="18" charset="0"/>
                <a:cs typeface="Times New Roman" panose="02020603050405020304" pitchFamily="18" charset="0"/>
              </a:rPr>
              <a:t>B</a:t>
            </a:r>
            <a:r>
              <a:rPr lang="en-US" sz="2200" baseline="-25000" dirty="0">
                <a:latin typeface="Times New Roman" panose="02020603050405020304" pitchFamily="18" charset="0"/>
                <a:cs typeface="Times New Roman" panose="02020603050405020304" pitchFamily="18" charset="0"/>
              </a:rPr>
              <a:t>1</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Kẻ</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ghi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nội</a:t>
            </a:r>
            <a:r>
              <a:rPr lang="en-US" sz="2200" dirty="0">
                <a:latin typeface="Times New Roman" panose="02020603050405020304" pitchFamily="18" charset="0"/>
                <a:cs typeface="Times New Roman" panose="02020603050405020304" pitchFamily="18" charset="0"/>
              </a:rPr>
              <a:t> dung </a:t>
            </a:r>
            <a:r>
              <a:rPr lang="en-US" sz="2200" dirty="0" err="1">
                <a:latin typeface="Times New Roman" panose="02020603050405020304" pitchFamily="18" charset="0"/>
                <a:cs typeface="Times New Roman" panose="02020603050405020304" pitchFamily="18" charset="0"/>
              </a:rPr>
              <a:t>cần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mẫu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Bảng</a:t>
            </a:r>
            <a:r>
              <a:rPr lang="en-US" sz="2200" dirty="0">
                <a:latin typeface="Times New Roman" panose="02020603050405020304" pitchFamily="18" charset="0"/>
                <a:cs typeface="Times New Roman" panose="02020603050405020304" pitchFamily="18" charset="0"/>
              </a:rPr>
              <a:t> 32.2</a:t>
            </a:r>
            <a:endParaRPr lang="en-US" sz="2200" dirty="0">
              <a:latin typeface="Times New Roman" panose="02020603050405020304" pitchFamily="18" charset="0"/>
              <a:cs typeface="Times New Roman" panose="02020603050405020304" pitchFamily="18" charset="0"/>
            </a:endParaRPr>
          </a:p>
        </p:txBody>
      </p:sp>
      <p:sp>
        <p:nvSpPr>
          <p:cNvPr id="19" name="Freeform 31"/>
          <p:cNvSpPr/>
          <p:nvPr/>
        </p:nvSpPr>
        <p:spPr bwMode="gray">
          <a:xfrm rot="12920416" flipH="1">
            <a:off x="2169642" y="3085849"/>
            <a:ext cx="817562" cy="727075"/>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E7A9A9">
                  <a:alpha val="32001"/>
                </a:srgbClr>
              </a:gs>
              <a:gs pos="100000">
                <a:srgbClr val="D05656"/>
              </a:gs>
            </a:gsLst>
            <a:lin ang="0" scaled="1"/>
          </a:gradFill>
          <a:ln>
            <a:noFill/>
          </a:ln>
          <a:extLst>
            <a:ext uri="{91240B29-F687-4F45-9708-019B960494DF}">
              <a14:hiddenLine xmlns:a14="http://schemas.microsoft.com/office/drawing/2010/main" w="12700">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 name="Rounded Rectangle 14"/>
          <p:cNvSpPr/>
          <p:nvPr/>
        </p:nvSpPr>
        <p:spPr>
          <a:xfrm>
            <a:off x="2382801" y="2448214"/>
            <a:ext cx="7426398" cy="77982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marL="457200" indent="-457200" algn="ctr">
              <a:defRPr/>
            </a:pPr>
            <a:r>
              <a:rPr lang="en-US" sz="2200" dirty="0">
                <a:latin typeface="Times New Roman" panose="02020603050405020304" pitchFamily="18" charset="0"/>
                <a:cs typeface="Times New Roman" panose="02020603050405020304" pitchFamily="18" charset="0"/>
              </a:rPr>
              <a:t>B</a:t>
            </a:r>
            <a:r>
              <a:rPr lang="en-US" sz="2200" baseline="-250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Điền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lượng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endParaRPr lang="en-US" sz="2200" dirty="0">
              <a:latin typeface="Times New Roman" panose="02020603050405020304" pitchFamily="18" charset="0"/>
              <a:cs typeface="Times New Roman" panose="02020603050405020304" pitchFamily="18" charset="0"/>
            </a:endParaRPr>
          </a:p>
        </p:txBody>
      </p:sp>
      <p:sp>
        <p:nvSpPr>
          <p:cNvPr id="21" name="Rounded Rectangle 16"/>
          <p:cNvSpPr/>
          <p:nvPr/>
        </p:nvSpPr>
        <p:spPr>
          <a:xfrm>
            <a:off x="2868076" y="3592477"/>
            <a:ext cx="7426398" cy="779821"/>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marL="457200" indent="-457200" algn="ctr">
              <a:defRPr/>
            </a:pPr>
            <a:r>
              <a:rPr lang="en-US" sz="2200" dirty="0">
                <a:latin typeface="Times New Roman" panose="02020603050405020304" pitchFamily="18" charset="0"/>
                <a:cs typeface="Times New Roman" panose="02020603050405020304" pitchFamily="18" charset="0"/>
              </a:rPr>
              <a:t>B</a:t>
            </a:r>
            <a:r>
              <a:rPr lang="en-US" sz="2200" baseline="-25000" dirty="0">
                <a:latin typeface="Times New Roman" panose="02020603050405020304" pitchFamily="18" charset="0"/>
                <a:cs typeface="Times New Roman" panose="02020603050405020304" pitchFamily="18" charset="0"/>
              </a:rPr>
              <a:t>3</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dưỡng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loại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phẩm</a:t>
            </a:r>
            <a:endParaRPr lang="en-US" sz="2200" dirty="0">
              <a:latin typeface="Times New Roman" panose="02020603050405020304" pitchFamily="18" charset="0"/>
              <a:cs typeface="Times New Roman" panose="02020603050405020304" pitchFamily="18" charset="0"/>
            </a:endParaRPr>
          </a:p>
        </p:txBody>
      </p:sp>
      <p:sp>
        <p:nvSpPr>
          <p:cNvPr id="32" name="Rounded Rectangle 16"/>
          <p:cNvSpPr/>
          <p:nvPr/>
        </p:nvSpPr>
        <p:spPr>
          <a:xfrm>
            <a:off x="3725297" y="6021454"/>
            <a:ext cx="7426398" cy="779821"/>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marL="457200" indent="-457200" algn="ctr">
              <a:defRPr/>
            </a:pPr>
            <a:r>
              <a:rPr lang="en-US" sz="2200" dirty="0">
                <a:latin typeface="Times New Roman" panose="02020603050405020304" pitchFamily="18" charset="0"/>
                <a:cs typeface="Times New Roman" panose="02020603050405020304" pitchFamily="18" charset="0"/>
              </a:rPr>
              <a:t>B</a:t>
            </a:r>
            <a:r>
              <a:rPr lang="en-US" sz="2200" baseline="-25000" dirty="0">
                <a:latin typeface="Times New Roman" panose="02020603050405020304" pitchFamily="18" charset="0"/>
                <a:cs typeface="Times New Roman" panose="02020603050405020304" pitchFamily="18" charset="0"/>
              </a:rPr>
              <a:t>5</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sau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chỉnh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khẩu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ăn</a:t>
            </a:r>
            <a:endParaRPr lang="en-US" sz="2200" dirty="0">
              <a:latin typeface="Times New Roman" panose="02020603050405020304" pitchFamily="18" charset="0"/>
              <a:cs typeface="Times New Roman" panose="02020603050405020304" pitchFamily="18" charset="0"/>
            </a:endParaRPr>
          </a:p>
        </p:txBody>
      </p:sp>
      <p:sp>
        <p:nvSpPr>
          <p:cNvPr id="33" name="Rounded Rectangle 16"/>
          <p:cNvSpPr/>
          <p:nvPr/>
        </p:nvSpPr>
        <p:spPr>
          <a:xfrm>
            <a:off x="3306603" y="4850342"/>
            <a:ext cx="7426398" cy="779821"/>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marL="457200" indent="-457200" algn="ctr">
              <a:defRPr/>
            </a:pPr>
            <a:r>
              <a:rPr lang="en-US" sz="2200" dirty="0">
                <a:latin typeface="Times New Roman" panose="02020603050405020304" pitchFamily="18" charset="0"/>
                <a:cs typeface="Times New Roman" panose="02020603050405020304" pitchFamily="18" charset="0"/>
              </a:rPr>
              <a:t>B</a:t>
            </a:r>
            <a:r>
              <a:rPr lang="en-US" sz="2200" baseline="-25000" dirty="0">
                <a:latin typeface="Times New Roman" panose="02020603050405020304" pitchFamily="18" charset="0"/>
                <a:cs typeface="Times New Roman" panose="02020603050405020304" pitchFamily="18" charset="0"/>
              </a:rPr>
              <a:t>4</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lượng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khẩu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phần</a:t>
            </a:r>
            <a:endParaRPr lang="en-US" sz="2200" dirty="0">
              <a:latin typeface="Times New Roman" panose="02020603050405020304" pitchFamily="18" charset="0"/>
              <a:cs typeface="Times New Roman" panose="02020603050405020304" pitchFamily="18" charset="0"/>
            </a:endParaRPr>
          </a:p>
        </p:txBody>
      </p:sp>
      <p:sp>
        <p:nvSpPr>
          <p:cNvPr id="34" name="Freeform 31"/>
          <p:cNvSpPr/>
          <p:nvPr/>
        </p:nvSpPr>
        <p:spPr bwMode="gray">
          <a:xfrm rot="12920416" flipH="1">
            <a:off x="2585933" y="4330726"/>
            <a:ext cx="817562" cy="727075"/>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E7A9A9">
                  <a:alpha val="32001"/>
                </a:srgbClr>
              </a:gs>
              <a:gs pos="100000">
                <a:srgbClr val="D05656"/>
              </a:gs>
            </a:gsLst>
            <a:lin ang="0" scaled="1"/>
          </a:gradFill>
          <a:ln>
            <a:noFill/>
          </a:ln>
          <a:extLst>
            <a:ext uri="{91240B29-F687-4F45-9708-019B960494DF}">
              <a14:hiddenLine xmlns:a14="http://schemas.microsoft.com/office/drawing/2010/main" w="12700">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 name="Freeform 31"/>
          <p:cNvSpPr/>
          <p:nvPr/>
        </p:nvSpPr>
        <p:spPr bwMode="gray">
          <a:xfrm rot="12920416" flipH="1">
            <a:off x="3052954" y="5684094"/>
            <a:ext cx="817562" cy="727075"/>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E7A9A9">
                  <a:alpha val="32001"/>
                </a:srgbClr>
              </a:gs>
              <a:gs pos="100000">
                <a:srgbClr val="D05656"/>
              </a:gs>
            </a:gsLst>
            <a:lin ang="0" scaled="1"/>
          </a:gradFill>
          <a:ln>
            <a:noFill/>
          </a:ln>
          <a:extLst>
            <a:ext uri="{91240B29-F687-4F45-9708-019B960494DF}">
              <a14:hiddenLine xmlns:a14="http://schemas.microsoft.com/office/drawing/2010/main" w="12700">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par>
                          <p:cTn id="13" fill="hold">
                            <p:stCondLst>
                              <p:cond delay="500"/>
                            </p:stCondLst>
                            <p:childTnLst>
                              <p:par>
                                <p:cTn id="14" presetID="10" presetClass="entr" presetSubtype="0" fill="hold" grpId="1"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500"/>
                            </p:stCondLst>
                            <p:childTnLst>
                              <p:par>
                                <p:cTn id="23" presetID="10" presetClass="entr" presetSubtype="0" fill="hold" grpId="1"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1"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childTnLst>
                          </p:cTn>
                        </p:par>
                        <p:par>
                          <p:cTn id="31" fill="hold">
                            <p:stCondLst>
                              <p:cond delay="500"/>
                            </p:stCondLst>
                            <p:childTnLst>
                              <p:par>
                                <p:cTn id="32" presetID="10" presetClass="entr" presetSubtype="0" fill="hold" grpId="1"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1"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500"/>
                            </p:stCondLst>
                            <p:childTnLst>
                              <p:par>
                                <p:cTn id="41" presetID="10" presetClass="entr" presetSubtype="0" fill="hold" grpId="1"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32" grpId="0" animBg="1"/>
      <p:bldP spid="32" grpId="1" animBg="1"/>
      <p:bldP spid="33" grpId="0" animBg="1"/>
      <p:bldP spid="33" grpId="1" animBg="1"/>
      <p:bldP spid="34" grpId="0" animBg="1"/>
      <p:bldP spid="34" grpId="1" animBg="1"/>
      <p:bldP spid="35" grpId="0" animBg="1"/>
      <p:bldP spid="3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Users\NGHIA\Pictures\images.jpg"/>
          <p:cNvPicPr>
            <a:picLocks noChangeAspect="1" noChangeArrowheads="1"/>
          </p:cNvPicPr>
          <p:nvPr/>
        </p:nvPicPr>
        <p:blipFill>
          <a:blip r:embed="rId1"/>
          <a:srcRect/>
          <a:stretch>
            <a:fillRect/>
          </a:stretch>
        </p:blipFill>
        <p:spPr bwMode="auto">
          <a:xfrm>
            <a:off x="0" y="0"/>
            <a:ext cx="12192000" cy="6914976"/>
          </a:xfrm>
          <a:prstGeom prst="rect">
            <a:avLst/>
          </a:prstGeom>
          <a:noFill/>
        </p:spPr>
      </p:pic>
      <p:grpSp>
        <p:nvGrpSpPr>
          <p:cNvPr id="5" name="Group 4"/>
          <p:cNvGrpSpPr/>
          <p:nvPr/>
        </p:nvGrpSpPr>
        <p:grpSpPr>
          <a:xfrm>
            <a:off x="551853" y="89896"/>
            <a:ext cx="7058769" cy="759470"/>
            <a:chOff x="698513" y="300588"/>
            <a:chExt cx="5028534" cy="494937"/>
          </a:xfrm>
        </p:grpSpPr>
        <p:sp>
          <p:nvSpPr>
            <p:cNvPr id="6" name="Pentagon 3"/>
            <p:cNvSpPr/>
            <p:nvPr/>
          </p:nvSpPr>
          <p:spPr>
            <a:xfrm>
              <a:off x="698513" y="300588"/>
              <a:ext cx="804595" cy="484632"/>
            </a:xfrm>
            <a:prstGeom prst="homePlate">
              <a:avLst/>
            </a:prstGeom>
            <a:solidFill>
              <a:schemeClr val="accent3">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800" b="1" dirty="0">
                  <a:solidFill>
                    <a:srgbClr val="FF0000"/>
                  </a:solidFill>
                  <a:latin typeface="Times New Roman" panose="02020603050405020304" pitchFamily="18" charset="0"/>
                  <a:cs typeface="Times New Roman" panose="02020603050405020304" pitchFamily="18" charset="0"/>
                </a:rPr>
                <a:t>IV.</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Chevron 4"/>
            <p:cNvSpPr/>
            <p:nvPr/>
          </p:nvSpPr>
          <p:spPr>
            <a:xfrm>
              <a:off x="1448788" y="310893"/>
              <a:ext cx="4278259" cy="484632"/>
            </a:xfrm>
            <a:prstGeom prst="chevron">
              <a:avLst/>
            </a:prstGeom>
            <a:solidFill>
              <a:schemeClr val="accent3">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800" b="1" dirty="0" err="1">
                  <a:solidFill>
                    <a:srgbClr val="FF0000"/>
                  </a:solidFill>
                  <a:latin typeface="Times New Roman" panose="02020603050405020304" pitchFamily="18" charset="0"/>
                  <a:cs typeface="Times New Roman" panose="02020603050405020304" pitchFamily="18" charset="0"/>
                </a:rPr>
                <a:t>Chế</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dinh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dưỡng</a:t>
              </a:r>
              <a:r>
                <a:rPr lang="en-US" sz="2800" b="1" dirty="0">
                  <a:solidFill>
                    <a:srgbClr val="FF0000"/>
                  </a:solidFill>
                  <a:latin typeface="Times New Roman" panose="02020603050405020304" pitchFamily="18" charset="0"/>
                  <a:cs typeface="Times New Roman" panose="02020603050405020304" pitchFamily="18" charset="0"/>
                </a:rPr>
                <a:t> ở </a:t>
              </a:r>
              <a:r>
                <a:rPr lang="en-US" sz="2800" b="1" dirty="0" err="1">
                  <a:solidFill>
                    <a:srgbClr val="FF0000"/>
                  </a:solidFill>
                  <a:latin typeface="Times New Roman" panose="02020603050405020304" pitchFamily="18" charset="0"/>
                  <a:cs typeface="Times New Roman" panose="02020603050405020304" pitchFamily="18" charset="0"/>
                </a:rPr>
                <a:t>người</a:t>
              </a:r>
              <a:endParaRPr lang="en-US" sz="2800" b="1" dirty="0">
                <a:solidFill>
                  <a:srgbClr val="FF0000"/>
                </a:solidFill>
                <a:latin typeface="Times New Roman" panose="02020603050405020304" pitchFamily="18" charset="0"/>
                <a:cs typeface="Times New Roman" panose="02020603050405020304" pitchFamily="18" charset="0"/>
              </a:endParaRPr>
            </a:p>
          </p:txBody>
        </p:sp>
      </p:grpSp>
      <p:sp>
        <p:nvSpPr>
          <p:cNvPr id="8" name="Rounded Rectangle 12"/>
          <p:cNvSpPr/>
          <p:nvPr/>
        </p:nvSpPr>
        <p:spPr>
          <a:xfrm>
            <a:off x="677334" y="1396574"/>
            <a:ext cx="10870810" cy="3105088"/>
          </a:xfrm>
          <a:prstGeom prst="roundRect">
            <a:avLst/>
          </a:prstGeom>
          <a:solidFill>
            <a:schemeClr val="bg1"/>
          </a:solidFill>
          <a:ln w="5715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457200" indent="-457200" algn="just">
              <a:buAutoNum type="alphaLcParenR"/>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buAutoNum type="alphaLcParenR"/>
            </a:pPr>
            <a:endParaRPr lang="en-US"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buAutoNum type="alphaLcParenR"/>
            </a:pPr>
            <a:endParaRPr lang="en-US"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buAutoNum type="alphaLcParenR"/>
            </a:pPr>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2400" dirty="0">
              <a:solidFill>
                <a:schemeClr val="tx1"/>
              </a:solidFill>
              <a:effectLst/>
              <a:latin typeface="Times New Roman" panose="02020603050405020304" pitchFamily="18" charset="0"/>
              <a:ea typeface="Times New Roman" panose="02020603050405020304" pitchFamily="18" charset="0"/>
            </a:endParaRPr>
          </a:p>
          <a:p>
            <a:endParaRPr lang="en-US" sz="2400" dirty="0">
              <a:solidFill>
                <a:schemeClr val="tx1"/>
              </a:solidFill>
              <a:effectLst/>
              <a:latin typeface="Times New Roman" panose="02020603050405020304" pitchFamily="18" charset="0"/>
              <a:ea typeface="Times New Roman" panose="02020603050405020304"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334" y="1190616"/>
            <a:ext cx="1070790" cy="612910"/>
          </a:xfrm>
          <a:prstGeom prst="rect">
            <a:avLst/>
          </a:prstGeom>
        </p:spPr>
      </p:pic>
      <p:sp>
        <p:nvSpPr>
          <p:cNvPr id="11" name="TextBox 10"/>
          <p:cNvSpPr txBox="1"/>
          <p:nvPr/>
        </p:nvSpPr>
        <p:spPr>
          <a:xfrm>
            <a:off x="1116575" y="1803526"/>
            <a:ext cx="10067240" cy="2308324"/>
          </a:xfrm>
          <a:prstGeom prst="rect">
            <a:avLst/>
          </a:prstGeom>
          <a:noFill/>
        </p:spPr>
        <p:txBody>
          <a:bodyPr wrap="square" rtlCol="0">
            <a:spAutoFit/>
          </a:bodyPr>
          <a:lstStyle/>
          <a:p>
            <a:pPr marL="342900" indent="-342900" algn="just">
              <a:buFontTx/>
              <a:buChar char="-"/>
            </a:pP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dưỡng</a:t>
            </a:r>
            <a:r>
              <a:rPr lang="en-US"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rPr>
              <a:t>đảm bảo đủ lượng thức ăn phù hợp với nhu cầu dinh dưỡng của cơ thể, </a:t>
            </a:r>
            <a:r>
              <a:rPr lang="en-US" sz="2400" dirty="0" err="1">
                <a:effectLst/>
                <a:latin typeface="Times New Roman" panose="02020603050405020304" pitchFamily="18" charset="0"/>
                <a:ea typeface="Times New Roman" panose="02020603050405020304" pitchFamily="18" charset="0"/>
              </a:rPr>
              <a:t>cân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đối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thành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phần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chất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dưỡng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cung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cấp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đủ</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năng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lượng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thể</a:t>
            </a:r>
            <a:r>
              <a:rPr lang="en-US" sz="2400" dirty="0">
                <a:effectLst/>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 name="Content Placeholder 18"/>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2594769" y="2315369"/>
            <a:ext cx="4762500" cy="3571875"/>
          </a:xfrm>
        </p:spPr>
      </p:pic>
      <p:pic>
        <p:nvPicPr>
          <p:cNvPr id="4" name="Picture 3" descr="C:\Users\NGHIA\Pictures\images.jpg"/>
          <p:cNvPicPr>
            <a:picLocks noChangeAspect="1" noChangeArrowheads="1"/>
          </p:cNvPicPr>
          <p:nvPr/>
        </p:nvPicPr>
        <p:blipFill>
          <a:blip r:embed="rId2"/>
          <a:srcRect/>
          <a:stretch>
            <a:fillRect/>
          </a:stretch>
        </p:blipFill>
        <p:spPr bwMode="auto">
          <a:xfrm>
            <a:off x="0" y="0"/>
            <a:ext cx="12192000" cy="6914976"/>
          </a:xfrm>
          <a:prstGeom prst="rect">
            <a:avLst/>
          </a:prstGeom>
          <a:noFill/>
        </p:spPr>
      </p:pic>
      <p:grpSp>
        <p:nvGrpSpPr>
          <p:cNvPr id="5" name="Group 4"/>
          <p:cNvGrpSpPr/>
          <p:nvPr/>
        </p:nvGrpSpPr>
        <p:grpSpPr>
          <a:xfrm>
            <a:off x="551853" y="89896"/>
            <a:ext cx="7058769" cy="759470"/>
            <a:chOff x="698513" y="300588"/>
            <a:chExt cx="5028534" cy="494937"/>
          </a:xfrm>
        </p:grpSpPr>
        <p:sp>
          <p:nvSpPr>
            <p:cNvPr id="6" name="Pentagon 3"/>
            <p:cNvSpPr/>
            <p:nvPr/>
          </p:nvSpPr>
          <p:spPr>
            <a:xfrm>
              <a:off x="698513" y="300588"/>
              <a:ext cx="804595" cy="484632"/>
            </a:xfrm>
            <a:prstGeom prst="homePlate">
              <a:avLst/>
            </a:prstGeom>
            <a:solidFill>
              <a:schemeClr val="accent3">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800" b="1" dirty="0">
                  <a:solidFill>
                    <a:srgbClr val="FF0000"/>
                  </a:solidFill>
                  <a:latin typeface="Times New Roman" panose="02020603050405020304" pitchFamily="18" charset="0"/>
                  <a:cs typeface="Times New Roman" panose="02020603050405020304" pitchFamily="18" charset="0"/>
                </a:rPr>
                <a:t>V.</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Chevron 4"/>
            <p:cNvSpPr/>
            <p:nvPr/>
          </p:nvSpPr>
          <p:spPr>
            <a:xfrm>
              <a:off x="1448788" y="310893"/>
              <a:ext cx="4278259" cy="484632"/>
            </a:xfrm>
            <a:prstGeom prst="chevron">
              <a:avLst/>
            </a:prstGeom>
            <a:solidFill>
              <a:schemeClr val="accent3">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800" b="1" dirty="0">
                  <a:solidFill>
                    <a:srgbClr val="FF0000"/>
                  </a:solidFill>
                  <a:latin typeface="Times New Roman" panose="02020603050405020304" pitchFamily="18" charset="0"/>
                  <a:cs typeface="Times New Roman" panose="02020603050405020304" pitchFamily="18" charset="0"/>
                </a:rPr>
                <a:t>An </a:t>
              </a:r>
              <a:r>
                <a:rPr lang="en-US" sz="2800" b="1" dirty="0" err="1">
                  <a:solidFill>
                    <a:srgbClr val="FF0000"/>
                  </a:solidFill>
                  <a:latin typeface="Times New Roman" panose="02020603050405020304" pitchFamily="18" charset="0"/>
                  <a:cs typeface="Times New Roman" panose="02020603050405020304" pitchFamily="18" charset="0"/>
                </a:rPr>
                <a:t>toàn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vệ</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sinh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thực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phẩm</a:t>
              </a:r>
              <a:endParaRPr lang="en-US" sz="2800" b="1" dirty="0">
                <a:solidFill>
                  <a:srgbClr val="FF0000"/>
                </a:solidFill>
                <a:latin typeface="Times New Roman" panose="02020603050405020304" pitchFamily="18" charset="0"/>
                <a:cs typeface="Times New Roman" panose="02020603050405020304" pitchFamily="18" charset="0"/>
              </a:endParaRPr>
            </a:p>
          </p:txBody>
        </p:sp>
      </p:grpSp>
      <p:pic>
        <p:nvPicPr>
          <p:cNvPr id="4098" name="Picture 2" descr="Những thực phẩm thường bị tiêm hóa chấ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9687" y="1045076"/>
            <a:ext cx="3870970" cy="3245928"/>
          </a:xfrm>
          <a:prstGeom prst="round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8066619" y="1005985"/>
            <a:ext cx="4100931" cy="3382936"/>
          </a:xfrm>
          <a:prstGeom prst="roundRect">
            <a:avLst/>
          </a:prstGeom>
        </p:spPr>
      </p:pic>
      <p:pic>
        <p:nvPicPr>
          <p:cNvPr id="13" name="Picture 12"/>
          <p:cNvPicPr>
            <a:picLocks noChangeAspect="1"/>
          </p:cNvPicPr>
          <p:nvPr/>
        </p:nvPicPr>
        <p:blipFill>
          <a:blip r:embed="rId5"/>
          <a:stretch>
            <a:fillRect/>
          </a:stretch>
        </p:blipFill>
        <p:spPr>
          <a:xfrm>
            <a:off x="-17371" y="4830929"/>
            <a:ext cx="1698669" cy="2160707"/>
          </a:xfrm>
          <a:prstGeom prst="rect">
            <a:avLst/>
          </a:prstGeom>
        </p:spPr>
      </p:pic>
      <p:sp>
        <p:nvSpPr>
          <p:cNvPr id="14" name="Cloud 13"/>
          <p:cNvSpPr/>
          <p:nvPr/>
        </p:nvSpPr>
        <p:spPr>
          <a:xfrm>
            <a:off x="1698669" y="4438956"/>
            <a:ext cx="10357343" cy="2313335"/>
          </a:xfrm>
          <a:prstGeom prst="cloud">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40000"/>
                  <a:lumOff val="60000"/>
                </a:schemeClr>
              </a:solidFill>
            </a:endParaRPr>
          </a:p>
        </p:txBody>
      </p:sp>
      <p:sp>
        <p:nvSpPr>
          <p:cNvPr id="15" name="TextBox 14"/>
          <p:cNvSpPr txBox="1"/>
          <p:nvPr/>
        </p:nvSpPr>
        <p:spPr>
          <a:xfrm>
            <a:off x="2842645" y="5252235"/>
            <a:ext cx="7109393" cy="584775"/>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Thế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an </a:t>
            </a:r>
            <a:r>
              <a:rPr lang="en-US" sz="3200" b="1" dirty="0" err="1">
                <a:latin typeface="Times New Roman" panose="02020603050405020304" pitchFamily="18" charset="0"/>
                <a:cs typeface="Times New Roman" panose="02020603050405020304" pitchFamily="18" charset="0"/>
              </a:rPr>
              <a:t>toàn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vệ</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thực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phẩm</a:t>
            </a:r>
            <a:r>
              <a:rPr lang="en-US" sz="3200" b="1" dirty="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16" name="AutoShape 6" descr="Cần làm gì khi nhiễm khuẩn, nhiễm độc thức ăn?"/>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4104" name="Picture 8" descr="Cần làm gì khi nhiễm khuẩn, nhiễm độc thức ă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7830" y="949539"/>
            <a:ext cx="3709666" cy="3268135"/>
          </a:xfrm>
          <a:prstGeom prst="round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84028" y="4933737"/>
            <a:ext cx="8698394" cy="1354217"/>
          </a:xfrm>
          <a:prstGeom prst="rect">
            <a:avLst/>
          </a:prstGeom>
          <a:noFill/>
        </p:spPr>
        <p:txBody>
          <a:bodyPr wrap="square" rtlCol="0">
            <a:spAutoFit/>
          </a:bodyPr>
          <a:lstStyle/>
          <a:p>
            <a:r>
              <a:rPr lang="vi-VN" sz="3200" b="1" i="1" dirty="0">
                <a:solidFill>
                  <a:srgbClr val="002060"/>
                </a:solidFill>
                <a:effectLst/>
                <a:latin typeface="Times New Roman" panose="02020603050405020304" pitchFamily="18" charset="0"/>
                <a:ea typeface="Times New Roman" panose="02020603050405020304" pitchFamily="18" charset="0"/>
              </a:rPr>
              <a:t>An toàn vệ sinh thực phẩm là giữ cho thực phẩm không bị nhiễm khuẩn, nhiễm độc và biến chất.</a:t>
            </a:r>
            <a:endParaRPr lang="en-US" sz="3200" b="1" i="1" dirty="0">
              <a:solidFill>
                <a:srgbClr val="002060"/>
              </a:solidFill>
              <a:effectLst/>
              <a:latin typeface="Times New Roman" panose="02020603050405020304" pitchFamily="18" charset="0"/>
              <a:ea typeface="Times New Roman" panose="02020603050405020304" pitchFamily="18"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Users\NGHIA\Pictures\images.jpg"/>
          <p:cNvPicPr>
            <a:picLocks noChangeAspect="1" noChangeArrowheads="1"/>
          </p:cNvPicPr>
          <p:nvPr/>
        </p:nvPicPr>
        <p:blipFill>
          <a:blip r:embed="rId1"/>
          <a:srcRect/>
          <a:stretch>
            <a:fillRect/>
          </a:stretch>
        </p:blipFill>
        <p:spPr bwMode="auto">
          <a:xfrm>
            <a:off x="0" y="0"/>
            <a:ext cx="12192000" cy="6914976"/>
          </a:xfrm>
          <a:prstGeom prst="rect">
            <a:avLst/>
          </a:prstGeom>
          <a:noFill/>
        </p:spPr>
      </p:pic>
      <p:grpSp>
        <p:nvGrpSpPr>
          <p:cNvPr id="5" name="Group 4"/>
          <p:cNvGrpSpPr/>
          <p:nvPr/>
        </p:nvGrpSpPr>
        <p:grpSpPr>
          <a:xfrm>
            <a:off x="551853" y="89896"/>
            <a:ext cx="7058769" cy="759470"/>
            <a:chOff x="698513" y="300588"/>
            <a:chExt cx="5028534" cy="494937"/>
          </a:xfrm>
        </p:grpSpPr>
        <p:sp>
          <p:nvSpPr>
            <p:cNvPr id="6" name="Pentagon 3"/>
            <p:cNvSpPr/>
            <p:nvPr/>
          </p:nvSpPr>
          <p:spPr>
            <a:xfrm>
              <a:off x="698513" y="300588"/>
              <a:ext cx="804595" cy="484632"/>
            </a:xfrm>
            <a:prstGeom prst="homePlate">
              <a:avLst/>
            </a:prstGeom>
            <a:solidFill>
              <a:schemeClr val="accent3">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800" b="1" dirty="0">
                  <a:solidFill>
                    <a:srgbClr val="FF0000"/>
                  </a:solidFill>
                  <a:latin typeface="Times New Roman" panose="02020603050405020304" pitchFamily="18" charset="0"/>
                  <a:cs typeface="Times New Roman" panose="02020603050405020304" pitchFamily="18" charset="0"/>
                </a:rPr>
                <a:t>IV.</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Chevron 4"/>
            <p:cNvSpPr/>
            <p:nvPr/>
          </p:nvSpPr>
          <p:spPr>
            <a:xfrm>
              <a:off x="1448788" y="310893"/>
              <a:ext cx="4278259" cy="484632"/>
            </a:xfrm>
            <a:prstGeom prst="chevron">
              <a:avLst/>
            </a:prstGeom>
            <a:solidFill>
              <a:schemeClr val="accent3">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800" b="1" dirty="0" err="1">
                  <a:solidFill>
                    <a:srgbClr val="FF0000"/>
                  </a:solidFill>
                  <a:latin typeface="Times New Roman" panose="02020603050405020304" pitchFamily="18" charset="0"/>
                  <a:cs typeface="Times New Roman" panose="02020603050405020304" pitchFamily="18" charset="0"/>
                </a:rPr>
                <a:t>Chế</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dinh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dưỡng</a:t>
              </a:r>
              <a:r>
                <a:rPr lang="en-US" sz="2800" b="1" dirty="0">
                  <a:solidFill>
                    <a:srgbClr val="FF0000"/>
                  </a:solidFill>
                  <a:latin typeface="Times New Roman" panose="02020603050405020304" pitchFamily="18" charset="0"/>
                  <a:cs typeface="Times New Roman" panose="02020603050405020304" pitchFamily="18" charset="0"/>
                </a:rPr>
                <a:t> ở </a:t>
              </a:r>
              <a:r>
                <a:rPr lang="en-US" sz="2800" b="1" dirty="0" err="1">
                  <a:solidFill>
                    <a:srgbClr val="FF0000"/>
                  </a:solidFill>
                  <a:latin typeface="Times New Roman" panose="02020603050405020304" pitchFamily="18" charset="0"/>
                  <a:cs typeface="Times New Roman" panose="02020603050405020304" pitchFamily="18" charset="0"/>
                </a:rPr>
                <a:t>người</a:t>
              </a:r>
              <a:endParaRPr lang="en-US" sz="2800" b="1" dirty="0">
                <a:solidFill>
                  <a:srgbClr val="FF0000"/>
                </a:solidFill>
                <a:latin typeface="Times New Roman" panose="02020603050405020304" pitchFamily="18" charset="0"/>
                <a:cs typeface="Times New Roman" panose="02020603050405020304" pitchFamily="18" charset="0"/>
              </a:endParaRPr>
            </a:p>
          </p:txBody>
        </p:sp>
      </p:grpSp>
      <p:sp>
        <p:nvSpPr>
          <p:cNvPr id="11" name="AutoShape 5"/>
          <p:cNvSpPr>
            <a:spLocks noChangeArrowheads="1"/>
          </p:cNvSpPr>
          <p:nvPr/>
        </p:nvSpPr>
        <p:spPr bwMode="gray">
          <a:xfrm>
            <a:off x="851225" y="1884152"/>
            <a:ext cx="10489548" cy="3578839"/>
          </a:xfrm>
          <a:prstGeom prst="roundRect">
            <a:avLst>
              <a:gd name="adj" fmla="val 16667"/>
            </a:avLst>
          </a:prstGeom>
          <a:solidFill>
            <a:schemeClr val="accent4">
              <a:lumMod val="20000"/>
              <a:lumOff val="80000"/>
            </a:schemeClr>
          </a:solidFill>
          <a:ln w="38100">
            <a:solidFill>
              <a:schemeClr val="bg1"/>
            </a:solidFill>
            <a:round/>
          </a:ln>
          <a:effectLst>
            <a:outerShdw dist="107763" dir="2700000" algn="ctr" rotWithShape="0">
              <a:srgbClr val="808080">
                <a:alpha val="50000"/>
              </a:srgbClr>
            </a:outerShdw>
          </a:effectLst>
        </p:spPr>
        <p:txBody>
          <a:bodyPr wrap="none" anchor="ctr"/>
          <a:lstStyle/>
          <a:p>
            <a:pPr>
              <a:defRPr/>
            </a:pPr>
            <a:endParaRPr lang="en-US" sz="1900" dirty="0">
              <a:latin typeface="Times New Roman" panose="02020603050405020304" pitchFamily="18" charset="0"/>
              <a:cs typeface="Times New Roman" panose="02020603050405020304" pitchFamily="18" charset="0"/>
            </a:endParaRPr>
          </a:p>
        </p:txBody>
      </p:sp>
      <p:pic>
        <p:nvPicPr>
          <p:cNvPr id="12" name="Picture 9" descr="Phòng Giáo Dục Và Đào Tạo quận Thanh Xuâ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853" y="1063290"/>
            <a:ext cx="1369099" cy="1371001"/>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1691378" y="2160589"/>
            <a:ext cx="8809241" cy="3293209"/>
          </a:xfrm>
          <a:prstGeom prst="rect">
            <a:avLst/>
          </a:prstGeom>
          <a:noFill/>
        </p:spPr>
        <p:txBody>
          <a:bodyPr wrap="square" rtlCol="0">
            <a:spAutoFit/>
          </a:bodyPr>
          <a:lstStyle/>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Vận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dụng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hiểu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an </a:t>
            </a:r>
            <a:r>
              <a:rPr lang="en-US" sz="2600" dirty="0" err="1">
                <a:latin typeface="Times New Roman" panose="02020603050405020304" pitchFamily="18" charset="0"/>
                <a:cs typeface="Times New Roman" panose="02020603050405020304" pitchFamily="18" charset="0"/>
              </a:rPr>
              <a:t>toàn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vệ</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sinh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thực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phẩm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hãy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thực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yêu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sau</a:t>
            </a:r>
            <a:r>
              <a:rPr lang="en-US" sz="2600" dirty="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pPr marL="514350" indent="-514350" algn="just">
              <a:buAutoNum type="arabicPeriod"/>
            </a:pPr>
            <a:r>
              <a:rPr lang="en-US" sz="2600" dirty="0">
                <a:latin typeface="Times New Roman" panose="02020603050405020304" pitchFamily="18" charset="0"/>
                <a:cs typeface="Times New Roman" panose="02020603050405020304" pitchFamily="18" charset="0"/>
              </a:rPr>
              <a:t>Cho </a:t>
            </a:r>
            <a:r>
              <a:rPr lang="en-US" sz="2600" dirty="0" err="1">
                <a:latin typeface="Times New Roman" panose="02020603050405020304" pitchFamily="18" charset="0"/>
                <a:cs typeface="Times New Roman" panose="02020603050405020304" pitchFamily="18" charset="0"/>
              </a:rPr>
              <a:t>biết</a:t>
            </a:r>
            <a:r>
              <a:rPr lang="en-US" sz="2600" dirty="0">
                <a:latin typeface="Times New Roman" panose="02020603050405020304" pitchFamily="18" charset="0"/>
                <a:cs typeface="Times New Roman" panose="02020603050405020304" pitchFamily="18" charset="0"/>
              </a:rPr>
              <a:t> ý </a:t>
            </a:r>
            <a:r>
              <a:rPr lang="en-US" sz="2600" dirty="0" err="1">
                <a:latin typeface="Times New Roman" panose="02020603050405020304" pitchFamily="18" charset="0"/>
                <a:cs typeface="Times New Roman" panose="02020603050405020304" pitchFamily="18" charset="0"/>
              </a:rPr>
              <a:t>nghĩa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thông</a:t>
            </a:r>
            <a:r>
              <a:rPr lang="en-US" sz="2600" dirty="0">
                <a:latin typeface="Times New Roman" panose="02020603050405020304" pitchFamily="18" charset="0"/>
                <a:cs typeface="Times New Roman" panose="02020603050405020304" pitchFamily="18" charset="0"/>
              </a:rPr>
              <a:t> tin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bao </a:t>
            </a:r>
            <a:r>
              <a:rPr lang="en-US" sz="2600" dirty="0" err="1">
                <a:latin typeface="Times New Roman" panose="02020603050405020304" pitchFamily="18" charset="0"/>
                <a:cs typeface="Times New Roman" panose="02020603050405020304" pitchFamily="18" charset="0"/>
              </a:rPr>
              <a:t>bì</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dụng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dinh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dưỡng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thực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phẩm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gói</a:t>
            </a:r>
            <a:r>
              <a:rPr lang="en-US" sz="2600" dirty="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pPr marL="514350" indent="-514350" algn="just">
              <a:buAutoNum type="arabicPeriod" startAt="2"/>
            </a:pPr>
            <a:r>
              <a:rPr lang="en-US" sz="2600" dirty="0" err="1">
                <a:latin typeface="Times New Roman" panose="02020603050405020304" pitchFamily="18" charset="0"/>
                <a:cs typeface="Times New Roman" panose="02020603050405020304" pitchFamily="18" charset="0"/>
              </a:rPr>
              <a:t>Trình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bày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bệnh</a:t>
            </a:r>
            <a:r>
              <a:rPr lang="en-US" sz="2600" dirty="0">
                <a:latin typeface="Times New Roman" panose="02020603050405020304" pitchFamily="18" charset="0"/>
                <a:cs typeface="Times New Roman" panose="02020603050405020304" pitchFamily="18" charset="0"/>
              </a:rPr>
              <a:t> do </a:t>
            </a:r>
            <a:r>
              <a:rPr lang="en-US" sz="2600" dirty="0" err="1">
                <a:latin typeface="Times New Roman" panose="02020603050405020304" pitchFamily="18" charset="0"/>
                <a:cs typeface="Times New Roman" panose="02020603050405020304" pitchFamily="18" charset="0"/>
              </a:rPr>
              <a:t>mất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vệ</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sinh</a:t>
            </a:r>
            <a:r>
              <a:rPr lang="en-US" sz="2600" dirty="0">
                <a:latin typeface="Times New Roman" panose="02020603050405020304" pitchFamily="18" charset="0"/>
                <a:cs typeface="Times New Roman" panose="02020603050405020304" pitchFamily="18" charset="0"/>
              </a:rPr>
              <a:t> an </a:t>
            </a:r>
            <a:r>
              <a:rPr lang="en-US" sz="2600" dirty="0" err="1">
                <a:latin typeface="Times New Roman" panose="02020603050405020304" pitchFamily="18" charset="0"/>
                <a:cs typeface="Times New Roman" panose="02020603050405020304" pitchFamily="18" charset="0"/>
              </a:rPr>
              <a:t>toàn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thực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phẩm</a:t>
            </a:r>
            <a:endParaRPr lang="en-US" sz="2600" dirty="0">
              <a:latin typeface="Times New Roman" panose="02020603050405020304" pitchFamily="18" charset="0"/>
              <a:cs typeface="Times New Roman" panose="02020603050405020304" pitchFamily="18" charset="0"/>
            </a:endParaRP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xuất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pháp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lựa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chọn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bảo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quản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chế</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thực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phẩm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giúp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phòng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chống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bệnh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vừa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nêu</a:t>
            </a:r>
            <a:r>
              <a:rPr lang="en-US" sz="2600" dirty="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pPr algn="just"/>
            <a:endParaRPr lang="en-US" sz="2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3520480" y="2160588"/>
            <a:ext cx="2911077" cy="3881437"/>
          </a:xfrm>
        </p:spPr>
      </p:pic>
      <p:pic>
        <p:nvPicPr>
          <p:cNvPr id="4" name="Picture 3" descr="C:\Users\NGHIA\Pictures\images.jpg"/>
          <p:cNvPicPr>
            <a:picLocks noChangeAspect="1" noChangeArrowheads="1"/>
          </p:cNvPicPr>
          <p:nvPr/>
        </p:nvPicPr>
        <p:blipFill>
          <a:blip r:embed="rId2"/>
          <a:srcRect/>
          <a:stretch>
            <a:fillRect/>
          </a:stretch>
        </p:blipFill>
        <p:spPr bwMode="auto">
          <a:xfrm>
            <a:off x="0" y="0"/>
            <a:ext cx="12192000" cy="6914976"/>
          </a:xfrm>
          <a:prstGeom prst="rect">
            <a:avLst/>
          </a:prstGeom>
          <a:noFill/>
        </p:spPr>
      </p:pic>
      <p:grpSp>
        <p:nvGrpSpPr>
          <p:cNvPr id="5" name="Group 4"/>
          <p:cNvGrpSpPr/>
          <p:nvPr/>
        </p:nvGrpSpPr>
        <p:grpSpPr>
          <a:xfrm>
            <a:off x="551853" y="89896"/>
            <a:ext cx="7058769" cy="759470"/>
            <a:chOff x="698513" y="300588"/>
            <a:chExt cx="5028534" cy="494937"/>
          </a:xfrm>
        </p:grpSpPr>
        <p:sp>
          <p:nvSpPr>
            <p:cNvPr id="6" name="Pentagon 3"/>
            <p:cNvSpPr/>
            <p:nvPr/>
          </p:nvSpPr>
          <p:spPr>
            <a:xfrm>
              <a:off x="698513" y="300588"/>
              <a:ext cx="804595" cy="484632"/>
            </a:xfrm>
            <a:prstGeom prst="homePlate">
              <a:avLst/>
            </a:prstGeom>
            <a:solidFill>
              <a:schemeClr val="accent3">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800" b="1" dirty="0">
                  <a:solidFill>
                    <a:srgbClr val="FF0000"/>
                  </a:solidFill>
                  <a:latin typeface="Times New Roman" panose="02020603050405020304" pitchFamily="18" charset="0"/>
                  <a:cs typeface="Times New Roman" panose="02020603050405020304" pitchFamily="18" charset="0"/>
                </a:rPr>
                <a:t>V.</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Chevron 4"/>
            <p:cNvSpPr/>
            <p:nvPr/>
          </p:nvSpPr>
          <p:spPr>
            <a:xfrm>
              <a:off x="1448788" y="310893"/>
              <a:ext cx="4278259" cy="484632"/>
            </a:xfrm>
            <a:prstGeom prst="chevron">
              <a:avLst/>
            </a:prstGeom>
            <a:solidFill>
              <a:schemeClr val="accent3">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800" b="1" dirty="0">
                  <a:solidFill>
                    <a:srgbClr val="FF0000"/>
                  </a:solidFill>
                  <a:latin typeface="Times New Roman" panose="02020603050405020304" pitchFamily="18" charset="0"/>
                  <a:cs typeface="Times New Roman" panose="02020603050405020304" pitchFamily="18" charset="0"/>
                </a:rPr>
                <a:t>An </a:t>
              </a:r>
              <a:r>
                <a:rPr lang="en-US" sz="2800" b="1" dirty="0" err="1">
                  <a:solidFill>
                    <a:srgbClr val="FF0000"/>
                  </a:solidFill>
                  <a:latin typeface="Times New Roman" panose="02020603050405020304" pitchFamily="18" charset="0"/>
                  <a:cs typeface="Times New Roman" panose="02020603050405020304" pitchFamily="18" charset="0"/>
                </a:rPr>
                <a:t>toàn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vệ</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sinh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thực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phẩm</a:t>
              </a:r>
              <a:endParaRPr lang="en-US" sz="2800" b="1" dirty="0">
                <a:solidFill>
                  <a:srgbClr val="FF0000"/>
                </a:solidFill>
                <a:latin typeface="Times New Roman" panose="02020603050405020304" pitchFamily="18" charset="0"/>
                <a:cs typeface="Times New Roman" panose="02020603050405020304" pitchFamily="18" charset="0"/>
              </a:endParaRPr>
            </a:p>
          </p:txBody>
        </p:sp>
      </p:grpSp>
      <p:sp>
        <p:nvSpPr>
          <p:cNvPr id="9" name="TextBox 8"/>
          <p:cNvSpPr txBox="1"/>
          <p:nvPr/>
        </p:nvSpPr>
        <p:spPr>
          <a:xfrm>
            <a:off x="5216769" y="1903807"/>
            <a:ext cx="6738424" cy="3631763"/>
          </a:xfrm>
          <a:prstGeom prst="rect">
            <a:avLst/>
          </a:prstGeom>
          <a:noFill/>
        </p:spPr>
        <p:txBody>
          <a:bodyPr wrap="square" rtlCol="0">
            <a:spAutoFit/>
          </a:bodyPr>
          <a:lstStyle/>
          <a:p>
            <a:pPr algn="just"/>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Trên</a:t>
            </a:r>
            <a:r>
              <a:rPr lang="en-US" sz="2300" dirty="0">
                <a:latin typeface="Times New Roman" panose="02020603050405020304" pitchFamily="18" charset="0"/>
                <a:cs typeface="Times New Roman" panose="02020603050405020304" pitchFamily="18" charset="0"/>
              </a:rPr>
              <a:t> bao </a:t>
            </a:r>
            <a:r>
              <a:rPr lang="en-US" sz="2300" dirty="0" err="1">
                <a:latin typeface="Times New Roman" panose="02020603050405020304" pitchFamily="18" charset="0"/>
                <a:cs typeface="Times New Roman" panose="02020603050405020304" pitchFamily="18" charset="0"/>
              </a:rPr>
              <a:t>bì</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thực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phẩm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đóng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gói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thường</a:t>
            </a:r>
            <a:r>
              <a:rPr lang="en-US" sz="2300" dirty="0">
                <a:latin typeface="Times New Roman" panose="02020603050405020304" pitchFamily="18" charset="0"/>
                <a:cs typeface="Times New Roman" panose="02020603050405020304" pitchFamily="18" charset="0"/>
              </a:rPr>
              <a:t> in </a:t>
            </a:r>
            <a:r>
              <a:rPr lang="en-US" sz="2300" dirty="0" err="1">
                <a:latin typeface="Times New Roman" panose="02020603050405020304" pitchFamily="18" charset="0"/>
                <a:cs typeface="Times New Roman" panose="02020603050405020304" pitchFamily="18" charset="0"/>
              </a:rPr>
              <a:t>giá</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trị</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dinh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dưỡng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của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thực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phẩm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giúp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người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tiêu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dùng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lựa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chọn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được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thực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phẩm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phù</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hợp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để</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thực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hiện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chế</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độ</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ăn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uống</a:t>
            </a:r>
            <a:r>
              <a:rPr lang="en-US" sz="2300" dirty="0">
                <a:latin typeface="Times New Roman" panose="02020603050405020304" pitchFamily="18" charset="0"/>
                <a:cs typeface="Times New Roman" panose="02020603050405020304" pitchFamily="18" charset="0"/>
              </a:rPr>
              <a:t> khoa </a:t>
            </a:r>
            <a:r>
              <a:rPr lang="en-US" sz="2300" dirty="0" err="1">
                <a:latin typeface="Times New Roman" panose="02020603050405020304" pitchFamily="18" charset="0"/>
                <a:cs typeface="Times New Roman" panose="02020603050405020304" pitchFamily="18" charset="0"/>
              </a:rPr>
              <a:t>học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lành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mạnh</a:t>
            </a:r>
            <a:r>
              <a:rPr lang="en-US" sz="2300" dirty="0">
                <a:latin typeface="Times New Roman" panose="02020603050405020304" pitchFamily="18" charset="0"/>
                <a:cs typeface="Times New Roman" panose="02020603050405020304" pitchFamily="18" charset="0"/>
              </a:rPr>
              <a:t>. </a:t>
            </a:r>
            <a:endParaRPr lang="en-US" sz="2300" dirty="0">
              <a:latin typeface="Times New Roman" panose="02020603050405020304" pitchFamily="18" charset="0"/>
              <a:cs typeface="Times New Roman" panose="02020603050405020304" pitchFamily="18" charset="0"/>
            </a:endParaRPr>
          </a:p>
          <a:p>
            <a:pPr algn="just"/>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Hạn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sử</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dụng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ghi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trên</a:t>
            </a:r>
            <a:r>
              <a:rPr lang="en-US" sz="2300" dirty="0">
                <a:latin typeface="Times New Roman" panose="02020603050405020304" pitchFamily="18" charset="0"/>
                <a:cs typeface="Times New Roman" panose="02020603050405020304" pitchFamily="18" charset="0"/>
              </a:rPr>
              <a:t> bao </a:t>
            </a:r>
            <a:r>
              <a:rPr lang="en-US" sz="2300" dirty="0" err="1">
                <a:latin typeface="Times New Roman" panose="02020603050405020304" pitchFamily="18" charset="0"/>
                <a:cs typeface="Times New Roman" panose="02020603050405020304" pitchFamily="18" charset="0"/>
              </a:rPr>
              <a:t>bì</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thực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phẩm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sẽ</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giúp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người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tiêu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dùng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biết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được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thời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gian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sản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phẩm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có</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thể</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giữ</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được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chất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lượng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đảm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bảo</a:t>
            </a:r>
            <a:r>
              <a:rPr lang="en-US" sz="2300" dirty="0">
                <a:latin typeface="Times New Roman" panose="02020603050405020304" pitchFamily="18" charset="0"/>
                <a:cs typeface="Times New Roman" panose="02020603050405020304" pitchFamily="18" charset="0"/>
              </a:rPr>
              <a:t> an </a:t>
            </a:r>
            <a:r>
              <a:rPr lang="en-US" sz="2300" dirty="0" err="1">
                <a:latin typeface="Times New Roman" panose="02020603050405020304" pitchFamily="18" charset="0"/>
                <a:cs typeface="Times New Roman" panose="02020603050405020304" pitchFamily="18" charset="0"/>
              </a:rPr>
              <a:t>toàn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sử</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dụng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sau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thời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gian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đó</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thực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phẩm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không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còn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giữ</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được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giá</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trị</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dinh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dưỡng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như</a:t>
            </a:r>
            <a:r>
              <a:rPr lang="en-US" sz="2300" dirty="0">
                <a:latin typeface="Times New Roman" panose="02020603050405020304" pitchFamily="18" charset="0"/>
                <a:cs typeface="Times New Roman" panose="02020603050405020304" pitchFamily="18" charset="0"/>
              </a:rPr>
              <a:t> in </a:t>
            </a:r>
            <a:r>
              <a:rPr lang="en-US" sz="2300" dirty="0" err="1">
                <a:latin typeface="Times New Roman" panose="02020603050405020304" pitchFamily="18" charset="0"/>
                <a:cs typeface="Times New Roman" panose="02020603050405020304" pitchFamily="18" charset="0"/>
              </a:rPr>
              <a:t>trên</a:t>
            </a:r>
            <a:r>
              <a:rPr lang="en-US" sz="2300" dirty="0">
                <a:latin typeface="Times New Roman" panose="02020603050405020304" pitchFamily="18" charset="0"/>
                <a:cs typeface="Times New Roman" panose="02020603050405020304" pitchFamily="18" charset="0"/>
              </a:rPr>
              <a:t> bao </a:t>
            </a:r>
            <a:r>
              <a:rPr lang="en-US" sz="2300" dirty="0" err="1">
                <a:latin typeface="Times New Roman" panose="02020603050405020304" pitchFamily="18" charset="0"/>
                <a:cs typeface="Times New Roman" panose="02020603050405020304" pitchFamily="18" charset="0"/>
              </a:rPr>
              <a:t>bì</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cũng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như</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không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đảm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bảo</a:t>
            </a:r>
            <a:r>
              <a:rPr lang="en-US" sz="2300" dirty="0">
                <a:latin typeface="Times New Roman" panose="02020603050405020304" pitchFamily="18" charset="0"/>
                <a:cs typeface="Times New Roman" panose="02020603050405020304" pitchFamily="18" charset="0"/>
              </a:rPr>
              <a:t> an </a:t>
            </a:r>
            <a:r>
              <a:rPr lang="en-US" sz="2300" dirty="0" err="1">
                <a:latin typeface="Times New Roman" panose="02020603050405020304" pitchFamily="18" charset="0"/>
                <a:cs typeface="Times New Roman" panose="02020603050405020304" pitchFamily="18" charset="0"/>
              </a:rPr>
              <a:t>toàn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sử</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dụng</a:t>
            </a:r>
            <a:r>
              <a:rPr lang="en-US" sz="2300" dirty="0">
                <a:latin typeface="Times New Roman" panose="02020603050405020304" pitchFamily="18" charset="0"/>
                <a:cs typeface="Times New Roman" panose="02020603050405020304" pitchFamily="18" charset="0"/>
              </a:rPr>
              <a:t>. </a:t>
            </a:r>
            <a:endParaRPr lang="en-US" sz="2300" dirty="0">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0677" y="955075"/>
            <a:ext cx="4839286" cy="595990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Users\NGHIA\Pictures\images.jpg"/>
          <p:cNvPicPr>
            <a:picLocks noChangeAspect="1" noChangeArrowheads="1"/>
          </p:cNvPicPr>
          <p:nvPr/>
        </p:nvPicPr>
        <p:blipFill>
          <a:blip r:embed="rId1"/>
          <a:srcRect/>
          <a:stretch>
            <a:fillRect/>
          </a:stretch>
        </p:blipFill>
        <p:spPr bwMode="auto">
          <a:xfrm>
            <a:off x="0" y="0"/>
            <a:ext cx="12192000" cy="6914976"/>
          </a:xfrm>
          <a:prstGeom prst="rect">
            <a:avLst/>
          </a:prstGeom>
          <a:noFill/>
        </p:spPr>
      </p:pic>
      <p:grpSp>
        <p:nvGrpSpPr>
          <p:cNvPr id="5" name="Group 4"/>
          <p:cNvGrpSpPr/>
          <p:nvPr/>
        </p:nvGrpSpPr>
        <p:grpSpPr>
          <a:xfrm>
            <a:off x="551853" y="89896"/>
            <a:ext cx="7058769" cy="759470"/>
            <a:chOff x="698513" y="300588"/>
            <a:chExt cx="5028534" cy="494937"/>
          </a:xfrm>
        </p:grpSpPr>
        <p:sp>
          <p:nvSpPr>
            <p:cNvPr id="6" name="Pentagon 3"/>
            <p:cNvSpPr/>
            <p:nvPr/>
          </p:nvSpPr>
          <p:spPr>
            <a:xfrm>
              <a:off x="698513" y="300588"/>
              <a:ext cx="804595" cy="484632"/>
            </a:xfrm>
            <a:prstGeom prst="homePlate">
              <a:avLst/>
            </a:prstGeom>
            <a:solidFill>
              <a:schemeClr val="accent3">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800" b="1" dirty="0">
                  <a:solidFill>
                    <a:srgbClr val="FF0000"/>
                  </a:solidFill>
                  <a:latin typeface="Times New Roman" panose="02020603050405020304" pitchFamily="18" charset="0"/>
                  <a:cs typeface="Times New Roman" panose="02020603050405020304" pitchFamily="18" charset="0"/>
                </a:rPr>
                <a:t>V.</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Chevron 4"/>
            <p:cNvSpPr/>
            <p:nvPr/>
          </p:nvSpPr>
          <p:spPr>
            <a:xfrm>
              <a:off x="1448788" y="310893"/>
              <a:ext cx="4278259" cy="484632"/>
            </a:xfrm>
            <a:prstGeom prst="chevron">
              <a:avLst/>
            </a:prstGeom>
            <a:solidFill>
              <a:schemeClr val="accent3">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800" b="1" dirty="0">
                  <a:solidFill>
                    <a:srgbClr val="FF0000"/>
                  </a:solidFill>
                  <a:latin typeface="Times New Roman" panose="02020603050405020304" pitchFamily="18" charset="0"/>
                  <a:cs typeface="Times New Roman" panose="02020603050405020304" pitchFamily="18" charset="0"/>
                </a:rPr>
                <a:t>An </a:t>
              </a:r>
              <a:r>
                <a:rPr lang="en-US" sz="2800" b="1" dirty="0" err="1">
                  <a:solidFill>
                    <a:srgbClr val="FF0000"/>
                  </a:solidFill>
                  <a:latin typeface="Times New Roman" panose="02020603050405020304" pitchFamily="18" charset="0"/>
                  <a:cs typeface="Times New Roman" panose="02020603050405020304" pitchFamily="18" charset="0"/>
                </a:rPr>
                <a:t>toàn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vệ</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sinh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thực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phẩm</a:t>
              </a:r>
              <a:endParaRPr lang="en-US" sz="2800" b="1" dirty="0">
                <a:solidFill>
                  <a:srgbClr val="FF0000"/>
                </a:solidFill>
                <a:latin typeface="Times New Roman" panose="02020603050405020304" pitchFamily="18" charset="0"/>
                <a:cs typeface="Times New Roman" panose="02020603050405020304" pitchFamily="18" charset="0"/>
              </a:endParaRPr>
            </a:p>
          </p:txBody>
        </p:sp>
      </p:grpSp>
      <p:pic>
        <p:nvPicPr>
          <p:cNvPr id="6150" name="Picture 6" descr="Dấu hiệu nhận biết ngộ độc thực phẩm và cách sơ cứu - Bệnh viện Đa khoa  tỉnh Thái Bì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1747" y="957401"/>
            <a:ext cx="8694930" cy="55895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Users\NGHIA\Pictures\images.jpg"/>
          <p:cNvPicPr>
            <a:picLocks noChangeAspect="1" noChangeArrowheads="1"/>
          </p:cNvPicPr>
          <p:nvPr/>
        </p:nvPicPr>
        <p:blipFill>
          <a:blip r:embed="rId1"/>
          <a:srcRect/>
          <a:stretch>
            <a:fillRect/>
          </a:stretch>
        </p:blipFill>
        <p:spPr bwMode="auto">
          <a:xfrm>
            <a:off x="0" y="-58989"/>
            <a:ext cx="12192000" cy="7035255"/>
          </a:xfrm>
          <a:prstGeom prst="rect">
            <a:avLst/>
          </a:prstGeom>
          <a:noFill/>
        </p:spPr>
      </p:pic>
      <p:pic>
        <p:nvPicPr>
          <p:cNvPr id="3074" name="Picture 2" descr="Cách Lựa Chọn Thực Phẩm An Toàn, Giúp Bảo Vệ Sức Khỏ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174" y="539696"/>
            <a:ext cx="3499558" cy="2216655"/>
          </a:xfrm>
          <a:prstGeom prst="ellipse">
            <a:avLst/>
          </a:prstGeom>
          <a:noFill/>
          <a:extLst>
            <a:ext uri="{909E8E84-426E-40DD-AFC4-6F175D3DCCD1}">
              <a14:hiddenFill xmlns:a14="http://schemas.microsoft.com/office/drawing/2010/main">
                <a:solidFill>
                  <a:srgbClr val="FFFFFF"/>
                </a:solidFill>
              </a14:hiddenFill>
            </a:ext>
          </a:extLst>
        </p:spPr>
      </p:pic>
      <p:pic>
        <p:nvPicPr>
          <p:cNvPr id="3076" name="Picture 4" descr="Cách lựa chọn và chế biến thực phẩm giúp đảm bảo chất dinh dưỡ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6787" y="3458639"/>
            <a:ext cx="3819213" cy="2548008"/>
          </a:xfrm>
          <a:prstGeom prst="ellipse">
            <a:avLst/>
          </a:prstGeom>
          <a:noFill/>
          <a:extLst>
            <a:ext uri="{909E8E84-426E-40DD-AFC4-6F175D3DCCD1}">
              <a14:hiddenFill xmlns:a14="http://schemas.microsoft.com/office/drawing/2010/main">
                <a:solidFill>
                  <a:srgbClr val="FFFFFF"/>
                </a:solidFill>
              </a14:hiddenFill>
            </a:ext>
          </a:extLst>
        </p:spPr>
      </p:pic>
      <p:pic>
        <p:nvPicPr>
          <p:cNvPr id="3080" name="Picture 8" descr="10 cách bảo quản thực phẩm trong tủ lạnh đúng cách, an toàn, tươi ng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2131" y="3574622"/>
            <a:ext cx="4064626" cy="2548008"/>
          </a:xfrm>
          <a:prstGeom prst="ellipse">
            <a:avLst/>
          </a:prstGeom>
          <a:noFill/>
          <a:extLst>
            <a:ext uri="{909E8E84-426E-40DD-AFC4-6F175D3DCCD1}">
              <a14:hiddenFill xmlns:a14="http://schemas.microsoft.com/office/drawing/2010/main">
                <a:solidFill>
                  <a:srgbClr val="FFFFFF"/>
                </a:solidFill>
              </a14:hiddenFill>
            </a:ext>
          </a:extLst>
        </p:spPr>
      </p:pic>
      <p:pic>
        <p:nvPicPr>
          <p:cNvPr id="3082" name="Picture 10" descr="Tổng Quan Về Bao Bì Thực Phẩm Đóng Hộp - Bao Bì Hưng Phá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3816" y="494767"/>
            <a:ext cx="3819213" cy="2376168"/>
          </a:xfrm>
          <a:prstGeom prst="ellipse">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025479" y="2930707"/>
            <a:ext cx="4358213" cy="400110"/>
          </a:xfrm>
          <a:prstGeom prst="rect">
            <a:avLst/>
          </a:prstGeom>
          <a:noFill/>
        </p:spPr>
        <p:txBody>
          <a:bodyPr wrap="square" rtlCol="0">
            <a:spAutoFit/>
          </a:bodyPr>
          <a:lstStyle/>
          <a:p>
            <a:r>
              <a:rPr lang="en-US" sz="2000" b="1" i="1" dirty="0" err="1">
                <a:latin typeface="Times New Roman" panose="02020603050405020304" pitchFamily="18" charset="0"/>
                <a:cs typeface="Times New Roman" panose="02020603050405020304" pitchFamily="18" charset="0"/>
              </a:rPr>
              <a:t>Lựa</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chọn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thực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phẩm</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đảm</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bảo</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vệ</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sinh</a:t>
            </a:r>
            <a:endParaRPr lang="en-US" sz="2000" b="1" i="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3870578" y="6173774"/>
            <a:ext cx="5026228" cy="400110"/>
          </a:xfrm>
          <a:prstGeom prst="rect">
            <a:avLst/>
          </a:prstGeom>
          <a:noFill/>
        </p:spPr>
        <p:txBody>
          <a:bodyPr wrap="square" rtlCol="0">
            <a:spAutoFit/>
          </a:bodyPr>
          <a:lstStyle/>
          <a:p>
            <a:r>
              <a:rPr lang="en-US" sz="2000" b="1" i="1" dirty="0" err="1">
                <a:latin typeface="Times New Roman" panose="02020603050405020304" pitchFamily="18" charset="0"/>
                <a:cs typeface="Times New Roman" panose="02020603050405020304" pitchFamily="18" charset="0"/>
              </a:rPr>
              <a:t>Chế</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biến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bảo</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quản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thực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phẩm</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đúng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cách</a:t>
            </a:r>
            <a:endParaRPr lang="en-US" sz="2000" b="1" i="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6695044" y="2920900"/>
            <a:ext cx="4087161" cy="707886"/>
          </a:xfrm>
          <a:prstGeom prst="rect">
            <a:avLst/>
          </a:prstGeom>
          <a:noFill/>
        </p:spPr>
        <p:txBody>
          <a:bodyPr wrap="square" rtlCol="0">
            <a:spAutoFit/>
          </a:bodyPr>
          <a:lstStyle/>
          <a:p>
            <a:pPr algn="ctr"/>
            <a:r>
              <a:rPr lang="en-US" sz="2000" b="1" i="1" dirty="0" err="1">
                <a:latin typeface="Times New Roman" panose="02020603050405020304" pitchFamily="18" charset="0"/>
                <a:cs typeface="Times New Roman" panose="02020603050405020304" pitchFamily="18" charset="0"/>
              </a:rPr>
              <a:t>Thực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phẩm</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đóng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hộp</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chế</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biến</a:t>
            </a:r>
            <a:r>
              <a:rPr lang="en-US" sz="2000" b="1" i="1" dirty="0">
                <a:latin typeface="Times New Roman" panose="02020603050405020304" pitchFamily="18" charset="0"/>
                <a:cs typeface="Times New Roman" panose="02020603050405020304" pitchFamily="18" charset="0"/>
              </a:rPr>
              <a:t> </a:t>
            </a:r>
            <a:endParaRPr lang="en-US" sz="2000" b="1" i="1" dirty="0">
              <a:latin typeface="Times New Roman" panose="02020603050405020304" pitchFamily="18" charset="0"/>
              <a:cs typeface="Times New Roman" panose="02020603050405020304" pitchFamily="18" charset="0"/>
            </a:endParaRPr>
          </a:p>
          <a:p>
            <a:pPr algn="ctr"/>
            <a:r>
              <a:rPr lang="en-US" sz="2000" b="1" i="1" dirty="0" err="1">
                <a:latin typeface="Times New Roman" panose="02020603050405020304" pitchFamily="18" charset="0"/>
                <a:cs typeface="Times New Roman" panose="02020603050405020304" pitchFamily="18" charset="0"/>
              </a:rPr>
              <a:t>sẵn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còn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hạn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sử</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dụng</a:t>
            </a:r>
            <a:endParaRPr lang="en-US" sz="2000" b="1" i="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1408358" y="29075"/>
            <a:ext cx="10624457" cy="523220"/>
          </a:xfrm>
          <a:prstGeom prst="rect">
            <a:avLst/>
          </a:prstGeom>
          <a:noFill/>
        </p:spPr>
        <p:txBody>
          <a:bodyPr wrap="square" rtlCol="0">
            <a:spAutoFit/>
          </a:bodyPr>
          <a:lstStyle/>
          <a:p>
            <a:r>
              <a:rPr lang="en-US" sz="2800" b="1" i="1" dirty="0">
                <a:solidFill>
                  <a:srgbClr val="FF0000"/>
                </a:solidFill>
                <a:latin typeface="Times New Roman" panose="02020603050405020304" pitchFamily="18" charset="0"/>
                <a:cs typeface="Times New Roman" panose="02020603050405020304" pitchFamily="18" charset="0"/>
              </a:rPr>
              <a:t>MỘT SỐ BIỆN PHÁP GIỮ VỆ SINH AN TOÀN THỰC PHẨM</a:t>
            </a:r>
            <a:endParaRPr lang="en-US" sz="2800" b="1" i="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Users\NGHIA\Pictures\images.jpg"/>
          <p:cNvPicPr>
            <a:picLocks noChangeAspect="1" noChangeArrowheads="1"/>
          </p:cNvPicPr>
          <p:nvPr/>
        </p:nvPicPr>
        <p:blipFill>
          <a:blip r:embed="rId1"/>
          <a:srcRect/>
          <a:stretch>
            <a:fillRect/>
          </a:stretch>
        </p:blipFill>
        <p:spPr bwMode="auto">
          <a:xfrm>
            <a:off x="0" y="0"/>
            <a:ext cx="12192000" cy="6914976"/>
          </a:xfrm>
          <a:prstGeom prst="rect">
            <a:avLst/>
          </a:prstGeom>
          <a:noFill/>
        </p:spPr>
      </p:pic>
      <p:grpSp>
        <p:nvGrpSpPr>
          <p:cNvPr id="6" name="Group 5"/>
          <p:cNvGrpSpPr/>
          <p:nvPr/>
        </p:nvGrpSpPr>
        <p:grpSpPr>
          <a:xfrm>
            <a:off x="439311" y="57168"/>
            <a:ext cx="8451471" cy="759470"/>
            <a:chOff x="698513" y="300588"/>
            <a:chExt cx="8500904" cy="494937"/>
          </a:xfrm>
        </p:grpSpPr>
        <p:sp>
          <p:nvSpPr>
            <p:cNvPr id="7" name="Pentagon 3"/>
            <p:cNvSpPr/>
            <p:nvPr/>
          </p:nvSpPr>
          <p:spPr>
            <a:xfrm>
              <a:off x="698513" y="300588"/>
              <a:ext cx="804595" cy="484632"/>
            </a:xfrm>
            <a:prstGeom prst="homePlate">
              <a:avLst/>
            </a:prstGeom>
            <a:solidFill>
              <a:schemeClr val="accent3">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800" b="1" dirty="0">
                  <a:solidFill>
                    <a:srgbClr val="FF0000"/>
                  </a:solidFill>
                  <a:latin typeface="Times New Roman" panose="02020603050405020304" pitchFamily="18" charset="0"/>
                  <a:cs typeface="Times New Roman" panose="02020603050405020304" pitchFamily="18" charset="0"/>
                </a:rPr>
                <a:t>I.</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8" name="Chevron 4"/>
            <p:cNvSpPr/>
            <p:nvPr/>
          </p:nvSpPr>
          <p:spPr>
            <a:xfrm>
              <a:off x="1448788" y="310893"/>
              <a:ext cx="7750629" cy="484632"/>
            </a:xfrm>
            <a:prstGeom prst="chevron">
              <a:avLst/>
            </a:prstGeom>
            <a:solidFill>
              <a:schemeClr val="accent3">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800" b="1" dirty="0" err="1">
                  <a:solidFill>
                    <a:srgbClr val="FF0000"/>
                  </a:solidFill>
                  <a:latin typeface="Times New Roman" panose="02020603050405020304" pitchFamily="18" charset="0"/>
                  <a:cs typeface="Times New Roman" panose="02020603050405020304" pitchFamily="18" charset="0"/>
                </a:rPr>
                <a:t>Khái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niệm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chất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dinh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dưỡng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dinh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dưỡng</a:t>
              </a:r>
              <a:endParaRPr lang="en-US" sz="2800" b="1" dirty="0">
                <a:solidFill>
                  <a:srgbClr val="FF0000"/>
                </a:solidFill>
                <a:latin typeface="Times New Roman" panose="02020603050405020304" pitchFamily="18" charset="0"/>
                <a:cs typeface="Times New Roman" panose="02020603050405020304" pitchFamily="18" charset="0"/>
              </a:endParaRPr>
            </a:p>
          </p:txBody>
        </p:sp>
      </p:grpSp>
      <p:pic>
        <p:nvPicPr>
          <p:cNvPr id="8196" name="Picture 4" descr="4 nhóm chất cần thiết trong một bữa ăn đủ chất dinh dư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50" y="854751"/>
            <a:ext cx="7705559" cy="47842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92" y="5863679"/>
            <a:ext cx="8987452" cy="769441"/>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4 NHÓM CHẤT DINH DƯỠNG</a:t>
            </a:r>
            <a:endParaRPr lang="en-US" sz="44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8642702" y="1270000"/>
            <a:ext cx="3101680" cy="3693319"/>
          </a:xfrm>
          <a:prstGeom prst="rect">
            <a:avLst/>
          </a:prstGeom>
          <a:noFill/>
        </p:spPr>
        <p:txBody>
          <a:bodyPr wrap="square" rtlCol="0">
            <a:spAutoFit/>
          </a:bodyPr>
          <a:lstStyle/>
          <a:p>
            <a:pPr algn="just"/>
            <a:r>
              <a:rPr lang="en-US" sz="2600" dirty="0" err="1">
                <a:latin typeface="Times New Roman" panose="02020603050405020304" pitchFamily="18" charset="0"/>
                <a:cs typeface="Times New Roman" panose="02020603050405020304" pitchFamily="18" charset="0"/>
              </a:rPr>
              <a:t>Em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hãy</a:t>
            </a:r>
            <a:r>
              <a:rPr lang="en-US" sz="2600" dirty="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Nêu</a:t>
            </a:r>
            <a:r>
              <a:rPr lang="en-US" sz="2600" dirty="0">
                <a:latin typeface="Times New Roman" panose="02020603050405020304" pitchFamily="18" charset="0"/>
                <a:cs typeface="Times New Roman" panose="02020603050405020304" pitchFamily="18" charset="0"/>
              </a:rPr>
              <a:t> 4 </a:t>
            </a:r>
            <a:r>
              <a:rPr lang="en-US" sz="2600" dirty="0" err="1">
                <a:latin typeface="Times New Roman" panose="02020603050405020304" pitchFamily="18" charset="0"/>
                <a:cs typeface="Times New Roman" panose="02020603050405020304" pitchFamily="18" charset="0"/>
              </a:rPr>
              <a:t>nhóm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dinh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dưỡng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học</a:t>
            </a:r>
            <a:r>
              <a:rPr lang="en-US" sz="2600" dirty="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thực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phẩm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thuộc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nhóm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dinh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dưỡng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vừa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nêu</a:t>
            </a:r>
            <a:r>
              <a:rPr lang="en-US" sz="2600" dirty="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pPr marL="457200" indent="-457200" algn="just">
              <a:buFontTx/>
              <a:buChar char="-"/>
            </a:pPr>
            <a:endParaRPr lang="en-US" sz="2600" dirty="0">
              <a:latin typeface="Times New Roman" panose="02020603050405020304" pitchFamily="18" charset="0"/>
              <a:cs typeface="Times New Roman" panose="02020603050405020304" pitchFamily="18" charset="0"/>
            </a:endParaRPr>
          </a:p>
          <a:p>
            <a:pPr marL="457200" indent="-457200" algn="just">
              <a:buFontTx/>
              <a:buChar char="-"/>
            </a:pPr>
            <a:endParaRPr lang="en-US" sz="2600" dirty="0">
              <a:latin typeface="Times New Roman" panose="02020603050405020304" pitchFamily="18" charset="0"/>
              <a:cs typeface="Times New Roman" panose="02020603050405020304" pitchFamily="18" charset="0"/>
            </a:endParaRPr>
          </a:p>
        </p:txBody>
      </p:sp>
      <p:sp>
        <p:nvSpPr>
          <p:cNvPr id="10" name="Arrow: Right 9"/>
          <p:cNvSpPr/>
          <p:nvPr/>
        </p:nvSpPr>
        <p:spPr>
          <a:xfrm>
            <a:off x="8038448" y="4638009"/>
            <a:ext cx="287669" cy="499050"/>
          </a:xfrm>
          <a:prstGeom prst="rightArrow">
            <a:avLst/>
          </a:prstGeom>
          <a:solidFill>
            <a:schemeClr val="accent5">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p:cNvSpPr/>
          <p:nvPr/>
        </p:nvSpPr>
        <p:spPr>
          <a:xfrm>
            <a:off x="8382892" y="4401794"/>
            <a:ext cx="3522558" cy="1051613"/>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Chất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dinh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dưỡng</a:t>
            </a:r>
            <a:r>
              <a:rPr lang="en-US" sz="2800" b="1" dirty="0">
                <a:solidFill>
                  <a:schemeClr val="tx1"/>
                </a:solidFill>
                <a:latin typeface="Times New Roman" panose="02020603050405020304" pitchFamily="18" charset="0"/>
                <a:cs typeface="Times New Roman" panose="02020603050405020304" pitchFamily="18" charset="0"/>
              </a:rPr>
              <a:t> </a:t>
            </a:r>
            <a:endParaRPr lang="en-US" sz="2800" b="1" dirty="0">
              <a:solidFill>
                <a:schemeClr val="tx1"/>
              </a:solidFill>
              <a:latin typeface="Times New Roman" panose="02020603050405020304" pitchFamily="18" charset="0"/>
              <a:cs typeface="Times New Roman" panose="02020603050405020304" pitchFamily="18" charset="0"/>
            </a:endParaRPr>
          </a:p>
          <a:p>
            <a:pPr algn="ctr"/>
            <a:r>
              <a:rPr lang="en-US" sz="2800" b="1" dirty="0" err="1">
                <a:solidFill>
                  <a:schemeClr val="tx1"/>
                </a:solidFill>
                <a:latin typeface="Times New Roman" panose="02020603050405020304" pitchFamily="18" charset="0"/>
                <a:cs typeface="Times New Roman" panose="02020603050405020304" pitchFamily="18" charset="0"/>
              </a:rPr>
              <a:t>là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gì</a:t>
            </a:r>
            <a:r>
              <a:rPr lang="en-US" sz="2800" b="1" dirty="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Users\NGHIA\Pictures\images.jpg"/>
          <p:cNvPicPr>
            <a:picLocks noChangeAspect="1" noChangeArrowheads="1"/>
          </p:cNvPicPr>
          <p:nvPr/>
        </p:nvPicPr>
        <p:blipFill>
          <a:blip r:embed="rId1"/>
          <a:srcRect/>
          <a:stretch>
            <a:fillRect/>
          </a:stretch>
        </p:blipFill>
        <p:spPr bwMode="auto">
          <a:xfrm>
            <a:off x="0" y="0"/>
            <a:ext cx="12192000" cy="6914976"/>
          </a:xfrm>
          <a:prstGeom prst="rect">
            <a:avLst/>
          </a:prstGeom>
          <a:noFill/>
        </p:spPr>
      </p:pic>
      <p:grpSp>
        <p:nvGrpSpPr>
          <p:cNvPr id="5" name="Group 4"/>
          <p:cNvGrpSpPr/>
          <p:nvPr/>
        </p:nvGrpSpPr>
        <p:grpSpPr>
          <a:xfrm>
            <a:off x="551853" y="89896"/>
            <a:ext cx="7058769" cy="759470"/>
            <a:chOff x="698513" y="300588"/>
            <a:chExt cx="5028534" cy="494937"/>
          </a:xfrm>
        </p:grpSpPr>
        <p:sp>
          <p:nvSpPr>
            <p:cNvPr id="6" name="Pentagon 3"/>
            <p:cNvSpPr/>
            <p:nvPr/>
          </p:nvSpPr>
          <p:spPr>
            <a:xfrm>
              <a:off x="698513" y="300588"/>
              <a:ext cx="804595" cy="484632"/>
            </a:xfrm>
            <a:prstGeom prst="homePlate">
              <a:avLst/>
            </a:prstGeom>
            <a:solidFill>
              <a:schemeClr val="accent3">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800" b="1" dirty="0">
                  <a:solidFill>
                    <a:srgbClr val="FF0000"/>
                  </a:solidFill>
                  <a:latin typeface="Times New Roman" panose="02020603050405020304" pitchFamily="18" charset="0"/>
                  <a:cs typeface="Times New Roman" panose="02020603050405020304" pitchFamily="18" charset="0"/>
                </a:rPr>
                <a:t>V.</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Chevron 4"/>
            <p:cNvSpPr/>
            <p:nvPr/>
          </p:nvSpPr>
          <p:spPr>
            <a:xfrm>
              <a:off x="1448788" y="310893"/>
              <a:ext cx="4278259" cy="484632"/>
            </a:xfrm>
            <a:prstGeom prst="chevron">
              <a:avLst/>
            </a:prstGeom>
            <a:solidFill>
              <a:schemeClr val="accent3">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800" b="1" dirty="0">
                  <a:solidFill>
                    <a:srgbClr val="FF0000"/>
                  </a:solidFill>
                  <a:latin typeface="Times New Roman" panose="02020603050405020304" pitchFamily="18" charset="0"/>
                  <a:cs typeface="Times New Roman" panose="02020603050405020304" pitchFamily="18" charset="0"/>
                </a:rPr>
                <a:t>An </a:t>
              </a:r>
              <a:r>
                <a:rPr lang="en-US" sz="2800" b="1" dirty="0" err="1">
                  <a:solidFill>
                    <a:srgbClr val="FF0000"/>
                  </a:solidFill>
                  <a:latin typeface="Times New Roman" panose="02020603050405020304" pitchFamily="18" charset="0"/>
                  <a:cs typeface="Times New Roman" panose="02020603050405020304" pitchFamily="18" charset="0"/>
                </a:rPr>
                <a:t>toàn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vệ</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sinh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thực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phẩm</a:t>
              </a:r>
              <a:endParaRPr lang="en-US" sz="2800" b="1" dirty="0">
                <a:solidFill>
                  <a:srgbClr val="FF0000"/>
                </a:solidFill>
                <a:latin typeface="Times New Roman" panose="02020603050405020304" pitchFamily="18" charset="0"/>
                <a:cs typeface="Times New Roman" panose="02020603050405020304" pitchFamily="18" charset="0"/>
              </a:endParaRPr>
            </a:p>
          </p:txBody>
        </p:sp>
      </p:grpSp>
      <p:sp>
        <p:nvSpPr>
          <p:cNvPr id="10" name="Rounded Rectangle 12"/>
          <p:cNvSpPr/>
          <p:nvPr/>
        </p:nvSpPr>
        <p:spPr>
          <a:xfrm>
            <a:off x="677334" y="1448351"/>
            <a:ext cx="10870810" cy="3880773"/>
          </a:xfrm>
          <a:prstGeom prst="roundRect">
            <a:avLst/>
          </a:prstGeom>
          <a:solidFill>
            <a:schemeClr val="bg1"/>
          </a:solidFill>
          <a:ln w="5715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457200" indent="-457200" algn="just">
              <a:buAutoNum type="alphaLcParenR"/>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buAutoNum type="alphaLcParenR"/>
            </a:pPr>
            <a:endParaRPr lang="en-US"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buAutoNum type="alphaLcParenR"/>
            </a:pPr>
            <a:endParaRPr lang="en-US"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buAutoNum type="alphaLcParenR"/>
            </a:pPr>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2400" dirty="0">
              <a:solidFill>
                <a:schemeClr val="tx1"/>
              </a:solidFill>
              <a:effectLst/>
              <a:latin typeface="Times New Roman" panose="02020603050405020304" pitchFamily="18" charset="0"/>
              <a:ea typeface="Times New Roman" panose="02020603050405020304" pitchFamily="18" charset="0"/>
            </a:endParaRPr>
          </a:p>
          <a:p>
            <a:endParaRPr lang="en-US" sz="2400" dirty="0">
              <a:solidFill>
                <a:schemeClr val="tx1"/>
              </a:solidFill>
              <a:effectLst/>
              <a:latin typeface="Times New Roman" panose="02020603050405020304" pitchFamily="18" charset="0"/>
              <a:ea typeface="Times New Roman" panose="02020603050405020304" pitchFamily="18"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334" y="1329885"/>
            <a:ext cx="1070790" cy="612910"/>
          </a:xfrm>
          <a:prstGeom prst="rect">
            <a:avLst/>
          </a:prstGeom>
        </p:spPr>
      </p:pic>
      <p:sp>
        <p:nvSpPr>
          <p:cNvPr id="12" name="TextBox 11"/>
          <p:cNvSpPr txBox="1"/>
          <p:nvPr/>
        </p:nvSpPr>
        <p:spPr>
          <a:xfrm>
            <a:off x="1239737" y="1796772"/>
            <a:ext cx="9746003" cy="3046988"/>
          </a:xfrm>
          <a:prstGeom prst="rect">
            <a:avLst/>
          </a:prstGeom>
          <a:noFill/>
        </p:spPr>
        <p:txBody>
          <a:bodyPr wrap="square" rtlCol="0">
            <a:spAutoFit/>
          </a:bodyPr>
          <a:lstStyle/>
          <a:p>
            <a:pPr algn="just"/>
            <a:r>
              <a:rPr lang="vi-VN" sz="2400" dirty="0">
                <a:effectLst/>
                <a:latin typeface="Times New Roman" panose="02020603050405020304" pitchFamily="18" charset="0"/>
                <a:ea typeface="Times New Roman" panose="02020603050405020304" pitchFamily="18" charset="0"/>
              </a:rPr>
              <a:t>- An toàn vệ sinh thực phẩm là giữ cho thực phẩm không bị nhiễm khuẩn, nhiễm độc và biến chất.</a:t>
            </a:r>
            <a:endParaRPr lang="en-US" sz="2400" dirty="0">
              <a:effectLst/>
              <a:latin typeface="Times New Roman" panose="02020603050405020304" pitchFamily="18" charset="0"/>
              <a:ea typeface="Times New Roman" panose="02020603050405020304" pitchFamily="18" charset="0"/>
            </a:endParaRPr>
          </a:p>
          <a:p>
            <a:pPr algn="just"/>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Khi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ngộ</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đau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bụng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chảy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đau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chóng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hôn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mê</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tê</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chi,…</a:t>
            </a:r>
            <a:endParaRPr lang="en-US" sz="2400" dirty="0">
              <a:effectLst/>
              <a:latin typeface="Times New Roman" panose="02020603050405020304" pitchFamily="18" charset="0"/>
              <a:ea typeface="Times New Roman" panose="02020603050405020304" pitchFamily="18" charset="0"/>
            </a:endParaRPr>
          </a:p>
          <a:p>
            <a:pPr algn="just"/>
            <a:r>
              <a:rPr lang="vi-VN" sz="2400" dirty="0">
                <a:effectLst/>
                <a:latin typeface="Times New Roman" panose="02020603050405020304" pitchFamily="18" charset="0"/>
                <a:ea typeface="Times New Roman" panose="02020603050405020304" pitchFamily="18" charset="0"/>
              </a:rPr>
              <a:t>- Để giữ vệ sinh an toàn thực phẩm, cần lựa chọn thực phẩm đảm bảo vệ sinh, nguồn gốc rõ r</a:t>
            </a:r>
            <a:r>
              <a:rPr lang="en-US" sz="2400" dirty="0">
                <a:latin typeface="Times New Roman" panose="02020603050405020304" pitchFamily="18" charset="0"/>
                <a:ea typeface="Times New Roman" panose="02020603050405020304" pitchFamily="18" charset="0"/>
              </a:rPr>
              <a:t>à</a:t>
            </a:r>
            <a:r>
              <a:rPr lang="vi-VN" sz="2400" dirty="0">
                <a:effectLst/>
                <a:latin typeface="Times New Roman" panose="02020603050405020304" pitchFamily="18" charset="0"/>
                <a:ea typeface="Times New Roman" panose="02020603050405020304" pitchFamily="18" charset="0"/>
              </a:rPr>
              <a:t>ng; chế biến và bảo quản thực phẩm đúng cách; các thực phẩm đóng hộp, chế biến sẵn chỉ sử dụng khi còn hạn sử dụng</a:t>
            </a:r>
            <a:r>
              <a:rPr lang="en-US" sz="2400" dirty="0">
                <a:effectLst/>
                <a:latin typeface="Times New Roman" panose="02020603050405020304" pitchFamily="18" charset="0"/>
                <a:ea typeface="Times New Roman" panose="02020603050405020304" pitchFamily="18" charset="0"/>
              </a:rPr>
              <a:t>,…</a:t>
            </a:r>
            <a:endParaRPr lang="en-US"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Users\NGHIA\Pictures\images.jpg"/>
          <p:cNvPicPr>
            <a:picLocks noChangeAspect="1" noChangeArrowheads="1"/>
          </p:cNvPicPr>
          <p:nvPr/>
        </p:nvPicPr>
        <p:blipFill>
          <a:blip r:embed="rId1"/>
          <a:srcRect/>
          <a:stretch>
            <a:fillRect/>
          </a:stretch>
        </p:blipFill>
        <p:spPr bwMode="auto">
          <a:xfrm>
            <a:off x="0" y="40403"/>
            <a:ext cx="12192000" cy="6914976"/>
          </a:xfrm>
          <a:prstGeom prst="rect">
            <a:avLst/>
          </a:prstGeom>
          <a:noFill/>
        </p:spPr>
      </p:pic>
      <p:grpSp>
        <p:nvGrpSpPr>
          <p:cNvPr id="5" name="Group 4"/>
          <p:cNvGrpSpPr/>
          <p:nvPr/>
        </p:nvGrpSpPr>
        <p:grpSpPr>
          <a:xfrm>
            <a:off x="329853" y="-3775"/>
            <a:ext cx="11532294" cy="1197079"/>
            <a:chOff x="698513" y="300588"/>
            <a:chExt cx="5028534" cy="494937"/>
          </a:xfrm>
        </p:grpSpPr>
        <p:sp>
          <p:nvSpPr>
            <p:cNvPr id="6" name="Pentagon 3"/>
            <p:cNvSpPr/>
            <p:nvPr/>
          </p:nvSpPr>
          <p:spPr>
            <a:xfrm>
              <a:off x="698513" y="300588"/>
              <a:ext cx="804595" cy="484632"/>
            </a:xfrm>
            <a:prstGeom prst="homePlate">
              <a:avLst/>
            </a:prstGeom>
            <a:solidFill>
              <a:schemeClr val="accent3">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VI.</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Chevron 4"/>
            <p:cNvSpPr/>
            <p:nvPr/>
          </p:nvSpPr>
          <p:spPr>
            <a:xfrm>
              <a:off x="1448788" y="310893"/>
              <a:ext cx="4278259" cy="484632"/>
            </a:xfrm>
            <a:prstGeom prst="chevron">
              <a:avLst/>
            </a:prstGeom>
            <a:solidFill>
              <a:schemeClr val="accent3">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en-US" sz="2800" b="1" dirty="0">
                <a:solidFill>
                  <a:srgbClr val="FF0000"/>
                </a:solidFill>
                <a:latin typeface="Times New Roman" panose="02020603050405020304" pitchFamily="18" charset="0"/>
                <a:cs typeface="Times New Roman" panose="02020603050405020304" pitchFamily="18" charset="0"/>
              </a:endParaRPr>
            </a:p>
          </p:txBody>
        </p:sp>
      </p:grpSp>
      <p:sp>
        <p:nvSpPr>
          <p:cNvPr id="9" name="TextBox 8"/>
          <p:cNvSpPr txBox="1"/>
          <p:nvPr/>
        </p:nvSpPr>
        <p:spPr>
          <a:xfrm>
            <a:off x="2729605" y="105248"/>
            <a:ext cx="8753252" cy="954107"/>
          </a:xfrm>
          <a:prstGeom prst="rect">
            <a:avLst/>
          </a:prstGeom>
          <a:noFill/>
        </p:spPr>
        <p:txBody>
          <a:bodyPr wrap="square">
            <a:spAutoFit/>
          </a:bodyPr>
          <a:lstStyle/>
          <a:p>
            <a:r>
              <a:rPr lang="vi-VN" sz="2800" b="1" dirty="0">
                <a:solidFill>
                  <a:srgbClr val="FF0000"/>
                </a:solidFill>
                <a:effectLst/>
                <a:latin typeface="Times New Roman" panose="02020603050405020304" pitchFamily="18" charset="0"/>
                <a:ea typeface="Times New Roman" panose="02020603050405020304" pitchFamily="18" charset="0"/>
              </a:rPr>
              <a:t>Dự án: Điều tra một số bệnh đường tiêu hoá và vấn đề </a:t>
            </a:r>
            <a:r>
              <a:rPr lang="en-US" sz="2800" b="1" dirty="0">
                <a:solidFill>
                  <a:srgbClr val="FF0000"/>
                </a:solidFill>
                <a:effectLst/>
                <a:latin typeface="Times New Roman" panose="02020603050405020304" pitchFamily="18" charset="0"/>
                <a:ea typeface="Times New Roman" panose="02020603050405020304" pitchFamily="18" charset="0"/>
              </a:rPr>
              <a:t>        </a:t>
            </a:r>
            <a:r>
              <a:rPr lang="vi-VN" sz="2800" b="1" dirty="0">
                <a:solidFill>
                  <a:srgbClr val="FF0000"/>
                </a:solidFill>
                <a:effectLst/>
                <a:latin typeface="Times New Roman" panose="02020603050405020304" pitchFamily="18" charset="0"/>
                <a:ea typeface="Times New Roman" panose="02020603050405020304" pitchFamily="18" charset="0"/>
              </a:rPr>
              <a:t>vệ sinh an toàn thực phẩm </a:t>
            </a:r>
            <a:endParaRPr lang="en-US" sz="2800" dirty="0">
              <a:solidFill>
                <a:srgbClr val="FF0000"/>
              </a:solidFill>
            </a:endParaRPr>
          </a:p>
        </p:txBody>
      </p:sp>
      <p:pic>
        <p:nvPicPr>
          <p:cNvPr id="8" name="Picture 7"/>
          <p:cNvPicPr>
            <a:picLocks noChangeAspect="1"/>
          </p:cNvPicPr>
          <p:nvPr/>
        </p:nvPicPr>
        <p:blipFill>
          <a:blip r:embed="rId2"/>
          <a:stretch>
            <a:fillRect/>
          </a:stretch>
        </p:blipFill>
        <p:spPr>
          <a:xfrm>
            <a:off x="1054776" y="1320156"/>
            <a:ext cx="10082448" cy="3452143"/>
          </a:xfrm>
          <a:prstGeom prst="rect">
            <a:avLst/>
          </a:prstGeom>
        </p:spPr>
      </p:pic>
      <p:pic>
        <p:nvPicPr>
          <p:cNvPr id="11" name="Picture 10"/>
          <p:cNvPicPr>
            <a:picLocks noChangeAspect="1"/>
          </p:cNvPicPr>
          <p:nvPr/>
        </p:nvPicPr>
        <p:blipFill>
          <a:blip r:embed="rId3"/>
          <a:stretch>
            <a:fillRect/>
          </a:stretch>
        </p:blipFill>
        <p:spPr>
          <a:xfrm>
            <a:off x="1252470" y="4791553"/>
            <a:ext cx="9821739" cy="194546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Users\NGHIA\Pictures\images.jpg"/>
          <p:cNvPicPr>
            <a:picLocks noChangeAspect="1" noChangeArrowheads="1"/>
          </p:cNvPicPr>
          <p:nvPr/>
        </p:nvPicPr>
        <p:blipFill>
          <a:blip r:embed="rId1"/>
          <a:srcRect/>
          <a:stretch>
            <a:fillRect/>
          </a:stretch>
        </p:blipFill>
        <p:spPr bwMode="auto">
          <a:xfrm>
            <a:off x="0" y="0"/>
            <a:ext cx="12192000" cy="6914976"/>
          </a:xfrm>
          <a:prstGeom prst="rect">
            <a:avLst/>
          </a:prstGeom>
          <a:noFill/>
        </p:spPr>
      </p:pic>
      <p:grpSp>
        <p:nvGrpSpPr>
          <p:cNvPr id="5" name="Group 4"/>
          <p:cNvGrpSpPr/>
          <p:nvPr/>
        </p:nvGrpSpPr>
        <p:grpSpPr>
          <a:xfrm>
            <a:off x="329853" y="-3775"/>
            <a:ext cx="11532294" cy="1197079"/>
            <a:chOff x="698513" y="300588"/>
            <a:chExt cx="5028534" cy="494937"/>
          </a:xfrm>
        </p:grpSpPr>
        <p:sp>
          <p:nvSpPr>
            <p:cNvPr id="6" name="Pentagon 3"/>
            <p:cNvSpPr/>
            <p:nvPr/>
          </p:nvSpPr>
          <p:spPr>
            <a:xfrm>
              <a:off x="698513" y="300588"/>
              <a:ext cx="804595" cy="484632"/>
            </a:xfrm>
            <a:prstGeom prst="homePlate">
              <a:avLst/>
            </a:prstGeom>
            <a:solidFill>
              <a:schemeClr val="accent3">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VI.</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Chevron 4"/>
            <p:cNvSpPr/>
            <p:nvPr/>
          </p:nvSpPr>
          <p:spPr>
            <a:xfrm>
              <a:off x="1448788" y="310893"/>
              <a:ext cx="4278259" cy="484632"/>
            </a:xfrm>
            <a:prstGeom prst="chevron">
              <a:avLst/>
            </a:prstGeom>
            <a:solidFill>
              <a:schemeClr val="accent3">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en-US" sz="2800" b="1" dirty="0">
                <a:solidFill>
                  <a:srgbClr val="FF0000"/>
                </a:solidFill>
                <a:latin typeface="Times New Roman" panose="02020603050405020304" pitchFamily="18" charset="0"/>
                <a:cs typeface="Times New Roman" panose="02020603050405020304" pitchFamily="18" charset="0"/>
              </a:endParaRPr>
            </a:p>
          </p:txBody>
        </p:sp>
      </p:grpSp>
      <p:sp>
        <p:nvSpPr>
          <p:cNvPr id="8" name="TextBox 7"/>
          <p:cNvSpPr txBox="1"/>
          <p:nvPr/>
        </p:nvSpPr>
        <p:spPr>
          <a:xfrm>
            <a:off x="2729605" y="105248"/>
            <a:ext cx="8753252" cy="954107"/>
          </a:xfrm>
          <a:prstGeom prst="rect">
            <a:avLst/>
          </a:prstGeom>
          <a:noFill/>
        </p:spPr>
        <p:txBody>
          <a:bodyPr wrap="square">
            <a:spAutoFit/>
          </a:bodyPr>
          <a:lstStyle/>
          <a:p>
            <a:r>
              <a:rPr lang="vi-VN" sz="2800" b="1" dirty="0">
                <a:solidFill>
                  <a:srgbClr val="FF0000"/>
                </a:solidFill>
                <a:effectLst/>
                <a:latin typeface="Times New Roman" panose="02020603050405020304" pitchFamily="18" charset="0"/>
                <a:ea typeface="Times New Roman" panose="02020603050405020304" pitchFamily="18" charset="0"/>
              </a:rPr>
              <a:t>Dự án: Điều tra một số bệnh đường tiêu hoá và vấn đề </a:t>
            </a:r>
            <a:r>
              <a:rPr lang="en-US" sz="2800" b="1" dirty="0">
                <a:solidFill>
                  <a:srgbClr val="FF0000"/>
                </a:solidFill>
                <a:effectLst/>
                <a:latin typeface="Times New Roman" panose="02020603050405020304" pitchFamily="18" charset="0"/>
                <a:ea typeface="Times New Roman" panose="02020603050405020304" pitchFamily="18" charset="0"/>
              </a:rPr>
              <a:t>        </a:t>
            </a:r>
            <a:r>
              <a:rPr lang="vi-VN" sz="2800" b="1" dirty="0">
                <a:solidFill>
                  <a:srgbClr val="FF0000"/>
                </a:solidFill>
                <a:effectLst/>
                <a:latin typeface="Times New Roman" panose="02020603050405020304" pitchFamily="18" charset="0"/>
                <a:ea typeface="Times New Roman" panose="02020603050405020304" pitchFamily="18" charset="0"/>
              </a:rPr>
              <a:t>vệ sinh an toàn thực phẩm </a:t>
            </a:r>
            <a:endParaRPr lang="en-US" sz="2800" dirty="0">
              <a:solidFill>
                <a:srgbClr val="FF0000"/>
              </a:solidFill>
            </a:endParaRPr>
          </a:p>
        </p:txBody>
      </p:sp>
      <p:pic>
        <p:nvPicPr>
          <p:cNvPr id="9" name="Picture 8"/>
          <p:cNvPicPr>
            <a:picLocks noChangeAspect="1"/>
          </p:cNvPicPr>
          <p:nvPr/>
        </p:nvPicPr>
        <p:blipFill>
          <a:blip r:embed="rId2"/>
          <a:stretch>
            <a:fillRect/>
          </a:stretch>
        </p:blipFill>
        <p:spPr>
          <a:xfrm>
            <a:off x="449608" y="1423493"/>
            <a:ext cx="11292783" cy="440192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descr="C:\Users\NGHIA\Pictures\images.jpg"/>
          <p:cNvPicPr>
            <a:picLocks noChangeAspect="1" noChangeArrowheads="1"/>
          </p:cNvPicPr>
          <p:nvPr/>
        </p:nvPicPr>
        <p:blipFill>
          <a:blip r:embed="rId1"/>
          <a:srcRect/>
          <a:stretch>
            <a:fillRect/>
          </a:stretch>
        </p:blipFill>
        <p:spPr bwMode="auto">
          <a:xfrm>
            <a:off x="0" y="0"/>
            <a:ext cx="12192000" cy="6914976"/>
          </a:xfrm>
          <a:prstGeom prst="rect">
            <a:avLst/>
          </a:prstGeom>
          <a:noFill/>
        </p:spPr>
      </p:pic>
      <p:pic>
        <p:nvPicPr>
          <p:cNvPr id="5" name="Picture 4"/>
          <p:cNvPicPr>
            <a:picLocks noChangeAspect="1"/>
          </p:cNvPicPr>
          <p:nvPr/>
        </p:nvPicPr>
        <p:blipFill>
          <a:blip r:embed="rId2"/>
          <a:stretch>
            <a:fillRect/>
          </a:stretch>
        </p:blipFill>
        <p:spPr>
          <a:xfrm>
            <a:off x="270029" y="1006671"/>
            <a:ext cx="11729713" cy="4310917"/>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Users\NGHIA\Pictures\images.jpg"/>
          <p:cNvPicPr>
            <a:picLocks noChangeAspect="1" noChangeArrowheads="1"/>
          </p:cNvPicPr>
          <p:nvPr/>
        </p:nvPicPr>
        <p:blipFill>
          <a:blip r:embed="rId1"/>
          <a:srcRect/>
          <a:stretch>
            <a:fillRect/>
          </a:stretch>
        </p:blipFill>
        <p:spPr bwMode="auto">
          <a:xfrm>
            <a:off x="0" y="-28488"/>
            <a:ext cx="12192000" cy="6914976"/>
          </a:xfrm>
          <a:prstGeom prst="rect">
            <a:avLst/>
          </a:prstGeom>
          <a:noFill/>
        </p:spPr>
      </p:pic>
      <p:sp>
        <p:nvSpPr>
          <p:cNvPr id="5" name="Cloud 4"/>
          <p:cNvSpPr/>
          <p:nvPr/>
        </p:nvSpPr>
        <p:spPr>
          <a:xfrm>
            <a:off x="3263704" y="-23504"/>
            <a:ext cx="5359791" cy="757045"/>
          </a:xfrm>
          <a:prstGeom prst="cloud">
            <a:avLst/>
          </a:prstGeom>
          <a:solidFill>
            <a:schemeClr val="accent4">
              <a:lumMod val="40000"/>
              <a:lumOff val="6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808806" y="21401"/>
            <a:ext cx="3052689"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VẬN DỤNG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17676" y="791135"/>
            <a:ext cx="10956648" cy="6186309"/>
          </a:xfrm>
          <a:prstGeom prst="rect">
            <a:avLst/>
          </a:prstGeom>
          <a:noFill/>
        </p:spPr>
        <p:txBody>
          <a:bodyPr wrap="square" rtlCol="0">
            <a:spAutoFit/>
          </a:bodyPr>
          <a:lstStyle/>
          <a:p>
            <a:pPr>
              <a:tabLst>
                <a:tab pos="1816100" algn="l"/>
                <a:tab pos="3644900" algn="l"/>
              </a:tabLst>
            </a:pPr>
            <a:r>
              <a:rPr lang="en-US" sz="2200" b="1" dirty="0" err="1">
                <a:effectLst/>
                <a:latin typeface="Times New Roman" panose="02020603050405020304" pitchFamily="18" charset="0"/>
                <a:ea typeface="Arial" panose="020B0604020202020204" pitchFamily="34" charset="0"/>
                <a:cs typeface="Times New Roman" panose="02020603050405020304" pitchFamily="18" charset="0"/>
              </a:rPr>
              <a:t>Câu</a:t>
            </a:r>
            <a:r>
              <a:rPr lang="en-US" sz="2200" b="1" dirty="0">
                <a:effectLst/>
                <a:latin typeface="Times New Roman" panose="02020603050405020304" pitchFamily="18" charset="0"/>
                <a:ea typeface="Arial" panose="020B0604020202020204" pitchFamily="34" charset="0"/>
                <a:cs typeface="Times New Roman" panose="02020603050405020304" pitchFamily="18" charset="0"/>
              </a:rPr>
              <a:t> 1. </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Trong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ống</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tiêu</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hoá</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vai</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trò</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tiêu</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hoá</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hấp</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thụ</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chất</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dinh</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dưỡng</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xảy</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ra</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chủ</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yếu</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ở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đâu</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buAutoNum type="alphaUcPeriod"/>
              <a:tabLst>
                <a:tab pos="1816100" algn="l"/>
                <a:tab pos="3644900" algn="l"/>
              </a:tabLst>
            </a:pP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Khoang</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miệng</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B.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Dạ</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dày</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C.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Ruột</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non.               D.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Ruột</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200" dirty="0" err="1">
                <a:effectLst/>
                <a:latin typeface="Times New Roman" panose="02020603050405020304" pitchFamily="18" charset="0"/>
                <a:ea typeface="Arial" panose="020B0604020202020204" pitchFamily="34" charset="0"/>
                <a:cs typeface="Times New Roman" panose="02020603050405020304" pitchFamily="18" charset="0"/>
              </a:rPr>
              <a:t>già</a:t>
            </a:r>
            <a:r>
              <a:rPr lang="en-US" sz="22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200" dirty="0">
              <a:effectLst/>
              <a:latin typeface="Times New Roman" panose="02020603050405020304" pitchFamily="18" charset="0"/>
              <a:ea typeface="Arial" panose="020B0604020202020204" pitchFamily="34" charset="0"/>
              <a:cs typeface="Times New Roman" panose="02020603050405020304" pitchFamily="18" charset="0"/>
            </a:endParaRPr>
          </a:p>
          <a:p>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2.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qua?</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B. Gan	                  C.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Ruột</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già</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D.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Miệng</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2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Bệnh</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bệnh</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Calibri" panose="020F0502020204030204" charset="0"/>
              <a:cs typeface="Times New Roman" panose="02020603050405020304" pitchFamily="18" charset="0"/>
            </a:endParaRPr>
          </a:p>
          <a:p>
            <a:pPr marL="342900" lvl="0" indent="-342900">
              <a:buFont typeface="+mj-lt"/>
              <a:buAutoNum type="alphaUcPeriod"/>
              <a:tabLst>
                <a:tab pos="457200" algn="l"/>
              </a:tabLst>
            </a:pP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ngược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acid</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B.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IBS</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a:p>
            <a:pPr lvl="0">
              <a:tabLst>
                <a:tab pos="457200" algn="l"/>
              </a:tabLst>
            </a:pPr>
            <a:r>
              <a:rPr lang="en-US" sz="2200" dirty="0">
                <a:latin typeface="Times New Roman" panose="02020603050405020304" pitchFamily="18" charset="0"/>
                <a:ea typeface="Times New Roman" panose="02020603050405020304" pitchFamily="18" charset="0"/>
                <a:cs typeface="Times New Roman" panose="02020603050405020304" pitchFamily="18" charset="0"/>
              </a:rPr>
              <a:t>C.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nạp</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lactose</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D.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Viêm</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phế</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quản</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2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thụ</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mj-lt"/>
              <a:buAutoNum type="alphaUcPeriod"/>
              <a:tabLst>
                <a:tab pos="457200" algn="l"/>
              </a:tabLst>
            </a:pP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bầu</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thoải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mái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ăn</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mj-lt"/>
              <a:buAutoNum type="alphaUcPeriod"/>
              <a:tabLst>
                <a:tab pos="457200" algn="l"/>
              </a:tabLst>
            </a:pP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chậm</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nhai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kĩ</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mj-lt"/>
              <a:buAutoNum type="alphaUcPeriod"/>
              <a:tabLst>
                <a:tab pos="457200" algn="l"/>
              </a:tabLst>
            </a:pP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uống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giờ</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mj-lt"/>
              <a:buAutoNum type="alphaUcPeriod"/>
              <a:tabLst>
                <a:tab pos="457200" algn="l"/>
              </a:tabLst>
            </a:pP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bữa</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khẩu</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vị</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2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Vi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khuẩn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Helicobacter pylori –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thủ</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phạm</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viêm</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loét</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dạ</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dày</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kí</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đâu</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Calibri" panose="020F0502020204030204" charset="0"/>
              <a:cs typeface="Times New Roman" panose="02020603050405020304" pitchFamily="18" charset="0"/>
            </a:endParaRPr>
          </a:p>
          <a:p>
            <a:pPr marL="342900" lvl="0" indent="-342900">
              <a:buFont typeface="+mj-lt"/>
              <a:buAutoNum type="alphaUcPeriod"/>
              <a:tabLst>
                <a:tab pos="457200" algn="l"/>
              </a:tabLst>
            </a:pP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niêm</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mạc</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B.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niêm</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mạc</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0">
              <a:tabLst>
                <a:tab pos="457200" algn="l"/>
              </a:tabLs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D.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màng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bọc</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p:txBody>
      </p:sp>
      <p:sp>
        <p:nvSpPr>
          <p:cNvPr id="8" name="Oval 7"/>
          <p:cNvSpPr/>
          <p:nvPr/>
        </p:nvSpPr>
        <p:spPr>
          <a:xfrm>
            <a:off x="5537835" y="1485900"/>
            <a:ext cx="394335" cy="403860"/>
          </a:xfrm>
          <a:prstGeom prst="ellipse">
            <a:avLst/>
          </a:prstGeom>
          <a:ln>
            <a:solidFill>
              <a:srgbClr val="FF0000"/>
            </a:solidFill>
          </a:ln>
        </p:spPr>
        <p:style>
          <a:lnRef idx="2">
            <a:schemeClr val="accent1"/>
          </a:lnRef>
          <a:fillRef idx="0">
            <a:srgbClr val="FFFFFF"/>
          </a:fillRef>
          <a:effectRef idx="0">
            <a:srgbClr val="FFFFFF"/>
          </a:effectRef>
          <a:fontRef idx="minor">
            <a:schemeClr val="tx1"/>
          </a:fontRef>
        </p:style>
        <p:txBody>
          <a:bodyPr rtlCol="0" anchor="ctr"/>
          <a:p>
            <a:pPr algn="ctr"/>
            <a:endParaRPr lang="en-US"/>
          </a:p>
        </p:txBody>
      </p:sp>
      <p:sp>
        <p:nvSpPr>
          <p:cNvPr id="9" name="Oval 8"/>
          <p:cNvSpPr/>
          <p:nvPr/>
        </p:nvSpPr>
        <p:spPr>
          <a:xfrm>
            <a:off x="5463540" y="5826760"/>
            <a:ext cx="394335" cy="403860"/>
          </a:xfrm>
          <a:prstGeom prst="ellipse">
            <a:avLst/>
          </a:prstGeom>
          <a:ln>
            <a:solidFill>
              <a:srgbClr val="FF0000"/>
            </a:solidFill>
          </a:ln>
        </p:spPr>
        <p:style>
          <a:lnRef idx="2">
            <a:schemeClr val="accent1"/>
          </a:lnRef>
          <a:fillRef idx="0">
            <a:srgbClr val="FFFFFF"/>
          </a:fillRef>
          <a:effectRef idx="0">
            <a:srgbClr val="FFFFFF"/>
          </a:effectRef>
          <a:fontRef idx="minor">
            <a:schemeClr val="tx1"/>
          </a:fontRef>
        </p:style>
        <p:txBody>
          <a:bodyPr rtlCol="0" anchor="ctr"/>
          <a:p>
            <a:pPr algn="ctr"/>
            <a:endParaRPr lang="en-US"/>
          </a:p>
        </p:txBody>
      </p:sp>
      <p:sp>
        <p:nvSpPr>
          <p:cNvPr id="10" name="Oval 9"/>
          <p:cNvSpPr/>
          <p:nvPr/>
        </p:nvSpPr>
        <p:spPr>
          <a:xfrm>
            <a:off x="3378200" y="2143760"/>
            <a:ext cx="394335" cy="403860"/>
          </a:xfrm>
          <a:prstGeom prst="ellipse">
            <a:avLst/>
          </a:prstGeom>
          <a:ln>
            <a:solidFill>
              <a:srgbClr val="FF0000"/>
            </a:solidFill>
          </a:ln>
        </p:spPr>
        <p:style>
          <a:lnRef idx="2">
            <a:schemeClr val="accent1"/>
          </a:lnRef>
          <a:fillRef idx="0">
            <a:srgbClr val="FFFFFF"/>
          </a:fillRef>
          <a:effectRef idx="0">
            <a:srgbClr val="FFFFFF"/>
          </a:effectRef>
          <a:fontRef idx="minor">
            <a:schemeClr val="tx1"/>
          </a:fontRef>
        </p:style>
        <p:txBody>
          <a:bodyPr rtlCol="0" anchor="ctr"/>
          <a:p>
            <a:pPr algn="ctr"/>
            <a:endParaRPr lang="en-US"/>
          </a:p>
        </p:txBody>
      </p:sp>
      <p:sp>
        <p:nvSpPr>
          <p:cNvPr id="11" name="Oval 10"/>
          <p:cNvSpPr/>
          <p:nvPr/>
        </p:nvSpPr>
        <p:spPr>
          <a:xfrm>
            <a:off x="5664835" y="3150235"/>
            <a:ext cx="394335" cy="403860"/>
          </a:xfrm>
          <a:prstGeom prst="ellipse">
            <a:avLst/>
          </a:prstGeom>
          <a:ln>
            <a:solidFill>
              <a:srgbClr val="FF0000"/>
            </a:solidFill>
          </a:ln>
        </p:spPr>
        <p:style>
          <a:lnRef idx="2">
            <a:schemeClr val="accent1"/>
          </a:lnRef>
          <a:fillRef idx="0">
            <a:srgbClr val="FFFFFF"/>
          </a:fillRef>
          <a:effectRef idx="0">
            <a:srgbClr val="FFFFFF"/>
          </a:effectRef>
          <a:fontRef idx="minor">
            <a:schemeClr val="tx1"/>
          </a:fontRef>
        </p:style>
        <p:txBody>
          <a:bodyPr rtlCol="0" anchor="ctr"/>
          <a:p>
            <a:pPr algn="ctr"/>
            <a:endParaRPr lang="en-US"/>
          </a:p>
        </p:txBody>
      </p:sp>
      <p:sp>
        <p:nvSpPr>
          <p:cNvPr id="12" name="Oval 11"/>
          <p:cNvSpPr/>
          <p:nvPr/>
        </p:nvSpPr>
        <p:spPr>
          <a:xfrm>
            <a:off x="617855" y="4523105"/>
            <a:ext cx="394335" cy="403860"/>
          </a:xfrm>
          <a:prstGeom prst="ellipse">
            <a:avLst/>
          </a:prstGeom>
          <a:ln>
            <a:solidFill>
              <a:srgbClr val="FF0000"/>
            </a:solidFill>
          </a:ln>
        </p:spPr>
        <p:style>
          <a:lnRef idx="2">
            <a:schemeClr val="accent1"/>
          </a:lnRef>
          <a:fillRef idx="0">
            <a:srgbClr val="FFFFFF"/>
          </a:fillRef>
          <a:effectRef idx="0">
            <a:srgbClr val="FFFFFF"/>
          </a:effectRef>
          <a:fontRef idx="minor">
            <a:schemeClr val="tx1"/>
          </a:fontRef>
        </p:style>
        <p:txBody>
          <a:bodyPr rtlCol="0" anchor="ctr"/>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Users\NGHIA\Pictures\images.jpg"/>
          <p:cNvPicPr>
            <a:picLocks noChangeAspect="1" noChangeArrowheads="1"/>
          </p:cNvPicPr>
          <p:nvPr/>
        </p:nvPicPr>
        <p:blipFill>
          <a:blip r:embed="rId1"/>
          <a:srcRect/>
          <a:stretch>
            <a:fillRect/>
          </a:stretch>
        </p:blipFill>
        <p:spPr bwMode="auto">
          <a:xfrm>
            <a:off x="0" y="0"/>
            <a:ext cx="12192000" cy="6914976"/>
          </a:xfrm>
          <a:prstGeom prst="rect">
            <a:avLst/>
          </a:prstGeom>
          <a:noFill/>
        </p:spPr>
      </p:pic>
      <p:sp>
        <p:nvSpPr>
          <p:cNvPr id="5" name="Cloud 4"/>
          <p:cNvSpPr/>
          <p:nvPr/>
        </p:nvSpPr>
        <p:spPr>
          <a:xfrm>
            <a:off x="3108959" y="110196"/>
            <a:ext cx="5359791" cy="998807"/>
          </a:xfrm>
          <a:prstGeom prst="cloud">
            <a:avLst/>
          </a:prstGeom>
          <a:solidFill>
            <a:schemeClr val="accent4">
              <a:lumMod val="40000"/>
              <a:lumOff val="6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69655" y="342199"/>
            <a:ext cx="3052689"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VẬN DỤNG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132709" y="2050705"/>
            <a:ext cx="10381957" cy="2505301"/>
          </a:xfrm>
          <a:prstGeom prst="rect">
            <a:avLst/>
          </a:prstGeom>
          <a:noFill/>
        </p:spPr>
        <p:txBody>
          <a:bodyPr wrap="square" rtlCol="0">
            <a:spAutoFit/>
          </a:bodyPr>
          <a:lstStyle/>
          <a:p>
            <a:pPr algn="just">
              <a:lnSpc>
                <a:spcPct val="115000"/>
              </a:lnSpc>
              <a:tabLst>
                <a:tab pos="1816100" algn="l"/>
                <a:tab pos="3644900" algn="l"/>
              </a:tabLst>
            </a:pPr>
            <a:r>
              <a:rPr lang="en-US" sz="2800" b="1" dirty="0" err="1">
                <a:latin typeface="Times New Roman" panose="02020603050405020304" pitchFamily="18" charset="0"/>
                <a:ea typeface="Arial" panose="020B0604020202020204" pitchFamily="34" charset="0"/>
                <a:cs typeface="Times New Roman" panose="02020603050405020304" pitchFamily="18" charset="0"/>
              </a:rPr>
              <a:t>Câu</a:t>
            </a:r>
            <a:r>
              <a:rPr lang="en-US" sz="2800" b="1" dirty="0">
                <a:latin typeface="Times New Roman" panose="02020603050405020304" pitchFamily="18" charset="0"/>
                <a:ea typeface="Arial" panose="020B0604020202020204" pitchFamily="34" charset="0"/>
                <a:cs typeface="Times New Roman" panose="02020603050405020304" pitchFamily="18" charset="0"/>
              </a:rPr>
              <a:t> 6</a:t>
            </a: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Dựa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vào</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kiến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thức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đã</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học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hãy</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giải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thích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vì</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sao</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sau</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khi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ăn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bánh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kẹo</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cần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vệ</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sinh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răng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miệng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just">
              <a:lnSpc>
                <a:spcPct val="115000"/>
              </a:lnSpc>
              <a:tabLst>
                <a:tab pos="1816100" algn="l"/>
                <a:tab pos="3644900" algn="l"/>
              </a:tabLst>
            </a:pPr>
            <a:r>
              <a:rPr lang="en-US" sz="2800" b="1" dirty="0" err="1">
                <a:latin typeface="Times New Roman" panose="02020603050405020304" pitchFamily="18" charset="0"/>
                <a:ea typeface="Arial" panose="020B0604020202020204" pitchFamily="34" charset="0"/>
                <a:cs typeface="Times New Roman" panose="02020603050405020304" pitchFamily="18" charset="0"/>
              </a:rPr>
              <a:t>Câu</a:t>
            </a:r>
            <a:r>
              <a:rPr lang="en-US" sz="2800" b="1" dirty="0">
                <a:latin typeface="Times New Roman" panose="02020603050405020304" pitchFamily="18" charset="0"/>
                <a:ea typeface="Arial" panose="020B0604020202020204" pitchFamily="34" charset="0"/>
                <a:cs typeface="Times New Roman" panose="02020603050405020304" pitchFamily="18" charset="0"/>
              </a:rPr>
              <a:t> 7</a:t>
            </a: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Dựa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trên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kiến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thức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sinh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học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đã</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học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em</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hãy</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giải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thích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ý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nghĩa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câu</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thành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ngữ</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Nhai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kĩ</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no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lâu</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algn="just"/>
            <a:endParaRPr lang="en-US" sz="2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
        <p:nvSpPr>
          <p:cNvPr id="2" name="Title 1"/>
          <p:cNvSpPr>
            <a:spLocks noGrp="1"/>
          </p:cNvSpPr>
          <p:nvPr>
            <p:ph type="title"/>
          </p:nvPr>
        </p:nvSpPr>
        <p:spPr/>
        <p:txBody>
          <a:bodyPr/>
          <a:p>
            <a:r>
              <a:rPr lang="en-US" sz="6000">
                <a:latin typeface="Times New Roman" panose="02020603050405020304" pitchFamily="18" charset="0"/>
                <a:cs typeface="Times New Roman" panose="02020603050405020304" pitchFamily="18" charset="0"/>
              </a:rPr>
              <a:t>HƯỚNG DẪN VỀ NHÀ</a:t>
            </a:r>
            <a:endParaRPr lang="en-US" sz="600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677545" y="2160905"/>
            <a:ext cx="9478645" cy="3880485"/>
          </a:xfrm>
        </p:spPr>
        <p:txBody>
          <a:bodyPr/>
          <a:p>
            <a:r>
              <a:rPr lang="en-US" sz="3600">
                <a:latin typeface="Times New Roman" panose="02020603050405020304" pitchFamily="18" charset="0"/>
                <a:cs typeface="Times New Roman" panose="02020603050405020304" pitchFamily="18" charset="0"/>
              </a:rPr>
              <a:t>Trả lời câu hỏi trong SBT</a:t>
            </a:r>
            <a:endParaRPr lang="en-US" sz="3600">
              <a:latin typeface="Times New Roman" panose="02020603050405020304" pitchFamily="18" charset="0"/>
              <a:cs typeface="Times New Roman" panose="02020603050405020304" pitchFamily="18" charset="0"/>
            </a:endParaRPr>
          </a:p>
          <a:p>
            <a:r>
              <a:rPr lang="en-US" sz="3600">
                <a:latin typeface="Times New Roman" panose="02020603050405020304" pitchFamily="18" charset="0"/>
                <a:cs typeface="Times New Roman" panose="02020603050405020304" pitchFamily="18" charset="0"/>
              </a:rPr>
              <a:t>Chuẩn bị bài mới: Máu và hệ tuần hoàn của cơ thể người</a:t>
            </a:r>
            <a:endParaRPr lang="en-US" sz="360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Users\NGHIA\Pictures\images.jpg"/>
          <p:cNvPicPr>
            <a:picLocks noChangeAspect="1" noChangeArrowheads="1"/>
          </p:cNvPicPr>
          <p:nvPr/>
        </p:nvPicPr>
        <p:blipFill>
          <a:blip r:embed="rId1"/>
          <a:srcRect/>
          <a:stretch>
            <a:fillRect/>
          </a:stretch>
        </p:blipFill>
        <p:spPr bwMode="auto">
          <a:xfrm>
            <a:off x="0" y="0"/>
            <a:ext cx="12192000" cy="6914976"/>
          </a:xfrm>
          <a:prstGeom prst="rect">
            <a:avLst/>
          </a:prstGeom>
          <a:noFill/>
        </p:spPr>
      </p:pic>
      <p:grpSp>
        <p:nvGrpSpPr>
          <p:cNvPr id="6" name="Group 5"/>
          <p:cNvGrpSpPr/>
          <p:nvPr/>
        </p:nvGrpSpPr>
        <p:grpSpPr>
          <a:xfrm>
            <a:off x="439311" y="57168"/>
            <a:ext cx="8451471" cy="759470"/>
            <a:chOff x="698513" y="300588"/>
            <a:chExt cx="8500904" cy="494937"/>
          </a:xfrm>
        </p:grpSpPr>
        <p:sp>
          <p:nvSpPr>
            <p:cNvPr id="7" name="Pentagon 3"/>
            <p:cNvSpPr/>
            <p:nvPr/>
          </p:nvSpPr>
          <p:spPr>
            <a:xfrm>
              <a:off x="698513" y="300588"/>
              <a:ext cx="804595" cy="484632"/>
            </a:xfrm>
            <a:prstGeom prst="homePlate">
              <a:avLst/>
            </a:prstGeom>
            <a:solidFill>
              <a:schemeClr val="accent3">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800" b="1" dirty="0">
                  <a:solidFill>
                    <a:srgbClr val="FF0000"/>
                  </a:solidFill>
                  <a:latin typeface="Times New Roman" panose="02020603050405020304" pitchFamily="18" charset="0"/>
                  <a:cs typeface="Times New Roman" panose="02020603050405020304" pitchFamily="18" charset="0"/>
                </a:rPr>
                <a:t>I.</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8" name="Chevron 4"/>
            <p:cNvSpPr/>
            <p:nvPr/>
          </p:nvSpPr>
          <p:spPr>
            <a:xfrm>
              <a:off x="1448788" y="310893"/>
              <a:ext cx="7750629" cy="484632"/>
            </a:xfrm>
            <a:prstGeom prst="chevron">
              <a:avLst/>
            </a:prstGeom>
            <a:solidFill>
              <a:schemeClr val="accent3">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800" b="1" dirty="0" err="1">
                  <a:solidFill>
                    <a:srgbClr val="FF0000"/>
                  </a:solidFill>
                  <a:latin typeface="Times New Roman" panose="02020603050405020304" pitchFamily="18" charset="0"/>
                  <a:cs typeface="Times New Roman" panose="02020603050405020304" pitchFamily="18" charset="0"/>
                </a:rPr>
                <a:t>Khái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niệm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chất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dinh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dưỡng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dinh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dưỡng</a:t>
              </a:r>
              <a:endParaRPr lang="en-US" sz="2800" b="1" dirty="0">
                <a:solidFill>
                  <a:srgbClr val="FF0000"/>
                </a:solidFill>
                <a:latin typeface="Times New Roman" panose="02020603050405020304" pitchFamily="18" charset="0"/>
                <a:cs typeface="Times New Roman" panose="02020603050405020304" pitchFamily="18" charset="0"/>
              </a:endParaRPr>
            </a:p>
          </p:txBody>
        </p:sp>
      </p:grpSp>
      <p:pic>
        <p:nvPicPr>
          <p:cNvPr id="9222" name="Picture 6" descr="Bốn nhóm chất dinh dưỡng quan trọng đối với cơ th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81" y="1867818"/>
            <a:ext cx="2232051" cy="2232051"/>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Thực đơn cho trẻ suy dinh dưỡng tăng cân nhanh chóng | Mầm non Đông Hải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0962" y="1746172"/>
            <a:ext cx="2881041" cy="2430733"/>
          </a:xfrm>
          <a:prstGeom prst="ellipse">
            <a:avLst/>
          </a:prstGeom>
          <a:noFill/>
          <a:extLst>
            <a:ext uri="{909E8E84-426E-40DD-AFC4-6F175D3DCCD1}">
              <a14:hiddenFill xmlns:a14="http://schemas.microsoft.com/office/drawing/2010/main">
                <a:solidFill>
                  <a:srgbClr val="FFFFFF"/>
                </a:solidFill>
              </a14:hiddenFill>
            </a:ext>
          </a:extLst>
        </p:spPr>
      </p:pic>
      <p:sp>
        <p:nvSpPr>
          <p:cNvPr id="9" name="Freeform 31"/>
          <p:cNvSpPr/>
          <p:nvPr/>
        </p:nvSpPr>
        <p:spPr bwMode="gray">
          <a:xfrm rot="11740325" flipH="1">
            <a:off x="2138254" y="2795121"/>
            <a:ext cx="841789" cy="503545"/>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E7A9A9">
                  <a:alpha val="32001"/>
                </a:srgbClr>
              </a:gs>
              <a:gs pos="100000">
                <a:srgbClr val="D05656"/>
              </a:gs>
            </a:gsLst>
            <a:lin ang="0" scaled="1"/>
          </a:gradFill>
          <a:ln>
            <a:noFill/>
          </a:ln>
          <a:extLst>
            <a:ext uri="{91240B29-F687-4F45-9708-019B960494DF}">
              <a14:hiddenLine xmlns:a14="http://schemas.microsoft.com/office/drawing/2010/main" w="12700">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9228" name="Picture 12" descr="Dinh dưỡng đầy đủ cho trẻ từ 3 - 6 tuổi - Trường Mầm non Tuổi Ngọ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3444" y="1845511"/>
            <a:ext cx="2401975" cy="2232051"/>
          </a:xfrm>
          <a:prstGeom prst="ellipse">
            <a:avLst/>
          </a:prstGeom>
          <a:noFill/>
          <a:extLst>
            <a:ext uri="{909E8E84-426E-40DD-AFC4-6F175D3DCCD1}">
              <a14:hiddenFill xmlns:a14="http://schemas.microsoft.com/office/drawing/2010/main">
                <a:solidFill>
                  <a:srgbClr val="FFFFFF"/>
                </a:solidFill>
              </a14:hiddenFill>
            </a:ext>
          </a:extLst>
        </p:spPr>
      </p:pic>
      <p:sp>
        <p:nvSpPr>
          <p:cNvPr id="10" name="Freeform 31"/>
          <p:cNvSpPr/>
          <p:nvPr/>
        </p:nvSpPr>
        <p:spPr bwMode="gray">
          <a:xfrm rot="11740325" flipH="1">
            <a:off x="5375495" y="2575373"/>
            <a:ext cx="766356" cy="589984"/>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E7A9A9">
                  <a:alpha val="32001"/>
                </a:srgbClr>
              </a:gs>
              <a:gs pos="100000">
                <a:srgbClr val="D05656"/>
              </a:gs>
            </a:gsLst>
            <a:lin ang="0" scaled="1"/>
          </a:gradFill>
          <a:ln>
            <a:noFill/>
          </a:ln>
          <a:extLst>
            <a:ext uri="{91240B29-F687-4F45-9708-019B960494DF}">
              <a14:hiddenLine xmlns:a14="http://schemas.microsoft.com/office/drawing/2010/main" w="12700">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11" name="Picture 4" descr="Những lưu ý mẹ cần nhớ để trẻ có hệ tiêu hóa khỏe mạn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2756" y="2144600"/>
            <a:ext cx="2690823" cy="1804585"/>
          </a:xfrm>
          <a:prstGeom prst="ellipse">
            <a:avLst/>
          </a:prstGeom>
          <a:noFill/>
          <a:extLst>
            <a:ext uri="{909E8E84-426E-40DD-AFC4-6F175D3DCCD1}">
              <a14:hiddenFill xmlns:a14="http://schemas.microsoft.com/office/drawing/2010/main">
                <a:solidFill>
                  <a:srgbClr val="FFFFFF"/>
                </a:solidFill>
              </a14:hiddenFill>
            </a:ext>
          </a:extLst>
        </p:spPr>
      </p:pic>
      <p:sp>
        <p:nvSpPr>
          <p:cNvPr id="12" name="Freeform 31"/>
          <p:cNvSpPr/>
          <p:nvPr/>
        </p:nvSpPr>
        <p:spPr bwMode="gray">
          <a:xfrm rot="11740325" flipH="1">
            <a:off x="8933434" y="2666545"/>
            <a:ext cx="766356" cy="589984"/>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E7A9A9">
                  <a:alpha val="32001"/>
                </a:srgbClr>
              </a:gs>
              <a:gs pos="100000">
                <a:srgbClr val="D05656"/>
              </a:gs>
            </a:gsLst>
            <a:lin ang="0" scaled="1"/>
          </a:gradFill>
          <a:ln>
            <a:noFill/>
          </a:ln>
          <a:extLst>
            <a:ext uri="{91240B29-F687-4F45-9708-019B960494DF}">
              <a14:hiddenLine xmlns:a14="http://schemas.microsoft.com/office/drawing/2010/main" w="12700">
                <a:solidFill>
                  <a:srgbClr val="000000"/>
                </a:solidFill>
                <a:rou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 name="Wave 13"/>
          <p:cNvSpPr/>
          <p:nvPr/>
        </p:nvSpPr>
        <p:spPr>
          <a:xfrm>
            <a:off x="1862972" y="4893966"/>
            <a:ext cx="9031459" cy="1316173"/>
          </a:xfrm>
          <a:prstGeom prst="wave">
            <a:avLst/>
          </a:prstGeom>
          <a:solidFill>
            <a:schemeClr val="accent3">
              <a:lumMod val="40000"/>
              <a:lumOff val="60000"/>
            </a:schemeClr>
          </a:solidFill>
          <a:ln>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rgbClr val="FF3399"/>
                </a:solidFill>
                <a:latin typeface="Times New Roman" panose="02020603050405020304" pitchFamily="18" charset="0"/>
                <a:cs typeface="Times New Roman" panose="02020603050405020304" pitchFamily="18" charset="0"/>
              </a:rPr>
              <a:t>Theo </a:t>
            </a:r>
            <a:r>
              <a:rPr lang="en-US" sz="3200" b="1" i="1" dirty="0" err="1">
                <a:solidFill>
                  <a:srgbClr val="FF3399"/>
                </a:solidFill>
                <a:latin typeface="Times New Roman" panose="02020603050405020304" pitchFamily="18" charset="0"/>
                <a:cs typeface="Times New Roman" panose="02020603050405020304" pitchFamily="18" charset="0"/>
              </a:rPr>
              <a:t>em</a:t>
            </a:r>
            <a:r>
              <a:rPr lang="en-US" sz="3200" b="1" i="1" dirty="0">
                <a:solidFill>
                  <a:srgbClr val="FF3399"/>
                </a:solidFill>
                <a:latin typeface="Times New Roman" panose="02020603050405020304" pitchFamily="18" charset="0"/>
                <a:cs typeface="Times New Roman" panose="02020603050405020304" pitchFamily="18" charset="0"/>
              </a:rPr>
              <a:t>, </a:t>
            </a:r>
            <a:r>
              <a:rPr lang="en-US" sz="3200" b="1" i="1" dirty="0" err="1">
                <a:solidFill>
                  <a:srgbClr val="FF3399"/>
                </a:solidFill>
                <a:latin typeface="Times New Roman" panose="02020603050405020304" pitchFamily="18" charset="0"/>
                <a:cs typeface="Times New Roman" panose="02020603050405020304" pitchFamily="18" charset="0"/>
              </a:rPr>
              <a:t>thế</a:t>
            </a:r>
            <a:r>
              <a:rPr lang="en-US" sz="3200" b="1" i="1" dirty="0">
                <a:solidFill>
                  <a:srgbClr val="FF3399"/>
                </a:solidFill>
                <a:latin typeface="Times New Roman" panose="02020603050405020304" pitchFamily="18" charset="0"/>
                <a:cs typeface="Times New Roman" panose="02020603050405020304" pitchFamily="18" charset="0"/>
              </a:rPr>
              <a:t> </a:t>
            </a:r>
            <a:r>
              <a:rPr lang="en-US" sz="3200" b="1" i="1" dirty="0" err="1">
                <a:solidFill>
                  <a:srgbClr val="FF3399"/>
                </a:solidFill>
                <a:latin typeface="Times New Roman" panose="02020603050405020304" pitchFamily="18" charset="0"/>
                <a:cs typeface="Times New Roman" panose="02020603050405020304" pitchFamily="18" charset="0"/>
              </a:rPr>
              <a:t>nào</a:t>
            </a:r>
            <a:r>
              <a:rPr lang="en-US" sz="3200" b="1" i="1" dirty="0">
                <a:solidFill>
                  <a:srgbClr val="FF3399"/>
                </a:solidFill>
                <a:latin typeface="Times New Roman" panose="02020603050405020304" pitchFamily="18" charset="0"/>
                <a:cs typeface="Times New Roman" panose="02020603050405020304" pitchFamily="18" charset="0"/>
              </a:rPr>
              <a:t> </a:t>
            </a:r>
            <a:r>
              <a:rPr lang="en-US" sz="3200" b="1" i="1" dirty="0" err="1">
                <a:solidFill>
                  <a:srgbClr val="FF3399"/>
                </a:solidFill>
                <a:latin typeface="Times New Roman" panose="02020603050405020304" pitchFamily="18" charset="0"/>
                <a:cs typeface="Times New Roman" panose="02020603050405020304" pitchFamily="18" charset="0"/>
              </a:rPr>
              <a:t>là</a:t>
            </a:r>
            <a:r>
              <a:rPr lang="en-US" sz="3200" b="1" i="1" dirty="0">
                <a:solidFill>
                  <a:srgbClr val="FF3399"/>
                </a:solidFill>
                <a:latin typeface="Times New Roman" panose="02020603050405020304" pitchFamily="18" charset="0"/>
                <a:cs typeface="Times New Roman" panose="02020603050405020304" pitchFamily="18" charset="0"/>
              </a:rPr>
              <a:t> </a:t>
            </a:r>
            <a:r>
              <a:rPr lang="en-US" sz="3200" b="1" i="1" dirty="0" err="1">
                <a:solidFill>
                  <a:srgbClr val="FF3399"/>
                </a:solidFill>
                <a:latin typeface="Times New Roman" panose="02020603050405020304" pitchFamily="18" charset="0"/>
                <a:cs typeface="Times New Roman" panose="02020603050405020304" pitchFamily="18" charset="0"/>
              </a:rPr>
              <a:t>dinh</a:t>
            </a:r>
            <a:r>
              <a:rPr lang="en-US" sz="3200" b="1" i="1" dirty="0">
                <a:solidFill>
                  <a:srgbClr val="FF3399"/>
                </a:solidFill>
                <a:latin typeface="Times New Roman" panose="02020603050405020304" pitchFamily="18" charset="0"/>
                <a:cs typeface="Times New Roman" panose="02020603050405020304" pitchFamily="18" charset="0"/>
              </a:rPr>
              <a:t> </a:t>
            </a:r>
            <a:r>
              <a:rPr lang="en-US" sz="3200" b="1" i="1" dirty="0" err="1">
                <a:solidFill>
                  <a:srgbClr val="FF3399"/>
                </a:solidFill>
                <a:latin typeface="Times New Roman" panose="02020603050405020304" pitchFamily="18" charset="0"/>
                <a:cs typeface="Times New Roman" panose="02020603050405020304" pitchFamily="18" charset="0"/>
              </a:rPr>
              <a:t>dưỡng</a:t>
            </a:r>
            <a:r>
              <a:rPr lang="en-US" sz="3200" b="1" i="1" dirty="0">
                <a:solidFill>
                  <a:srgbClr val="FF3399"/>
                </a:solidFill>
                <a:latin typeface="Times New Roman" panose="02020603050405020304" pitchFamily="18" charset="0"/>
                <a:cs typeface="Times New Roman" panose="02020603050405020304" pitchFamily="18" charset="0"/>
              </a:rPr>
              <a:t>?</a:t>
            </a:r>
            <a:endParaRPr lang="en-US" sz="3200" b="1" i="1" dirty="0">
              <a:solidFill>
                <a:srgbClr val="FF3399"/>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Users\NGHIA\Pictures\images.jpg"/>
          <p:cNvPicPr>
            <a:picLocks noChangeAspect="1" noChangeArrowheads="1"/>
          </p:cNvPicPr>
          <p:nvPr/>
        </p:nvPicPr>
        <p:blipFill>
          <a:blip r:embed="rId1"/>
          <a:srcRect/>
          <a:stretch>
            <a:fillRect/>
          </a:stretch>
        </p:blipFill>
        <p:spPr bwMode="auto">
          <a:xfrm>
            <a:off x="0" y="0"/>
            <a:ext cx="12192000" cy="6914976"/>
          </a:xfrm>
          <a:prstGeom prst="rect">
            <a:avLst/>
          </a:prstGeom>
          <a:noFill/>
        </p:spPr>
      </p:pic>
      <p:sp>
        <p:nvSpPr>
          <p:cNvPr id="5" name="Rounded Rectangle 12"/>
          <p:cNvSpPr/>
          <p:nvPr/>
        </p:nvSpPr>
        <p:spPr>
          <a:xfrm>
            <a:off x="805375" y="1462336"/>
            <a:ext cx="10581249" cy="3233146"/>
          </a:xfrm>
          <a:prstGeom prst="roundRect">
            <a:avLst/>
          </a:prstGeom>
          <a:solidFill>
            <a:schemeClr val="bg1"/>
          </a:solidFill>
          <a:ln w="5715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ea typeface="Times New Roman" panose="02020603050405020304" pitchFamily="18" charset="0"/>
              </a:rPr>
              <a:t>đổi và sử dụng chất dinh dưỡng để duy trì sự sống của cơ thể.</a:t>
            </a:r>
            <a:endParaRPr lang="en-US" sz="2600" b="1" dirty="0">
              <a:solidFill>
                <a:schemeClr val="tx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156" y="1223119"/>
            <a:ext cx="1070790" cy="612910"/>
          </a:xfrm>
          <a:prstGeom prst="rect">
            <a:avLst/>
          </a:prstGeom>
        </p:spPr>
      </p:pic>
      <p:grpSp>
        <p:nvGrpSpPr>
          <p:cNvPr id="7" name="Group 6"/>
          <p:cNvGrpSpPr/>
          <p:nvPr/>
        </p:nvGrpSpPr>
        <p:grpSpPr>
          <a:xfrm>
            <a:off x="296732" y="154903"/>
            <a:ext cx="8354899" cy="759470"/>
            <a:chOff x="698513" y="300588"/>
            <a:chExt cx="8500904" cy="494937"/>
          </a:xfrm>
        </p:grpSpPr>
        <p:sp>
          <p:nvSpPr>
            <p:cNvPr id="8" name="Pentagon 3"/>
            <p:cNvSpPr/>
            <p:nvPr/>
          </p:nvSpPr>
          <p:spPr>
            <a:xfrm>
              <a:off x="698513" y="300588"/>
              <a:ext cx="804595" cy="484632"/>
            </a:xfrm>
            <a:prstGeom prst="homePlate">
              <a:avLst/>
            </a:prstGeom>
            <a:solidFill>
              <a:schemeClr val="accent3">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800" b="1" dirty="0">
                  <a:solidFill>
                    <a:srgbClr val="FF0000"/>
                  </a:solidFill>
                  <a:latin typeface="Times New Roman" panose="02020603050405020304" pitchFamily="18" charset="0"/>
                  <a:cs typeface="Times New Roman" panose="02020603050405020304" pitchFamily="18" charset="0"/>
                </a:rPr>
                <a:t>I.</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9" name="Chevron 4"/>
            <p:cNvSpPr/>
            <p:nvPr/>
          </p:nvSpPr>
          <p:spPr>
            <a:xfrm>
              <a:off x="1448788" y="310893"/>
              <a:ext cx="7750629" cy="484632"/>
            </a:xfrm>
            <a:prstGeom prst="chevron">
              <a:avLst/>
            </a:prstGeom>
            <a:solidFill>
              <a:schemeClr val="accent3">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800" b="1" dirty="0" err="1">
                  <a:solidFill>
                    <a:srgbClr val="FF0000"/>
                  </a:solidFill>
                  <a:latin typeface="Times New Roman" panose="02020603050405020304" pitchFamily="18" charset="0"/>
                  <a:cs typeface="Times New Roman" panose="02020603050405020304" pitchFamily="18" charset="0"/>
                </a:rPr>
                <a:t>Khái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niệm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chất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dinh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dưỡng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dinh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dưỡng</a:t>
              </a:r>
              <a:endParaRPr lang="en-US" sz="2800" b="1" dirty="0">
                <a:solidFill>
                  <a:srgbClr val="FF0000"/>
                </a:solidFill>
                <a:latin typeface="Times New Roman" panose="02020603050405020304" pitchFamily="18" charset="0"/>
                <a:cs typeface="Times New Roman" panose="02020603050405020304" pitchFamily="18" charset="0"/>
              </a:endParaRPr>
            </a:p>
          </p:txBody>
        </p:sp>
      </p:grpSp>
      <p:sp>
        <p:nvSpPr>
          <p:cNvPr id="13" name="TextBox 12"/>
          <p:cNvSpPr txBox="1"/>
          <p:nvPr/>
        </p:nvSpPr>
        <p:spPr>
          <a:xfrm>
            <a:off x="1263747" y="1836029"/>
            <a:ext cx="9664504" cy="2554545"/>
          </a:xfrm>
          <a:prstGeom prst="rect">
            <a:avLst/>
          </a:prstGeom>
          <a:noFill/>
        </p:spPr>
        <p:txBody>
          <a:bodyPr wrap="square">
            <a:spAutoFit/>
          </a:bodyPr>
          <a:lstStyle/>
          <a:p>
            <a:pPr algn="just"/>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dinh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dưỡng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algn="just"/>
            <a:r>
              <a:rPr lang="vi-VN" sz="3200" dirty="0">
                <a:effectLst/>
                <a:latin typeface="Times New Roman" panose="02020603050405020304" pitchFamily="18" charset="0"/>
                <a:ea typeface="Times New Roman" panose="02020603050405020304" pitchFamily="18" charset="0"/>
              </a:rPr>
              <a:t>- Dinh dưỡng là quá trình thu nhận, biến đổi và sử dụng chất dinh dưỡng để duy trì sự sống của cơ thể.</a:t>
            </a:r>
            <a:endParaRPr lang="en-US"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Users\NGHIA\Pictures\images.jpg"/>
          <p:cNvPicPr>
            <a:picLocks noChangeAspect="1" noChangeArrowheads="1"/>
          </p:cNvPicPr>
          <p:nvPr/>
        </p:nvPicPr>
        <p:blipFill>
          <a:blip r:embed="rId1"/>
          <a:srcRect/>
          <a:stretch>
            <a:fillRect/>
          </a:stretch>
        </p:blipFill>
        <p:spPr bwMode="auto">
          <a:xfrm>
            <a:off x="-1" y="-28488"/>
            <a:ext cx="12192000" cy="6914976"/>
          </a:xfrm>
          <a:prstGeom prst="rect">
            <a:avLst/>
          </a:prstGeom>
          <a:noFill/>
        </p:spPr>
      </p:pic>
      <p:grpSp>
        <p:nvGrpSpPr>
          <p:cNvPr id="5" name="Group 4"/>
          <p:cNvGrpSpPr/>
          <p:nvPr/>
        </p:nvGrpSpPr>
        <p:grpSpPr>
          <a:xfrm>
            <a:off x="439312" y="-28488"/>
            <a:ext cx="5656687" cy="759470"/>
            <a:chOff x="698513" y="300588"/>
            <a:chExt cx="5028534" cy="494937"/>
          </a:xfrm>
        </p:grpSpPr>
        <p:sp>
          <p:nvSpPr>
            <p:cNvPr id="6" name="Pentagon 3"/>
            <p:cNvSpPr/>
            <p:nvPr/>
          </p:nvSpPr>
          <p:spPr>
            <a:xfrm>
              <a:off x="698513" y="300588"/>
              <a:ext cx="804595" cy="484632"/>
            </a:xfrm>
            <a:prstGeom prst="homePlate">
              <a:avLst/>
            </a:prstGeom>
            <a:solidFill>
              <a:schemeClr val="accent3">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800" b="1" dirty="0">
                  <a:solidFill>
                    <a:srgbClr val="FF0000"/>
                  </a:solidFill>
                  <a:latin typeface="Times New Roman" panose="02020603050405020304" pitchFamily="18" charset="0"/>
                  <a:cs typeface="Times New Roman" panose="02020603050405020304" pitchFamily="18" charset="0"/>
                </a:rPr>
                <a:t>II.</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Chevron 4"/>
            <p:cNvSpPr/>
            <p:nvPr/>
          </p:nvSpPr>
          <p:spPr>
            <a:xfrm>
              <a:off x="1448788" y="310893"/>
              <a:ext cx="4278259" cy="484632"/>
            </a:xfrm>
            <a:prstGeom prst="chevron">
              <a:avLst/>
            </a:prstGeom>
            <a:solidFill>
              <a:schemeClr val="accent3">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800" b="1" dirty="0" err="1">
                  <a:solidFill>
                    <a:srgbClr val="FF0000"/>
                  </a:solidFill>
                  <a:latin typeface="Times New Roman" panose="02020603050405020304" pitchFamily="18" charset="0"/>
                  <a:cs typeface="Times New Roman" panose="02020603050405020304" pitchFamily="18" charset="0"/>
                </a:rPr>
                <a:t>Tiêu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hoá</a:t>
              </a:r>
              <a:r>
                <a:rPr lang="en-US" sz="2800" b="1" dirty="0">
                  <a:solidFill>
                    <a:srgbClr val="FF0000"/>
                  </a:solidFill>
                  <a:latin typeface="Times New Roman" panose="02020603050405020304" pitchFamily="18" charset="0"/>
                  <a:cs typeface="Times New Roman" panose="02020603050405020304" pitchFamily="18" charset="0"/>
                </a:rPr>
                <a:t> ở </a:t>
              </a:r>
              <a:r>
                <a:rPr lang="en-US" sz="2800" b="1" dirty="0" err="1">
                  <a:solidFill>
                    <a:srgbClr val="FF0000"/>
                  </a:solidFill>
                  <a:latin typeface="Times New Roman" panose="02020603050405020304" pitchFamily="18" charset="0"/>
                  <a:cs typeface="Times New Roman" panose="02020603050405020304" pitchFamily="18" charset="0"/>
                </a:rPr>
                <a:t>người</a:t>
              </a:r>
              <a:endParaRPr lang="en-US" sz="2800" b="1" dirty="0">
                <a:solidFill>
                  <a:srgbClr val="FF0000"/>
                </a:solidFill>
                <a:latin typeface="Times New Roman" panose="02020603050405020304" pitchFamily="18" charset="0"/>
                <a:cs typeface="Times New Roman" panose="02020603050405020304" pitchFamily="18" charset="0"/>
              </a:endParaRPr>
            </a:p>
          </p:txBody>
        </p:sp>
      </p:grpSp>
      <p:sp>
        <p:nvSpPr>
          <p:cNvPr id="11" name="TextBox 10"/>
          <p:cNvSpPr txBox="1"/>
          <p:nvPr/>
        </p:nvSpPr>
        <p:spPr>
          <a:xfrm>
            <a:off x="439312" y="849366"/>
            <a:ext cx="8141981" cy="523220"/>
          </a:xfrm>
          <a:prstGeom prst="rect">
            <a:avLst/>
          </a:prstGeom>
          <a:noFill/>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1. </a:t>
            </a:r>
            <a:r>
              <a:rPr lang="en-US" sz="2800" b="1" dirty="0" err="1">
                <a:solidFill>
                  <a:srgbClr val="FF0000"/>
                </a:solidFill>
                <a:latin typeface="Times New Roman" panose="02020603050405020304" pitchFamily="18" charset="0"/>
                <a:cs typeface="Times New Roman" panose="02020603050405020304" pitchFamily="18" charset="0"/>
              </a:rPr>
              <a:t>Cấu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tạo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chức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năng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hệ</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tiêu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hoá</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5534119" y="1956271"/>
            <a:ext cx="6657881" cy="230832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Quan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32.1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342900" indent="-342900">
              <a:buAutoNum type="arabicPeriod"/>
            </a:pP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qua.</a:t>
            </a:r>
            <a:endParaRPr lang="en-US" sz="2400" dirty="0">
              <a:latin typeface="Times New Roman" panose="02020603050405020304" pitchFamily="18" charset="0"/>
              <a:cs typeface="Times New Roman" panose="02020603050405020304" pitchFamily="18" charset="0"/>
            </a:endParaRPr>
          </a:p>
        </p:txBody>
      </p:sp>
      <p:pic>
        <p:nvPicPr>
          <p:cNvPr id="15" name="Picture 18" descr="Cau hoi"/>
          <p:cNvPicPr>
            <a:picLocks noChangeAspect="1" noChangeArrowheads="1" noCrop="1"/>
          </p:cNvPicPr>
          <p:nvPr/>
        </p:nvPicPr>
        <p:blipFill>
          <a:blip r:embed="rId2"/>
          <a:srcRect/>
          <a:stretch>
            <a:fillRect/>
          </a:stretch>
        </p:blipFill>
        <p:spPr bwMode="auto">
          <a:xfrm>
            <a:off x="5122697" y="1475394"/>
            <a:ext cx="496653" cy="786367"/>
          </a:xfrm>
          <a:prstGeom prst="rect">
            <a:avLst/>
          </a:prstGeom>
          <a:noFill/>
          <a:ln w="9525">
            <a:noFill/>
            <a:miter lim="800000"/>
            <a:headEnd/>
            <a:tailEnd/>
          </a:ln>
        </p:spPr>
      </p:pic>
      <p:sp>
        <p:nvSpPr>
          <p:cNvPr id="16" name="Arrow: Right 15"/>
          <p:cNvSpPr/>
          <p:nvPr/>
        </p:nvSpPr>
        <p:spPr>
          <a:xfrm>
            <a:off x="4884126" y="5149503"/>
            <a:ext cx="496653" cy="466206"/>
          </a:xfrm>
          <a:prstGeom prst="rightArrow">
            <a:avLst/>
          </a:prstGeom>
          <a:solidFill>
            <a:schemeClr val="accent5">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p:cNvSpPr/>
          <p:nvPr/>
        </p:nvSpPr>
        <p:spPr>
          <a:xfrm>
            <a:off x="5534119" y="4386057"/>
            <a:ext cx="6239715" cy="2146098"/>
          </a:xfrm>
          <a:prstGeom prst="roundRect">
            <a:avLst/>
          </a:prstGeom>
          <a:solidFill>
            <a:schemeClr val="accent5">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25400" indent="-241300" algn="just">
              <a:lnSpc>
                <a:spcPct val="115000"/>
              </a:lnSpc>
            </a:pPr>
            <a:r>
              <a:rPr lang="en-US" sz="2400" dirty="0">
                <a:solidFill>
                  <a:schemeClr val="tx1"/>
                </a:solidFill>
                <a:effectLst/>
                <a:latin typeface="Times New Roman" panose="02020603050405020304" pitchFamily="18" charset="0"/>
                <a:ea typeface="Segoe UI" panose="020B0502040204020203" pitchFamily="34" charset="0"/>
              </a:rPr>
              <a:t>1.1-Tuyến </a:t>
            </a:r>
            <a:r>
              <a:rPr lang="en-US" sz="2400" dirty="0" err="1">
                <a:solidFill>
                  <a:schemeClr val="tx1"/>
                </a:solidFill>
                <a:effectLst/>
                <a:latin typeface="Times New Roman" panose="02020603050405020304" pitchFamily="18" charset="0"/>
                <a:ea typeface="Segoe UI" panose="020B0502040204020203" pitchFamily="34" charset="0"/>
              </a:rPr>
              <a:t>nước</a:t>
            </a:r>
            <a:r>
              <a:rPr lang="en-US" sz="2400" dirty="0">
                <a:solidFill>
                  <a:schemeClr val="tx1"/>
                </a:solidFill>
                <a:effectLst/>
                <a:latin typeface="Times New Roman" panose="02020603050405020304" pitchFamily="18" charset="0"/>
                <a:ea typeface="Segoe UI" panose="020B0502040204020203" pitchFamily="34" charset="0"/>
              </a:rPr>
              <a:t> </a:t>
            </a:r>
            <a:r>
              <a:rPr lang="en-US" sz="2400" dirty="0" err="1">
                <a:solidFill>
                  <a:schemeClr val="tx1"/>
                </a:solidFill>
                <a:effectLst/>
                <a:latin typeface="Times New Roman" panose="02020603050405020304" pitchFamily="18" charset="0"/>
                <a:ea typeface="Segoe UI" panose="020B0502040204020203" pitchFamily="34" charset="0"/>
              </a:rPr>
              <a:t>bọt</a:t>
            </a:r>
            <a:r>
              <a:rPr lang="en-US" sz="2400" dirty="0">
                <a:solidFill>
                  <a:schemeClr val="tx1"/>
                </a:solidFill>
                <a:effectLst/>
                <a:latin typeface="Times New Roman" panose="02020603050405020304" pitchFamily="18" charset="0"/>
                <a:ea typeface="Segoe UI" panose="020B0502040204020203" pitchFamily="34" charset="0"/>
              </a:rPr>
              <a:t>. 2-</a:t>
            </a:r>
            <a:r>
              <a:rPr lang="vi-VN" sz="2400" dirty="0">
                <a:solidFill>
                  <a:schemeClr val="tx1"/>
                </a:solidFill>
                <a:effectLst/>
                <a:latin typeface="Times New Roman" panose="02020603050405020304" pitchFamily="18" charset="0"/>
                <a:ea typeface="Segoe UI" panose="020B0502040204020203" pitchFamily="34" charset="0"/>
              </a:rPr>
              <a:t>hầu, </a:t>
            </a:r>
            <a:r>
              <a:rPr lang="en-US" sz="2400" dirty="0">
                <a:solidFill>
                  <a:schemeClr val="tx1"/>
                </a:solidFill>
                <a:effectLst/>
                <a:latin typeface="Times New Roman" panose="02020603050405020304" pitchFamily="18" charset="0"/>
                <a:ea typeface="Segoe UI" panose="020B0502040204020203" pitchFamily="34" charset="0"/>
              </a:rPr>
              <a:t>3-</a:t>
            </a:r>
            <a:r>
              <a:rPr lang="vi-VN" sz="2400" dirty="0">
                <a:solidFill>
                  <a:schemeClr val="tx1"/>
                </a:solidFill>
                <a:effectLst/>
                <a:latin typeface="Times New Roman" panose="02020603050405020304" pitchFamily="18" charset="0"/>
                <a:ea typeface="Segoe UI" panose="020B0502040204020203" pitchFamily="34" charset="0"/>
              </a:rPr>
              <a:t>thực quản, </a:t>
            </a:r>
            <a:r>
              <a:rPr lang="en-US" sz="2400" dirty="0">
                <a:solidFill>
                  <a:schemeClr val="tx1"/>
                </a:solidFill>
                <a:effectLst/>
                <a:latin typeface="Times New Roman" panose="02020603050405020304" pitchFamily="18" charset="0"/>
                <a:ea typeface="Segoe UI" panose="020B0502040204020203" pitchFamily="34" charset="0"/>
              </a:rPr>
              <a:t>4-</a:t>
            </a:r>
            <a:r>
              <a:rPr lang="vi-VN" sz="2400" dirty="0">
                <a:solidFill>
                  <a:schemeClr val="tx1"/>
                </a:solidFill>
                <a:effectLst/>
                <a:latin typeface="Times New Roman" panose="02020603050405020304" pitchFamily="18" charset="0"/>
                <a:ea typeface="Segoe UI" panose="020B0502040204020203" pitchFamily="34" charset="0"/>
              </a:rPr>
              <a:t>dạ dày,</a:t>
            </a:r>
            <a:r>
              <a:rPr lang="en-US" sz="2400" dirty="0">
                <a:solidFill>
                  <a:schemeClr val="tx1"/>
                </a:solidFill>
                <a:effectLst/>
                <a:latin typeface="Times New Roman" panose="02020603050405020304" pitchFamily="18" charset="0"/>
                <a:ea typeface="Segoe UI" panose="020B0502040204020203" pitchFamily="34" charset="0"/>
              </a:rPr>
              <a:t> 5-tuyến </a:t>
            </a:r>
            <a:r>
              <a:rPr lang="en-US" sz="2400" dirty="0" err="1">
                <a:solidFill>
                  <a:schemeClr val="tx1"/>
                </a:solidFill>
                <a:effectLst/>
                <a:latin typeface="Times New Roman" panose="02020603050405020304" pitchFamily="18" charset="0"/>
                <a:ea typeface="Segoe UI" panose="020B0502040204020203" pitchFamily="34" charset="0"/>
              </a:rPr>
              <a:t>tuỵ</a:t>
            </a:r>
            <a:r>
              <a:rPr lang="en-US" sz="2400" dirty="0">
                <a:solidFill>
                  <a:schemeClr val="tx1"/>
                </a:solidFill>
                <a:effectLst/>
                <a:latin typeface="Times New Roman" panose="02020603050405020304" pitchFamily="18" charset="0"/>
                <a:ea typeface="Segoe UI" panose="020B0502040204020203" pitchFamily="34" charset="0"/>
              </a:rPr>
              <a:t>, 6-</a:t>
            </a:r>
            <a:r>
              <a:rPr lang="vi-VN" sz="2400" dirty="0">
                <a:solidFill>
                  <a:schemeClr val="tx1"/>
                </a:solidFill>
                <a:effectLst/>
                <a:latin typeface="Times New Roman" panose="02020603050405020304" pitchFamily="18" charset="0"/>
                <a:ea typeface="Segoe UI" panose="020B0502040204020203" pitchFamily="34" charset="0"/>
              </a:rPr>
              <a:t> ruột non, </a:t>
            </a:r>
            <a:r>
              <a:rPr lang="en-US" sz="2400" dirty="0">
                <a:solidFill>
                  <a:schemeClr val="tx1"/>
                </a:solidFill>
                <a:effectLst/>
                <a:latin typeface="Times New Roman" panose="02020603050405020304" pitchFamily="18" charset="0"/>
                <a:ea typeface="Segoe UI" panose="020B0502040204020203" pitchFamily="34" charset="0"/>
              </a:rPr>
              <a:t>7-</a:t>
            </a:r>
            <a:r>
              <a:rPr lang="vi-VN" sz="2400" dirty="0">
                <a:solidFill>
                  <a:schemeClr val="tx1"/>
                </a:solidFill>
                <a:effectLst/>
                <a:latin typeface="Times New Roman" panose="02020603050405020304" pitchFamily="18" charset="0"/>
                <a:ea typeface="Segoe UI" panose="020B0502040204020203" pitchFamily="34" charset="0"/>
              </a:rPr>
              <a:t>ruột giả, </a:t>
            </a:r>
            <a:r>
              <a:rPr lang="en-US" sz="2400" dirty="0">
                <a:solidFill>
                  <a:schemeClr val="tx1"/>
                </a:solidFill>
                <a:effectLst/>
                <a:latin typeface="Times New Roman" panose="02020603050405020304" pitchFamily="18" charset="0"/>
                <a:ea typeface="Segoe UI" panose="020B0502040204020203" pitchFamily="34" charset="0"/>
              </a:rPr>
              <a:t>8-</a:t>
            </a:r>
            <a:r>
              <a:rPr lang="vi-VN" sz="2400" dirty="0">
                <a:solidFill>
                  <a:schemeClr val="tx1"/>
                </a:solidFill>
                <a:effectLst/>
                <a:latin typeface="Times New Roman" panose="02020603050405020304" pitchFamily="18" charset="0"/>
                <a:ea typeface="Segoe UI" panose="020B0502040204020203" pitchFamily="34" charset="0"/>
              </a:rPr>
              <a:t>hậu môn, 9 – túi </a:t>
            </a:r>
            <a:r>
              <a:rPr lang="en-US" sz="2400" dirty="0" err="1">
                <a:solidFill>
                  <a:schemeClr val="tx1"/>
                </a:solidFill>
                <a:effectLst/>
                <a:latin typeface="Times New Roman" panose="02020603050405020304" pitchFamily="18" charset="0"/>
                <a:ea typeface="Segoe UI" panose="020B0502040204020203" pitchFamily="34" charset="0"/>
              </a:rPr>
              <a:t>mật</a:t>
            </a:r>
            <a:r>
              <a:rPr lang="en-US" sz="2400" dirty="0">
                <a:solidFill>
                  <a:schemeClr val="tx1"/>
                </a:solidFill>
                <a:effectLst/>
                <a:latin typeface="Times New Roman" panose="02020603050405020304" pitchFamily="18" charset="0"/>
                <a:ea typeface="Segoe UI" panose="020B0502040204020203" pitchFamily="34" charset="0"/>
              </a:rPr>
              <a:t>. 10-gan, 11-miệng.</a:t>
            </a:r>
            <a:endParaRPr lang="en-US" sz="2400" dirty="0">
              <a:solidFill>
                <a:schemeClr val="tx1"/>
              </a:solidFill>
              <a:effectLst/>
              <a:latin typeface="Segoe UI" panose="020B0502040204020203" pitchFamily="34" charset="0"/>
              <a:ea typeface="Segoe UI" panose="020B0502040204020203" pitchFamily="34" charset="0"/>
            </a:endParaRPr>
          </a:p>
          <a:p>
            <a:r>
              <a:rPr lang="en-US" sz="2400" dirty="0">
                <a:solidFill>
                  <a:schemeClr val="tx1"/>
                </a:solidFill>
                <a:effectLst/>
                <a:latin typeface="Times New Roman" panose="02020603050405020304" pitchFamily="18" charset="0"/>
                <a:ea typeface="Times New Roman" panose="02020603050405020304" pitchFamily="18" charset="0"/>
              </a:rPr>
              <a:t>2. </a:t>
            </a:r>
            <a:r>
              <a:rPr lang="vi-VN" sz="2400" dirty="0">
                <a:solidFill>
                  <a:schemeClr val="tx1"/>
                </a:solidFill>
                <a:effectLst/>
                <a:latin typeface="Times New Roman" panose="02020603050405020304" pitchFamily="18" charset="0"/>
                <a:ea typeface="Times New Roman" panose="02020603050405020304" pitchFamily="18" charset="0"/>
              </a:rPr>
              <a:t>Tên ba cơ quan mà thức ăn không đi qua: tuyến nước bọt</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túi</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mật</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gan</a:t>
            </a:r>
            <a:r>
              <a:rPr lang="en-US" sz="2400" dirty="0">
                <a:solidFill>
                  <a:schemeClr val="tx1"/>
                </a:solidFill>
                <a:effectLst/>
                <a:latin typeface="Times New Roman" panose="02020603050405020304" pitchFamily="18" charset="0"/>
                <a:ea typeface="Times New Roman" panose="02020603050405020304" pitchFamily="18" charset="0"/>
              </a:rPr>
              <a:t>.</a:t>
            </a:r>
            <a:endParaRPr lang="en-US" sz="2400" dirty="0">
              <a:solidFill>
                <a:schemeClr val="tx1"/>
              </a:solidFill>
            </a:endParaRPr>
          </a:p>
        </p:txBody>
      </p:sp>
      <p:pic>
        <p:nvPicPr>
          <p:cNvPr id="19" name="Shape 1353"/>
          <p:cNvPicPr/>
          <p:nvPr/>
        </p:nvPicPr>
        <p:blipFill>
          <a:blip r:embed="rId3"/>
          <a:stretch>
            <a:fillRect/>
          </a:stretch>
        </p:blipFill>
        <p:spPr>
          <a:xfrm>
            <a:off x="724752" y="1270000"/>
            <a:ext cx="3654438" cy="4978400"/>
          </a:xfrm>
          <a:prstGeom prst="rect">
            <a:avLst/>
          </a:prstGeom>
        </p:spPr>
      </p:pic>
      <p:sp>
        <p:nvSpPr>
          <p:cNvPr id="20" name="TextBox 19"/>
          <p:cNvSpPr txBox="1"/>
          <p:nvPr/>
        </p:nvSpPr>
        <p:spPr>
          <a:xfrm>
            <a:off x="228526" y="6282931"/>
            <a:ext cx="5205875" cy="461665"/>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32.1 </a:t>
            </a:r>
            <a:r>
              <a:rPr lang="en-US" sz="2400" b="1" dirty="0" err="1">
                <a:latin typeface="Times New Roman" panose="02020603050405020304" pitchFamily="18" charset="0"/>
                <a:cs typeface="Times New Roman" panose="02020603050405020304" pitchFamily="18" charset="0"/>
              </a:rPr>
              <a:t>Cấu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hoá</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người</a:t>
            </a:r>
            <a:endParaRPr lang="en-US" sz="24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Users\NGHIA\Pictures\images.jpg"/>
          <p:cNvPicPr>
            <a:picLocks noChangeAspect="1" noChangeArrowheads="1"/>
          </p:cNvPicPr>
          <p:nvPr/>
        </p:nvPicPr>
        <p:blipFill>
          <a:blip r:embed="rId1"/>
          <a:srcRect/>
          <a:stretch>
            <a:fillRect/>
          </a:stretch>
        </p:blipFill>
        <p:spPr bwMode="auto">
          <a:xfrm>
            <a:off x="-1" y="-28488"/>
            <a:ext cx="12192000" cy="6914976"/>
          </a:xfrm>
          <a:prstGeom prst="rect">
            <a:avLst/>
          </a:prstGeom>
          <a:noFill/>
        </p:spPr>
      </p:pic>
      <p:sp>
        <p:nvSpPr>
          <p:cNvPr id="5" name="TextBox 4"/>
          <p:cNvSpPr txBox="1"/>
          <p:nvPr/>
        </p:nvSpPr>
        <p:spPr>
          <a:xfrm>
            <a:off x="340838" y="117801"/>
            <a:ext cx="8141981" cy="523220"/>
          </a:xfrm>
          <a:prstGeom prst="rect">
            <a:avLst/>
          </a:prstGeom>
          <a:noFill/>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1. </a:t>
            </a:r>
            <a:r>
              <a:rPr lang="en-US" sz="2800" b="1" dirty="0" err="1">
                <a:solidFill>
                  <a:srgbClr val="FF0000"/>
                </a:solidFill>
                <a:latin typeface="Times New Roman" panose="02020603050405020304" pitchFamily="18" charset="0"/>
                <a:cs typeface="Times New Roman" panose="02020603050405020304" pitchFamily="18" charset="0"/>
              </a:rPr>
              <a:t>Cấu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tạo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chức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năng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hệ</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tiêu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hoá</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7" name="Picture 2" descr="Vẽ Sơ Đồ Tư Duy + Tóm Tắt Môn Sinh Học Bài 24 :Tiêu hóa và các cơ quan tiêu  hóa ( Em Cần Gấp ạ) Giúp e Vs ạ e Cả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319" y="641021"/>
            <a:ext cx="10119360" cy="52869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8" descr="Cau hoi"/>
          <p:cNvPicPr>
            <a:picLocks noChangeAspect="1" noChangeArrowheads="1" noCrop="1"/>
          </p:cNvPicPr>
          <p:nvPr/>
        </p:nvPicPr>
        <p:blipFill>
          <a:blip r:embed="rId3"/>
          <a:srcRect/>
          <a:stretch>
            <a:fillRect/>
          </a:stretch>
        </p:blipFill>
        <p:spPr bwMode="auto">
          <a:xfrm>
            <a:off x="269831" y="5534807"/>
            <a:ext cx="496653" cy="786367"/>
          </a:xfrm>
          <a:prstGeom prst="rect">
            <a:avLst/>
          </a:prstGeom>
          <a:noFill/>
          <a:ln w="9525">
            <a:noFill/>
            <a:miter lim="800000"/>
            <a:headEnd/>
            <a:tailEnd/>
          </a:ln>
        </p:spPr>
      </p:pic>
      <p:sp>
        <p:nvSpPr>
          <p:cNvPr id="9" name="TextBox 8"/>
          <p:cNvSpPr txBox="1"/>
          <p:nvPr/>
        </p:nvSpPr>
        <p:spPr>
          <a:xfrm>
            <a:off x="563980" y="6032786"/>
            <a:ext cx="11064038" cy="523220"/>
          </a:xfrm>
          <a:prstGeom prst="rect">
            <a:avLst/>
          </a:prstGeom>
          <a:noFill/>
        </p:spPr>
        <p:txBody>
          <a:bodyPr wrap="square" rtlCol="0">
            <a:spAutoFit/>
          </a:bodyPr>
          <a:lstStyle/>
          <a:p>
            <a:pPr algn="just"/>
            <a:r>
              <a:rPr lang="en-US" sz="2800" b="1" dirty="0" err="1">
                <a:solidFill>
                  <a:srgbClr val="002060"/>
                </a:solidFill>
                <a:latin typeface="Times New Roman" panose="02020603050405020304" pitchFamily="18" charset="0"/>
                <a:cs typeface="Times New Roman" panose="02020603050405020304" pitchFamily="18" charset="0"/>
              </a:rPr>
              <a:t>Em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hãy</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quan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sát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sơ</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đồ</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biết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chức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năng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của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hệ</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tiêu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hoá</a:t>
            </a:r>
            <a:r>
              <a:rPr lang="en-US" sz="2800" b="1" dirty="0">
                <a:solidFill>
                  <a:srgbClr val="002060"/>
                </a:solidFill>
                <a:latin typeface="Times New Roman" panose="02020603050405020304" pitchFamily="18" charset="0"/>
                <a:cs typeface="Times New Roman" panose="02020603050405020304" pitchFamily="18" charset="0"/>
              </a:rPr>
              <a:t> ở </a:t>
            </a:r>
            <a:r>
              <a:rPr lang="en-US" sz="2800" b="1" dirty="0" err="1">
                <a:solidFill>
                  <a:srgbClr val="002060"/>
                </a:solidFill>
                <a:latin typeface="Times New Roman" panose="02020603050405020304" pitchFamily="18" charset="0"/>
                <a:cs typeface="Times New Roman" panose="02020603050405020304" pitchFamily="18" charset="0"/>
              </a:rPr>
              <a:t>người</a:t>
            </a:r>
            <a:r>
              <a:rPr lang="en-US" sz="2800" b="1" dirty="0">
                <a:solidFill>
                  <a:srgbClr val="002060"/>
                </a:solidFill>
                <a:latin typeface="Times New Roman" panose="02020603050405020304" pitchFamily="18" charset="0"/>
                <a:cs typeface="Times New Roman" panose="02020603050405020304" pitchFamily="18" charset="0"/>
              </a:rPr>
              <a:t>?</a:t>
            </a:r>
            <a:endParaRPr lang="en-US" sz="28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Users\NGHIA\Pictures\images.jpg"/>
          <p:cNvPicPr>
            <a:picLocks noChangeAspect="1" noChangeArrowheads="1"/>
          </p:cNvPicPr>
          <p:nvPr/>
        </p:nvPicPr>
        <p:blipFill>
          <a:blip r:embed="rId1"/>
          <a:srcRect/>
          <a:stretch>
            <a:fillRect/>
          </a:stretch>
        </p:blipFill>
        <p:spPr bwMode="auto">
          <a:xfrm>
            <a:off x="0" y="0"/>
            <a:ext cx="12192000" cy="6914976"/>
          </a:xfrm>
          <a:prstGeom prst="rect">
            <a:avLst/>
          </a:prstGeom>
          <a:noFill/>
        </p:spPr>
      </p:pic>
      <p:grpSp>
        <p:nvGrpSpPr>
          <p:cNvPr id="5" name="Group 4"/>
          <p:cNvGrpSpPr/>
          <p:nvPr/>
        </p:nvGrpSpPr>
        <p:grpSpPr>
          <a:xfrm>
            <a:off x="551853" y="89896"/>
            <a:ext cx="5656687" cy="759470"/>
            <a:chOff x="698513" y="300588"/>
            <a:chExt cx="5028534" cy="494937"/>
          </a:xfrm>
        </p:grpSpPr>
        <p:sp>
          <p:nvSpPr>
            <p:cNvPr id="6" name="Pentagon 3"/>
            <p:cNvSpPr/>
            <p:nvPr/>
          </p:nvSpPr>
          <p:spPr>
            <a:xfrm>
              <a:off x="698513" y="300588"/>
              <a:ext cx="804595" cy="484632"/>
            </a:xfrm>
            <a:prstGeom prst="homePlate">
              <a:avLst/>
            </a:prstGeom>
            <a:solidFill>
              <a:schemeClr val="accent3">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800" b="1" dirty="0">
                  <a:solidFill>
                    <a:srgbClr val="FF0000"/>
                  </a:solidFill>
                  <a:latin typeface="Times New Roman" panose="02020603050405020304" pitchFamily="18" charset="0"/>
                  <a:cs typeface="Times New Roman" panose="02020603050405020304" pitchFamily="18" charset="0"/>
                </a:rPr>
                <a:t>II.</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Chevron 4"/>
            <p:cNvSpPr/>
            <p:nvPr/>
          </p:nvSpPr>
          <p:spPr>
            <a:xfrm>
              <a:off x="1448788" y="310893"/>
              <a:ext cx="4278259" cy="484632"/>
            </a:xfrm>
            <a:prstGeom prst="chevron">
              <a:avLst/>
            </a:prstGeom>
            <a:solidFill>
              <a:schemeClr val="accent3">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800" b="1" dirty="0" err="1">
                  <a:solidFill>
                    <a:srgbClr val="FF0000"/>
                  </a:solidFill>
                  <a:latin typeface="Times New Roman" panose="02020603050405020304" pitchFamily="18" charset="0"/>
                  <a:cs typeface="Times New Roman" panose="02020603050405020304" pitchFamily="18" charset="0"/>
                </a:rPr>
                <a:t>Tiêu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hoá</a:t>
              </a:r>
              <a:r>
                <a:rPr lang="en-US" sz="2800" b="1" dirty="0">
                  <a:solidFill>
                    <a:srgbClr val="FF0000"/>
                  </a:solidFill>
                  <a:latin typeface="Times New Roman" panose="02020603050405020304" pitchFamily="18" charset="0"/>
                  <a:cs typeface="Times New Roman" panose="02020603050405020304" pitchFamily="18" charset="0"/>
                </a:rPr>
                <a:t> ở </a:t>
              </a:r>
              <a:r>
                <a:rPr lang="en-US" sz="2800" b="1" dirty="0" err="1">
                  <a:solidFill>
                    <a:srgbClr val="FF0000"/>
                  </a:solidFill>
                  <a:latin typeface="Times New Roman" panose="02020603050405020304" pitchFamily="18" charset="0"/>
                  <a:cs typeface="Times New Roman" panose="02020603050405020304" pitchFamily="18" charset="0"/>
                </a:rPr>
                <a:t>người</a:t>
              </a:r>
              <a:endParaRPr lang="en-US" sz="2800" b="1" dirty="0">
                <a:solidFill>
                  <a:srgbClr val="FF0000"/>
                </a:solidFill>
                <a:latin typeface="Times New Roman" panose="02020603050405020304" pitchFamily="18" charset="0"/>
                <a:cs typeface="Times New Roman" panose="02020603050405020304" pitchFamily="18" charset="0"/>
              </a:endParaRPr>
            </a:p>
          </p:txBody>
        </p:sp>
      </p:grpSp>
      <p:sp>
        <p:nvSpPr>
          <p:cNvPr id="8" name="TextBox 7"/>
          <p:cNvSpPr txBox="1"/>
          <p:nvPr/>
        </p:nvSpPr>
        <p:spPr>
          <a:xfrm>
            <a:off x="439312" y="849366"/>
            <a:ext cx="8141981" cy="523220"/>
          </a:xfrm>
          <a:prstGeom prst="rect">
            <a:avLst/>
          </a:prstGeom>
          <a:noFill/>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1. </a:t>
            </a:r>
            <a:r>
              <a:rPr lang="en-US" sz="2800" b="1" dirty="0" err="1">
                <a:solidFill>
                  <a:srgbClr val="FF0000"/>
                </a:solidFill>
                <a:latin typeface="Times New Roman" panose="02020603050405020304" pitchFamily="18" charset="0"/>
                <a:cs typeface="Times New Roman" panose="02020603050405020304" pitchFamily="18" charset="0"/>
              </a:rPr>
              <a:t>Cấu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tạo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chức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năng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hệ</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tiêu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hoá</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9" name="Rounded Rectangle 12"/>
          <p:cNvSpPr/>
          <p:nvPr/>
        </p:nvSpPr>
        <p:spPr>
          <a:xfrm>
            <a:off x="805375" y="1840915"/>
            <a:ext cx="10870810" cy="3233146"/>
          </a:xfrm>
          <a:prstGeom prst="roundRect">
            <a:avLst/>
          </a:prstGeom>
          <a:solidFill>
            <a:schemeClr val="bg1"/>
          </a:solidFill>
          <a:ln w="5715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vi-VN" sz="1800" dirty="0">
                <a:effectLst/>
                <a:latin typeface="Times New Roman" panose="02020603050405020304" pitchFamily="18" charset="0"/>
                <a:ea typeface="Times New Roman" panose="02020603050405020304" pitchFamily="18" charset="0"/>
              </a:rPr>
              <a:t>đổi và sử dụng chất dinh dưỡng để duy trì sự sống của cơ thể.</a:t>
            </a:r>
            <a:endParaRPr lang="en-US" sz="2600" b="1" dirty="0">
              <a:solidFill>
                <a:schemeClr val="tx1"/>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389" y="1612352"/>
            <a:ext cx="1070790" cy="612910"/>
          </a:xfrm>
          <a:prstGeom prst="rect">
            <a:avLst/>
          </a:prstGeom>
        </p:spPr>
      </p:pic>
      <p:sp>
        <p:nvSpPr>
          <p:cNvPr id="13" name="TextBox 12"/>
          <p:cNvSpPr txBox="1"/>
          <p:nvPr/>
        </p:nvSpPr>
        <p:spPr>
          <a:xfrm>
            <a:off x="1241425" y="1959610"/>
            <a:ext cx="10434320" cy="3107690"/>
          </a:xfrm>
          <a:prstGeom prst="rect">
            <a:avLst/>
          </a:prstGeom>
          <a:noFill/>
        </p:spPr>
        <p:txBody>
          <a:bodyPr wrap="square">
            <a:spAutoFit/>
          </a:bodyPr>
          <a:lstStyle/>
          <a:p>
            <a:pPr algn="just"/>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gồm: </a:t>
            </a:r>
            <a:endPar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 Ống tiêu hóa: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miệng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hầu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dày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ruột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non,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ruột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bọt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tụy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túi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mật, tuyến ruột, tuyến tụy, tuyến vị.</a:t>
            </a:r>
            <a:endParaRPr lang="en-US" sz="2800" dirty="0">
              <a:effectLst/>
              <a:latin typeface="Times New Roman" panose="02020603050405020304" pitchFamily="18" charset="0"/>
              <a:ea typeface="Times New Roman" panose="02020603050405020304" pitchFamily="18" charset="0"/>
            </a:endParaRPr>
          </a:p>
          <a:p>
            <a:pPr algn="just"/>
            <a:r>
              <a:rPr lang="vi-VN" sz="2800" dirty="0">
                <a:effectLst/>
                <a:latin typeface="Times New Roman" panose="02020603050405020304" pitchFamily="18" charset="0"/>
                <a:ea typeface="Times New Roman" panose="02020603050405020304" pitchFamily="18" charset="0"/>
              </a:rPr>
              <a:t>- Hệ tiêu hoá chức năng biến đổi thức ăn thành các chất dinh dưỡng mà cơ thể có thể hấp thụ được và loại chất thải ra khỏi cơ thể.</a:t>
            </a:r>
            <a:endParaRPr lang="vi-VN" sz="28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Table 6"/>
          <p:cNvGraphicFramePr>
            <a:graphicFrameLocks noGrp="1"/>
          </p:cNvGraphicFramePr>
          <p:nvPr>
            <p:ph idx="1"/>
          </p:nvPr>
        </p:nvGraphicFramePr>
        <p:xfrm>
          <a:off x="677863" y="2160588"/>
          <a:ext cx="8596312" cy="1483360"/>
        </p:xfrm>
        <a:graphic>
          <a:graphicData uri="http://schemas.openxmlformats.org/drawingml/2006/table">
            <a:tbl>
              <a:tblPr firstRow="1" bandRow="1">
                <a:tableStyleId>{5C22544A-7EE6-4342-B048-85BDC9FD1C3A}</a:tableStyleId>
              </a:tblPr>
              <a:tblGrid>
                <a:gridCol w="4298156"/>
                <a:gridCol w="4298156"/>
              </a:tblGrid>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dirty="0"/>
                    </a:p>
                  </a:txBody>
                  <a:tcPr/>
                </a:tc>
              </a:tr>
            </a:tbl>
          </a:graphicData>
        </a:graphic>
      </p:graphicFrame>
      <p:pic>
        <p:nvPicPr>
          <p:cNvPr id="4" name="Picture 3" descr="C:\Users\NGHIA\Pictures\images.jpg"/>
          <p:cNvPicPr>
            <a:picLocks noChangeAspect="1" noChangeArrowheads="1"/>
          </p:cNvPicPr>
          <p:nvPr/>
        </p:nvPicPr>
        <p:blipFill>
          <a:blip r:embed="rId1"/>
          <a:srcRect/>
          <a:stretch>
            <a:fillRect/>
          </a:stretch>
        </p:blipFill>
        <p:spPr bwMode="auto">
          <a:xfrm>
            <a:off x="0" y="0"/>
            <a:ext cx="12192000" cy="6914976"/>
          </a:xfrm>
          <a:prstGeom prst="rect">
            <a:avLst/>
          </a:prstGeom>
          <a:noFill/>
        </p:spPr>
      </p:pic>
      <p:sp>
        <p:nvSpPr>
          <p:cNvPr id="5" name="TextBox 4"/>
          <p:cNvSpPr txBox="1"/>
          <p:nvPr/>
        </p:nvSpPr>
        <p:spPr>
          <a:xfrm>
            <a:off x="677334" y="134776"/>
            <a:ext cx="8141981" cy="523220"/>
          </a:xfrm>
          <a:prstGeom prst="rect">
            <a:avLst/>
          </a:prstGeom>
          <a:noFill/>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Quá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tiêu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hoá</a:t>
            </a:r>
            <a:r>
              <a:rPr lang="en-US" sz="2800" b="1" dirty="0">
                <a:solidFill>
                  <a:srgbClr val="FF0000"/>
                </a:solidFill>
                <a:latin typeface="Times New Roman" panose="02020603050405020304" pitchFamily="18" charset="0"/>
                <a:cs typeface="Times New Roman" panose="02020603050405020304" pitchFamily="18" charset="0"/>
              </a:rPr>
              <a:t> ở </a:t>
            </a:r>
            <a:r>
              <a:rPr lang="en-US" sz="2800" b="1" dirty="0" err="1">
                <a:solidFill>
                  <a:srgbClr val="FF0000"/>
                </a:solidFill>
                <a:latin typeface="Times New Roman" panose="02020603050405020304" pitchFamily="18" charset="0"/>
                <a:cs typeface="Times New Roman" panose="02020603050405020304" pitchFamily="18" charset="0"/>
              </a:rPr>
              <a:t>người</a:t>
            </a:r>
            <a:endParaRPr lang="en-US" sz="28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7" name="Table 7"/>
          <p:cNvGraphicFramePr>
            <a:graphicFrameLocks noGrp="1"/>
          </p:cNvGraphicFramePr>
          <p:nvPr/>
        </p:nvGraphicFramePr>
        <p:xfrm>
          <a:off x="3436770" y="1544321"/>
          <a:ext cx="8596313" cy="3870960"/>
        </p:xfrm>
        <a:graphic>
          <a:graphicData uri="http://schemas.openxmlformats.org/drawingml/2006/table">
            <a:tbl>
              <a:tblPr firstRow="1" bandRow="1">
                <a:tableStyleId>{5C22544A-7EE6-4342-B048-85BDC9FD1C3A}</a:tableStyleId>
              </a:tblPr>
              <a:tblGrid>
                <a:gridCol w="2952827"/>
                <a:gridCol w="5643486"/>
              </a:tblGrid>
              <a:tr h="370840">
                <a:tc>
                  <a:txBody>
                    <a:bodyPr/>
                    <a:lstStyle/>
                    <a:p>
                      <a:pPr algn="ctr"/>
                      <a:r>
                        <a:rPr lang="en-US" sz="3200" dirty="0" err="1">
                          <a:solidFill>
                            <a:schemeClr val="tx1"/>
                          </a:solidFill>
                          <a:latin typeface="Times New Roman" panose="02020603050405020304" pitchFamily="18" charset="0"/>
                          <a:cs typeface="Times New Roman" panose="02020603050405020304" pitchFamily="18" charset="0"/>
                        </a:rPr>
                        <a:t>Các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bộ</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phận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hệ</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tiêu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hoá</a:t>
                      </a:r>
                      <a:endParaRPr lang="en-US" sz="3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3200" dirty="0" err="1">
                          <a:solidFill>
                            <a:schemeClr val="tx1"/>
                          </a:solidFill>
                          <a:latin typeface="Times New Roman" panose="02020603050405020304" pitchFamily="18" charset="0"/>
                          <a:cs typeface="Times New Roman" panose="02020603050405020304" pitchFamily="18" charset="0"/>
                        </a:rPr>
                        <a:t>Chức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năng</a:t>
                      </a:r>
                      <a:r>
                        <a:rPr lang="en-US" sz="3200" dirty="0">
                          <a:solidFill>
                            <a:schemeClr val="tx1"/>
                          </a:solidFill>
                          <a:latin typeface="Times New Roman" panose="02020603050405020304" pitchFamily="18" charset="0"/>
                          <a:cs typeface="Times New Roman" panose="02020603050405020304" pitchFamily="18" charset="0"/>
                        </a:rPr>
                        <a:t> </a:t>
                      </a:r>
                      <a:endParaRPr lang="en-US" sz="3200" dirty="0">
                        <a:solidFill>
                          <a:schemeClr val="tx1"/>
                        </a:solidFill>
                        <a:latin typeface="Times New Roman" panose="02020603050405020304" pitchFamily="18" charset="0"/>
                        <a:cs typeface="Times New Roman" panose="02020603050405020304" pitchFamily="18" charset="0"/>
                      </a:endParaRPr>
                    </a:p>
                    <a:p>
                      <a:pPr algn="ctr"/>
                      <a:r>
                        <a:rPr lang="en-US" sz="3200" dirty="0" err="1">
                          <a:solidFill>
                            <a:schemeClr val="tx1"/>
                          </a:solidFill>
                          <a:latin typeface="Times New Roman" panose="02020603050405020304" pitchFamily="18" charset="0"/>
                          <a:cs typeface="Times New Roman" panose="02020603050405020304" pitchFamily="18" charset="0"/>
                        </a:rPr>
                        <a:t>tiêu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hoá</a:t>
                      </a:r>
                      <a:endParaRPr lang="en-US" sz="3200" dirty="0">
                        <a:solidFill>
                          <a:schemeClr val="tx1"/>
                        </a:solidFill>
                        <a:latin typeface="Times New Roman" panose="02020603050405020304" pitchFamily="18" charset="0"/>
                        <a:cs typeface="Times New Roman" panose="02020603050405020304" pitchFamily="18" charset="0"/>
                      </a:endParaRPr>
                    </a:p>
                  </a:txBody>
                  <a:tcPr/>
                </a:tc>
              </a:tr>
              <a:tr h="370840">
                <a:tc>
                  <a:txBody>
                    <a:bodyPr/>
                    <a:lstStyle/>
                    <a:p>
                      <a:pPr algn="ctr"/>
                      <a:r>
                        <a:rPr lang="en-US" sz="3200" dirty="0" err="1">
                          <a:latin typeface="Times New Roman" panose="02020603050405020304" pitchFamily="18" charset="0"/>
                          <a:cs typeface="Times New Roman" panose="02020603050405020304" pitchFamily="18" charset="0"/>
                        </a:rPr>
                        <a:t>Khoang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miệng</a:t>
                      </a:r>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3200" dirty="0" err="1">
                          <a:latin typeface="Times New Roman" panose="02020603050405020304" pitchFamily="18" charset="0"/>
                          <a:cs typeface="Times New Roman" panose="02020603050405020304" pitchFamily="18" charset="0"/>
                        </a:rPr>
                        <a:t>Dạ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dày</a:t>
                      </a:r>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a:latin typeface="Times New Roman" panose="02020603050405020304" pitchFamily="18" charset="0"/>
                        <a:cs typeface="Times New Roman" panose="02020603050405020304" pitchFamily="18" charset="0"/>
                      </a:endParaRPr>
                    </a:p>
                  </a:txBody>
                  <a:tcPr/>
                </a:tc>
              </a:tr>
              <a:tr h="370840">
                <a:tc>
                  <a:txBody>
                    <a:bodyPr/>
                    <a:lstStyle/>
                    <a:p>
                      <a:pPr algn="ctr"/>
                      <a:r>
                        <a:rPr lang="en-US" sz="3200" dirty="0" err="1">
                          <a:latin typeface="Times New Roman" panose="02020603050405020304" pitchFamily="18" charset="0"/>
                          <a:cs typeface="Times New Roman" panose="02020603050405020304" pitchFamily="18" charset="0"/>
                        </a:rPr>
                        <a:t>Ruột</a:t>
                      </a:r>
                      <a:r>
                        <a:rPr lang="en-US" sz="3200" dirty="0">
                          <a:latin typeface="Times New Roman" panose="02020603050405020304" pitchFamily="18" charset="0"/>
                          <a:cs typeface="Times New Roman" panose="02020603050405020304" pitchFamily="18" charset="0"/>
                        </a:rPr>
                        <a:t> non</a:t>
                      </a:r>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3200" dirty="0" err="1">
                          <a:latin typeface="Times New Roman" panose="02020603050405020304" pitchFamily="18" charset="0"/>
                          <a:cs typeface="Times New Roman" panose="02020603050405020304" pitchFamily="18" charset="0"/>
                        </a:rPr>
                        <a:t>Ruột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tràng</a:t>
                      </a:r>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r>
            </a:tbl>
          </a:graphicData>
        </a:graphic>
      </p:graphicFrame>
      <p:pic>
        <p:nvPicPr>
          <p:cNvPr id="5122" name="Picture 2" descr="Quá trình tiêu hóa thức ăn ở người diễn da như thế nào? - Việt Nam Forest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90" y="850311"/>
            <a:ext cx="3166963" cy="52269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Template>
  <TotalTime>0</TotalTime>
  <Words>9204</Words>
  <Application>WPS Presentation</Application>
  <PresentationFormat>Widescreen</PresentationFormat>
  <Paragraphs>304</Paragraphs>
  <Slides>36</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36</vt:i4>
      </vt:variant>
    </vt:vector>
  </HeadingPairs>
  <TitlesOfParts>
    <vt:vector size="48" baseType="lpstr">
      <vt:lpstr>Arial</vt:lpstr>
      <vt:lpstr>SimSun</vt:lpstr>
      <vt:lpstr>Wingdings</vt:lpstr>
      <vt:lpstr>Wingdings 3</vt:lpstr>
      <vt:lpstr>Arial</vt:lpstr>
      <vt:lpstr>Times New Roman</vt:lpstr>
      <vt:lpstr>Segoe UI</vt:lpstr>
      <vt:lpstr>Trebuchet MS</vt:lpstr>
      <vt:lpstr>Microsoft YaHei</vt:lpstr>
      <vt:lpstr>Arial Unicode MS</vt:lpstr>
      <vt:lpstr>Calibri</vt:lpstr>
      <vt:lpstr>Facet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THCS TRẦN BÁ</dc:title>
  <dc:creator>Hồ Minh Phương</dc:creator>
  <cp:lastModifiedBy>Lương Thúy</cp:lastModifiedBy>
  <cp:revision>105</cp:revision>
  <dcterms:created xsi:type="dcterms:W3CDTF">2022-12-08T08:57:00Z</dcterms:created>
  <dcterms:modified xsi:type="dcterms:W3CDTF">2025-02-14T09:17:02Z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99303CE96FFB40D6A50E887EBA844BE3_12</vt:lpwstr>
  </property>
  <property fmtid="{D5CDD505-2E9C-101B-9397-08002B2CF9AE}" pid="3" name="KSOProductBuildVer">
    <vt:lpwstr>1033-12.2.0.19805</vt:lpwstr>
  </property>
</Properties>
</file>