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1" r:id="rId19"/>
    <p:sldId id="273" r:id="rId20"/>
    <p:sldId id="272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D1E2-DA61-112B-91AA-3DDE20F2B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EB2B2-209A-0DB6-9AF0-1BB885FF2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5BCF-162D-3898-3A8E-FFFF3D14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D1BEE-0415-B33F-D63C-5CEB0D57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1A80-3F26-2BDF-2405-ACDAD65D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C054-5B4C-2596-7664-BEF8DAE0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96626-158B-31A6-721E-738351293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207C1-CDCE-0A5D-0923-92132CF0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2001D-E841-29D0-0DD4-8D0696B3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C13E-6CDF-D24F-32DC-55304372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3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7E75D-5790-3657-AF33-99DFB430D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AB1D9-0D0D-4DAE-9063-8244BE98A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F2994-AAE8-55A6-E810-49B01A8F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D8C1A-8DAF-B0C4-26B6-6FF447E4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DB4D4-9D69-CDDE-9520-C1ED8BE0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1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715A-6B20-C7DB-C902-8E51F285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C8D1-C5C2-06F9-FBC7-E3162316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4D22E-7A22-D213-27AB-66587922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1A741-7D32-09F9-9AE9-ADE985D5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A02CD-C91B-292D-921D-19D540C8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95F3-510E-4BCF-E047-C7E75D94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F3635-7AEA-1E7D-AC5E-44A432E32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90348-C9BF-0E60-CB53-93279A66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A26A7-C710-22DA-C96D-54B2A7E6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5A608-D482-9F1A-0B2A-2A152747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6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02A-CE1D-3DD8-1038-52021871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D63E6-69D6-B664-9B30-310609199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05276-9BA6-228E-3349-870C25211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4FA8-00E5-4065-8AF4-8C81B468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5C831-CC92-C871-31A0-A3A43F4F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0138C-E483-9CC2-8ED9-2EE83547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17E0-E980-F5C9-F4D2-92E805D8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6CE82-DAA4-9FEA-5F35-38B55150C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037C2-8D37-73A4-B11C-02996656B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F7E1C-14AB-0C57-83E5-0819414BF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74B11-107E-3A23-D073-C60E74E0B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344B5-DDF2-15D9-516F-F84C9FB5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F3252-CBED-B4AC-1D6A-2ED6F839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F6F5F-5DF1-9C47-BEF1-6CD01910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9223-CBEA-2E62-8403-B0C0EEC2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0D45B-D41D-A298-F892-72CC32C9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8A95C-86EB-26F1-A0A7-7E7C15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22F65-7036-B274-AA94-CEDFADFA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1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0F78E-699D-1DD4-03D1-F6E2E7D0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67244-EE39-BD31-9D78-83A93473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FBC1E-B901-2C04-B017-7D516443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3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E979-88F4-B660-1390-EB09FC05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882CC-DF41-99D5-57A2-978FBA32E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4DCA6-0FB2-6890-E322-27133C62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91174-F6E6-45C2-0ECA-503AAEF9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31681-6D07-1292-2AD8-BEE5A554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71787-5366-A273-D85A-DFBE8866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9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D810-BDE2-6A3D-40FF-A3E41C6E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447BD-9C9A-8B14-CD06-4A993224F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3F2BD-01A5-9202-E54E-991377B4B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107C-649A-3086-2BCA-0AD0461E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CA1B-A7EF-F1CA-F0C2-AD6A86AE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8BE87-7A05-4B96-141D-AEADA3DD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5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CEDFD-6C8D-81B9-AE06-65691DFC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D64BB-43CC-C306-9217-BC5441E21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6F402-5579-A677-F8CD-F5320F84F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AA09D-CF80-4B6D-8F0E-FBF340F15A2E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7C870-5011-B781-A340-220EC5AEB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83BCB-EC56-4719-94CD-BBC3360C2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94016-1C1E-4AD3-BC67-543742DD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DC50-10BC-BC29-77B2-D74C30BAB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32: DINH DƯỠNG VÀ TIÊU HOÁ Ở NGƯỜI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160565-D96A-FD83-C926-7E7EC23EAF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9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37A2-1F6F-50D3-5DAF-EA0D34B5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722" y="2766218"/>
            <a:ext cx="8385313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/>
              <a:t>Hệ</a:t>
            </a:r>
            <a:r>
              <a:rPr lang="en-US" sz="6600" dirty="0"/>
              <a:t> </a:t>
            </a:r>
            <a:r>
              <a:rPr lang="en-US" sz="6600" dirty="0" err="1"/>
              <a:t>tiêu</a:t>
            </a:r>
            <a:r>
              <a:rPr lang="en-US" sz="6600" dirty="0"/>
              <a:t> </a:t>
            </a:r>
            <a:r>
              <a:rPr lang="en-US" sz="6600" dirty="0" err="1"/>
              <a:t>hoá</a:t>
            </a:r>
            <a:r>
              <a:rPr lang="en-US" sz="6600" dirty="0"/>
              <a:t> </a:t>
            </a:r>
            <a:r>
              <a:rPr lang="en-US" sz="6600" dirty="0" err="1"/>
              <a:t>có</a:t>
            </a:r>
            <a:r>
              <a:rPr lang="en-US" sz="6600" dirty="0"/>
              <a:t> </a:t>
            </a:r>
            <a:r>
              <a:rPr lang="en-US" sz="6600" dirty="0" err="1"/>
              <a:t>chức</a:t>
            </a:r>
            <a:r>
              <a:rPr lang="en-US" sz="6600" dirty="0"/>
              <a:t> </a:t>
            </a:r>
            <a:r>
              <a:rPr lang="en-US" sz="6600" dirty="0" err="1"/>
              <a:t>năng</a:t>
            </a:r>
            <a:r>
              <a:rPr lang="en-US" sz="6600" dirty="0"/>
              <a:t> </a:t>
            </a:r>
            <a:r>
              <a:rPr lang="en-US" sz="6600" dirty="0" err="1"/>
              <a:t>gì</a:t>
            </a:r>
            <a:r>
              <a:rPr lang="en-US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956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4851-0468-5438-9C2D-2181A4AF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95786"/>
            <a:ext cx="8375374" cy="1325563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65E849-63CB-3147-D273-5A6A57C26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545675"/>
              </p:ext>
            </p:extLst>
          </p:nvPr>
        </p:nvGraphicFramePr>
        <p:xfrm>
          <a:off x="212035" y="1508693"/>
          <a:ext cx="11370364" cy="53402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10480">
                  <a:extLst>
                    <a:ext uri="{9D8B030D-6E8A-4147-A177-3AD203B41FA5}">
                      <a16:colId xmlns:a16="http://schemas.microsoft.com/office/drawing/2014/main" val="625844261"/>
                    </a:ext>
                  </a:extLst>
                </a:gridCol>
                <a:gridCol w="2194522">
                  <a:extLst>
                    <a:ext uri="{9D8B030D-6E8A-4147-A177-3AD203B41FA5}">
                      <a16:colId xmlns:a16="http://schemas.microsoft.com/office/drawing/2014/main" val="2303155011"/>
                    </a:ext>
                  </a:extLst>
                </a:gridCol>
                <a:gridCol w="2304247">
                  <a:extLst>
                    <a:ext uri="{9D8B030D-6E8A-4147-A177-3AD203B41FA5}">
                      <a16:colId xmlns:a16="http://schemas.microsoft.com/office/drawing/2014/main" val="1341711573"/>
                    </a:ext>
                  </a:extLst>
                </a:gridCol>
                <a:gridCol w="2756868">
                  <a:extLst>
                    <a:ext uri="{9D8B030D-6E8A-4147-A177-3AD203B41FA5}">
                      <a16:colId xmlns:a16="http://schemas.microsoft.com/office/drawing/2014/main" val="4239662495"/>
                    </a:ext>
                  </a:extLst>
                </a:gridCol>
                <a:gridCol w="2304247">
                  <a:extLst>
                    <a:ext uri="{9D8B030D-6E8A-4147-A177-3AD203B41FA5}">
                      <a16:colId xmlns:a16="http://schemas.microsoft.com/office/drawing/2014/main" val="694595821"/>
                    </a:ext>
                  </a:extLst>
                </a:gridCol>
              </a:tblGrid>
              <a:tr h="72008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835401"/>
                  </a:ext>
                </a:extLst>
              </a:tr>
              <a:tr h="107741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446833"/>
                  </a:ext>
                </a:extLst>
              </a:tr>
              <a:tr h="949552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284089"/>
                  </a:ext>
                </a:extLst>
              </a:tr>
              <a:tr h="1225318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0799"/>
                  </a:ext>
                </a:extLst>
              </a:tr>
              <a:tr h="134981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30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676770"/>
                  </a:ext>
                </a:extLst>
              </a:tr>
            </a:tbl>
          </a:graphicData>
        </a:graphic>
      </p:graphicFrame>
      <p:pic>
        <p:nvPicPr>
          <p:cNvPr id="5" name="Đồng hồ đếm ngược 10 phút -- 10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ADBEDB82-8E61-0A05-30C2-0B444A435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7583" y="0"/>
            <a:ext cx="2544417" cy="14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AA4A-24D4-10DA-AEA7-D413659B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C8F6-203E-97AC-F4A0-33AD54776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6921B0C-59AE-CC3F-774C-BE188410401A}"/>
              </a:ext>
            </a:extLst>
          </p:cNvPr>
          <p:cNvSpPr/>
          <p:nvPr/>
        </p:nvSpPr>
        <p:spPr>
          <a:xfrm>
            <a:off x="1683026" y="681037"/>
            <a:ext cx="8547652" cy="42090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5573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DF176-CB74-105D-0BF1-690FEA73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365125"/>
            <a:ext cx="1092973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9F78FD0-7B21-8A9E-A15C-B1D7956FCD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285" y="5167311"/>
            <a:ext cx="2713442" cy="15287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B3E7A8-2BAA-CF9A-901B-9E51DC6215CE}"/>
              </a:ext>
            </a:extLst>
          </p:cNvPr>
          <p:cNvSpPr txBox="1"/>
          <p:nvPr/>
        </p:nvSpPr>
        <p:spPr>
          <a:xfrm>
            <a:off x="838200" y="2344760"/>
            <a:ext cx="10651435" cy="2168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A6E6A22-31ED-D5EE-6914-C4DA1096A7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285" y="4787514"/>
            <a:ext cx="3387735" cy="19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3BF4-BBBA-9399-D6C1-3B813A8E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12" y="1995142"/>
            <a:ext cx="8557591" cy="1325563"/>
          </a:xfrm>
        </p:spPr>
        <p:txBody>
          <a:bodyPr>
            <a:no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A869-5B84-33B7-8398-4E6D78B2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CB474-AA45-14C8-5F28-2FD13466FEBF}"/>
              </a:ext>
            </a:extLst>
          </p:cNvPr>
          <p:cNvSpPr txBox="1"/>
          <p:nvPr/>
        </p:nvSpPr>
        <p:spPr>
          <a:xfrm>
            <a:off x="594300" y="1690688"/>
            <a:ext cx="11003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BỆNH DẠ DÀY – TÁ TRÀNG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5F1AFAD-BB31-334F-3AB8-CECD6D2AC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731009"/>
              </p:ext>
            </p:extLst>
          </p:nvPr>
        </p:nvGraphicFramePr>
        <p:xfrm>
          <a:off x="594300" y="3971499"/>
          <a:ext cx="11394420" cy="19150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8605">
                  <a:extLst>
                    <a:ext uri="{9D8B030D-6E8A-4147-A177-3AD203B41FA5}">
                      <a16:colId xmlns:a16="http://schemas.microsoft.com/office/drawing/2014/main" val="842501596"/>
                    </a:ext>
                  </a:extLst>
                </a:gridCol>
                <a:gridCol w="2848605">
                  <a:extLst>
                    <a:ext uri="{9D8B030D-6E8A-4147-A177-3AD203B41FA5}">
                      <a16:colId xmlns:a16="http://schemas.microsoft.com/office/drawing/2014/main" val="56261571"/>
                    </a:ext>
                  </a:extLst>
                </a:gridCol>
                <a:gridCol w="2848605">
                  <a:extLst>
                    <a:ext uri="{9D8B030D-6E8A-4147-A177-3AD203B41FA5}">
                      <a16:colId xmlns:a16="http://schemas.microsoft.com/office/drawing/2014/main" val="2716131942"/>
                    </a:ext>
                  </a:extLst>
                </a:gridCol>
                <a:gridCol w="2848605">
                  <a:extLst>
                    <a:ext uri="{9D8B030D-6E8A-4147-A177-3AD203B41FA5}">
                      <a16:colId xmlns:a16="http://schemas.microsoft.com/office/drawing/2014/main" val="289730943"/>
                    </a:ext>
                  </a:extLst>
                </a:gridCol>
              </a:tblGrid>
              <a:tr h="7506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87199"/>
                  </a:ext>
                </a:extLst>
              </a:tr>
              <a:tr h="116440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8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37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F601-3013-D19B-32FA-3662AAFE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0DB6-48BB-E421-3929-4A7B0C155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DD1D3F5-8962-8D97-969F-CBBD85E15F24}"/>
              </a:ext>
            </a:extLst>
          </p:cNvPr>
          <p:cNvSpPr/>
          <p:nvPr/>
        </p:nvSpPr>
        <p:spPr>
          <a:xfrm>
            <a:off x="1709530" y="1484243"/>
            <a:ext cx="7818783" cy="380337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45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5253-FDE9-8621-7974-74516D69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31" y="2103437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3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AEB4-854C-CEB2-8B6E-0A6038DC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23"/>
            <a:ext cx="10515600" cy="1558166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4AFA0-3D61-5ED2-CCB8-1E9F0A8C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7" y="2199860"/>
            <a:ext cx="10515600" cy="4096371"/>
          </a:xfrm>
        </p:spPr>
        <p:txBody>
          <a:bodyPr/>
          <a:lstStyle/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r>
              <a:rPr lang="en-US" sz="3200" kern="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r>
              <a:rPr lang="en-US" sz="3200" kern="1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kern="1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kern="1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r>
              <a:rPr lang="en-US" sz="3200" kern="1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kern="1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kern="1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1800"/>
              </a:lnSpc>
              <a:spcAft>
                <a:spcPts val="300"/>
              </a:spcAft>
              <a:buFontTx/>
              <a:buChar char="-"/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r>
              <a:rPr lang="en-US" sz="3200" kern="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200" kern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300"/>
              </a:spcAft>
              <a:buNone/>
            </a:pP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3F73BE92-4500-927A-E0E0-84642CC7C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0661" y="4901204"/>
            <a:ext cx="3473312" cy="1956795"/>
          </a:xfrm>
          <a:prstGeom prst="rect">
            <a:avLst/>
          </a:prstGeom>
        </p:spPr>
      </p:pic>
      <p:pic>
        <p:nvPicPr>
          <p:cNvPr id="5" name="Đồng hồ đếm ngược 7 phút - 7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3A69128E-B254-ACA4-6254-6E85B3DAA7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3252" y="4901204"/>
            <a:ext cx="3478748" cy="19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3BF4-BBBA-9399-D6C1-3B813A8E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12" y="1995142"/>
            <a:ext cx="8557591" cy="1325563"/>
          </a:xfrm>
        </p:spPr>
        <p:txBody>
          <a:bodyPr>
            <a:noAutofit/>
          </a:bodyPr>
          <a:lstStyle/>
          <a:p>
            <a:r>
              <a:rPr lang="en-US" sz="6600" dirty="0" err="1"/>
              <a:t>Mời</a:t>
            </a:r>
            <a:r>
              <a:rPr lang="en-US" sz="6600" dirty="0"/>
              <a:t> </a:t>
            </a:r>
            <a:r>
              <a:rPr lang="en-US" sz="6600" dirty="0" err="1"/>
              <a:t>các</a:t>
            </a:r>
            <a:r>
              <a:rPr lang="en-US" sz="6600" dirty="0"/>
              <a:t> </a:t>
            </a:r>
            <a:r>
              <a:rPr lang="en-US" sz="6600" dirty="0" err="1"/>
              <a:t>bạn</a:t>
            </a:r>
            <a:r>
              <a:rPr lang="en-US" sz="6600" dirty="0"/>
              <a:t> </a:t>
            </a:r>
            <a:r>
              <a:rPr lang="en-US" sz="6600" dirty="0" err="1"/>
              <a:t>trình</a:t>
            </a:r>
            <a:r>
              <a:rPr lang="en-US" sz="6600" dirty="0"/>
              <a:t> </a:t>
            </a:r>
            <a:r>
              <a:rPr lang="en-US" sz="6600" dirty="0" err="1"/>
              <a:t>bày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4880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9AB6-5349-DDC3-E261-D154B3D7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167D9-F0FE-09DB-1ECC-E33CA4F77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3061251"/>
            <a:ext cx="11608905" cy="942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DE64C-CC5A-8606-ED70-A5C37956A87D}"/>
              </a:ext>
            </a:extLst>
          </p:cNvPr>
          <p:cNvSpPr/>
          <p:nvPr/>
        </p:nvSpPr>
        <p:spPr>
          <a:xfrm>
            <a:off x="2224587" y="1284309"/>
            <a:ext cx="77428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80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B495-C4F6-7E24-CFC4-B89319F7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2366203"/>
            <a:ext cx="11022496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BÁO CÁO DỰ ÁN TÌM HIỂU CÁC BỆNH VỀ ĐƯỜNG TIÊU HOÁ VÀ VẤN ĐỀ VỆ SINH AN TOÀN THỰC PHẨM Ở ĐỊA PHƯƠNG VÀ TRONG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193610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9031-5682-48F6-598E-74151B37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026" y="2070997"/>
            <a:ext cx="6294783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9182C-43A2-DDA0-D352-EA9ECF8F949C}"/>
              </a:ext>
            </a:extLst>
          </p:cNvPr>
          <p:cNvSpPr txBox="1"/>
          <p:nvPr/>
        </p:nvSpPr>
        <p:spPr>
          <a:xfrm>
            <a:off x="3538330" y="689113"/>
            <a:ext cx="4678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4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9B95-9358-F6E3-B5ED-A6DF28AE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FF2B0-02D4-BE04-3A6F-42B55227A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vặt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no?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852A078-0CDD-154C-BB09-05FF32911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1"/>
            <a:ext cx="25908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AC6B3E8-101C-D99E-C9F0-EE12A60B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4244F35-7715-9BC2-5DEC-538A6F86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33401"/>
            <a:ext cx="2298700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C11A705A-97C8-32AE-AC36-3AE75227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10F7F50-B29A-9B7B-A5F1-15AB7CB7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714A016B-8528-6095-31EA-31650C33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533401"/>
            <a:ext cx="2133600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E2434C3D-37F5-4965-4A0F-665AFE70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2514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06673CC2-F43B-EF89-0F78-A33DF206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24384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D4897CDC-93CE-DF73-2F82-D9867D56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2667000"/>
            <a:ext cx="1993900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 Box 11">
            <a:extLst>
              <a:ext uri="{FF2B5EF4-FFF2-40B4-BE49-F238E27FC236}">
                <a16:creationId xmlns:a16="http://schemas.microsoft.com/office/drawing/2014/main" id="{D62D4B11-77C2-4427-3527-195EF557C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05038"/>
            <a:ext cx="7747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Cơm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2101F0D3-E5E8-D6A7-15E1-4FC01FB48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128838"/>
            <a:ext cx="9906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Rau cải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16DE7234-76A1-6FA9-EEC2-3C86DD27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5038"/>
            <a:ext cx="6096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Cá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18FF4974-054E-113D-4C9A-F9873D263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6197600"/>
            <a:ext cx="1143000" cy="6604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Rau     xà lách</a:t>
            </a: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DD5F5094-BB3E-3E25-F1EE-EE89208C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191000"/>
            <a:ext cx="10668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Thịt heo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E64224AB-5605-9EDA-25C2-F822ACF8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7000"/>
            <a:ext cx="10668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Bánh mì</a:t>
            </a: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D44E9CF8-6DDA-9420-981F-E48B4D91F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800600"/>
            <a:ext cx="10668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Dầu ăn</a:t>
            </a: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7EBEDEAA-D3FE-662B-3F79-BA43982D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2819400"/>
            <a:ext cx="9906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Mỡ heo</a:t>
            </a:r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574E247F-98B8-12A5-6D12-16B56F23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76800"/>
            <a:ext cx="11430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Thịt gà</a:t>
            </a:r>
          </a:p>
        </p:txBody>
      </p:sp>
      <p:pic>
        <p:nvPicPr>
          <p:cNvPr id="7188" name="Picture 20">
            <a:extLst>
              <a:ext uri="{FF2B5EF4-FFF2-40B4-BE49-F238E27FC236}">
                <a16:creationId xmlns:a16="http://schemas.microsoft.com/office/drawing/2014/main" id="{A873A721-66A5-D339-D15A-F8B0A2E9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4691064"/>
            <a:ext cx="1993900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9" name="Text Box 21">
            <a:extLst>
              <a:ext uri="{FF2B5EF4-FFF2-40B4-BE49-F238E27FC236}">
                <a16:creationId xmlns:a16="http://schemas.microsoft.com/office/drawing/2014/main" id="{5B646AE1-AEF3-7691-DE75-5D8FF257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463" y="4729163"/>
            <a:ext cx="8382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Nước</a:t>
            </a:r>
          </a:p>
        </p:txBody>
      </p:sp>
      <p:pic>
        <p:nvPicPr>
          <p:cNvPr id="7190" name="Picture 22">
            <a:extLst>
              <a:ext uri="{FF2B5EF4-FFF2-40B4-BE49-F238E27FC236}">
                <a16:creationId xmlns:a16="http://schemas.microsoft.com/office/drawing/2014/main" id="{1A12EF59-3068-12DA-D0CD-6B3124D4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33400"/>
            <a:ext cx="1981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Text Box 23">
            <a:extLst>
              <a:ext uri="{FF2B5EF4-FFF2-40B4-BE49-F238E27FC236}">
                <a16:creationId xmlns:a16="http://schemas.microsoft.com/office/drawing/2014/main" id="{17444143-96CF-658C-1137-B9FD3960D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609600"/>
            <a:ext cx="68580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Sữa</a:t>
            </a:r>
          </a:p>
        </p:txBody>
      </p:sp>
      <p:pic>
        <p:nvPicPr>
          <p:cNvPr id="7192" name="Picture 24">
            <a:extLst>
              <a:ext uri="{FF2B5EF4-FFF2-40B4-BE49-F238E27FC236}">
                <a16:creationId xmlns:a16="http://schemas.microsoft.com/office/drawing/2014/main" id="{39D52033-8FF3-4224-CDD7-A2BF6F2B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667000"/>
            <a:ext cx="19939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3" name="Text Box 25">
            <a:extLst>
              <a:ext uri="{FF2B5EF4-FFF2-40B4-BE49-F238E27FC236}">
                <a16:creationId xmlns:a16="http://schemas.microsoft.com/office/drawing/2014/main" id="{B52B291F-09E6-DD78-B879-CC2C33E1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91000"/>
            <a:ext cx="1143000" cy="369332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Trái cây</a:t>
            </a:r>
          </a:p>
        </p:txBody>
      </p:sp>
      <p:sp>
        <p:nvSpPr>
          <p:cNvPr id="7194" name="Text Box 26">
            <a:extLst>
              <a:ext uri="{FF2B5EF4-FFF2-40B4-BE49-F238E27FC236}">
                <a16:creationId xmlns:a16="http://schemas.microsoft.com/office/drawing/2014/main" id="{28E2C1E1-6662-DA16-2B77-EB9833A76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"/>
            <a:ext cx="853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 animBg="1"/>
      <p:bldP spid="7189" grpId="0" animBg="1"/>
      <p:bldP spid="7191" grpId="0" animBg="1"/>
      <p:bldP spid="7193" grpId="0" animBg="1"/>
      <p:bldP spid="7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226B-1605-F168-823F-869082AC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979C-CE2D-7FFF-5085-5FB9AB771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83032AE-F3C4-7AD0-4E10-943D90D48235}"/>
              </a:ext>
            </a:extLst>
          </p:cNvPr>
          <p:cNvSpPr/>
          <p:nvPr/>
        </p:nvSpPr>
        <p:spPr>
          <a:xfrm>
            <a:off x="1166191" y="1192696"/>
            <a:ext cx="8282609" cy="41876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ta ăn các loại thức ăn vào cơ thể hằng ngày để làm gì?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354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B8C2-6BFC-CCF4-7C10-7C0785B4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51128-B426-39FC-577E-5D820382C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05B8763-B2AD-016F-E82A-17E35D615786}"/>
              </a:ext>
            </a:extLst>
          </p:cNvPr>
          <p:cNvSpPr/>
          <p:nvPr/>
        </p:nvSpPr>
        <p:spPr>
          <a:xfrm>
            <a:off x="1497496" y="808383"/>
            <a:ext cx="8574156" cy="52213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de-DE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 dinh dưỡng là gì? Có những nhóm chất dinh dưỡng nào?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2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2120-861B-8EF3-803B-4AF58DB8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DA95A-E741-7604-21E4-459024AE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D9F3280-D0C7-C566-E154-8EC4A4FAB547}"/>
              </a:ext>
            </a:extLst>
          </p:cNvPr>
          <p:cNvSpPr/>
          <p:nvPr/>
        </p:nvSpPr>
        <p:spPr>
          <a:xfrm>
            <a:off x="715617" y="1046922"/>
            <a:ext cx="10018644" cy="467801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451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F86E-AA12-00B7-DEA4-87EEFE92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D2348-C65F-6CEF-DE99-70AAA0170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9D3AB-FC0E-C699-55CF-9DB1A7D97E4B}"/>
              </a:ext>
            </a:extLst>
          </p:cNvPr>
          <p:cNvSpPr txBox="1"/>
          <p:nvPr/>
        </p:nvSpPr>
        <p:spPr>
          <a:xfrm>
            <a:off x="2756452" y="2570922"/>
            <a:ext cx="7633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093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545A-96C3-51A6-EC9D-CAD2552C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285612"/>
            <a:ext cx="2888974" cy="4351338"/>
          </a:xfrm>
        </p:spPr>
        <p:txBody>
          <a:bodyPr>
            <a:no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0848274A-FB4D-C6FD-52D5-40257109A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30408"/>
            <a:ext cx="2888974" cy="1627591"/>
          </a:xfrm>
          <a:prstGeom prst="rect">
            <a:avLst/>
          </a:prstGeom>
        </p:spPr>
      </p:pic>
      <p:pic>
        <p:nvPicPr>
          <p:cNvPr id="1026" name="Picture 2" descr="Tổng hợp 92+ hình về mô hình cơ quan tiêu hóa - daotaonec">
            <a:extLst>
              <a:ext uri="{FF2B5EF4-FFF2-40B4-BE49-F238E27FC236}">
                <a16:creationId xmlns:a16="http://schemas.microsoft.com/office/drawing/2014/main" id="{AB47D761-316A-3255-29B4-139478B6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31" y="142806"/>
            <a:ext cx="7191965" cy="657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87762-A094-41A4-2D39-CF8DB9ABE9BA}"/>
              </a:ext>
            </a:extLst>
          </p:cNvPr>
          <p:cNvSpPr txBox="1"/>
          <p:nvPr/>
        </p:nvSpPr>
        <p:spPr>
          <a:xfrm>
            <a:off x="6096000" y="107342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D6000-2E55-FA2D-A934-6EE480711FD2}"/>
              </a:ext>
            </a:extLst>
          </p:cNvPr>
          <p:cNvSpPr txBox="1"/>
          <p:nvPr/>
        </p:nvSpPr>
        <p:spPr>
          <a:xfrm>
            <a:off x="5932302" y="5230408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DD373-D478-0786-F28C-81A9F2C7D242}"/>
              </a:ext>
            </a:extLst>
          </p:cNvPr>
          <p:cNvSpPr txBox="1"/>
          <p:nvPr/>
        </p:nvSpPr>
        <p:spPr>
          <a:xfrm>
            <a:off x="5919448" y="450938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75278-61FE-DF20-EDF6-3FFA71C10AC6}"/>
              </a:ext>
            </a:extLst>
          </p:cNvPr>
          <p:cNvSpPr txBox="1"/>
          <p:nvPr/>
        </p:nvSpPr>
        <p:spPr>
          <a:xfrm>
            <a:off x="5932302" y="3972857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298FC-3204-222A-9676-722BAB06F609}"/>
              </a:ext>
            </a:extLst>
          </p:cNvPr>
          <p:cNvSpPr txBox="1"/>
          <p:nvPr/>
        </p:nvSpPr>
        <p:spPr>
          <a:xfrm>
            <a:off x="5932302" y="3042237"/>
            <a:ext cx="3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D7581-1AFC-4286-1C98-969E28BF2CCD}"/>
              </a:ext>
            </a:extLst>
          </p:cNvPr>
          <p:cNvSpPr txBox="1"/>
          <p:nvPr/>
        </p:nvSpPr>
        <p:spPr>
          <a:xfrm>
            <a:off x="6132643" y="153062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72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F590-6262-8CBE-9936-0FAEAC05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B7E9-5FC5-5FF6-2B92-394F4635B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C9D6C55-FD17-4BAE-86CB-69B4677FBCD3}"/>
              </a:ext>
            </a:extLst>
          </p:cNvPr>
          <p:cNvSpPr/>
          <p:nvPr/>
        </p:nvSpPr>
        <p:spPr>
          <a:xfrm>
            <a:off x="1881809" y="681037"/>
            <a:ext cx="9471991" cy="41162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qua?</a:t>
            </a:r>
          </a:p>
        </p:txBody>
      </p:sp>
    </p:spTree>
    <p:extLst>
      <p:ext uri="{BB962C8B-B14F-4D97-AF65-F5344CB8AC3E}">
        <p14:creationId xmlns:p14="http://schemas.microsoft.com/office/powerpoint/2010/main" val="239525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595</Words>
  <PresentationFormat>Màn hình rộng</PresentationFormat>
  <Paragraphs>98</Paragraphs>
  <Slides>22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Bài 32: DINH DƯỠNG VÀ TIÊU HOÁ Ở NGƯỜI 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Thảo luận cặp đôi hoàn thành chú thích các cơ quan cấu tạo nên hệ tiêu hoá và mô tả cấu tạo của cơ quan tiêu hoá</vt:lpstr>
      <vt:lpstr>Bản trình bày PowerPoint</vt:lpstr>
      <vt:lpstr>Hệ tiêu hoá có chức năng gì?</vt:lpstr>
      <vt:lpstr>Thảo luận nhóm 4 trong 10 phút hoàn thành pht số 1</vt:lpstr>
      <vt:lpstr>Bản trình bày PowerPoint</vt:lpstr>
      <vt:lpstr>Hoạt động cá nhân trong 3 phút. Sau đó thảo luận nhóm 5 phút thống nhất ý kiến viết vào phiếu nhóm</vt:lpstr>
      <vt:lpstr>Mời các bạn trình bày</vt:lpstr>
      <vt:lpstr>Thảo luận theo cặp trong 5 phút hoàn thành phiếu học tập số 2</vt:lpstr>
      <vt:lpstr>Bản trình bày PowerPoint</vt:lpstr>
      <vt:lpstr>Hãy xây dựng khẩu phần cho bản thân và các thành viên trong gia đình theo các bước trong sgk</vt:lpstr>
      <vt:lpstr>Hs hoạt động cá nhân 5 phút sau đó thảo luận nhóm 7 phút thống nhất ý kiến và viết vào bảng nhóm</vt:lpstr>
      <vt:lpstr>Mời các bạn trình bày</vt:lpstr>
      <vt:lpstr>BÁO CÁO DỰ ÁN TÌM HIỂU CÁC BỆNH VỀ ĐƯỜNG TIÊU HOÁ VÀ VẤN ĐỀ VỆ SINH AN TOÀN THỰC PHẨM Ở ĐỊA PHƯƠNG VÀ TRONG TRƯỜNG HỌC</vt:lpstr>
      <vt:lpstr>Vẽ sơ đồ tư duy bài học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2023-05-16T15:31:00Z</dcterms:created>
  <dcterms:modified xsi:type="dcterms:W3CDTF">2023-05-27T00:58:10Z</dcterms:modified>
</cp:coreProperties>
</file>