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70" r:id="rId3"/>
  </p:sldMasterIdLst>
  <p:notesMasterIdLst>
    <p:notesMasterId r:id="rId32"/>
  </p:notesMasterIdLst>
  <p:sldIdLst>
    <p:sldId id="256" r:id="rId4"/>
    <p:sldId id="259" r:id="rId5"/>
    <p:sldId id="283" r:id="rId6"/>
    <p:sldId id="265" r:id="rId7"/>
    <p:sldId id="316" r:id="rId8"/>
    <p:sldId id="317" r:id="rId9"/>
    <p:sldId id="261" r:id="rId10"/>
    <p:sldId id="262" r:id="rId11"/>
    <p:sldId id="322" r:id="rId12"/>
    <p:sldId id="290" r:id="rId13"/>
    <p:sldId id="289" r:id="rId14"/>
    <p:sldId id="288" r:id="rId15"/>
    <p:sldId id="291" r:id="rId16"/>
    <p:sldId id="293" r:id="rId17"/>
    <p:sldId id="292" r:id="rId18"/>
    <p:sldId id="294" r:id="rId19"/>
    <p:sldId id="318" r:id="rId20"/>
    <p:sldId id="319" r:id="rId21"/>
    <p:sldId id="273" r:id="rId22"/>
    <p:sldId id="274" r:id="rId23"/>
    <p:sldId id="276" r:id="rId24"/>
    <p:sldId id="277" r:id="rId25"/>
    <p:sldId id="278" r:id="rId26"/>
    <p:sldId id="282" r:id="rId27"/>
    <p:sldId id="315" r:id="rId28"/>
    <p:sldId id="320" r:id="rId29"/>
    <p:sldId id="321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57" d="100"/>
          <a:sy n="57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F06F6-EFB5-4E6E-9900-7311556D0FD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D677-A17E-46D8-B3A1-7249E8DB5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0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005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6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60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1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937F-1DD8-5A44-799B-95AB7D698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5EBD-B412-23BF-438A-F717B8623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C1E2A-CB91-FD90-A66B-E340EE5B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32328-DCD6-FA38-17CC-1E52DD5D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91F93-B1DD-A74D-081E-20B57E3B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F0F5-6E9C-AA72-A35A-9EA61433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E24ED-3DDB-CA39-9241-633453B62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EA177-4544-6FA0-66B3-D7E7990A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9CE9A-8030-6A18-F55B-E3CB00ACF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B10DE-DCC6-0825-AA9B-E4D938FA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9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61E5F-078F-2478-9B64-CECB55299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FE3FA-2F73-FA6E-E5D4-32988E908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C4B74-6637-141A-2DEC-BEF25B14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E9406-67DE-A637-751E-966A4A0D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119F3-F7D4-917F-B62D-773B34AB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8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61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5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63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62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67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29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6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1093-32D9-BCA6-B4CF-EDCFEDE7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5373C-4418-AAAD-6F99-775CAA428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669AA-F3C9-352A-CE85-8B7DB5CE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9984D-303D-B3F0-37EF-1801FCDB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CDE6A-369E-708A-6664-D4A4CBC8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50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96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1BC4-324B-8482-ADEE-C055542E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94CA9-D2DE-3BC9-AB01-B9E801B45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32C9-2270-0912-7431-80E4A4B6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9AF5E-2A60-2B1F-6F7E-4D8E3487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E4528-0358-9CC6-05D1-D59096A0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32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27B9-59D1-73C0-9DE8-54CB8D9A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3E57E-C27C-331A-AA35-CE3C7F1A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8CB6C-5AB2-AF3C-6A15-62BF846D3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037E7-1BD7-4A22-9B2B-66C3B3B7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0854C-722B-B072-BB0D-806DE539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21D5A-064E-C05C-6C0A-15E96F6D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6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78FD-D13A-62D2-FA96-CBE264E5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3FBD1-5AC3-FA1F-417F-D8B0C8421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9ABCE-6B8C-7FE2-EDB9-F03DBFB69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DC4E4-DAF3-3680-E20E-92C9D3D9E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CD609-CCCA-0779-2BA1-DC1C80B51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E0A82-573F-022C-3483-049B2268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7B5E3-B254-516A-3CDC-8DD9D59C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76FDA-8B47-2CCA-FB7B-4043114C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0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6D96-AA6C-79EA-32C6-F42FDA63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B80C8-F841-F659-4FA3-7729BFC2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6C2A0-2F95-3BDB-9948-176F7A33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E07DD-0D65-C07E-948F-8F35BFE6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4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81709-EF34-541F-B468-B65B1B91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E92E6-9125-982F-FCCF-A10219AA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AE3EE-BF54-C724-A579-B87F6FDB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0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1155-A7B0-B90F-097F-4F4D9A8D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C84B4-7131-6850-788A-C203FDF4F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A8525-3A2C-472F-B262-AD7FC5CB6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3A0A2-FAE1-1AFE-20DE-9D1D9D6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DB5D1-E536-99A7-5F91-FE129245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1A2E1-FF76-8A80-8CB0-31A38F10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3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E507-6DA7-537C-31D1-43CB46D0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8BE3D-058D-340B-E154-214431825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17863-916C-7F0B-A131-3756DB576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FAEFF-5D0A-70F5-D7CB-157739E4B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A3B1F-846F-1238-ED44-C13E09C1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53CB2-CA47-225D-48C7-AB9F7C8E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6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89ACC-97DC-186D-E785-EC5BA8F9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214C1-628B-F5EA-7394-4EF9F8727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3A1A8-B0EC-3A84-06DD-3CA27A14E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B0E3F7-C41C-4694-ACD1-2272E0DB10A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A6B88-D389-9D8C-C13A-B95EEC443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A4ECE-D95D-6496-C6B1-C88B4D288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79BF5-7CB5-4941-8704-4AD47307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6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em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oleObject" Target="../embeddings/oleObject14.bin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420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0.png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2" Type="http://schemas.openxmlformats.org/officeDocument/2006/relationships/image" Target="../media/image85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9.png"/><Relationship Id="rId11" Type="http://schemas.openxmlformats.org/officeDocument/2006/relationships/image" Target="../media/image49.svg"/><Relationship Id="rId5" Type="http://schemas.openxmlformats.org/officeDocument/2006/relationships/image" Target="../media/image88.svg"/><Relationship Id="rId15" Type="http://schemas.openxmlformats.org/officeDocument/2006/relationships/image" Target="../media/image94.svg"/><Relationship Id="rId10" Type="http://schemas.openxmlformats.org/officeDocument/2006/relationships/image" Target="../media/image48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TPG-TO%202-DUC%20ANH.pptx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hyperlink" Target="TIA%20PHAN%20GIAC%20-t&#244;%201-vy.pptx" TargetMode="External"/><Relationship Id="rId2" Type="http://schemas.openxmlformats.org/officeDocument/2006/relationships/image" Target="../media/image2.png"/><Relationship Id="rId16" Type="http://schemas.openxmlformats.org/officeDocument/2006/relationships/hyperlink" Target="file:///C:\Users\Thang\Desktop\BAI%20THUYET%20TRINH\TIA%20PHAN%20GIAC%20(2)%20to%201.pptx" TargetMode="External"/><Relationship Id="rId20" Type="http://schemas.openxmlformats.org/officeDocument/2006/relationships/hyperlink" Target="TPG-T4-HA%20LINH.pptx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hyperlink" Target="T&#7892;%203.pptx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0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9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11" Type="http://schemas.openxmlformats.org/officeDocument/2006/relationships/image" Target="../media/image98.svg"/><Relationship Id="rId5" Type="http://schemas.openxmlformats.org/officeDocument/2006/relationships/image" Target="../media/image96.svg"/><Relationship Id="rId10" Type="http://schemas.openxmlformats.org/officeDocument/2006/relationships/image" Target="../media/image97.png"/><Relationship Id="rId4" Type="http://schemas.openxmlformats.org/officeDocument/2006/relationships/image" Target="../media/image95.png"/><Relationship Id="rId9" Type="http://schemas.openxmlformats.org/officeDocument/2006/relationships/image" Target="../media/image94.svg"/><Relationship Id="rId14" Type="http://schemas.openxmlformats.org/officeDocument/2006/relationships/image" Target="../media/image9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svg"/><Relationship Id="rId18" Type="http://schemas.openxmlformats.org/officeDocument/2006/relationships/image" Target="../media/image93.png"/><Relationship Id="rId3" Type="http://schemas.openxmlformats.org/officeDocument/2006/relationships/image" Target="../media/image43.svg"/><Relationship Id="rId7" Type="http://schemas.openxmlformats.org/officeDocument/2006/relationships/image" Target="../media/image102.svg"/><Relationship Id="rId12" Type="http://schemas.openxmlformats.org/officeDocument/2006/relationships/image" Target="../media/image105.png"/><Relationship Id="rId17" Type="http://schemas.openxmlformats.org/officeDocument/2006/relationships/image" Target="../media/image53.svg"/><Relationship Id="rId2" Type="http://schemas.openxmlformats.org/officeDocument/2006/relationships/image" Target="../media/image42.png"/><Relationship Id="rId16" Type="http://schemas.openxmlformats.org/officeDocument/2006/relationships/image" Target="../media/image5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1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37.svg"/><Relationship Id="rId10" Type="http://schemas.openxmlformats.org/officeDocument/2006/relationships/image" Target="../media/image50.png"/><Relationship Id="rId19" Type="http://schemas.openxmlformats.org/officeDocument/2006/relationships/image" Target="../media/image94.svg"/><Relationship Id="rId4" Type="http://schemas.openxmlformats.org/officeDocument/2006/relationships/image" Target="../media/image48.png"/><Relationship Id="rId9" Type="http://schemas.openxmlformats.org/officeDocument/2006/relationships/image" Target="../media/image104.sv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0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2.png"/><Relationship Id="rId3" Type="http://schemas.openxmlformats.org/officeDocument/2006/relationships/image" Target="../media/image108.png"/><Relationship Id="rId7" Type="http://schemas.openxmlformats.org/officeDocument/2006/relationships/image" Target="../media/image48.png"/><Relationship Id="rId12" Type="http://schemas.openxmlformats.org/officeDocument/2006/relationships/image" Target="../media/image43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svg"/><Relationship Id="rId11" Type="http://schemas.openxmlformats.org/officeDocument/2006/relationships/image" Target="../media/image42.png"/><Relationship Id="rId5" Type="http://schemas.openxmlformats.org/officeDocument/2006/relationships/image" Target="../media/image50.png"/><Relationship Id="rId15" Type="http://schemas.openxmlformats.org/officeDocument/2006/relationships/image" Target="../media/image109.png"/><Relationship Id="rId10" Type="http://schemas.openxmlformats.org/officeDocument/2006/relationships/image" Target="../media/image53.svg"/><Relationship Id="rId4" Type="http://schemas.openxmlformats.org/officeDocument/2006/relationships/image" Target="../media/image109.svg"/><Relationship Id="rId9" Type="http://schemas.openxmlformats.org/officeDocument/2006/relationships/image" Target="../media/image52.png"/><Relationship Id="rId1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1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43.svg"/><Relationship Id="rId3" Type="http://schemas.openxmlformats.org/officeDocument/2006/relationships/image" Target="../media/image113.svg"/><Relationship Id="rId7" Type="http://schemas.openxmlformats.org/officeDocument/2006/relationships/image" Target="../media/image115.svg"/><Relationship Id="rId12" Type="http://schemas.openxmlformats.org/officeDocument/2006/relationships/image" Target="../media/image42.png"/><Relationship Id="rId17" Type="http://schemas.openxmlformats.org/officeDocument/2006/relationships/image" Target="../media/image124.png"/><Relationship Id="rId2" Type="http://schemas.openxmlformats.org/officeDocument/2006/relationships/image" Target="../media/image112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49.svg"/><Relationship Id="rId15" Type="http://schemas.openxmlformats.org/officeDocument/2006/relationships/image" Target="../media/image122.svg"/><Relationship Id="rId10" Type="http://schemas.openxmlformats.org/officeDocument/2006/relationships/image" Target="../media/image118.png"/><Relationship Id="rId4" Type="http://schemas.openxmlformats.org/officeDocument/2006/relationships/image" Target="../media/image48.png"/><Relationship Id="rId9" Type="http://schemas.openxmlformats.org/officeDocument/2006/relationships/image" Target="../media/image117.svg"/><Relationship Id="rId1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4.png"/><Relationship Id="rId3" Type="http://schemas.openxmlformats.org/officeDocument/2006/relationships/image" Target="../media/image37.svg"/><Relationship Id="rId7" Type="http://schemas.openxmlformats.org/officeDocument/2006/relationships/image" Target="../media/image109.svg"/><Relationship Id="rId12" Type="http://schemas.openxmlformats.org/officeDocument/2006/relationships/image" Target="../media/image1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8.png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w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3.png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6.png"/><Relationship Id="rId21" Type="http://schemas.openxmlformats.org/officeDocument/2006/relationships/image" Target="../media/image38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2.wmf"/><Relationship Id="rId17" Type="http://schemas.openxmlformats.org/officeDocument/2006/relationships/image" Target="../media/image34.wmf"/><Relationship Id="rId2" Type="http://schemas.openxmlformats.org/officeDocument/2006/relationships/image" Target="../media/image26.jpeg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8.png"/><Relationship Id="rId15" Type="http://schemas.openxmlformats.org/officeDocument/2006/relationships/image" Target="../media/image33.wmf"/><Relationship Id="rId10" Type="http://schemas.openxmlformats.org/officeDocument/2006/relationships/image" Target="../media/image31.wmf"/><Relationship Id="rId19" Type="http://schemas.openxmlformats.org/officeDocument/2006/relationships/image" Target="../media/image35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7.sv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36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sv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12" Type="http://schemas.openxmlformats.org/officeDocument/2006/relationships/image" Target="../media/image58.png"/><Relationship Id="rId17" Type="http://schemas.openxmlformats.org/officeDocument/2006/relationships/image" Target="../media/image550.png"/><Relationship Id="rId2" Type="http://schemas.openxmlformats.org/officeDocument/2006/relationships/image" Target="../media/image5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11" Type="http://schemas.openxmlformats.org/officeDocument/2006/relationships/image" Target="../media/image37.svg"/><Relationship Id="rId5" Type="http://schemas.openxmlformats.org/officeDocument/2006/relationships/image" Target="../media/image13.svg"/><Relationship Id="rId15" Type="http://schemas.openxmlformats.org/officeDocument/2006/relationships/image" Target="../media/image61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57.sv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emf"/><Relationship Id="rId7" Type="http://schemas.openxmlformats.org/officeDocument/2006/relationships/oleObject" Target="../embeddings/oleObject10.bin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wmf"/><Relationship Id="rId11" Type="http://schemas.openxmlformats.org/officeDocument/2006/relationships/image" Target="../media/image70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9.png"/><Relationship Id="rId4" Type="http://schemas.openxmlformats.org/officeDocument/2006/relationships/image" Target="../media/image65.emf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95CF9-BDD5-1254-6A10-01AB5BBD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8" y="-1998133"/>
            <a:ext cx="11531600" cy="873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571A01-FF02-6534-974D-8B05CB4E4C22}"/>
              </a:ext>
            </a:extLst>
          </p:cNvPr>
          <p:cNvSpPr txBox="1"/>
          <p:nvPr/>
        </p:nvSpPr>
        <p:spPr>
          <a:xfrm>
            <a:off x="1202267" y="2963333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LƠP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0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36141" y="-13908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BEAD99-E1E7-B096-BCA0-973FCE4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1FB1849-439B-4E24-D412-5172EBC3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C9AC50A-049B-31FF-08E1-F554A818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97" y="36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099702E4-DFD4-FE5E-0226-BD8E091D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471" y="42591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21A77DF5-5798-8E3B-4CA6-D3579C5A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178" y="43570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B41A96-2E31-1B85-C105-2017A0786BB2}"/>
              </a:ext>
            </a:extLst>
          </p:cNvPr>
          <p:cNvSpPr/>
          <p:nvPr/>
        </p:nvSpPr>
        <p:spPr>
          <a:xfrm>
            <a:off x="8534516" y="1484879"/>
            <a:ext cx="219971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3B0ED-5906-59CD-DC93-39496D8FC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111" y="3431433"/>
                <a:ext cx="9411454" cy="1338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𝑨𝒕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𝒙𝑨𝒚</m:t>
                        </m:r>
                      </m:e>
                    </m:acc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𝑨𝒕</m:t>
                    </m:r>
                  </m:oMath>
                </a14:m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𝑨</m:t>
                    </m:r>
                  </m:oMath>
                </a14:m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x,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𝑨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𝒙𝑨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𝒕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𝒕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𝑨𝒚</m:t>
                        </m:r>
                      </m:e>
                    </m:acc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(=35</a:t>
                </a:r>
                <a:r>
                  <a:rPr kumimoji="0" lang="en-US" alt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3B0ED-5906-59CD-DC93-39496D8FC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111" y="3431433"/>
                <a:ext cx="9411454" cy="1338443"/>
              </a:xfrm>
              <a:prstGeom prst="rect">
                <a:avLst/>
              </a:prstGeom>
              <a:blipFill>
                <a:blip r:embed="rId3"/>
                <a:stretch>
                  <a:fillRect l="-1295" b="-123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299FD78-642C-6E5D-F1F5-6C222B666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670" y="170587"/>
            <a:ext cx="3592068" cy="33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36141" y="-13908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BEAD99-E1E7-B096-BCA0-973FCE4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1FB1849-439B-4E24-D412-5172EBC3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C9AC50A-049B-31FF-08E1-F554A818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97" y="36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9154BD86-3A66-7A01-12CF-DA2C7A871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471" y="3535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099702E4-DFD4-FE5E-0226-BD8E091D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471" y="42591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21A77DF5-5798-8E3B-4CA6-D3579C5A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178" y="43570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70F6E41-B6A0-BF2D-9C48-988762C2D93F}"/>
              </a:ext>
            </a:extLst>
          </p:cNvPr>
          <p:cNvSpPr/>
          <p:nvPr/>
        </p:nvSpPr>
        <p:spPr>
          <a:xfrm>
            <a:off x="8633485" y="1722396"/>
            <a:ext cx="219971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14722E3E-D5A5-05D9-8041-42DDA2BD5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143" y="3619627"/>
                <a:ext cx="10468030" cy="1322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𝑩𝒏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𝒎𝑩𝒑</m:t>
                        </m:r>
                      </m:e>
                    </m:acc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𝑩𝒏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𝑩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𝒎</m:t>
                    </m:r>
                  </m:oMath>
                </a14:m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𝑩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𝒑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nhưng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14722E3E-D5A5-05D9-8041-42DDA2BD5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143" y="3619627"/>
                <a:ext cx="10468030" cy="1322478"/>
              </a:xfrm>
              <a:prstGeom prst="rect">
                <a:avLst/>
              </a:prstGeom>
              <a:blipFill>
                <a:blip r:embed="rId4"/>
                <a:stretch>
                  <a:fillRect l="-1223" b="-124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ADDBCDF-B566-8AFF-DA44-15626E06CD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6476" y="4232837"/>
          <a:ext cx="2197137" cy="739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7058" imgH="266584" progId="Equation.DSMT4">
                  <p:embed/>
                </p:oleObj>
              </mc:Choice>
              <mc:Fallback>
                <p:oleObj name="Equation" r:id="rId5" imgW="787058" imgH="266584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ADDBCDF-B566-8AFF-DA44-15626E06C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476" y="4232837"/>
                        <a:ext cx="2197137" cy="7397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6ABF80D5-B8A8-EC2C-9392-C347BB98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43" y="47761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61729-808A-E3E0-BB03-6F19BD2CA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388" y="1034965"/>
            <a:ext cx="2935224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36141" y="-13908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BEAD99-E1E7-B096-BCA0-973FCE4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1FB1849-439B-4E24-D412-5172EBC3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C9AC50A-049B-31FF-08E1-F554A818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97" y="36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21A77DF5-5798-8E3B-4CA6-D3579C5A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178" y="43570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93776DF-7FA4-518E-D4C4-9C0F60881493}"/>
              </a:ext>
            </a:extLst>
          </p:cNvPr>
          <p:cNvSpPr/>
          <p:nvPr/>
        </p:nvSpPr>
        <p:spPr>
          <a:xfrm>
            <a:off x="7725859" y="1744120"/>
            <a:ext cx="219971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3395E05E-7020-AA62-A6AA-EAA7798F3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225" y="3598165"/>
                <a:ext cx="9509168" cy="1341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Tia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𝑪𝒔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giác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góc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𝒗𝑪𝒓</m:t>
                        </m:r>
                      </m:e>
                    </m:acc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vì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𝑪𝒔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nằm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giữa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tia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𝑪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𝒗</m:t>
                    </m:r>
                  </m:oMath>
                </a14:m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𝑪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𝒓</m:t>
                    </m:r>
                  </m:oMath>
                </a14:m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𝒗𝑪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𝒔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𝒗𝑪𝒓</m:t>
                        </m:r>
                      </m:e>
                    </m:acc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=(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      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)</m:t>
                    </m:r>
                  </m:oMath>
                </a14:m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3395E05E-7020-AA62-A6AA-EAA7798F3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225" y="3598165"/>
                <a:ext cx="9509168" cy="1341714"/>
              </a:xfrm>
              <a:prstGeom prst="rect">
                <a:avLst/>
              </a:prstGeom>
              <a:blipFill>
                <a:blip r:embed="rId2"/>
                <a:stretch>
                  <a:fillRect l="-1282" b="-12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">
            <a:extLst>
              <a:ext uri="{FF2B5EF4-FFF2-40B4-BE49-F238E27FC236}">
                <a16:creationId xmlns:a16="http://schemas.microsoft.com/office/drawing/2014/main" id="{0ADD707C-AA55-4177-DBBC-0427488A7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03" y="4007412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A8057-6D2E-6185-74C8-A8EC03FA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779" y="765612"/>
            <a:ext cx="4069080" cy="252526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943516-C0D6-93F8-5F10-1B9FF8908C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829558"/>
              </p:ext>
            </p:extLst>
          </p:nvPr>
        </p:nvGraphicFramePr>
        <p:xfrm>
          <a:off x="4844652" y="2105280"/>
          <a:ext cx="57919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6080" imgH="215640" progId="Equation.DSMT4">
                  <p:embed/>
                </p:oleObj>
              </mc:Choice>
              <mc:Fallback>
                <p:oleObj name="Equation" r:id="rId4" imgW="406080" imgH="2156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579A296-48DC-8D37-AC77-45E965D822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4652" y="2105280"/>
                        <a:ext cx="579191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74A4101-EF1A-9489-4C3C-5A4BA42737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131433"/>
              </p:ext>
            </p:extLst>
          </p:nvPr>
        </p:nvGraphicFramePr>
        <p:xfrm>
          <a:off x="5430147" y="2414050"/>
          <a:ext cx="57919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080" imgH="215640" progId="Equation.DSMT4">
                  <p:embed/>
                </p:oleObj>
              </mc:Choice>
              <mc:Fallback>
                <p:oleObj name="Equation" r:id="rId6" imgW="406080" imgH="215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ED91BF4-62E0-CBCF-71B9-7A51D4D60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0147" y="2414050"/>
                        <a:ext cx="579191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8F5297-31F9-1EE1-8525-3B4DB7658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278848"/>
              </p:ext>
            </p:extLst>
          </p:nvPr>
        </p:nvGraphicFramePr>
        <p:xfrm>
          <a:off x="6046921" y="4459009"/>
          <a:ext cx="57919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6080" imgH="215640" progId="Equation.DSMT4">
                  <p:embed/>
                </p:oleObj>
              </mc:Choice>
              <mc:Fallback>
                <p:oleObj name="Equation" r:id="rId7" imgW="406080" imgH="215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1943516-C0D6-93F8-5F10-1B9FF8908C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6921" y="4459009"/>
                        <a:ext cx="579191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91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166671" y="-69514"/>
            <a:ext cx="9804361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BEAD99-E1E7-B096-BCA0-973FCE4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1FB1849-439B-4E24-D412-5172EBC3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3971A1-C0FF-0DC0-1F03-A40AF9F3B110}"/>
              </a:ext>
            </a:extLst>
          </p:cNvPr>
          <p:cNvSpPr txBox="1"/>
          <p:nvPr/>
        </p:nvSpPr>
        <p:spPr>
          <a:xfrm>
            <a:off x="166671" y="441027"/>
            <a:ext cx="7451270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 pa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C98146B-60ED-DE4E-8B54-A005B8A68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93" y="1773495"/>
            <a:ext cx="233577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B013A471-4022-85D2-3CA2-77285837F3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6671" y="898639"/>
          <a:ext cx="1340323" cy="64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86791" imgH="281905" progId="Paint.Picture">
                  <p:embed/>
                </p:oleObj>
              </mc:Choice>
              <mc:Fallback>
                <p:oleObj name="Bitmap Image" r:id="rId4" imgW="586791" imgH="281905" progId="Paint.Picture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B013A471-4022-85D2-3CA2-77285837F3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71" y="898639"/>
                        <a:ext cx="1340323" cy="644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48DF4E67-BD98-E19E-6D67-BFC27A4D9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9" y="1145913"/>
            <a:ext cx="6096001" cy="4113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DAFE562-69AC-D982-5680-E8ADBA8C1143}"/>
                  </a:ext>
                </a:extLst>
              </p:cNvPr>
              <p:cNvSpPr txBox="1"/>
              <p:nvPr/>
            </p:nvSpPr>
            <p:spPr>
              <a:xfrm>
                <a:off x="149886" y="1481230"/>
                <a:ext cx="6594693" cy="1536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10F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);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DAFE562-69AC-D982-5680-E8ADBA8C1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" y="1481230"/>
                <a:ext cx="6594693" cy="1536767"/>
              </a:xfrm>
              <a:prstGeom prst="rect">
                <a:avLst/>
              </a:prstGeom>
              <a:blipFill>
                <a:blip r:embed="rId7"/>
                <a:stretch>
                  <a:fillRect l="-1943" t="-3175" b="-9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FE1D05-DAD2-0E27-F4BD-B990650113EE}"/>
                  </a:ext>
                </a:extLst>
              </p:cNvPr>
              <p:cNvSpPr txBox="1"/>
              <p:nvPr/>
            </p:nvSpPr>
            <p:spPr>
              <a:xfrm>
                <a:off x="166670" y="3000434"/>
                <a:ext cx="5946113" cy="1041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10F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𝐴𝑂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FE1D05-DAD2-0E27-F4BD-B9906501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0" y="3000434"/>
                <a:ext cx="5946113" cy="1041247"/>
              </a:xfrm>
              <a:prstGeom prst="rect">
                <a:avLst/>
              </a:prstGeom>
              <a:blipFill>
                <a:blip r:embed="rId8"/>
                <a:stretch>
                  <a:fillRect l="-2049" t="-4094" r="-2049" b="-15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94FF709-AE91-0B4B-DA56-404DB51A025C}"/>
                  </a:ext>
                </a:extLst>
              </p:cNvPr>
              <p:cNvSpPr txBox="1"/>
              <p:nvPr/>
            </p:nvSpPr>
            <p:spPr>
              <a:xfrm>
                <a:off x="149886" y="3977556"/>
                <a:ext cx="6211551" cy="2032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10F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𝐴𝑂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𝐴𝑂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𝑀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94FF709-AE91-0B4B-DA56-404DB51A0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" y="3977556"/>
                <a:ext cx="6211551" cy="2032288"/>
              </a:xfrm>
              <a:prstGeom prst="rect">
                <a:avLst/>
              </a:prstGeom>
              <a:blipFill>
                <a:blip r:embed="rId9"/>
                <a:stretch>
                  <a:fillRect l="-2061" t="-2096" r="-1963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D89E3B-C37D-B8C4-C9BF-FF5C19F4D6C3}"/>
                  </a:ext>
                </a:extLst>
              </p:cNvPr>
              <p:cNvSpPr txBox="1"/>
              <p:nvPr/>
            </p:nvSpPr>
            <p:spPr>
              <a:xfrm>
                <a:off x="149886" y="6093201"/>
                <a:ext cx="11127714" cy="5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10F8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𝑀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𝑂𝑧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D89E3B-C37D-B8C4-C9BF-FF5C19F4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" y="6093201"/>
                <a:ext cx="11127714" cy="557460"/>
              </a:xfrm>
              <a:prstGeom prst="rect">
                <a:avLst/>
              </a:prstGeom>
              <a:blipFill>
                <a:blip r:embed="rId10"/>
                <a:stretch>
                  <a:fillRect l="-1151" t="-6593" b="-29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9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166671" y="-69514"/>
            <a:ext cx="9804361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BEAD99-E1E7-B096-BCA0-973FCE4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1FB1849-439B-4E24-D412-5172EBC3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3971A1-C0FF-0DC0-1F03-A40AF9F3B110}"/>
              </a:ext>
            </a:extLst>
          </p:cNvPr>
          <p:cNvSpPr txBox="1"/>
          <p:nvPr/>
        </p:nvSpPr>
        <p:spPr>
          <a:xfrm>
            <a:off x="166671" y="441027"/>
            <a:ext cx="569226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3FABB57-449B-45E0-55A5-3336E337F3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915" y="1034129"/>
          <a:ext cx="1055534" cy="6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94360" imgH="343080" progId="Paint.Picture">
                  <p:embed/>
                </p:oleObj>
              </mc:Choice>
              <mc:Fallback>
                <p:oleObj name="Bitmap Image" r:id="rId4" imgW="594360" imgH="34308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3FABB57-449B-45E0-55A5-3336E337F3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3915" y="1034129"/>
                        <a:ext cx="1055534" cy="6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y2meta.com-[GSP 5.0] Vẽ tia phân giác của một góc (Thước hai lề)-(1080p)">
            <a:hlinkClick r:id="" action="ppaction://media"/>
            <a:extLst>
              <a:ext uri="{FF2B5EF4-FFF2-40B4-BE49-F238E27FC236}">
                <a16:creationId xmlns:a16="http://schemas.microsoft.com/office/drawing/2014/main" id="{82B60B03-1E27-9DFC-EE76-183C40386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449" y="974392"/>
            <a:ext cx="10766351" cy="58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856049" y="762360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BEAD99-E1E7-B096-BCA0-973FCE45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1FB1849-439B-4E24-D412-5172EBC3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C9AC50A-049B-31FF-08E1-F554A818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97" y="36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9154BD86-3A66-7A01-12CF-DA2C7A871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471" y="3535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099702E4-DFD4-FE5E-0226-BD8E091D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471" y="42591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21A77DF5-5798-8E3B-4CA6-D3579C5A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178" y="43570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A9DBB7-EFBC-7346-5C43-5CEE1F1AA415}"/>
              </a:ext>
            </a:extLst>
          </p:cNvPr>
          <p:cNvSpPr txBox="1"/>
          <p:nvPr/>
        </p:nvSpPr>
        <p:spPr>
          <a:xfrm>
            <a:off x="3776518" y="6028094"/>
            <a:ext cx="39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D90134-6783-9067-555F-4CE622099782}"/>
                  </a:ext>
                </a:extLst>
              </p:cNvPr>
              <p:cNvSpPr txBox="1"/>
              <p:nvPr/>
            </p:nvSpPr>
            <p:spPr>
              <a:xfrm>
                <a:off x="1091243" y="1513132"/>
                <a:ext cx="10009513" cy="1349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Kiểm tra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thước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thấy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𝒙𝑶𝒄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𝒚𝑶𝒄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hoạt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D90134-6783-9067-555F-4CE622099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243" y="1513132"/>
                <a:ext cx="10009513" cy="1349665"/>
              </a:xfrm>
              <a:prstGeom prst="rect">
                <a:avLst/>
              </a:prstGeom>
              <a:blipFill>
                <a:blip r:embed="rId2"/>
                <a:stretch>
                  <a:fillRect l="-1218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643824-207F-FC47-6867-726E54AC2B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733" y="801058"/>
          <a:ext cx="6318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32520" imgH="541080" progId="Paint.Picture">
                  <p:embed/>
                </p:oleObj>
              </mc:Choice>
              <mc:Fallback>
                <p:oleObj name="Bitmap Image" r:id="rId3" imgW="632520" imgH="54108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4643824-207F-FC47-6867-726E54AC2B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733" y="801058"/>
                        <a:ext cx="63182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AFFE98B-48F3-588A-D664-203BB574B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1" y="-8659"/>
            <a:ext cx="5730737" cy="7559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451C38-5BE0-253F-33EE-E9E5793C2FC1}"/>
              </a:ext>
            </a:extLst>
          </p:cNvPr>
          <p:cNvSpPr txBox="1"/>
          <p:nvPr/>
        </p:nvSpPr>
        <p:spPr>
          <a:xfrm>
            <a:off x="746051" y="3137880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162A230-256E-11E7-43BA-C9BA5F9B9F75}"/>
                  </a:ext>
                </a:extLst>
              </p:cNvPr>
              <p:cNvSpPr txBox="1"/>
              <p:nvPr/>
            </p:nvSpPr>
            <p:spPr>
              <a:xfrm>
                <a:off x="805964" y="3867794"/>
                <a:ext cx="10009513" cy="13327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Kiểm tra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thước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thấy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𝒎𝑰𝑲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𝒏𝑰𝑲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hoạt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162A230-256E-11E7-43BA-C9BA5F9B9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64" y="3867794"/>
                <a:ext cx="10009513" cy="1332737"/>
              </a:xfrm>
              <a:prstGeom prst="rect">
                <a:avLst/>
              </a:prstGeom>
              <a:blipFill>
                <a:blip r:embed="rId6"/>
                <a:stretch>
                  <a:fillRect l="-1218" b="-1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BCAB8686-853D-87DD-6121-39A5727075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62" y="3028179"/>
          <a:ext cx="707334" cy="68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01920" imgH="579240" progId="Paint.Picture">
                  <p:embed/>
                </p:oleObj>
              </mc:Choice>
              <mc:Fallback>
                <p:oleObj name="Bitmap Image" r:id="rId7" imgW="601920" imgH="579240" progId="Paint.Picture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BCAB8686-853D-87DD-6121-39A572707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62" y="3028179"/>
                        <a:ext cx="707334" cy="68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54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D61F-E7AA-D4F7-105F-58847D223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102701-4BFF-6A1B-3A66-D7076C7D9C15}"/>
              </a:ext>
            </a:extLst>
          </p:cNvPr>
          <p:cNvSpPr txBox="1"/>
          <p:nvPr/>
        </p:nvSpPr>
        <p:spPr>
          <a:xfrm>
            <a:off x="166671" y="-69514"/>
            <a:ext cx="9804361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1A682772-7D82-7171-D166-D0279CA11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D055478-C997-0829-AB8D-A1E561A07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D0DF8A1-4B19-BE28-EC85-6BF37F03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-9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39EE634-DDA4-43F6-70B0-306FDB9FB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6296" y="1705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CA9FB-F3E1-6826-4205-DEA2457DE3A9}"/>
              </a:ext>
            </a:extLst>
          </p:cNvPr>
          <p:cNvSpPr txBox="1"/>
          <p:nvPr/>
        </p:nvSpPr>
        <p:spPr>
          <a:xfrm>
            <a:off x="166671" y="441027"/>
            <a:ext cx="569226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Cách vẽ tia phân giác bằng thước đo góc">
            <a:hlinkClick r:id="" action="ppaction://media"/>
            <a:extLst>
              <a:ext uri="{FF2B5EF4-FFF2-40B4-BE49-F238E27FC236}">
                <a16:creationId xmlns:a16="http://schemas.microsoft.com/office/drawing/2014/main" id="{13828DD7-91F9-4683-EE87-974A21FEBD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432" y="989382"/>
            <a:ext cx="10517136" cy="59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E2D27C-2852-9B9B-F711-9D3D2B866544}"/>
              </a:ext>
            </a:extLst>
          </p:cNvPr>
          <p:cNvSpPr txBox="1"/>
          <p:nvPr/>
        </p:nvSpPr>
        <p:spPr>
          <a:xfrm>
            <a:off x="2861734" y="363541"/>
            <a:ext cx="729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TẾ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TIA </a:t>
            </a:r>
            <a:r>
              <a:rPr lang="en-US" sz="2800" b="1" dirty="0" err="1"/>
              <a:t>PHÂN</a:t>
            </a:r>
            <a:r>
              <a:rPr lang="en-US" sz="2800" b="1" dirty="0"/>
              <a:t>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3A42-9775-D102-2CFE-6A00154A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65" y="1514838"/>
            <a:ext cx="4620270" cy="237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DA1D95-FEF6-C3F6-805C-B5B6733A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335" y="1514838"/>
            <a:ext cx="6411220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F2C3-7C87-252B-302E-B33B706F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C4C6F0-72B1-EE7B-A853-5828E000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9" y="950626"/>
            <a:ext cx="11290371" cy="4956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EEAFF-103A-335F-3CFF-C911D63945E3}"/>
              </a:ext>
            </a:extLst>
          </p:cNvPr>
          <p:cNvSpPr txBox="1"/>
          <p:nvPr/>
        </p:nvSpPr>
        <p:spPr>
          <a:xfrm>
            <a:off x="2861734" y="363541"/>
            <a:ext cx="729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3316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34290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380546" y="-2857472"/>
            <a:ext cx="11430909" cy="91439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02903" y="178983"/>
            <a:ext cx="1466671" cy="16165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0496666" y="3422650"/>
            <a:ext cx="1708111" cy="20986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619688" y="507614"/>
            <a:ext cx="433102" cy="4125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5331608"/>
            <a:ext cx="2793659" cy="15263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84800" y="6140706"/>
            <a:ext cx="1769719" cy="5791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0817459" y="1626642"/>
            <a:ext cx="604079" cy="101954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4216400" y="271406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2078910" y="1780861"/>
                <a:ext cx="8095055" cy="4474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nl-NL" sz="2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910" y="1780861"/>
                <a:ext cx="8095055" cy="4474174"/>
              </a:xfrm>
              <a:prstGeom prst="rect">
                <a:avLst/>
              </a:prstGeom>
              <a:blipFill>
                <a:blip r:embed="rId16"/>
                <a:stretch>
                  <a:fillRect l="-1130" r="-602" b="-2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2018035" y="4495800"/>
            <a:ext cx="508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270148" y="5114170"/>
            <a:ext cx="1759126" cy="1527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9925886" y="0"/>
            <a:ext cx="2266114" cy="1144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0428676" y="730374"/>
            <a:ext cx="1305543" cy="4272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5606565" y="5666759"/>
            <a:ext cx="978871" cy="12608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223" y="5510154"/>
            <a:ext cx="731820" cy="6842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1563579" y="2905937"/>
            <a:ext cx="409404" cy="690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8800" y="686026"/>
            <a:ext cx="742615" cy="66160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4114800" y="298921"/>
            <a:ext cx="447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941B6BE3-215E-D420-482D-F98105A5DD3C}"/>
              </a:ext>
            </a:extLst>
          </p:cNvPr>
          <p:cNvSpPr txBox="1"/>
          <p:nvPr/>
        </p:nvSpPr>
        <p:spPr>
          <a:xfrm>
            <a:off x="534394" y="1221728"/>
            <a:ext cx="93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17" action="ppaction://hlinkpres?slideindex=1&amp;slidetitle="/>
            <a:extLst>
              <a:ext uri="{FF2B5EF4-FFF2-40B4-BE49-F238E27FC236}">
                <a16:creationId xmlns:a16="http://schemas.microsoft.com/office/drawing/2014/main" id="{AF539915-693C-042A-3D62-AC5FEE4CCF77}"/>
              </a:ext>
            </a:extLst>
          </p:cNvPr>
          <p:cNvSpPr txBox="1"/>
          <p:nvPr/>
        </p:nvSpPr>
        <p:spPr>
          <a:xfrm>
            <a:off x="515009" y="1836759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7D-TỔ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TextBox 12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1BB1B21F-CD82-FC85-7472-EF9B9B898BD2}"/>
              </a:ext>
            </a:extLst>
          </p:cNvPr>
          <p:cNvSpPr txBox="1"/>
          <p:nvPr/>
        </p:nvSpPr>
        <p:spPr>
          <a:xfrm>
            <a:off x="6096000" y="1883997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7D-TỔ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Box 13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F7A75AD1-67FB-8764-3741-F0972D3789A9}"/>
              </a:ext>
            </a:extLst>
          </p:cNvPr>
          <p:cNvSpPr txBox="1"/>
          <p:nvPr/>
        </p:nvSpPr>
        <p:spPr>
          <a:xfrm>
            <a:off x="442737" y="3577307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7D-TỔ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Box 14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31F259F5-2595-701B-F777-A284317A4DA4}"/>
              </a:ext>
            </a:extLst>
          </p:cNvPr>
          <p:cNvSpPr txBox="1"/>
          <p:nvPr/>
        </p:nvSpPr>
        <p:spPr>
          <a:xfrm>
            <a:off x="6096000" y="3512661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7D-TỔ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1980321" cy="2098632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189739" y="-62508"/>
            <a:ext cx="9812523" cy="5585732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0762" y="3049054"/>
            <a:ext cx="797953" cy="746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242287" y="1159963"/>
            <a:ext cx="527827" cy="890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8132089" y="6141400"/>
            <a:ext cx="2743200" cy="212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048" y="5025937"/>
            <a:ext cx="3221527" cy="19449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04308" y="5150181"/>
            <a:ext cx="797953" cy="7460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1856383" y="2315627"/>
                <a:ext cx="8566008" cy="201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B. 60°			C. 50°			D. 200°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383" y="2315627"/>
                <a:ext cx="8566008" cy="2016129"/>
              </a:xfrm>
              <a:prstGeom prst="rect">
                <a:avLst/>
              </a:prstGeom>
              <a:blipFill>
                <a:blip r:embed="rId14"/>
                <a:stretch>
                  <a:fillRect l="-1352" r="-1352" b="-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6096000" y="3722156"/>
            <a:ext cx="508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0973725" y="659587"/>
            <a:ext cx="1405373" cy="4599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0305560" y="5380643"/>
            <a:ext cx="1886441" cy="15117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91292" y="80341"/>
            <a:ext cx="1417218" cy="827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278708" y="5247272"/>
            <a:ext cx="1792049" cy="1849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220612" y="1352575"/>
            <a:ext cx="1219070" cy="12853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176315" y="-49818"/>
            <a:ext cx="1216992" cy="554635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1334693" y="1816404"/>
            <a:ext cx="9522614" cy="3851565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41951" y="736601"/>
            <a:ext cx="838896" cy="7843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0675601" y="1876222"/>
            <a:ext cx="524341" cy="884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1924726" y="2713852"/>
                <a:ext cx="8439637" cy="201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726" y="2713852"/>
                <a:ext cx="8439637" cy="2016129"/>
              </a:xfrm>
              <a:prstGeom prst="rect">
                <a:avLst/>
              </a:prstGeom>
              <a:blipFill>
                <a:blip r:embed="rId20"/>
                <a:stretch>
                  <a:fillRect l="-1373" r="-1373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6756400" y="4172323"/>
            <a:ext cx="508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270148" y="5114170"/>
            <a:ext cx="1759126" cy="1527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9925886" y="0"/>
            <a:ext cx="2266114" cy="1144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5462291" y="641146"/>
            <a:ext cx="1305543" cy="4272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38223" y="5510154"/>
            <a:ext cx="731820" cy="6842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1563579" y="2905937"/>
            <a:ext cx="409404" cy="690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8800" y="686026"/>
            <a:ext cx="742615" cy="661602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1530756" y="1347628"/>
            <a:ext cx="9130489" cy="4401625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1917497" y="2634520"/>
                <a:ext cx="8395131" cy="20170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497" y="2634520"/>
                <a:ext cx="8395131" cy="2017027"/>
              </a:xfrm>
              <a:prstGeom prst="rect">
                <a:avLst/>
              </a:prstGeom>
              <a:blipFill>
                <a:blip r:embed="rId14"/>
                <a:stretch>
                  <a:fillRect l="-1380" r="-1380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1864243" y="4099990"/>
            <a:ext cx="508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5688878" y="5177391"/>
            <a:ext cx="1360966" cy="17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20812" y="6219153"/>
            <a:ext cx="2416159" cy="638847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133600" y="1151666"/>
            <a:ext cx="8382000" cy="5033193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61678" y="169596"/>
            <a:ext cx="1320902" cy="15623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408793" y="271734"/>
            <a:ext cx="2348655" cy="23904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5808684"/>
            <a:ext cx="1939862" cy="10517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0" y="608648"/>
            <a:ext cx="731820" cy="6842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8494445" y="5959322"/>
            <a:ext cx="1856544" cy="60759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1141197" y="340312"/>
            <a:ext cx="409404" cy="69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3073400" y="2075361"/>
                <a:ext cx="6502400" cy="2725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A.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B.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D.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00" y="2075361"/>
                <a:ext cx="6502400" cy="2725490"/>
              </a:xfrm>
              <a:prstGeom prst="rect">
                <a:avLst/>
              </a:prstGeom>
              <a:blipFill>
                <a:blip r:embed="rId15"/>
                <a:stretch>
                  <a:fillRect l="-1781" r="-1687" b="-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6705600" y="4179223"/>
            <a:ext cx="508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683303" y="622741"/>
            <a:ext cx="848055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Xác định tia phân giác của góc bằng cách gấp giấy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C03C58-14D2-244A-DBB5-C3B45618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ấp giấy tạo tia phân giác">
            <a:hlinkClick r:id="" action="ppaction://media"/>
            <a:extLst>
              <a:ext uri="{FF2B5EF4-FFF2-40B4-BE49-F238E27FC236}">
                <a16:creationId xmlns:a16="http://schemas.microsoft.com/office/drawing/2014/main" id="{99CEB63C-8472-8A2D-0143-A0D271F22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143000"/>
            <a:ext cx="7268260" cy="519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293329" y="789975"/>
                <a:ext cx="11711858" cy="4040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 chất tia phân giác của góc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 tờ giấy (hoặc bìa mỏng), cho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tia phân giác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𝑂𝑧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Cắt ra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Gấp miếng giấy theo tia phân giác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𝑂𝑧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	Khi đó tia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trùng với tia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y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,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trùng với góc yOz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	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Giả sử tia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𝑂𝑧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’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 là tia đối của tia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𝑂𝑧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. Ta thấy đường thẳng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𝑧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’ là trục đối xứng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Nhận xét: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Đường thẳng chứa tia phân giác của một góc là trục đối xứng của góc đó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9" y="789975"/>
                <a:ext cx="11711858" cy="4040530"/>
              </a:xfrm>
              <a:prstGeom prst="rect">
                <a:avLst/>
              </a:prstGeom>
              <a:blipFill>
                <a:blip r:embed="rId3"/>
                <a:stretch>
                  <a:fillRect l="-1041" t="-1662" r="-1093" b="-3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1CC03C58-14D2-244A-DBB5-C3B45618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E33838D-A1FF-1209-5574-610323A20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49474" y="4431038"/>
          <a:ext cx="7361237" cy="225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360920" imgH="2255400" progId="Paint.Picture">
                  <p:embed/>
                </p:oleObj>
              </mc:Choice>
              <mc:Fallback>
                <p:oleObj name="Bitmap Image" r:id="rId4" imgW="7360920" imgH="225540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E33838D-A1FF-1209-5574-610323A20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49474" y="4431038"/>
                        <a:ext cx="7361237" cy="225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03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820057" y="5983665"/>
            <a:ext cx="3754275" cy="598435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5944460" y="314824"/>
            <a:ext cx="5802353" cy="738725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316270" y="656971"/>
            <a:ext cx="4336362" cy="638847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9925886" y="-226"/>
            <a:ext cx="2266114" cy="114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96936" y="5345727"/>
            <a:ext cx="1418529" cy="16529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60553" y="4828897"/>
            <a:ext cx="1250495" cy="23002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2774" y="1955801"/>
            <a:ext cx="918522" cy="8183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9466706" y="6231483"/>
            <a:ext cx="1047444" cy="342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06200" y="1141568"/>
            <a:ext cx="723340" cy="10333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1357217" y="2512916"/>
                <a:ext cx="4176699" cy="1863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6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i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667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217" y="2512916"/>
                <a:ext cx="4176699" cy="1863331"/>
              </a:xfrm>
              <a:prstGeom prst="rect">
                <a:avLst/>
              </a:prstGeom>
              <a:blipFill>
                <a:blip r:embed="rId16"/>
                <a:stretch>
                  <a:fillRect l="-2774" r="-2774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6236075" y="1593937"/>
            <a:ext cx="4761033" cy="37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758730" y="127000"/>
            <a:ext cx="10645761" cy="675092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0478377" y="5986742"/>
            <a:ext cx="1713623" cy="1108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79542" y="403909"/>
            <a:ext cx="1320902" cy="1562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246447" y="5884472"/>
            <a:ext cx="1331171" cy="4356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39750" y="336530"/>
            <a:ext cx="747101" cy="6985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1829" y="1395602"/>
            <a:ext cx="775583" cy="72517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1499850" y="4945883"/>
            <a:ext cx="852537" cy="110825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8178272" y="6012938"/>
            <a:ext cx="2758039" cy="40371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4887921" y="291767"/>
            <a:ext cx="2416159" cy="638847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1"/>
              <a:ext cx="19812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2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1722152" y="1130338"/>
                <a:ext cx="5445919" cy="5874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24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2400" i="1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152" y="1130338"/>
                <a:ext cx="5445919" cy="5874557"/>
              </a:xfrm>
              <a:prstGeom prst="rect">
                <a:avLst/>
              </a:prstGeom>
              <a:blipFill>
                <a:blip r:embed="rId12"/>
                <a:stretch>
                  <a:fillRect l="-1792" r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6789792" y="1777544"/>
            <a:ext cx="4146519" cy="33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992413" y="1777810"/>
            <a:ext cx="9936843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Đọc lại toàn bộ nội dung bài đã học.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1,2,3,4/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99,100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Học thuộc: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 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Hai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76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916" y="1399911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47020" y="2817034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686315" y="598751"/>
            <a:ext cx="31031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5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690354" y="4010382"/>
                <a:ext cx="10873310" cy="2077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𝑴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𝑴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𝑶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𝑶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𝒛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𝑶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𝒚</m:t>
                        </m:r>
                      </m:e>
                    </m:acc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𝑶𝒛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𝒙𝑶𝒚</m:t>
                        </m:r>
                      </m:e>
                    </m:acc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hay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𝒚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𝑶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𝑶𝒛</m:t>
                        </m:r>
                      </m:e>
                    </m:acc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𝒚𝑶𝒛</m:t>
                        </m:r>
                      </m:e>
                    </m:acc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54" y="4010382"/>
                <a:ext cx="10873310" cy="2077428"/>
              </a:xfrm>
              <a:prstGeom prst="rect">
                <a:avLst/>
              </a:prstGeom>
              <a:blipFill>
                <a:blip r:embed="rId2"/>
                <a:stretch>
                  <a:fillRect l="-1121" t="-2346" r="-1177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7FA0A7F-21B3-FA95-086C-FDA9057ED3A0}"/>
              </a:ext>
            </a:extLst>
          </p:cNvPr>
          <p:cNvSpPr txBox="1"/>
          <p:nvPr/>
        </p:nvSpPr>
        <p:spPr>
          <a:xfrm>
            <a:off x="192192" y="121717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331FCD-6B33-B9B5-545B-FE12A1223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915" y="809545"/>
          <a:ext cx="1513114" cy="81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94412" imgH="320068" progId="Paint.Picture">
                  <p:embed/>
                </p:oleObj>
              </mc:Choice>
              <mc:Fallback>
                <p:oleObj name="Bitmap Image" r:id="rId3" imgW="594412" imgH="320068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1331FCD-6B33-B9B5-545B-FE12A1223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15" y="809545"/>
                        <a:ext cx="1513114" cy="8172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875609BC-6959-77F7-E282-D5A1D633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3962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DBCCB4E-35BD-55D6-CA1E-FFA27302C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5" y="11302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2799EA-1C0C-7D07-838C-69596366F3A9}"/>
              </a:ext>
            </a:extLst>
          </p:cNvPr>
          <p:cNvSpPr txBox="1"/>
          <p:nvPr/>
        </p:nvSpPr>
        <p:spPr>
          <a:xfrm>
            <a:off x="1522032" y="6066058"/>
            <a:ext cx="7088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chéo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!!3">
            <a:extLst>
              <a:ext uri="{FF2B5EF4-FFF2-40B4-BE49-F238E27FC236}">
                <a16:creationId xmlns:a16="http://schemas.microsoft.com/office/drawing/2014/main" id="{790A0EFF-36AA-223B-165B-3DFD577B0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287" y="170587"/>
            <a:ext cx="1334417" cy="119005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3E61487-021F-4788-F79A-09AA9BEF6B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5696" y="0"/>
          <a:ext cx="4544442" cy="4093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459600" imgH="3116520" progId="Paint.Picture">
                  <p:embed/>
                </p:oleObj>
              </mc:Choice>
              <mc:Fallback>
                <p:oleObj name="Bitmap Image" r:id="rId6" imgW="3459600" imgH="3116520" progId="Paint.Picture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3E61487-021F-4788-F79A-09AA9BEF6B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5696" y="0"/>
                        <a:ext cx="4544442" cy="4093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316EFFE-2246-044F-5223-E43155D2B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070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70EE1-F87C-2D8D-39BF-9DA83553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45" y="92461"/>
            <a:ext cx="8789309" cy="66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769ED-B994-15CF-53E9-039688102480}"/>
              </a:ext>
            </a:extLst>
          </p:cNvPr>
          <p:cNvCxnSpPr>
            <a:cxnSpLocks/>
          </p:cNvCxnSpPr>
          <p:nvPr/>
        </p:nvCxnSpPr>
        <p:spPr>
          <a:xfrm>
            <a:off x="6112933" y="677334"/>
            <a:ext cx="0" cy="5994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2599E75-50B9-8ABB-FD31-EAE69DF9AC09}"/>
              </a:ext>
            </a:extLst>
          </p:cNvPr>
          <p:cNvSpPr txBox="1"/>
          <p:nvPr/>
        </p:nvSpPr>
        <p:spPr>
          <a:xfrm>
            <a:off x="3064933" y="0"/>
            <a:ext cx="6096000" cy="560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3C4F2-5A34-3BAF-66AA-F31FC51D0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17528"/>
            <a:ext cx="919612" cy="45980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9CEBA0-99F2-73AC-501A-64FFC0D7DDF6}"/>
                  </a:ext>
                </a:extLst>
              </p:cNvPr>
              <p:cNvSpPr txBox="1"/>
              <p:nvPr/>
            </p:nvSpPr>
            <p:spPr>
              <a:xfrm>
                <a:off x="16933" y="730424"/>
                <a:ext cx="6096000" cy="3536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 sát góc vuông </a:t>
                </a:r>
                <a14:m>
                  <m:oMath xmlns:m="http://schemas.openxmlformats.org/officeDocument/2006/math">
                    <m:r>
                      <a:rPr lang="en-US" sz="2400" b="1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𝒙𝑶𝒚</m:t>
                    </m:r>
                  </m:oMath>
                </a14:m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tia </a:t>
                </a:r>
                <a14:m>
                  <m:oMath xmlns:m="http://schemas.openxmlformats.org/officeDocument/2006/math">
                    <m:r>
                      <a:rPr lang="en-US" sz="2400" b="1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𝑶𝒛</m:t>
                    </m:r>
                  </m:oMath>
                </a14:m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hình 25.</a:t>
                </a:r>
                <a:endParaRPr lang="en-US" sz="24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+mj-lt"/>
                  <a:buAutoNum type="alphaLcParenR"/>
                  <a:tabLst/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 điểm 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𝑴</m:t>
                    </m:r>
                    <m:r>
                      <a:rPr kumimoji="0" lang="en-US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𝒌𝒉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á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kumimoji="0" lang="nl-N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thuộc tia </a:t>
                </a:r>
                <a14:m>
                  <m:oMath xmlns:m="http://schemas.openxmlformats.org/officeDocument/2006/math">
                    <m:r>
                      <a:rPr kumimoji="0" lang="nl-NL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𝑶𝒛</m:t>
                    </m:r>
                  </m:oMath>
                </a14:m>
                <a:r>
                  <a:rPr kumimoji="0" lang="nl-N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phải là điểm trong của góc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𝒙𝑶𝒚</m:t>
                    </m:r>
                  </m:oMath>
                </a14:m>
                <a:r>
                  <a:rPr kumimoji="0" lang="nl-N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không? Tia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𝑶𝒛</m:t>
                    </m:r>
                  </m:oMath>
                </a14:m>
                <a:r>
                  <a:rPr kumimoji="0" lang="nl-N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nằm trong góc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𝒙𝑶𝒚</m:t>
                    </m:r>
                  </m:oMath>
                </a14:m>
                <a:r>
                  <a:rPr kumimoji="0" lang="nl-NL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không?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b)Tính số đo góc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𝒚𝑶𝒛</m:t>
                    </m:r>
                  </m:oMath>
                </a14:m>
                <a:r>
                  <a:rPr kumimoji="0" lang="nl-N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tabLst/>
                  <a:defRPr/>
                </a:pPr>
                <a:r>
                  <a:rPr lang="nl-NL" sz="20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kumimoji="0" lang="nl-N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sánh hai góc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𝒙𝑶𝒛</m:t>
                    </m:r>
                  </m:oMath>
                </a14:m>
                <a:r>
                  <a:rPr kumimoji="0" lang="nl-N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𝒚𝑶𝒛</m:t>
                    </m:r>
                  </m:oMath>
                </a14:m>
                <a:endPara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800"/>
                  </a:spcAft>
                  <a:buFont typeface="+mj-lt"/>
                  <a:buAutoNum type="alphaLcParenR"/>
                </a:pPr>
                <a:endParaRPr lang="en-US" sz="12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9CEBA0-99F2-73AC-501A-64FFC0D7D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3" y="730424"/>
                <a:ext cx="6096000" cy="3536096"/>
              </a:xfrm>
              <a:prstGeom prst="rect">
                <a:avLst/>
              </a:prstGeom>
              <a:blipFill>
                <a:blip r:embed="rId3"/>
                <a:stretch>
                  <a:fillRect l="-1600" t="-690" r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B21D8A2-2861-A443-FDE1-C416B7E40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70" y="3831844"/>
            <a:ext cx="3172962" cy="302386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182865-4D71-372E-8BEC-A8F96761EE01}"/>
              </a:ext>
            </a:extLst>
          </p:cNvPr>
          <p:cNvSpPr txBox="1"/>
          <p:nvPr/>
        </p:nvSpPr>
        <p:spPr>
          <a:xfrm>
            <a:off x="6112933" y="677334"/>
            <a:ext cx="6138332" cy="42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75D996-685A-2A78-B243-03462412B72B}"/>
                  </a:ext>
                </a:extLst>
              </p:cNvPr>
              <p:cNvSpPr txBox="1"/>
              <p:nvPr/>
            </p:nvSpPr>
            <p:spPr>
              <a:xfrm>
                <a:off x="6112933" y="1164533"/>
                <a:ext cx="6163732" cy="5335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  <a:tabLst>
                    <a:tab pos="124460" algn="l"/>
                  </a:tabLst>
                </a:pPr>
                <a:r>
                  <a:rPr lang="nl-NL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a)Mỗi điểm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𝑴</m:t>
                    </m:r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𝒌𝒉</m:t>
                        </m:r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á</m:t>
                        </m:r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nl-NL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thuộc tia </a:t>
                </a:r>
                <a14:m>
                  <m:oMath xmlns:m="http://schemas.openxmlformats.org/officeDocument/2006/math">
                    <m:r>
                      <a:rPr lang="nl-NL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𝑶𝒛</m:t>
                    </m:r>
                  </m:oMath>
                </a14:m>
                <a:r>
                  <a:rPr lang="nl-NL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là điểm ................ của góc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𝒙𝑶𝒚</m:t>
                    </m:r>
                  </m:oMath>
                </a14:m>
                <a:r>
                  <a:rPr lang="nl-NL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  <a:tabLst>
                    <a:tab pos="124460" algn="l"/>
                  </a:tabLst>
                </a:pPr>
                <a:r>
                  <a:rPr lang="nl-NL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-Tia OZ nằm ....................... góc xoy</a:t>
                </a:r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𝑶𝒛</m:t>
                    </m:r>
                  </m:oMath>
                </a14:m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𝒙𝑶𝒚</m:t>
                    </m:r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i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i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kern="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ker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2400" b="1" i="1" ker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ker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1" ker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 ker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ker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2400" b="1" i="1" ker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ker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2400" b="1" i="1" ker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 ker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+……………….</m:t>
                      </m:r>
                    </m:oMath>
                  </m:oMathPara>
                </a14:m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kern="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400" b="1" i="1" ker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−……………..</m:t>
                    </m:r>
                  </m:oMath>
                </a14:m>
                <a:endParaRPr lang="en-US" sz="24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endParaRPr lang="en-US" sz="2400" b="1" i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sz="2400" b="1" i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sz="2400" b="1" i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75D996-685A-2A78-B243-03462412B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933" y="1164533"/>
                <a:ext cx="6163732" cy="5335563"/>
              </a:xfrm>
              <a:prstGeom prst="rect">
                <a:avLst/>
              </a:prstGeom>
              <a:blipFill>
                <a:blip r:embed="rId5"/>
                <a:stretch>
                  <a:fillRect l="-1682" t="-571" r="-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F0D1F87-4900-50F7-45EF-378029FA650B}"/>
              </a:ext>
            </a:extLst>
          </p:cNvPr>
          <p:cNvSpPr txBox="1"/>
          <p:nvPr/>
        </p:nvSpPr>
        <p:spPr>
          <a:xfrm>
            <a:off x="7078132" y="1453076"/>
            <a:ext cx="155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BB3200-C937-753E-7386-253C9D7C6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12" y="1954452"/>
            <a:ext cx="1682642" cy="749873"/>
          </a:xfrm>
          <a:prstGeom prst="rect">
            <a:avLst/>
          </a:prstGeom>
        </p:spPr>
      </p:pic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FE0730C-26ED-0994-2FAF-833BE0CF6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477738"/>
              </p:ext>
            </p:extLst>
          </p:nvPr>
        </p:nvGraphicFramePr>
        <p:xfrm>
          <a:off x="6329307" y="3031595"/>
          <a:ext cx="37068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480" imgH="266400" progId="Equation.DSMT4">
                  <p:embed/>
                </p:oleObj>
              </mc:Choice>
              <mc:Fallback>
                <p:oleObj name="Equation" r:id="rId7" imgW="153648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DA2654A-FA7E-02F7-EDDA-A9AC111639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307" y="3031595"/>
                        <a:ext cx="3706813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C87985C-FCD2-327C-DFF5-97DA1C864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269464"/>
              </p:ext>
            </p:extLst>
          </p:nvPr>
        </p:nvGraphicFramePr>
        <p:xfrm>
          <a:off x="7243683" y="4592695"/>
          <a:ext cx="8270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2720" imgH="266400" progId="Equation.DSMT4">
                  <p:embed/>
                </p:oleObj>
              </mc:Choice>
              <mc:Fallback>
                <p:oleObj name="Equation" r:id="rId9" imgW="342720" imgH="266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FE0730C-26ED-0994-2FAF-833BE0CF68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683" y="4592695"/>
                        <a:ext cx="827087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BB27303F-CC34-4149-6C21-06FFBD2D7C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103538"/>
              </p:ext>
            </p:extLst>
          </p:nvPr>
        </p:nvGraphicFramePr>
        <p:xfrm>
          <a:off x="9709230" y="4001803"/>
          <a:ext cx="8270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20" imgH="266400" progId="Equation.DSMT4">
                  <p:embed/>
                </p:oleObj>
              </mc:Choice>
              <mc:Fallback>
                <p:oleObj name="Equation" r:id="rId11" imgW="34272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C87985C-FCD2-327C-DFF5-97DA1C8648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9230" y="4001803"/>
                        <a:ext cx="827087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787262-C53E-CB46-160A-F751A6D29B3A}"/>
                  </a:ext>
                </a:extLst>
              </p:cNvPr>
              <p:cNvSpPr txBox="1"/>
              <p:nvPr/>
            </p:nvSpPr>
            <p:spPr>
              <a:xfrm>
                <a:off x="9097431" y="4679164"/>
                <a:ext cx="1848854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sSup>
                        <m:sSupPr>
                          <m:ctrlP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787262-C53E-CB46-160A-F751A6D29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431" y="4679164"/>
                <a:ext cx="1848854" cy="470000"/>
              </a:xfrm>
              <a:prstGeom prst="rect">
                <a:avLst/>
              </a:prstGeom>
              <a:blipFill>
                <a:blip r:embed="rId13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81091AD1-7CAD-E420-49D7-5D2D0679F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996969"/>
              </p:ext>
            </p:extLst>
          </p:nvPr>
        </p:nvGraphicFramePr>
        <p:xfrm>
          <a:off x="7657226" y="2969294"/>
          <a:ext cx="8270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2720" imgH="266400" progId="Equation.DSMT4">
                  <p:embed/>
                </p:oleObj>
              </mc:Choice>
              <mc:Fallback>
                <p:oleObj name="Equation" r:id="rId14" imgW="34272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C87985C-FCD2-327C-DFF5-97DA1C8648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7226" y="2969294"/>
                        <a:ext cx="827087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5C58500-684E-C00A-74F1-CCE7BB0CD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453804"/>
              </p:ext>
            </p:extLst>
          </p:nvPr>
        </p:nvGraphicFramePr>
        <p:xfrm>
          <a:off x="6289967" y="5195930"/>
          <a:ext cx="17462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266400" progId="Equation.DSMT4">
                  <p:embed/>
                </p:oleObj>
              </mc:Choice>
              <mc:Fallback>
                <p:oleObj name="Equation" r:id="rId16" imgW="723600" imgH="266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BB27303F-CC34-4149-6C21-06FFBD2D7C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9967" y="5195930"/>
                        <a:ext cx="1746250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FA4C8AE3-D7E7-4782-849E-D8EEFD79E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681790"/>
              </p:ext>
            </p:extLst>
          </p:nvPr>
        </p:nvGraphicFramePr>
        <p:xfrm>
          <a:off x="6329307" y="5806564"/>
          <a:ext cx="53292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209680" imgH="266400" progId="Equation.DSMT4">
                  <p:embed/>
                </p:oleObj>
              </mc:Choice>
              <mc:Fallback>
                <p:oleObj name="Equation" r:id="rId18" imgW="2209680" imgH="266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BB27303F-CC34-4149-6C21-06FFBD2D7C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307" y="5806564"/>
                        <a:ext cx="5329237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2E3467-1EA8-A552-C0EC-1BD53E6B6F4F}"/>
                  </a:ext>
                </a:extLst>
              </p:cNvPr>
              <p:cNvSpPr txBox="1"/>
              <p:nvPr/>
            </p:nvSpPr>
            <p:spPr>
              <a:xfrm>
                <a:off x="9498039" y="5958731"/>
                <a:ext cx="1848854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sSup>
                        <m:sSupPr>
                          <m:ctrlP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kumimoji="0" lang="en-US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2E3467-1EA8-A552-C0EC-1BD53E6B6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039" y="5958731"/>
                <a:ext cx="1848854" cy="470000"/>
              </a:xfrm>
              <a:prstGeom prst="rect">
                <a:avLst/>
              </a:prstGeom>
              <a:blipFill>
                <a:blip r:embed="rId2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0DA58D-2F05-EF5B-C25A-82BBA0114101}"/>
                  </a:ext>
                </a:extLst>
              </p:cNvPr>
              <p:cNvSpPr txBox="1"/>
              <p:nvPr/>
            </p:nvSpPr>
            <p:spPr>
              <a:xfrm>
                <a:off x="7491002" y="5861213"/>
                <a:ext cx="10904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0DA58D-2F05-EF5B-C25A-82BBA011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2" y="5861213"/>
                <a:ext cx="1090430" cy="64633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0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4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2149" y="492153"/>
            <a:ext cx="6629400" cy="639055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232533" y="152808"/>
            <a:ext cx="4333757" cy="4969905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117600" y="3915311"/>
            <a:ext cx="2005711" cy="297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5733576" y="6042905"/>
            <a:ext cx="1716388" cy="5617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78055" y="492153"/>
            <a:ext cx="2044292" cy="7768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78374" y="-171499"/>
            <a:ext cx="1809603" cy="1714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035510"/>
            <a:ext cx="1389521" cy="21600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488528" y="-775253"/>
            <a:ext cx="2348655" cy="23904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1672775" y="232527"/>
            <a:ext cx="653765" cy="61127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5955645" y="2532525"/>
            <a:ext cx="5282407" cy="2727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400"/>
              </a:spcAft>
            </a:pPr>
            <a:r>
              <a:rPr lang="vi-VN" sz="2933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2933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2933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2933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2005" y="5477108"/>
            <a:ext cx="780205" cy="6950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7754" y="880542"/>
            <a:ext cx="451555" cy="7621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236913" y="5839911"/>
            <a:ext cx="635799" cy="594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68173" y="344847"/>
            <a:ext cx="899580" cy="1285114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721993" y="693423"/>
            <a:ext cx="10645761" cy="5819731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0468173" y="5238056"/>
            <a:ext cx="1723827" cy="1619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4620" y="-14999"/>
            <a:ext cx="1912035" cy="205624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014042" y="2041243"/>
            <a:ext cx="3700367" cy="379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5520701" y="2041243"/>
                <a:ext cx="5080000" cy="311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à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â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á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ủ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ó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ô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ả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à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ó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ẹ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ế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ằ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ó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à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ó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ạ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ớ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ạ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ủ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ó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ó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ằ</a:t>
                </a:r>
                <a:r>
                  <a:rPr lang="vi-VN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667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701" y="2041243"/>
                <a:ext cx="5080000" cy="3119315"/>
              </a:xfrm>
              <a:prstGeom prst="rect">
                <a:avLst/>
              </a:prstGeom>
              <a:blipFill>
                <a:blip r:embed="rId17"/>
                <a:stretch>
                  <a:fillRect l="-2281" r="-2281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19D5F-2EA7-1238-6BD4-7E9CCD06D78B}"/>
              </a:ext>
            </a:extLst>
          </p:cNvPr>
          <p:cNvSpPr txBox="1"/>
          <p:nvPr/>
        </p:nvSpPr>
        <p:spPr>
          <a:xfrm>
            <a:off x="36141" y="-13908"/>
            <a:ext cx="3229672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F31504-914D-7E9E-AA92-9207F287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388" y="1034965"/>
            <a:ext cx="2935224" cy="2688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EB2ED9-CE70-3C4F-0BFC-09DCCD85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3" y="498548"/>
            <a:ext cx="3592068" cy="3374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82350-11A5-73C1-7492-76966079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060" y="1034965"/>
            <a:ext cx="4069080" cy="252526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A9FC304-BA91-947E-65AB-4A2C5A0F27A0}"/>
              </a:ext>
            </a:extLst>
          </p:cNvPr>
          <p:cNvSpPr/>
          <p:nvPr/>
        </p:nvSpPr>
        <p:spPr>
          <a:xfrm>
            <a:off x="448297" y="3609394"/>
            <a:ext cx="2199719" cy="4572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B30DB9-FFD6-CFFD-2926-45D31A361D6C}"/>
              </a:ext>
            </a:extLst>
          </p:cNvPr>
          <p:cNvSpPr/>
          <p:nvPr/>
        </p:nvSpPr>
        <p:spPr>
          <a:xfrm>
            <a:off x="4613843" y="3560233"/>
            <a:ext cx="2199719" cy="4572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41AC95-B8ED-63B0-32A2-FB9D5C1BE742}"/>
              </a:ext>
            </a:extLst>
          </p:cNvPr>
          <p:cNvSpPr/>
          <p:nvPr/>
        </p:nvSpPr>
        <p:spPr>
          <a:xfrm>
            <a:off x="8440549" y="3494701"/>
            <a:ext cx="2199719" cy="4572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579A296-48DC-8D37-AC77-45E965D822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058777"/>
              </p:ext>
            </p:extLst>
          </p:nvPr>
        </p:nvGraphicFramePr>
        <p:xfrm>
          <a:off x="8398933" y="2374633"/>
          <a:ext cx="57919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215640" progId="Equation.DSMT4">
                  <p:embed/>
                </p:oleObj>
              </mc:Choice>
              <mc:Fallback>
                <p:oleObj name="Equation" r:id="rId5" imgW="406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8933" y="2374633"/>
                        <a:ext cx="579191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ED91BF4-62E0-CBCF-71B9-7A51D4D60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967802"/>
              </p:ext>
            </p:extLst>
          </p:nvPr>
        </p:nvGraphicFramePr>
        <p:xfrm>
          <a:off x="8984428" y="2666470"/>
          <a:ext cx="57919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6080" imgH="215640" progId="Equation.DSMT4">
                  <p:embed/>
                </p:oleObj>
              </mc:Choice>
              <mc:Fallback>
                <p:oleObj name="Equation" r:id="rId7" imgW="406080" imgH="2156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579A296-48DC-8D37-AC77-45E965D822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4428" y="2666470"/>
                        <a:ext cx="579191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BDA976-DEAB-8DE0-4792-B38F4BEE68CB}"/>
                  </a:ext>
                </a:extLst>
              </p:cNvPr>
              <p:cNvSpPr txBox="1"/>
              <p:nvPr/>
            </p:nvSpPr>
            <p:spPr>
              <a:xfrm>
                <a:off x="58697" y="4388678"/>
                <a:ext cx="11128775" cy="536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a) Trong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itchFamily="18" charset="0"/>
                      </a:rPr>
                      <m:t>𝑨𝒕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𝑨</m:t>
                        </m:r>
                        <m:r>
                          <a:rPr kumimoji="0" lang="en-US" sz="2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𝒚</m:t>
                        </m:r>
                      </m:e>
                    </m:acc>
                    <m:r>
                      <a:rPr kumimoji="0" lang="en-US" sz="2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không?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BDA976-DEAB-8DE0-4792-B38F4BEE6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7" y="4388678"/>
                <a:ext cx="11128775" cy="536044"/>
              </a:xfrm>
              <a:prstGeom prst="rect">
                <a:avLst/>
              </a:prstGeom>
              <a:blipFill>
                <a:blip r:embed="rId8"/>
                <a:stretch>
                  <a:fillRect l="-1151" t="-12500" b="-28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339331-846C-5BDB-8184-E25A7A3D48BB}"/>
                  </a:ext>
                </a:extLst>
              </p:cNvPr>
              <p:cNvSpPr txBox="1"/>
              <p:nvPr/>
            </p:nvSpPr>
            <p:spPr>
              <a:xfrm>
                <a:off x="44227" y="5032712"/>
                <a:ext cx="11366472" cy="534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b) Trong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2,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itchFamily="18" charset="0"/>
                      </a:rPr>
                      <m:t>𝑩𝒏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𝒎𝑩𝒑</m:t>
                        </m:r>
                      </m:e>
                    </m:acc>
                    <m:r>
                      <a:rPr kumimoji="0" lang="en-US" sz="2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không?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339331-846C-5BDB-8184-E25A7A3D4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" y="5032712"/>
                <a:ext cx="11366472" cy="534762"/>
              </a:xfrm>
              <a:prstGeom prst="rect">
                <a:avLst/>
              </a:prstGeom>
              <a:blipFill>
                <a:blip r:embed="rId9"/>
                <a:stretch>
                  <a:fillRect l="-1072" t="-1264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C288BE-AD01-9BB0-44D1-225A2FF873F7}"/>
                  </a:ext>
                </a:extLst>
              </p:cNvPr>
              <p:cNvSpPr txBox="1"/>
              <p:nvPr/>
            </p:nvSpPr>
            <p:spPr>
              <a:xfrm>
                <a:off x="32214" y="5625738"/>
                <a:ext cx="11366472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c) Trong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3,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itchFamily="18" charset="0"/>
                      </a:rPr>
                      <m:t>𝑪𝒔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𝒗𝑪𝒓</m:t>
                        </m:r>
                      </m:e>
                    </m:acc>
                    <m:r>
                      <a:rPr kumimoji="0" lang="en-US" sz="2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không?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C288BE-AD01-9BB0-44D1-225A2FF87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" y="5625738"/>
                <a:ext cx="11366472" cy="537263"/>
              </a:xfrm>
              <a:prstGeom prst="rect">
                <a:avLst/>
              </a:prstGeom>
              <a:blipFill>
                <a:blip r:embed="rId10"/>
                <a:stretch>
                  <a:fillRect l="-1072" t="-12500" b="-28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43514214-524E-1CE4-6729-1428DCB9E6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8491" y="62230"/>
            <a:ext cx="1134725" cy="9346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CBF54C-DEEB-358C-23B4-416B268332AF}"/>
              </a:ext>
            </a:extLst>
          </p:cNvPr>
          <p:cNvSpPr txBox="1"/>
          <p:nvPr/>
        </p:nvSpPr>
        <p:spPr>
          <a:xfrm>
            <a:off x="5715450" y="121915"/>
            <a:ext cx="2858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7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1316</Words>
  <Application>Microsoft Office PowerPoint</Application>
  <PresentationFormat>Widescreen</PresentationFormat>
  <Paragraphs>128</Paragraphs>
  <Slides>28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.VnTime</vt:lpstr>
      <vt:lpstr>Aptos</vt:lpstr>
      <vt:lpstr>Aptos Display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1_Office Theme</vt:lpstr>
      <vt:lpstr>2_Office Theme</vt:lpstr>
      <vt:lpstr>Bitmap Image</vt:lpstr>
      <vt:lpstr>Equation</vt:lpstr>
      <vt:lpstr>MathType 7.0 Equation</vt:lpstr>
      <vt:lpstr>PowerPoint Presentation</vt:lpstr>
      <vt:lpstr>PowerPoint Presentation</vt:lpstr>
      <vt:lpstr> TIA PHÂN GIÁC CỦA GÓC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THANG LE</dc:creator>
  <cp:lastModifiedBy>THANG LE</cp:lastModifiedBy>
  <cp:revision>23</cp:revision>
  <dcterms:created xsi:type="dcterms:W3CDTF">2024-11-01T12:39:14Z</dcterms:created>
  <dcterms:modified xsi:type="dcterms:W3CDTF">2024-11-04T22:41:39Z</dcterms:modified>
</cp:coreProperties>
</file>