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wav" ContentType="audio/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2.wav" ContentType="audio/wav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3" r:id="rId2"/>
    <p:sldId id="439" r:id="rId3"/>
    <p:sldId id="442" r:id="rId4"/>
    <p:sldId id="440" r:id="rId5"/>
    <p:sldId id="259" r:id="rId6"/>
    <p:sldId id="258" r:id="rId7"/>
    <p:sldId id="280" r:id="rId8"/>
    <p:sldId id="281" r:id="rId9"/>
    <p:sldId id="282" r:id="rId10"/>
    <p:sldId id="311" r:id="rId11"/>
    <p:sldId id="278" r:id="rId12"/>
    <p:sldId id="443" r:id="rId13"/>
    <p:sldId id="279" r:id="rId14"/>
    <p:sldId id="270" r:id="rId15"/>
    <p:sldId id="285" r:id="rId16"/>
    <p:sldId id="286" r:id="rId17"/>
    <p:sldId id="287" r:id="rId18"/>
    <p:sldId id="288" r:id="rId19"/>
    <p:sldId id="289" r:id="rId20"/>
    <p:sldId id="445" r:id="rId21"/>
    <p:sldId id="290" r:id="rId22"/>
    <p:sldId id="291" r:id="rId23"/>
    <p:sldId id="444" r:id="rId24"/>
    <p:sldId id="271" r:id="rId25"/>
    <p:sldId id="272" r:id="rId26"/>
    <p:sldId id="273" r:id="rId27"/>
    <p:sldId id="302" r:id="rId28"/>
    <p:sldId id="298" r:id="rId29"/>
    <p:sldId id="303" r:id="rId30"/>
    <p:sldId id="300" r:id="rId31"/>
    <p:sldId id="301" r:id="rId32"/>
    <p:sldId id="304" r:id="rId33"/>
    <p:sldId id="305" r:id="rId3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cb" initials="v" lastIdx="2" clrIdx="0">
    <p:extLst>
      <p:ext uri="{19B8F6BF-5375-455C-9EA6-DF929625EA0E}">
        <p15:presenceInfo xmlns:p15="http://schemas.microsoft.com/office/powerpoint/2012/main" userId="vc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00"/>
    <a:srgbClr val="FF0066"/>
    <a:srgbClr val="0000FF"/>
    <a:srgbClr val="A4A5A4"/>
    <a:srgbClr val="FF6699"/>
    <a:srgbClr val="CC0099"/>
    <a:srgbClr val="1E7DB0"/>
    <a:srgbClr val="4183C1"/>
    <a:srgbClr val="4581B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Do" userId="79ac4dd7fdacfd1a" providerId="LiveId" clId="{5A2C8D26-AFE5-4334-9BA1-26FB1B420B7B}"/>
    <pc:docChg chg="modSld">
      <pc:chgData name="Phuong Do" userId="79ac4dd7fdacfd1a" providerId="LiveId" clId="{5A2C8D26-AFE5-4334-9BA1-26FB1B420B7B}" dt="2025-02-11T22:51:22.248" v="26" actId="20577"/>
      <pc:docMkLst>
        <pc:docMk/>
      </pc:docMkLst>
      <pc:sldChg chg="modSp">
        <pc:chgData name="Phuong Do" userId="79ac4dd7fdacfd1a" providerId="LiveId" clId="{5A2C8D26-AFE5-4334-9BA1-26FB1B420B7B}" dt="2025-02-11T22:51:22.248" v="26" actId="20577"/>
        <pc:sldMkLst>
          <pc:docMk/>
          <pc:sldMk cId="1993560450" sldId="259"/>
        </pc:sldMkLst>
        <pc:spChg chg="mod">
          <ac:chgData name="Phuong Do" userId="79ac4dd7fdacfd1a" providerId="LiveId" clId="{5A2C8D26-AFE5-4334-9BA1-26FB1B420B7B}" dt="2025-02-11T22:51:22.248" v="26" actId="20577"/>
          <ac:spMkLst>
            <pc:docMk/>
            <pc:sldMk cId="1993560450" sldId="259"/>
            <ac:spMk id="10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9E9AB-56E6-4861-B98A-278E0D601529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E726-6235-4192-A0DF-57DEE7C72F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618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A4AF9-DB12-4664-9971-3B3E58DB2780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37E5D-96DC-42CA-B2C8-CAAC2C94BA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273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A7BCBA-07D3-450D-A643-2188E8650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3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5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41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893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04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37E5D-96DC-42CA-B2C8-CAAC2C94BA3B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0947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37E5D-96DC-42CA-B2C8-CAAC2C94BA3B}" type="slidenum">
              <a:rPr lang="vi-VN" smtClean="0"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494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37E5D-96DC-42CA-B2C8-CAAC2C94BA3B}" type="slidenum">
              <a:rPr lang="vi-VN" smtClean="0"/>
              <a:t>29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655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527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 userDrawn="1"/>
        </p:nvSpPr>
        <p:spPr>
          <a:xfrm>
            <a:off x="185732" y="257175"/>
            <a:ext cx="11672896" cy="634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838200" y="656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vi-VN"/>
            </a:defPPr>
            <a:lvl1pPr marL="0" algn="l" defTabSz="914400" rtl="0" eaLnBrk="1" latinLnBrk="0" hangingPunct="1"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7F8D9F-F217-4000-9EF7-0044F8CBB233}" type="datetimeFigureOut">
              <a:rPr lang="vi-VN" smtClean="0"/>
              <a:pPr/>
              <a:t>12/02/2025</a:t>
            </a:fld>
            <a:endParaRPr lang="vi-VN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038600" y="65624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vi-VN"/>
            </a:defPPr>
            <a:lvl1pPr marL="0" algn="ctr" defTabSz="914400" rtl="0" eaLnBrk="1" latinLnBrk="0" hangingPunct="1"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600" y="656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vi-VN"/>
            </a:defPPr>
            <a:lvl1pPr marL="0" algn="r" defTabSz="914400" rtl="0" eaLnBrk="1" latinLnBrk="0" hangingPunct="1"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13015-DEBA-435B-B5CC-142B2C4B03F4}" type="slidenum">
              <a:rPr lang="vi-VN" smtClean="0"/>
              <a:pPr/>
              <a:t>‹#›</a:t>
            </a:fld>
            <a:endParaRPr lang="vi-VN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47639" y="511171"/>
            <a:ext cx="714310" cy="457200"/>
            <a:chOff x="-123825" y="654051"/>
            <a:chExt cx="895090" cy="457200"/>
          </a:xfrm>
        </p:grpSpPr>
        <p:sp>
          <p:nvSpPr>
            <p:cNvPr id="13" name="Oval 12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1858628" y="257175"/>
            <a:ext cx="190500" cy="6343650"/>
            <a:chOff x="11772900" y="257175"/>
            <a:chExt cx="190500" cy="6343650"/>
          </a:xfrm>
        </p:grpSpPr>
        <p:sp>
          <p:nvSpPr>
            <p:cNvPr id="17" name="Rectangle 16"/>
            <p:cNvSpPr/>
            <p:nvPr/>
          </p:nvSpPr>
          <p:spPr>
            <a:xfrm>
              <a:off x="11772900" y="257175"/>
              <a:ext cx="190500" cy="19049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00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772900" y="1736727"/>
              <a:ext cx="190500" cy="1904994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72900" y="3528211"/>
              <a:ext cx="190500" cy="1593061"/>
            </a:xfrm>
            <a:prstGeom prst="rect">
              <a:avLst/>
            </a:prstGeom>
            <a:solidFill>
              <a:srgbClr val="0BF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BF3FA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772900" y="5121273"/>
              <a:ext cx="190500" cy="14795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-147639" y="1399376"/>
            <a:ext cx="714310" cy="457200"/>
            <a:chOff x="-123825" y="654051"/>
            <a:chExt cx="895090" cy="457200"/>
          </a:xfrm>
        </p:grpSpPr>
        <p:sp>
          <p:nvSpPr>
            <p:cNvPr id="22" name="Oval 21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-147639" y="2287581"/>
            <a:ext cx="714310" cy="457200"/>
            <a:chOff x="-123825" y="654051"/>
            <a:chExt cx="895090" cy="457200"/>
          </a:xfrm>
        </p:grpSpPr>
        <p:sp>
          <p:nvSpPr>
            <p:cNvPr id="26" name="Oval 25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-147639" y="3175786"/>
            <a:ext cx="714310" cy="457200"/>
            <a:chOff x="-123825" y="654051"/>
            <a:chExt cx="895090" cy="457200"/>
          </a:xfrm>
        </p:grpSpPr>
        <p:sp>
          <p:nvSpPr>
            <p:cNvPr id="30" name="Oval 29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-147639" y="4063991"/>
            <a:ext cx="714310" cy="457200"/>
            <a:chOff x="-123825" y="654051"/>
            <a:chExt cx="895090" cy="457200"/>
          </a:xfrm>
        </p:grpSpPr>
        <p:sp>
          <p:nvSpPr>
            <p:cNvPr id="34" name="Oval 33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-147639" y="4952196"/>
            <a:ext cx="714310" cy="457200"/>
            <a:chOff x="-123825" y="654051"/>
            <a:chExt cx="895090" cy="457200"/>
          </a:xfrm>
        </p:grpSpPr>
        <p:sp>
          <p:nvSpPr>
            <p:cNvPr id="38" name="Oval 37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-147639" y="5840403"/>
            <a:ext cx="714310" cy="457200"/>
            <a:chOff x="-123825" y="654051"/>
            <a:chExt cx="895090" cy="457200"/>
          </a:xfrm>
        </p:grpSpPr>
        <p:sp>
          <p:nvSpPr>
            <p:cNvPr id="42" name="Oval 41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4085" y="275934"/>
            <a:ext cx="7476190" cy="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357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510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191261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705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23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338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767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717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67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82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666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D8161-6125-4C8D-88B2-AF91A75D932E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773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2.png"/><Relationship Id="rId18" Type="http://schemas.openxmlformats.org/officeDocument/2006/relationships/image" Target="../media/image45.png"/><Relationship Id="rId3" Type="http://schemas.microsoft.com/office/2007/relationships/media" Target="../media/media2.wav"/><Relationship Id="rId21" Type="http://schemas.openxmlformats.org/officeDocument/2006/relationships/oleObject" Target="../embeddings/oleObject16.bin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1.png"/><Relationship Id="rId17" Type="http://schemas.openxmlformats.org/officeDocument/2006/relationships/image" Target="../media/image440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20" Type="http://schemas.openxmlformats.org/officeDocument/2006/relationships/image" Target="../media/image47.png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40.png"/><Relationship Id="rId5" Type="http://schemas.microsoft.com/office/2007/relationships/media" Target="../media/media3.wav"/><Relationship Id="rId15" Type="http://schemas.openxmlformats.org/officeDocument/2006/relationships/image" Target="../media/image26.png"/><Relationship Id="rId23" Type="http://schemas.openxmlformats.org/officeDocument/2006/relationships/image" Target="../media/image32.png"/><Relationship Id="rId19" Type="http://schemas.openxmlformats.org/officeDocument/2006/relationships/image" Target="../media/image46.png"/><Relationship Id="rId4" Type="http://schemas.openxmlformats.org/officeDocument/2006/relationships/audio" Target="../media/media2.wav"/><Relationship Id="rId9" Type="http://schemas.openxmlformats.org/officeDocument/2006/relationships/image" Target="../media/image24.png"/><Relationship Id="rId14" Type="http://schemas.openxmlformats.org/officeDocument/2006/relationships/image" Target="../media/image43.png"/><Relationship Id="rId22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wmf"/><Relationship Id="rId11" Type="http://schemas.openxmlformats.org/officeDocument/2006/relationships/image" Target="../media/image57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53.wmf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51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64.wmf"/><Relationship Id="rId5" Type="http://schemas.openxmlformats.org/officeDocument/2006/relationships/image" Target="../media/image65.png"/><Relationship Id="rId10" Type="http://schemas.openxmlformats.org/officeDocument/2006/relationships/oleObject" Target="../embeddings/oleObject23.bin"/><Relationship Id="rId9" Type="http://schemas.openxmlformats.org/officeDocument/2006/relationships/image" Target="../media/image6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5.bin"/><Relationship Id="rId2" Type="http://schemas.microsoft.com/office/2007/relationships/media" Target="../media/media5.mp4"/><Relationship Id="rId1" Type="http://schemas.openxmlformats.org/officeDocument/2006/relationships/video" Target="NULL" TargetMode="External"/><Relationship Id="rId6" Type="http://schemas.openxmlformats.org/officeDocument/2006/relationships/image" Target="../media/image68.pn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3.wmf"/><Relationship Id="rId7" Type="http://schemas.openxmlformats.org/officeDocument/2006/relationships/oleObject" Target="../embeddings/oleObject30.bin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77.wmf"/><Relationship Id="rId4" Type="http://schemas.openxmlformats.org/officeDocument/2006/relationships/image" Target="../media/image74.emf"/><Relationship Id="rId9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81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7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motogo.vn/5-dia-diem-du-lich-phuot-bien-gan-ha-noi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48.png"/><Relationship Id="rId7" Type="http://schemas.openxmlformats.org/officeDocument/2006/relationships/image" Target="../media/image85.png"/><Relationship Id="rId12" Type="http://schemas.openxmlformats.org/officeDocument/2006/relationships/image" Target="../media/image51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50.png"/><Relationship Id="rId9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0.wmf"/><Relationship Id="rId3" Type="http://schemas.openxmlformats.org/officeDocument/2006/relationships/image" Target="../media/image48.png"/><Relationship Id="rId7" Type="http://schemas.openxmlformats.org/officeDocument/2006/relationships/image" Target="../media/image85.png"/><Relationship Id="rId12" Type="http://schemas.openxmlformats.org/officeDocument/2006/relationships/oleObject" Target="../embeddings/oleObject34.bin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50.png"/><Relationship Id="rId9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slide" Target="slide29.xml"/><Relationship Id="rId7" Type="http://schemas.openxmlformats.org/officeDocument/2006/relationships/slide" Target="slide3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slide" Target="slide33.xml"/><Relationship Id="rId5" Type="http://schemas.openxmlformats.org/officeDocument/2006/relationships/slide" Target="slide25.xml"/><Relationship Id="rId10" Type="http://schemas.openxmlformats.org/officeDocument/2006/relationships/image" Target="../media/image94.png"/><Relationship Id="rId4" Type="http://schemas.openxmlformats.org/officeDocument/2006/relationships/image" Target="../media/image91.png"/><Relationship Id="rId9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98.wmf"/><Relationship Id="rId18" Type="http://schemas.openxmlformats.org/officeDocument/2006/relationships/slide" Target="slide26.xml"/><Relationship Id="rId3" Type="http://schemas.microsoft.com/office/2007/relationships/media" Target="../media/media3.wav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100.wmf"/><Relationship Id="rId2" Type="http://schemas.openxmlformats.org/officeDocument/2006/relationships/audio" Target="../media/media2.wav"/><Relationship Id="rId16" Type="http://schemas.openxmlformats.org/officeDocument/2006/relationships/oleObject" Target="../embeddings/oleObject39.bin"/><Relationship Id="rId1" Type="http://schemas.microsoft.com/office/2007/relationships/media" Target="../media/media2.wav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97.wm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99.e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32.png"/><Relationship Id="rId4" Type="http://schemas.openxmlformats.org/officeDocument/2006/relationships/audio" Target="../media/media3.wav"/><Relationship Id="rId9" Type="http://schemas.openxmlformats.org/officeDocument/2006/relationships/image" Target="../media/image96.wmf"/><Relationship Id="rId1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image" Target="../media/image10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94.png"/><Relationship Id="rId3" Type="http://schemas.microsoft.com/office/2007/relationships/media" Target="../media/media3.wav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104.wmf"/><Relationship Id="rId17" Type="http://schemas.openxmlformats.org/officeDocument/2006/relationships/slide" Target="slide27.xml"/><Relationship Id="rId2" Type="http://schemas.openxmlformats.org/officeDocument/2006/relationships/audio" Target="../media/media2.wav"/><Relationship Id="rId16" Type="http://schemas.openxmlformats.org/officeDocument/2006/relationships/image" Target="../media/image32.png"/><Relationship Id="rId20" Type="http://schemas.openxmlformats.org/officeDocument/2006/relationships/image" Target="../media/image106.wmf"/><Relationship Id="rId1" Type="http://schemas.microsoft.com/office/2007/relationships/media" Target="../media/media2.wav"/><Relationship Id="rId6" Type="http://schemas.openxmlformats.org/officeDocument/2006/relationships/notesSlide" Target="../notesSlides/notesSlide7.xml"/><Relationship Id="rId11" Type="http://schemas.openxmlformats.org/officeDocument/2006/relationships/oleObject" Target="../embeddings/oleObject42.bin"/><Relationship Id="rId5" Type="http://schemas.openxmlformats.org/officeDocument/2006/relationships/slideLayout" Target="../slideLayouts/slideLayout1.xml"/><Relationship Id="rId15" Type="http://schemas.openxmlformats.org/officeDocument/2006/relationships/slide" Target="slide28.xml"/><Relationship Id="rId10" Type="http://schemas.openxmlformats.org/officeDocument/2006/relationships/image" Target="../media/image103.wmf"/><Relationship Id="rId19" Type="http://schemas.openxmlformats.org/officeDocument/2006/relationships/oleObject" Target="../embeddings/oleObject44.bin"/><Relationship Id="rId4" Type="http://schemas.openxmlformats.org/officeDocument/2006/relationships/audio" Target="../media/media3.wav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105.wmf"/><Relationship Id="rId22" Type="http://schemas.openxmlformats.org/officeDocument/2006/relationships/image" Target="../media/image10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112.wmf"/><Relationship Id="rId3" Type="http://schemas.microsoft.com/office/2007/relationships/media" Target="../media/media3.wav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50.bin"/><Relationship Id="rId2" Type="http://schemas.openxmlformats.org/officeDocument/2006/relationships/audio" Target="../media/media2.wav"/><Relationship Id="rId16" Type="http://schemas.openxmlformats.org/officeDocument/2006/relationships/image" Target="../media/image32.png"/><Relationship Id="rId20" Type="http://schemas.openxmlformats.org/officeDocument/2006/relationships/image" Target="../media/image91.png"/><Relationship Id="rId1" Type="http://schemas.microsoft.com/office/2007/relationships/media" Target="../media/media2.wav"/><Relationship Id="rId6" Type="http://schemas.openxmlformats.org/officeDocument/2006/relationships/notesSlide" Target="../notesSlides/notesSlide8.xml"/><Relationship Id="rId11" Type="http://schemas.openxmlformats.org/officeDocument/2006/relationships/oleObject" Target="../embeddings/oleObject48.bin"/><Relationship Id="rId5" Type="http://schemas.openxmlformats.org/officeDocument/2006/relationships/slideLayout" Target="../slideLayouts/slideLayout1.xml"/><Relationship Id="rId15" Type="http://schemas.openxmlformats.org/officeDocument/2006/relationships/slide" Target="slide30.xml"/><Relationship Id="rId23" Type="http://schemas.openxmlformats.org/officeDocument/2006/relationships/image" Target="../media/image114.emf"/><Relationship Id="rId10" Type="http://schemas.openxmlformats.org/officeDocument/2006/relationships/image" Target="../media/image109.wmf"/><Relationship Id="rId19" Type="http://schemas.openxmlformats.org/officeDocument/2006/relationships/slide" Target="slide28.xml"/><Relationship Id="rId4" Type="http://schemas.openxmlformats.org/officeDocument/2006/relationships/audio" Target="../media/media3.wav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111.wmf"/><Relationship Id="rId22" Type="http://schemas.openxmlformats.org/officeDocument/2006/relationships/image" Target="../media/image11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image" Target="../media/image116.gif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120.wmf"/><Relationship Id="rId18" Type="http://schemas.openxmlformats.org/officeDocument/2006/relationships/image" Target="../media/image122.wmf"/><Relationship Id="rId3" Type="http://schemas.microsoft.com/office/2007/relationships/media" Target="../media/media3.wav"/><Relationship Id="rId21" Type="http://schemas.openxmlformats.org/officeDocument/2006/relationships/image" Target="../media/image93.png"/><Relationship Id="rId7" Type="http://schemas.openxmlformats.org/officeDocument/2006/relationships/image" Target="../media/image117.wmf"/><Relationship Id="rId12" Type="http://schemas.openxmlformats.org/officeDocument/2006/relationships/oleObject" Target="../embeddings/oleObject55.bin"/><Relationship Id="rId17" Type="http://schemas.openxmlformats.org/officeDocument/2006/relationships/oleObject" Target="../embeddings/oleObject57.bin"/><Relationship Id="rId2" Type="http://schemas.openxmlformats.org/officeDocument/2006/relationships/audio" Target="../media/media2.wav"/><Relationship Id="rId16" Type="http://schemas.openxmlformats.org/officeDocument/2006/relationships/image" Target="../media/image121.wmf"/><Relationship Id="rId20" Type="http://schemas.openxmlformats.org/officeDocument/2006/relationships/slide" Target="slide29.xml"/><Relationship Id="rId1" Type="http://schemas.microsoft.com/office/2007/relationships/media" Target="../media/media2.wav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19.wmf"/><Relationship Id="rId5" Type="http://schemas.openxmlformats.org/officeDocument/2006/relationships/slideLayout" Target="../slideLayouts/slideLayout1.xml"/><Relationship Id="rId15" Type="http://schemas.openxmlformats.org/officeDocument/2006/relationships/oleObject" Target="../embeddings/oleObject56.bin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123.emf"/><Relationship Id="rId4" Type="http://schemas.openxmlformats.org/officeDocument/2006/relationships/audio" Target="../media/media3.wav"/><Relationship Id="rId9" Type="http://schemas.openxmlformats.org/officeDocument/2006/relationships/image" Target="../media/image118.wmf"/><Relationship Id="rId14" Type="http://schemas.openxmlformats.org/officeDocument/2006/relationships/image" Target="../media/image32.png"/><Relationship Id="rId22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oleObject" Target="../embeddings/oleObject4.bin"/><Relationship Id="rId26" Type="http://schemas.openxmlformats.org/officeDocument/2006/relationships/image" Target="../media/image34.wmf"/><Relationship Id="rId3" Type="http://schemas.microsoft.com/office/2007/relationships/media" Target="../media/media2.wav"/><Relationship Id="rId21" Type="http://schemas.openxmlformats.org/officeDocument/2006/relationships/image" Target="../media/image31.wmf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6.png"/><Relationship Id="rId17" Type="http://schemas.openxmlformats.org/officeDocument/2006/relationships/image" Target="../media/image29.wmf"/><Relationship Id="rId25" Type="http://schemas.openxmlformats.org/officeDocument/2006/relationships/oleObject" Target="../embeddings/oleObject7.bin"/><Relationship Id="rId2" Type="http://schemas.openxmlformats.org/officeDocument/2006/relationships/audio" Target="../media/media1.mp3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25.wmf"/><Relationship Id="rId24" Type="http://schemas.openxmlformats.org/officeDocument/2006/relationships/image" Target="../media/image33.wmf"/><Relationship Id="rId5" Type="http://schemas.microsoft.com/office/2007/relationships/media" Target="../media/media3.wav"/><Relationship Id="rId15" Type="http://schemas.openxmlformats.org/officeDocument/2006/relationships/image" Target="../media/image28.wmf"/><Relationship Id="rId23" Type="http://schemas.openxmlformats.org/officeDocument/2006/relationships/oleObject" Target="../embeddings/oleObject6.bin"/><Relationship Id="rId28" Type="http://schemas.openxmlformats.org/officeDocument/2006/relationships/image" Target="../media/image35.w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30.wmf"/><Relationship Id="rId4" Type="http://schemas.openxmlformats.org/officeDocument/2006/relationships/audio" Target="../media/media2.wav"/><Relationship Id="rId9" Type="http://schemas.openxmlformats.org/officeDocument/2006/relationships/image" Target="../media/image24.png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32.png"/><Relationship Id="rId27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6.png"/><Relationship Id="rId18" Type="http://schemas.openxmlformats.org/officeDocument/2006/relationships/image" Target="../media/image37.png"/><Relationship Id="rId26" Type="http://schemas.openxmlformats.org/officeDocument/2006/relationships/image" Target="../media/image41.wmf"/><Relationship Id="rId3" Type="http://schemas.microsoft.com/office/2007/relationships/media" Target="../media/media2.wav"/><Relationship Id="rId21" Type="http://schemas.openxmlformats.org/officeDocument/2006/relationships/oleObject" Target="../embeddings/oleObject10.bin"/><Relationship Id="rId7" Type="http://schemas.microsoft.com/office/2007/relationships/media" Target="../media/media4.mp3"/><Relationship Id="rId17" Type="http://schemas.openxmlformats.org/officeDocument/2006/relationships/image" Target="../media/image36.png"/><Relationship Id="rId25" Type="http://schemas.openxmlformats.org/officeDocument/2006/relationships/oleObject" Target="../embeddings/oleObject12.bin"/><Relationship Id="rId2" Type="http://schemas.openxmlformats.org/officeDocument/2006/relationships/audio" Target="../media/media1.mp3"/><Relationship Id="rId16" Type="http://schemas.openxmlformats.org/officeDocument/2006/relationships/image" Target="../media/image29.png"/><Relationship Id="rId20" Type="http://schemas.openxmlformats.org/officeDocument/2006/relationships/image" Target="../media/image38.wmf"/><Relationship Id="rId29" Type="http://schemas.openxmlformats.org/officeDocument/2006/relationships/image" Target="../media/image32.png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24.png"/><Relationship Id="rId24" Type="http://schemas.openxmlformats.org/officeDocument/2006/relationships/image" Target="../media/image40.wmf"/><Relationship Id="rId5" Type="http://schemas.microsoft.com/office/2007/relationships/media" Target="../media/media3.wav"/><Relationship Id="rId15" Type="http://schemas.openxmlformats.org/officeDocument/2006/relationships/image" Target="../media/image28.png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42.wmf"/><Relationship Id="rId10" Type="http://schemas.openxmlformats.org/officeDocument/2006/relationships/image" Target="../media/image23.png"/><Relationship Id="rId19" Type="http://schemas.openxmlformats.org/officeDocument/2006/relationships/oleObject" Target="../embeddings/oleObject9.bin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7.png"/><Relationship Id="rId22" Type="http://schemas.openxmlformats.org/officeDocument/2006/relationships/image" Target="../media/image39.wmf"/><Relationship Id="rId27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oleObject" Target="../embeddings/oleObject14.bin"/><Relationship Id="rId3" Type="http://schemas.microsoft.com/office/2007/relationships/media" Target="../media/media2.wav"/><Relationship Id="rId21" Type="http://schemas.openxmlformats.org/officeDocument/2006/relationships/image" Target="../media/image370.png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6.png"/><Relationship Id="rId17" Type="http://schemas.openxmlformats.org/officeDocument/2006/relationships/image" Target="../media/image360.png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20" Type="http://schemas.openxmlformats.org/officeDocument/2006/relationships/image" Target="../media/image44.png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44.png"/><Relationship Id="rId24" Type="http://schemas.openxmlformats.org/officeDocument/2006/relationships/image" Target="../media/image45.wmf"/><Relationship Id="rId5" Type="http://schemas.microsoft.com/office/2007/relationships/media" Target="../media/media3.wav"/><Relationship Id="rId15" Type="http://schemas.openxmlformats.org/officeDocument/2006/relationships/image" Target="../media/image34.png"/><Relationship Id="rId23" Type="http://schemas.openxmlformats.org/officeDocument/2006/relationships/oleObject" Target="../embeddings/oleObject15.bin"/><Relationship Id="rId19" Type="http://schemas.openxmlformats.org/officeDocument/2006/relationships/image" Target="../media/image43.wmf"/><Relationship Id="rId4" Type="http://schemas.openxmlformats.org/officeDocument/2006/relationships/audio" Target="../media/media2.wav"/><Relationship Id="rId9" Type="http://schemas.openxmlformats.org/officeDocument/2006/relationships/image" Target="../media/image24.png"/><Relationship Id="rId14" Type="http://schemas.openxmlformats.org/officeDocument/2006/relationships/image" Target="../media/image33.png"/><Relationship Id="rId22" Type="http://schemas.openxmlformats.org/officeDocument/2006/relationships/image" Target="../media/image3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8288"/>
            <a:ext cx="119888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4248C4-1AFC-4684-9C97-7B3D0F032AE8}"/>
              </a:ext>
            </a:extLst>
          </p:cNvPr>
          <p:cNvSpPr/>
          <p:nvPr/>
        </p:nvSpPr>
        <p:spPr>
          <a:xfrm>
            <a:off x="101600" y="0"/>
            <a:ext cx="12090400" cy="1660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46">
              <a:defRPr/>
            </a:pPr>
            <a:r>
              <a:rPr lang="en-US" sz="2933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VÀ CÁC EM HỌC SINH ĐẾN VỚI TIẾT HỌC NGÀY HÔM NAY!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C90A6-0F6C-63DF-1832-9356E18AB86F}"/>
              </a:ext>
            </a:extLst>
          </p:cNvPr>
          <p:cNvSpPr txBox="1"/>
          <p:nvPr/>
        </p:nvSpPr>
        <p:spPr>
          <a:xfrm>
            <a:off x="7553325" y="380047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highlight>
                  <a:srgbClr val="FFFF00"/>
                </a:highlight>
              </a:rPr>
              <a:t>GV: ĐỖ LÊ PHƯỢNG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90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4907" y="1715129"/>
            <a:ext cx="797858" cy="88184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21591" r="53762" b="18310"/>
          <a:stretch/>
        </p:blipFill>
        <p:spPr>
          <a:xfrm>
            <a:off x="3062616" y="2642558"/>
            <a:ext cx="713453" cy="639538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4965266" y="2336841"/>
            <a:ext cx="3574723" cy="1032830"/>
            <a:chOff x="1473451" y="5266193"/>
            <a:chExt cx="3574723" cy="1032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bject 65"/>
                <p:cNvSpPr txBox="1"/>
                <p:nvPr/>
              </p:nvSpPr>
              <p:spPr>
                <a:xfrm>
                  <a:off x="4052132" y="5614660"/>
                  <a:ext cx="996042" cy="481021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FF3399"/>
                  </a:solidFill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𝐒𝐚𝐢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6" name="Object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2132" y="5614660"/>
                  <a:ext cx="996042" cy="4810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>
                  <a:solidFill>
                    <a:srgbClr val="FF33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ectangle 66"/>
            <p:cNvSpPr/>
            <p:nvPr/>
          </p:nvSpPr>
          <p:spPr>
            <a:xfrm>
              <a:off x="1473451" y="5266193"/>
              <a:ext cx="2483283" cy="103283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965266" y="3379307"/>
            <a:ext cx="3577503" cy="1040883"/>
            <a:chOff x="1565997" y="5280657"/>
            <a:chExt cx="3577503" cy="10408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bject 42"/>
                <p:cNvSpPr txBox="1"/>
                <p:nvPr/>
              </p:nvSpPr>
              <p:spPr>
                <a:xfrm>
                  <a:off x="4147381" y="5614660"/>
                  <a:ext cx="996119" cy="48105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FF3399"/>
                  </a:solidFill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𝐒𝐚𝐢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43" name="Object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7381" y="5614660"/>
                  <a:ext cx="996119" cy="48105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8575">
                  <a:solidFill>
                    <a:srgbClr val="FF33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/>
            <p:cNvSpPr/>
            <p:nvPr/>
          </p:nvSpPr>
          <p:spPr>
            <a:xfrm>
              <a:off x="1565997" y="5280657"/>
              <a:ext cx="2465971" cy="10408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21591" r="53762" b="18310"/>
          <a:stretch/>
        </p:blipFill>
        <p:spPr>
          <a:xfrm>
            <a:off x="3062616" y="3659560"/>
            <a:ext cx="713453" cy="639538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4915558" y="5546986"/>
            <a:ext cx="3981695" cy="1040883"/>
            <a:chOff x="8519200" y="5280657"/>
            <a:chExt cx="3981695" cy="10408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bject 39"/>
                <p:cNvSpPr txBox="1"/>
                <p:nvPr/>
              </p:nvSpPr>
              <p:spPr>
                <a:xfrm>
                  <a:off x="11142542" y="5571003"/>
                  <a:ext cx="1358353" cy="554767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rgbClr val="FF3399"/>
                  </a:solidFill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§ó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𝐧𝐠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40" name="Object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2542" y="5571003"/>
                  <a:ext cx="1358353" cy="55476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>
                  <a:solidFill>
                    <a:srgbClr val="FF33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/>
            <p:cNvSpPr/>
            <p:nvPr/>
          </p:nvSpPr>
          <p:spPr>
            <a:xfrm>
              <a:off x="8519200" y="5280657"/>
              <a:ext cx="2532992" cy="104088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 b="18310"/>
          <a:stretch/>
        </p:blipFill>
        <p:spPr>
          <a:xfrm>
            <a:off x="3012907" y="5541094"/>
            <a:ext cx="1036528" cy="10277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 b="18310"/>
          <a:stretch/>
        </p:blipFill>
        <p:spPr>
          <a:xfrm>
            <a:off x="3012907" y="4427419"/>
            <a:ext cx="964847" cy="956696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915558" y="4456742"/>
            <a:ext cx="3987499" cy="1003574"/>
            <a:chOff x="1491425" y="3853838"/>
            <a:chExt cx="3987499" cy="1003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14"/>
                <p:cNvSpPr txBox="1"/>
                <p:nvPr/>
              </p:nvSpPr>
              <p:spPr>
                <a:xfrm>
                  <a:off x="4128332" y="4117975"/>
                  <a:ext cx="1350592" cy="551597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rgbClr val="FF3399"/>
                  </a:solidFill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§ó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𝐧𝐠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5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8332" y="4117975"/>
                  <a:ext cx="1350592" cy="5515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solidFill>
                    <a:srgbClr val="FF33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/>
            <p:cNvSpPr/>
            <p:nvPr/>
          </p:nvSpPr>
          <p:spPr>
            <a:xfrm>
              <a:off x="1491425" y="3853838"/>
              <a:ext cx="2532992" cy="1003574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" name="Oval 6"/>
          <p:cNvSpPr/>
          <p:nvPr/>
        </p:nvSpPr>
        <p:spPr>
          <a:xfrm>
            <a:off x="3960197" y="4721535"/>
            <a:ext cx="782577" cy="5788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09906" y="2676588"/>
            <a:ext cx="780106" cy="5788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09906" y="3727108"/>
            <a:ext cx="780106" cy="5788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0197" y="5894787"/>
            <a:ext cx="780106" cy="5788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53198" y="3221571"/>
            <a:ext cx="2362530" cy="1714102"/>
            <a:chOff x="14205482" y="1158714"/>
            <a:chExt cx="2362530" cy="1714102"/>
          </a:xfrm>
        </p:grpSpPr>
        <p:sp>
          <p:nvSpPr>
            <p:cNvPr id="20" name="Rectangle 19"/>
            <p:cNvSpPr/>
            <p:nvPr/>
          </p:nvSpPr>
          <p:spPr>
            <a:xfrm>
              <a:off x="14729071" y="2411151"/>
              <a:ext cx="14991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Giỏi lắm! 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5482" y="1158714"/>
              <a:ext cx="2362530" cy="144800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081735" y="3092944"/>
            <a:ext cx="1579142" cy="1811898"/>
            <a:chOff x="14902925" y="2478384"/>
            <a:chExt cx="1579142" cy="1811898"/>
          </a:xfrm>
        </p:grpSpPr>
        <p:sp>
          <p:nvSpPr>
            <p:cNvPr id="13" name="TextBox 12"/>
            <p:cNvSpPr txBox="1"/>
            <p:nvPr/>
          </p:nvSpPr>
          <p:spPr>
            <a:xfrm>
              <a:off x="14902925" y="3828617"/>
              <a:ext cx="1457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Thật tiếc!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8328" y="2478384"/>
              <a:ext cx="1533739" cy="1514686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2247900" y="285750"/>
            <a:ext cx="803910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33"/>
              <p:cNvSpPr txBox="1"/>
              <p:nvPr/>
            </p:nvSpPr>
            <p:spPr>
              <a:xfrm>
                <a:off x="4945063" y="4414543"/>
                <a:ext cx="2503487" cy="107315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Object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063" y="4414543"/>
                <a:ext cx="2503487" cy="107315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>
              <a:xfrm>
                <a:off x="4968875" y="5514719"/>
                <a:ext cx="2479675" cy="107315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875" y="5514719"/>
                <a:ext cx="2479675" cy="10731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36"/>
              <p:cNvSpPr txBox="1"/>
              <p:nvPr/>
            </p:nvSpPr>
            <p:spPr>
              <a:xfrm>
                <a:off x="4995863" y="3348038"/>
                <a:ext cx="2336800" cy="107156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7" name="Object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63" y="3348038"/>
                <a:ext cx="2336800" cy="107156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37"/>
              <p:cNvSpPr txBox="1"/>
              <p:nvPr/>
            </p:nvSpPr>
            <p:spPr>
              <a:xfrm>
                <a:off x="5034093" y="2297352"/>
                <a:ext cx="2146300" cy="107156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8" name="Object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93" y="2297352"/>
                <a:ext cx="2146300" cy="107156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2315615" y="337217"/>
            <a:ext cx="9137530" cy="1398536"/>
            <a:chOff x="1662113" y="924842"/>
            <a:chExt cx="9137530" cy="1398536"/>
          </a:xfrm>
        </p:grpSpPr>
        <p:sp>
          <p:nvSpPr>
            <p:cNvPr id="39" name="Round Diagonal Corner Rectangle 38"/>
            <p:cNvSpPr/>
            <p:nvPr/>
          </p:nvSpPr>
          <p:spPr>
            <a:xfrm>
              <a:off x="1662113" y="924842"/>
              <a:ext cx="9137530" cy="13985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2957558"/>
                </p:ext>
              </p:extLst>
            </p:nvPr>
          </p:nvGraphicFramePr>
          <p:xfrm>
            <a:off x="1884911" y="928938"/>
            <a:ext cx="8847137" cy="106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4724280" imgH="571320" progId="Equation.DSMT4">
                    <p:embed/>
                  </p:oleObj>
                </mc:Choice>
                <mc:Fallback>
                  <p:oleObj name="Equation" r:id="rId21" imgW="4724280" imgH="57132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884911" y="928938"/>
                          <a:ext cx="8847137" cy="1069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" name="Group 70"/>
          <p:cNvGrpSpPr/>
          <p:nvPr/>
        </p:nvGrpSpPr>
        <p:grpSpPr>
          <a:xfrm>
            <a:off x="9739692" y="1787917"/>
            <a:ext cx="1624198" cy="600965"/>
            <a:chOff x="5241055" y="5925386"/>
            <a:chExt cx="1624198" cy="600965"/>
          </a:xfrm>
        </p:grpSpPr>
        <p:sp>
          <p:nvSpPr>
            <p:cNvPr id="70" name="Flowchart: Display 69"/>
            <p:cNvSpPr/>
            <p:nvPr/>
          </p:nvSpPr>
          <p:spPr>
            <a:xfrm rot="5400000">
              <a:off x="5760752" y="5405689"/>
              <a:ext cx="584803" cy="1624198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09938" y="6003131"/>
              <a:ext cx="1500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" name="ĐA Đúng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85762" y="-723569"/>
            <a:ext cx="609600" cy="609600"/>
          </a:xfrm>
          <a:prstGeom prst="rect">
            <a:avLst/>
          </a:prstGeom>
        </p:spPr>
      </p:pic>
      <p:pic>
        <p:nvPicPr>
          <p:cNvPr id="73" name="tra-loi-du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734345" y="6997915"/>
            <a:ext cx="609600" cy="609600"/>
          </a:xfrm>
          <a:prstGeom prst="rect">
            <a:avLst/>
          </a:prstGeom>
        </p:spPr>
      </p:pic>
      <p:pic>
        <p:nvPicPr>
          <p:cNvPr id="74" name="tra-loi-sa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15150" y="7013487"/>
            <a:ext cx="609600" cy="6096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3037132" y="1815163"/>
            <a:ext cx="661270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 hãy tìm ra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án đúng nhé!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Quad Arrow Callout 77"/>
          <p:cNvSpPr/>
          <p:nvPr/>
        </p:nvSpPr>
        <p:spPr>
          <a:xfrm>
            <a:off x="567286" y="280780"/>
            <a:ext cx="2309803" cy="2110861"/>
          </a:xfrm>
          <a:prstGeom prst="quadArrow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</a:rPr>
              <a:t>KHỞI</a:t>
            </a:r>
            <a:br>
              <a:rPr lang="en-US" sz="2700" b="1">
                <a:solidFill>
                  <a:srgbClr val="FFFF00"/>
                </a:solidFill>
              </a:rPr>
            </a:br>
            <a:r>
              <a:rPr lang="en-US" sz="2700" b="1">
                <a:solidFill>
                  <a:srgbClr val="FFFF00"/>
                </a:solidFill>
              </a:rPr>
              <a:t>ĐỘNG</a:t>
            </a:r>
            <a:endParaRPr lang="vi-VN" sz="2700" b="1">
              <a:solidFill>
                <a:srgbClr val="FFFF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127138" y="5286645"/>
            <a:ext cx="1345140" cy="971303"/>
            <a:chOff x="998208" y="5546153"/>
            <a:chExt cx="1345140" cy="971303"/>
          </a:xfrm>
        </p:grpSpPr>
        <p:sp>
          <p:nvSpPr>
            <p:cNvPr id="51" name="TextBox 50">
              <a:hlinkClick r:id="" action="ppaction://hlinkshowjump?jump=nextslide"/>
            </p:cNvPr>
            <p:cNvSpPr txBox="1"/>
            <p:nvPr/>
          </p:nvSpPr>
          <p:spPr>
            <a:xfrm>
              <a:off x="1103169" y="5576735"/>
              <a:ext cx="982577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</a:t>
              </a:r>
            </a:p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endParaRPr lang="vi-V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Curved Up Arrow 51"/>
            <p:cNvSpPr/>
            <p:nvPr/>
          </p:nvSpPr>
          <p:spPr>
            <a:xfrm rot="21394989">
              <a:off x="998208" y="6006829"/>
              <a:ext cx="1345140" cy="510627"/>
            </a:xfrm>
            <a:prstGeom prst="curvedUp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55" name="Curved Down Arrow 54"/>
            <p:cNvSpPr/>
            <p:nvPr/>
          </p:nvSpPr>
          <p:spPr>
            <a:xfrm>
              <a:off x="1105997" y="5546153"/>
              <a:ext cx="1068910" cy="480357"/>
            </a:xfrm>
            <a:prstGeom prst="curvedDownArrow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6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97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097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097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097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4466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10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10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3" dur="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1252703">
            <a:off x="8439568" y="6106746"/>
            <a:ext cx="881395" cy="3445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12" y="1425565"/>
            <a:ext cx="3523809" cy="2000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087" y="827773"/>
            <a:ext cx="7140626" cy="3121702"/>
            <a:chOff x="974858" y="1101316"/>
            <a:chExt cx="7140626" cy="31217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4858" y="3042422"/>
              <a:ext cx="759492" cy="118059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60859" y="1101316"/>
              <a:ext cx="6354625" cy="30469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Em thân mến!</a:t>
              </a:r>
            </a:p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 học thật ra rất gần gũi với cuộc sống.</a:t>
              </a:r>
            </a:p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 hạn: </a:t>
              </a: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“Bác Dư (thợ làm sắt) muốn cắt thanh sắt (hình 1)</a:t>
              </a: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năm phần bằng nhau nhưng bác lại quên</a:t>
              </a:r>
              <a:b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đem thước để đo (rất khó chia).</a:t>
              </a:r>
            </a:p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 Dư có thể thực hiện điều đó bằng cách nào?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8667" y="3432395"/>
            <a:ext cx="2706389" cy="3068500"/>
            <a:chOff x="8223432" y="3432395"/>
            <a:chExt cx="2706389" cy="3068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325090">
              <a:off x="7952266" y="4658200"/>
              <a:ext cx="2615991" cy="16438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252256">
              <a:off x="8223432" y="6070008"/>
              <a:ext cx="10086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</a:t>
              </a:r>
              <a:endParaRPr lang="vi-VN" sz="2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149862">
              <a:off x="9395427" y="3728685"/>
              <a:ext cx="1534394" cy="2631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</a:t>
              </a:r>
              <a:b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 sắt</a:t>
              </a:r>
              <a:b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b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đoạn</a:t>
              </a:r>
              <a:b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 nhau</a:t>
              </a:r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84666" y="4535524"/>
            <a:ext cx="6833581" cy="1384995"/>
            <a:chOff x="671865" y="4535524"/>
            <a:chExt cx="6833581" cy="1384995"/>
          </a:xfrm>
        </p:grpSpPr>
        <p:pic>
          <p:nvPicPr>
            <p:cNvPr id="13314" name="Picture 2" descr="Đèn Ánh Sáng Bóng Ý - Ảnh miễn phí trên Pixabay - Pixabay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7" t="12732" r="16263"/>
            <a:stretch/>
          </p:blipFill>
          <p:spPr bwMode="auto">
            <a:xfrm>
              <a:off x="671865" y="4662714"/>
              <a:ext cx="866948" cy="110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931484" y="4535524"/>
              <a:ext cx="5573962" cy="13849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chia </a:t>
              </a: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 sắt 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(hình 1) </a:t>
              </a:r>
              <a:b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</a:t>
              </a: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phần bằng nhau </a:t>
              </a:r>
              <a:b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 Bác Dư thế nào?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 rot="1166635">
            <a:off x="9211061" y="3366302"/>
            <a:ext cx="433181" cy="276443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2205023" y="254608"/>
            <a:ext cx="8189449" cy="62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Chevron 15"/>
          <p:cNvSpPr/>
          <p:nvPr/>
        </p:nvSpPr>
        <p:spPr>
          <a:xfrm>
            <a:off x="7494002" y="1808708"/>
            <a:ext cx="416288" cy="1233714"/>
          </a:xfrm>
          <a:prstGeom prst="chevron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18" name="Elbow Connector 17"/>
          <p:cNvCxnSpPr>
            <a:endCxn id="13314" idx="1"/>
          </p:cNvCxnSpPr>
          <p:nvPr/>
        </p:nvCxnSpPr>
        <p:spPr>
          <a:xfrm rot="5400000">
            <a:off x="-407354" y="2603221"/>
            <a:ext cx="4504397" cy="720356"/>
          </a:xfrm>
          <a:prstGeom prst="bentConnector4">
            <a:avLst>
              <a:gd name="adj1" fmla="val -604"/>
              <a:gd name="adj2" fmla="val 198225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hevron 31"/>
          <p:cNvSpPr/>
          <p:nvPr/>
        </p:nvSpPr>
        <p:spPr>
          <a:xfrm>
            <a:off x="2412137" y="4736336"/>
            <a:ext cx="281149" cy="969555"/>
          </a:xfrm>
          <a:prstGeom prst="chevron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75" y="2860926"/>
            <a:ext cx="5479696" cy="2330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52317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11500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92227" y="3149095"/>
            <a:ext cx="5188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5827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29" y="1465036"/>
            <a:ext cx="1090190" cy="610506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7" name="Rectangle 6"/>
          <p:cNvSpPr/>
          <p:nvPr/>
        </p:nvSpPr>
        <p:spPr>
          <a:xfrm>
            <a:off x="1562741" y="2021139"/>
            <a:ext cx="4173044" cy="89395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725715" y="885371"/>
            <a:ext cx="345004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ĐOẠN THẲNG TỈ LỆ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740" y="1547151"/>
            <a:ext cx="10241333" cy="446276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Cho hai đoạn thẳng </a:t>
            </a:r>
            <a:r>
              <a:rPr lang="en-US" sz="2300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 = 2 cm, </a:t>
            </a:r>
            <a:r>
              <a:rPr lang="en-US" sz="2300" i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 = 3 cm và hai đoạn thẳng MN = 4 cm, PQ = 6 cm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89542"/>
              </p:ext>
            </p:extLst>
          </p:nvPr>
        </p:nvGraphicFramePr>
        <p:xfrm>
          <a:off x="1618160" y="2021138"/>
          <a:ext cx="4117624" cy="89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320" imgH="419040" progId="Equation.DSMT4">
                  <p:embed/>
                </p:oleObj>
              </mc:Choice>
              <mc:Fallback>
                <p:oleObj name="Equation" r:id="rId3" imgW="1930320" imgH="419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8160" y="2021138"/>
                        <a:ext cx="4117624" cy="8939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74411" y="3090659"/>
            <a:ext cx="4269489" cy="2637205"/>
            <a:chOff x="574411" y="3198772"/>
            <a:chExt cx="4269489" cy="2637205"/>
          </a:xfrm>
        </p:grpSpPr>
        <p:grpSp>
          <p:nvGrpSpPr>
            <p:cNvPr id="10" name="Group 9"/>
            <p:cNvGrpSpPr/>
            <p:nvPr/>
          </p:nvGrpSpPr>
          <p:grpSpPr>
            <a:xfrm>
              <a:off x="1671210" y="3198772"/>
              <a:ext cx="3172690" cy="2637205"/>
              <a:chOff x="1233055" y="3198772"/>
              <a:chExt cx="3172690" cy="2637205"/>
            </a:xfrm>
          </p:grpSpPr>
          <p:sp>
            <p:nvSpPr>
              <p:cNvPr id="9" name="Snip Diagonal Corner Rectangle 8"/>
              <p:cNvSpPr/>
              <p:nvPr/>
            </p:nvSpPr>
            <p:spPr>
              <a:xfrm>
                <a:off x="1233055" y="3198772"/>
                <a:ext cx="3172690" cy="2633992"/>
              </a:xfrm>
              <a:prstGeom prst="snip2Diag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3162641"/>
                  </p:ext>
                </p:extLst>
              </p:nvPr>
            </p:nvGraphicFramePr>
            <p:xfrm>
              <a:off x="1259162" y="3198773"/>
              <a:ext cx="3138273" cy="26372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511280" imgH="1269720" progId="Equation.DSMT4">
                      <p:embed/>
                    </p:oleObj>
                  </mc:Choice>
                  <mc:Fallback>
                    <p:oleObj name="Equation" r:id="rId5" imgW="1511280" imgH="1269720" progId="Equation.DSMT4">
                      <p:embed/>
                      <p:pic>
                        <p:nvPicPr>
                          <p:cNvPr id="8" name="Object 7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259162" y="3198773"/>
                            <a:ext cx="3138273" cy="263720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13"/>
            <p:cNvGrpSpPr/>
            <p:nvPr/>
          </p:nvGrpSpPr>
          <p:grpSpPr>
            <a:xfrm>
              <a:off x="574411" y="4101876"/>
              <a:ext cx="1045479" cy="830997"/>
              <a:chOff x="574411" y="4100269"/>
              <a:chExt cx="1045479" cy="83099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74411" y="4100269"/>
                <a:ext cx="10454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endParaRPr lang="vi-VN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Snip Same Side Corner Rectangle 12"/>
              <p:cNvSpPr/>
              <p:nvPr/>
            </p:nvSpPr>
            <p:spPr>
              <a:xfrm>
                <a:off x="638175" y="4150519"/>
                <a:ext cx="926306" cy="707231"/>
              </a:xfrm>
              <a:prstGeom prst="snip2SameRect">
                <a:avLst>
                  <a:gd name="adj1" fmla="val 17340"/>
                  <a:gd name="adj2" fmla="val 0"/>
                </a:avLst>
              </a:prstGeom>
              <a:solidFill>
                <a:srgbClr val="FF00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74411" y="2973389"/>
            <a:ext cx="4245239" cy="2871787"/>
            <a:chOff x="7153275" y="3447278"/>
            <a:chExt cx="4245239" cy="2871787"/>
          </a:xfrm>
        </p:grpSpPr>
        <p:grpSp>
          <p:nvGrpSpPr>
            <p:cNvPr id="17" name="Group 16"/>
            <p:cNvGrpSpPr/>
            <p:nvPr/>
          </p:nvGrpSpPr>
          <p:grpSpPr>
            <a:xfrm>
              <a:off x="8186310" y="3447278"/>
              <a:ext cx="3212204" cy="2871787"/>
              <a:chOff x="1233055" y="3104564"/>
              <a:chExt cx="3212204" cy="2823710"/>
            </a:xfrm>
          </p:grpSpPr>
          <p:sp>
            <p:nvSpPr>
              <p:cNvPr id="21" name="Snip Diagonal Corner Rectangle 20"/>
              <p:cNvSpPr/>
              <p:nvPr/>
            </p:nvSpPr>
            <p:spPr>
              <a:xfrm>
                <a:off x="1233055" y="3161516"/>
                <a:ext cx="3172690" cy="2697277"/>
              </a:xfrm>
              <a:prstGeom prst="snip2Diag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6968442"/>
                  </p:ext>
                </p:extLst>
              </p:nvPr>
            </p:nvGraphicFramePr>
            <p:xfrm>
              <a:off x="1254384" y="3104564"/>
              <a:ext cx="3190875" cy="28237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536480" imgH="1358640" progId="Equation.DSMT4">
                      <p:embed/>
                    </p:oleObj>
                  </mc:Choice>
                  <mc:Fallback>
                    <p:oleObj name="Equation" r:id="rId7" imgW="1536480" imgH="1358640" progId="Equation.DSMT4">
                      <p:embed/>
                      <p:pic>
                        <p:nvPicPr>
                          <p:cNvPr id="22" name="Object 21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254384" y="3104564"/>
                            <a:ext cx="3190875" cy="282371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17"/>
            <p:cNvGrpSpPr/>
            <p:nvPr/>
          </p:nvGrpSpPr>
          <p:grpSpPr>
            <a:xfrm>
              <a:off x="7153275" y="4494108"/>
              <a:ext cx="926306" cy="707231"/>
              <a:chOff x="638175" y="4150519"/>
              <a:chExt cx="926306" cy="70723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85391" y="4271719"/>
                <a:ext cx="747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</p:txBody>
          </p:sp>
          <p:sp>
            <p:nvSpPr>
              <p:cNvPr id="20" name="Snip Same Side Corner Rectangle 19"/>
              <p:cNvSpPr/>
              <p:nvPr/>
            </p:nvSpPr>
            <p:spPr>
              <a:xfrm>
                <a:off x="638175" y="4150519"/>
                <a:ext cx="926306" cy="707231"/>
              </a:xfrm>
              <a:prstGeom prst="snip2SameRect">
                <a:avLst>
                  <a:gd name="adj1" fmla="val 17340"/>
                  <a:gd name="adj2" fmla="val 0"/>
                </a:avLst>
              </a:prstGeom>
              <a:solidFill>
                <a:srgbClr val="FF00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51546" y="5690227"/>
            <a:ext cx="7852229" cy="852963"/>
            <a:chOff x="551546" y="5690227"/>
            <a:chExt cx="7852229" cy="852963"/>
          </a:xfrm>
        </p:grpSpPr>
        <p:sp>
          <p:nvSpPr>
            <p:cNvPr id="25" name="TextBox 24"/>
            <p:cNvSpPr txBox="1"/>
            <p:nvPr/>
          </p:nvSpPr>
          <p:spPr>
            <a:xfrm>
              <a:off x="551546" y="6096914"/>
              <a:ext cx="7852229" cy="44627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đó, hai đoạn thẳng </a:t>
              </a:r>
              <a:r>
                <a:rPr lang="en-US" sz="2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AB, CD </a:t>
              </a:r>
              <a:r>
                <a:rPr lang="en-US" sz="2300" b="1" u="sng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 lệ với </a:t>
              </a:r>
              <a:r>
                <a:rPr lang="en-US" sz="2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đoạn thẳng nào?</a:t>
              </a:r>
            </a:p>
          </p:txBody>
        </p:sp>
        <p:sp>
          <p:nvSpPr>
            <p:cNvPr id="27" name="Up-Down Arrow 26"/>
            <p:cNvSpPr/>
            <p:nvPr/>
          </p:nvSpPr>
          <p:spPr>
            <a:xfrm>
              <a:off x="2553613" y="5690227"/>
              <a:ext cx="653143" cy="488082"/>
            </a:xfrm>
            <a:prstGeom prst="upDownArrow">
              <a:avLst>
                <a:gd name="adj1" fmla="val 50000"/>
                <a:gd name="adj2" fmla="val 32222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1546" y="5704368"/>
            <a:ext cx="7903027" cy="852963"/>
            <a:chOff x="551545" y="5690227"/>
            <a:chExt cx="7903027" cy="852963"/>
          </a:xfrm>
        </p:grpSpPr>
        <p:sp>
          <p:nvSpPr>
            <p:cNvPr id="30" name="TextBox 29"/>
            <p:cNvSpPr txBox="1"/>
            <p:nvPr/>
          </p:nvSpPr>
          <p:spPr>
            <a:xfrm>
              <a:off x="551545" y="6096914"/>
              <a:ext cx="7903027" cy="44627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đoạn thẳng </a:t>
              </a:r>
              <a:r>
                <a:rPr lang="en-US" sz="2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 và CD </a:t>
              </a:r>
              <a:r>
                <a:rPr lang="en-US" sz="2300" b="1" u="sng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 lệ với </a:t>
              </a:r>
              <a:r>
                <a:rPr lang="en-US" sz="2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đoạn thẳng </a:t>
              </a:r>
              <a:r>
                <a:rPr lang="en-US" sz="2300" b="1">
                  <a:solidFill>
                    <a:srgbClr val="007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MN và PQ</a:t>
              </a:r>
              <a:r>
                <a:rPr lang="en-US" sz="2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Up-Down Arrow 30"/>
            <p:cNvSpPr/>
            <p:nvPr/>
          </p:nvSpPr>
          <p:spPr>
            <a:xfrm>
              <a:off x="2553613" y="5690227"/>
              <a:ext cx="653143" cy="488082"/>
            </a:xfrm>
            <a:prstGeom prst="upDownArrow">
              <a:avLst>
                <a:gd name="adj1" fmla="val 50000"/>
                <a:gd name="adj2" fmla="val 32222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10825" y="2348282"/>
            <a:ext cx="5065981" cy="3341945"/>
            <a:chOff x="6810825" y="2348282"/>
            <a:chExt cx="5065981" cy="3341945"/>
          </a:xfrm>
        </p:grpSpPr>
        <p:grpSp>
          <p:nvGrpSpPr>
            <p:cNvPr id="37" name="Group 36"/>
            <p:cNvGrpSpPr/>
            <p:nvPr/>
          </p:nvGrpSpPr>
          <p:grpSpPr>
            <a:xfrm>
              <a:off x="6810825" y="2699739"/>
              <a:ext cx="5065981" cy="2990488"/>
              <a:chOff x="6810825" y="2699739"/>
              <a:chExt cx="5065981" cy="299048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515586" y="2776537"/>
                <a:ext cx="4304069" cy="66821"/>
              </a:xfrm>
              <a:prstGeom prst="rect">
                <a:avLst/>
              </a:prstGeom>
              <a:solidFill>
                <a:srgbClr val="4183C1"/>
              </a:solidFill>
              <a:ln>
                <a:solidFill>
                  <a:srgbClr val="45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823525" y="2857500"/>
                <a:ext cx="4996131" cy="2832727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>
                <a:solidFill>
                  <a:srgbClr val="FF00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10825" y="2699739"/>
                <a:ext cx="704762" cy="666667"/>
              </a:xfrm>
              <a:prstGeom prst="rect">
                <a:avLst/>
              </a:prstGeom>
            </p:spPr>
          </p:pic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7177982"/>
                  </p:ext>
                </p:extLst>
              </p:nvPr>
            </p:nvGraphicFramePr>
            <p:xfrm>
              <a:off x="7585437" y="2973389"/>
              <a:ext cx="4291369" cy="2716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765080" imgH="1117440" progId="Equation.DSMT4">
                      <p:embed/>
                    </p:oleObj>
                  </mc:Choice>
                  <mc:Fallback>
                    <p:oleObj name="Equation" r:id="rId10" imgW="1765080" imgH="1117440" progId="Equation.DSMT4">
                      <p:embed/>
                      <p:pic>
                        <p:nvPicPr>
                          <p:cNvPr id="34" name="Object 33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7585437" y="2973389"/>
                            <a:ext cx="4291369" cy="27168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" name="TextBox 37"/>
            <p:cNvSpPr txBox="1"/>
            <p:nvPr/>
          </p:nvSpPr>
          <p:spPr>
            <a:xfrm>
              <a:off x="8991976" y="2348282"/>
              <a:ext cx="1560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vi-VN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3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345004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ĐOẠN THẲNG TỈ LỆ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4036" b="48651"/>
          <a:stretch/>
        </p:blipFill>
        <p:spPr>
          <a:xfrm>
            <a:off x="590132" y="1381722"/>
            <a:ext cx="1314868" cy="4978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41615" y="2660970"/>
            <a:ext cx="6752541" cy="3604402"/>
            <a:chOff x="649979" y="3099331"/>
            <a:chExt cx="6752541" cy="3604402"/>
          </a:xfrm>
        </p:grpSpPr>
        <p:grpSp>
          <p:nvGrpSpPr>
            <p:cNvPr id="6" name="Group 5"/>
            <p:cNvGrpSpPr/>
            <p:nvPr/>
          </p:nvGrpSpPr>
          <p:grpSpPr>
            <a:xfrm>
              <a:off x="1671210" y="3099331"/>
              <a:ext cx="5731310" cy="3604402"/>
              <a:chOff x="1233055" y="3099331"/>
              <a:chExt cx="5731310" cy="3604402"/>
            </a:xfrm>
          </p:grpSpPr>
          <p:sp>
            <p:nvSpPr>
              <p:cNvPr id="10" name="Snip Diagonal Corner Rectangle 9"/>
              <p:cNvSpPr/>
              <p:nvPr/>
            </p:nvSpPr>
            <p:spPr>
              <a:xfrm>
                <a:off x="1233055" y="3099331"/>
                <a:ext cx="5731310" cy="3604402"/>
              </a:xfrm>
              <a:prstGeom prst="snip2DiagRect">
                <a:avLst>
                  <a:gd name="adj1" fmla="val 8859"/>
                  <a:gd name="adj2" fmla="val 8613"/>
                </a:avLst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1790412"/>
                  </p:ext>
                </p:extLst>
              </p:nvPr>
            </p:nvGraphicFramePr>
            <p:xfrm>
              <a:off x="1452564" y="3117571"/>
              <a:ext cx="5511800" cy="3586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2654280" imgH="1726920" progId="Equation.DSMT4">
                      <p:embed/>
                    </p:oleObj>
                  </mc:Choice>
                  <mc:Fallback>
                    <p:oleObj name="Equation" r:id="rId3" imgW="2654280" imgH="1726920" progId="Equation.DSMT4">
                      <p:embed/>
                      <p:pic>
                        <p:nvPicPr>
                          <p:cNvPr id="11" name="Object 10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452564" y="3117571"/>
                            <a:ext cx="5511800" cy="35861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" name="Group 6"/>
            <p:cNvGrpSpPr/>
            <p:nvPr/>
          </p:nvGrpSpPr>
          <p:grpSpPr>
            <a:xfrm>
              <a:off x="649979" y="4513258"/>
              <a:ext cx="1045479" cy="830997"/>
              <a:chOff x="649979" y="4511651"/>
              <a:chExt cx="1045479" cy="83099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49979" y="4511651"/>
                <a:ext cx="10454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endParaRPr lang="vi-VN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Snip Same Side Corner Rectangle 8"/>
              <p:cNvSpPr/>
              <p:nvPr/>
            </p:nvSpPr>
            <p:spPr>
              <a:xfrm>
                <a:off x="696673" y="4559306"/>
                <a:ext cx="926306" cy="707231"/>
              </a:xfrm>
              <a:prstGeom prst="snip2SameRect">
                <a:avLst>
                  <a:gd name="adj1" fmla="val 17340"/>
                  <a:gd name="adj2" fmla="val 0"/>
                </a:avLst>
              </a:prstGeom>
              <a:solidFill>
                <a:srgbClr val="FF00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588309" y="2660970"/>
            <a:ext cx="6270889" cy="3889829"/>
            <a:chOff x="7153275" y="2972659"/>
            <a:chExt cx="6270889" cy="3889829"/>
          </a:xfrm>
        </p:grpSpPr>
        <p:grpSp>
          <p:nvGrpSpPr>
            <p:cNvPr id="13" name="Group 12"/>
            <p:cNvGrpSpPr/>
            <p:nvPr/>
          </p:nvGrpSpPr>
          <p:grpSpPr>
            <a:xfrm>
              <a:off x="8113739" y="2972659"/>
              <a:ext cx="5310425" cy="3889829"/>
              <a:chOff x="1160484" y="2637891"/>
              <a:chExt cx="5310425" cy="3824709"/>
            </a:xfrm>
          </p:grpSpPr>
          <p:sp>
            <p:nvSpPr>
              <p:cNvPr id="17" name="Snip Diagonal Corner Rectangle 16"/>
              <p:cNvSpPr/>
              <p:nvPr/>
            </p:nvSpPr>
            <p:spPr>
              <a:xfrm>
                <a:off x="1160484" y="2637891"/>
                <a:ext cx="5310425" cy="3824709"/>
              </a:xfrm>
              <a:prstGeom prst="snip2DiagRect">
                <a:avLst>
                  <a:gd name="adj1" fmla="val 9546"/>
                  <a:gd name="adj2" fmla="val 11098"/>
                </a:avLst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5551532"/>
                  </p:ext>
                </p:extLst>
              </p:nvPr>
            </p:nvGraphicFramePr>
            <p:xfrm>
              <a:off x="1198822" y="2748716"/>
              <a:ext cx="5221287" cy="35370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2514600" imgH="1701720" progId="Equation.DSMT4">
                      <p:embed/>
                    </p:oleObj>
                  </mc:Choice>
                  <mc:Fallback>
                    <p:oleObj name="Equation" r:id="rId5" imgW="2514600" imgH="1701720" progId="Equation.DSMT4">
                      <p:embed/>
                      <p:pic>
                        <p:nvPicPr>
                          <p:cNvPr id="18" name="Object 17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198822" y="2748716"/>
                            <a:ext cx="5221287" cy="353705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13"/>
            <p:cNvGrpSpPr/>
            <p:nvPr/>
          </p:nvGrpSpPr>
          <p:grpSpPr>
            <a:xfrm>
              <a:off x="7153275" y="4494108"/>
              <a:ext cx="926306" cy="707231"/>
              <a:chOff x="638175" y="4150519"/>
              <a:chExt cx="926306" cy="70723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85391" y="4271719"/>
                <a:ext cx="747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</p:txBody>
          </p:sp>
          <p:sp>
            <p:nvSpPr>
              <p:cNvPr id="16" name="Snip Same Side Corner Rectangle 15"/>
              <p:cNvSpPr/>
              <p:nvPr/>
            </p:nvSpPr>
            <p:spPr>
              <a:xfrm>
                <a:off x="638175" y="4150519"/>
                <a:ext cx="926306" cy="707231"/>
              </a:xfrm>
              <a:prstGeom prst="snip2SameRect">
                <a:avLst>
                  <a:gd name="adj1" fmla="val 17340"/>
                  <a:gd name="adj2" fmla="val 0"/>
                </a:avLst>
              </a:prstGeom>
              <a:solidFill>
                <a:srgbClr val="FF00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5226701" y="2372939"/>
            <a:ext cx="4297688" cy="4141428"/>
            <a:chOff x="5226701" y="2372939"/>
            <a:chExt cx="4297688" cy="4141428"/>
          </a:xfrm>
        </p:grpSpPr>
        <p:pic>
          <p:nvPicPr>
            <p:cNvPr id="19" name="Picture 2" descr="Đèn Ánh Sáng Bóng Ý - Ảnh miễn phí trên Pixabay - Pixabay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7" t="16955" r="16263" b="17112"/>
            <a:stretch/>
          </p:blipFill>
          <p:spPr bwMode="auto">
            <a:xfrm>
              <a:off x="5226701" y="2372939"/>
              <a:ext cx="4297688" cy="414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085681" y="3145822"/>
              <a:ext cx="268855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nội dung </a:t>
              </a:r>
              <a:b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</a:p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trình bày</a:t>
              </a:r>
              <a:b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giải “ví dụ 1”.</a:t>
              </a:r>
              <a:endPara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05000" y="1415047"/>
            <a:ext cx="9956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2, hai đoạn thẳng AM và MB có tỉ lệ với hai đoạn thẳng AN và NC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hay không? Vì sao?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2" y="2521527"/>
            <a:ext cx="4201611" cy="3849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47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715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8919" y="1935097"/>
            <a:ext cx="5548331" cy="4585712"/>
            <a:chOff x="588919" y="1935097"/>
            <a:chExt cx="5548331" cy="45857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919" y="2038633"/>
              <a:ext cx="914286" cy="46666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38629" y="1935097"/>
              <a:ext cx="5498621" cy="2308324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Quan sát “Hình 3” và cho biết:</a:t>
              </a:r>
            </a:p>
            <a:p>
              <a:pPr>
                <a:lnSpc>
                  <a:spcPct val="150000"/>
                </a:lnSpc>
              </a:pP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Đường thẳng d có song song với BC không?</a:t>
              </a:r>
            </a:p>
            <a:p>
              <a:pPr>
                <a:lnSpc>
                  <a:spcPct val="150000"/>
                </a:lnSpc>
              </a:pP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Bằng cách đếm số ôn vuông, dự đoán xem</a:t>
              </a:r>
              <a:b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tỉ số                    có bằng nhau không?</a:t>
              </a:r>
              <a:endParaRPr lang="en-US" sz="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58264" y="4291137"/>
              <a:ext cx="3793780" cy="2229672"/>
              <a:chOff x="7989319" y="1180908"/>
              <a:chExt cx="3793780" cy="222967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9767" y="1180908"/>
                <a:ext cx="2673332" cy="2229672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89319" y="2896871"/>
                <a:ext cx="1082348" cy="461665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3</a:t>
                </a:r>
                <a:endParaRPr lang="vi-V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7"/>
                <p:cNvSpPr txBox="1"/>
                <p:nvPr/>
              </p:nvSpPr>
              <p:spPr>
                <a:xfrm>
                  <a:off x="1655763" y="3430588"/>
                  <a:ext cx="1204912" cy="70485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𝑀𝐵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𝐴𝑁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𝑁𝐶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8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5763" y="3430588"/>
                  <a:ext cx="1204912" cy="7048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6164145" y="1737282"/>
            <a:ext cx="5650486" cy="4870611"/>
            <a:chOff x="6164145" y="1737282"/>
            <a:chExt cx="5650486" cy="4870611"/>
          </a:xfrm>
        </p:grpSpPr>
        <p:sp>
          <p:nvSpPr>
            <p:cNvPr id="25" name="Left Arrow 24"/>
            <p:cNvSpPr/>
            <p:nvPr/>
          </p:nvSpPr>
          <p:spPr>
            <a:xfrm>
              <a:off x="6164145" y="1866516"/>
              <a:ext cx="5650486" cy="4725471"/>
            </a:xfrm>
            <a:prstGeom prst="leftArrow">
              <a:avLst>
                <a:gd name="adj1" fmla="val 100000"/>
                <a:gd name="adj2" fmla="val 9592"/>
              </a:avLst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10"/>
                <p:cNvSpPr txBox="1"/>
                <p:nvPr/>
              </p:nvSpPr>
              <p:spPr>
                <a:xfrm>
                  <a:off x="7605943" y="4998809"/>
                  <a:ext cx="1184275" cy="79692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𝑀𝐵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=2.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1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5943" y="4998809"/>
                  <a:ext cx="1184275" cy="7969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bject 21"/>
                <p:cNvSpPr txBox="1"/>
                <p:nvPr/>
              </p:nvSpPr>
              <p:spPr>
                <a:xfrm>
                  <a:off x="10065206" y="4998809"/>
                  <a:ext cx="1131888" cy="79692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𝐴𝑁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𝑁𝐶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=2.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Object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5206" y="4998809"/>
                  <a:ext cx="1131888" cy="79692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6563990" y="1737282"/>
              <a:ext cx="5250641" cy="4870611"/>
              <a:chOff x="6680103" y="1650198"/>
              <a:chExt cx="5250641" cy="487061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680103" y="1650198"/>
                <a:ext cx="5250641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 lời: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 sát “Hình 3” ta được: 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// BC hay MN // BC (Do d và BC nằm trên các dòng kẻ ngang của giấy kẻ ô vuông)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làm 3 phần bằng nhau trong đó: </a:t>
                </a: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(phần); </a:t>
                </a: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(phần) nên                 Tương tự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3" name="Object 2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752378191"/>
                      </p:ext>
                    </p:extLst>
                  </p:nvPr>
                </p:nvGraphicFramePr>
                <p:xfrm>
                  <a:off x="7097941" y="5723884"/>
                  <a:ext cx="2806700" cy="79692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8" imgW="1384200" imgH="393480" progId="Equation.DSMT4">
                          <p:embed/>
                        </p:oleObj>
                      </mc:Choice>
                      <mc:Fallback>
                        <p:oleObj name="Equation" r:id="rId8" imgW="1384200" imgH="393480" progId="Equation.DSMT4">
                          <p:embed/>
                          <p:pic>
                            <p:nvPicPr>
                              <p:cNvPr id="23" name="Object 22"/>
                              <p:cNvPicPr/>
                              <p:nvPr/>
                            </p:nvPicPr>
                            <p:blipFill>
                              <a:blip r:embed="rId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097941" y="5723884"/>
                                <a:ext cx="2806700" cy="79692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3" name="Object 2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752378191"/>
                      </p:ext>
                    </p:extLst>
                  </p:nvPr>
                </p:nvGraphicFramePr>
                <p:xfrm>
                  <a:off x="7097941" y="5723884"/>
                  <a:ext cx="2806700" cy="79692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9109" name="Equation" r:id="rId10" imgW="1384200" imgH="393480" progId="Equation.DSMT4">
                          <p:embed/>
                        </p:oleObj>
                      </mc:Choice>
                      <mc:Fallback>
                        <p:oleObj name="Equation" r:id="rId10" imgW="1384200" imgH="393480" progId="Equation.DSMT4">
                          <p:embed/>
                          <p:pic>
                            <p:nvPicPr>
                              <p:cNvPr id="11" name="Object 10"/>
                              <p:cNvPicPr/>
                              <p:nvPr/>
                            </p:nvPicPr>
                            <p:blipFill>
                              <a:blip r:embed="rId1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097941" y="5723884"/>
                                <a:ext cx="2806700" cy="79692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0760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715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25715" y="1924332"/>
            <a:ext cx="6939875" cy="3387897"/>
            <a:chOff x="725714" y="2359761"/>
            <a:chExt cx="7088413" cy="3387897"/>
          </a:xfrm>
        </p:grpSpPr>
        <p:sp>
          <p:nvSpPr>
            <p:cNvPr id="12" name="Striped Right Arrow 11"/>
            <p:cNvSpPr/>
            <p:nvPr/>
          </p:nvSpPr>
          <p:spPr>
            <a:xfrm>
              <a:off x="725714" y="2359761"/>
              <a:ext cx="7088413" cy="3387897"/>
            </a:xfrm>
            <a:prstGeom prst="stripedRightArrow">
              <a:avLst>
                <a:gd name="adj1" fmla="val 86907"/>
                <a:gd name="adj2" fmla="val 22050"/>
              </a:avLst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7727673"/>
                </p:ext>
              </p:extLst>
            </p:nvPr>
          </p:nvGraphicFramePr>
          <p:xfrm>
            <a:off x="1364807" y="2869457"/>
            <a:ext cx="2694897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57120" imgH="457200" progId="Equation.DSMT4">
                    <p:embed/>
                  </p:oleObj>
                </mc:Choice>
                <mc:Fallback>
                  <p:oleObj name="Equation" r:id="rId4" imgW="1257120" imgH="45720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64807" y="2869457"/>
                          <a:ext cx="2694897" cy="981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F2CD04B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769" end="199.111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5100" y="2174110"/>
            <a:ext cx="3971471" cy="2688008"/>
          </a:xfrm>
          <a:prstGeom prst="rect">
            <a:avLst/>
          </a:prstGeom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784194"/>
              </p:ext>
            </p:extLst>
          </p:nvPr>
        </p:nvGraphicFramePr>
        <p:xfrm>
          <a:off x="1351416" y="3510879"/>
          <a:ext cx="5745162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79480" imgH="660240" progId="Equation.DSMT4">
                  <p:embed/>
                </p:oleObj>
              </mc:Choice>
              <mc:Fallback>
                <p:oleObj name="Equation" r:id="rId7" imgW="2679480" imgH="66024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1416" y="3510879"/>
                        <a:ext cx="5745162" cy="141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415" y="5376307"/>
            <a:ext cx="11038348" cy="1184151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>
            <a:off x="7694618" y="1944914"/>
            <a:ext cx="4090982" cy="3182711"/>
          </a:xfrm>
          <a:prstGeom prst="round2DiagRect">
            <a:avLst/>
          </a:prstGeom>
          <a:noFill/>
          <a:ln w="19050">
            <a:solidFill>
              <a:srgbClr val="FF006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/>
          <p:cNvSpPr txBox="1"/>
          <p:nvPr/>
        </p:nvSpPr>
        <p:spPr>
          <a:xfrm>
            <a:off x="3059239" y="2432598"/>
            <a:ext cx="2025747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51416" y="2966833"/>
            <a:ext cx="5925991" cy="477298"/>
            <a:chOff x="1351416" y="2966833"/>
            <a:chExt cx="5925991" cy="477298"/>
          </a:xfrm>
        </p:grpSpPr>
        <p:sp>
          <p:nvSpPr>
            <p:cNvPr id="30" name="TextBox 29"/>
            <p:cNvSpPr txBox="1"/>
            <p:nvPr/>
          </p:nvSpPr>
          <p:spPr>
            <a:xfrm>
              <a:off x="3922001" y="2990039"/>
              <a:ext cx="3355406" cy="4308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2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là giả thiết định lí.</a:t>
              </a:r>
              <a:endParaRPr lang="vi-VN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351416" y="2966833"/>
              <a:ext cx="2638425" cy="47729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51416" y="3551917"/>
            <a:ext cx="5855459" cy="798135"/>
            <a:chOff x="1351416" y="3522889"/>
            <a:chExt cx="5855459" cy="798135"/>
          </a:xfrm>
        </p:grpSpPr>
        <p:sp>
          <p:nvSpPr>
            <p:cNvPr id="31" name="TextBox 30"/>
            <p:cNvSpPr txBox="1"/>
            <p:nvPr/>
          </p:nvSpPr>
          <p:spPr>
            <a:xfrm>
              <a:off x="3922001" y="3706513"/>
              <a:ext cx="3284874" cy="4308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2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là kết luận định lí.</a:t>
              </a:r>
              <a:endParaRPr lang="vi-VN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51416" y="3522889"/>
              <a:ext cx="2638425" cy="79813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2388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3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3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64226" y="1827450"/>
            <a:ext cx="3923944" cy="4803816"/>
            <a:chOff x="4392636" y="1882868"/>
            <a:chExt cx="3923944" cy="4803816"/>
          </a:xfrm>
        </p:grpSpPr>
        <p:sp>
          <p:nvSpPr>
            <p:cNvPr id="8" name="Teardrop 7"/>
            <p:cNvSpPr/>
            <p:nvPr/>
          </p:nvSpPr>
          <p:spPr>
            <a:xfrm rot="14689669">
              <a:off x="3952700" y="2322804"/>
              <a:ext cx="4803816" cy="3923944"/>
            </a:xfrm>
            <a:prstGeom prst="teardrop">
              <a:avLst>
                <a:gd name="adj" fmla="val 92196"/>
              </a:avLst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1322187"/>
                </p:ext>
              </p:extLst>
            </p:nvPr>
          </p:nvGraphicFramePr>
          <p:xfrm>
            <a:off x="4794627" y="2336461"/>
            <a:ext cx="3094038" cy="409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74640" imgH="2082600" progId="Equation.DSMT4">
                    <p:embed/>
                  </p:oleObj>
                </mc:Choice>
                <mc:Fallback>
                  <p:oleObj name="Equation" r:id="rId2" imgW="1574640" imgH="208260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794627" y="2336461"/>
                          <a:ext cx="3094038" cy="4097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8063346" y="2382982"/>
            <a:ext cx="3668550" cy="3796145"/>
            <a:chOff x="8063346" y="2382982"/>
            <a:chExt cx="3668550" cy="3796145"/>
          </a:xfrm>
        </p:grpSpPr>
        <p:sp>
          <p:nvSpPr>
            <p:cNvPr id="11" name="Left Arrow 10"/>
            <p:cNvSpPr/>
            <p:nvPr/>
          </p:nvSpPr>
          <p:spPr>
            <a:xfrm>
              <a:off x="8063346" y="2382982"/>
              <a:ext cx="3668550" cy="3796145"/>
            </a:xfrm>
            <a:prstGeom prst="leftArrow">
              <a:avLst>
                <a:gd name="adj1" fmla="val 90681"/>
                <a:gd name="adj2" fmla="val 8721"/>
              </a:avLst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047723"/>
                </p:ext>
              </p:extLst>
            </p:nvPr>
          </p:nvGraphicFramePr>
          <p:xfrm>
            <a:off x="8389938" y="2636838"/>
            <a:ext cx="3341687" cy="3271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790640" imgH="1752480" progId="Equation.DSMT4">
                    <p:embed/>
                  </p:oleObj>
                </mc:Choice>
                <mc:Fallback>
                  <p:oleObj name="Equation" r:id="rId4" imgW="1790640" imgH="175248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389938" y="2636838"/>
                          <a:ext cx="3341687" cy="3271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/>
          <p:cNvSpPr/>
          <p:nvPr/>
        </p:nvSpPr>
        <p:spPr>
          <a:xfrm>
            <a:off x="827335" y="1866517"/>
            <a:ext cx="3235020" cy="47143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TextBox 33"/>
          <p:cNvSpPr txBox="1"/>
          <p:nvPr/>
        </p:nvSpPr>
        <p:spPr>
          <a:xfrm>
            <a:off x="739474" y="1404852"/>
            <a:ext cx="3410742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              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833745"/>
              </p:ext>
            </p:extLst>
          </p:nvPr>
        </p:nvGraphicFramePr>
        <p:xfrm>
          <a:off x="1125538" y="2116138"/>
          <a:ext cx="26384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120" imgH="609480" progId="Equation.DSMT4">
                  <p:embed/>
                </p:oleObj>
              </mc:Choice>
              <mc:Fallback>
                <p:oleObj name="Equation" r:id="rId6" imgW="1257120" imgH="60948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5538" y="2116138"/>
                        <a:ext cx="2638425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35" y="3669827"/>
            <a:ext cx="3235020" cy="263833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45673" y="6174217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335" y="1866517"/>
            <a:ext cx="3235020" cy="47143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474" y="1404852"/>
            <a:ext cx="3410742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              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556961"/>
              </p:ext>
            </p:extLst>
          </p:nvPr>
        </p:nvGraphicFramePr>
        <p:xfrm>
          <a:off x="1125633" y="2115709"/>
          <a:ext cx="26384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609480" progId="Equation.DSMT4">
                  <p:embed/>
                </p:oleObj>
              </mc:Choice>
              <mc:Fallback>
                <p:oleObj name="Equation" r:id="rId2" imgW="1257120" imgH="609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5633" y="2115709"/>
                        <a:ext cx="2638425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35" y="3669827"/>
            <a:ext cx="3235020" cy="26383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289641" y="1862125"/>
            <a:ext cx="4530284" cy="4581854"/>
            <a:chOff x="4188488" y="1683623"/>
            <a:chExt cx="3924359" cy="3969032"/>
          </a:xfrm>
        </p:grpSpPr>
        <p:sp>
          <p:nvSpPr>
            <p:cNvPr id="8" name="Left Arrow 7"/>
            <p:cNvSpPr/>
            <p:nvPr/>
          </p:nvSpPr>
          <p:spPr>
            <a:xfrm>
              <a:off x="4188488" y="1683623"/>
              <a:ext cx="3924358" cy="3969032"/>
            </a:xfrm>
            <a:prstGeom prst="leftArrow">
              <a:avLst>
                <a:gd name="adj1" fmla="val 90681"/>
                <a:gd name="adj2" fmla="val 8721"/>
              </a:avLst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4948973"/>
                </p:ext>
              </p:extLst>
            </p:nvPr>
          </p:nvGraphicFramePr>
          <p:xfrm>
            <a:off x="4360653" y="1859885"/>
            <a:ext cx="3752194" cy="36198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08160" imgH="2031840" progId="Equation.DSMT4">
                    <p:embed/>
                  </p:oleObj>
                </mc:Choice>
                <mc:Fallback>
                  <p:oleObj name="Equation" r:id="rId5" imgW="2108160" imgH="203184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60653" y="1859885"/>
                          <a:ext cx="3752194" cy="36198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7289640" y="1862125"/>
            <a:ext cx="4530284" cy="4581854"/>
            <a:chOff x="8213183" y="1683623"/>
            <a:chExt cx="3924360" cy="3969032"/>
          </a:xfrm>
        </p:grpSpPr>
        <p:sp>
          <p:nvSpPr>
            <p:cNvPr id="13" name="Left Arrow 12"/>
            <p:cNvSpPr/>
            <p:nvPr/>
          </p:nvSpPr>
          <p:spPr>
            <a:xfrm>
              <a:off x="8213183" y="1683623"/>
              <a:ext cx="3924360" cy="3969032"/>
            </a:xfrm>
            <a:prstGeom prst="leftArrow">
              <a:avLst>
                <a:gd name="adj1" fmla="val 90681"/>
                <a:gd name="adj2" fmla="val 8721"/>
              </a:avLst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0599234"/>
                </p:ext>
              </p:extLst>
            </p:nvPr>
          </p:nvGraphicFramePr>
          <p:xfrm>
            <a:off x="8452240" y="1892324"/>
            <a:ext cx="3513137" cy="355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184120" imgH="2209680" progId="Equation.DSMT4">
                    <p:embed/>
                  </p:oleObj>
                </mc:Choice>
                <mc:Fallback>
                  <p:oleObj name="Equation" r:id="rId7" imgW="2184120" imgH="2209680" progId="Equation.DSMT4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452240" y="1892324"/>
                          <a:ext cx="3513137" cy="3552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1745673" y="6174217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50216" y="2159263"/>
            <a:ext cx="3098217" cy="4286622"/>
            <a:chOff x="4150216" y="2159263"/>
            <a:chExt cx="3098217" cy="4286622"/>
          </a:xfrm>
        </p:grpSpPr>
        <p:sp>
          <p:nvSpPr>
            <p:cNvPr id="15" name="Rectangle 14"/>
            <p:cNvSpPr/>
            <p:nvPr/>
          </p:nvSpPr>
          <p:spPr>
            <a:xfrm>
              <a:off x="4150216" y="2159263"/>
              <a:ext cx="3098217" cy="4284716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5051755"/>
                </p:ext>
              </p:extLst>
            </p:nvPr>
          </p:nvGraphicFramePr>
          <p:xfrm>
            <a:off x="4150216" y="2159263"/>
            <a:ext cx="3098217" cy="4286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88760" imgH="2336760" progId="Equation.DSMT4">
                    <p:embed/>
                  </p:oleObj>
                </mc:Choice>
                <mc:Fallback>
                  <p:oleObj name="Equation" r:id="rId9" imgW="1688760" imgH="233676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50216" y="2159263"/>
                          <a:ext cx="3098217" cy="4286622"/>
                        </a:xfrm>
                        <a:prstGeom prst="rect">
                          <a:avLst/>
                        </a:prstGeom>
                        <a:ln>
                          <a:solidFill>
                            <a:srgbClr val="FF0066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3036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474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82694" b="45483"/>
          <a:stretch/>
        </p:blipFill>
        <p:spPr>
          <a:xfrm>
            <a:off x="739474" y="1866517"/>
            <a:ext cx="1293585" cy="55216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4710" y="3251012"/>
            <a:ext cx="5292436" cy="3308838"/>
            <a:chOff x="484910" y="2994980"/>
            <a:chExt cx="5292436" cy="3308838"/>
          </a:xfrm>
        </p:grpSpPr>
        <p:sp>
          <p:nvSpPr>
            <p:cNvPr id="18" name="Teardrop 17"/>
            <p:cNvSpPr/>
            <p:nvPr/>
          </p:nvSpPr>
          <p:spPr>
            <a:xfrm>
              <a:off x="484910" y="2994980"/>
              <a:ext cx="5292436" cy="3308838"/>
            </a:xfrm>
            <a:prstGeom prst="teardrop">
              <a:avLst>
                <a:gd name="adj" fmla="val 95812"/>
              </a:avLst>
            </a:prstGeom>
            <a:solidFill>
              <a:srgbClr val="00B0F0">
                <a:alpha val="27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2787564"/>
                </p:ext>
              </p:extLst>
            </p:nvPr>
          </p:nvGraphicFramePr>
          <p:xfrm>
            <a:off x="897573" y="3289595"/>
            <a:ext cx="4465637" cy="272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209680" imgH="1346040" progId="Equation.DSMT4">
                    <p:embed/>
                  </p:oleObj>
                </mc:Choice>
                <mc:Fallback>
                  <p:oleObj name="Equation" r:id="rId3" imgW="2209680" imgH="134604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97573" y="3289595"/>
                          <a:ext cx="4465637" cy="2720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4756063" y="3251012"/>
            <a:ext cx="5292436" cy="3308838"/>
            <a:chOff x="5899063" y="3251012"/>
            <a:chExt cx="5292436" cy="3308838"/>
          </a:xfrm>
        </p:grpSpPr>
        <p:sp>
          <p:nvSpPr>
            <p:cNvPr id="23" name="Teardrop 22"/>
            <p:cNvSpPr/>
            <p:nvPr/>
          </p:nvSpPr>
          <p:spPr>
            <a:xfrm flipH="1">
              <a:off x="5899063" y="3251012"/>
              <a:ext cx="5292436" cy="3308838"/>
            </a:xfrm>
            <a:prstGeom prst="teardrop">
              <a:avLst>
                <a:gd name="adj" fmla="val 95812"/>
              </a:avLst>
            </a:prstGeom>
            <a:solidFill>
              <a:srgbClr val="00B0F0">
                <a:alpha val="27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9763796"/>
                </p:ext>
              </p:extLst>
            </p:nvPr>
          </p:nvGraphicFramePr>
          <p:xfrm>
            <a:off x="6598528" y="3371455"/>
            <a:ext cx="4327439" cy="2618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057400" imgH="1269720" progId="Equation.DSMT4">
                    <p:embed/>
                  </p:oleObj>
                </mc:Choice>
                <mc:Fallback>
                  <p:oleObj name="Equation" r:id="rId5" imgW="2057400" imgH="126972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98528" y="3371455"/>
                          <a:ext cx="4327439" cy="26181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1994959" y="1910431"/>
            <a:ext cx="5943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5, cho biết MN // BC, AM = 4 cm,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MB = 2cm, NC = 3cm.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độ dài đoạn thẳng AN.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4898" y="661781"/>
            <a:ext cx="3864965" cy="320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8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0BCC25D-95C9-4D5D-952D-610A48998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alpha val="79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95" y="2242257"/>
            <a:ext cx="2255716" cy="2621507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5E04B13-6D6D-4505-8345-1B030B575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51" y="2509677"/>
            <a:ext cx="3042257" cy="1838646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A7CBF01-4069-4699-B6B4-566D37338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93" y="1725282"/>
            <a:ext cx="3421030" cy="2836655"/>
          </a:xfrm>
          <a:prstGeom prst="rect">
            <a:avLst/>
          </a:prstGeom>
        </p:spPr>
      </p:pic>
      <p:sp>
        <p:nvSpPr>
          <p:cNvPr id="13" name="Bong bóng Ý nghĩ: Hình đám mây 12">
            <a:extLst>
              <a:ext uri="{FF2B5EF4-FFF2-40B4-BE49-F238E27FC236}">
                <a16:creationId xmlns:a16="http://schemas.microsoft.com/office/drawing/2014/main" id="{1B37E295-E975-4576-9088-77FB9347107F}"/>
              </a:ext>
            </a:extLst>
          </p:cNvPr>
          <p:cNvSpPr/>
          <p:nvPr/>
        </p:nvSpPr>
        <p:spPr>
          <a:xfrm>
            <a:off x="1570008" y="819509"/>
            <a:ext cx="2815086" cy="1173193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</a:t>
            </a: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7368768F-8941-40A8-A049-C095678B8066}"/>
              </a:ext>
            </a:extLst>
          </p:cNvPr>
          <p:cNvSpPr/>
          <p:nvPr/>
        </p:nvSpPr>
        <p:spPr>
          <a:xfrm>
            <a:off x="4871050" y="232912"/>
            <a:ext cx="2815086" cy="1173193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  <p:sp>
        <p:nvSpPr>
          <p:cNvPr id="15" name="Bong bóng Ý nghĩ: Hình đám mây 14">
            <a:extLst>
              <a:ext uri="{FF2B5EF4-FFF2-40B4-BE49-F238E27FC236}">
                <a16:creationId xmlns:a16="http://schemas.microsoft.com/office/drawing/2014/main" id="{B48FA5EE-925F-4E63-8E9F-31005F753755}"/>
              </a:ext>
            </a:extLst>
          </p:cNvPr>
          <p:cNvSpPr/>
          <p:nvPr/>
        </p:nvSpPr>
        <p:spPr>
          <a:xfrm>
            <a:off x="8806830" y="646981"/>
            <a:ext cx="2640423" cy="1401487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AE2EA840-FC18-4A8A-9E78-1CABDCEB97D6}"/>
              </a:ext>
            </a:extLst>
          </p:cNvPr>
          <p:cNvSpPr/>
          <p:nvPr/>
        </p:nvSpPr>
        <p:spPr>
          <a:xfrm rot="19020439">
            <a:off x="-249784" y="746424"/>
            <a:ext cx="2249178" cy="6808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lope"/>
            </a:sp3d>
          </a:bodyPr>
          <a:lstStyle/>
          <a:p>
            <a:pPr algn="ctr"/>
            <a:r>
              <a:rPr lang="en-US" sz="4800" b="1" cap="none" spc="0">
                <a:ln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7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Chú</a:t>
            </a:r>
            <a:endParaRPr lang="vi-VN" sz="4800" b="1" cap="none" spc="0">
              <a:ln/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C73954EC-8113-4EE3-87B9-A398EF216547}"/>
              </a:ext>
            </a:extLst>
          </p:cNvPr>
          <p:cNvCxnSpPr/>
          <p:nvPr/>
        </p:nvCxnSpPr>
        <p:spPr>
          <a:xfrm flipV="1">
            <a:off x="379562" y="586596"/>
            <a:ext cx="1630393" cy="1561381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FE0048">
                <a:alpha val="96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30A93AA6-B0BD-4DA2-B25B-7FAD7E9F010C}"/>
              </a:ext>
            </a:extLst>
          </p:cNvPr>
          <p:cNvCxnSpPr>
            <a:cxnSpLocks/>
          </p:cNvCxnSpPr>
          <p:nvPr/>
        </p:nvCxnSpPr>
        <p:spPr>
          <a:xfrm flipV="1">
            <a:off x="654190" y="747621"/>
            <a:ext cx="1345681" cy="1316967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FE0048">
                <a:alpha val="96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A0753E38-DB98-490F-8CDB-4329FB600B12}"/>
              </a:ext>
            </a:extLst>
          </p:cNvPr>
          <p:cNvCxnSpPr>
            <a:cxnSpLocks/>
          </p:cNvCxnSpPr>
          <p:nvPr/>
        </p:nvCxnSpPr>
        <p:spPr>
          <a:xfrm>
            <a:off x="32307" y="1121128"/>
            <a:ext cx="170702" cy="284976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50BA43C4-7C64-4E13-82B0-7AD0E6ED288C}"/>
              </a:ext>
            </a:extLst>
          </p:cNvPr>
          <p:cNvCxnSpPr>
            <a:cxnSpLocks/>
          </p:cNvCxnSpPr>
          <p:nvPr/>
        </p:nvCxnSpPr>
        <p:spPr>
          <a:xfrm>
            <a:off x="22884" y="774186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5C5CEC64-F21A-4EBE-9F9E-4AE9AE28C449}"/>
              </a:ext>
            </a:extLst>
          </p:cNvPr>
          <p:cNvCxnSpPr>
            <a:cxnSpLocks/>
          </p:cNvCxnSpPr>
          <p:nvPr/>
        </p:nvCxnSpPr>
        <p:spPr>
          <a:xfrm>
            <a:off x="32307" y="386983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045B3ACE-5E44-4817-BAC5-C4C9B682C1EB}"/>
              </a:ext>
            </a:extLst>
          </p:cNvPr>
          <p:cNvCxnSpPr>
            <a:cxnSpLocks/>
          </p:cNvCxnSpPr>
          <p:nvPr/>
        </p:nvCxnSpPr>
        <p:spPr>
          <a:xfrm>
            <a:off x="41730" y="19911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74E038EE-2C76-4632-A30F-B81017D8E38B}"/>
              </a:ext>
            </a:extLst>
          </p:cNvPr>
          <p:cNvCxnSpPr>
            <a:cxnSpLocks/>
          </p:cNvCxnSpPr>
          <p:nvPr/>
        </p:nvCxnSpPr>
        <p:spPr>
          <a:xfrm>
            <a:off x="293302" y="15763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2C91D891-C8FA-47DE-8474-5D8E64B47CDE}"/>
              </a:ext>
            </a:extLst>
          </p:cNvPr>
          <p:cNvCxnSpPr>
            <a:cxnSpLocks/>
          </p:cNvCxnSpPr>
          <p:nvPr/>
        </p:nvCxnSpPr>
        <p:spPr>
          <a:xfrm>
            <a:off x="609726" y="22304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00898359-2E1E-4AA5-A167-E03086E6E23F}"/>
              </a:ext>
            </a:extLst>
          </p:cNvPr>
          <p:cNvCxnSpPr>
            <a:cxnSpLocks/>
          </p:cNvCxnSpPr>
          <p:nvPr/>
        </p:nvCxnSpPr>
        <p:spPr>
          <a:xfrm>
            <a:off x="898594" y="13777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C28559CB-7907-4618-8D54-716FB1A2B387}"/>
              </a:ext>
            </a:extLst>
          </p:cNvPr>
          <p:cNvCxnSpPr>
            <a:cxnSpLocks/>
          </p:cNvCxnSpPr>
          <p:nvPr/>
        </p:nvCxnSpPr>
        <p:spPr>
          <a:xfrm>
            <a:off x="1203465" y="-1434"/>
            <a:ext cx="216934" cy="34154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333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75" y="2860926"/>
            <a:ext cx="5479696" cy="2330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5504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11500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43001" y="3429000"/>
            <a:ext cx="45966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0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690219" y="2381476"/>
            <a:ext cx="4946085" cy="374253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474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5" y="1924333"/>
            <a:ext cx="5780952" cy="457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129" y="1425565"/>
            <a:ext cx="3009988" cy="170837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8817998" y="3280125"/>
            <a:ext cx="2706389" cy="3134593"/>
            <a:chOff x="8388667" y="3366302"/>
            <a:chExt cx="2706389" cy="3134593"/>
          </a:xfrm>
        </p:grpSpPr>
        <p:sp>
          <p:nvSpPr>
            <p:cNvPr id="24" name="Rectangle 23"/>
            <p:cNvSpPr/>
            <p:nvPr/>
          </p:nvSpPr>
          <p:spPr>
            <a:xfrm rot="1166635">
              <a:off x="9211061" y="3366302"/>
              <a:ext cx="433181" cy="276443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ectangle 12"/>
            <p:cNvSpPr/>
            <p:nvPr/>
          </p:nvSpPr>
          <p:spPr>
            <a:xfrm rot="1252703">
              <a:off x="8439568" y="6106746"/>
              <a:ext cx="881395" cy="34454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88667" y="3432395"/>
              <a:ext cx="2706389" cy="3068500"/>
              <a:chOff x="8223432" y="3432395"/>
              <a:chExt cx="2706389" cy="30685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7325090">
                <a:off x="7952266" y="4658200"/>
                <a:ext cx="2615991" cy="16438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 rot="1252256">
                <a:off x="8223432" y="6070008"/>
                <a:ext cx="10086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1</a:t>
                </a:r>
                <a:endParaRPr lang="vi-VN" sz="2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149862">
                <a:off x="9395427" y="3728685"/>
                <a:ext cx="1534394" cy="2631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 sắt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 đoạn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nhau</a:t>
                </a: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sp>
        <p:nvSpPr>
          <p:cNvPr id="33" name="Round Diagonal Corner Rectangle 32"/>
          <p:cNvSpPr/>
          <p:nvPr/>
        </p:nvSpPr>
        <p:spPr>
          <a:xfrm>
            <a:off x="739474" y="2576945"/>
            <a:ext cx="2682599" cy="3657600"/>
          </a:xfrm>
          <a:prstGeom prst="round2DiagRect">
            <a:avLst>
              <a:gd name="adj1" fmla="val 32677"/>
              <a:gd name="adj2" fmla="val 7747"/>
            </a:avLst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4" name="Group 33"/>
          <p:cNvGrpSpPr/>
          <p:nvPr/>
        </p:nvGrpSpPr>
        <p:grpSpPr>
          <a:xfrm>
            <a:off x="4538533" y="2576945"/>
            <a:ext cx="2837711" cy="3272403"/>
            <a:chOff x="5226701" y="2372939"/>
            <a:chExt cx="4297688" cy="4141428"/>
          </a:xfrm>
        </p:grpSpPr>
        <p:pic>
          <p:nvPicPr>
            <p:cNvPr id="35" name="Picture 2" descr="Đèn Ánh Sáng Bóng Ý - Ảnh miễn phí trên Pixabay - Pixabay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7" t="16955" r="16263" b="17112"/>
            <a:stretch/>
          </p:blipFill>
          <p:spPr bwMode="auto">
            <a:xfrm>
              <a:off x="5226701" y="2372939"/>
              <a:ext cx="4297688" cy="414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6027709" y="3145823"/>
              <a:ext cx="2804518" cy="2921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định lí </a:t>
              </a:r>
              <a:b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Thalès.</a:t>
              </a:r>
            </a:p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nêu</a:t>
              </a:r>
            </a:p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chia </a:t>
              </a:r>
              <a:b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</a:p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Sắt.</a:t>
              </a:r>
              <a:endPara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8636304" y="778132"/>
            <a:ext cx="3383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Dư lại quên đem thước để đo (rất khó chia).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71913" y="2416751"/>
            <a:ext cx="4092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Đặt thanh sắt trên mặt sân phẳng</a:t>
            </a:r>
            <a:b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xem như đoạn AB.</a:t>
            </a:r>
            <a:endParaRPr lang="vi-V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71913" y="3118854"/>
            <a:ext cx="14961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Vẽ tia Ax.</a:t>
            </a:r>
            <a:endParaRPr lang="vi-V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71913" y="3482403"/>
            <a:ext cx="41528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Trên tia Ax đánh dấu các đoạn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AM = MN = NP = PQ = QC có độ 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dài bằng một đoạn dây không dãn.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71913" y="4523061"/>
            <a:ext cx="3343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kẻ MI // BC.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71913" y="4886610"/>
            <a:ext cx="4839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Khi đó AI có độ dài bằng 1/5 đoạn AB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71913" y="5250161"/>
            <a:ext cx="4319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Dựa theo đoạn mẫu AI. Bác Dư cắt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thanh sắt thành 5 phần bằng nhau.</a:t>
            </a:r>
          </a:p>
        </p:txBody>
      </p:sp>
      <p:sp>
        <p:nvSpPr>
          <p:cNvPr id="45" name="Sun 44"/>
          <p:cNvSpPr/>
          <p:nvPr/>
        </p:nvSpPr>
        <p:spPr>
          <a:xfrm>
            <a:off x="8606400" y="3157941"/>
            <a:ext cx="3256118" cy="3352921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EM HÃY GIẢI THÍCH XEM. TẠI SAO TIẾN HÀNH THEO CÁC BƯỚC HƯỚNG DẪN THI CHIA ĐỀU ĐƯỢC THANH SẮT?</a:t>
            </a:r>
            <a:endParaRPr lang="vi-VN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7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3" grpId="0" animBg="1"/>
      <p:bldP spid="38" grpId="0"/>
      <p:bldP spid="39" grpId="0"/>
      <p:bldP spid="40" grpId="0"/>
      <p:bldP spid="41" grpId="0"/>
      <p:bldP spid="42" grpId="0"/>
      <p:bldP spid="43" grpId="0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690219" y="2541132"/>
            <a:ext cx="4946085" cy="374253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474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5" y="1924333"/>
            <a:ext cx="5780952" cy="457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129" y="1425565"/>
            <a:ext cx="3009988" cy="170837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8817998" y="3280125"/>
            <a:ext cx="2706389" cy="3134593"/>
            <a:chOff x="8388667" y="3366302"/>
            <a:chExt cx="2706389" cy="3134593"/>
          </a:xfrm>
        </p:grpSpPr>
        <p:sp>
          <p:nvSpPr>
            <p:cNvPr id="24" name="Rectangle 23"/>
            <p:cNvSpPr/>
            <p:nvPr/>
          </p:nvSpPr>
          <p:spPr>
            <a:xfrm rot="1166635">
              <a:off x="9211061" y="3366302"/>
              <a:ext cx="433181" cy="276443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ectangle 12"/>
            <p:cNvSpPr/>
            <p:nvPr/>
          </p:nvSpPr>
          <p:spPr>
            <a:xfrm rot="1252703">
              <a:off x="8439568" y="6106746"/>
              <a:ext cx="881395" cy="34454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88667" y="3432395"/>
              <a:ext cx="2706389" cy="3068500"/>
              <a:chOff x="8223432" y="3432395"/>
              <a:chExt cx="2706389" cy="30685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7325090">
                <a:off x="7952266" y="4658200"/>
                <a:ext cx="2615991" cy="16438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 rot="1252256">
                <a:off x="8223432" y="6070008"/>
                <a:ext cx="10086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1</a:t>
                </a:r>
                <a:endParaRPr lang="vi-VN" sz="2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149862">
                <a:off x="9395427" y="3728685"/>
                <a:ext cx="1534394" cy="2631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 sắt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 đoạn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nhau</a:t>
                </a: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sp>
        <p:nvSpPr>
          <p:cNvPr id="33" name="Round Diagonal Corner Rectangle 32"/>
          <p:cNvSpPr/>
          <p:nvPr/>
        </p:nvSpPr>
        <p:spPr>
          <a:xfrm>
            <a:off x="739474" y="2576945"/>
            <a:ext cx="2682599" cy="3657600"/>
          </a:xfrm>
          <a:prstGeom prst="round2DiagRect">
            <a:avLst>
              <a:gd name="adj1" fmla="val 32677"/>
              <a:gd name="adj2" fmla="val 7747"/>
            </a:avLst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/>
          <p:cNvSpPr/>
          <p:nvPr/>
        </p:nvSpPr>
        <p:spPr>
          <a:xfrm>
            <a:off x="8636304" y="778132"/>
            <a:ext cx="3383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Dư lại quên đem thước để đo (rất khó chia).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841437"/>
              </p:ext>
            </p:extLst>
          </p:nvPr>
        </p:nvGraphicFramePr>
        <p:xfrm>
          <a:off x="4065588" y="2724150"/>
          <a:ext cx="4503737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11200" imgH="1726920" progId="Equation.DSMT4">
                  <p:embed/>
                </p:oleObj>
              </mc:Choice>
              <mc:Fallback>
                <p:oleObj name="Equation" r:id="rId12" imgW="2311200" imgH="17269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65588" y="2724150"/>
                        <a:ext cx="4503737" cy="336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05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75" y="2860926"/>
            <a:ext cx="5479696" cy="2330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5504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11500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02033" y="3429000"/>
            <a:ext cx="4719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243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9301991" y="4721483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5356431" y="4931538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928063" y="4018867"/>
            <a:ext cx="1426133" cy="1341288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67690" y="241147"/>
            <a:ext cx="791203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HỘP QUÀ BẤT NGỜ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5020" y="979615"/>
            <a:ext cx="1017559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chơi: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4 hộp quà khác nhau, trong mỗi hộp quà chứa một câu hỏi và một phần quà hấp dẫn. Nếu trả lời đúng câu hỏi thì món quà sẽ hiện ra</a:t>
            </a:r>
            <a:r>
              <a:rPr lang="nl-NL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nl-NL" sz="24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hãy click chuột vào các hộp quà nhé.</a:t>
            </a:r>
          </a:p>
          <a:p>
            <a:pPr algn="ctr"/>
            <a:r>
              <a:rPr lang="nl-NL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 mở hết các hộp quà chúng ta click “qua trang” các em nhé.</a:t>
            </a:r>
            <a:endParaRPr lang="nl-NL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905" y="5954116"/>
            <a:ext cx="563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 CÁC EM CHƠI VUI VẺ !</a:t>
            </a:r>
          </a:p>
        </p:txBody>
      </p:sp>
      <p:cxnSp>
        <p:nvCxnSpPr>
          <p:cNvPr id="6" name="Elbow Connector 5"/>
          <p:cNvCxnSpPr>
            <a:stCxn id="2" idx="1"/>
            <a:endCxn id="4" idx="1"/>
          </p:cNvCxnSpPr>
          <p:nvPr/>
        </p:nvCxnSpPr>
        <p:spPr>
          <a:xfrm rot="10800000" flipH="1" flipV="1">
            <a:off x="2167689" y="595090"/>
            <a:ext cx="1033215" cy="5682192"/>
          </a:xfrm>
          <a:prstGeom prst="bentConnector3">
            <a:avLst>
              <a:gd name="adj1" fmla="val -141530"/>
            </a:avLst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2" idx="3"/>
            <a:endCxn id="4" idx="3"/>
          </p:cNvCxnSpPr>
          <p:nvPr/>
        </p:nvCxnSpPr>
        <p:spPr>
          <a:xfrm flipH="1">
            <a:off x="8838410" y="595090"/>
            <a:ext cx="1241318" cy="5682192"/>
          </a:xfrm>
          <a:prstGeom prst="bentConnector3">
            <a:avLst>
              <a:gd name="adj1" fmla="val -93249"/>
            </a:avLst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29" y="2853724"/>
            <a:ext cx="1554320" cy="140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68" y="2604064"/>
            <a:ext cx="1673474" cy="165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1" y="4560738"/>
            <a:ext cx="1575486" cy="142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61" y="4565615"/>
            <a:ext cx="1543336" cy="141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803077" y="5252326"/>
            <a:ext cx="1345140" cy="971303"/>
            <a:chOff x="998208" y="5546153"/>
            <a:chExt cx="1345140" cy="971303"/>
          </a:xfrm>
        </p:grpSpPr>
        <p:sp>
          <p:nvSpPr>
            <p:cNvPr id="30" name="TextBox 29">
              <a:hlinkClick r:id="rId11" action="ppaction://hlinksldjump"/>
            </p:cNvPr>
            <p:cNvSpPr txBox="1"/>
            <p:nvPr/>
          </p:nvSpPr>
          <p:spPr>
            <a:xfrm>
              <a:off x="1103169" y="5576735"/>
              <a:ext cx="982577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</a:t>
              </a:r>
            </a:p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endParaRPr lang="vi-V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Curved Up Arrow 30"/>
            <p:cNvSpPr/>
            <p:nvPr/>
          </p:nvSpPr>
          <p:spPr>
            <a:xfrm rot="21394989">
              <a:off x="998208" y="6006829"/>
              <a:ext cx="1345140" cy="510627"/>
            </a:xfrm>
            <a:prstGeom prst="curvedUp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32" name="Curved Down Arrow 31"/>
            <p:cNvSpPr/>
            <p:nvPr/>
          </p:nvSpPr>
          <p:spPr>
            <a:xfrm>
              <a:off x="1105997" y="5546153"/>
              <a:ext cx="1068910" cy="480357"/>
            </a:xfrm>
            <a:prstGeom prst="curvedDownArrow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789056" y="1908794"/>
            <a:ext cx="1228054" cy="1851538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9690100" y="3203276"/>
            <a:ext cx="2323609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10308226" y="837603"/>
            <a:ext cx="899917" cy="2254269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1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4" grpId="0" animBg="1" autoUpdateAnimBg="0"/>
      <p:bldP spid="35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48114" y="279763"/>
            <a:ext cx="7765143" cy="60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/>
          <p:cNvSpPr txBox="1"/>
          <p:nvPr/>
        </p:nvSpPr>
        <p:spPr bwMode="auto">
          <a:xfrm>
            <a:off x="7222895" y="5104267"/>
            <a:ext cx="3143745" cy="400110"/>
          </a:xfrm>
          <a:prstGeom prst="rect">
            <a:avLst/>
          </a:prstGeom>
          <a:gradFill rotWithShape="1">
            <a:gsLst>
              <a:gs pos="0">
                <a:srgbClr val="CC00FF">
                  <a:alpha val="34000"/>
                </a:srgbClr>
              </a:gs>
              <a:gs pos="50000">
                <a:schemeClr val="bg1"/>
              </a:gs>
              <a:gs pos="100000">
                <a:srgbClr val="CC00FF">
                  <a:alpha val="34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660066"/>
                </a:solidFill>
              </a:rPr>
              <a:t>CHỌN KẾT QUẢ ĐÚNG NHẤT</a:t>
            </a:r>
            <a:endParaRPr lang="en-US" sz="2000" dirty="0" err="1">
              <a:solidFill>
                <a:srgbClr val="660066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939583"/>
              </p:ext>
            </p:extLst>
          </p:nvPr>
        </p:nvGraphicFramePr>
        <p:xfrm>
          <a:off x="9317038" y="5572914"/>
          <a:ext cx="19970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177480" progId="Equation.DSMT4">
                  <p:embed/>
                </p:oleObj>
              </mc:Choice>
              <mc:Fallback>
                <p:oleObj name="Equation" r:id="rId6" imgW="101592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17038" y="5572914"/>
                        <a:ext cx="1997075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678125"/>
              </p:ext>
            </p:extLst>
          </p:nvPr>
        </p:nvGraphicFramePr>
        <p:xfrm>
          <a:off x="6389681" y="6193018"/>
          <a:ext cx="199866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177480" progId="Equation.DSMT4">
                  <p:embed/>
                </p:oleObj>
              </mc:Choice>
              <mc:Fallback>
                <p:oleObj name="Equation" r:id="rId8" imgW="10159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89681" y="6193018"/>
                        <a:ext cx="1998663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22836" y="1995494"/>
            <a:ext cx="4333760" cy="3215773"/>
            <a:chOff x="7145850" y="4441686"/>
            <a:chExt cx="4333760" cy="3215773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7145850" y="4441686"/>
              <a:ext cx="4333760" cy="321577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latin typeface=".VnArial" pitchFamily="34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364636"/>
                </p:ext>
              </p:extLst>
            </p:nvPr>
          </p:nvGraphicFramePr>
          <p:xfrm>
            <a:off x="7498536" y="4563208"/>
            <a:ext cx="3834269" cy="3094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070000" imgH="1574640" progId="Equation.DSMT4">
                    <p:embed/>
                  </p:oleObj>
                </mc:Choice>
                <mc:Fallback>
                  <p:oleObj name="Equation" r:id="rId10" imgW="2070000" imgH="1574640" progId="Equation.DSMT4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498536" y="4563208"/>
                          <a:ext cx="3834269" cy="30942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 bwMode="auto">
          <a:xfrm>
            <a:off x="7060455" y="2899098"/>
            <a:ext cx="3695130" cy="212365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ABC có AB = 4,5 cm,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AC = 6 cm, AM = 3 cm.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Biết MN // BC.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Độ dài AN bằng bao nhiêu?</a:t>
            </a:r>
            <a:endParaRPr lang="en-US" sz="24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921384"/>
              </p:ext>
            </p:extLst>
          </p:nvPr>
        </p:nvGraphicFramePr>
        <p:xfrm>
          <a:off x="6389681" y="5573708"/>
          <a:ext cx="202406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28520" imgH="177480" progId="Equation.DSMT4">
                  <p:embed/>
                </p:oleObj>
              </mc:Choice>
              <mc:Fallback>
                <p:oleObj name="Equation" r:id="rId12" imgW="1028520" imgH="177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89681" y="5573708"/>
                        <a:ext cx="2024062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 bwMode="auto">
          <a:xfrm>
            <a:off x="2405195" y="1642864"/>
            <a:ext cx="76816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 err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595258" y="1143000"/>
            <a:ext cx="0" cy="5867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 bwMode="auto">
          <a:xfrm>
            <a:off x="8377286" y="5516707"/>
            <a:ext cx="198163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đúng</a:t>
            </a:r>
            <a:endParaRPr lang="en-US" sz="2400" b="1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57" y="899886"/>
            <a:ext cx="1448286" cy="143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44957" y="362103"/>
            <a:ext cx="3884300" cy="2555227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833402"/>
              </p:ext>
            </p:extLst>
          </p:nvPr>
        </p:nvGraphicFramePr>
        <p:xfrm>
          <a:off x="9317038" y="6180318"/>
          <a:ext cx="22733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55600" imgH="190440" progId="Equation.DSMT4">
                  <p:embed/>
                </p:oleObj>
              </mc:Choice>
              <mc:Fallback>
                <p:oleObj name="Equation" r:id="rId16" imgW="1155600" imgH="1904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317038" y="6180318"/>
                        <a:ext cx="2273300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Up Arrow 15">
            <a:hlinkClick r:id="rId18" action="ppaction://hlinksldjump"/>
          </p:cNvPr>
          <p:cNvSpPr/>
          <p:nvPr/>
        </p:nvSpPr>
        <p:spPr>
          <a:xfrm>
            <a:off x="1165252" y="5255565"/>
            <a:ext cx="2940390" cy="1103167"/>
          </a:xfrm>
          <a:prstGeom prst="upArrow">
            <a:avLst>
              <a:gd name="adj1" fmla="val 825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Click chuột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thưởng</a:t>
            </a:r>
            <a:endParaRPr lang="vi-V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tra-loi-du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734248" y="2899098"/>
            <a:ext cx="609600" cy="609600"/>
          </a:xfrm>
          <a:prstGeom prst="rect">
            <a:avLst/>
          </a:prstGeom>
        </p:spPr>
      </p:pic>
      <p:pic>
        <p:nvPicPr>
          <p:cNvPr id="19" name="tra-loi-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844030" y="4274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8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9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9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09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9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098017" y="1282019"/>
            <a:ext cx="4170137" cy="343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ArchUp">
              <a:avLst>
                <a:gd name="adj" fmla="val 10518429"/>
              </a:avLst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THƯỞNG CỦA EM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367291" y="602342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9364891" y="3091056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57691" y="3668524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923154" y="4852504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8231641" y="4712085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" descr="Kết quả hình ảnh cho hinh anh ve viet but b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27477" r="4487" b="29123"/>
          <a:stretch/>
        </p:blipFill>
        <p:spPr bwMode="auto">
          <a:xfrm>
            <a:off x="4470400" y="3093569"/>
            <a:ext cx="3425372" cy="89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11299" y="438313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XỨ TỪ VIỆT NAM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4699" y="275771"/>
            <a:ext cx="7737930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8717191" y="-389810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510515" y="5473372"/>
            <a:ext cx="1345140" cy="1050263"/>
            <a:chOff x="998208" y="5546153"/>
            <a:chExt cx="1345140" cy="1050263"/>
          </a:xfrm>
        </p:grpSpPr>
        <p:sp>
          <p:nvSpPr>
            <p:cNvPr id="14" name="TextBox 13">
              <a:hlinkClick r:id="rId5" action="ppaction://hlinksldjump"/>
            </p:cNvPr>
            <p:cNvSpPr txBox="1"/>
            <p:nvPr/>
          </p:nvSpPr>
          <p:spPr>
            <a:xfrm>
              <a:off x="1143052" y="5765419"/>
              <a:ext cx="902811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  <a:hlinkClick r:id="rId5" action="ppaction://hlinksldjump"/>
                </a:rPr>
                <a:t>Quay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vi-V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rved Up Arrow 14"/>
            <p:cNvSpPr/>
            <p:nvPr/>
          </p:nvSpPr>
          <p:spPr>
            <a:xfrm rot="21394989">
              <a:off x="998208" y="6006829"/>
              <a:ext cx="1345140" cy="510627"/>
            </a:xfrm>
            <a:prstGeom prst="curvedUp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6" name="Curved Down Arrow 15"/>
            <p:cNvSpPr/>
            <p:nvPr/>
          </p:nvSpPr>
          <p:spPr>
            <a:xfrm>
              <a:off x="1105997" y="5546153"/>
              <a:ext cx="1068910" cy="480357"/>
            </a:xfrm>
            <a:prstGeom prst="curvedDownArrow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2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 autoUpdateAnimBg="0"/>
      <p:bldP spid="5" grpId="0" animBg="1"/>
      <p:bldP spid="6" grpId="0" animBg="1"/>
      <p:bldP spid="7" grpId="0" animBg="1"/>
      <p:bldP spid="8" grpId="0" animBg="1"/>
      <p:bldP spid="10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48114" y="279763"/>
            <a:ext cx="7765143" cy="60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/>
          <p:cNvSpPr txBox="1"/>
          <p:nvPr/>
        </p:nvSpPr>
        <p:spPr bwMode="auto">
          <a:xfrm>
            <a:off x="6894493" y="4042880"/>
            <a:ext cx="3193823" cy="400110"/>
          </a:xfrm>
          <a:prstGeom prst="rect">
            <a:avLst/>
          </a:prstGeom>
          <a:gradFill rotWithShape="1">
            <a:gsLst>
              <a:gs pos="0">
                <a:srgbClr val="CC00FF">
                  <a:alpha val="34000"/>
                </a:srgbClr>
              </a:gs>
              <a:gs pos="50000">
                <a:schemeClr val="bg1"/>
              </a:gs>
              <a:gs pos="100000">
                <a:srgbClr val="CC00FF">
                  <a:alpha val="34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660066"/>
                </a:solidFill>
              </a:rPr>
              <a:t>CHỌN KẾT QUẢ ĐÚNG NHẤT</a:t>
            </a:r>
            <a:endParaRPr lang="en-US" sz="2000" b="1" dirty="0" err="1">
              <a:solidFill>
                <a:srgbClr val="660066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787635"/>
              </p:ext>
            </p:extLst>
          </p:nvPr>
        </p:nvGraphicFramePr>
        <p:xfrm>
          <a:off x="8475663" y="4579485"/>
          <a:ext cx="21463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880" imgH="444240" progId="Equation.DSMT4">
                  <p:embed/>
                </p:oleObj>
              </mc:Choice>
              <mc:Fallback>
                <p:oleObj name="Equation" r:id="rId7" imgW="1091880" imgH="4442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75663" y="4579485"/>
                        <a:ext cx="2146300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884707"/>
              </p:ext>
            </p:extLst>
          </p:nvPr>
        </p:nvGraphicFramePr>
        <p:xfrm>
          <a:off x="5951538" y="4842216"/>
          <a:ext cx="219868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17440" imgH="177480" progId="Equation.DSMT4">
                  <p:embed/>
                </p:oleObj>
              </mc:Choice>
              <mc:Fallback>
                <p:oleObj name="Equation" r:id="rId9" imgW="111744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51538" y="4842216"/>
                        <a:ext cx="2198687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849347"/>
              </p:ext>
            </p:extLst>
          </p:nvPr>
        </p:nvGraphicFramePr>
        <p:xfrm>
          <a:off x="5951538" y="5447843"/>
          <a:ext cx="21240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79280" imgH="444240" progId="Equation.DSMT4">
                  <p:embed/>
                </p:oleObj>
              </mc:Choice>
              <mc:Fallback>
                <p:oleObj name="Equation" r:id="rId11" imgW="1079280" imgH="4442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51538" y="5447843"/>
                        <a:ext cx="2124075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 bwMode="auto">
          <a:xfrm>
            <a:off x="2405195" y="1642864"/>
            <a:ext cx="76816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 err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595258" y="1143000"/>
            <a:ext cx="0" cy="5867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 bwMode="auto">
          <a:xfrm>
            <a:off x="8106683" y="5651192"/>
            <a:ext cx="198163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đúng</a:t>
            </a:r>
            <a:endParaRPr lang="en-US" sz="2400" b="1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195085"/>
              </p:ext>
            </p:extLst>
          </p:nvPr>
        </p:nvGraphicFramePr>
        <p:xfrm>
          <a:off x="8475663" y="5446256"/>
          <a:ext cx="214788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91880" imgH="444240" progId="Equation.DSMT4">
                  <p:embed/>
                </p:oleObj>
              </mc:Choice>
              <mc:Fallback>
                <p:oleObj name="Equation" r:id="rId13" imgW="1091880" imgH="4442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75663" y="5446256"/>
                        <a:ext cx="2147887" cy="87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Up Arrow 15">
            <a:hlinkClick r:id="rId15" action="ppaction://hlinksldjump"/>
          </p:cNvPr>
          <p:cNvSpPr/>
          <p:nvPr/>
        </p:nvSpPr>
        <p:spPr>
          <a:xfrm>
            <a:off x="1613147" y="5261250"/>
            <a:ext cx="2940390" cy="1103167"/>
          </a:xfrm>
          <a:prstGeom prst="upArrow">
            <a:avLst>
              <a:gd name="adj1" fmla="val 825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Click chuột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thưởng</a:t>
            </a:r>
            <a:endParaRPr lang="vi-V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tra-loi-du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34248" y="2899098"/>
            <a:ext cx="609600" cy="609600"/>
          </a:xfrm>
          <a:prstGeom prst="rect">
            <a:avLst/>
          </a:prstGeom>
        </p:spPr>
      </p:pic>
      <p:pic>
        <p:nvPicPr>
          <p:cNvPr id="19" name="Picture 16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43" y="829662"/>
            <a:ext cx="1543336" cy="141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22437"/>
              </p:ext>
            </p:extLst>
          </p:nvPr>
        </p:nvGraphicFramePr>
        <p:xfrm>
          <a:off x="6260774" y="2296301"/>
          <a:ext cx="4316629" cy="1458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879560" imgH="634680" progId="Equation.DSMT4">
                  <p:embed/>
                </p:oleObj>
              </mc:Choice>
              <mc:Fallback>
                <p:oleObj name="Equation" r:id="rId19" imgW="1879560" imgH="6346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60774" y="2296301"/>
                        <a:ext cx="4316629" cy="1458321"/>
                      </a:xfrm>
                      <a:prstGeom prst="rect">
                        <a:avLst/>
                      </a:prstGeom>
                      <a:ln>
                        <a:solidFill>
                          <a:srgbClr val="FF006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43390" y="1987781"/>
            <a:ext cx="4834976" cy="3215773"/>
            <a:chOff x="6806791" y="4331914"/>
            <a:chExt cx="4834976" cy="3215773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06791" y="4331914"/>
              <a:ext cx="4834976" cy="321577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latin typeface=".VnArial" pitchFamily="34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6347464"/>
                </p:ext>
              </p:extLst>
            </p:nvPr>
          </p:nvGraphicFramePr>
          <p:xfrm>
            <a:off x="6892420" y="4664181"/>
            <a:ext cx="4727575" cy="271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2552400" imgH="1384200" progId="Equation.DSMT4">
                    <p:embed/>
                  </p:oleObj>
                </mc:Choice>
                <mc:Fallback>
                  <p:oleObj name="Equation" r:id="rId21" imgW="2552400" imgH="1384200" progId="Equation.DSMT4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92420" y="4664181"/>
                          <a:ext cx="4727575" cy="271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tra-loi-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4030" y="4274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9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1029" y="275771"/>
            <a:ext cx="7794171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90601" y="1989522"/>
            <a:ext cx="9067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FF0066"/>
                </a:solidFill>
                <a:latin typeface=".VnArial" pitchFamily="34" charset="0"/>
                <a:cs typeface="Times New Roman" pitchFamily="18" charset="0"/>
              </a:rPr>
              <a:t>PhÇn</a:t>
            </a:r>
            <a:r>
              <a:rPr lang="en-US" sz="4400" b="1" dirty="0">
                <a:solidFill>
                  <a:srgbClr val="FF0066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66"/>
                </a:solidFill>
                <a:latin typeface=".VnArial" pitchFamily="34" charset="0"/>
                <a:cs typeface="Times New Roman" pitchFamily="18" charset="0"/>
              </a:rPr>
              <a:t>thư­ëng</a:t>
            </a:r>
            <a:r>
              <a:rPr lang="en-US" sz="4400" b="1">
                <a:solidFill>
                  <a:srgbClr val="FF0066"/>
                </a:solidFill>
                <a:latin typeface=".VnArial" pitchFamily="34" charset="0"/>
                <a:cs typeface="Times New Roman" pitchFamily="18" charset="0"/>
              </a:rPr>
              <a:t> lµ:</a:t>
            </a:r>
          </a:p>
          <a:p>
            <a:pPr algn="ctr" eaLnBrk="1" hangingPunct="1"/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Thước chuyên dụng vẽ các đường cong (parabol)</a:t>
            </a:r>
          </a:p>
          <a:p>
            <a:pPr algn="ctr" eaLnBrk="1" hangingPunct="1"/>
            <a:r>
              <a:rPr lang="en-US" sz="44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made in Vietnam</a:t>
            </a:r>
            <a:endParaRPr lang="en-US" sz="44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875971" y="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9368971" y="268514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314856" y="383346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3295549">
            <a:off x="359730" y="349721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880323" y="4968241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8225971" y="4459514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524501" y="5395609"/>
            <a:ext cx="1345140" cy="1050263"/>
            <a:chOff x="998208" y="5546153"/>
            <a:chExt cx="1345140" cy="1050263"/>
          </a:xfrm>
        </p:grpSpPr>
        <p:sp>
          <p:nvSpPr>
            <p:cNvPr id="12" name="TextBox 11">
              <a:hlinkClick r:id="rId3" action="ppaction://hlinksldjump"/>
            </p:cNvPr>
            <p:cNvSpPr txBox="1"/>
            <p:nvPr/>
          </p:nvSpPr>
          <p:spPr>
            <a:xfrm>
              <a:off x="1143052" y="5765419"/>
              <a:ext cx="902811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  <a:hlinkClick r:id="rId3" action="ppaction://hlinksldjump"/>
                </a:rPr>
                <a:t>Quay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vi-V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rved Up Arrow 12"/>
            <p:cNvSpPr/>
            <p:nvPr/>
          </p:nvSpPr>
          <p:spPr>
            <a:xfrm rot="21394989">
              <a:off x="998208" y="6006829"/>
              <a:ext cx="1345140" cy="510627"/>
            </a:xfrm>
            <a:prstGeom prst="curvedUp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4" name="Curved Down Arrow 13"/>
            <p:cNvSpPr/>
            <p:nvPr/>
          </p:nvSpPr>
          <p:spPr>
            <a:xfrm>
              <a:off x="1105997" y="5546153"/>
              <a:ext cx="1068910" cy="480357"/>
            </a:xfrm>
            <a:prstGeom prst="curvedDownArrow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4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692321" y="4579938"/>
            <a:ext cx="4546600" cy="1784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2148114" y="279763"/>
            <a:ext cx="7765143" cy="60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/>
          <p:cNvSpPr txBox="1"/>
          <p:nvPr/>
        </p:nvSpPr>
        <p:spPr bwMode="auto">
          <a:xfrm>
            <a:off x="7431068" y="3980792"/>
            <a:ext cx="3193823" cy="400110"/>
          </a:xfrm>
          <a:prstGeom prst="rect">
            <a:avLst/>
          </a:prstGeom>
          <a:gradFill rotWithShape="1">
            <a:gsLst>
              <a:gs pos="0">
                <a:srgbClr val="CC00FF">
                  <a:alpha val="34000"/>
                </a:srgbClr>
              </a:gs>
              <a:gs pos="50000">
                <a:schemeClr val="bg1"/>
              </a:gs>
              <a:gs pos="100000">
                <a:srgbClr val="CC00FF">
                  <a:alpha val="34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660066"/>
                </a:solidFill>
              </a:rPr>
              <a:t>CHỌN KẾT QUẢ ĐÚNG NHẤT</a:t>
            </a:r>
            <a:endParaRPr lang="en-US" sz="2000" b="1" dirty="0" err="1">
              <a:solidFill>
                <a:srgbClr val="660066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79081"/>
              </p:ext>
            </p:extLst>
          </p:nvPr>
        </p:nvGraphicFramePr>
        <p:xfrm>
          <a:off x="8216446" y="4579938"/>
          <a:ext cx="19954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5920" imgH="444240" progId="Equation.DSMT4">
                  <p:embed/>
                </p:oleObj>
              </mc:Choice>
              <mc:Fallback>
                <p:oleObj name="Equation" r:id="rId7" imgW="1015920" imgH="4442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16446" y="4579938"/>
                        <a:ext cx="1995488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288598"/>
              </p:ext>
            </p:extLst>
          </p:nvPr>
        </p:nvGraphicFramePr>
        <p:xfrm>
          <a:off x="5672592" y="4581525"/>
          <a:ext cx="204946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1120" imgH="444240" progId="Equation.DSMT4">
                  <p:embed/>
                </p:oleObj>
              </mc:Choice>
              <mc:Fallback>
                <p:oleObj name="Equation" r:id="rId9" imgW="1041120" imgH="4442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72592" y="4581525"/>
                        <a:ext cx="2049463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892313"/>
              </p:ext>
            </p:extLst>
          </p:nvPr>
        </p:nvGraphicFramePr>
        <p:xfrm>
          <a:off x="8203746" y="5473700"/>
          <a:ext cx="204946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41120" imgH="444240" progId="Equation.DSMT4">
                  <p:embed/>
                </p:oleObj>
              </mc:Choice>
              <mc:Fallback>
                <p:oleObj name="Equation" r:id="rId11" imgW="1041120" imgH="4442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03746" y="5473700"/>
                        <a:ext cx="2049463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 bwMode="auto">
          <a:xfrm>
            <a:off x="2593951" y="522846"/>
            <a:ext cx="76816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 err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595258" y="1143000"/>
            <a:ext cx="0" cy="5867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 bwMode="auto">
          <a:xfrm>
            <a:off x="10278271" y="5689761"/>
            <a:ext cx="160813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chọn</a:t>
            </a:r>
            <a:endParaRPr lang="en-US" sz="2400" b="1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426900"/>
              </p:ext>
            </p:extLst>
          </p:nvPr>
        </p:nvGraphicFramePr>
        <p:xfrm>
          <a:off x="5685971" y="5513388"/>
          <a:ext cx="202247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28520" imgH="444240" progId="Equation.DSMT4">
                  <p:embed/>
                </p:oleObj>
              </mc:Choice>
              <mc:Fallback>
                <p:oleObj name="Equation" r:id="rId13" imgW="1028520" imgH="4442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85971" y="5513388"/>
                        <a:ext cx="2022475" cy="87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Up Arrow 15">
            <a:hlinkClick r:id="rId15" action="ppaction://hlinksldjump"/>
          </p:cNvPr>
          <p:cNvSpPr/>
          <p:nvPr/>
        </p:nvSpPr>
        <p:spPr>
          <a:xfrm>
            <a:off x="1613147" y="5261250"/>
            <a:ext cx="2940390" cy="1103167"/>
          </a:xfrm>
          <a:prstGeom prst="upArrow">
            <a:avLst>
              <a:gd name="adj1" fmla="val 825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Click chuột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thưởng</a:t>
            </a:r>
            <a:endParaRPr lang="vi-V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tra-loi-du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34248" y="2899098"/>
            <a:ext cx="609600" cy="609600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268054"/>
              </p:ext>
            </p:extLst>
          </p:nvPr>
        </p:nvGraphicFramePr>
        <p:xfrm>
          <a:off x="6720217" y="2890975"/>
          <a:ext cx="47545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70000" imgH="431640" progId="Equation.DSMT4">
                  <p:embed/>
                </p:oleObj>
              </mc:Choice>
              <mc:Fallback>
                <p:oleObj name="Equation" r:id="rId17" imgW="2070000" imgH="4316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20217" y="2890975"/>
                        <a:ext cx="4754563" cy="990600"/>
                      </a:xfrm>
                      <a:prstGeom prst="rect">
                        <a:avLst/>
                      </a:prstGeom>
                      <a:ln>
                        <a:solidFill>
                          <a:srgbClr val="FF006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9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41" y="522846"/>
            <a:ext cx="1554320" cy="140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52735" y="913090"/>
            <a:ext cx="3945847" cy="4379577"/>
            <a:chOff x="6806791" y="3832582"/>
            <a:chExt cx="3945847" cy="437957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06791" y="3832582"/>
              <a:ext cx="3945847" cy="437957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latin typeface=".VnArial" pitchFamily="34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6455282"/>
                </p:ext>
              </p:extLst>
            </p:nvPr>
          </p:nvGraphicFramePr>
          <p:xfrm>
            <a:off x="7095588" y="4038347"/>
            <a:ext cx="3481388" cy="396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879560" imgH="2019240" progId="Equation.DSMT4">
                    <p:embed/>
                  </p:oleObj>
                </mc:Choice>
                <mc:Fallback>
                  <p:oleObj name="Equation" r:id="rId21" imgW="1879560" imgH="2019240" progId="Equation.DSMT4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7095588" y="4038347"/>
                          <a:ext cx="3481388" cy="3967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267202" y="279763"/>
            <a:ext cx="3171571" cy="2726222"/>
          </a:xfrm>
          <a:prstGeom prst="rect">
            <a:avLst/>
          </a:prstGeom>
        </p:spPr>
      </p:pic>
      <p:pic>
        <p:nvPicPr>
          <p:cNvPr id="22" name="tra-loi-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4030" y="4274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9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0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Hình chữ nhật 58">
            <a:extLst>
              <a:ext uri="{FF2B5EF4-FFF2-40B4-BE49-F238E27FC236}">
                <a16:creationId xmlns:a16="http://schemas.microsoft.com/office/drawing/2014/main" id="{CFDA5DB6-19F3-45B9-9E32-8B66168113E7}"/>
              </a:ext>
            </a:extLst>
          </p:cNvPr>
          <p:cNvSpPr/>
          <p:nvPr/>
        </p:nvSpPr>
        <p:spPr>
          <a:xfrm>
            <a:off x="-64492" y="-62579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Hình chữ nhật 57">
            <a:extLst>
              <a:ext uri="{FF2B5EF4-FFF2-40B4-BE49-F238E27FC236}">
                <a16:creationId xmlns:a16="http://schemas.microsoft.com/office/drawing/2014/main" id="{4B0ED176-8EB8-4AC3-ACE0-A1D024DCEBA7}"/>
              </a:ext>
            </a:extLst>
          </p:cNvPr>
          <p:cNvSpPr/>
          <p:nvPr/>
        </p:nvSpPr>
        <p:spPr>
          <a:xfrm>
            <a:off x="172064" y="-348476"/>
            <a:ext cx="11847871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204167" y="2945496"/>
            <a:ext cx="5956464" cy="3676344"/>
            <a:chOff x="0" y="0"/>
            <a:chExt cx="3622507" cy="247109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2378386"/>
            </a:xfrm>
            <a:custGeom>
              <a:avLst/>
              <a:gdLst/>
              <a:ahLst/>
              <a:cxnLst/>
              <a:rect l="l" t="t" r="r" b="b"/>
              <a:pathLst>
                <a:path w="3529798" h="2378386">
                  <a:moveTo>
                    <a:pt x="0" y="2323776"/>
                  </a:moveTo>
                  <a:lnTo>
                    <a:pt x="0" y="2378386"/>
                  </a:lnTo>
                  <a:lnTo>
                    <a:pt x="3529798" y="2378386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32377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2403786"/>
            </a:xfrm>
            <a:custGeom>
              <a:avLst/>
              <a:gdLst/>
              <a:ahLst/>
              <a:cxnLst/>
              <a:rect l="l" t="t" r="r" b="b"/>
              <a:pathLst>
                <a:path w="3555198" h="2403786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391086"/>
                  </a:lnTo>
                  <a:lnTo>
                    <a:pt x="12700" y="2391086"/>
                  </a:lnTo>
                  <a:lnTo>
                    <a:pt x="12700" y="2336476"/>
                  </a:lnTo>
                  <a:lnTo>
                    <a:pt x="0" y="2336476"/>
                  </a:lnTo>
                  <a:lnTo>
                    <a:pt x="0" y="2403786"/>
                  </a:lnTo>
                  <a:lnTo>
                    <a:pt x="3555198" y="2403786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2378386"/>
            </a:xfrm>
            <a:custGeom>
              <a:avLst/>
              <a:gdLst/>
              <a:ahLst/>
              <a:cxnLst/>
              <a:rect l="l" t="t" r="r" b="b"/>
              <a:pathLst>
                <a:path w="3529797" h="2378386">
                  <a:moveTo>
                    <a:pt x="0" y="0"/>
                  </a:moveTo>
                  <a:lnTo>
                    <a:pt x="3529797" y="0"/>
                  </a:lnTo>
                  <a:lnTo>
                    <a:pt x="3529797" y="2378386"/>
                  </a:lnTo>
                  <a:lnTo>
                    <a:pt x="0" y="23783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2403786"/>
            </a:xfrm>
            <a:custGeom>
              <a:avLst/>
              <a:gdLst/>
              <a:ahLst/>
              <a:cxnLst/>
              <a:rect l="l" t="t" r="r" b="b"/>
              <a:pathLst>
                <a:path w="3555197" h="2403786">
                  <a:moveTo>
                    <a:pt x="80010" y="2403786"/>
                  </a:moveTo>
                  <a:lnTo>
                    <a:pt x="3555197" y="2403786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403786"/>
                  </a:lnTo>
                  <a:lnTo>
                    <a:pt x="67310" y="2403786"/>
                  </a:lnTo>
                  <a:lnTo>
                    <a:pt x="80010" y="2403786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391086"/>
                  </a:lnTo>
                  <a:lnTo>
                    <a:pt x="12700" y="239108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708840" y="228854"/>
            <a:ext cx="7159698" cy="2718324"/>
            <a:chOff x="0" y="0"/>
            <a:chExt cx="7516216" cy="1339260"/>
          </a:xfrm>
        </p:grpSpPr>
        <p:sp>
          <p:nvSpPr>
            <p:cNvPr id="14" name="Freeform 14"/>
            <p:cNvSpPr/>
            <p:nvPr/>
          </p:nvSpPr>
          <p:spPr>
            <a:xfrm>
              <a:off x="80010" y="80010"/>
              <a:ext cx="7423506" cy="1246550"/>
            </a:xfrm>
            <a:custGeom>
              <a:avLst/>
              <a:gdLst/>
              <a:ahLst/>
              <a:cxnLst/>
              <a:rect l="l" t="t" r="r" b="b"/>
              <a:pathLst>
                <a:path w="7423506" h="1246550">
                  <a:moveTo>
                    <a:pt x="0" y="1191940"/>
                  </a:moveTo>
                  <a:lnTo>
                    <a:pt x="0" y="1246550"/>
                  </a:lnTo>
                  <a:lnTo>
                    <a:pt x="7423506" y="1246550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119194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67310" y="67310"/>
              <a:ext cx="7448906" cy="1271950"/>
            </a:xfrm>
            <a:custGeom>
              <a:avLst/>
              <a:gdLst/>
              <a:ahLst/>
              <a:cxnLst/>
              <a:rect l="l" t="t" r="r" b="b"/>
              <a:pathLst>
                <a:path w="7448906" h="1271950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1259250"/>
                  </a:lnTo>
                  <a:lnTo>
                    <a:pt x="12700" y="1259250"/>
                  </a:lnTo>
                  <a:lnTo>
                    <a:pt x="12700" y="1204640"/>
                  </a:lnTo>
                  <a:lnTo>
                    <a:pt x="0" y="1204640"/>
                  </a:lnTo>
                  <a:lnTo>
                    <a:pt x="0" y="1271950"/>
                  </a:lnTo>
                  <a:lnTo>
                    <a:pt x="7448906" y="1271950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2700" y="12700"/>
              <a:ext cx="7423506" cy="1246550"/>
            </a:xfrm>
            <a:custGeom>
              <a:avLst/>
              <a:gdLst/>
              <a:ahLst/>
              <a:cxnLst/>
              <a:rect l="l" t="t" r="r" b="b"/>
              <a:pathLst>
                <a:path w="7423506" h="1246550">
                  <a:moveTo>
                    <a:pt x="0" y="0"/>
                  </a:moveTo>
                  <a:lnTo>
                    <a:pt x="7423506" y="0"/>
                  </a:lnTo>
                  <a:lnTo>
                    <a:pt x="7423506" y="1246550"/>
                  </a:lnTo>
                  <a:lnTo>
                    <a:pt x="0" y="1246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7448906" cy="1271950"/>
            </a:xfrm>
            <a:custGeom>
              <a:avLst/>
              <a:gdLst/>
              <a:ahLst/>
              <a:cxnLst/>
              <a:rect l="l" t="t" r="r" b="b"/>
              <a:pathLst>
                <a:path w="7448906" h="1271950">
                  <a:moveTo>
                    <a:pt x="80010" y="1271950"/>
                  </a:moveTo>
                  <a:lnTo>
                    <a:pt x="7448906" y="1271950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1271950"/>
                  </a:lnTo>
                  <a:lnTo>
                    <a:pt x="67310" y="1271950"/>
                  </a:lnTo>
                  <a:lnTo>
                    <a:pt x="80010" y="1271950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1259250"/>
                  </a:lnTo>
                  <a:lnTo>
                    <a:pt x="12700" y="125925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68941" y="2957548"/>
            <a:ext cx="5821147" cy="3557409"/>
            <a:chOff x="0" y="0"/>
            <a:chExt cx="3622507" cy="2471096"/>
          </a:xfrm>
        </p:grpSpPr>
        <p:sp>
          <p:nvSpPr>
            <p:cNvPr id="19" name="Freeform 19"/>
            <p:cNvSpPr/>
            <p:nvPr/>
          </p:nvSpPr>
          <p:spPr>
            <a:xfrm>
              <a:off x="80010" y="80010"/>
              <a:ext cx="3529798" cy="2378386"/>
            </a:xfrm>
            <a:custGeom>
              <a:avLst/>
              <a:gdLst/>
              <a:ahLst/>
              <a:cxnLst/>
              <a:rect l="l" t="t" r="r" b="b"/>
              <a:pathLst>
                <a:path w="3529798" h="2378386">
                  <a:moveTo>
                    <a:pt x="0" y="2323776"/>
                  </a:moveTo>
                  <a:lnTo>
                    <a:pt x="0" y="2378386"/>
                  </a:lnTo>
                  <a:lnTo>
                    <a:pt x="3529798" y="2378386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32377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67310" y="67310"/>
              <a:ext cx="3555198" cy="2403786"/>
            </a:xfrm>
            <a:custGeom>
              <a:avLst/>
              <a:gdLst/>
              <a:ahLst/>
              <a:cxnLst/>
              <a:rect l="l" t="t" r="r" b="b"/>
              <a:pathLst>
                <a:path w="3555198" h="2403786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391086"/>
                  </a:lnTo>
                  <a:lnTo>
                    <a:pt x="12700" y="2391086"/>
                  </a:lnTo>
                  <a:lnTo>
                    <a:pt x="12700" y="2336476"/>
                  </a:lnTo>
                  <a:lnTo>
                    <a:pt x="0" y="2336476"/>
                  </a:lnTo>
                  <a:lnTo>
                    <a:pt x="0" y="2403786"/>
                  </a:lnTo>
                  <a:lnTo>
                    <a:pt x="3555198" y="2403786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2700" y="12700"/>
              <a:ext cx="3529797" cy="2378386"/>
            </a:xfrm>
            <a:custGeom>
              <a:avLst/>
              <a:gdLst/>
              <a:ahLst/>
              <a:cxnLst/>
              <a:rect l="l" t="t" r="r" b="b"/>
              <a:pathLst>
                <a:path w="3529797" h="2378386">
                  <a:moveTo>
                    <a:pt x="0" y="0"/>
                  </a:moveTo>
                  <a:lnTo>
                    <a:pt x="3529797" y="0"/>
                  </a:lnTo>
                  <a:lnTo>
                    <a:pt x="3529797" y="2378386"/>
                  </a:lnTo>
                  <a:lnTo>
                    <a:pt x="0" y="23783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3555197" cy="2403786"/>
            </a:xfrm>
            <a:custGeom>
              <a:avLst/>
              <a:gdLst/>
              <a:ahLst/>
              <a:cxnLst/>
              <a:rect l="l" t="t" r="r" b="b"/>
              <a:pathLst>
                <a:path w="3555197" h="2403786">
                  <a:moveTo>
                    <a:pt x="80010" y="2403786"/>
                  </a:moveTo>
                  <a:lnTo>
                    <a:pt x="3555197" y="2403786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403786"/>
                  </a:lnTo>
                  <a:lnTo>
                    <a:pt x="67310" y="2403786"/>
                  </a:lnTo>
                  <a:lnTo>
                    <a:pt x="80010" y="2403786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391086"/>
                  </a:lnTo>
                  <a:lnTo>
                    <a:pt x="12700" y="239108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152924" y="5828833"/>
            <a:ext cx="3982916" cy="556258"/>
            <a:chOff x="0" y="0"/>
            <a:chExt cx="74362304" cy="4006111"/>
          </a:xfrm>
          <a:solidFill>
            <a:srgbClr val="33CCCC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24" name="Freeform 24"/>
            <p:cNvSpPr/>
            <p:nvPr/>
          </p:nvSpPr>
          <p:spPr>
            <a:xfrm>
              <a:off x="72390" y="72390"/>
              <a:ext cx="74217525" cy="3861332"/>
            </a:xfrm>
            <a:custGeom>
              <a:avLst/>
              <a:gdLst/>
              <a:ahLst/>
              <a:cxnLst/>
              <a:rect l="l" t="t" r="r" b="b"/>
              <a:pathLst>
                <a:path w="74217525" h="3861332">
                  <a:moveTo>
                    <a:pt x="0" y="0"/>
                  </a:moveTo>
                  <a:lnTo>
                    <a:pt x="74217525" y="0"/>
                  </a:lnTo>
                  <a:lnTo>
                    <a:pt x="74217525" y="3861332"/>
                  </a:lnTo>
                  <a:lnTo>
                    <a:pt x="0" y="386133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p3d prstMaterial="softEdge">
              <a:bevelT w="127000" prst="artDeco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5" name="Freeform 25"/>
            <p:cNvSpPr/>
            <p:nvPr/>
          </p:nvSpPr>
          <p:spPr>
            <a:xfrm>
              <a:off x="0" y="0"/>
              <a:ext cx="74362301" cy="4006111"/>
            </a:xfrm>
            <a:custGeom>
              <a:avLst/>
              <a:gdLst/>
              <a:ahLst/>
              <a:cxnLst/>
              <a:rect l="l" t="t" r="r" b="b"/>
              <a:pathLst>
                <a:path w="74362301" h="4006111">
                  <a:moveTo>
                    <a:pt x="74217523" y="3861331"/>
                  </a:moveTo>
                  <a:lnTo>
                    <a:pt x="74362301" y="3861331"/>
                  </a:lnTo>
                  <a:lnTo>
                    <a:pt x="74362301" y="4006111"/>
                  </a:lnTo>
                  <a:lnTo>
                    <a:pt x="74217523" y="4006111"/>
                  </a:lnTo>
                  <a:lnTo>
                    <a:pt x="74217523" y="386133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861331"/>
                  </a:lnTo>
                  <a:lnTo>
                    <a:pt x="0" y="3861331"/>
                  </a:lnTo>
                  <a:lnTo>
                    <a:pt x="0" y="144780"/>
                  </a:lnTo>
                  <a:close/>
                  <a:moveTo>
                    <a:pt x="0" y="3861331"/>
                  </a:moveTo>
                  <a:lnTo>
                    <a:pt x="144780" y="3861331"/>
                  </a:lnTo>
                  <a:lnTo>
                    <a:pt x="144780" y="4006111"/>
                  </a:lnTo>
                  <a:lnTo>
                    <a:pt x="0" y="4006111"/>
                  </a:lnTo>
                  <a:lnTo>
                    <a:pt x="0" y="3861331"/>
                  </a:lnTo>
                  <a:close/>
                  <a:moveTo>
                    <a:pt x="74217523" y="144780"/>
                  </a:moveTo>
                  <a:lnTo>
                    <a:pt x="74362301" y="144780"/>
                  </a:lnTo>
                  <a:lnTo>
                    <a:pt x="74362301" y="3861331"/>
                  </a:lnTo>
                  <a:lnTo>
                    <a:pt x="74217523" y="3861331"/>
                  </a:lnTo>
                  <a:lnTo>
                    <a:pt x="74217523" y="144780"/>
                  </a:lnTo>
                  <a:close/>
                  <a:moveTo>
                    <a:pt x="144780" y="3861331"/>
                  </a:moveTo>
                  <a:lnTo>
                    <a:pt x="74217523" y="3861331"/>
                  </a:lnTo>
                  <a:lnTo>
                    <a:pt x="74217523" y="4006111"/>
                  </a:lnTo>
                  <a:lnTo>
                    <a:pt x="144780" y="4006111"/>
                  </a:lnTo>
                  <a:lnTo>
                    <a:pt x="144780" y="3861331"/>
                  </a:lnTo>
                  <a:close/>
                  <a:moveTo>
                    <a:pt x="74217523" y="0"/>
                  </a:moveTo>
                  <a:lnTo>
                    <a:pt x="74362301" y="0"/>
                  </a:lnTo>
                  <a:lnTo>
                    <a:pt x="74362301" y="144780"/>
                  </a:lnTo>
                  <a:lnTo>
                    <a:pt x="74217523" y="144780"/>
                  </a:lnTo>
                  <a:lnTo>
                    <a:pt x="742175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4217523" y="0"/>
                  </a:lnTo>
                  <a:lnTo>
                    <a:pt x="742175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55650" y="5116755"/>
            <a:ext cx="1476739" cy="2003007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342566" y="3039082"/>
            <a:ext cx="599925" cy="599925"/>
            <a:chOff x="0" y="0"/>
            <a:chExt cx="1199850" cy="1199850"/>
          </a:xfrm>
        </p:grpSpPr>
        <p:sp>
          <p:nvSpPr>
            <p:cNvPr id="35" name="AutoShape 3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AutoShape 3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6282560" y="3053960"/>
            <a:ext cx="599925" cy="599925"/>
            <a:chOff x="0" y="0"/>
            <a:chExt cx="1199850" cy="1199850"/>
          </a:xfrm>
        </p:grpSpPr>
        <p:sp>
          <p:nvSpPr>
            <p:cNvPr id="38" name="AutoShape 3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0" name="Group 40"/>
          <p:cNvGrpSpPr/>
          <p:nvPr/>
        </p:nvGrpSpPr>
        <p:grpSpPr>
          <a:xfrm rot="-10800000">
            <a:off x="5089033" y="5101385"/>
            <a:ext cx="599925" cy="599925"/>
            <a:chOff x="0" y="0"/>
            <a:chExt cx="1199850" cy="1199850"/>
          </a:xfrm>
        </p:grpSpPr>
        <p:sp>
          <p:nvSpPr>
            <p:cNvPr id="41" name="AutoShape 4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3" name="Group 43"/>
          <p:cNvGrpSpPr/>
          <p:nvPr/>
        </p:nvGrpSpPr>
        <p:grpSpPr>
          <a:xfrm rot="-10800000">
            <a:off x="11354112" y="5154025"/>
            <a:ext cx="599925" cy="599925"/>
            <a:chOff x="0" y="0"/>
            <a:chExt cx="1199850" cy="1199850"/>
          </a:xfrm>
        </p:grpSpPr>
        <p:sp>
          <p:nvSpPr>
            <p:cNvPr id="44" name="AutoShape 4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6" name="Group 46"/>
          <p:cNvGrpSpPr/>
          <p:nvPr/>
        </p:nvGrpSpPr>
        <p:grpSpPr>
          <a:xfrm rot="-5400000">
            <a:off x="342881" y="5167037"/>
            <a:ext cx="599925" cy="599925"/>
            <a:chOff x="0" y="0"/>
            <a:chExt cx="1199850" cy="1199850"/>
          </a:xfrm>
        </p:grpSpPr>
        <p:sp>
          <p:nvSpPr>
            <p:cNvPr id="47" name="AutoShape 4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8" name="AutoShape 4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9" name="Group 49"/>
          <p:cNvGrpSpPr/>
          <p:nvPr/>
        </p:nvGrpSpPr>
        <p:grpSpPr>
          <a:xfrm rot="-5400000">
            <a:off x="6315126" y="5067073"/>
            <a:ext cx="599925" cy="599925"/>
            <a:chOff x="0" y="0"/>
            <a:chExt cx="1199850" cy="1199850"/>
          </a:xfrm>
        </p:grpSpPr>
        <p:sp>
          <p:nvSpPr>
            <p:cNvPr id="50" name="AutoShape 5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2" name="Group 52"/>
          <p:cNvGrpSpPr/>
          <p:nvPr/>
        </p:nvGrpSpPr>
        <p:grpSpPr>
          <a:xfrm rot="5400000">
            <a:off x="5268445" y="3037009"/>
            <a:ext cx="599925" cy="599925"/>
            <a:chOff x="0" y="0"/>
            <a:chExt cx="1199850" cy="1199850"/>
          </a:xfrm>
        </p:grpSpPr>
        <p:sp>
          <p:nvSpPr>
            <p:cNvPr id="53" name="AutoShape 5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5" name="Group 55"/>
          <p:cNvGrpSpPr/>
          <p:nvPr/>
        </p:nvGrpSpPr>
        <p:grpSpPr>
          <a:xfrm rot="5400000">
            <a:off x="11314531" y="3103232"/>
            <a:ext cx="599925" cy="599925"/>
            <a:chOff x="0" y="0"/>
            <a:chExt cx="1199850" cy="1199850"/>
          </a:xfrm>
        </p:grpSpPr>
        <p:sp>
          <p:nvSpPr>
            <p:cNvPr id="56" name="AutoShape 5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0" name="Group 34">
            <a:extLst>
              <a:ext uri="{FF2B5EF4-FFF2-40B4-BE49-F238E27FC236}">
                <a16:creationId xmlns:a16="http://schemas.microsoft.com/office/drawing/2014/main" id="{D0480C47-4F80-4FE0-9484-493D8BF7A24E}"/>
              </a:ext>
            </a:extLst>
          </p:cNvPr>
          <p:cNvGrpSpPr/>
          <p:nvPr/>
        </p:nvGrpSpPr>
        <p:grpSpPr>
          <a:xfrm>
            <a:off x="2765969" y="347347"/>
            <a:ext cx="599925" cy="599925"/>
            <a:chOff x="0" y="0"/>
            <a:chExt cx="1199850" cy="1199850"/>
          </a:xfrm>
        </p:grpSpPr>
        <p:sp>
          <p:nvSpPr>
            <p:cNvPr id="61" name="AutoShape 35">
              <a:extLst>
                <a:ext uri="{FF2B5EF4-FFF2-40B4-BE49-F238E27FC236}">
                  <a16:creationId xmlns:a16="http://schemas.microsoft.com/office/drawing/2014/main" id="{16361DC1-BF1E-4524-A4AF-9AC7D8C8FF64}"/>
                </a:ext>
              </a:extLst>
            </p:cNvPr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36">
              <a:extLst>
                <a:ext uri="{FF2B5EF4-FFF2-40B4-BE49-F238E27FC236}">
                  <a16:creationId xmlns:a16="http://schemas.microsoft.com/office/drawing/2014/main" id="{E03B8C64-4B8B-4CFC-B481-1BEE37BC6298}"/>
                </a:ext>
              </a:extLst>
            </p:cNvPr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3" name="Group 40">
            <a:extLst>
              <a:ext uri="{FF2B5EF4-FFF2-40B4-BE49-F238E27FC236}">
                <a16:creationId xmlns:a16="http://schemas.microsoft.com/office/drawing/2014/main" id="{6C2C5778-8E88-461F-B0DE-095FC9D9B0B6}"/>
              </a:ext>
            </a:extLst>
          </p:cNvPr>
          <p:cNvGrpSpPr/>
          <p:nvPr/>
        </p:nvGrpSpPr>
        <p:grpSpPr>
          <a:xfrm rot="-10800000">
            <a:off x="9155906" y="1523287"/>
            <a:ext cx="599925" cy="599925"/>
            <a:chOff x="0" y="0"/>
            <a:chExt cx="1199850" cy="1199850"/>
          </a:xfrm>
        </p:grpSpPr>
        <p:sp>
          <p:nvSpPr>
            <p:cNvPr id="64" name="AutoShape 41">
              <a:extLst>
                <a:ext uri="{FF2B5EF4-FFF2-40B4-BE49-F238E27FC236}">
                  <a16:creationId xmlns:a16="http://schemas.microsoft.com/office/drawing/2014/main" id="{5B4EC8A7-F923-4C2A-A376-969693C7EFF6}"/>
                </a:ext>
              </a:extLst>
            </p:cNvPr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5" name="AutoShape 42">
              <a:extLst>
                <a:ext uri="{FF2B5EF4-FFF2-40B4-BE49-F238E27FC236}">
                  <a16:creationId xmlns:a16="http://schemas.microsoft.com/office/drawing/2014/main" id="{8511B5CB-DCB1-45B3-94D0-B2C13B301114}"/>
                </a:ext>
              </a:extLst>
            </p:cNvPr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6" name="Group 46">
            <a:extLst>
              <a:ext uri="{FF2B5EF4-FFF2-40B4-BE49-F238E27FC236}">
                <a16:creationId xmlns:a16="http://schemas.microsoft.com/office/drawing/2014/main" id="{E155CCAB-0A62-4433-B7E8-DF0A2034F18F}"/>
              </a:ext>
            </a:extLst>
          </p:cNvPr>
          <p:cNvGrpSpPr/>
          <p:nvPr/>
        </p:nvGrpSpPr>
        <p:grpSpPr>
          <a:xfrm rot="-5400000">
            <a:off x="2815339" y="1546036"/>
            <a:ext cx="599925" cy="599925"/>
            <a:chOff x="0" y="0"/>
            <a:chExt cx="1199850" cy="1199850"/>
          </a:xfrm>
        </p:grpSpPr>
        <p:sp>
          <p:nvSpPr>
            <p:cNvPr id="67" name="AutoShape 47">
              <a:extLst>
                <a:ext uri="{FF2B5EF4-FFF2-40B4-BE49-F238E27FC236}">
                  <a16:creationId xmlns:a16="http://schemas.microsoft.com/office/drawing/2014/main" id="{C0D26845-CAD9-4E2B-A155-34A5C55A334F}"/>
                </a:ext>
              </a:extLst>
            </p:cNvPr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8" name="AutoShape 48">
              <a:extLst>
                <a:ext uri="{FF2B5EF4-FFF2-40B4-BE49-F238E27FC236}">
                  <a16:creationId xmlns:a16="http://schemas.microsoft.com/office/drawing/2014/main" id="{A02708C7-FF75-49E4-BF64-370595C850D1}"/>
                </a:ext>
              </a:extLst>
            </p:cNvPr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9" name="Group 52">
            <a:extLst>
              <a:ext uri="{FF2B5EF4-FFF2-40B4-BE49-F238E27FC236}">
                <a16:creationId xmlns:a16="http://schemas.microsoft.com/office/drawing/2014/main" id="{F57C3AD0-3DF8-4B07-BC5B-72D58D3EA930}"/>
              </a:ext>
            </a:extLst>
          </p:cNvPr>
          <p:cNvGrpSpPr/>
          <p:nvPr/>
        </p:nvGrpSpPr>
        <p:grpSpPr>
          <a:xfrm rot="5400000">
            <a:off x="9155906" y="266118"/>
            <a:ext cx="599925" cy="599925"/>
            <a:chOff x="0" y="0"/>
            <a:chExt cx="1199850" cy="1199850"/>
          </a:xfrm>
        </p:grpSpPr>
        <p:sp>
          <p:nvSpPr>
            <p:cNvPr id="70" name="AutoShape 53">
              <a:extLst>
                <a:ext uri="{FF2B5EF4-FFF2-40B4-BE49-F238E27FC236}">
                  <a16:creationId xmlns:a16="http://schemas.microsoft.com/office/drawing/2014/main" id="{DAB1795B-CEAA-43CD-B1B8-6C8B112D5A43}"/>
                </a:ext>
              </a:extLst>
            </p:cNvPr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1" name="AutoShape 54">
              <a:extLst>
                <a:ext uri="{FF2B5EF4-FFF2-40B4-BE49-F238E27FC236}">
                  <a16:creationId xmlns:a16="http://schemas.microsoft.com/office/drawing/2014/main" id="{62BCF572-6441-4950-890D-D4045FC85551}"/>
                </a:ext>
              </a:extLst>
            </p:cNvPr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98A88DEF-E0BE-45BD-99D6-57EDDA59B68C}"/>
              </a:ext>
            </a:extLst>
          </p:cNvPr>
          <p:cNvSpPr/>
          <p:nvPr/>
        </p:nvSpPr>
        <p:spPr>
          <a:xfrm rot="18701798">
            <a:off x="-1219276" y="913975"/>
            <a:ext cx="5022051" cy="846923"/>
          </a:xfrm>
          <a:prstGeom prst="rect">
            <a:avLst/>
          </a:prstGeom>
          <a:solidFill>
            <a:srgbClr val="25D8F9">
              <a:alpha val="84000"/>
            </a:srgbClr>
          </a:solidFill>
          <a:scene3d>
            <a:camera prst="perspectiveRelaxedModerately">
              <a:rot lat="18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ABE72C48-48EC-493A-B01B-9960663D2000}"/>
              </a:ext>
            </a:extLst>
          </p:cNvPr>
          <p:cNvSpPr/>
          <p:nvPr/>
        </p:nvSpPr>
        <p:spPr>
          <a:xfrm rot="18755129">
            <a:off x="-422857" y="887009"/>
            <a:ext cx="35060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/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cap="none" spc="0" dirty="0">
                <a:ln/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cap="none" spc="0" dirty="0">
                <a:ln/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cap="none" spc="0" dirty="0">
                <a:ln/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vi-VN" sz="3600" b="1" cap="none" spc="0" dirty="0">
              <a:ln/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765969" y="313884"/>
            <a:ext cx="68791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Học sinh nhận biết được đoạn thẳng tỉ lệ. 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</a:rPr>
              <a:t>- Học sinh hiểu được 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định lí Thalès trong tam giác. HS vận dụng để giải được một số các bài toán trong thực tiễn.</a:t>
            </a:r>
            <a:endParaRPr lang="en-US" sz="2800"/>
          </a:p>
          <a:p>
            <a:pPr algn="just"/>
            <a:endParaRPr lang="nl-NL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310543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333356" y="3232434"/>
            <a:ext cx="2811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800" dirty="0"/>
          </a:p>
        </p:txBody>
      </p:sp>
      <p:sp>
        <p:nvSpPr>
          <p:cNvPr id="81" name="Rectangle 80"/>
          <p:cNvSpPr/>
          <p:nvPr/>
        </p:nvSpPr>
        <p:spPr>
          <a:xfrm>
            <a:off x="324435" y="3755654"/>
            <a:ext cx="4620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endParaRPr lang="en-US" sz="2800" dirty="0"/>
          </a:p>
        </p:txBody>
      </p:sp>
      <p:sp>
        <p:nvSpPr>
          <p:cNvPr id="83" name="Rectangle 82"/>
          <p:cNvSpPr/>
          <p:nvPr/>
        </p:nvSpPr>
        <p:spPr>
          <a:xfrm>
            <a:off x="337805" y="4831816"/>
            <a:ext cx="5341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endParaRPr lang="en-US" sz="2800" dirty="0"/>
          </a:p>
        </p:txBody>
      </p:sp>
      <p:sp>
        <p:nvSpPr>
          <p:cNvPr id="85" name="Rectangle 84"/>
          <p:cNvSpPr/>
          <p:nvPr/>
        </p:nvSpPr>
        <p:spPr>
          <a:xfrm>
            <a:off x="323091" y="4277214"/>
            <a:ext cx="5702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Năng lực tư duy và lập luận toán học</a:t>
            </a:r>
            <a:endParaRPr lang="en-US" sz="2800" dirty="0"/>
          </a:p>
        </p:txBody>
      </p:sp>
      <p:sp>
        <p:nvSpPr>
          <p:cNvPr id="87" name="Rectangle 86"/>
          <p:cNvSpPr/>
          <p:nvPr/>
        </p:nvSpPr>
        <p:spPr>
          <a:xfrm>
            <a:off x="6469814" y="3244334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88" name="Rectangle 87"/>
          <p:cNvSpPr/>
          <p:nvPr/>
        </p:nvSpPr>
        <p:spPr>
          <a:xfrm>
            <a:off x="6466889" y="4338964"/>
            <a:ext cx="2198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endParaRPr lang="en-US" sz="2800" dirty="0"/>
          </a:p>
        </p:txBody>
      </p:sp>
      <p:sp>
        <p:nvSpPr>
          <p:cNvPr id="89" name="Rectangle 88"/>
          <p:cNvSpPr/>
          <p:nvPr/>
        </p:nvSpPr>
        <p:spPr>
          <a:xfrm>
            <a:off x="6475423" y="3791649"/>
            <a:ext cx="1975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4440127" y="2180077"/>
            <a:ext cx="399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KIẾN THỨC</a:t>
            </a:r>
          </a:p>
        </p:txBody>
      </p:sp>
      <p:grpSp>
        <p:nvGrpSpPr>
          <p:cNvPr id="86" name="Group 23"/>
          <p:cNvGrpSpPr/>
          <p:nvPr/>
        </p:nvGrpSpPr>
        <p:grpSpPr>
          <a:xfrm>
            <a:off x="4314142" y="2200743"/>
            <a:ext cx="3982916" cy="556258"/>
            <a:chOff x="0" y="0"/>
            <a:chExt cx="74362304" cy="4006111"/>
          </a:xfrm>
          <a:solidFill>
            <a:srgbClr val="33CCCC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90" name="Freeform 24"/>
            <p:cNvSpPr/>
            <p:nvPr/>
          </p:nvSpPr>
          <p:spPr>
            <a:xfrm>
              <a:off x="72390" y="72390"/>
              <a:ext cx="74217525" cy="3861332"/>
            </a:xfrm>
            <a:custGeom>
              <a:avLst/>
              <a:gdLst/>
              <a:ahLst/>
              <a:cxnLst/>
              <a:rect l="l" t="t" r="r" b="b"/>
              <a:pathLst>
                <a:path w="74217525" h="3861332">
                  <a:moveTo>
                    <a:pt x="0" y="0"/>
                  </a:moveTo>
                  <a:lnTo>
                    <a:pt x="74217525" y="0"/>
                  </a:lnTo>
                  <a:lnTo>
                    <a:pt x="74217525" y="3861332"/>
                  </a:lnTo>
                  <a:lnTo>
                    <a:pt x="0" y="386133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p3d prstMaterial="softEdge">
              <a:bevelT w="127000" prst="artDeco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1" name="Freeform 25"/>
            <p:cNvSpPr/>
            <p:nvPr/>
          </p:nvSpPr>
          <p:spPr>
            <a:xfrm>
              <a:off x="0" y="0"/>
              <a:ext cx="74362301" cy="4006111"/>
            </a:xfrm>
            <a:custGeom>
              <a:avLst/>
              <a:gdLst/>
              <a:ahLst/>
              <a:cxnLst/>
              <a:rect l="l" t="t" r="r" b="b"/>
              <a:pathLst>
                <a:path w="74362301" h="4006111">
                  <a:moveTo>
                    <a:pt x="74217523" y="3861331"/>
                  </a:moveTo>
                  <a:lnTo>
                    <a:pt x="74362301" y="3861331"/>
                  </a:lnTo>
                  <a:lnTo>
                    <a:pt x="74362301" y="4006111"/>
                  </a:lnTo>
                  <a:lnTo>
                    <a:pt x="74217523" y="4006111"/>
                  </a:lnTo>
                  <a:lnTo>
                    <a:pt x="74217523" y="386133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861331"/>
                  </a:lnTo>
                  <a:lnTo>
                    <a:pt x="0" y="3861331"/>
                  </a:lnTo>
                  <a:lnTo>
                    <a:pt x="0" y="144780"/>
                  </a:lnTo>
                  <a:close/>
                  <a:moveTo>
                    <a:pt x="0" y="3861331"/>
                  </a:moveTo>
                  <a:lnTo>
                    <a:pt x="144780" y="3861331"/>
                  </a:lnTo>
                  <a:lnTo>
                    <a:pt x="144780" y="4006111"/>
                  </a:lnTo>
                  <a:lnTo>
                    <a:pt x="0" y="4006111"/>
                  </a:lnTo>
                  <a:lnTo>
                    <a:pt x="0" y="3861331"/>
                  </a:lnTo>
                  <a:close/>
                  <a:moveTo>
                    <a:pt x="74217523" y="144780"/>
                  </a:moveTo>
                  <a:lnTo>
                    <a:pt x="74362301" y="144780"/>
                  </a:lnTo>
                  <a:lnTo>
                    <a:pt x="74362301" y="3861331"/>
                  </a:lnTo>
                  <a:lnTo>
                    <a:pt x="74217523" y="3861331"/>
                  </a:lnTo>
                  <a:lnTo>
                    <a:pt x="74217523" y="144780"/>
                  </a:lnTo>
                  <a:close/>
                  <a:moveTo>
                    <a:pt x="144780" y="3861331"/>
                  </a:moveTo>
                  <a:lnTo>
                    <a:pt x="74217523" y="3861331"/>
                  </a:lnTo>
                  <a:lnTo>
                    <a:pt x="74217523" y="4006111"/>
                  </a:lnTo>
                  <a:lnTo>
                    <a:pt x="144780" y="4006111"/>
                  </a:lnTo>
                  <a:lnTo>
                    <a:pt x="144780" y="3861331"/>
                  </a:lnTo>
                  <a:close/>
                  <a:moveTo>
                    <a:pt x="74217523" y="0"/>
                  </a:moveTo>
                  <a:lnTo>
                    <a:pt x="74362301" y="0"/>
                  </a:lnTo>
                  <a:lnTo>
                    <a:pt x="74362301" y="144780"/>
                  </a:lnTo>
                  <a:lnTo>
                    <a:pt x="74217523" y="144780"/>
                  </a:lnTo>
                  <a:lnTo>
                    <a:pt x="742175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4217523" y="0"/>
                  </a:lnTo>
                  <a:lnTo>
                    <a:pt x="742175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sp>
        <p:nvSpPr>
          <p:cNvPr id="84" name="TextBox 83"/>
          <p:cNvSpPr txBox="1"/>
          <p:nvPr/>
        </p:nvSpPr>
        <p:spPr>
          <a:xfrm>
            <a:off x="4145043" y="2174325"/>
            <a:ext cx="399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KIẾN THỨC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215296" y="5793181"/>
            <a:ext cx="399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NĂNG LỰC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3" name="Group 23"/>
          <p:cNvGrpSpPr/>
          <p:nvPr/>
        </p:nvGrpSpPr>
        <p:grpSpPr>
          <a:xfrm>
            <a:off x="6863295" y="5913703"/>
            <a:ext cx="3982916" cy="556258"/>
            <a:chOff x="0" y="0"/>
            <a:chExt cx="74362304" cy="4006111"/>
          </a:xfrm>
          <a:solidFill>
            <a:srgbClr val="33CCCC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94" name="Freeform 24"/>
            <p:cNvSpPr/>
            <p:nvPr/>
          </p:nvSpPr>
          <p:spPr>
            <a:xfrm>
              <a:off x="72390" y="72390"/>
              <a:ext cx="74217525" cy="3861332"/>
            </a:xfrm>
            <a:custGeom>
              <a:avLst/>
              <a:gdLst/>
              <a:ahLst/>
              <a:cxnLst/>
              <a:rect l="l" t="t" r="r" b="b"/>
              <a:pathLst>
                <a:path w="74217525" h="3861332">
                  <a:moveTo>
                    <a:pt x="0" y="0"/>
                  </a:moveTo>
                  <a:lnTo>
                    <a:pt x="74217525" y="0"/>
                  </a:lnTo>
                  <a:lnTo>
                    <a:pt x="74217525" y="3861332"/>
                  </a:lnTo>
                  <a:lnTo>
                    <a:pt x="0" y="386133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p3d prstMaterial="softEdge">
              <a:bevelT w="127000" prst="artDeco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5" name="Freeform 25"/>
            <p:cNvSpPr/>
            <p:nvPr/>
          </p:nvSpPr>
          <p:spPr>
            <a:xfrm>
              <a:off x="0" y="0"/>
              <a:ext cx="74362301" cy="4006111"/>
            </a:xfrm>
            <a:custGeom>
              <a:avLst/>
              <a:gdLst/>
              <a:ahLst/>
              <a:cxnLst/>
              <a:rect l="l" t="t" r="r" b="b"/>
              <a:pathLst>
                <a:path w="74362301" h="4006111">
                  <a:moveTo>
                    <a:pt x="74217523" y="3861331"/>
                  </a:moveTo>
                  <a:lnTo>
                    <a:pt x="74362301" y="3861331"/>
                  </a:lnTo>
                  <a:lnTo>
                    <a:pt x="74362301" y="4006111"/>
                  </a:lnTo>
                  <a:lnTo>
                    <a:pt x="74217523" y="4006111"/>
                  </a:lnTo>
                  <a:lnTo>
                    <a:pt x="74217523" y="386133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861331"/>
                  </a:lnTo>
                  <a:lnTo>
                    <a:pt x="0" y="3861331"/>
                  </a:lnTo>
                  <a:lnTo>
                    <a:pt x="0" y="144780"/>
                  </a:lnTo>
                  <a:close/>
                  <a:moveTo>
                    <a:pt x="0" y="3861331"/>
                  </a:moveTo>
                  <a:lnTo>
                    <a:pt x="144780" y="3861331"/>
                  </a:lnTo>
                  <a:lnTo>
                    <a:pt x="144780" y="4006111"/>
                  </a:lnTo>
                  <a:lnTo>
                    <a:pt x="0" y="4006111"/>
                  </a:lnTo>
                  <a:lnTo>
                    <a:pt x="0" y="3861331"/>
                  </a:lnTo>
                  <a:close/>
                  <a:moveTo>
                    <a:pt x="74217523" y="144780"/>
                  </a:moveTo>
                  <a:lnTo>
                    <a:pt x="74362301" y="144780"/>
                  </a:lnTo>
                  <a:lnTo>
                    <a:pt x="74362301" y="3861331"/>
                  </a:lnTo>
                  <a:lnTo>
                    <a:pt x="74217523" y="3861331"/>
                  </a:lnTo>
                  <a:lnTo>
                    <a:pt x="74217523" y="144780"/>
                  </a:lnTo>
                  <a:close/>
                  <a:moveTo>
                    <a:pt x="144780" y="3861331"/>
                  </a:moveTo>
                  <a:lnTo>
                    <a:pt x="74217523" y="3861331"/>
                  </a:lnTo>
                  <a:lnTo>
                    <a:pt x="74217523" y="4006111"/>
                  </a:lnTo>
                  <a:lnTo>
                    <a:pt x="144780" y="4006111"/>
                  </a:lnTo>
                  <a:lnTo>
                    <a:pt x="144780" y="3861331"/>
                  </a:lnTo>
                  <a:close/>
                  <a:moveTo>
                    <a:pt x="74217523" y="0"/>
                  </a:moveTo>
                  <a:lnTo>
                    <a:pt x="74362301" y="0"/>
                  </a:lnTo>
                  <a:lnTo>
                    <a:pt x="74362301" y="144780"/>
                  </a:lnTo>
                  <a:lnTo>
                    <a:pt x="74217523" y="144780"/>
                  </a:lnTo>
                  <a:lnTo>
                    <a:pt x="742175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4217523" y="0"/>
                  </a:lnTo>
                  <a:lnTo>
                    <a:pt x="742175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sp>
        <p:nvSpPr>
          <p:cNvPr id="96" name="TextBox 95"/>
          <p:cNvSpPr txBox="1"/>
          <p:nvPr/>
        </p:nvSpPr>
        <p:spPr>
          <a:xfrm>
            <a:off x="6784233" y="5856475"/>
            <a:ext cx="399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PHẨM CHẤT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1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09800" y="304800"/>
            <a:ext cx="7645400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3669" y="2235999"/>
            <a:ext cx="885371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FF0066"/>
                </a:solidFill>
                <a:latin typeface=".VnArial" pitchFamily="34" charset="0"/>
                <a:cs typeface="Times New Roman" pitchFamily="18" charset="0"/>
              </a:rPr>
              <a:t>PhÇn</a:t>
            </a:r>
            <a:r>
              <a:rPr lang="en-US" sz="4400" b="1" dirty="0">
                <a:solidFill>
                  <a:srgbClr val="FF0066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66"/>
                </a:solidFill>
                <a:latin typeface=".VnArial" pitchFamily="34" charset="0"/>
                <a:cs typeface="Times New Roman" pitchFamily="18" charset="0"/>
              </a:rPr>
              <a:t>thư­ëng</a:t>
            </a:r>
            <a:r>
              <a:rPr lang="en-US" sz="4400" b="1">
                <a:solidFill>
                  <a:srgbClr val="FF0066"/>
                </a:solidFill>
                <a:latin typeface=".VnArial" pitchFamily="34" charset="0"/>
                <a:cs typeface="Times New Roman" pitchFamily="18" charset="0"/>
              </a:rPr>
              <a:t> lµ:</a:t>
            </a:r>
          </a:p>
          <a:p>
            <a:pPr algn="ctr" eaLnBrk="1" hangingPunct="1"/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COMBO (viết chì + tẩy)</a:t>
            </a:r>
          </a:p>
          <a:p>
            <a:pPr algn="ctr" eaLnBrk="1" hangingPunct="1"/>
            <a:r>
              <a:rPr lang="en-US" sz="44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thế hệ mới.</a:t>
            </a:r>
            <a:endParaRPr lang="en-US" sz="44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209800" y="304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9396412" y="1115224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257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750730" y="3934624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173665" y="4680858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421452" y="4272866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524501" y="5395609"/>
            <a:ext cx="1345140" cy="1050263"/>
            <a:chOff x="998208" y="5546153"/>
            <a:chExt cx="1345140" cy="1050263"/>
          </a:xfrm>
        </p:grpSpPr>
        <p:sp>
          <p:nvSpPr>
            <p:cNvPr id="11" name="TextBox 10">
              <a:hlinkClick r:id="rId3" action="ppaction://hlinksldjump"/>
            </p:cNvPr>
            <p:cNvSpPr txBox="1"/>
            <p:nvPr/>
          </p:nvSpPr>
          <p:spPr>
            <a:xfrm>
              <a:off x="1143052" y="5765419"/>
              <a:ext cx="902811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  <a:hlinkClick r:id="rId3" action="ppaction://hlinksldjump"/>
                </a:rPr>
                <a:t>Quay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vi-V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urved Up Arrow 11"/>
            <p:cNvSpPr/>
            <p:nvPr/>
          </p:nvSpPr>
          <p:spPr>
            <a:xfrm rot="21394989">
              <a:off x="998208" y="6006829"/>
              <a:ext cx="1345140" cy="510627"/>
            </a:xfrm>
            <a:prstGeom prst="curvedUp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1105997" y="5546153"/>
              <a:ext cx="1068910" cy="480357"/>
            </a:xfrm>
            <a:prstGeom prst="curvedDownArrow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1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53144" y="275772"/>
            <a:ext cx="11143359" cy="630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500" b="1">
                <a:solidFill>
                  <a:srgbClr val="F30903"/>
                </a:solidFill>
                <a:latin typeface="VNI-Times" pitchFamily="2" charset="0"/>
                <a:cs typeface="Times New Roman" pitchFamily="18" charset="0"/>
              </a:rPr>
              <a:t>Phaàn thöôûng laø </a:t>
            </a:r>
            <a:r>
              <a:rPr lang="en-US" sz="3500" b="1">
                <a:solidFill>
                  <a:srgbClr val="0000FF"/>
                </a:solidFill>
                <a:latin typeface="VNI-Times" pitchFamily="2" charset="0"/>
                <a:cs typeface="Times New Roman" pitchFamily="18" charset="0"/>
              </a:rPr>
              <a:t>moät soá hình aûnh “ñaëc bieät” ñeå giaûi trí</a:t>
            </a:r>
            <a:r>
              <a:rPr lang="en-US" sz="3500" b="1">
                <a:solidFill>
                  <a:srgbClr val="F30903"/>
                </a:solidFill>
                <a:latin typeface="VNI-Times" pitchFamily="2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3" descr="177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3" y="1169550"/>
            <a:ext cx="5598902" cy="531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17678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65" y="1169551"/>
            <a:ext cx="5169692" cy="531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224823" y="5437622"/>
            <a:ext cx="1345140" cy="1050263"/>
            <a:chOff x="998208" y="5546153"/>
            <a:chExt cx="1345140" cy="1050263"/>
          </a:xfrm>
        </p:grpSpPr>
        <p:sp>
          <p:nvSpPr>
            <p:cNvPr id="6" name="TextBox 5">
              <a:hlinkClick r:id="rId6" action="ppaction://hlinksldjump"/>
            </p:cNvPr>
            <p:cNvSpPr txBox="1"/>
            <p:nvPr/>
          </p:nvSpPr>
          <p:spPr>
            <a:xfrm>
              <a:off x="1143052" y="5765419"/>
              <a:ext cx="902811" cy="830997"/>
            </a:xfrm>
            <a:prstGeom prst="rect">
              <a:avLst/>
            </a:prstGeom>
            <a:solidFill>
              <a:srgbClr val="A4A5A4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action="ppaction://hlinksldjump"/>
                </a:rPr>
                <a:t>Quay</a:t>
              </a:r>
              <a:endPara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vi-VN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urved Up Arrow 6"/>
            <p:cNvSpPr/>
            <p:nvPr/>
          </p:nvSpPr>
          <p:spPr>
            <a:xfrm rot="21394989">
              <a:off x="998208" y="6006829"/>
              <a:ext cx="1345140" cy="510627"/>
            </a:xfrm>
            <a:prstGeom prst="curvedUp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1105997" y="5546153"/>
              <a:ext cx="1068910" cy="480357"/>
            </a:xfrm>
            <a:prstGeom prst="curvedDownArrow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4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92321" y="4579938"/>
            <a:ext cx="4546600" cy="1784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2148114" y="279763"/>
            <a:ext cx="7765143" cy="60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 bwMode="auto">
          <a:xfrm>
            <a:off x="7119348" y="3980792"/>
            <a:ext cx="3817263" cy="400110"/>
          </a:xfrm>
          <a:prstGeom prst="rect">
            <a:avLst/>
          </a:prstGeom>
          <a:gradFill rotWithShape="1">
            <a:gsLst>
              <a:gs pos="0">
                <a:srgbClr val="CC00FF">
                  <a:alpha val="34000"/>
                </a:srgbClr>
              </a:gs>
              <a:gs pos="50000">
                <a:schemeClr val="bg1"/>
              </a:gs>
              <a:gs pos="100000">
                <a:srgbClr val="CC00FF">
                  <a:alpha val="34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KẾT QUẢ ĐÚNG NHẤT</a:t>
            </a:r>
            <a:endParaRPr lang="en-US" sz="2000" b="1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840241"/>
              </p:ext>
            </p:extLst>
          </p:nvPr>
        </p:nvGraphicFramePr>
        <p:xfrm>
          <a:off x="8242074" y="4803775"/>
          <a:ext cx="184626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215640" progId="Equation.DSMT4">
                  <p:embed/>
                </p:oleObj>
              </mc:Choice>
              <mc:Fallback>
                <p:oleObj name="Equation" r:id="rId6" imgW="939600" imgH="215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42074" y="4803775"/>
                        <a:ext cx="1846262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369006"/>
              </p:ext>
            </p:extLst>
          </p:nvPr>
        </p:nvGraphicFramePr>
        <p:xfrm>
          <a:off x="5856741" y="4829175"/>
          <a:ext cx="224948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190440" progId="Equation.DSMT4">
                  <p:embed/>
                </p:oleObj>
              </mc:Choice>
              <mc:Fallback>
                <p:oleObj name="Equation" r:id="rId8" imgW="1143000" imgH="190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6741" y="4829175"/>
                        <a:ext cx="2249488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812456"/>
              </p:ext>
            </p:extLst>
          </p:nvPr>
        </p:nvGraphicFramePr>
        <p:xfrm>
          <a:off x="8242074" y="5473700"/>
          <a:ext cx="21494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880" imgH="444240" progId="Equation.DSMT4">
                  <p:embed/>
                </p:oleObj>
              </mc:Choice>
              <mc:Fallback>
                <p:oleObj name="Equation" r:id="rId10" imgW="1091880" imgH="4442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42074" y="5473700"/>
                        <a:ext cx="2149475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2633253" y="396151"/>
            <a:ext cx="76816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 err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595258" y="1143000"/>
            <a:ext cx="0" cy="5867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 bwMode="auto">
          <a:xfrm>
            <a:off x="10278271" y="5689761"/>
            <a:ext cx="160813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chọn</a:t>
            </a:r>
            <a:endParaRPr lang="en-US" sz="2400" b="1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662989"/>
              </p:ext>
            </p:extLst>
          </p:nvPr>
        </p:nvGraphicFramePr>
        <p:xfrm>
          <a:off x="5856741" y="5513388"/>
          <a:ext cx="1573212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920" imgH="444240" progId="Equation.DSMT4">
                  <p:embed/>
                </p:oleObj>
              </mc:Choice>
              <mc:Fallback>
                <p:oleObj name="Equation" r:id="rId12" imgW="799920" imgH="4442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56741" y="5513388"/>
                        <a:ext cx="1573212" cy="87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tra-loi-du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34248" y="2899098"/>
            <a:ext cx="609600" cy="609600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31276"/>
              </p:ext>
            </p:extLst>
          </p:nvPr>
        </p:nvGraphicFramePr>
        <p:xfrm>
          <a:off x="7331075" y="2890838"/>
          <a:ext cx="353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36480" imgH="431640" progId="Equation.DSMT4">
                  <p:embed/>
                </p:oleObj>
              </mc:Choice>
              <mc:Fallback>
                <p:oleObj name="Equation" r:id="rId15" imgW="1536480" imgH="4316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31075" y="2890838"/>
                        <a:ext cx="3530600" cy="990600"/>
                      </a:xfrm>
                      <a:prstGeom prst="rect">
                        <a:avLst/>
                      </a:prstGeom>
                      <a:ln>
                        <a:solidFill>
                          <a:srgbClr val="FF006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55620" y="769256"/>
            <a:ext cx="4942576" cy="4823528"/>
            <a:chOff x="5792242" y="3463805"/>
            <a:chExt cx="4942576" cy="4811583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5792242" y="3463805"/>
              <a:ext cx="4942576" cy="4811583"/>
            </a:xfrm>
            <a:prstGeom prst="roundRect">
              <a:avLst>
                <a:gd name="adj" fmla="val 11255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latin typeface=".VnArial" pitchFamily="34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8426231"/>
                </p:ext>
              </p:extLst>
            </p:nvPr>
          </p:nvGraphicFramePr>
          <p:xfrm>
            <a:off x="5799509" y="3575943"/>
            <a:ext cx="4908892" cy="4440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755800" imgH="2349360" progId="Equation.DSMT4">
                    <p:embed/>
                  </p:oleObj>
                </mc:Choice>
                <mc:Fallback>
                  <p:oleObj name="Equation" r:id="rId17" imgW="2755800" imgH="234936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799509" y="3575943"/>
                          <a:ext cx="4908892" cy="44401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82226" y="217673"/>
            <a:ext cx="3795373" cy="2790923"/>
          </a:xfrm>
          <a:prstGeom prst="rect">
            <a:avLst/>
          </a:prstGeom>
        </p:spPr>
      </p:pic>
      <p:pic>
        <p:nvPicPr>
          <p:cNvPr id="21" name="Picture 1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66" y="318739"/>
            <a:ext cx="1575486" cy="142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1166566" y="5192675"/>
            <a:ext cx="94769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  <a:endParaRPr lang="en-US" sz="2000" b="1" dirty="0" err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967295" y="5192675"/>
            <a:ext cx="94769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  <a:endParaRPr lang="en-US" sz="2000" b="1" dirty="0" err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Up Arrow 12">
            <a:hlinkClick r:id="rId22" action="ppaction://hlinksldjump"/>
          </p:cNvPr>
          <p:cNvSpPr/>
          <p:nvPr/>
        </p:nvSpPr>
        <p:spPr>
          <a:xfrm>
            <a:off x="1958014" y="5392730"/>
            <a:ext cx="2940390" cy="1103167"/>
          </a:xfrm>
          <a:prstGeom prst="upArrow">
            <a:avLst>
              <a:gd name="adj1" fmla="val 825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Click chuột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thưởng</a:t>
            </a:r>
            <a:endParaRPr lang="vi-V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tra-loi-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44030" y="4274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09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09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09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22" grpId="0"/>
      <p:bldP spid="23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457" y="1262744"/>
            <a:ext cx="10450285" cy="526297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TỰ HỌC Ở NHÀ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Học hiểu định lí Thalès bằng lời. Ghi được giả thiết và kết luận định lí thông qua hình vẽ.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Xem lại và hiểu các bài tập đã giải.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Làm thêm bài tập 2 SGK trang 57 của bộ sách Cánh diều toán 8 tập 2.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Đọc hiểu trước định lí đảo và hệ quả định lí Thalès.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LUÔN CHĂM NGOAN – HỌC TỐT!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CÁC EM.</a:t>
            </a:r>
          </a:p>
        </p:txBody>
      </p:sp>
    </p:spTree>
    <p:extLst>
      <p:ext uri="{BB962C8B-B14F-4D97-AF65-F5344CB8AC3E}">
        <p14:creationId xmlns:p14="http://schemas.microsoft.com/office/powerpoint/2010/main" val="385616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54D84999-1C09-4EC6-9F84-E0A78D0BB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D48FD5B-295E-4E8C-9EEA-4ED5A9DC2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-1034273"/>
            <a:ext cx="11544300" cy="7556120"/>
          </a:xfrm>
          <a:prstGeom prst="rect">
            <a:avLst/>
          </a:prstGeom>
        </p:spPr>
      </p:pic>
      <p:sp>
        <p:nvSpPr>
          <p:cNvPr id="72" name="Google Shape;1040;p39"/>
          <p:cNvSpPr txBox="1"/>
          <p:nvPr/>
        </p:nvSpPr>
        <p:spPr>
          <a:xfrm>
            <a:off x="4264198" y="254105"/>
            <a:ext cx="8180933" cy="11419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  <a:scene3d>
              <a:camera prst="perspectiveRelaxedModerately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THIẾT BỊ DẠY HỌC VÀ HỌC LIỆU</a:t>
            </a:r>
            <a:endParaRPr lang="en-US" sz="3600" b="1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088" y="1713146"/>
            <a:ext cx="84241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tính, máy chiếu,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thẳng, SGK, kế hoạch bài dạy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101088" y="2967335"/>
            <a:ext cx="8424164" cy="117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 góc.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4E3061FB-240E-4D1D-96C4-F10482EA5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232" y="4142856"/>
            <a:ext cx="2548674" cy="29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>
                <a:solidFill>
                  <a:srgbClr val="FCF4E8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>
                <a:solidFill>
                  <a:srgbClr val="FCF4E8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>
                <a:solidFill>
                  <a:srgbClr val="FCF4E8"/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>
                <a:solidFill>
                  <a:srgbClr val="FCF4E8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>
                <a:solidFill>
                  <a:srgbClr val="FCF4E8"/>
                </a:solidFill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366856" y="980663"/>
            <a:ext cx="893964" cy="4756217"/>
            <a:chOff x="-148344" y="1"/>
            <a:chExt cx="1787927" cy="9512433"/>
          </a:xfrm>
        </p:grpSpPr>
        <p:sp>
          <p:nvSpPr>
            <p:cNvPr id="40" name="TextBox 40"/>
            <p:cNvSpPr txBox="1"/>
            <p:nvPr/>
          </p:nvSpPr>
          <p:spPr>
            <a:xfrm rot="16200000">
              <a:off x="508044" y="6121575"/>
              <a:ext cx="475152" cy="178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 rot="16200000">
              <a:off x="508043" y="-656386"/>
              <a:ext cx="475152" cy="178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4" y="47327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4" y="160293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4" y="273259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4" y="386225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4" y="499191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4" y="725123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4" y="838089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86659" y="672178"/>
            <a:ext cx="9970759" cy="5486400"/>
            <a:chOff x="0" y="0"/>
            <a:chExt cx="3939065" cy="216746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9FC2B6"/>
              </a:solidFill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AutoShape 55"/>
          <p:cNvSpPr/>
          <p:nvPr/>
        </p:nvSpPr>
        <p:spPr>
          <a:xfrm rot="-8791684">
            <a:off x="5736372" y="1642545"/>
            <a:ext cx="2096868" cy="0"/>
          </a:xfrm>
          <a:prstGeom prst="line">
            <a:avLst/>
          </a:prstGeom>
          <a:ln w="47625" cap="flat">
            <a:solidFill>
              <a:srgbClr val="E76262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56" name="AutoShape 56"/>
          <p:cNvSpPr/>
          <p:nvPr/>
        </p:nvSpPr>
        <p:spPr>
          <a:xfrm rot="-2000892">
            <a:off x="3948568" y="1642545"/>
            <a:ext cx="2096868" cy="0"/>
          </a:xfrm>
          <a:prstGeom prst="line">
            <a:avLst/>
          </a:prstGeom>
          <a:ln w="47625" cap="flat">
            <a:solidFill>
              <a:srgbClr val="E76262"/>
            </a:solidFill>
            <a:prstDash val="lgDash"/>
            <a:headEnd type="none" w="sm" len="sm"/>
            <a:tailEnd type="none" w="sm" len="sm"/>
          </a:ln>
        </p:spPr>
      </p:sp>
      <p:grpSp>
        <p:nvGrpSpPr>
          <p:cNvPr id="57" name="Group 57"/>
          <p:cNvGrpSpPr/>
          <p:nvPr/>
        </p:nvGrpSpPr>
        <p:grpSpPr>
          <a:xfrm>
            <a:off x="5241650" y="581782"/>
            <a:ext cx="1268345" cy="126834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F91"/>
            </a:solidFill>
            <a:ln w="47625">
              <a:solidFill>
                <a:srgbClr val="E76262"/>
              </a:solidFill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76200" y="-57150"/>
              <a:ext cx="660400" cy="793750"/>
            </a:xfrm>
            <a:prstGeom prst="rect">
              <a:avLst/>
            </a:prstGeom>
          </p:spPr>
          <p:txBody>
            <a:bodyPr lIns="31657" tIns="31657" rIns="31657" bIns="31657" rtlCol="0" anchor="ctr"/>
            <a:lstStyle/>
            <a:p>
              <a:pPr algn="ctr">
                <a:lnSpc>
                  <a:spcPts val="6533"/>
                </a:lnSpc>
              </a:pPr>
              <a:r>
                <a:rPr lang="vi-VN" sz="4800" b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§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666" dirty="0">
                <a:solidFill>
                  <a:srgbClr val="503D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2256426" y="2236661"/>
            <a:ext cx="7266049" cy="3562744"/>
            <a:chOff x="0" y="0"/>
            <a:chExt cx="3393203" cy="405776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393203" cy="405776"/>
            </a:xfrm>
            <a:custGeom>
              <a:avLst/>
              <a:gdLst/>
              <a:ahLst/>
              <a:cxnLst/>
              <a:rect l="l" t="t" r="r" b="b"/>
              <a:pathLst>
                <a:path w="3393203" h="405776">
                  <a:moveTo>
                    <a:pt x="71033" y="0"/>
                  </a:moveTo>
                  <a:lnTo>
                    <a:pt x="3322170" y="0"/>
                  </a:lnTo>
                  <a:cubicBezTo>
                    <a:pt x="3341010" y="0"/>
                    <a:pt x="3359077" y="7484"/>
                    <a:pt x="3372398" y="20805"/>
                  </a:cubicBezTo>
                  <a:cubicBezTo>
                    <a:pt x="3385720" y="34126"/>
                    <a:pt x="3393203" y="52194"/>
                    <a:pt x="3393203" y="71033"/>
                  </a:cubicBezTo>
                  <a:lnTo>
                    <a:pt x="3393203" y="334743"/>
                  </a:lnTo>
                  <a:cubicBezTo>
                    <a:pt x="3393203" y="353582"/>
                    <a:pt x="3385720" y="371650"/>
                    <a:pt x="3372398" y="384971"/>
                  </a:cubicBezTo>
                  <a:cubicBezTo>
                    <a:pt x="3359077" y="398292"/>
                    <a:pt x="3341010" y="405776"/>
                    <a:pt x="3322170" y="405776"/>
                  </a:cubicBezTo>
                  <a:lnTo>
                    <a:pt x="71033" y="405776"/>
                  </a:lnTo>
                  <a:cubicBezTo>
                    <a:pt x="52194" y="405776"/>
                    <a:pt x="34126" y="398292"/>
                    <a:pt x="20805" y="384971"/>
                  </a:cubicBezTo>
                  <a:cubicBezTo>
                    <a:pt x="7484" y="371650"/>
                    <a:pt x="0" y="353582"/>
                    <a:pt x="0" y="334743"/>
                  </a:cubicBezTo>
                  <a:lnTo>
                    <a:pt x="0" y="71033"/>
                  </a:lnTo>
                  <a:cubicBezTo>
                    <a:pt x="0" y="52194"/>
                    <a:pt x="7484" y="34126"/>
                    <a:pt x="20805" y="20805"/>
                  </a:cubicBezTo>
                  <a:cubicBezTo>
                    <a:pt x="34126" y="7484"/>
                    <a:pt x="52194" y="0"/>
                    <a:pt x="710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E76262"/>
              </a:solidFill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8650" tIns="28650" rIns="28650" bIns="28650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444215" y="2498387"/>
            <a:ext cx="1989735" cy="2152953"/>
            <a:chOff x="0" y="-66675"/>
            <a:chExt cx="812800" cy="87947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>
              <a:solidFill>
                <a:srgbClr val="FCF4E8"/>
              </a:solidFill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>
                <a:lnSpc>
                  <a:spcPts val="2800"/>
                </a:lnSpc>
              </a:pPr>
              <a:endParaRPr lang="en-US" sz="2000" dirty="0">
                <a:solidFill>
                  <a:srgbClr val="503D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91" name="Freeform 9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2" name="TextBox 9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94" name="Freeform 9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5" name="TextBox 9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6" name="Freeform 96"/>
          <p:cNvSpPr/>
          <p:nvPr/>
        </p:nvSpPr>
        <p:spPr>
          <a:xfrm>
            <a:off x="1816667" y="1446664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</p:sp>
      <p:sp>
        <p:nvSpPr>
          <p:cNvPr id="101" name="TextBox 101"/>
          <p:cNvSpPr txBox="1"/>
          <p:nvPr/>
        </p:nvSpPr>
        <p:spPr>
          <a:xfrm>
            <a:off x="2623057" y="2693977"/>
            <a:ext cx="6718417" cy="403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25 ĐỊNH LÍ THALÈS TRONG TAM GIÁC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I. ĐOẠN THẲNG TỈ LỆ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II. ĐỊNH LÍ THALÈS TRONG TAM GIÁC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Thalès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ctr">
              <a:lnSpc>
                <a:spcPts val="4480"/>
              </a:lnSpc>
              <a:spcBef>
                <a:spcPct val="0"/>
              </a:spcBef>
              <a:buAutoNum type="romanUcPeriod"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" name="Group 103"/>
          <p:cNvGrpSpPr/>
          <p:nvPr/>
        </p:nvGrpSpPr>
        <p:grpSpPr>
          <a:xfrm>
            <a:off x="398606" y="1126758"/>
            <a:ext cx="893964" cy="4756218"/>
            <a:chOff x="4056" y="-1"/>
            <a:chExt cx="1787927" cy="9512435"/>
          </a:xfrm>
        </p:grpSpPr>
        <p:sp>
          <p:nvSpPr>
            <p:cNvPr id="104" name="TextBox 104"/>
            <p:cNvSpPr txBox="1"/>
            <p:nvPr/>
          </p:nvSpPr>
          <p:spPr>
            <a:xfrm rot="5400000">
              <a:off x="660443" y="-656388"/>
              <a:ext cx="475152" cy="178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473273"/>
              <a:ext cx="475152" cy="178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3" y="1602933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3" y="273259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3" y="386225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3" y="499191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3" y="6121577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3" y="725123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3" y="838089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13" name="Freeform 113"/>
          <p:cNvSpPr/>
          <p:nvPr/>
        </p:nvSpPr>
        <p:spPr>
          <a:xfrm>
            <a:off x="4946133" y="541178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</p:sp>
      <p:pic>
        <p:nvPicPr>
          <p:cNvPr id="114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38913">
            <a:off x="1167849" y="4246116"/>
            <a:ext cx="1928595" cy="1660178"/>
          </a:xfrm>
          <a:prstGeom prst="rect">
            <a:avLst/>
          </a:prstGeom>
        </p:spPr>
      </p:pic>
      <p:pic>
        <p:nvPicPr>
          <p:cNvPr id="116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80251">
            <a:off x="8589043" y="925256"/>
            <a:ext cx="1908749" cy="113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6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91" y="1107996"/>
            <a:ext cx="5479696" cy="2330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2186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11500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49739" y="1634909"/>
            <a:ext cx="374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MỞ ĐẦU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A9D927D-33CD-4897-B5ED-38B99F989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68" y="3510196"/>
            <a:ext cx="2499962" cy="20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5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4907" y="1962779"/>
            <a:ext cx="797858" cy="88184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21591" r="53762" b="18310"/>
          <a:stretch/>
        </p:blipFill>
        <p:spPr>
          <a:xfrm>
            <a:off x="2697410" y="3979308"/>
            <a:ext cx="474829" cy="42563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21591" r="53762" b="18310"/>
          <a:stretch/>
        </p:blipFill>
        <p:spPr>
          <a:xfrm>
            <a:off x="2697410" y="4963670"/>
            <a:ext cx="474829" cy="42563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 b="18310"/>
          <a:stretch/>
        </p:blipFill>
        <p:spPr>
          <a:xfrm>
            <a:off x="2697410" y="5818840"/>
            <a:ext cx="689848" cy="6840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r="50192" b="18310"/>
          <a:stretch/>
        </p:blipFill>
        <p:spPr>
          <a:xfrm>
            <a:off x="2697410" y="2889406"/>
            <a:ext cx="580040" cy="636717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395272"/>
              </p:ext>
            </p:extLst>
          </p:nvPr>
        </p:nvGraphicFramePr>
        <p:xfrm>
          <a:off x="5900679" y="2968126"/>
          <a:ext cx="4861379" cy="51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73040" imgH="203040" progId="Equation.DSMT4">
                  <p:embed/>
                </p:oleObj>
              </mc:Choice>
              <mc:Fallback>
                <p:oleObj name="Equation" r:id="rId10" imgW="2273040" imgH="2030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00679" y="2968126"/>
                        <a:ext cx="4861379" cy="5101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FF33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363060" y="2918350"/>
            <a:ext cx="782577" cy="5788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63060" y="3902712"/>
            <a:ext cx="780106" cy="5788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63060" y="4887074"/>
            <a:ext cx="780106" cy="5788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63060" y="5871436"/>
            <a:ext cx="780106" cy="5788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57473" y="3055755"/>
            <a:ext cx="2362530" cy="1735155"/>
            <a:chOff x="14205482" y="1158714"/>
            <a:chExt cx="2362530" cy="1735155"/>
          </a:xfrm>
        </p:grpSpPr>
        <p:sp>
          <p:nvSpPr>
            <p:cNvPr id="20" name="Rectangle 19"/>
            <p:cNvSpPr/>
            <p:nvPr/>
          </p:nvSpPr>
          <p:spPr>
            <a:xfrm>
              <a:off x="14637183" y="2432204"/>
              <a:ext cx="14991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Giỏi lắm! 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5482" y="1158714"/>
              <a:ext cx="2362530" cy="144800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189174" y="2955810"/>
            <a:ext cx="1539735" cy="1857849"/>
            <a:chOff x="14942332" y="2478384"/>
            <a:chExt cx="1539735" cy="1857849"/>
          </a:xfrm>
        </p:grpSpPr>
        <p:sp>
          <p:nvSpPr>
            <p:cNvPr id="13" name="TextBox 12"/>
            <p:cNvSpPr txBox="1"/>
            <p:nvPr/>
          </p:nvSpPr>
          <p:spPr>
            <a:xfrm>
              <a:off x="14942332" y="3874568"/>
              <a:ext cx="1457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Thật tiếc!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8328" y="2478384"/>
              <a:ext cx="1533739" cy="1514686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2247900" y="285750"/>
            <a:ext cx="803910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694940"/>
              </p:ext>
            </p:extLst>
          </p:nvPr>
        </p:nvGraphicFramePr>
        <p:xfrm>
          <a:off x="4200608" y="2726851"/>
          <a:ext cx="1284339" cy="961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61760" imgH="571320" progId="Equation.DSMT4">
                  <p:embed/>
                </p:oleObj>
              </mc:Choice>
              <mc:Fallback>
                <p:oleObj name="Equation" r:id="rId14" imgW="761760" imgH="57132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00608" y="2726851"/>
                        <a:ext cx="1284339" cy="961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556218"/>
              </p:ext>
            </p:extLst>
          </p:nvPr>
        </p:nvGraphicFramePr>
        <p:xfrm>
          <a:off x="4200608" y="5725657"/>
          <a:ext cx="1666787" cy="961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90360" imgH="571320" progId="Equation.DSMT4">
                  <p:embed/>
                </p:oleObj>
              </mc:Choice>
              <mc:Fallback>
                <p:oleObj name="Equation" r:id="rId16" imgW="990360" imgH="57132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00608" y="5725657"/>
                        <a:ext cx="1666787" cy="961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278470"/>
              </p:ext>
            </p:extLst>
          </p:nvPr>
        </p:nvGraphicFramePr>
        <p:xfrm>
          <a:off x="4200608" y="4695575"/>
          <a:ext cx="1648235" cy="961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77760" imgH="571320" progId="Equation.DSMT4">
                  <p:embed/>
                </p:oleObj>
              </mc:Choice>
              <mc:Fallback>
                <p:oleObj name="Equation" r:id="rId18" imgW="977760" imgH="57132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200608" y="4695575"/>
                        <a:ext cx="1648235" cy="961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540"/>
              </p:ext>
            </p:extLst>
          </p:nvPr>
        </p:nvGraphicFramePr>
        <p:xfrm>
          <a:off x="4200608" y="3711213"/>
          <a:ext cx="1603997" cy="961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52200" imgH="571320" progId="Equation.DSMT4">
                  <p:embed/>
                </p:oleObj>
              </mc:Choice>
              <mc:Fallback>
                <p:oleObj name="Equation" r:id="rId20" imgW="952200" imgH="57132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00608" y="3711213"/>
                        <a:ext cx="1603997" cy="961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2315615" y="337217"/>
            <a:ext cx="9137530" cy="2047170"/>
            <a:chOff x="1662113" y="924842"/>
            <a:chExt cx="9137530" cy="2047170"/>
          </a:xfrm>
        </p:grpSpPr>
        <p:sp>
          <p:nvSpPr>
            <p:cNvPr id="39" name="Round Diagonal Corner Rectangle 38"/>
            <p:cNvSpPr/>
            <p:nvPr/>
          </p:nvSpPr>
          <p:spPr>
            <a:xfrm>
              <a:off x="1662113" y="924842"/>
              <a:ext cx="9137530" cy="165319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Object 32"/>
            <p:cNvSpPr txBox="1"/>
            <p:nvPr/>
          </p:nvSpPr>
          <p:spPr>
            <a:xfrm>
              <a:off x="2639189" y="1514687"/>
              <a:ext cx="7183378" cy="1457325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</a:t>
              </a: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 thức nào sau đây là tỉ lệ thức?</a:t>
              </a:r>
            </a:p>
          </p:txBody>
        </p:sp>
      </p:grpSp>
      <p:pic>
        <p:nvPicPr>
          <p:cNvPr id="72" name="ĐA Đúng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85762" y="-723569"/>
            <a:ext cx="609600" cy="609600"/>
          </a:xfrm>
          <a:prstGeom prst="rect">
            <a:avLst/>
          </a:prstGeom>
        </p:spPr>
      </p:pic>
      <p:pic>
        <p:nvPicPr>
          <p:cNvPr id="73" name="tra-loi-du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734345" y="6997915"/>
            <a:ext cx="609600" cy="609600"/>
          </a:xfrm>
          <a:prstGeom prst="rect">
            <a:avLst/>
          </a:prstGeom>
        </p:spPr>
      </p:pic>
      <p:pic>
        <p:nvPicPr>
          <p:cNvPr id="74" name="tra-loi-sa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15150" y="7013487"/>
            <a:ext cx="609600" cy="609600"/>
          </a:xfrm>
          <a:prstGeom prst="rect">
            <a:avLst/>
          </a:prstGeom>
        </p:spPr>
      </p:pic>
      <p:sp>
        <p:nvSpPr>
          <p:cNvPr id="78" name="Quad Arrow Callout 77"/>
          <p:cNvSpPr/>
          <p:nvPr/>
        </p:nvSpPr>
        <p:spPr>
          <a:xfrm>
            <a:off x="567286" y="280780"/>
            <a:ext cx="2309803" cy="2110861"/>
          </a:xfrm>
          <a:prstGeom prst="quadArrow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</a:rPr>
              <a:t>KHỞI</a:t>
            </a:r>
            <a:br>
              <a:rPr lang="en-US" sz="2700" b="1">
                <a:solidFill>
                  <a:srgbClr val="FFFF00"/>
                </a:solidFill>
              </a:rPr>
            </a:br>
            <a:r>
              <a:rPr lang="en-US" sz="2700" b="1">
                <a:solidFill>
                  <a:srgbClr val="FFFF00"/>
                </a:solidFill>
              </a:rPr>
              <a:t>ĐỘNG</a:t>
            </a:r>
            <a:endParaRPr lang="vi-VN" sz="2700" b="1">
              <a:solidFill>
                <a:srgbClr val="FFFF00"/>
              </a:solidFill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527739"/>
              </p:ext>
            </p:extLst>
          </p:nvPr>
        </p:nvGraphicFramePr>
        <p:xfrm>
          <a:off x="5900679" y="4022046"/>
          <a:ext cx="49704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323800" imgH="203040" progId="Equation.DSMT4">
                  <p:embed/>
                </p:oleObj>
              </mc:Choice>
              <mc:Fallback>
                <p:oleObj name="Equation" r:id="rId23" imgW="2323800" imgH="20304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00679" y="4022046"/>
                        <a:ext cx="4970462" cy="5095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FF33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36619"/>
              </p:ext>
            </p:extLst>
          </p:nvPr>
        </p:nvGraphicFramePr>
        <p:xfrm>
          <a:off x="5900679" y="4921250"/>
          <a:ext cx="59213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768400" imgH="203040" progId="Equation.DSMT4">
                  <p:embed/>
                </p:oleObj>
              </mc:Choice>
              <mc:Fallback>
                <p:oleObj name="Equation" r:id="rId25" imgW="2768400" imgH="203040" progId="Equation.DSMT4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900679" y="4921250"/>
                        <a:ext cx="5921375" cy="5095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FF33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719614"/>
              </p:ext>
            </p:extLst>
          </p:nvPr>
        </p:nvGraphicFramePr>
        <p:xfrm>
          <a:off x="5900679" y="5905500"/>
          <a:ext cx="50800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374560" imgH="203040" progId="Equation.DSMT4">
                  <p:embed/>
                </p:oleObj>
              </mc:Choice>
              <mc:Fallback>
                <p:oleObj name="Equation" r:id="rId27" imgW="2374560" imgH="20304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900679" y="5905500"/>
                        <a:ext cx="5080000" cy="5095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FF33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98208" y="5546153"/>
            <a:ext cx="1345140" cy="971303"/>
            <a:chOff x="998208" y="5546153"/>
            <a:chExt cx="1345140" cy="971303"/>
          </a:xfrm>
        </p:grpSpPr>
        <p:sp>
          <p:nvSpPr>
            <p:cNvPr id="2" name="TextBox 1">
              <a:hlinkClick r:id="" action="ppaction://hlinkshowjump?jump=nextslide"/>
            </p:cNvPr>
            <p:cNvSpPr txBox="1"/>
            <p:nvPr/>
          </p:nvSpPr>
          <p:spPr>
            <a:xfrm>
              <a:off x="1103169" y="5576735"/>
              <a:ext cx="982577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</a:t>
              </a:r>
            </a:p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endParaRPr lang="vi-V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Curved Up Arrow 2"/>
            <p:cNvSpPr/>
            <p:nvPr/>
          </p:nvSpPr>
          <p:spPr>
            <a:xfrm rot="21394989">
              <a:off x="998208" y="6006829"/>
              <a:ext cx="1345140" cy="510627"/>
            </a:xfrm>
            <a:prstGeom prst="curvedUp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4" name="Curved Down Arrow 3"/>
            <p:cNvSpPr/>
            <p:nvPr/>
          </p:nvSpPr>
          <p:spPr>
            <a:xfrm>
              <a:off x="1105997" y="5546153"/>
              <a:ext cx="1068910" cy="480357"/>
            </a:xfrm>
            <a:prstGeom prst="curvedDownArrow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37132" y="2158063"/>
            <a:ext cx="6732933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 hãy tìm ra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án đúng nhé!)</a:t>
            </a:r>
            <a:endParaRPr lang="vi-V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8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97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97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097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8097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10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8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4907" y="1715129"/>
            <a:ext cx="797858" cy="88184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21591" r="53762" b="18310"/>
          <a:stretch/>
        </p:blipFill>
        <p:spPr>
          <a:xfrm>
            <a:off x="3012907" y="3742320"/>
            <a:ext cx="713453" cy="639538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4915558" y="3436603"/>
            <a:ext cx="2641272" cy="1032830"/>
            <a:chOff x="1473452" y="5266193"/>
            <a:chExt cx="2641272" cy="1032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bject 65"/>
                <p:cNvSpPr txBox="1"/>
                <p:nvPr/>
              </p:nvSpPr>
              <p:spPr>
                <a:xfrm>
                  <a:off x="3118682" y="5614660"/>
                  <a:ext cx="996042" cy="481021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FF3399"/>
                  </a:solidFill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𝐒𝐚𝐢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6" name="Object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682" y="5614660"/>
                  <a:ext cx="996042" cy="48102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>
                  <a:solidFill>
                    <a:srgbClr val="FF33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ectangle 66"/>
            <p:cNvSpPr/>
            <p:nvPr/>
          </p:nvSpPr>
          <p:spPr>
            <a:xfrm>
              <a:off x="1473452" y="5266193"/>
              <a:ext cx="1499392" cy="103283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915558" y="4479069"/>
            <a:ext cx="2663102" cy="1040883"/>
            <a:chOff x="1565998" y="5280657"/>
            <a:chExt cx="2663102" cy="10408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bject 42"/>
                <p:cNvSpPr txBox="1"/>
                <p:nvPr/>
              </p:nvSpPr>
              <p:spPr>
                <a:xfrm>
                  <a:off x="3232981" y="5614660"/>
                  <a:ext cx="996119" cy="48105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rgbClr val="FF3399"/>
                  </a:solidFill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𝐒𝐚𝐢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43" name="Object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981" y="5614660"/>
                  <a:ext cx="996119" cy="48105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solidFill>
                    <a:srgbClr val="FF33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/>
            <p:cNvSpPr/>
            <p:nvPr/>
          </p:nvSpPr>
          <p:spPr>
            <a:xfrm>
              <a:off x="1565998" y="5280657"/>
              <a:ext cx="1499392" cy="10408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21591" r="53762" b="18310"/>
          <a:stretch/>
        </p:blipFill>
        <p:spPr>
          <a:xfrm>
            <a:off x="3012907" y="4759322"/>
            <a:ext cx="713453" cy="639538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4915558" y="5546986"/>
            <a:ext cx="2933945" cy="1040883"/>
            <a:chOff x="8519200" y="5280657"/>
            <a:chExt cx="2933945" cy="10408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bject 39"/>
                <p:cNvSpPr txBox="1"/>
                <p:nvPr/>
              </p:nvSpPr>
              <p:spPr>
                <a:xfrm>
                  <a:off x="10094792" y="5571003"/>
                  <a:ext cx="1358353" cy="554767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rgbClr val="FF3399"/>
                  </a:solidFill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§ó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𝐧𝐠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40" name="Object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4792" y="5571003"/>
                  <a:ext cx="1358353" cy="55476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28575">
                  <a:solidFill>
                    <a:srgbClr val="FF33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/>
            <p:cNvSpPr/>
            <p:nvPr/>
          </p:nvSpPr>
          <p:spPr>
            <a:xfrm>
              <a:off x="8519200" y="5280657"/>
              <a:ext cx="1499392" cy="104088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 b="18310"/>
          <a:stretch/>
        </p:blipFill>
        <p:spPr>
          <a:xfrm>
            <a:off x="3012907" y="5541094"/>
            <a:ext cx="1036528" cy="10277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 b="18310"/>
          <a:stretch/>
        </p:blipFill>
        <p:spPr>
          <a:xfrm>
            <a:off x="3012907" y="2408119"/>
            <a:ext cx="964847" cy="956696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915558" y="2437442"/>
            <a:ext cx="2977849" cy="1003574"/>
            <a:chOff x="1491425" y="3853838"/>
            <a:chExt cx="2977849" cy="1003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14"/>
                <p:cNvSpPr txBox="1"/>
                <p:nvPr/>
              </p:nvSpPr>
              <p:spPr>
                <a:xfrm>
                  <a:off x="3118682" y="4117975"/>
                  <a:ext cx="1350592" cy="551597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rgbClr val="FF3399"/>
                  </a:solidFill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§ó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𝐧𝐠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5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682" y="4117975"/>
                  <a:ext cx="1350592" cy="55159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28575">
                  <a:solidFill>
                    <a:srgbClr val="FF3399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/>
            <p:cNvSpPr/>
            <p:nvPr/>
          </p:nvSpPr>
          <p:spPr>
            <a:xfrm>
              <a:off x="1491425" y="3853838"/>
              <a:ext cx="1499392" cy="1003574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" name="Oval 6"/>
          <p:cNvSpPr/>
          <p:nvPr/>
        </p:nvSpPr>
        <p:spPr>
          <a:xfrm>
            <a:off x="3960197" y="2702235"/>
            <a:ext cx="782577" cy="5788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60197" y="3776350"/>
            <a:ext cx="780106" cy="5788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60197" y="4826870"/>
            <a:ext cx="780106" cy="5788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0197" y="5894787"/>
            <a:ext cx="780106" cy="5788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53198" y="3221571"/>
            <a:ext cx="2362530" cy="1714102"/>
            <a:chOff x="14205482" y="1158714"/>
            <a:chExt cx="2362530" cy="1714102"/>
          </a:xfrm>
        </p:grpSpPr>
        <p:sp>
          <p:nvSpPr>
            <p:cNvPr id="20" name="Rectangle 19"/>
            <p:cNvSpPr/>
            <p:nvPr/>
          </p:nvSpPr>
          <p:spPr>
            <a:xfrm>
              <a:off x="14729071" y="2411151"/>
              <a:ext cx="14991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Giỏi lắm! 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5482" y="1158714"/>
              <a:ext cx="2362530" cy="144800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081735" y="3092944"/>
            <a:ext cx="1579142" cy="1811898"/>
            <a:chOff x="14902925" y="2478384"/>
            <a:chExt cx="1579142" cy="1811898"/>
          </a:xfrm>
        </p:grpSpPr>
        <p:sp>
          <p:nvSpPr>
            <p:cNvPr id="13" name="TextBox 12"/>
            <p:cNvSpPr txBox="1"/>
            <p:nvPr/>
          </p:nvSpPr>
          <p:spPr>
            <a:xfrm>
              <a:off x="14902925" y="3828617"/>
              <a:ext cx="1457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Thật tiếc!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8328" y="2478384"/>
              <a:ext cx="1533739" cy="1514686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2247900" y="285750"/>
            <a:ext cx="803910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305219"/>
              </p:ext>
            </p:extLst>
          </p:nvPr>
        </p:nvGraphicFramePr>
        <p:xfrm>
          <a:off x="4908412" y="2322518"/>
          <a:ext cx="1192423" cy="1072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34680" imgH="571320" progId="Equation.DSMT4">
                  <p:embed/>
                </p:oleObj>
              </mc:Choice>
              <mc:Fallback>
                <p:oleObj name="Equation" r:id="rId19" imgW="634680" imgH="57132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08412" y="2322518"/>
                        <a:ext cx="1192423" cy="1072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70132"/>
              </p:ext>
            </p:extLst>
          </p:nvPr>
        </p:nvGraphicFramePr>
        <p:xfrm>
          <a:off x="4908412" y="5515070"/>
          <a:ext cx="1192423" cy="1072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34680" imgH="571320" progId="Equation.DSMT4">
                  <p:embed/>
                </p:oleObj>
              </mc:Choice>
              <mc:Fallback>
                <p:oleObj name="Equation" r:id="rId21" imgW="634680" imgH="57132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908412" y="5515070"/>
                        <a:ext cx="1192423" cy="1072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098757"/>
              </p:ext>
            </p:extLst>
          </p:nvPr>
        </p:nvGraphicFramePr>
        <p:xfrm>
          <a:off x="4908412" y="4447153"/>
          <a:ext cx="1192423" cy="1072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34680" imgH="571320" progId="Equation.DSMT4">
                  <p:embed/>
                </p:oleObj>
              </mc:Choice>
              <mc:Fallback>
                <p:oleObj name="Equation" r:id="rId23" imgW="634680" imgH="57132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908412" y="4447153"/>
                        <a:ext cx="1192423" cy="1072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370003"/>
              </p:ext>
            </p:extLst>
          </p:nvPr>
        </p:nvGraphicFramePr>
        <p:xfrm>
          <a:off x="4908412" y="3396633"/>
          <a:ext cx="1192423" cy="1072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34680" imgH="571320" progId="Equation.DSMT4">
                  <p:embed/>
                </p:oleObj>
              </mc:Choice>
              <mc:Fallback>
                <p:oleObj name="Equation" r:id="rId25" imgW="634680" imgH="57132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908412" y="3396633"/>
                        <a:ext cx="1192423" cy="1072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2315615" y="337217"/>
            <a:ext cx="9137530" cy="1423321"/>
            <a:chOff x="1662113" y="924842"/>
            <a:chExt cx="9137530" cy="1423321"/>
          </a:xfrm>
        </p:grpSpPr>
        <p:sp>
          <p:nvSpPr>
            <p:cNvPr id="39" name="Round Diagonal Corner Rectangle 38"/>
            <p:cNvSpPr/>
            <p:nvPr/>
          </p:nvSpPr>
          <p:spPr>
            <a:xfrm>
              <a:off x="1662113" y="924842"/>
              <a:ext cx="9137530" cy="13985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7223584"/>
                </p:ext>
              </p:extLst>
            </p:nvPr>
          </p:nvGraphicFramePr>
          <p:xfrm>
            <a:off x="2083348" y="1022600"/>
            <a:ext cx="7550150" cy="1325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3543120" imgH="622080" progId="Equation.DSMT4">
                    <p:embed/>
                  </p:oleObj>
                </mc:Choice>
                <mc:Fallback>
                  <p:oleObj name="Equation" r:id="rId27" imgW="3543120" imgH="62208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083348" y="1022600"/>
                          <a:ext cx="7550150" cy="1325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" name="Group 70"/>
          <p:cNvGrpSpPr/>
          <p:nvPr/>
        </p:nvGrpSpPr>
        <p:grpSpPr>
          <a:xfrm>
            <a:off x="9739692" y="1787917"/>
            <a:ext cx="1624198" cy="600965"/>
            <a:chOff x="5241055" y="5925386"/>
            <a:chExt cx="1624198" cy="600965"/>
          </a:xfrm>
        </p:grpSpPr>
        <p:sp>
          <p:nvSpPr>
            <p:cNvPr id="70" name="Flowchart: Display 69"/>
            <p:cNvSpPr/>
            <p:nvPr/>
          </p:nvSpPr>
          <p:spPr>
            <a:xfrm rot="5400000">
              <a:off x="5760752" y="5405689"/>
              <a:ext cx="584803" cy="1624198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09938" y="6003131"/>
              <a:ext cx="1500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" name="ĐA Đúng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85762" y="-723569"/>
            <a:ext cx="609600" cy="609600"/>
          </a:xfrm>
          <a:prstGeom prst="rect">
            <a:avLst/>
          </a:prstGeom>
        </p:spPr>
      </p:pic>
      <p:pic>
        <p:nvPicPr>
          <p:cNvPr id="73" name="tra-loi-du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734345" y="6997915"/>
            <a:ext cx="609600" cy="609600"/>
          </a:xfrm>
          <a:prstGeom prst="rect">
            <a:avLst/>
          </a:prstGeom>
        </p:spPr>
      </p:pic>
      <p:pic>
        <p:nvPicPr>
          <p:cNvPr id="74" name="tra-loi-sa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15150" y="7013487"/>
            <a:ext cx="609600" cy="6096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3037132" y="1815163"/>
            <a:ext cx="661270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 hãy tìm ra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án đúng nhé!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Cau 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-1176459" y="3381467"/>
            <a:ext cx="609600" cy="609600"/>
          </a:xfrm>
          <a:prstGeom prst="rect">
            <a:avLst/>
          </a:prstGeom>
        </p:spPr>
      </p:pic>
      <p:sp>
        <p:nvSpPr>
          <p:cNvPr id="78" name="Quad Arrow Callout 77"/>
          <p:cNvSpPr/>
          <p:nvPr/>
        </p:nvSpPr>
        <p:spPr>
          <a:xfrm>
            <a:off x="567286" y="280780"/>
            <a:ext cx="2309803" cy="2110861"/>
          </a:xfrm>
          <a:prstGeom prst="quadArrow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</a:rPr>
              <a:t>KHỞI</a:t>
            </a:r>
            <a:br>
              <a:rPr lang="en-US" sz="2700" b="1">
                <a:solidFill>
                  <a:srgbClr val="FFFF00"/>
                </a:solidFill>
              </a:rPr>
            </a:br>
            <a:r>
              <a:rPr lang="en-US" sz="2700" b="1">
                <a:solidFill>
                  <a:srgbClr val="FFFF00"/>
                </a:solidFill>
              </a:rPr>
              <a:t>ĐỘNG</a:t>
            </a:r>
            <a:endParaRPr lang="vi-VN" sz="2700" b="1">
              <a:solidFill>
                <a:srgbClr val="FFFF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127138" y="5286645"/>
            <a:ext cx="1345140" cy="971303"/>
            <a:chOff x="998208" y="5546153"/>
            <a:chExt cx="1345140" cy="971303"/>
          </a:xfrm>
        </p:grpSpPr>
        <p:sp>
          <p:nvSpPr>
            <p:cNvPr id="51" name="TextBox 50">
              <a:hlinkClick r:id="" action="ppaction://hlinkshowjump?jump=nextslide"/>
            </p:cNvPr>
            <p:cNvSpPr txBox="1"/>
            <p:nvPr/>
          </p:nvSpPr>
          <p:spPr>
            <a:xfrm>
              <a:off x="1103169" y="5576735"/>
              <a:ext cx="982577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</a:t>
              </a:r>
            </a:p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endParaRPr lang="vi-V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Curved Up Arrow 51"/>
            <p:cNvSpPr/>
            <p:nvPr/>
          </p:nvSpPr>
          <p:spPr>
            <a:xfrm rot="21394989">
              <a:off x="998208" y="6006829"/>
              <a:ext cx="1345140" cy="510627"/>
            </a:xfrm>
            <a:prstGeom prst="curvedUp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55" name="Curved Down Arrow 54"/>
            <p:cNvSpPr/>
            <p:nvPr/>
          </p:nvSpPr>
          <p:spPr>
            <a:xfrm>
              <a:off x="1105997" y="5546153"/>
              <a:ext cx="1068910" cy="480357"/>
            </a:xfrm>
            <a:prstGeom prst="curvedDownArrow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4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6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7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097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097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097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466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10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10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7" dur="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9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4907" y="2058029"/>
            <a:ext cx="797858" cy="88184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21591" r="53762" b="18310"/>
          <a:stretch/>
        </p:blipFill>
        <p:spPr>
          <a:xfrm>
            <a:off x="3840410" y="3979308"/>
            <a:ext cx="474829" cy="42563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21591" r="53762" b="18310"/>
          <a:stretch/>
        </p:blipFill>
        <p:spPr>
          <a:xfrm>
            <a:off x="3840410" y="5916170"/>
            <a:ext cx="474829" cy="42563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 b="18310"/>
          <a:stretch/>
        </p:blipFill>
        <p:spPr>
          <a:xfrm>
            <a:off x="3840410" y="4752040"/>
            <a:ext cx="689848" cy="6840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r="50192" b="18310"/>
          <a:stretch/>
        </p:blipFill>
        <p:spPr>
          <a:xfrm>
            <a:off x="3840410" y="2889406"/>
            <a:ext cx="580040" cy="6367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4"/>
              <p:cNvSpPr txBox="1"/>
              <p:nvPr/>
            </p:nvSpPr>
            <p:spPr>
              <a:xfrm>
                <a:off x="7062729" y="3000375"/>
                <a:ext cx="923925" cy="446088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FF3399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𝐒𝐚𝐢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729" y="3000375"/>
                <a:ext cx="923925" cy="446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FF33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4506060" y="2918350"/>
            <a:ext cx="782577" cy="5788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06060" y="3902712"/>
            <a:ext cx="780106" cy="5788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15700" y="5868252"/>
            <a:ext cx="780106" cy="5788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06060" y="4880836"/>
            <a:ext cx="780106" cy="5788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38234" y="3215605"/>
            <a:ext cx="2362530" cy="1735155"/>
            <a:chOff x="14205482" y="1158714"/>
            <a:chExt cx="2362530" cy="1735155"/>
          </a:xfrm>
        </p:grpSpPr>
        <p:sp>
          <p:nvSpPr>
            <p:cNvPr id="20" name="Rectangle 19"/>
            <p:cNvSpPr/>
            <p:nvPr/>
          </p:nvSpPr>
          <p:spPr>
            <a:xfrm>
              <a:off x="14637183" y="2432204"/>
              <a:ext cx="14991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Giỏi lắm! 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5482" y="1158714"/>
              <a:ext cx="2362530" cy="144800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69935" y="3115660"/>
            <a:ext cx="1539735" cy="1857849"/>
            <a:chOff x="14942332" y="2478384"/>
            <a:chExt cx="1539735" cy="1857849"/>
          </a:xfrm>
        </p:grpSpPr>
        <p:sp>
          <p:nvSpPr>
            <p:cNvPr id="13" name="TextBox 12"/>
            <p:cNvSpPr txBox="1"/>
            <p:nvPr/>
          </p:nvSpPr>
          <p:spPr>
            <a:xfrm>
              <a:off x="14942332" y="3874568"/>
              <a:ext cx="1457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Thật tiếc!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8328" y="2478384"/>
              <a:ext cx="1533739" cy="1514686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2247900" y="285750"/>
            <a:ext cx="803910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33"/>
              <p:cNvSpPr txBox="1"/>
              <p:nvPr/>
            </p:nvSpPr>
            <p:spPr>
              <a:xfrm>
                <a:off x="5343608" y="2727325"/>
                <a:ext cx="1176338" cy="9620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Object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608" y="2727325"/>
                <a:ext cx="1176338" cy="9620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>
              <a:xfrm>
                <a:off x="5343608" y="4689475"/>
                <a:ext cx="1282700" cy="9620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608" y="4689475"/>
                <a:ext cx="1282700" cy="9620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36"/>
              <p:cNvSpPr txBox="1"/>
              <p:nvPr/>
            </p:nvSpPr>
            <p:spPr>
              <a:xfrm>
                <a:off x="5353248" y="5677003"/>
                <a:ext cx="1562100" cy="9620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7" name="Object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248" y="5677003"/>
                <a:ext cx="1562100" cy="9620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37"/>
              <p:cNvSpPr txBox="1"/>
              <p:nvPr/>
            </p:nvSpPr>
            <p:spPr>
              <a:xfrm>
                <a:off x="5343608" y="3711575"/>
                <a:ext cx="1176338" cy="9620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8" name="Object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608" y="3711575"/>
                <a:ext cx="1176338" cy="9620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2315615" y="337216"/>
            <a:ext cx="9137530" cy="1890211"/>
            <a:chOff x="1662113" y="924841"/>
            <a:chExt cx="9137530" cy="1890211"/>
          </a:xfrm>
        </p:grpSpPr>
        <p:sp>
          <p:nvSpPr>
            <p:cNvPr id="39" name="Round Diagonal Corner Rectangle 38"/>
            <p:cNvSpPr/>
            <p:nvPr/>
          </p:nvSpPr>
          <p:spPr>
            <a:xfrm>
              <a:off x="1662113" y="924841"/>
              <a:ext cx="9137530" cy="174380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8235533"/>
                </p:ext>
              </p:extLst>
            </p:nvPr>
          </p:nvGraphicFramePr>
          <p:xfrm>
            <a:off x="3004989" y="938640"/>
            <a:ext cx="5756800" cy="187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2768400" imgH="901440" progId="Equation.DSMT4">
                    <p:embed/>
                  </p:oleObj>
                </mc:Choice>
                <mc:Fallback>
                  <p:oleObj name="Equation" r:id="rId18" imgW="2768400" imgH="90144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004989" y="938640"/>
                          <a:ext cx="5756800" cy="1876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2" name="ĐA Đúng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85762" y="-723569"/>
            <a:ext cx="609600" cy="609600"/>
          </a:xfrm>
          <a:prstGeom prst="rect">
            <a:avLst/>
          </a:prstGeom>
        </p:spPr>
      </p:pic>
      <p:pic>
        <p:nvPicPr>
          <p:cNvPr id="73" name="tra-loi-du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34345" y="6997915"/>
            <a:ext cx="609600" cy="609600"/>
          </a:xfrm>
          <a:prstGeom prst="rect">
            <a:avLst/>
          </a:prstGeom>
        </p:spPr>
      </p:pic>
      <p:pic>
        <p:nvPicPr>
          <p:cNvPr id="74" name="tra-loi-sa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5150" y="7013487"/>
            <a:ext cx="609600" cy="6096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3037132" y="2158063"/>
            <a:ext cx="6732933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 hãy tìm ra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án đúng nhé!)</a:t>
            </a:r>
            <a:endParaRPr lang="vi-V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Quad Arrow Callout 77"/>
          <p:cNvSpPr/>
          <p:nvPr/>
        </p:nvSpPr>
        <p:spPr>
          <a:xfrm>
            <a:off x="567286" y="280780"/>
            <a:ext cx="2309803" cy="2110861"/>
          </a:xfrm>
          <a:prstGeom prst="quadArrow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</a:rPr>
              <a:t>KHỞI</a:t>
            </a:r>
            <a:br>
              <a:rPr lang="en-US" sz="2700" b="1">
                <a:solidFill>
                  <a:srgbClr val="FFFF00"/>
                </a:solidFill>
              </a:rPr>
            </a:br>
            <a:r>
              <a:rPr lang="en-US" sz="2700" b="1">
                <a:solidFill>
                  <a:srgbClr val="FFFF00"/>
                </a:solidFill>
              </a:rPr>
              <a:t>ĐỘNG</a:t>
            </a:r>
            <a:endParaRPr lang="vi-VN" sz="2700" b="1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46"/>
              <p:cNvSpPr txBox="1"/>
              <p:nvPr/>
            </p:nvSpPr>
            <p:spPr>
              <a:xfrm>
                <a:off x="7062729" y="4054475"/>
                <a:ext cx="922338" cy="446088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FF3399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𝐒𝐚𝐢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7" name="Object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729" y="4054475"/>
                <a:ext cx="922338" cy="44608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8575">
                <a:solidFill>
                  <a:srgbClr val="FF33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50"/>
              <p:cNvSpPr txBox="1"/>
              <p:nvPr/>
            </p:nvSpPr>
            <p:spPr>
              <a:xfrm>
                <a:off x="7072369" y="5934178"/>
                <a:ext cx="922337" cy="444500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FF3399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𝐒𝐚𝐢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1" name="Object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369" y="5934178"/>
                <a:ext cx="922337" cy="44450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8575">
                <a:solidFill>
                  <a:srgbClr val="FF33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12684"/>
              </p:ext>
            </p:extLst>
          </p:nvPr>
        </p:nvGraphicFramePr>
        <p:xfrm>
          <a:off x="7062729" y="4851400"/>
          <a:ext cx="45085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108160" imgH="253800" progId="Equation.DSMT4">
                  <p:embed/>
                </p:oleObj>
              </mc:Choice>
              <mc:Fallback>
                <p:oleObj name="Equation" r:id="rId23" imgW="2108160" imgH="25380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062729" y="4851400"/>
                        <a:ext cx="4508500" cy="6365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FF33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1826090" y="5448526"/>
            <a:ext cx="1345140" cy="971303"/>
            <a:chOff x="998208" y="5546153"/>
            <a:chExt cx="1345140" cy="971303"/>
          </a:xfrm>
        </p:grpSpPr>
        <p:sp>
          <p:nvSpPr>
            <p:cNvPr id="40" name="TextBox 39">
              <a:hlinkClick r:id="" action="ppaction://hlinkshowjump?jump=nextslide"/>
            </p:cNvPr>
            <p:cNvSpPr txBox="1"/>
            <p:nvPr/>
          </p:nvSpPr>
          <p:spPr>
            <a:xfrm>
              <a:off x="1103169" y="5576735"/>
              <a:ext cx="982577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</a:t>
              </a:r>
            </a:p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endParaRPr lang="vi-V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Curved Up Arrow 40"/>
            <p:cNvSpPr/>
            <p:nvPr/>
          </p:nvSpPr>
          <p:spPr>
            <a:xfrm rot="21394989">
              <a:off x="998208" y="6006829"/>
              <a:ext cx="1345140" cy="510627"/>
            </a:xfrm>
            <a:prstGeom prst="curvedUp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42" name="Curved Down Arrow 41"/>
            <p:cNvSpPr/>
            <p:nvPr/>
          </p:nvSpPr>
          <p:spPr>
            <a:xfrm>
              <a:off x="1105997" y="5546153"/>
              <a:ext cx="1068910" cy="480357"/>
            </a:xfrm>
            <a:prstGeom prst="curvedDownArrow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2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7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097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097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097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10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7.073"/>
  <p:tag name="ISPRING_SLIDE_ID_2" val="{37B77536-E028-4BE0-8F07-BC4E2495B667}"/>
  <p:tag name="GENSWF_SLIDE_TITLE" val="Tạm biệt!"/>
  <p:tag name="ISPRING_SLIDE_INDENT_LEVEL" val="0"/>
  <p:tag name="ISPRING_PRESENTER_ID" val="{32F9506F-BECF-4093-BB17-D8718BB8E12C}"/>
  <p:tag name="ISPRING_PLAYER_LAYOUT_TYPE" val="Ful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1428</Words>
  <Application>Microsoft Office PowerPoint</Application>
  <PresentationFormat>Widescreen</PresentationFormat>
  <Paragraphs>263</Paragraphs>
  <Slides>33</Slides>
  <Notes>8</Notes>
  <HiddenSlides>0</HiddenSlides>
  <MMClips>22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.VnArial</vt:lpstr>
      <vt:lpstr>Agency FB</vt:lpstr>
      <vt:lpstr>Arial</vt:lpstr>
      <vt:lpstr>Calibri</vt:lpstr>
      <vt:lpstr>Calibri Light</vt:lpstr>
      <vt:lpstr>Cambria Math</vt:lpstr>
      <vt:lpstr>Tahoma</vt:lpstr>
      <vt:lpstr>Times New Roman</vt:lpstr>
      <vt:lpstr>VNI-Times</vt:lpstr>
      <vt:lpstr>思源黑体 Heavy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Phuong Do</cp:lastModifiedBy>
  <cp:revision>224</cp:revision>
  <dcterms:created xsi:type="dcterms:W3CDTF">2022-02-19T01:27:41Z</dcterms:created>
  <dcterms:modified xsi:type="dcterms:W3CDTF">2025-02-11T22:51:33Z</dcterms:modified>
</cp:coreProperties>
</file>