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9" r:id="rId3"/>
    <p:sldId id="354" r:id="rId4"/>
    <p:sldId id="355" r:id="rId5"/>
    <p:sldId id="261" r:id="rId6"/>
    <p:sldId id="266" r:id="rId7"/>
    <p:sldId id="345" r:id="rId8"/>
    <p:sldId id="346" r:id="rId9"/>
    <p:sldId id="356" r:id="rId10"/>
    <p:sldId id="318" r:id="rId11"/>
    <p:sldId id="353" r:id="rId12"/>
    <p:sldId id="325" r:id="rId13"/>
    <p:sldId id="326" r:id="rId14"/>
    <p:sldId id="327" r:id="rId15"/>
    <p:sldId id="336" r:id="rId16"/>
    <p:sldId id="337" r:id="rId17"/>
    <p:sldId id="338" r:id="rId18"/>
    <p:sldId id="339" r:id="rId19"/>
    <p:sldId id="340" r:id="rId20"/>
    <p:sldId id="323" r:id="rId21"/>
    <p:sldId id="257" r:id="rId22"/>
    <p:sldId id="342" r:id="rId23"/>
    <p:sldId id="341" r:id="rId24"/>
    <p:sldId id="349" r:id="rId25"/>
  </p:sldIdLst>
  <p:sldSz cx="18288000" cy="10287000"/>
  <p:notesSz cx="6858000" cy="9144000"/>
  <p:embeddedFontLst>
    <p:embeddedFont>
      <p:font typeface="#9Slide05 Braxton Regular" panose="020B0604020202020204" charset="0"/>
      <p:regular r:id="rId27"/>
    </p:embeddedFont>
    <p:embeddedFont>
      <p:font typeface="#9Slide05 FS Blonde Script" panose="020B0604020202020204" charset="0"/>
      <p:italic r:id="rId28"/>
    </p:embeddedFont>
    <p:embeddedFont>
      <p:font typeface="#9Slide05 SVNCookie" panose="020B0606040200020203" charset="0"/>
      <p:regular r:id="rId29"/>
    </p:embeddedFont>
    <p:embeddedFont>
      <p:font typeface="#9Slide05 SVNHaptic Script" panose="020B0604020202020204" charset="0"/>
      <p:regular r:id="rId30"/>
    </p:embeddedFont>
    <p:embeddedFont>
      <p:font typeface="#9Slide06 SVNWendi" panose="020B0604020202020204" charset="0"/>
      <p:regular r:id="rId31"/>
    </p:embeddedFont>
    <p:embeddedFont>
      <p:font typeface="#9Slide07 SVNDessert Menu Scrip" panose="020B0604020202020204" charset="0"/>
      <p:regular r:id="rId32"/>
    </p:embeddedFont>
    <p:embeddedFont>
      <p:font typeface="#9Slide07 SVNGuerrilla" panose="00000500000000000000"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22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30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903CB-D401-404B-8DA7-5FDCD662DBF3}"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A65D4-85B3-47F1-AF3A-08179E5B252F}" type="slidenum">
              <a:rPr lang="en-US" smtClean="0"/>
              <a:t>‹#›</a:t>
            </a:fld>
            <a:endParaRPr lang="en-US"/>
          </a:p>
        </p:txBody>
      </p:sp>
    </p:spTree>
    <p:extLst>
      <p:ext uri="{BB962C8B-B14F-4D97-AF65-F5344CB8AC3E}">
        <p14:creationId xmlns:p14="http://schemas.microsoft.com/office/powerpoint/2010/main" val="238728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TRỢ TỪ, TÍNH TỪ, DANH TỪ, ĐỘNG TỪ, SỐ TỪ, LƯỢNG TỪ…</a:t>
            </a:r>
            <a:endParaRPr kumimoji="0" lang="vi-VN" sz="3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2A65D4-85B3-47F1-AF3A-08179E5B252F}" type="slidenum">
              <a:rPr lang="en-US" smtClean="0"/>
              <a:t>1</a:t>
            </a:fld>
            <a:endParaRPr lang="en-US"/>
          </a:p>
        </p:txBody>
      </p:sp>
    </p:spTree>
    <p:extLst>
      <p:ext uri="{BB962C8B-B14F-4D97-AF65-F5344CB8AC3E}">
        <p14:creationId xmlns:p14="http://schemas.microsoft.com/office/powerpoint/2010/main" val="319812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11</a:t>
            </a:fld>
            <a:endParaRPr lang="en-US"/>
          </a:p>
        </p:txBody>
      </p:sp>
    </p:spTree>
    <p:extLst>
      <p:ext uri="{BB962C8B-B14F-4D97-AF65-F5344CB8AC3E}">
        <p14:creationId xmlns:p14="http://schemas.microsoft.com/office/powerpoint/2010/main" val="214221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12</a:t>
            </a:fld>
            <a:endParaRPr lang="en-US"/>
          </a:p>
        </p:txBody>
      </p:sp>
    </p:spTree>
    <p:extLst>
      <p:ext uri="{BB962C8B-B14F-4D97-AF65-F5344CB8AC3E}">
        <p14:creationId xmlns:p14="http://schemas.microsoft.com/office/powerpoint/2010/main" val="3026453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04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14</a:t>
            </a:fld>
            <a:endParaRPr lang="en-US"/>
          </a:p>
        </p:txBody>
      </p:sp>
    </p:spTree>
    <p:extLst>
      <p:ext uri="{BB962C8B-B14F-4D97-AF65-F5344CB8AC3E}">
        <p14:creationId xmlns:p14="http://schemas.microsoft.com/office/powerpoint/2010/main" val="245801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16</a:t>
            </a:fld>
            <a:endParaRPr lang="en-US"/>
          </a:p>
        </p:txBody>
      </p:sp>
    </p:spTree>
    <p:extLst>
      <p:ext uri="{BB962C8B-B14F-4D97-AF65-F5344CB8AC3E}">
        <p14:creationId xmlns:p14="http://schemas.microsoft.com/office/powerpoint/2010/main" val="25903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20</a:t>
            </a:fld>
            <a:endParaRPr lang="en-US"/>
          </a:p>
        </p:txBody>
      </p:sp>
    </p:spTree>
    <p:extLst>
      <p:ext uri="{BB962C8B-B14F-4D97-AF65-F5344CB8AC3E}">
        <p14:creationId xmlns:p14="http://schemas.microsoft.com/office/powerpoint/2010/main" val="4036286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21</a:t>
            </a:fld>
            <a:endParaRPr lang="en-US"/>
          </a:p>
        </p:txBody>
      </p:sp>
    </p:spTree>
    <p:extLst>
      <p:ext uri="{BB962C8B-B14F-4D97-AF65-F5344CB8AC3E}">
        <p14:creationId xmlns:p14="http://schemas.microsoft.com/office/powerpoint/2010/main" val="3430948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22</a:t>
            </a:fld>
            <a:endParaRPr lang="en-US"/>
          </a:p>
        </p:txBody>
      </p:sp>
    </p:spTree>
    <p:extLst>
      <p:ext uri="{BB962C8B-B14F-4D97-AF65-F5344CB8AC3E}">
        <p14:creationId xmlns:p14="http://schemas.microsoft.com/office/powerpoint/2010/main" val="3469840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23</a:t>
            </a:fld>
            <a:endParaRPr lang="en-US"/>
          </a:p>
        </p:txBody>
      </p:sp>
    </p:spTree>
    <p:extLst>
      <p:ext uri="{BB962C8B-B14F-4D97-AF65-F5344CB8AC3E}">
        <p14:creationId xmlns:p14="http://schemas.microsoft.com/office/powerpoint/2010/main" val="3750048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24</a:t>
            </a:fld>
            <a:endParaRPr lang="en-US"/>
          </a:p>
        </p:txBody>
      </p:sp>
    </p:spTree>
    <p:extLst>
      <p:ext uri="{BB962C8B-B14F-4D97-AF65-F5344CB8AC3E}">
        <p14:creationId xmlns:p14="http://schemas.microsoft.com/office/powerpoint/2010/main" val="375422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a:t>
            </a:fld>
            <a:endParaRPr lang="en-US"/>
          </a:p>
        </p:txBody>
      </p:sp>
    </p:spTree>
    <p:extLst>
      <p:ext uri="{BB962C8B-B14F-4D97-AF65-F5344CB8AC3E}">
        <p14:creationId xmlns:p14="http://schemas.microsoft.com/office/powerpoint/2010/main" val="233214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3</a:t>
            </a:fld>
            <a:endParaRPr lang="en-US"/>
          </a:p>
        </p:txBody>
      </p:sp>
    </p:spTree>
    <p:extLst>
      <p:ext uri="{BB962C8B-B14F-4D97-AF65-F5344CB8AC3E}">
        <p14:creationId xmlns:p14="http://schemas.microsoft.com/office/powerpoint/2010/main" val="428534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4</a:t>
            </a:fld>
            <a:endParaRPr lang="en-US"/>
          </a:p>
        </p:txBody>
      </p:sp>
    </p:spTree>
    <p:extLst>
      <p:ext uri="{BB962C8B-B14F-4D97-AF65-F5344CB8AC3E}">
        <p14:creationId xmlns:p14="http://schemas.microsoft.com/office/powerpoint/2010/main" val="421668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5</a:t>
            </a:fld>
            <a:endParaRPr lang="en-US"/>
          </a:p>
        </p:txBody>
      </p:sp>
    </p:spTree>
    <p:extLst>
      <p:ext uri="{BB962C8B-B14F-4D97-AF65-F5344CB8AC3E}">
        <p14:creationId xmlns:p14="http://schemas.microsoft.com/office/powerpoint/2010/main" val="351428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6</a:t>
            </a:fld>
            <a:endParaRPr lang="en-US"/>
          </a:p>
        </p:txBody>
      </p:sp>
    </p:spTree>
    <p:extLst>
      <p:ext uri="{BB962C8B-B14F-4D97-AF65-F5344CB8AC3E}">
        <p14:creationId xmlns:p14="http://schemas.microsoft.com/office/powerpoint/2010/main" val="206157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66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3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9</a:t>
            </a:fld>
            <a:endParaRPr lang="en-US"/>
          </a:p>
        </p:txBody>
      </p:sp>
    </p:spTree>
    <p:extLst>
      <p:ext uri="{BB962C8B-B14F-4D97-AF65-F5344CB8AC3E}">
        <p14:creationId xmlns:p14="http://schemas.microsoft.com/office/powerpoint/2010/main" val="3543299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notesSlide" Target="../notesSlides/notesSlide11.xml"/><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5.wdp"/><Relationship Id="rId18" Type="http://schemas.openxmlformats.org/officeDocument/2006/relationships/image" Target="../media/image51.png"/><Relationship Id="rId26" Type="http://schemas.openxmlformats.org/officeDocument/2006/relationships/slide" Target="slide19.xml"/><Relationship Id="rId3" Type="http://schemas.openxmlformats.org/officeDocument/2006/relationships/image" Target="../media/image41.png"/><Relationship Id="rId21" Type="http://schemas.openxmlformats.org/officeDocument/2006/relationships/image" Target="../media/image52.png"/><Relationship Id="rId7" Type="http://schemas.microsoft.com/office/2007/relationships/hdphoto" Target="../media/hdphoto3.wdp"/><Relationship Id="rId12" Type="http://schemas.openxmlformats.org/officeDocument/2006/relationships/image" Target="../media/image49.png"/><Relationship Id="rId17" Type="http://schemas.openxmlformats.org/officeDocument/2006/relationships/slide" Target="slide16.xml"/><Relationship Id="rId25" Type="http://schemas.microsoft.com/office/2007/relationships/hdphoto" Target="../media/hdphoto9.wdp"/><Relationship Id="rId2" Type="http://schemas.openxmlformats.org/officeDocument/2006/relationships/notesSlide" Target="../notesSlides/notesSlide12.xml"/><Relationship Id="rId16" Type="http://schemas.microsoft.com/office/2007/relationships/hdphoto" Target="../media/hdphoto6.wdp"/><Relationship Id="rId20" Type="http://schemas.openxmlformats.org/officeDocument/2006/relationships/slide" Target="slide17.xml"/><Relationship Id="rId29"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slide" Target="slide14.xml"/><Relationship Id="rId24" Type="http://schemas.openxmlformats.org/officeDocument/2006/relationships/image" Target="../media/image53.png"/><Relationship Id="rId5" Type="http://schemas.microsoft.com/office/2007/relationships/hdphoto" Target="../media/hdphoto2.wdp"/><Relationship Id="rId15" Type="http://schemas.openxmlformats.org/officeDocument/2006/relationships/image" Target="../media/image50.png"/><Relationship Id="rId23" Type="http://schemas.openxmlformats.org/officeDocument/2006/relationships/slide" Target="slide18.xml"/><Relationship Id="rId28" Type="http://schemas.microsoft.com/office/2007/relationships/hdphoto" Target="../media/hdphoto10.wdp"/><Relationship Id="rId10" Type="http://schemas.openxmlformats.org/officeDocument/2006/relationships/image" Target="../media/image48.png"/><Relationship Id="rId19" Type="http://schemas.microsoft.com/office/2007/relationships/hdphoto" Target="../media/hdphoto7.wdp"/><Relationship Id="rId4" Type="http://schemas.openxmlformats.org/officeDocument/2006/relationships/image" Target="../media/image45.png"/><Relationship Id="rId9" Type="http://schemas.microsoft.com/office/2007/relationships/hdphoto" Target="../media/hdphoto4.wdp"/><Relationship Id="rId14" Type="http://schemas.openxmlformats.org/officeDocument/2006/relationships/slide" Target="slide15.xml"/><Relationship Id="rId22" Type="http://schemas.microsoft.com/office/2007/relationships/hdphoto" Target="../media/hdphoto8.wdp"/><Relationship Id="rId27"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5.png"/><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13.xml"/><Relationship Id="rId5" Type="http://schemas.microsoft.com/office/2007/relationships/hdphoto" Target="../media/hdphoto1.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6.svg"/><Relationship Id="rId4" Type="http://schemas.openxmlformats.org/officeDocument/2006/relationships/image" Target="../media/image9.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a:extLst>
              <a:ext uri="{FF2B5EF4-FFF2-40B4-BE49-F238E27FC236}">
                <a16:creationId xmlns:a16="http://schemas.microsoft.com/office/drawing/2014/main" id="{83BC6058-A704-54A9-066A-C6F9580C4EAD}"/>
              </a:ext>
            </a:extLst>
          </p:cNvPr>
          <p:cNvGrpSpPr/>
          <p:nvPr/>
        </p:nvGrpSpPr>
        <p:grpSpPr>
          <a:xfrm>
            <a:off x="1170034" y="710604"/>
            <a:ext cx="14908166" cy="4890095"/>
            <a:chOff x="0" y="0"/>
            <a:chExt cx="6990895" cy="3858826"/>
          </a:xfrm>
        </p:grpSpPr>
        <p:sp>
          <p:nvSpPr>
            <p:cNvPr id="6" name="Freeform 14">
              <a:extLst>
                <a:ext uri="{FF2B5EF4-FFF2-40B4-BE49-F238E27FC236}">
                  <a16:creationId xmlns:a16="http://schemas.microsoft.com/office/drawing/2014/main" id="{22122235-989E-1B79-29C0-88EBA30C5E25}"/>
                </a:ext>
              </a:extLst>
            </p:cNvPr>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7" name="Freeform 15">
              <a:extLst>
                <a:ext uri="{FF2B5EF4-FFF2-40B4-BE49-F238E27FC236}">
                  <a16:creationId xmlns:a16="http://schemas.microsoft.com/office/drawing/2014/main" id="{0918B7CA-BE1D-8314-B33C-BDE30156E898}"/>
                </a:ext>
              </a:extLst>
            </p:cNvPr>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1" y="3856286"/>
                  </a:cubicBezTo>
                  <a:cubicBezTo>
                    <a:pt x="6560470" y="3851206"/>
                    <a:pt x="6200141" y="3857556"/>
                    <a:pt x="5845271" y="3852476"/>
                  </a:cubicBezTo>
                  <a:cubicBezTo>
                    <a:pt x="5632349" y="3848666"/>
                    <a:pt x="5424887" y="3851206"/>
                    <a:pt x="5211965" y="3848666"/>
                  </a:cubicBezTo>
                  <a:cubicBezTo>
                    <a:pt x="5113693" y="3847396"/>
                    <a:pt x="5015422" y="3846126"/>
                    <a:pt x="4917150" y="3844856"/>
                  </a:cubicBezTo>
                  <a:cubicBezTo>
                    <a:pt x="4857095"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9"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1" y="2540"/>
                    <a:pt x="4687849" y="2540"/>
                  </a:cubicBezTo>
                  <a:cubicBezTo>
                    <a:pt x="4911690" y="1270"/>
                    <a:pt x="5130072" y="0"/>
                    <a:pt x="5353913" y="0"/>
                  </a:cubicBezTo>
                  <a:cubicBezTo>
                    <a:pt x="5446725" y="0"/>
                    <a:pt x="5544996" y="2540"/>
                    <a:pt x="5637808" y="2540"/>
                  </a:cubicBezTo>
                  <a:cubicBezTo>
                    <a:pt x="5894407" y="3810"/>
                    <a:pt x="6156464" y="5080"/>
                    <a:pt x="6413063" y="7620"/>
                  </a:cubicBezTo>
                  <a:cubicBezTo>
                    <a:pt x="6549552" y="8890"/>
                    <a:pt x="6686040" y="12700"/>
                    <a:pt x="6822528" y="16510"/>
                  </a:cubicBezTo>
                  <a:cubicBezTo>
                    <a:pt x="6855286" y="16510"/>
                    <a:pt x="6888043" y="16510"/>
                    <a:pt x="6915341"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5"/>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6"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7"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4" y="3837236"/>
                    <a:pt x="6625985" y="3839776"/>
                    <a:pt x="6844366" y="3841046"/>
                  </a:cubicBezTo>
                  <a:cubicBezTo>
                    <a:pt x="6926260" y="3841046"/>
                    <a:pt x="6952795" y="3839776"/>
                    <a:pt x="6973115" y="3839776"/>
                  </a:cubicBezTo>
                  <a:close/>
                </a:path>
              </a:pathLst>
            </a:custGeom>
            <a:solidFill>
              <a:srgbClr val="FFFFFF"/>
            </a:solidFill>
          </p:spPr>
        </p:sp>
      </p:grpSp>
      <p:sp>
        <p:nvSpPr>
          <p:cNvPr id="3" name="Freeform 3"/>
          <p:cNvSpPr/>
          <p:nvPr/>
        </p:nvSpPr>
        <p:spPr>
          <a:xfrm>
            <a:off x="5823458" y="4035289"/>
            <a:ext cx="7083529" cy="6162670"/>
          </a:xfrm>
          <a:custGeom>
            <a:avLst/>
            <a:gdLst/>
            <a:ahLst/>
            <a:cxnLst/>
            <a:rect l="l" t="t" r="r" b="b"/>
            <a:pathLst>
              <a:path w="7083529" h="6162670">
                <a:moveTo>
                  <a:pt x="0" y="0"/>
                </a:moveTo>
                <a:lnTo>
                  <a:pt x="7083529" y="0"/>
                </a:lnTo>
                <a:lnTo>
                  <a:pt x="7083529" y="6162670"/>
                </a:lnTo>
                <a:lnTo>
                  <a:pt x="0" y="6162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22">
            <a:extLst>
              <a:ext uri="{FF2B5EF4-FFF2-40B4-BE49-F238E27FC236}">
                <a16:creationId xmlns:a16="http://schemas.microsoft.com/office/drawing/2014/main" id="{32118434-CCE2-4FA7-D630-9A3DDDDAFF6B}"/>
              </a:ext>
            </a:extLst>
          </p:cNvPr>
          <p:cNvSpPr/>
          <p:nvPr/>
        </p:nvSpPr>
        <p:spPr>
          <a:xfrm>
            <a:off x="14992308" y="-24245"/>
            <a:ext cx="1378911" cy="2544970"/>
          </a:xfrm>
          <a:custGeom>
            <a:avLst/>
            <a:gdLst/>
            <a:ahLst/>
            <a:cxnLst/>
            <a:rect l="l" t="t" r="r" b="b"/>
            <a:pathLst>
              <a:path w="1378911" h="2544970">
                <a:moveTo>
                  <a:pt x="0" y="0"/>
                </a:moveTo>
                <a:lnTo>
                  <a:pt x="1378910" y="0"/>
                </a:lnTo>
                <a:lnTo>
                  <a:pt x="1378910" y="2544970"/>
                </a:lnTo>
                <a:lnTo>
                  <a:pt x="0" y="2544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8">
            <a:extLst>
              <a:ext uri="{FF2B5EF4-FFF2-40B4-BE49-F238E27FC236}">
                <a16:creationId xmlns:a16="http://schemas.microsoft.com/office/drawing/2014/main" id="{20CE2633-F56A-F55C-7319-95CA0A1026D1}"/>
              </a:ext>
            </a:extLst>
          </p:cNvPr>
          <p:cNvSpPr txBox="1"/>
          <p:nvPr/>
        </p:nvSpPr>
        <p:spPr>
          <a:xfrm>
            <a:off x="3810000" y="848642"/>
            <a:ext cx="10287000" cy="2215991"/>
          </a:xfrm>
          <a:prstGeom prst="rect">
            <a:avLst/>
          </a:prstGeom>
          <a:noFill/>
        </p:spPr>
        <p:txBody>
          <a:bodyPr wrap="square" rtlCol="0">
            <a:spAutoFit/>
          </a:bodyPr>
          <a:lstStyle/>
          <a:p>
            <a:pPr algn="ctr"/>
            <a:r>
              <a:rPr lang="en-US" sz="13800" dirty="0">
                <a:solidFill>
                  <a:srgbClr val="C00000"/>
                </a:solidFill>
                <a:latin typeface="#9Slide05 SVNHaptic Script" panose="00000500000000000000" pitchFamily="2" charset="0"/>
              </a:rPr>
              <a:t>Ai </a:t>
            </a:r>
            <a:r>
              <a:rPr lang="en-US" sz="13800" dirty="0" err="1">
                <a:solidFill>
                  <a:srgbClr val="C00000"/>
                </a:solidFill>
                <a:latin typeface="#9Slide05 SVNHaptic Script" panose="00000500000000000000" pitchFamily="2" charset="0"/>
              </a:rPr>
              <a:t>nhanh</a:t>
            </a:r>
            <a:r>
              <a:rPr lang="en-US" sz="13800" dirty="0">
                <a:solidFill>
                  <a:srgbClr val="C00000"/>
                </a:solidFill>
                <a:latin typeface="#9Slide05 SVNHaptic Script" panose="00000500000000000000" pitchFamily="2" charset="0"/>
              </a:rPr>
              <a:t> </a:t>
            </a:r>
            <a:r>
              <a:rPr lang="en-US" sz="13800" dirty="0" err="1">
                <a:solidFill>
                  <a:srgbClr val="C00000"/>
                </a:solidFill>
                <a:latin typeface="#9Slide05 SVNHaptic Script" panose="00000500000000000000" pitchFamily="2" charset="0"/>
              </a:rPr>
              <a:t>hơn</a:t>
            </a:r>
            <a:endParaRPr lang="en-US" sz="13800" dirty="0">
              <a:solidFill>
                <a:srgbClr val="C00000"/>
              </a:solidFill>
              <a:latin typeface="#9Slide05 SVNHaptic Script" panose="00000500000000000000" pitchFamily="2" charset="0"/>
            </a:endParaRPr>
          </a:p>
        </p:txBody>
      </p:sp>
      <p:sp>
        <p:nvSpPr>
          <p:cNvPr id="14" name="TextBox 13">
            <a:extLst>
              <a:ext uri="{FF2B5EF4-FFF2-40B4-BE49-F238E27FC236}">
                <a16:creationId xmlns:a16="http://schemas.microsoft.com/office/drawing/2014/main" id="{5B3D7F3D-E7F6-CF1A-8408-04C3E2647B82}"/>
              </a:ext>
            </a:extLst>
          </p:cNvPr>
          <p:cNvSpPr txBox="1"/>
          <p:nvPr/>
        </p:nvSpPr>
        <p:spPr>
          <a:xfrm>
            <a:off x="2019300" y="3092355"/>
            <a:ext cx="142494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pic>
        <p:nvPicPr>
          <p:cNvPr id="16" name="ĐỒNG HỒ ĐẾM NGƯỢC 30s MP4 Phan Linh">
            <a:hlinkClick r:id="" action="ppaction://media"/>
            <a:extLst>
              <a:ext uri="{FF2B5EF4-FFF2-40B4-BE49-F238E27FC236}">
                <a16:creationId xmlns:a16="http://schemas.microsoft.com/office/drawing/2014/main" id="{F194B66C-8253-1D30-14C8-729AEA4174D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59201" y="3556719"/>
            <a:ext cx="3602470" cy="2035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76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6"/>
                </p:tgtEl>
              </p:cMediaNode>
            </p:vide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F1A4C21-790D-4C2A-B23E-982A007B1441}"/>
              </a:ext>
            </a:extLst>
          </p:cNvPr>
          <p:cNvSpPr/>
          <p:nvPr/>
        </p:nvSpPr>
        <p:spPr>
          <a:xfrm>
            <a:off x="-372779" y="4089674"/>
            <a:ext cx="4285338" cy="6249280"/>
          </a:xfrm>
          <a:custGeom>
            <a:avLst/>
            <a:gdLst/>
            <a:ahLst/>
            <a:cxnLst/>
            <a:rect l="l" t="t" r="r" b="b"/>
            <a:pathLst>
              <a:path w="4285338" h="6249280">
                <a:moveTo>
                  <a:pt x="0" y="0"/>
                </a:moveTo>
                <a:lnTo>
                  <a:pt x="4285338" y="0"/>
                </a:lnTo>
                <a:lnTo>
                  <a:pt x="4285338" y="6249280"/>
                </a:lnTo>
                <a:lnTo>
                  <a:pt x="0" y="6249280"/>
                </a:lnTo>
                <a:lnTo>
                  <a:pt x="0" y="0"/>
                </a:lnTo>
                <a:close/>
              </a:path>
            </a:pathLst>
          </a:custGeom>
          <a:blipFill>
            <a:blip r:embed="rId2">
              <a:extLst>
                <a:ext uri="{96DAC541-7B7A-43D3-8B79-37D633B846F1}">
                  <asvg:svgBlip xmlns:asvg="http://schemas.microsoft.com/office/drawing/2016/SVG/main" r:embed="rId3"/>
                </a:ext>
              </a:extLst>
            </a:blip>
            <a:stretch>
              <a:fillRect b="-50260"/>
            </a:stretch>
          </a:blipFill>
        </p:spPr>
      </p:sp>
      <p:sp>
        <p:nvSpPr>
          <p:cNvPr id="6" name="Freeform 4">
            <a:extLst>
              <a:ext uri="{FF2B5EF4-FFF2-40B4-BE49-F238E27FC236}">
                <a16:creationId xmlns:a16="http://schemas.microsoft.com/office/drawing/2014/main" id="{0B660C4E-1499-079E-886B-84047DE1067A}"/>
              </a:ext>
            </a:extLst>
          </p:cNvPr>
          <p:cNvSpPr/>
          <p:nvPr/>
        </p:nvSpPr>
        <p:spPr>
          <a:xfrm>
            <a:off x="1028700" y="2193842"/>
            <a:ext cx="7155528" cy="7064458"/>
          </a:xfrm>
          <a:custGeom>
            <a:avLst/>
            <a:gdLst/>
            <a:ahLst/>
            <a:cxnLst/>
            <a:rect l="l" t="t" r="r" b="b"/>
            <a:pathLst>
              <a:path w="7155528" h="7064458">
                <a:moveTo>
                  <a:pt x="0" y="0"/>
                </a:moveTo>
                <a:lnTo>
                  <a:pt x="7155528" y="0"/>
                </a:lnTo>
                <a:lnTo>
                  <a:pt x="7155528" y="7064458"/>
                </a:lnTo>
                <a:lnTo>
                  <a:pt x="0" y="7064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9">
            <a:extLst>
              <a:ext uri="{FF2B5EF4-FFF2-40B4-BE49-F238E27FC236}">
                <a16:creationId xmlns:a16="http://schemas.microsoft.com/office/drawing/2014/main" id="{986B9297-92CA-8F5F-57DF-7AB759B67189}"/>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6">
              <a:extLst>
                <a:ext uri="{96DAC541-7B7A-43D3-8B79-37D633B846F1}">
                  <asvg:svgBlip xmlns:asvg="http://schemas.microsoft.com/office/drawing/2016/SVG/main" r:embed="rId7"/>
                </a:ext>
              </a:extLst>
            </a:blip>
            <a:stretch>
              <a:fillRect r="-19150" b="-86525"/>
            </a:stretch>
          </a:blipFill>
        </p:spPr>
      </p:sp>
      <p:sp>
        <p:nvSpPr>
          <p:cNvPr id="9" name="Freeform 10">
            <a:extLst>
              <a:ext uri="{FF2B5EF4-FFF2-40B4-BE49-F238E27FC236}">
                <a16:creationId xmlns:a16="http://schemas.microsoft.com/office/drawing/2014/main" id="{38B2EC6E-F85F-DCD0-C6A3-0A3DF8574C89}"/>
              </a:ext>
            </a:extLst>
          </p:cNvPr>
          <p:cNvSpPr/>
          <p:nvPr/>
        </p:nvSpPr>
        <p:spPr>
          <a:xfrm rot="-4038955">
            <a:off x="7420537" y="8137929"/>
            <a:ext cx="1669447" cy="2186181"/>
          </a:xfrm>
          <a:custGeom>
            <a:avLst/>
            <a:gdLst/>
            <a:ahLst/>
            <a:cxnLst/>
            <a:rect l="l" t="t" r="r" b="b"/>
            <a:pathLst>
              <a:path w="1669447" h="2186181">
                <a:moveTo>
                  <a:pt x="0" y="0"/>
                </a:moveTo>
                <a:lnTo>
                  <a:pt x="1669448" y="0"/>
                </a:lnTo>
                <a:lnTo>
                  <a:pt x="1669448" y="2186181"/>
                </a:lnTo>
                <a:lnTo>
                  <a:pt x="0" y="2186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8117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10" name="Rectangle 9">
            <a:extLst>
              <a:ext uri="{FF2B5EF4-FFF2-40B4-BE49-F238E27FC236}">
                <a16:creationId xmlns:a16="http://schemas.microsoft.com/office/drawing/2014/main" id="{4A2ED4FD-A782-18B4-FB23-090AEE083CE6}"/>
              </a:ext>
            </a:extLst>
          </p:cNvPr>
          <p:cNvSpPr/>
          <p:nvPr/>
        </p:nvSpPr>
        <p:spPr>
          <a:xfrm>
            <a:off x="9596098" y="3543300"/>
            <a:ext cx="770130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074DC5DA-2616-3635-9D3B-1EB1B1871F1D}"/>
              </a:ext>
            </a:extLst>
          </p:cNvPr>
          <p:cNvPicPr>
            <a:picLocks noChangeAspect="1"/>
          </p:cNvPicPr>
          <p:nvPr/>
        </p:nvPicPr>
        <p:blipFill>
          <a:blip r:embed="rId10"/>
          <a:stretch>
            <a:fillRect/>
          </a:stretch>
        </p:blipFill>
        <p:spPr>
          <a:xfrm>
            <a:off x="3083790" y="1752977"/>
            <a:ext cx="5286414" cy="7567668"/>
          </a:xfrm>
          <a:prstGeom prst="rect">
            <a:avLst/>
          </a:prstGeom>
        </p:spPr>
      </p:pic>
    </p:spTree>
    <p:extLst>
      <p:ext uri="{BB962C8B-B14F-4D97-AF65-F5344CB8AC3E}">
        <p14:creationId xmlns:p14="http://schemas.microsoft.com/office/powerpoint/2010/main" val="1374746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extLst>
              <p:ext uri="{D42A27DB-BD31-4B8C-83A1-F6EECF244321}">
                <p14:modId xmlns:p14="http://schemas.microsoft.com/office/powerpoint/2010/main" val="271515711"/>
              </p:ext>
            </p:extLst>
          </p:nvPr>
        </p:nvGraphicFramePr>
        <p:xfrm>
          <a:off x="228600" y="1257300"/>
          <a:ext cx="17678400" cy="888492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chỉ</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phạm</a:t>
                      </a:r>
                      <a:r>
                        <a:rPr lang="en-US" sz="4300" baseline="0" dirty="0">
                          <a:solidFill>
                            <a:schemeClr val="tx1"/>
                          </a:solidFill>
                          <a:latin typeface="Times New Roman" panose="02020603050405020304" pitchFamily="18" charset="0"/>
                          <a:cs typeface="Times New Roman" panose="02020603050405020304" pitchFamily="18" charset="0"/>
                        </a:rPr>
                        <a:t> vi </a:t>
                      </a:r>
                      <a:r>
                        <a:rPr lang="en-US" sz="4300" baseline="0" dirty="0" err="1">
                          <a:solidFill>
                            <a:schemeClr val="tx1"/>
                          </a:solidFill>
                          <a:latin typeface="Times New Roman" panose="02020603050405020304" pitchFamily="18" charset="0"/>
                          <a:cs typeface="Times New Roman" panose="02020603050405020304" pitchFamily="18" charset="0"/>
                        </a:rPr>
                        <a:t>được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định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biểu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dộ</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giá</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về</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thức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duy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để</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thoát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khỏi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toán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thợ</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săn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còn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nữa</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Ngay</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vật</a:t>
                      </a:r>
                      <a:r>
                        <a:rPr lang="en-US" sz="4300" baseline="0" dirty="0">
                          <a:solidFill>
                            <a:schemeClr val="tx1"/>
                          </a:solidFill>
                          <a:latin typeface="Times New Roman" panose="02020603050405020304" pitchFamily="18" charset="0"/>
                          <a:cs typeface="Times New Roman" panose="02020603050405020304" pitchFamily="18" charset="0"/>
                        </a:rPr>
                        <a:t> ở </a:t>
                      </a:r>
                      <a:r>
                        <a:rPr lang="en-US" sz="4300" baseline="0" dirty="0" err="1">
                          <a:solidFill>
                            <a:schemeClr val="tx1"/>
                          </a:solidFill>
                          <a:latin typeface="Times New Roman" panose="02020603050405020304" pitchFamily="18" charset="0"/>
                          <a:cs typeface="Times New Roman" panose="02020603050405020304" pitchFamily="18" charset="0"/>
                        </a:rPr>
                        <a:t>rất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gần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cảm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nhận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tối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như</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một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đường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hầm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dưới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lòng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trong</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mắt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cậu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Phi</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1249534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900" y="1865988"/>
            <a:ext cx="8801100" cy="61731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924800" y="2933700"/>
            <a:ext cx="7467600" cy="424731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Hôm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nay là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sinh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em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hãy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giúp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cắm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một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lọ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đẹp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đáng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yêu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lời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câu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nhe</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612021" y="571501"/>
            <a:ext cx="6738015" cy="8670563"/>
          </a:xfrm>
          <a:prstGeom prst="rect">
            <a:avLst/>
          </a:prstGeom>
        </p:spPr>
      </p:pic>
      <p:pic>
        <p:nvPicPr>
          <p:cNvPr id="9" name="Picture 8">
            <a:hlinkClick r:id="rId8" action="ppaction://hlinksldjump"/>
          </p:cNvPr>
          <p:cNvPicPr>
            <a:picLocks noChangeAspect="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478000" y="6197479"/>
            <a:ext cx="2667000" cy="4447065"/>
          </a:xfrm>
          <a:prstGeom prst="rect">
            <a:avLst/>
          </a:prstGeom>
        </p:spPr>
      </p:pic>
      <p:pic>
        <p:nvPicPr>
          <p:cNvPr id="2" name="ChucMungSinhNhat-HoaTau-3089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86001" y="10886"/>
            <a:ext cx="560615" cy="560615"/>
          </a:xfrm>
          <a:prstGeom prst="rect">
            <a:avLst/>
          </a:prstGeom>
        </p:spPr>
      </p:pic>
    </p:spTree>
    <p:extLst>
      <p:ext uri="{BB962C8B-B14F-4D97-AF65-F5344CB8AC3E}">
        <p14:creationId xmlns:p14="http://schemas.microsoft.com/office/powerpoint/2010/main" val="269633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10153862" y="1196832"/>
            <a:ext cx="5068851" cy="298156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10629900" y="5773757"/>
            <a:ext cx="5257800" cy="455480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11352007" y="1842665"/>
            <a:ext cx="4507310" cy="2651259"/>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10612448" y="3262973"/>
            <a:ext cx="5509815" cy="324094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9002183" y="1836187"/>
            <a:ext cx="5509815" cy="324094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9867344" y="2590594"/>
            <a:ext cx="5509815" cy="3240947"/>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10238906" y="2619242"/>
            <a:ext cx="2062304" cy="1931979"/>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12164720" y="3950577"/>
            <a:ext cx="2247537" cy="4235537"/>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837327" y="602756"/>
            <a:ext cx="1844108" cy="1730348"/>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83242" y="7167883"/>
            <a:ext cx="1844108" cy="1730348"/>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94775" y="2615581"/>
            <a:ext cx="1844108" cy="1730348"/>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43807" y="4407859"/>
            <a:ext cx="1844108" cy="1730348"/>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952127" y="4715996"/>
            <a:ext cx="1844108" cy="1730348"/>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227135" y="414412"/>
            <a:ext cx="1844108" cy="1730348"/>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8117" y="9124626"/>
            <a:ext cx="1239362" cy="12666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3944664" y="9181751"/>
            <a:ext cx="1172163" cy="1255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71121" y="9120323"/>
            <a:ext cx="1186880" cy="12709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7308803" y="9145924"/>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8890361" y="9108707"/>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84426" y="9104360"/>
            <a:ext cx="1182861" cy="1266603"/>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9" action="ppaction://hlinksldjump"/>
          </p:cNvPr>
          <p:cNvSpPr/>
          <p:nvPr/>
        </p:nvSpPr>
        <p:spPr>
          <a:xfrm>
            <a:off x="15152321" y="405963"/>
            <a:ext cx="2228850" cy="1174816"/>
          </a:xfrm>
          <a:prstGeom prst="roundRect">
            <a:avLst/>
          </a:prstGeom>
          <a:solidFill>
            <a:schemeClr val="accent4">
              <a:lumMod val="75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TIẾP TỤC BÀI HỌC</a:t>
            </a:r>
          </a:p>
        </p:txBody>
      </p:sp>
    </p:spTree>
    <p:extLst>
      <p:ext uri="{BB962C8B-B14F-4D97-AF65-F5344CB8AC3E}">
        <p14:creationId xmlns:p14="http://schemas.microsoft.com/office/powerpoint/2010/main" val="23959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1.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hẳn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buồn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nên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muốn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nhìn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thấy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điều</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mới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mẻ</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6088698"/>
            <a:ext cx="843234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lượng</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6" name="Picture 5">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42544" y="4988352"/>
            <a:ext cx="3313266" cy="5524679"/>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72906" y="3086100"/>
            <a:ext cx="4026188" cy="5180949"/>
          </a:xfrm>
          <a:prstGeom prst="rect">
            <a:avLst/>
          </a:prstGeom>
        </p:spPr>
      </p:pic>
    </p:spTree>
    <p:extLst>
      <p:ext uri="{BB962C8B-B14F-4D97-AF65-F5344CB8AC3E}">
        <p14:creationId xmlns:p14="http://schemas.microsoft.com/office/powerpoint/2010/main" val="187399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2.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mua</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tám</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quyển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truyện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mua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tám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quyển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truyện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vượt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mức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bình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thường</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57085" y="3162300"/>
            <a:ext cx="4515029" cy="5809996"/>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411199" y="4229100"/>
            <a:ext cx="3654971" cy="6094452"/>
          </a:xfrm>
          <a:prstGeom prst="rect">
            <a:avLst/>
          </a:prstGeom>
        </p:spPr>
      </p:pic>
    </p:spTree>
    <p:extLst>
      <p:ext uri="{BB962C8B-B14F-4D97-AF65-F5344CB8AC3E}">
        <p14:creationId xmlns:p14="http://schemas.microsoft.com/office/powerpoint/2010/main" val="26902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3.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đoán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chuyện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gì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xảy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chậm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trễ</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đoán</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28289" y="3471486"/>
            <a:ext cx="4372621" cy="5626744"/>
          </a:xfrm>
          <a:prstGeom prst="rect">
            <a:avLst/>
          </a:prstGeom>
        </p:spPr>
      </p:pic>
      <p:pic>
        <p:nvPicPr>
          <p:cNvPr id="9" name="Picture 8">
            <a:hlinkClick r:id="rId6" action="ppaction://hlinksldjump"/>
          </p:cNvPr>
          <p:cNvPicPr>
            <a:picLocks noChangeAspect="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681700" y="4381500"/>
            <a:ext cx="3655899" cy="6096000"/>
          </a:xfrm>
          <a:prstGeom prst="rect">
            <a:avLst/>
          </a:prstGeom>
        </p:spPr>
      </p:pic>
    </p:spTree>
    <p:extLst>
      <p:ext uri="{BB962C8B-B14F-4D97-AF65-F5344CB8AC3E}">
        <p14:creationId xmlns:p14="http://schemas.microsoft.com/office/powerpoint/2010/main" val="286994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4.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tôi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trường</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4762500"/>
            <a:ext cx="8432344" cy="401648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khoảng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cách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gần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giữa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trí</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vật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tôi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so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với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địa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điểm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lấy</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mốc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trường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04800" y="3162951"/>
            <a:ext cx="4026188" cy="5180949"/>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944600" y="3771900"/>
            <a:ext cx="3810000" cy="6352954"/>
          </a:xfrm>
          <a:prstGeom prst="rect">
            <a:avLst/>
          </a:prstGeom>
        </p:spPr>
      </p:pic>
    </p:spTree>
    <p:extLst>
      <p:ext uri="{BB962C8B-B14F-4D97-AF65-F5344CB8AC3E}">
        <p14:creationId xmlns:p14="http://schemas.microsoft.com/office/powerpoint/2010/main" val="194705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5.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Cậu</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bé</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ơi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đây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ngày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nào</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người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ta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chẳng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bán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hàng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nghìn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con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lạc</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đà</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33077" y="5170170"/>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bán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nghìn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lạc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83829" y="3810179"/>
            <a:ext cx="4204342" cy="5410200"/>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563600" y="4381500"/>
            <a:ext cx="3733800" cy="6225895"/>
          </a:xfrm>
          <a:prstGeom prst="rect">
            <a:avLst/>
          </a:prstGeom>
        </p:spPr>
      </p:pic>
    </p:spTree>
    <p:extLst>
      <p:ext uri="{BB962C8B-B14F-4D97-AF65-F5344CB8AC3E}">
        <p14:creationId xmlns:p14="http://schemas.microsoft.com/office/powerpoint/2010/main" val="28588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6.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Mùa</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đông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sắp</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rồi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72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thể</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một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gì</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mùa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xuất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hay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tới</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0" y="3467100"/>
            <a:ext cx="4669238" cy="6008435"/>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15874" y="4152900"/>
            <a:ext cx="3862526" cy="6440538"/>
          </a:xfrm>
          <a:prstGeom prst="rect">
            <a:avLst/>
          </a:prstGeom>
        </p:spPr>
      </p:pic>
    </p:spTree>
    <p:extLst>
      <p:ext uri="{BB962C8B-B14F-4D97-AF65-F5344CB8AC3E}">
        <p14:creationId xmlns:p14="http://schemas.microsoft.com/office/powerpoint/2010/main" val="4058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6990868" y="-1733057"/>
            <a:ext cx="8841151" cy="13753114"/>
          </a:xfrm>
          <a:custGeom>
            <a:avLst/>
            <a:gdLst/>
            <a:ahLst/>
            <a:cxnLst/>
            <a:rect l="l" t="t" r="r" b="b"/>
            <a:pathLst>
              <a:path w="8841151" h="13753114">
                <a:moveTo>
                  <a:pt x="0" y="0"/>
                </a:moveTo>
                <a:lnTo>
                  <a:pt x="8841150" y="0"/>
                </a:lnTo>
                <a:lnTo>
                  <a:pt x="8841150" y="13753114"/>
                </a:lnTo>
                <a:lnTo>
                  <a:pt x="0" y="13753114"/>
                </a:lnTo>
                <a:lnTo>
                  <a:pt x="0" y="0"/>
                </a:lnTo>
                <a:close/>
              </a:path>
            </a:pathLst>
          </a:custGeom>
          <a:blipFill>
            <a:blip r:embed="rId3">
              <a:extLst>
                <a:ext uri="{96DAC541-7B7A-43D3-8B79-37D633B846F1}">
                  <asvg:svgBlip xmlns:asvg="http://schemas.microsoft.com/office/drawing/2016/SVG/main" r:embed="rId4"/>
                </a:ext>
              </a:extLst>
            </a:blip>
            <a:stretch>
              <a:fillRect t="-2838" r="-19116" b="-1150"/>
            </a:stretch>
          </a:blipFill>
        </p:spPr>
      </p:sp>
      <p:sp>
        <p:nvSpPr>
          <p:cNvPr id="4" name="Freeform 4"/>
          <p:cNvSpPr/>
          <p:nvPr/>
        </p:nvSpPr>
        <p:spPr>
          <a:xfrm>
            <a:off x="-19050" y="3852673"/>
            <a:ext cx="7712427" cy="6453377"/>
          </a:xfrm>
          <a:custGeom>
            <a:avLst/>
            <a:gdLst/>
            <a:ahLst/>
            <a:cxnLst/>
            <a:rect l="l" t="t" r="r" b="b"/>
            <a:pathLst>
              <a:path w="7712427" h="6453377">
                <a:moveTo>
                  <a:pt x="0" y="0"/>
                </a:moveTo>
                <a:lnTo>
                  <a:pt x="7712427" y="0"/>
                </a:lnTo>
                <a:lnTo>
                  <a:pt x="7712427" y="6453377"/>
                </a:lnTo>
                <a:lnTo>
                  <a:pt x="0" y="6453377"/>
                </a:lnTo>
                <a:lnTo>
                  <a:pt x="0" y="0"/>
                </a:lnTo>
                <a:close/>
              </a:path>
            </a:pathLst>
          </a:custGeom>
          <a:blipFill>
            <a:blip r:embed="rId5">
              <a:extLst>
                <a:ext uri="{96DAC541-7B7A-43D3-8B79-37D633B846F1}">
                  <asvg:svgBlip xmlns:asvg="http://schemas.microsoft.com/office/drawing/2016/SVG/main" r:embed="rId6"/>
                </a:ext>
              </a:extLst>
            </a:blip>
            <a:stretch>
              <a:fillRect l="-7871" b="-35832"/>
            </a:stretch>
          </a:blipFill>
        </p:spPr>
      </p:sp>
      <p:sp>
        <p:nvSpPr>
          <p:cNvPr id="5" name="TextBox 5"/>
          <p:cNvSpPr txBox="1"/>
          <p:nvPr/>
        </p:nvSpPr>
        <p:spPr>
          <a:xfrm>
            <a:off x="7426735" y="4381500"/>
            <a:ext cx="11394665" cy="5906553"/>
          </a:xfrm>
          <a:prstGeom prst="rect">
            <a:avLst/>
          </a:prstGeom>
        </p:spPr>
        <p:txBody>
          <a:bodyPr wrap="square" lIns="0" tIns="0" rIns="0" bIns="0" rtlCol="0" anchor="t">
            <a:spAutoFit/>
          </a:bodyPr>
          <a:lstStyle/>
          <a:p>
            <a:pPr algn="ctr">
              <a:lnSpc>
                <a:spcPts val="15112"/>
              </a:lnSpc>
            </a:pPr>
            <a:r>
              <a:rPr lang="en-US" sz="15112" spc="755" dirty="0" err="1">
                <a:solidFill>
                  <a:srgbClr val="C3113D"/>
                </a:solidFill>
                <a:latin typeface="#9Slide06 SVNWendi" panose="02000000000000000000" pitchFamily="2" charset="0"/>
              </a:rPr>
              <a:t>Tiết</a:t>
            </a:r>
            <a:r>
              <a:rPr lang="en-US" sz="15112" spc="755" dirty="0">
                <a:solidFill>
                  <a:srgbClr val="C3113D"/>
                </a:solidFill>
                <a:latin typeface="#9Slide06 SVNWendi" panose="02000000000000000000" pitchFamily="2" charset="0"/>
              </a:rPr>
              <a:t> 76: </a:t>
            </a:r>
          </a:p>
          <a:p>
            <a:pPr algn="ctr">
              <a:lnSpc>
                <a:spcPts val="15112"/>
              </a:lnSpc>
            </a:pPr>
            <a:r>
              <a:rPr lang="en-US" sz="15112" spc="755" dirty="0" err="1">
                <a:solidFill>
                  <a:srgbClr val="C3113D"/>
                </a:solidFill>
                <a:latin typeface="#9Slide06 SVNWendi" panose="02000000000000000000" pitchFamily="2" charset="0"/>
              </a:rPr>
              <a:t>Thực</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hành</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tiếng</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Việt</a:t>
            </a:r>
            <a:endParaRPr lang="en-US" sz="15112" spc="755" dirty="0">
              <a:solidFill>
                <a:srgbClr val="C3113D"/>
              </a:solidFill>
              <a:latin typeface="#9Slide06 SVNWendi" panose="02000000000000000000" pitchFamily="2" charset="0"/>
            </a:endParaRPr>
          </a:p>
        </p:txBody>
      </p:sp>
      <p:sp>
        <p:nvSpPr>
          <p:cNvPr id="6" name="Freeform 6"/>
          <p:cNvSpPr/>
          <p:nvPr/>
        </p:nvSpPr>
        <p:spPr>
          <a:xfrm>
            <a:off x="1028700" y="0"/>
            <a:ext cx="4940452" cy="3283388"/>
          </a:xfrm>
          <a:custGeom>
            <a:avLst/>
            <a:gdLst/>
            <a:ahLst/>
            <a:cxnLst/>
            <a:rect l="l" t="t" r="r" b="b"/>
            <a:pathLst>
              <a:path w="4940452" h="3283388">
                <a:moveTo>
                  <a:pt x="0" y="0"/>
                </a:moveTo>
                <a:lnTo>
                  <a:pt x="4940452" y="0"/>
                </a:lnTo>
                <a:lnTo>
                  <a:pt x="4940452" y="3283388"/>
                </a:lnTo>
                <a:lnTo>
                  <a:pt x="0" y="3283388"/>
                </a:lnTo>
                <a:lnTo>
                  <a:pt x="0" y="0"/>
                </a:lnTo>
                <a:close/>
              </a:path>
            </a:pathLst>
          </a:custGeom>
          <a:blipFill>
            <a:blip r:embed="rId7">
              <a:extLst>
                <a:ext uri="{96DAC541-7B7A-43D3-8B79-37D633B846F1}">
                  <asvg:svgBlip xmlns:asvg="http://schemas.microsoft.com/office/drawing/2016/SVG/main" r:embed="rId8"/>
                </a:ext>
              </a:extLst>
            </a:blip>
            <a:stretch>
              <a:fillRect t="-54365" r="-2216"/>
            </a:stretch>
          </a:blipFill>
        </p:spPr>
      </p:sp>
      <p:grpSp>
        <p:nvGrpSpPr>
          <p:cNvPr id="7" name="Group 7"/>
          <p:cNvGrpSpPr/>
          <p:nvPr/>
        </p:nvGrpSpPr>
        <p:grpSpPr>
          <a:xfrm>
            <a:off x="6275330" y="1820937"/>
            <a:ext cx="11860270" cy="2526175"/>
            <a:chOff x="0" y="0"/>
            <a:chExt cx="2845501" cy="317500"/>
          </a:xfrm>
        </p:grpSpPr>
        <p:sp>
          <p:nvSpPr>
            <p:cNvPr id="8" name="Freeform 8"/>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9" name="Freeform 9"/>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7"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4"/>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0" name="TextBox 10"/>
          <p:cNvSpPr txBox="1"/>
          <p:nvPr/>
        </p:nvSpPr>
        <p:spPr>
          <a:xfrm>
            <a:off x="7473876" y="1871461"/>
            <a:ext cx="9546873" cy="2215991"/>
          </a:xfrm>
          <a:prstGeom prst="rect">
            <a:avLst/>
          </a:prstGeom>
        </p:spPr>
        <p:txBody>
          <a:bodyPr lIns="0" tIns="0" rIns="0" bIns="0" rtlCol="0" anchor="t">
            <a:spAutoFit/>
          </a:bodyPr>
          <a:lstStyle/>
          <a:p>
            <a:pPr marL="0" lvl="0" indent="0" algn="ctr">
              <a:spcBef>
                <a:spcPct val="0"/>
              </a:spcBef>
            </a:pPr>
            <a:r>
              <a:rPr lang="en-US" sz="7200" u="none" spc="214" dirty="0" err="1">
                <a:solidFill>
                  <a:srgbClr val="FFFFFF"/>
                </a:solidFill>
                <a:latin typeface="#9Slide05 SVNCookie" panose="020B0606040200020203" pitchFamily="34" charset="0"/>
              </a:rPr>
              <a:t>Bài</a:t>
            </a:r>
            <a:r>
              <a:rPr lang="en-US" sz="7200" u="none" spc="214" dirty="0">
                <a:solidFill>
                  <a:srgbClr val="FFFFFF"/>
                </a:solidFill>
                <a:latin typeface="#9Slide05 SVNCookie" panose="020B0606040200020203" pitchFamily="34" charset="0"/>
              </a:rPr>
              <a:t> 6:</a:t>
            </a:r>
          </a:p>
          <a:p>
            <a:pPr marL="0" lvl="0" indent="0" algn="ctr">
              <a:spcBef>
                <a:spcPct val="0"/>
              </a:spcBef>
            </a:pPr>
            <a:r>
              <a:rPr lang="en-US" sz="7200" spc="214" dirty="0" err="1">
                <a:solidFill>
                  <a:srgbClr val="FFFFFF"/>
                </a:solidFill>
                <a:latin typeface="#9Slide05 SVNCookie" panose="020B0606040200020203" pitchFamily="34" charset="0"/>
              </a:rPr>
              <a:t>Chân</a:t>
            </a:r>
            <a:r>
              <a:rPr lang="en-US" sz="7200" spc="214" dirty="0">
                <a:solidFill>
                  <a:srgbClr val="FFFFFF"/>
                </a:solidFill>
                <a:latin typeface="#9Slide05 SVNCookie" panose="020B0606040200020203" pitchFamily="34" charset="0"/>
              </a:rPr>
              <a:t> dung </a:t>
            </a:r>
            <a:r>
              <a:rPr lang="en-US" sz="7200" spc="214" dirty="0" err="1">
                <a:solidFill>
                  <a:srgbClr val="FFFFFF"/>
                </a:solidFill>
                <a:latin typeface="#9Slide05 SVNCookie" panose="020B0606040200020203" pitchFamily="34" charset="0"/>
              </a:rPr>
              <a:t>cuộc</a:t>
            </a:r>
            <a:r>
              <a:rPr lang="en-US" sz="7200" spc="214" dirty="0">
                <a:solidFill>
                  <a:srgbClr val="FFFFFF"/>
                </a:solidFill>
                <a:latin typeface="#9Slide05 SVNCookie" panose="020B0606040200020203" pitchFamily="34" charset="0"/>
              </a:rPr>
              <a:t> </a:t>
            </a:r>
            <a:r>
              <a:rPr lang="en-US" sz="7200" spc="214" dirty="0" err="1">
                <a:solidFill>
                  <a:srgbClr val="FFFFFF"/>
                </a:solidFill>
                <a:latin typeface="#9Slide05 SVNCookie" panose="020B0606040200020203" pitchFamily="34" charset="0"/>
              </a:rPr>
              <a:t>sống</a:t>
            </a:r>
            <a:endParaRPr lang="en-US" sz="7200" u="none" spc="214" dirty="0">
              <a:solidFill>
                <a:srgbClr val="FFFFFF"/>
              </a:solidFill>
              <a:latin typeface="#9Slide05 SVNCookie" panose="020B0606040200020203" pitchFamily="34" charset="0"/>
            </a:endParaRPr>
          </a:p>
        </p:txBody>
      </p:sp>
      <p:sp>
        <p:nvSpPr>
          <p:cNvPr id="11" name="Freeform 11"/>
          <p:cNvSpPr/>
          <p:nvPr/>
        </p:nvSpPr>
        <p:spPr>
          <a:xfrm>
            <a:off x="16661984" y="0"/>
            <a:ext cx="1378911" cy="2544970"/>
          </a:xfrm>
          <a:custGeom>
            <a:avLst/>
            <a:gdLst/>
            <a:ahLst/>
            <a:cxnLst/>
            <a:rect l="l" t="t" r="r" b="b"/>
            <a:pathLst>
              <a:path w="1378911" h="2544970">
                <a:moveTo>
                  <a:pt x="0" y="0"/>
                </a:moveTo>
                <a:lnTo>
                  <a:pt x="1378911" y="0"/>
                </a:lnTo>
                <a:lnTo>
                  <a:pt x="1378911" y="2544970"/>
                </a:lnTo>
                <a:lnTo>
                  <a:pt x="0" y="2544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1136537">
            <a:off x="5027220" y="2035084"/>
            <a:ext cx="1466160" cy="1391519"/>
          </a:xfrm>
          <a:custGeom>
            <a:avLst/>
            <a:gdLst/>
            <a:ahLst/>
            <a:cxnLst/>
            <a:rect l="l" t="t" r="r" b="b"/>
            <a:pathLst>
              <a:path w="1466160" h="1391519">
                <a:moveTo>
                  <a:pt x="0" y="0"/>
                </a:moveTo>
                <a:lnTo>
                  <a:pt x="1466160" y="0"/>
                </a:lnTo>
                <a:lnTo>
                  <a:pt x="1466160" y="1391519"/>
                </a:lnTo>
                <a:lnTo>
                  <a:pt x="0" y="13915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AAAD911-3B35-7121-8E99-3B6AD8EAD0C1}"/>
              </a:ext>
            </a:extLst>
          </p:cNvPr>
          <p:cNvSpPr/>
          <p:nvPr/>
        </p:nvSpPr>
        <p:spPr>
          <a:xfrm>
            <a:off x="11658600" y="214746"/>
            <a:ext cx="6400800" cy="9857508"/>
          </a:xfrm>
          <a:custGeom>
            <a:avLst/>
            <a:gdLst/>
            <a:ahLst/>
            <a:cxnLst/>
            <a:rect l="l" t="t" r="r" b="b"/>
            <a:pathLst>
              <a:path w="4638502" h="6630553">
                <a:moveTo>
                  <a:pt x="0" y="0"/>
                </a:moveTo>
                <a:lnTo>
                  <a:pt x="4638501" y="0"/>
                </a:lnTo>
                <a:lnTo>
                  <a:pt x="4638501" y="6630553"/>
                </a:lnTo>
                <a:lnTo>
                  <a:pt x="0" y="6630553"/>
                </a:lnTo>
                <a:lnTo>
                  <a:pt x="0" y="0"/>
                </a:lnTo>
                <a:close/>
              </a:path>
            </a:pathLst>
          </a:custGeom>
          <a:blipFill>
            <a:blip r:embed="rId3">
              <a:extLst>
                <a:ext uri="{96DAC541-7B7A-43D3-8B79-37D633B846F1}">
                  <asvg:svgBlip xmlns:asvg="http://schemas.microsoft.com/office/drawing/2016/SVG/main" r:embed="rId4"/>
                </a:ext>
              </a:extLst>
            </a:blip>
            <a:stretch>
              <a:fillRect t="-24116"/>
            </a:stretch>
          </a:blipFill>
        </p:spPr>
      </p:sp>
      <p:sp>
        <p:nvSpPr>
          <p:cNvPr id="2" name="Rectangle 1"/>
          <p:cNvSpPr/>
          <p:nvPr/>
        </p:nvSpPr>
        <p:spPr>
          <a:xfrm>
            <a:off x="685800" y="1104900"/>
            <a:ext cx="10820400" cy="88639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lão Toa đi rồi, Phi Châu phải mất hàng giờ để tìm Hàng Xén. Nhưng chẳng thấy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thăm những người qua đường. Và mọi người trả lời cậu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Cậu bé ơi, ở đây ngày nào người ta chẳng bán đến hàng nghìn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đứa trẻ trạc tuổi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bạn có nhìn thấy một con lạc đà một bướu có đôi mắt mơ màng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to như đồi cát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tất nhiên cậu hỏi </a:t>
            </a:r>
            <a:r>
              <a:rPr kumimoji="0" lang="en-US" sz="3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người mua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rất đẹp màu cát mà bác lái buôn Toa đã bán đi...</a:t>
            </a:r>
          </a:p>
        </p:txBody>
      </p:sp>
      <p:sp>
        <p:nvSpPr>
          <p:cNvPr id="5" name="Oval 4"/>
          <p:cNvSpPr/>
          <p:nvPr/>
        </p:nvSpPr>
        <p:spPr>
          <a:xfrm>
            <a:off x="2438400" y="51435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3124200" y="6896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5867400" y="8039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Google Shape;714;p42">
            <a:extLst>
              <a:ext uri="{FF2B5EF4-FFF2-40B4-BE49-F238E27FC236}">
                <a16:creationId xmlns:a16="http://schemas.microsoft.com/office/drawing/2014/main" id="{54EC7159-04D1-C8B5-46FA-4EAE54ED73B6}"/>
              </a:ext>
            </a:extLst>
          </p:cNvPr>
          <p:cNvSpPr txBox="1">
            <a:spLocks/>
          </p:cNvSpPr>
          <p:nvPr/>
        </p:nvSpPr>
        <p:spPr>
          <a:xfrm>
            <a:off x="2514600" y="197429"/>
            <a:ext cx="3673770"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a:t>
            </a:r>
          </a:p>
        </p:txBody>
      </p:sp>
      <p:sp>
        <p:nvSpPr>
          <p:cNvPr id="11" name="Rounded Rectangle 10"/>
          <p:cNvSpPr/>
          <p:nvPr/>
        </p:nvSpPr>
        <p:spPr>
          <a:xfrm>
            <a:off x="11811000" y="214746"/>
            <a:ext cx="6248400" cy="982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Biểu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nhấn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mạnh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phạm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vi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chế</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giờ</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thăm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đường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đứa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trẻ</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tất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tượng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mức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Dê</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nổi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phải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ở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nhé</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thấy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được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tâm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hồn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yêu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thương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gắn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nặng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đầu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tiên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thân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thiết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mình</a:t>
            </a:r>
            <a:endPar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75956F91-AD7F-5D20-BFB6-61C5B208385F}"/>
              </a:ext>
            </a:extLst>
          </p:cNvPr>
          <p:cNvSpPr/>
          <p:nvPr/>
        </p:nvSpPr>
        <p:spPr>
          <a:xfrm>
            <a:off x="-1054103" y="-571500"/>
            <a:ext cx="3673770" cy="2247293"/>
          </a:xfrm>
          <a:custGeom>
            <a:avLst/>
            <a:gdLst/>
            <a:ahLst/>
            <a:cxnLst/>
            <a:rect l="l" t="t" r="r" b="b"/>
            <a:pathLst>
              <a:path w="3673770" h="2247293">
                <a:moveTo>
                  <a:pt x="0" y="0"/>
                </a:moveTo>
                <a:lnTo>
                  <a:pt x="3673770" y="0"/>
                </a:lnTo>
                <a:lnTo>
                  <a:pt x="3673770" y="2247293"/>
                </a:lnTo>
                <a:lnTo>
                  <a:pt x="0" y="2247293"/>
                </a:lnTo>
                <a:lnTo>
                  <a:pt x="0" y="0"/>
                </a:lnTo>
                <a:close/>
              </a:path>
            </a:pathLst>
          </a:custGeom>
          <a:blipFill>
            <a:blip r:embed="rId5">
              <a:extLst>
                <a:ext uri="{96DAC541-7B7A-43D3-8B79-37D633B846F1}">
                  <asvg:svgBlip xmlns:asvg="http://schemas.microsoft.com/office/drawing/2016/SVG/main" r:embed="rId6"/>
                </a:ext>
              </a:extLst>
            </a:blip>
            <a:stretch>
              <a:fillRect l="-4500" t="-5606"/>
            </a:stretch>
          </a:blipFill>
        </p:spPr>
      </p:sp>
    </p:spTree>
    <p:extLst>
      <p:ext uri="{BB962C8B-B14F-4D97-AF65-F5344CB8AC3E}">
        <p14:creationId xmlns:p14="http://schemas.microsoft.com/office/powerpoint/2010/main" val="21203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00400" y="2618509"/>
            <a:ext cx="11004325" cy="7689273"/>
          </a:xfrm>
          <a:custGeom>
            <a:avLst/>
            <a:gdLst/>
            <a:ahLst/>
            <a:cxnLst/>
            <a:rect l="l" t="t" r="r" b="b"/>
            <a:pathLst>
              <a:path w="5888801" h="4114800">
                <a:moveTo>
                  <a:pt x="0" y="0"/>
                </a:moveTo>
                <a:lnTo>
                  <a:pt x="5888802" y="0"/>
                </a:lnTo>
                <a:lnTo>
                  <a:pt x="58888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 name="Group 2">
            <a:extLst>
              <a:ext uri="{FF2B5EF4-FFF2-40B4-BE49-F238E27FC236}">
                <a16:creationId xmlns:a16="http://schemas.microsoft.com/office/drawing/2014/main" id="{2ED84E7F-482F-BAD7-E0DE-E4AA75E6ED6D}"/>
              </a:ext>
            </a:extLst>
          </p:cNvPr>
          <p:cNvGrpSpPr/>
          <p:nvPr/>
        </p:nvGrpSpPr>
        <p:grpSpPr>
          <a:xfrm>
            <a:off x="-68874" y="-24245"/>
            <a:ext cx="18363801" cy="2038985"/>
            <a:chOff x="0" y="0"/>
            <a:chExt cx="4836557" cy="537017"/>
          </a:xfrm>
        </p:grpSpPr>
        <p:sp>
          <p:nvSpPr>
            <p:cNvPr id="3" name="Freeform 3">
              <a:extLst>
                <a:ext uri="{FF2B5EF4-FFF2-40B4-BE49-F238E27FC236}">
                  <a16:creationId xmlns:a16="http://schemas.microsoft.com/office/drawing/2014/main" id="{38ED3184-3F24-B53A-92B5-643CDD08BFFE}"/>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5" name="TextBox 4">
              <a:extLst>
                <a:ext uri="{FF2B5EF4-FFF2-40B4-BE49-F238E27FC236}">
                  <a16:creationId xmlns:a16="http://schemas.microsoft.com/office/drawing/2014/main" id="{D405977C-312C-AF9D-72D0-9F9C882E1599}"/>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5">
            <a:extLst>
              <a:ext uri="{FF2B5EF4-FFF2-40B4-BE49-F238E27FC236}">
                <a16:creationId xmlns:a16="http://schemas.microsoft.com/office/drawing/2014/main" id="{4529D28E-130A-F4CA-748A-5FE19584CF79}"/>
              </a:ext>
            </a:extLst>
          </p:cNvPr>
          <p:cNvSpPr txBox="1"/>
          <p:nvPr/>
        </p:nvSpPr>
        <p:spPr>
          <a:xfrm>
            <a:off x="1150326" y="272565"/>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3: VỀ ĐÍCH</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4B3E2DC-F2A3-5895-9181-9550198BC495}"/>
              </a:ext>
            </a:extLst>
          </p:cNvPr>
          <p:cNvGrpSpPr/>
          <p:nvPr/>
        </p:nvGrpSpPr>
        <p:grpSpPr>
          <a:xfrm>
            <a:off x="3016596" y="1714499"/>
            <a:ext cx="11784972" cy="5413671"/>
            <a:chOff x="0" y="0"/>
            <a:chExt cx="8400244" cy="3858826"/>
          </a:xfrm>
        </p:grpSpPr>
        <p:sp>
          <p:nvSpPr>
            <p:cNvPr id="4" name="Freeform 5">
              <a:extLst>
                <a:ext uri="{FF2B5EF4-FFF2-40B4-BE49-F238E27FC236}">
                  <a16:creationId xmlns:a16="http://schemas.microsoft.com/office/drawing/2014/main" id="{4309ECFF-ADAE-C9F0-C0A3-E763E778E8FE}"/>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5" name="Freeform 6">
              <a:extLst>
                <a:ext uri="{FF2B5EF4-FFF2-40B4-BE49-F238E27FC236}">
                  <a16:creationId xmlns:a16="http://schemas.microsoft.com/office/drawing/2014/main" id="{6F6BA0DD-9FD8-F25C-E5C1-7253C54A7D45}"/>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6" name="Freeform 7">
            <a:extLst>
              <a:ext uri="{FF2B5EF4-FFF2-40B4-BE49-F238E27FC236}">
                <a16:creationId xmlns:a16="http://schemas.microsoft.com/office/drawing/2014/main" id="{E869B202-7C9B-A0ED-5A1F-B585BB7DB9D3}"/>
              </a:ext>
            </a:extLst>
          </p:cNvPr>
          <p:cNvSpPr/>
          <p:nvPr/>
        </p:nvSpPr>
        <p:spPr>
          <a:xfrm>
            <a:off x="14009620" y="2076899"/>
            <a:ext cx="1270258" cy="2344436"/>
          </a:xfrm>
          <a:custGeom>
            <a:avLst/>
            <a:gdLst/>
            <a:ahLst/>
            <a:cxnLst/>
            <a:rect l="l" t="t" r="r" b="b"/>
            <a:pathLst>
              <a:path w="1270258" h="2344436">
                <a:moveTo>
                  <a:pt x="0" y="0"/>
                </a:moveTo>
                <a:lnTo>
                  <a:pt x="1270259" y="0"/>
                </a:lnTo>
                <a:lnTo>
                  <a:pt x="1270259" y="2344436"/>
                </a:lnTo>
                <a:lnTo>
                  <a:pt x="0" y="2344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2">
            <a:extLst>
              <a:ext uri="{FF2B5EF4-FFF2-40B4-BE49-F238E27FC236}">
                <a16:creationId xmlns:a16="http://schemas.microsoft.com/office/drawing/2014/main" id="{3133E955-F5D2-0FAC-D049-C1CFEC266397}"/>
              </a:ext>
            </a:extLst>
          </p:cNvPr>
          <p:cNvSpPr/>
          <p:nvPr/>
        </p:nvSpPr>
        <p:spPr>
          <a:xfrm>
            <a:off x="2092052" y="5474492"/>
            <a:ext cx="1849088" cy="2057400"/>
          </a:xfrm>
          <a:custGeom>
            <a:avLst/>
            <a:gdLst/>
            <a:ahLst/>
            <a:cxnLst/>
            <a:rect l="l" t="t" r="r" b="b"/>
            <a:pathLst>
              <a:path w="1849088" h="2057400">
                <a:moveTo>
                  <a:pt x="0" y="0"/>
                </a:moveTo>
                <a:lnTo>
                  <a:pt x="1849089" y="0"/>
                </a:lnTo>
                <a:lnTo>
                  <a:pt x="1849089"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3">
            <a:extLst>
              <a:ext uri="{FF2B5EF4-FFF2-40B4-BE49-F238E27FC236}">
                <a16:creationId xmlns:a16="http://schemas.microsoft.com/office/drawing/2014/main" id="{E4097594-ADC7-E142-5CEB-998971D00CCD}"/>
              </a:ext>
            </a:extLst>
          </p:cNvPr>
          <p:cNvSpPr/>
          <p:nvPr/>
        </p:nvSpPr>
        <p:spPr>
          <a:xfrm>
            <a:off x="13563600" y="122812"/>
            <a:ext cx="1455136" cy="2184069"/>
          </a:xfrm>
          <a:custGeom>
            <a:avLst/>
            <a:gdLst/>
            <a:ahLst/>
            <a:cxnLst/>
            <a:rect l="l" t="t" r="r" b="b"/>
            <a:pathLst>
              <a:path w="1455136" h="2184069">
                <a:moveTo>
                  <a:pt x="0" y="0"/>
                </a:moveTo>
                <a:lnTo>
                  <a:pt x="1455136" y="0"/>
                </a:lnTo>
                <a:lnTo>
                  <a:pt x="1455136" y="2184069"/>
                </a:lnTo>
                <a:lnTo>
                  <a:pt x="0" y="2184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Rectangle 1"/>
          <p:cNvSpPr/>
          <p:nvPr/>
        </p:nvSpPr>
        <p:spPr>
          <a:xfrm>
            <a:off x="4572000" y="2476500"/>
            <a:ext cx="9144000" cy="34778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ea typeface="+mn-ea"/>
                <a:cs typeface="+mn-cs"/>
              </a:rPr>
              <a:t>Viết đoạn văn ( khoảng 5 -7 câu) trình bày cảm nhận của em về một nhân vật, sự việc hoặc chi tiết mà em ấn tượng nhất trong văn bản Mắt sói, đoạn văn sử dụng ít nhất một trợ từ</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0907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02ED35F-6A37-18E4-17CC-BB8CB3036CBF}"/>
              </a:ext>
            </a:extLst>
          </p:cNvPr>
          <p:cNvGrpSpPr/>
          <p:nvPr/>
        </p:nvGrpSpPr>
        <p:grpSpPr>
          <a:xfrm>
            <a:off x="609600" y="879764"/>
            <a:ext cx="16916400" cy="8229600"/>
            <a:chOff x="0" y="0"/>
            <a:chExt cx="8400244" cy="3858826"/>
          </a:xfrm>
        </p:grpSpPr>
        <p:sp>
          <p:nvSpPr>
            <p:cNvPr id="5" name="Freeform 5">
              <a:extLst>
                <a:ext uri="{FF2B5EF4-FFF2-40B4-BE49-F238E27FC236}">
                  <a16:creationId xmlns:a16="http://schemas.microsoft.com/office/drawing/2014/main" id="{4C09F654-D01D-94B6-7858-6E7A5F52EB8A}"/>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a:extLst>
                <a:ext uri="{FF2B5EF4-FFF2-40B4-BE49-F238E27FC236}">
                  <a16:creationId xmlns:a16="http://schemas.microsoft.com/office/drawing/2014/main" id="{DA554087-1403-E1C5-D578-2005682EDA4B}"/>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3" name="Rectangle 2"/>
          <p:cNvSpPr/>
          <p:nvPr/>
        </p:nvSpPr>
        <p:spPr>
          <a:xfrm>
            <a:off x="1333500" y="1181100"/>
            <a:ext cx="15621000" cy="75405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Đoạn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văn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tham</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khảo</a:t>
            </a:r>
            <a:endParaRPr kumimoji="0" lang="en-US" sz="4400" b="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Cậu bé Phi Châu tuy có những nỗi đau về thể xác lẫn tinh thần nhưng trong chú luôn có sự nhận thức mới mẻ về cuộc sống. Dù báo, hay sư tử là những loài ăn thịt nhưng chú vẫn không nghĩ đó là kẻ thù ngay cả khi n đang lần ,mò tìm tới định bắt cừu của chú. Khi con người cô đơn thì ngay cả khi con vật hung ác như Báo cũng là nỗi mong muốn của chú muốn nó trở thành nạn ở bên mình; đó chính là điều quan trọng nhất chính là lòng lương thiện và tình yêu động vật của chú. Sự cảm thông và lòng thấu hiểu lớn lao hơn cả </a:t>
            </a: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Trợ từ: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ngay, cả, ngay, chính</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Freeform 9">
            <a:extLst>
              <a:ext uri="{FF2B5EF4-FFF2-40B4-BE49-F238E27FC236}">
                <a16:creationId xmlns:a16="http://schemas.microsoft.com/office/drawing/2014/main" id="{32DA46D4-AAF9-0E7D-B42D-C68CF0BFE997}"/>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3">
              <a:extLst>
                <a:ext uri="{96DAC541-7B7A-43D3-8B79-37D633B846F1}">
                  <asvg:svgBlip xmlns:asvg="http://schemas.microsoft.com/office/drawing/2016/SVG/main" r:embed="rId4"/>
                </a:ext>
              </a:extLst>
            </a:blip>
            <a:stretch>
              <a:fillRect r="-19150" b="-86525"/>
            </a:stretch>
          </a:blipFill>
        </p:spPr>
      </p:sp>
    </p:spTree>
    <p:extLst>
      <p:ext uri="{BB962C8B-B14F-4D97-AF65-F5344CB8AC3E}">
        <p14:creationId xmlns:p14="http://schemas.microsoft.com/office/powerpoint/2010/main" val="358162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614185" y="114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626094109"/>
              </p:ext>
            </p:extLst>
          </p:nvPr>
        </p:nvGraphicFramePr>
        <p:xfrm>
          <a:off x="152400" y="1499234"/>
          <a:ext cx="17754600" cy="8616856"/>
        </p:xfrm>
        <a:graphic>
          <a:graphicData uri="http://schemas.openxmlformats.org/drawingml/2006/table">
            <a:tbl>
              <a:tblPr firstRow="1" bandRow="1">
                <a:tableStyleId>{5940675A-B579-460E-94D1-54222C63F5DA}</a:tableStyleId>
              </a:tblPr>
              <a:tblGrid>
                <a:gridCol w="1702586">
                  <a:extLst>
                    <a:ext uri="{9D8B030D-6E8A-4147-A177-3AD203B41FA5}">
                      <a16:colId xmlns:a16="http://schemas.microsoft.com/office/drawing/2014/main" val="20000"/>
                    </a:ext>
                  </a:extLst>
                </a:gridCol>
                <a:gridCol w="11571656">
                  <a:extLst>
                    <a:ext uri="{9D8B030D-6E8A-4147-A177-3AD203B41FA5}">
                      <a16:colId xmlns:a16="http://schemas.microsoft.com/office/drawing/2014/main" val="20001"/>
                    </a:ext>
                  </a:extLst>
                </a:gridCol>
                <a:gridCol w="1864799">
                  <a:extLst>
                    <a:ext uri="{9D8B030D-6E8A-4147-A177-3AD203B41FA5}">
                      <a16:colId xmlns:a16="http://schemas.microsoft.com/office/drawing/2014/main" val="20002"/>
                    </a:ext>
                  </a:extLst>
                </a:gridCol>
                <a:gridCol w="2615559">
                  <a:extLst>
                    <a:ext uri="{9D8B030D-6E8A-4147-A177-3AD203B41FA5}">
                      <a16:colId xmlns:a16="http://schemas.microsoft.com/office/drawing/2014/main" val="20003"/>
                    </a:ext>
                  </a:extLst>
                </a:gridCol>
              </a:tblGrid>
              <a:tr h="896914">
                <a:tc>
                  <a:txBody>
                    <a:bodyPr/>
                    <a:lstStyle/>
                    <a:p>
                      <a:pPr algn="ct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Tiêu</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chí</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đánh</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giá</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Thang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Số</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điểm</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đạt</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được</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extLst>
                  <a:ext uri="{0D108BD9-81ED-4DB2-BD59-A6C34878D82A}">
                    <a16:rowId xmlns:a16="http://schemas.microsoft.com/office/drawing/2014/main" val="10000"/>
                  </a:ext>
                </a:extLst>
              </a:tr>
              <a:tr h="896914">
                <a:tc row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2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42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42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bảo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câu</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1"/>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2"/>
                  </a:ext>
                </a:extLst>
              </a:tr>
              <a:tr h="896914">
                <a:tc rowSpan="4">
                  <a:txBody>
                    <a:bodyPr/>
                    <a:lstStyle/>
                    <a:p>
                      <a:pPr algn="ctr"/>
                      <a:r>
                        <a:rPr lang="en-US" sz="42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42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Nêu</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3"/>
                  </a:ext>
                </a:extLst>
              </a:tr>
              <a:tr h="896914">
                <a:tc vMerge="1">
                  <a:txBody>
                    <a:bodyPr/>
                    <a:lstStyle/>
                    <a:p>
                      <a:endParaRPr lang="en-US" dirty="0">
                        <a:solidFill>
                          <a:schemeClr val="tx1"/>
                        </a:solidFill>
                      </a:endParaRPr>
                    </a:p>
                  </a:txBody>
                  <a:tcPr/>
                </a:tc>
                <a:tc>
                  <a:txBody>
                    <a:bodyPr/>
                    <a:lstStyle/>
                    <a:p>
                      <a:pPr algn="just">
                        <a:spcBef>
                          <a:spcPts val="600"/>
                        </a:spcBef>
                        <a:spcAft>
                          <a:spcPts val="600"/>
                        </a:spcAft>
                      </a:pPr>
                      <a:r>
                        <a:rPr lang="vi-VN" sz="4200" dirty="0">
                          <a:effectLst/>
                          <a:latin typeface="Times New Roman" panose="02020603050405020304" pitchFamily="18" charset="0"/>
                          <a:cs typeface="Times New Roman" panose="02020603050405020304" pitchFamily="18" charset="0"/>
                        </a:rPr>
                        <a:t>Có trình bày cảm nhận về một nhân vật, sự kiện hoặc chi tiết ấn tượng trong văn bản “Mắt sói”</a:t>
                      </a:r>
                      <a:endParaRPr lang="en-US" sz="4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4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4"/>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và</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chỉ</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ra</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đó</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2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5"/>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viết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lập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luận</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6"/>
                  </a:ext>
                </a:extLst>
              </a:tr>
              <a:tr h="490067">
                <a:tc gridSpan="4">
                  <a:txBody>
                    <a:bodyPr/>
                    <a:lstStyle/>
                    <a:p>
                      <a:pPr algn="l"/>
                      <a:r>
                        <a:rPr lang="en-US" sz="4200" b="1" dirty="0" err="1">
                          <a:solidFill>
                            <a:srgbClr val="FF0000"/>
                          </a:solidFill>
                          <a:latin typeface="Times New Roman" panose="02020603050405020304" pitchFamily="18" charset="0"/>
                          <a:cs typeface="Times New Roman" panose="02020603050405020304" pitchFamily="18" charset="0"/>
                        </a:rPr>
                        <a:t>Tổng</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điểm</a:t>
                      </a:r>
                      <a:endParaRPr lang="en-US" sz="42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24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C14E8FD-68C8-C969-179E-728AC29ECED6}"/>
              </a:ext>
            </a:extLst>
          </p:cNvPr>
          <p:cNvSpPr/>
          <p:nvPr/>
        </p:nvSpPr>
        <p:spPr>
          <a:xfrm>
            <a:off x="5715000" y="3314700"/>
            <a:ext cx="6136913" cy="5715000"/>
          </a:xfrm>
          <a:custGeom>
            <a:avLst/>
            <a:gdLst/>
            <a:ahLst/>
            <a:cxnLst/>
            <a:rect l="l" t="t" r="r" b="b"/>
            <a:pathLst>
              <a:path w="4418577" h="4114800">
                <a:moveTo>
                  <a:pt x="0" y="0"/>
                </a:moveTo>
                <a:lnTo>
                  <a:pt x="4418577" y="0"/>
                </a:lnTo>
                <a:lnTo>
                  <a:pt x="44185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C5E91774-568B-5227-B7B6-306BC826A204}"/>
              </a:ext>
            </a:extLst>
          </p:cNvPr>
          <p:cNvSpPr txBox="1"/>
          <p:nvPr/>
        </p:nvSpPr>
        <p:spPr>
          <a:xfrm>
            <a:off x="7983356" y="41148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1</a:t>
            </a:r>
          </a:p>
        </p:txBody>
      </p:sp>
      <p:sp>
        <p:nvSpPr>
          <p:cNvPr id="4" name="TextBox 3">
            <a:extLst>
              <a:ext uri="{FF2B5EF4-FFF2-40B4-BE49-F238E27FC236}">
                <a16:creationId xmlns:a16="http://schemas.microsoft.com/office/drawing/2014/main" id="{541C6B0A-16CD-3CFF-6FFA-9795627864A5}"/>
              </a:ext>
            </a:extLst>
          </p:cNvPr>
          <p:cNvSpPr txBox="1"/>
          <p:nvPr/>
        </p:nvSpPr>
        <p:spPr>
          <a:xfrm>
            <a:off x="9583556" y="68580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2</a:t>
            </a:r>
          </a:p>
        </p:txBody>
      </p:sp>
      <p:sp>
        <p:nvSpPr>
          <p:cNvPr id="5" name="TextBox 4">
            <a:extLst>
              <a:ext uri="{FF2B5EF4-FFF2-40B4-BE49-F238E27FC236}">
                <a16:creationId xmlns:a16="http://schemas.microsoft.com/office/drawing/2014/main" id="{24C98284-1926-C042-F6DE-B14EB776DE97}"/>
              </a:ext>
            </a:extLst>
          </p:cNvPr>
          <p:cNvSpPr txBox="1"/>
          <p:nvPr/>
        </p:nvSpPr>
        <p:spPr>
          <a:xfrm>
            <a:off x="6383156" y="6872909"/>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3</a:t>
            </a:r>
          </a:p>
        </p:txBody>
      </p:sp>
      <p:sp>
        <p:nvSpPr>
          <p:cNvPr id="6" name="TextBox 15">
            <a:extLst>
              <a:ext uri="{FF2B5EF4-FFF2-40B4-BE49-F238E27FC236}">
                <a16:creationId xmlns:a16="http://schemas.microsoft.com/office/drawing/2014/main" id="{7423CB05-BA25-A9BD-C005-25D9FCCE1D28}"/>
              </a:ext>
            </a:extLst>
          </p:cNvPr>
          <p:cNvSpPr txBox="1"/>
          <p:nvPr/>
        </p:nvSpPr>
        <p:spPr>
          <a:xfrm>
            <a:off x="6040256" y="1412366"/>
            <a:ext cx="5486400"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CHINH PHỤC KIẾN THỨC</a:t>
            </a:r>
          </a:p>
        </p:txBody>
      </p:sp>
      <p:sp>
        <p:nvSpPr>
          <p:cNvPr id="7" name="TextBox 15">
            <a:extLst>
              <a:ext uri="{FF2B5EF4-FFF2-40B4-BE49-F238E27FC236}">
                <a16:creationId xmlns:a16="http://schemas.microsoft.com/office/drawing/2014/main" id="{44637979-FA7C-319F-8F69-F6F65669FE59}"/>
              </a:ext>
            </a:extLst>
          </p:cNvPr>
          <p:cNvSpPr txBox="1"/>
          <p:nvPr/>
        </p:nvSpPr>
        <p:spPr>
          <a:xfrm>
            <a:off x="11983857" y="7010400"/>
            <a:ext cx="5603514"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VƯỢT CHƯỚNG NGẠI VẬT</a:t>
            </a:r>
          </a:p>
        </p:txBody>
      </p:sp>
      <p:sp>
        <p:nvSpPr>
          <p:cNvPr id="8" name="TextBox 15">
            <a:extLst>
              <a:ext uri="{FF2B5EF4-FFF2-40B4-BE49-F238E27FC236}">
                <a16:creationId xmlns:a16="http://schemas.microsoft.com/office/drawing/2014/main" id="{7C035673-E25F-D708-0488-2D958EC7B6AD}"/>
              </a:ext>
            </a:extLst>
          </p:cNvPr>
          <p:cNvSpPr txBox="1"/>
          <p:nvPr/>
        </p:nvSpPr>
        <p:spPr>
          <a:xfrm>
            <a:off x="553857" y="7696200"/>
            <a:ext cx="5334000" cy="101566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VỀ ĐÍCH</a:t>
            </a:r>
          </a:p>
        </p:txBody>
      </p:sp>
    </p:spTree>
    <p:extLst>
      <p:ext uri="{BB962C8B-B14F-4D97-AF65-F5344CB8AC3E}">
        <p14:creationId xmlns:p14="http://schemas.microsoft.com/office/powerpoint/2010/main" val="256701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E43319F-F289-2D93-B1BA-431A5FF6272D}"/>
              </a:ext>
            </a:extLst>
          </p:cNvPr>
          <p:cNvGrpSpPr/>
          <p:nvPr/>
        </p:nvGrpSpPr>
        <p:grpSpPr>
          <a:xfrm>
            <a:off x="-75801" y="307558"/>
            <a:ext cx="18363801" cy="2038985"/>
            <a:chOff x="0" y="0"/>
            <a:chExt cx="4836557" cy="537017"/>
          </a:xfrm>
        </p:grpSpPr>
        <p:sp>
          <p:nvSpPr>
            <p:cNvPr id="3" name="Freeform 3">
              <a:extLst>
                <a:ext uri="{FF2B5EF4-FFF2-40B4-BE49-F238E27FC236}">
                  <a16:creationId xmlns:a16="http://schemas.microsoft.com/office/drawing/2014/main" id="{2B2E19E0-98E5-D7C1-41B4-4B4C4D8E7FA5}"/>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a:extLst>
                <a:ext uri="{FF2B5EF4-FFF2-40B4-BE49-F238E27FC236}">
                  <a16:creationId xmlns:a16="http://schemas.microsoft.com/office/drawing/2014/main" id="{06ACA95C-3592-EA16-9444-EE9294998340}"/>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5">
            <a:extLst>
              <a:ext uri="{FF2B5EF4-FFF2-40B4-BE49-F238E27FC236}">
                <a16:creationId xmlns:a16="http://schemas.microsoft.com/office/drawing/2014/main" id="{3D6C0864-C94D-055C-95D4-4D18904103E9}"/>
              </a:ext>
            </a:extLst>
          </p:cNvPr>
          <p:cNvSpPr txBox="1"/>
          <p:nvPr/>
        </p:nvSpPr>
        <p:spPr>
          <a:xfrm>
            <a:off x="1775630" y="518872"/>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1: CHINH PHỤC KIẾN THỨC</a:t>
            </a:r>
          </a:p>
        </p:txBody>
      </p:sp>
      <p:sp>
        <p:nvSpPr>
          <p:cNvPr id="6" name="TextBox 6">
            <a:extLst>
              <a:ext uri="{FF2B5EF4-FFF2-40B4-BE49-F238E27FC236}">
                <a16:creationId xmlns:a16="http://schemas.microsoft.com/office/drawing/2014/main" id="{A0F41533-063A-BAD1-88D5-743DD67F1771}"/>
              </a:ext>
            </a:extLst>
          </p:cNvPr>
          <p:cNvSpPr txBox="1"/>
          <p:nvPr/>
        </p:nvSpPr>
        <p:spPr>
          <a:xfrm>
            <a:off x="6172200" y="4152900"/>
            <a:ext cx="11658600" cy="2708434"/>
          </a:xfrm>
          <a:prstGeom prst="rect">
            <a:avLst/>
          </a:prstGeom>
          <a:no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I.</a:t>
            </a:r>
          </a:p>
          <a:p>
            <a:pPr marL="0" marR="0" lvl="0" indent="0" algn="ctr" defTabSz="91440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Hình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thành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kiến</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thức</a:t>
            </a:r>
            <a:endPar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7" name="Freeform 2">
            <a:extLst>
              <a:ext uri="{FF2B5EF4-FFF2-40B4-BE49-F238E27FC236}">
                <a16:creationId xmlns:a16="http://schemas.microsoft.com/office/drawing/2014/main" id="{38841813-DB84-52E7-8ED1-95C20BADAC30}"/>
              </a:ext>
            </a:extLst>
          </p:cNvPr>
          <p:cNvSpPr/>
          <p:nvPr/>
        </p:nvSpPr>
        <p:spPr>
          <a:xfrm>
            <a:off x="304800" y="3619499"/>
            <a:ext cx="6096000" cy="6142065"/>
          </a:xfrm>
          <a:custGeom>
            <a:avLst/>
            <a:gdLst/>
            <a:ahLst/>
            <a:cxnLst/>
            <a:rect l="l" t="t" r="r" b="b"/>
            <a:pathLst>
              <a:path w="8167878" h="8229600">
                <a:moveTo>
                  <a:pt x="0" y="0"/>
                </a:moveTo>
                <a:lnTo>
                  <a:pt x="8167878" y="0"/>
                </a:lnTo>
                <a:lnTo>
                  <a:pt x="8167878" y="8229600"/>
                </a:lnTo>
                <a:lnTo>
                  <a:pt x="0" y="8229600"/>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222618907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57200" y="0"/>
            <a:ext cx="4973699" cy="10287000"/>
          </a:xfrm>
          <a:custGeom>
            <a:avLst/>
            <a:gdLst/>
            <a:ahLst/>
            <a:cxnLst/>
            <a:rect l="l" t="t" r="r" b="b"/>
            <a:pathLst>
              <a:path w="4973699" h="10287000">
                <a:moveTo>
                  <a:pt x="0" y="0"/>
                </a:moveTo>
                <a:lnTo>
                  <a:pt x="4973699" y="0"/>
                </a:lnTo>
                <a:lnTo>
                  <a:pt x="4973699"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4028" b="-1331"/>
            </a:stretch>
          </a:blipFill>
        </p:spPr>
      </p:sp>
      <p:sp>
        <p:nvSpPr>
          <p:cNvPr id="4" name="TextBox 4"/>
          <p:cNvSpPr txBox="1"/>
          <p:nvPr/>
        </p:nvSpPr>
        <p:spPr>
          <a:xfrm>
            <a:off x="5367825" y="1114425"/>
            <a:ext cx="10624650" cy="920508"/>
          </a:xfrm>
          <a:prstGeom prst="rect">
            <a:avLst/>
          </a:prstGeom>
        </p:spPr>
        <p:txBody>
          <a:bodyPr lIns="0" tIns="0" rIns="0" bIns="0" rtlCol="0" anchor="t">
            <a:spAutoFit/>
          </a:bodyPr>
          <a:lstStyle/>
          <a:p>
            <a:pPr marL="0" lvl="0" indent="0">
              <a:lnSpc>
                <a:spcPts val="8000"/>
              </a:lnSpc>
              <a:spcBef>
                <a:spcPct val="0"/>
              </a:spcBef>
            </a:pPr>
            <a:r>
              <a:rPr lang="en-US" sz="6600" u="none" spc="400" dirty="0">
                <a:solidFill>
                  <a:srgbClr val="C3113D"/>
                </a:solidFill>
                <a:latin typeface="#9Slide07 SVNGuerrilla" panose="00000500000000000000" pitchFamily="2" charset="0"/>
              </a:rPr>
              <a:t>1. </a:t>
            </a:r>
            <a:r>
              <a:rPr lang="en-US" sz="6600" u="none" spc="400" dirty="0" err="1">
                <a:solidFill>
                  <a:srgbClr val="C3113D"/>
                </a:solidFill>
                <a:latin typeface="#9Slide07 SVNGuerrilla" panose="00000500000000000000" pitchFamily="2" charset="0"/>
              </a:rPr>
              <a:t>Khái</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niệm</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trợ</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từ</a:t>
            </a:r>
            <a:endParaRPr lang="en-US" sz="6600" u="none" spc="400" dirty="0">
              <a:solidFill>
                <a:srgbClr val="C3113D"/>
              </a:solidFill>
              <a:latin typeface="#9Slide07 SVNGuerrilla" panose="00000500000000000000" pitchFamily="2" charset="0"/>
            </a:endParaRPr>
          </a:p>
        </p:txBody>
      </p:sp>
      <p:grpSp>
        <p:nvGrpSpPr>
          <p:cNvPr id="2" name="Group 1">
            <a:extLst>
              <a:ext uri="{FF2B5EF4-FFF2-40B4-BE49-F238E27FC236}">
                <a16:creationId xmlns:a16="http://schemas.microsoft.com/office/drawing/2014/main" id="{2C23D4D9-14AF-55DA-6E02-2AC9D6192967}"/>
              </a:ext>
            </a:extLst>
          </p:cNvPr>
          <p:cNvGrpSpPr/>
          <p:nvPr/>
        </p:nvGrpSpPr>
        <p:grpSpPr>
          <a:xfrm>
            <a:off x="4135309" y="3467100"/>
            <a:ext cx="8590091" cy="4405284"/>
            <a:chOff x="4135309" y="3467100"/>
            <a:chExt cx="8590091" cy="4405284"/>
          </a:xfrm>
        </p:grpSpPr>
        <p:grpSp>
          <p:nvGrpSpPr>
            <p:cNvPr id="17" name="Group 3">
              <a:extLst>
                <a:ext uri="{FF2B5EF4-FFF2-40B4-BE49-F238E27FC236}">
                  <a16:creationId xmlns:a16="http://schemas.microsoft.com/office/drawing/2014/main" id="{861F7E18-B044-2EDC-7D59-499604A55063}"/>
                </a:ext>
              </a:extLst>
            </p:cNvPr>
            <p:cNvGrpSpPr/>
            <p:nvPr/>
          </p:nvGrpSpPr>
          <p:grpSpPr>
            <a:xfrm>
              <a:off x="4135309" y="3467100"/>
              <a:ext cx="8590091" cy="4405284"/>
              <a:chOff x="0" y="0"/>
              <a:chExt cx="11605404" cy="3858826"/>
            </a:xfrm>
          </p:grpSpPr>
          <p:sp>
            <p:nvSpPr>
              <p:cNvPr id="18" name="Freeform 4">
                <a:extLst>
                  <a:ext uri="{FF2B5EF4-FFF2-40B4-BE49-F238E27FC236}">
                    <a16:creationId xmlns:a16="http://schemas.microsoft.com/office/drawing/2014/main" id="{ED0BAC05-C116-9139-8381-55E9191383F6}"/>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19" name="Freeform 5">
                <a:extLst>
                  <a:ext uri="{FF2B5EF4-FFF2-40B4-BE49-F238E27FC236}">
                    <a16:creationId xmlns:a16="http://schemas.microsoft.com/office/drawing/2014/main" id="{97553DE1-A2F8-BE9D-CCCC-5E5186F4A680}"/>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9" name="TextBox 9"/>
            <p:cNvSpPr txBox="1"/>
            <p:nvPr/>
          </p:nvSpPr>
          <p:spPr>
            <a:xfrm>
              <a:off x="4876800" y="3967758"/>
              <a:ext cx="7391400" cy="338554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những từ chuyên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kèm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64"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Freeform 14"/>
          <p:cNvSpPr/>
          <p:nvPr/>
        </p:nvSpPr>
        <p:spPr>
          <a:xfrm>
            <a:off x="14759960" y="1028700"/>
            <a:ext cx="3020541" cy="2235200"/>
          </a:xfrm>
          <a:custGeom>
            <a:avLst/>
            <a:gdLst/>
            <a:ahLst/>
            <a:cxnLst/>
            <a:rect l="l" t="t" r="r" b="b"/>
            <a:pathLst>
              <a:path w="3020541" h="2235200">
                <a:moveTo>
                  <a:pt x="0" y="0"/>
                </a:moveTo>
                <a:lnTo>
                  <a:pt x="3020541" y="0"/>
                </a:lnTo>
                <a:lnTo>
                  <a:pt x="3020541" y="2235200"/>
                </a:lnTo>
                <a:lnTo>
                  <a:pt x="0" y="2235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4">
            <a:extLst>
              <a:ext uri="{FF2B5EF4-FFF2-40B4-BE49-F238E27FC236}">
                <a16:creationId xmlns:a16="http://schemas.microsoft.com/office/drawing/2014/main" id="{5FFA0693-43B9-B69A-A45D-E78FBA6CEF4B}"/>
              </a:ext>
            </a:extLst>
          </p:cNvPr>
          <p:cNvGrpSpPr/>
          <p:nvPr/>
        </p:nvGrpSpPr>
        <p:grpSpPr>
          <a:xfrm>
            <a:off x="12497687" y="5232877"/>
            <a:ext cx="4825625" cy="4025423"/>
            <a:chOff x="12497687" y="5232877"/>
            <a:chExt cx="4825625" cy="4025423"/>
          </a:xfrm>
        </p:grpSpPr>
        <p:grpSp>
          <p:nvGrpSpPr>
            <p:cNvPr id="29" name="Group 3">
              <a:extLst>
                <a:ext uri="{FF2B5EF4-FFF2-40B4-BE49-F238E27FC236}">
                  <a16:creationId xmlns:a16="http://schemas.microsoft.com/office/drawing/2014/main" id="{AED297BD-61A1-103D-90A0-A0A3FC4BE0A7}"/>
                </a:ext>
              </a:extLst>
            </p:cNvPr>
            <p:cNvGrpSpPr/>
            <p:nvPr/>
          </p:nvGrpSpPr>
          <p:grpSpPr>
            <a:xfrm>
              <a:off x="12497687" y="5232877"/>
              <a:ext cx="4825625" cy="4025423"/>
              <a:chOff x="0" y="0"/>
              <a:chExt cx="11605404" cy="3858826"/>
            </a:xfrm>
          </p:grpSpPr>
          <p:sp>
            <p:nvSpPr>
              <p:cNvPr id="30" name="Freeform 4">
                <a:extLst>
                  <a:ext uri="{FF2B5EF4-FFF2-40B4-BE49-F238E27FC236}">
                    <a16:creationId xmlns:a16="http://schemas.microsoft.com/office/drawing/2014/main" id="{89AA0B7B-FC36-C3C8-514D-E3BEF3894565}"/>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31" name="Freeform 5">
                <a:extLst>
                  <a:ext uri="{FF2B5EF4-FFF2-40B4-BE49-F238E27FC236}">
                    <a16:creationId xmlns:a16="http://schemas.microsoft.com/office/drawing/2014/main" id="{6F87DE14-0E10-C962-182B-B38B1B4A9D89}"/>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32" name="TextBox 9">
              <a:extLst>
                <a:ext uri="{FF2B5EF4-FFF2-40B4-BE49-F238E27FC236}">
                  <a16:creationId xmlns:a16="http://schemas.microsoft.com/office/drawing/2014/main" id="{CFE54D8A-72CB-9B5B-100B-BADFB2CEBB3B}"/>
                </a:ext>
              </a:extLst>
            </p:cNvPr>
            <p:cNvSpPr txBox="1"/>
            <p:nvPr/>
          </p:nvSpPr>
          <p:spPr>
            <a:xfrm>
              <a:off x="12977575" y="5890709"/>
              <a:ext cx="4051405"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Ví dụ: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những, có, chính, đích, ngay, nhỉ, nhé, nha, nghen,…</a:t>
              </a:r>
              <a:endParaRPr kumimoji="0" lang="vi-VN" sz="9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19562" y="3253667"/>
            <a:ext cx="13939637" cy="4405284"/>
            <a:chOff x="0" y="0"/>
            <a:chExt cx="11605404" cy="3858826"/>
          </a:xfrm>
        </p:grpSpPr>
        <p:sp>
          <p:nvSpPr>
            <p:cNvPr id="4"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5"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7" name="Freeform 7"/>
          <p:cNvSpPr/>
          <p:nvPr/>
        </p:nvSpPr>
        <p:spPr>
          <a:xfrm>
            <a:off x="406685" y="3253667"/>
            <a:ext cx="2077293" cy="2320998"/>
          </a:xfrm>
          <a:custGeom>
            <a:avLst/>
            <a:gdLst/>
            <a:ahLst/>
            <a:cxnLst/>
            <a:rect l="l" t="t" r="r" b="b"/>
            <a:pathLst>
              <a:path w="2077293" h="2320998">
                <a:moveTo>
                  <a:pt x="0" y="0"/>
                </a:moveTo>
                <a:lnTo>
                  <a:pt x="2077293" y="0"/>
                </a:lnTo>
                <a:lnTo>
                  <a:pt x="2077293" y="2320998"/>
                </a:lnTo>
                <a:lnTo>
                  <a:pt x="0" y="23209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062956" y="1174690"/>
            <a:ext cx="16386844" cy="1011239"/>
          </a:xfrm>
          <a:prstGeom prst="rect">
            <a:avLst/>
          </a:prstGeom>
        </p:spPr>
        <p:txBody>
          <a:bodyPr wrap="square" lIns="0" tIns="0" rIns="0" bIns="0" rtlCol="0" anchor="t">
            <a:spAutoFit/>
          </a:bodyPr>
          <a:lstStyle/>
          <a:p>
            <a:pPr marL="0" lvl="0" indent="0">
              <a:lnSpc>
                <a:spcPts val="8799"/>
              </a:lnSpc>
              <a:spcBef>
                <a:spcPct val="0"/>
              </a:spcBef>
            </a:pPr>
            <a:r>
              <a:rPr lang="en-US" sz="7200" spc="439" dirty="0">
                <a:solidFill>
                  <a:srgbClr val="C3113D"/>
                </a:solidFill>
                <a:latin typeface="#9Slide07 SVNGuerrilla" panose="00000500000000000000" pitchFamily="2" charset="0"/>
              </a:rPr>
              <a:t>2. </a:t>
            </a:r>
            <a:r>
              <a:rPr lang="en-US" sz="7200" spc="439" dirty="0" err="1">
                <a:solidFill>
                  <a:srgbClr val="C3113D"/>
                </a:solidFill>
                <a:latin typeface="#9Slide07 SVNGuerrilla" panose="00000500000000000000" pitchFamily="2" charset="0"/>
              </a:rPr>
              <a:t>Đặc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điểm</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và</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chức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năng</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của</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trợ</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từ</a:t>
            </a:r>
            <a:endParaRPr lang="en-US" sz="7200" spc="439" dirty="0">
              <a:solidFill>
                <a:srgbClr val="C3113D"/>
              </a:solidFill>
              <a:latin typeface="#9Slide07 SVNGuerrilla" panose="00000500000000000000" pitchFamily="2" charset="0"/>
            </a:endParaRPr>
          </a:p>
        </p:txBody>
      </p:sp>
      <p:sp>
        <p:nvSpPr>
          <p:cNvPr id="10" name="Freeform 10"/>
          <p:cNvSpPr/>
          <p:nvPr/>
        </p:nvSpPr>
        <p:spPr>
          <a:xfrm>
            <a:off x="15316200" y="6715316"/>
            <a:ext cx="3442954" cy="4793987"/>
          </a:xfrm>
          <a:custGeom>
            <a:avLst/>
            <a:gdLst/>
            <a:ahLst/>
            <a:cxnLst/>
            <a:rect l="l" t="t" r="r" b="b"/>
            <a:pathLst>
              <a:path w="3442954" h="4793987">
                <a:moveTo>
                  <a:pt x="0" y="0"/>
                </a:moveTo>
                <a:lnTo>
                  <a:pt x="3442954" y="0"/>
                </a:lnTo>
                <a:lnTo>
                  <a:pt x="3442954" y="4793987"/>
                </a:lnTo>
                <a:lnTo>
                  <a:pt x="0" y="47939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4038955">
            <a:off x="2006147" y="8106072"/>
            <a:ext cx="1888658" cy="2473243"/>
          </a:xfrm>
          <a:custGeom>
            <a:avLst/>
            <a:gdLst/>
            <a:ahLst/>
            <a:cxnLst/>
            <a:rect l="l" t="t" r="r" b="b"/>
            <a:pathLst>
              <a:path w="1888658" h="2473243">
                <a:moveTo>
                  <a:pt x="0" y="0"/>
                </a:moveTo>
                <a:lnTo>
                  <a:pt x="1888659" y="0"/>
                </a:lnTo>
                <a:lnTo>
                  <a:pt x="1888659" y="2473244"/>
                </a:lnTo>
                <a:lnTo>
                  <a:pt x="0" y="24732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6">
            <a:extLst>
              <a:ext uri="{FF2B5EF4-FFF2-40B4-BE49-F238E27FC236}">
                <a16:creationId xmlns:a16="http://schemas.microsoft.com/office/drawing/2014/main" id="{8948827C-0AD0-3963-ECC8-6B2CD261BB9E}"/>
              </a:ext>
            </a:extLst>
          </p:cNvPr>
          <p:cNvSpPr txBox="1"/>
          <p:nvPr/>
        </p:nvSpPr>
        <p:spPr>
          <a:xfrm>
            <a:off x="2927389" y="3494149"/>
            <a:ext cx="12800046"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rợ từ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6">
            <a:extLst>
              <a:ext uri="{FF2B5EF4-FFF2-40B4-BE49-F238E27FC236}">
                <a16:creationId xmlns:a16="http://schemas.microsoft.com/office/drawing/2014/main" id="{BBCAFCB9-705B-F928-5C60-D4D2BB66142E}"/>
              </a:ext>
            </a:extLst>
          </p:cNvPr>
          <p:cNvSpPr txBox="1"/>
          <p:nvPr/>
        </p:nvSpPr>
        <p:spPr>
          <a:xfrm>
            <a:off x="11897462" y="6189481"/>
            <a:ext cx="4191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vi-VN" sz="96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6">
            <a:extLst>
              <a:ext uri="{FF2B5EF4-FFF2-40B4-BE49-F238E27FC236}">
                <a16:creationId xmlns:a16="http://schemas.microsoft.com/office/drawing/2014/main" id="{BDA5DDE5-1380-493F-2A3D-1A829CA4045E}"/>
              </a:ext>
            </a:extLst>
          </p:cNvPr>
          <p:cNvSpPr txBox="1"/>
          <p:nvPr/>
        </p:nvSpPr>
        <p:spPr>
          <a:xfrm>
            <a:off x="3384528" y="6189481"/>
            <a:ext cx="4830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6">
            <a:extLst>
              <a:ext uri="{FF2B5EF4-FFF2-40B4-BE49-F238E27FC236}">
                <a16:creationId xmlns:a16="http://schemas.microsoft.com/office/drawing/2014/main" id="{84764AB4-604A-ED38-8B95-9800E4686A5F}"/>
              </a:ext>
            </a:extLst>
          </p:cNvPr>
          <p:cNvSpPr txBox="1"/>
          <p:nvPr/>
        </p:nvSpPr>
        <p:spPr>
          <a:xfrm>
            <a:off x="2927389" y="4422973"/>
            <a:ext cx="9276150"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7">
            <a:extLst>
              <a:ext uri="{FF2B5EF4-FFF2-40B4-BE49-F238E27FC236}">
                <a16:creationId xmlns:a16="http://schemas.microsoft.com/office/drawing/2014/main" id="{C0C3A139-03D3-A11F-28C6-D5811E52BC60}"/>
              </a:ext>
            </a:extLst>
          </p:cNvPr>
          <p:cNvSpPr/>
          <p:nvPr/>
        </p:nvSpPr>
        <p:spPr>
          <a:xfrm>
            <a:off x="8172833" y="5916335"/>
            <a:ext cx="3446345" cy="1359740"/>
          </a:xfrm>
          <a:custGeom>
            <a:avLst/>
            <a:gdLst/>
            <a:ahLst/>
            <a:cxnLst/>
            <a:rect l="l" t="t" r="r" b="b"/>
            <a:pathLst>
              <a:path w="7315200" h="2886179">
                <a:moveTo>
                  <a:pt x="0" y="0"/>
                </a:moveTo>
                <a:lnTo>
                  <a:pt x="7315200" y="0"/>
                </a:lnTo>
                <a:lnTo>
                  <a:pt x="7315200" y="2886178"/>
                </a:lnTo>
                <a:lnTo>
                  <a:pt x="0" y="2886178"/>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753846"/>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942548" y="2089129"/>
            <a:ext cx="3846621"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724530" y="1196958"/>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2360764"/>
            <a:ext cx="8205537"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trước các từ ngữ cần được nhấn mạnh.</a:t>
            </a:r>
          </a:p>
        </p:txBody>
      </p:sp>
      <p:sp>
        <p:nvSpPr>
          <p:cNvPr id="17" name="Rectangle 16"/>
          <p:cNvSpPr/>
          <p:nvPr/>
        </p:nvSpPr>
        <p:spPr>
          <a:xfrm>
            <a:off x="7724530" y="4155065"/>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6210300"/>
            <a:ext cx="182880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thằng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sung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7474512" y="8133058"/>
            <a:ext cx="9899088"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4803839" y="8427301"/>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874574"/>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653282"/>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613047"/>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5791200" y="7116268"/>
            <a:ext cx="0" cy="1081163"/>
          </a:xfrm>
          <a:prstGeom prst="line">
            <a:avLst/>
          </a:prstGeom>
          <a:ln w="66675" cap="flat">
            <a:solidFill>
              <a:srgbClr val="442816"/>
            </a:solidFill>
            <a:prstDash val="solid"/>
            <a:headEnd type="arrow" w="med" len="sm"/>
            <a:tailEnd type="none" w="sm" len="sm"/>
          </a:ln>
        </p:spPr>
      </p:sp>
    </p:spTree>
    <p:extLst>
      <p:ext uri="{BB962C8B-B14F-4D97-AF65-F5344CB8AC3E}">
        <p14:creationId xmlns:p14="http://schemas.microsoft.com/office/powerpoint/2010/main" val="105960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204588"/>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754176" y="1508767"/>
            <a:ext cx="4517983"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p:cNvSpPr/>
          <p:nvPr/>
        </p:nvSpPr>
        <p:spPr>
          <a:xfrm>
            <a:off x="7724530" y="647700"/>
            <a:ext cx="9144000" cy="76944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1811506"/>
            <a:ext cx="891129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ở đầu và cuối câu</a:t>
            </a:r>
          </a:p>
        </p:txBody>
      </p:sp>
      <p:sp>
        <p:nvSpPr>
          <p:cNvPr id="17" name="Rectangle 16"/>
          <p:cNvSpPr/>
          <p:nvPr/>
        </p:nvSpPr>
        <p:spPr>
          <a:xfrm>
            <a:off x="7724530" y="3605807"/>
            <a:ext cx="31319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5661042"/>
            <a:ext cx="102108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3830321" y="7454279"/>
            <a:ext cx="1303820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1143000" y="8283748"/>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325316"/>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104024"/>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063789"/>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1905000" y="7107592"/>
            <a:ext cx="0" cy="1081163"/>
          </a:xfrm>
          <a:prstGeom prst="line">
            <a:avLst/>
          </a:prstGeom>
          <a:ln w="66675" cap="flat">
            <a:solidFill>
              <a:srgbClr val="442816"/>
            </a:solidFill>
            <a:prstDash val="solid"/>
            <a:headEnd type="arrow" w="med" len="sm"/>
            <a:tailEnd type="none" w="sm" len="sm"/>
          </a:ln>
        </p:spPr>
      </p:sp>
      <p:sp>
        <p:nvSpPr>
          <p:cNvPr id="2" name="Rectangle 1">
            <a:extLst>
              <a:ext uri="{FF2B5EF4-FFF2-40B4-BE49-F238E27FC236}">
                <a16:creationId xmlns:a16="http://schemas.microsoft.com/office/drawing/2014/main" id="{14BDBF57-7870-1C63-9D12-CBA8FC9D1521}"/>
              </a:ext>
            </a:extLst>
          </p:cNvPr>
          <p:cNvSpPr/>
          <p:nvPr/>
        </p:nvSpPr>
        <p:spPr>
          <a:xfrm>
            <a:off x="11554891" y="2804167"/>
            <a:ext cx="5943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ạo kiểu câu nghi vấn, câu khiến, câu cảm thán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40C21391-741F-C584-1A11-A6FE89F69814}"/>
              </a:ext>
            </a:extLst>
          </p:cNvPr>
          <p:cNvCxnSpPr/>
          <p:nvPr/>
        </p:nvCxnSpPr>
        <p:spPr>
          <a:xfrm flipV="1">
            <a:off x="10716691" y="3361797"/>
            <a:ext cx="762000" cy="603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073A0E5-9137-CE6A-1B43-12F9B3E7D728}"/>
              </a:ext>
            </a:extLst>
          </p:cNvPr>
          <p:cNvSpPr/>
          <p:nvPr/>
        </p:nvSpPr>
        <p:spPr>
          <a:xfrm>
            <a:off x="11631091" y="4701977"/>
            <a:ext cx="594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hể hiện thái độ đánh giá, tình cảm của người 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4E2B71E9-8E6B-F181-0E4E-139D4D121CAA}"/>
              </a:ext>
            </a:extLst>
          </p:cNvPr>
          <p:cNvCxnSpPr/>
          <p:nvPr/>
        </p:nvCxnSpPr>
        <p:spPr>
          <a:xfrm>
            <a:off x="10716691" y="3964902"/>
            <a:ext cx="838200" cy="11564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1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E5015D63-796A-4D70-EC35-FDD0BD83BFF4}"/>
              </a:ext>
            </a:extLst>
          </p:cNvPr>
          <p:cNvGrpSpPr/>
          <p:nvPr/>
        </p:nvGrpSpPr>
        <p:grpSpPr>
          <a:xfrm>
            <a:off x="0" y="105001"/>
            <a:ext cx="18363801" cy="2038985"/>
            <a:chOff x="0" y="0"/>
            <a:chExt cx="4836557" cy="537017"/>
          </a:xfrm>
        </p:grpSpPr>
        <p:sp>
          <p:nvSpPr>
            <p:cNvPr id="6" name="Freeform 3">
              <a:extLst>
                <a:ext uri="{FF2B5EF4-FFF2-40B4-BE49-F238E27FC236}">
                  <a16:creationId xmlns:a16="http://schemas.microsoft.com/office/drawing/2014/main" id="{580AED29-C12C-FDE8-657E-0F73E99E745B}"/>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7" name="TextBox 4">
              <a:extLst>
                <a:ext uri="{FF2B5EF4-FFF2-40B4-BE49-F238E27FC236}">
                  <a16:creationId xmlns:a16="http://schemas.microsoft.com/office/drawing/2014/main" id="{4FF6549F-7E31-0CF1-7AB5-629CCBE124CD}"/>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15">
            <a:extLst>
              <a:ext uri="{FF2B5EF4-FFF2-40B4-BE49-F238E27FC236}">
                <a16:creationId xmlns:a16="http://schemas.microsoft.com/office/drawing/2014/main" id="{883334AF-E250-12C8-C800-3B05C14D90E8}"/>
              </a:ext>
            </a:extLst>
          </p:cNvPr>
          <p:cNvSpPr txBox="1"/>
          <p:nvPr/>
        </p:nvSpPr>
        <p:spPr>
          <a:xfrm>
            <a:off x="1219200" y="349856"/>
            <a:ext cx="14478000" cy="1398460"/>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2: VƯỢT CHƯỚNG NGẠI VẬT</a:t>
            </a:r>
          </a:p>
        </p:txBody>
      </p:sp>
      <p:sp>
        <p:nvSpPr>
          <p:cNvPr id="9" name="TextBox 8">
            <a:extLst>
              <a:ext uri="{FF2B5EF4-FFF2-40B4-BE49-F238E27FC236}">
                <a16:creationId xmlns:a16="http://schemas.microsoft.com/office/drawing/2014/main" id="{85CD6555-240C-8D8F-B8C5-954616F56EBB}"/>
              </a:ext>
            </a:extLst>
          </p:cNvPr>
          <p:cNvSpPr txBox="1"/>
          <p:nvPr/>
        </p:nvSpPr>
        <p:spPr>
          <a:xfrm>
            <a:off x="1260081" y="3543300"/>
            <a:ext cx="9164782" cy="41900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II.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Luyện</a:t>
            </a: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tập</a:t>
            </a:r>
            <a:endPar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10" name="Freeform 3">
            <a:extLst>
              <a:ext uri="{FF2B5EF4-FFF2-40B4-BE49-F238E27FC236}">
                <a16:creationId xmlns:a16="http://schemas.microsoft.com/office/drawing/2014/main" id="{674015BC-5B6A-0318-B03B-49315B56CF81}"/>
              </a:ext>
            </a:extLst>
          </p:cNvPr>
          <p:cNvSpPr/>
          <p:nvPr/>
        </p:nvSpPr>
        <p:spPr>
          <a:xfrm>
            <a:off x="10287000" y="3695700"/>
            <a:ext cx="6740919" cy="5342178"/>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61795913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1537</Words>
  <Application>Microsoft Office PowerPoint</Application>
  <PresentationFormat>Custom</PresentationFormat>
  <Paragraphs>142</Paragraphs>
  <Slides>24</Slides>
  <Notes>19</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Calibri</vt:lpstr>
      <vt:lpstr>Arial</vt:lpstr>
      <vt:lpstr>#9Slide05 FS Blonde Script</vt:lpstr>
      <vt:lpstr>#9Slide05 SVNHaptic Script</vt:lpstr>
      <vt:lpstr>#9Slide05 Braxton Regular</vt:lpstr>
      <vt:lpstr>#9Slide05 SVNCookie</vt:lpstr>
      <vt:lpstr>Times New Roman</vt:lpstr>
      <vt:lpstr>#9Slide07 SVNDessert Menu Scrip</vt:lpstr>
      <vt:lpstr>#9Slide07 SVNGuerrilla</vt:lpstr>
      <vt:lpstr>#9Slide06 SVNWendi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Green and Red Playful Ice Breaker Class Activity Show and Tell Education Presentation</dc:title>
  <cp:lastModifiedBy>ASUS</cp:lastModifiedBy>
  <cp:revision>16</cp:revision>
  <dcterms:created xsi:type="dcterms:W3CDTF">2006-08-16T00:00:00Z</dcterms:created>
  <dcterms:modified xsi:type="dcterms:W3CDTF">2025-02-10T02:45:41Z</dcterms:modified>
  <dc:identifier>DAF2oitD8Q4</dc:identifier>
</cp:coreProperties>
</file>