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22"/>
  </p:notesMasterIdLst>
  <p:sldIdLst>
    <p:sldId id="256" r:id="rId6"/>
    <p:sldId id="329" r:id="rId7"/>
    <p:sldId id="311" r:id="rId8"/>
    <p:sldId id="317" r:id="rId9"/>
    <p:sldId id="313" r:id="rId10"/>
    <p:sldId id="314" r:id="rId11"/>
    <p:sldId id="315" r:id="rId12"/>
    <p:sldId id="318" r:id="rId13"/>
    <p:sldId id="319" r:id="rId14"/>
    <p:sldId id="330" r:id="rId15"/>
    <p:sldId id="331" r:id="rId16"/>
    <p:sldId id="332" r:id="rId17"/>
    <p:sldId id="324" r:id="rId18"/>
    <p:sldId id="323" r:id="rId19"/>
    <p:sldId id="279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zhenbo" initials="y" lastIdx="1" clrIdx="0">
    <p:extLst>
      <p:ext uri="{19B8F6BF-5375-455C-9EA6-DF929625EA0E}">
        <p15:presenceInfo xmlns:p15="http://schemas.microsoft.com/office/powerpoint/2012/main" userId="S-1-5-21-2973485031-1523744116-3428423271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D687"/>
    <a:srgbClr val="E9D1A5"/>
    <a:srgbClr val="FFD57E"/>
    <a:srgbClr val="FFD890"/>
    <a:srgbClr val="FFD992"/>
    <a:srgbClr val="FFD688"/>
    <a:srgbClr val="FFD583"/>
    <a:srgbClr val="FFFFFF"/>
    <a:srgbClr val="FFD6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806" autoAdjust="0"/>
  </p:normalViewPr>
  <p:slideViewPr>
    <p:cSldViewPr snapToGrid="0">
      <p:cViewPr varScale="1">
        <p:scale>
          <a:sx n="81" d="100"/>
          <a:sy n="81" d="100"/>
        </p:scale>
        <p:origin x="423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1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</a:p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04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chiếu đề bài bài tập, yêu cầu HS đọc đề bài, vẽ hình, phân tích đề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59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cặp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20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</a:t>
            </a:r>
          </a:p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75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chốt</a:t>
            </a:r>
            <a:r>
              <a:rPr lang="en-US" baseline="0"/>
              <a:t> kiến thức và hướng dẫn tự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22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họp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chuột vào hộp quà để mở phần quà nếu trả lời đúng</a:t>
            </a:r>
          </a:p>
          <a:p>
            <a:r>
              <a:rPr lang="en-US" baseline="0"/>
              <a:t>Click chuột vào biểu tượng mặt trời để chọn họp quà tiếp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72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chuột vào hộp quà để mở phần quà nếu trả lời đúng</a:t>
            </a:r>
          </a:p>
          <a:p>
            <a:r>
              <a:rPr lang="en-US" baseline="0"/>
              <a:t>Click chuột vào biểu tượng mặt trời để chọn họp quà tiếp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32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chuột vào hộp quà để mở phần quà nếu trả lời đúng</a:t>
            </a:r>
          </a:p>
          <a:p>
            <a:r>
              <a:rPr lang="en-US" baseline="0"/>
              <a:t>Click chuột vào biểu tượng mặt trời để chọn họp quà tiếp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94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chiếu đề bài bài tập, yêu cầu HS đọc đề bài, vẽ hình, phân tích đề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09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thực hiện nhiệm vụ cá nhân câu a</a:t>
            </a:r>
          </a:p>
          <a:p>
            <a:r>
              <a:rPr lang="en-US"/>
              <a:t>GV</a:t>
            </a:r>
            <a:r>
              <a:rPr lang="en-US" baseline="0"/>
              <a:t> gọi HS lên bảng chữa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4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</a:t>
            </a:r>
          </a:p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0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8BF13-070F-4883-8DDB-8C69566ADB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1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7940A-ABC1-43AF-8294-176CA03CF8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56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C456DE-5A9D-4FC7-9A15-9ED09AF808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86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1C14C-4C8E-42BA-8CB3-80B814710D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7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355D7-786D-4C2E-B2F4-B182363CA5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83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9ADA9-F9DE-4119-8157-FC37EDA464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5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7C525-7724-4B30-A2F8-BB59034B6B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2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48C3A-0618-4D8B-972F-969D5A67CA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5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B2051-5DE3-4F57-8A53-25215E7496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33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01913-A23D-42EA-B248-15D00944C6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3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422C4-4BA6-4E01-9A0F-6BAF954FD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C5D910-7B39-4238-99F9-72017DE63E1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4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4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83.emf"/><Relationship Id="rId4" Type="http://schemas.openxmlformats.org/officeDocument/2006/relationships/image" Target="../media/image75.png"/><Relationship Id="rId9" Type="http://schemas.openxmlformats.org/officeDocument/2006/relationships/oleObject" Target="../embeddings/oleObject4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89.wmf"/><Relationship Id="rId4" Type="http://schemas.openxmlformats.org/officeDocument/2006/relationships/image" Target="../media/image86.wmf"/><Relationship Id="rId9" Type="http://schemas.openxmlformats.org/officeDocument/2006/relationships/oleObject" Target="../embeddings/oleObject47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9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96.emf"/><Relationship Id="rId2" Type="http://schemas.openxmlformats.org/officeDocument/2006/relationships/video" Target="../media/media1.mp4"/><Relationship Id="rId16" Type="http://schemas.openxmlformats.org/officeDocument/2006/relationships/oleObject" Target="../embeddings/oleObject53.bin"/><Relationship Id="rId1" Type="http://schemas.microsoft.com/office/2007/relationships/media" Target="../media/media1.mp4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93.emf"/><Relationship Id="rId5" Type="http://schemas.openxmlformats.org/officeDocument/2006/relationships/image" Target="../media/image90.png"/><Relationship Id="rId15" Type="http://schemas.openxmlformats.org/officeDocument/2006/relationships/image" Target="../media/image95.emf"/><Relationship Id="rId10" Type="http://schemas.openxmlformats.org/officeDocument/2006/relationships/oleObject" Target="../embeddings/oleObject50.bin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2.emf"/><Relationship Id="rId14" Type="http://schemas.openxmlformats.org/officeDocument/2006/relationships/oleObject" Target="../embeddings/oleObject5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oleObject" Target="../embeddings/oleObject58.bin"/><Relationship Id="rId18" Type="http://schemas.openxmlformats.org/officeDocument/2006/relationships/image" Target="../media/image103.emf"/><Relationship Id="rId3" Type="http://schemas.openxmlformats.org/officeDocument/2006/relationships/oleObject" Target="../embeddings/oleObject54.bin"/><Relationship Id="rId21" Type="http://schemas.openxmlformats.org/officeDocument/2006/relationships/image" Target="../media/image105.wmf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100.emf"/><Relationship Id="rId17" Type="http://schemas.openxmlformats.org/officeDocument/2006/relationships/oleObject" Target="../embeddings/oleObject60.bin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2.emf"/><Relationship Id="rId20" Type="http://schemas.openxmlformats.org/officeDocument/2006/relationships/oleObject" Target="../embeddings/oleObject6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w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5.bin"/><Relationship Id="rId15" Type="http://schemas.openxmlformats.org/officeDocument/2006/relationships/oleObject" Target="../embeddings/oleObject59.bin"/><Relationship Id="rId10" Type="http://schemas.openxmlformats.org/officeDocument/2006/relationships/image" Target="../media/image99.emf"/><Relationship Id="rId19" Type="http://schemas.openxmlformats.org/officeDocument/2006/relationships/image" Target="../media/image104.png"/><Relationship Id="rId4" Type="http://schemas.openxmlformats.org/officeDocument/2006/relationships/image" Target="../media/image97.wmf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10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29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oleObject" Target="../embeddings/oleObject4.bin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8.png"/><Relationship Id="rId32" Type="http://schemas.openxmlformats.org/officeDocument/2006/relationships/image" Target="../media/image32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oleObject" Target="../embeddings/oleObject1.bin"/><Relationship Id="rId28" Type="http://schemas.openxmlformats.org/officeDocument/2006/relationships/image" Target="../media/image3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oleObject" Target="../embeddings/oleObject5.bin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12" Type="http://schemas.openxmlformats.org/officeDocument/2006/relationships/slide" Target="slide6.xml"/><Relationship Id="rId17" Type="http://schemas.openxmlformats.org/officeDocument/2006/relationships/image" Target="../media/image42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slide" Target="slide4.xml"/><Relationship Id="rId15" Type="http://schemas.openxmlformats.org/officeDocument/2006/relationships/slide" Target="slide7.xml"/><Relationship Id="rId10" Type="http://schemas.openxmlformats.org/officeDocument/2006/relationships/image" Target="../media/image37.png"/><Relationship Id="rId4" Type="http://schemas.openxmlformats.org/officeDocument/2006/relationships/image" Target="../media/image33.jpeg"/><Relationship Id="rId9" Type="http://schemas.openxmlformats.org/officeDocument/2006/relationships/slide" Target="slide5.xml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49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34.png"/><Relationship Id="rId12" Type="http://schemas.openxmlformats.org/officeDocument/2006/relationships/image" Target="../media/image46.wmf"/><Relationship Id="rId17" Type="http://schemas.openxmlformats.org/officeDocument/2006/relationships/oleObject" Target="../embeddings/oleObject9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wmf"/><Relationship Id="rId20" Type="http://schemas.openxmlformats.org/officeDocument/2006/relationships/image" Target="../media/image50.wmf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52.emf"/><Relationship Id="rId5" Type="http://schemas.openxmlformats.org/officeDocument/2006/relationships/slide" Target="slide3.xml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10" Type="http://schemas.openxmlformats.org/officeDocument/2006/relationships/image" Target="../media/image45.gif"/><Relationship Id="rId19" Type="http://schemas.openxmlformats.org/officeDocument/2006/relationships/oleObject" Target="../embeddings/oleObject10.bin"/><Relationship Id="rId4" Type="http://schemas.openxmlformats.org/officeDocument/2006/relationships/audio" Target="../media/audio2.wav"/><Relationship Id="rId9" Type="http://schemas.openxmlformats.org/officeDocument/2006/relationships/image" Target="../media/image44.gif"/><Relationship Id="rId14" Type="http://schemas.openxmlformats.org/officeDocument/2006/relationships/image" Target="../media/image47.wmf"/><Relationship Id="rId22" Type="http://schemas.openxmlformats.org/officeDocument/2006/relationships/image" Target="../media/image51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56.wmf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53.emf"/><Relationship Id="rId17" Type="http://schemas.openxmlformats.org/officeDocument/2006/relationships/oleObject" Target="../embeddings/oleObject15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wmf"/><Relationship Id="rId20" Type="http://schemas.openxmlformats.org/officeDocument/2006/relationships/image" Target="../media/image5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oleObject" Target="../embeddings/oleObject13.bin"/><Relationship Id="rId5" Type="http://schemas.openxmlformats.org/officeDocument/2006/relationships/slide" Target="slide3.xml"/><Relationship Id="rId15" Type="http://schemas.openxmlformats.org/officeDocument/2006/relationships/oleObject" Target="../embeddings/oleObject14.bin"/><Relationship Id="rId23" Type="http://schemas.openxmlformats.org/officeDocument/2006/relationships/audio" Target="../media/audio1.wav"/><Relationship Id="rId10" Type="http://schemas.openxmlformats.org/officeDocument/2006/relationships/image" Target="../media/image45.gif"/><Relationship Id="rId19" Type="http://schemas.openxmlformats.org/officeDocument/2006/relationships/oleObject" Target="../embeddings/oleObject16.bin"/><Relationship Id="rId4" Type="http://schemas.openxmlformats.org/officeDocument/2006/relationships/audio" Target="../media/audio2.wav"/><Relationship Id="rId9" Type="http://schemas.openxmlformats.org/officeDocument/2006/relationships/image" Target="../media/image44.gif"/><Relationship Id="rId14" Type="http://schemas.openxmlformats.org/officeDocument/2006/relationships/image" Target="../media/image5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59.wmf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53.emf"/><Relationship Id="rId17" Type="http://schemas.openxmlformats.org/officeDocument/2006/relationships/oleObject" Target="../embeddings/oleObject18.bin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wmf"/><Relationship Id="rId20" Type="http://schemas.openxmlformats.org/officeDocument/2006/relationships/image" Target="../media/image6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oleObject" Target="../embeddings/oleObject13.bin"/><Relationship Id="rId5" Type="http://schemas.openxmlformats.org/officeDocument/2006/relationships/slide" Target="slide3.xml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45.gif"/><Relationship Id="rId19" Type="http://schemas.openxmlformats.org/officeDocument/2006/relationships/oleObject" Target="../embeddings/oleObject19.bin"/><Relationship Id="rId4" Type="http://schemas.openxmlformats.org/officeDocument/2006/relationships/audio" Target="../media/audio2.wav"/><Relationship Id="rId9" Type="http://schemas.openxmlformats.org/officeDocument/2006/relationships/image" Target="../media/image44.gif"/><Relationship Id="rId14" Type="http://schemas.openxmlformats.org/officeDocument/2006/relationships/image" Target="../media/image58.wmf"/><Relationship Id="rId22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64.w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61.wmf"/><Relationship Id="rId17" Type="http://schemas.openxmlformats.org/officeDocument/2006/relationships/oleObject" Target="../embeddings/oleObject23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wmf"/><Relationship Id="rId20" Type="http://schemas.openxmlformats.org/officeDocument/2006/relationships/image" Target="../media/image6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gif"/><Relationship Id="rId11" Type="http://schemas.openxmlformats.org/officeDocument/2006/relationships/oleObject" Target="../embeddings/oleObject20.bin"/><Relationship Id="rId5" Type="http://schemas.openxmlformats.org/officeDocument/2006/relationships/slide" Target="slide3.xml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45.gif"/><Relationship Id="rId19" Type="http://schemas.openxmlformats.org/officeDocument/2006/relationships/oleObject" Target="../embeddings/oleObject24.bin"/><Relationship Id="rId4" Type="http://schemas.openxmlformats.org/officeDocument/2006/relationships/audio" Target="../media/audio2.wav"/><Relationship Id="rId9" Type="http://schemas.openxmlformats.org/officeDocument/2006/relationships/image" Target="../media/image44.gif"/><Relationship Id="rId14" Type="http://schemas.openxmlformats.org/officeDocument/2006/relationships/image" Target="../media/image62.wmf"/><Relationship Id="rId22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30.bin"/><Relationship Id="rId18" Type="http://schemas.openxmlformats.org/officeDocument/2006/relationships/oleObject" Target="../embeddings/oleObject32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70.wmf"/><Relationship Id="rId17" Type="http://schemas.openxmlformats.org/officeDocument/2006/relationships/image" Target="../media/image73.wmf"/><Relationship Id="rId2" Type="http://schemas.openxmlformats.org/officeDocument/2006/relationships/notesSlide" Target="../notesSlides/notesSlide7.xml"/><Relationship Id="rId16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image" Target="../media/image72.emf"/><Relationship Id="rId10" Type="http://schemas.openxmlformats.org/officeDocument/2006/relationships/image" Target="../media/image69.wmf"/><Relationship Id="rId19" Type="http://schemas.openxmlformats.org/officeDocument/2006/relationships/image" Target="../media/image74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7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82.e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79.emf"/><Relationship Id="rId17" Type="http://schemas.openxmlformats.org/officeDocument/2006/relationships/oleObject" Target="../embeddings/oleObject40.bin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1.emf"/><Relationship Id="rId20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78.emf"/><Relationship Id="rId19" Type="http://schemas.openxmlformats.org/officeDocument/2006/relationships/oleObject" Target="../embeddings/oleObject41.bin"/><Relationship Id="rId4" Type="http://schemas.openxmlformats.org/officeDocument/2006/relationships/image" Target="../media/image75.pn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41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VIII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NGUYỄN THỊ MINH AN</a:t>
            </a: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 QUỐC OAI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THẠCH THÁN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H9 – C8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046133" y="125815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3825" y="850914"/>
          <a:ext cx="3321693" cy="333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3" imgW="2415873" imgH="2428571" progId="FXDraw.Graphic">
                  <p:embed/>
                </p:oleObj>
              </mc:Choice>
              <mc:Fallback>
                <p:oleObj name="FX Draw" r:id="rId3" imgW="2415873" imgH="2428571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25" y="850914"/>
                        <a:ext cx="3321693" cy="3338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3734496" y="512848"/>
            <a:ext cx="790704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</a:rPr>
              <a:t>b</a:t>
            </a:r>
            <a:r>
              <a:rPr lang="vi-VN" sz="2800" dirty="0">
                <a:solidFill>
                  <a:prstClr val="black"/>
                </a:solidFill>
              </a:rPr>
              <a:t>) Ta có</a:t>
            </a:r>
            <a:r>
              <a:rPr lang="en-US" sz="2800" dirty="0">
                <a:solidFill>
                  <a:prstClr val="black"/>
                </a:solidFill>
              </a:rPr>
              <a:t>                         (</a:t>
            </a:r>
            <a:r>
              <a:rPr lang="en-US" sz="2800" dirty="0" err="1">
                <a:solidFill>
                  <a:prstClr val="black"/>
                </a:solidFill>
              </a:rPr>
              <a:t>hai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nội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tiếp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cùng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chắn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cung</a:t>
            </a:r>
            <a:r>
              <a:rPr lang="en-US" sz="2800" dirty="0">
                <a:solidFill>
                  <a:prstClr val="black"/>
                </a:solidFill>
              </a:rPr>
              <a:t> CN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r>
              <a:rPr lang="en-US" sz="2800" dirty="0">
                <a:solidFill>
                  <a:prstClr val="black"/>
                </a:solidFill>
              </a:rPr>
              <a:t> 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</a:rPr>
              <a:t>Mà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endParaRPr lang="vi-VN" sz="28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</a:rPr>
              <a:t>Suy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ra</a:t>
            </a:r>
            <a:r>
              <a:rPr lang="en-US" sz="2800" dirty="0">
                <a:solidFill>
                  <a:prstClr val="black"/>
                </a:solidFill>
              </a:rPr>
              <a:t> BC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phân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tam </a:t>
            </a:r>
            <a:r>
              <a:rPr lang="en-US" sz="2800" dirty="0" err="1">
                <a:solidFill>
                  <a:prstClr val="black"/>
                </a:solidFill>
              </a:rPr>
              <a:t>giác</a:t>
            </a:r>
            <a:r>
              <a:rPr lang="en-US" sz="2800" dirty="0">
                <a:solidFill>
                  <a:prstClr val="black"/>
                </a:solidFill>
              </a:rPr>
              <a:t> BHN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</a:rPr>
              <a:t>Mà</a:t>
            </a:r>
            <a:r>
              <a:rPr lang="en-US" sz="2800" dirty="0">
                <a:solidFill>
                  <a:prstClr val="black"/>
                </a:solidFill>
              </a:rPr>
              <a:t> BC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tam </a:t>
            </a:r>
            <a:r>
              <a:rPr lang="en-US" sz="2800" dirty="0" err="1">
                <a:solidFill>
                  <a:prstClr val="black"/>
                </a:solidFill>
              </a:rPr>
              <a:t>giác</a:t>
            </a:r>
            <a:r>
              <a:rPr lang="en-US" sz="2800" dirty="0">
                <a:solidFill>
                  <a:prstClr val="black"/>
                </a:solidFill>
              </a:rPr>
              <a:t> BHN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</a:rPr>
              <a:t>Do </a:t>
            </a:r>
            <a:r>
              <a:rPr lang="en-US" sz="2800" dirty="0" err="1">
                <a:solidFill>
                  <a:prstClr val="black"/>
                </a:solidFill>
              </a:rPr>
              <a:t>đó</a:t>
            </a:r>
            <a:r>
              <a:rPr lang="en-US" sz="2800" dirty="0">
                <a:solidFill>
                  <a:prstClr val="black"/>
                </a:solidFill>
              </a:rPr>
              <a:t> tam </a:t>
            </a:r>
            <a:r>
              <a:rPr lang="en-US" sz="2800" dirty="0" err="1">
                <a:solidFill>
                  <a:prstClr val="black"/>
                </a:solidFill>
              </a:rPr>
              <a:t>giác</a:t>
            </a:r>
            <a:r>
              <a:rPr lang="en-US" sz="2800" dirty="0">
                <a:solidFill>
                  <a:prstClr val="black"/>
                </a:solidFill>
              </a:rPr>
              <a:t> BHN </a:t>
            </a:r>
            <a:r>
              <a:rPr lang="en-US" sz="2800" dirty="0" err="1">
                <a:solidFill>
                  <a:prstClr val="black"/>
                </a:solidFill>
              </a:rPr>
              <a:t>cân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tại</a:t>
            </a:r>
            <a:r>
              <a:rPr lang="en-US" sz="2800" dirty="0">
                <a:solidFill>
                  <a:prstClr val="black"/>
                </a:solidFill>
              </a:rPr>
              <a:t> B</a:t>
            </a:r>
          </a:p>
        </p:txBody>
      </p:sp>
      <p:sp>
        <p:nvSpPr>
          <p:cNvPr id="47" name="Rectangle 296"/>
          <p:cNvSpPr>
            <a:spLocks noChangeArrowheads="1"/>
          </p:cNvSpPr>
          <p:nvPr/>
        </p:nvSpPr>
        <p:spPr bwMode="auto">
          <a:xfrm>
            <a:off x="0" y="-1"/>
            <a:ext cx="128587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118478"/>
              </p:ext>
            </p:extLst>
          </p:nvPr>
        </p:nvGraphicFramePr>
        <p:xfrm>
          <a:off x="5190748" y="442221"/>
          <a:ext cx="1755962" cy="494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12520" imgH="228600" progId="Equation.DSMT4">
                  <p:embed/>
                </p:oleObj>
              </mc:Choice>
              <mc:Fallback>
                <p:oleObj name="Equation" r:id="rId5" imgW="812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0748" y="442221"/>
                        <a:ext cx="1755962" cy="4940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298"/>
          <p:cNvSpPr>
            <a:spLocks noChangeArrowheads="1"/>
          </p:cNvSpPr>
          <p:nvPr/>
        </p:nvSpPr>
        <p:spPr bwMode="auto">
          <a:xfrm>
            <a:off x="0" y="-1"/>
            <a:ext cx="190831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2353"/>
              </p:ext>
            </p:extLst>
          </p:nvPr>
        </p:nvGraphicFramePr>
        <p:xfrm>
          <a:off x="4621213" y="2053592"/>
          <a:ext cx="2014941" cy="619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25480" imgH="253800" progId="Equation.DSMT4">
                  <p:embed/>
                </p:oleObj>
              </mc:Choice>
              <mc:Fallback>
                <p:oleObj name="Equation" r:id="rId7" imgW="825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21213" y="2053592"/>
                        <a:ext cx="2014941" cy="619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272868"/>
              </p:ext>
            </p:extLst>
          </p:nvPr>
        </p:nvGraphicFramePr>
        <p:xfrm>
          <a:off x="4459444" y="1406053"/>
          <a:ext cx="1995948" cy="627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17966" imgH="257350" progId="Equation.DSMT4">
                  <p:embed/>
                </p:oleObj>
              </mc:Choice>
              <mc:Fallback>
                <p:oleObj name="Equation" r:id="rId9" imgW="817966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59444" y="1406053"/>
                        <a:ext cx="1995948" cy="627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24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046133" y="125815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3825" y="850914"/>
          <a:ext cx="3321693" cy="333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3" imgW="2415873" imgH="2428571" progId="FXDraw.Graphic">
                  <p:embed/>
                </p:oleObj>
              </mc:Choice>
              <mc:Fallback>
                <p:oleObj name="FX Draw" r:id="rId3" imgW="2415873" imgH="2428571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25" y="850914"/>
                        <a:ext cx="3321693" cy="3338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3734496" y="512848"/>
            <a:ext cx="790704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</a:rPr>
              <a:t>c</a:t>
            </a:r>
            <a:r>
              <a:rPr lang="vi-VN" sz="2800" dirty="0">
                <a:solidFill>
                  <a:prstClr val="black"/>
                </a:solidFill>
              </a:rPr>
              <a:t>) </a:t>
            </a:r>
            <a:r>
              <a:rPr lang="en-US" sz="2800" dirty="0">
                <a:solidFill>
                  <a:prstClr val="black"/>
                </a:solidFill>
              </a:rPr>
              <a:t>Do tam </a:t>
            </a:r>
            <a:r>
              <a:rPr lang="en-US" sz="2800" dirty="0" err="1">
                <a:solidFill>
                  <a:prstClr val="black"/>
                </a:solidFill>
              </a:rPr>
              <a:t>giác</a:t>
            </a:r>
            <a:r>
              <a:rPr lang="en-US" sz="2800" dirty="0">
                <a:solidFill>
                  <a:prstClr val="black"/>
                </a:solidFill>
              </a:rPr>
              <a:t> BHN </a:t>
            </a:r>
            <a:r>
              <a:rPr lang="en-US" sz="2800" dirty="0" err="1">
                <a:solidFill>
                  <a:prstClr val="black"/>
                </a:solidFill>
              </a:rPr>
              <a:t>cân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tại</a:t>
            </a:r>
            <a:r>
              <a:rPr lang="en-US" sz="2800" dirty="0">
                <a:solidFill>
                  <a:prstClr val="black"/>
                </a:solidFill>
              </a:rPr>
              <a:t> 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</a:rPr>
              <a:t>Mà</a:t>
            </a:r>
            <a:r>
              <a:rPr lang="en-US" sz="2800" dirty="0">
                <a:solidFill>
                  <a:prstClr val="black"/>
                </a:solidFill>
              </a:rPr>
              <a:t> BC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tam </a:t>
            </a:r>
            <a:r>
              <a:rPr lang="en-US" sz="2800" dirty="0" err="1">
                <a:solidFill>
                  <a:prstClr val="black"/>
                </a:solidFill>
              </a:rPr>
              <a:t>giác</a:t>
            </a:r>
            <a:r>
              <a:rPr lang="en-US" sz="2800" dirty="0">
                <a:solidFill>
                  <a:prstClr val="black"/>
                </a:solidFill>
              </a:rPr>
              <a:t> BHN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</a:rPr>
              <a:t>Suy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ra</a:t>
            </a:r>
            <a:r>
              <a:rPr lang="en-US" sz="2800" dirty="0">
                <a:solidFill>
                  <a:prstClr val="black"/>
                </a:solidFill>
              </a:rPr>
              <a:t> BC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trung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trực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tam </a:t>
            </a:r>
            <a:r>
              <a:rPr lang="en-US" sz="2800" dirty="0" err="1">
                <a:solidFill>
                  <a:prstClr val="black"/>
                </a:solidFill>
              </a:rPr>
              <a:t>giác</a:t>
            </a:r>
            <a:r>
              <a:rPr lang="en-US" sz="2800" dirty="0">
                <a:solidFill>
                  <a:prstClr val="black"/>
                </a:solidFill>
              </a:rPr>
              <a:t> BHN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prstClr val="black"/>
                </a:solidFill>
              </a:rPr>
              <a:t>Vậy</a:t>
            </a:r>
            <a:r>
              <a:rPr lang="en-US" sz="2800" dirty="0">
                <a:solidFill>
                  <a:prstClr val="black"/>
                </a:solidFill>
              </a:rPr>
              <a:t> BC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đường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trung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trực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HN.</a:t>
            </a:r>
          </a:p>
        </p:txBody>
      </p:sp>
      <p:sp>
        <p:nvSpPr>
          <p:cNvPr id="47" name="Rectangle 296"/>
          <p:cNvSpPr>
            <a:spLocks noChangeArrowheads="1"/>
          </p:cNvSpPr>
          <p:nvPr/>
        </p:nvSpPr>
        <p:spPr bwMode="auto">
          <a:xfrm>
            <a:off x="0" y="-1"/>
            <a:ext cx="128587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9" name="Rectangle 298"/>
          <p:cNvSpPr>
            <a:spLocks noChangeArrowheads="1"/>
          </p:cNvSpPr>
          <p:nvPr/>
        </p:nvSpPr>
        <p:spPr bwMode="auto">
          <a:xfrm>
            <a:off x="0" y="-1"/>
            <a:ext cx="190831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0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3580071" y="175003"/>
            <a:ext cx="4028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  <a:endParaRPr lang="en-US" sz="32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3332" y="863600"/>
            <a:ext cx="112519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I.       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minh:   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0" y="-1"/>
            <a:ext cx="146450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296934"/>
              </p:ext>
            </p:extLst>
          </p:nvPr>
        </p:nvGraphicFramePr>
        <p:xfrm>
          <a:off x="4106863" y="946150"/>
          <a:ext cx="11747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800" imgH="177480" progId="Equation.DSMT4">
                  <p:embed/>
                </p:oleObj>
              </mc:Choice>
              <mc:Fallback>
                <p:oleObj name="Equation" r:id="rId3" imgW="4698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6863" y="946150"/>
                        <a:ext cx="117475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0" y="-1"/>
            <a:ext cx="185782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0" y="1427384"/>
            <a:ext cx="285192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314788"/>
              </p:ext>
            </p:extLst>
          </p:nvPr>
        </p:nvGraphicFramePr>
        <p:xfrm>
          <a:off x="7229475" y="911225"/>
          <a:ext cx="14605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07960" imgH="190440" progId="Equation.DSMT4">
                  <p:embed/>
                </p:oleObj>
              </mc:Choice>
              <mc:Fallback>
                <p:oleObj name="Equation" r:id="rId5" imgW="5079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9475" y="911225"/>
                        <a:ext cx="1460500" cy="527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Rectangle 4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571173"/>
              </p:ext>
            </p:extLst>
          </p:nvPr>
        </p:nvGraphicFramePr>
        <p:xfrm>
          <a:off x="946019" y="2388574"/>
          <a:ext cx="22510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50680" imgH="203040" progId="Equation.DSMT4">
                  <p:embed/>
                </p:oleObj>
              </mc:Choice>
              <mc:Fallback>
                <p:oleObj name="Equation" r:id="rId7" imgW="8506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019" y="2388574"/>
                        <a:ext cx="2251075" cy="53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7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846856"/>
              </p:ext>
            </p:extLst>
          </p:nvPr>
        </p:nvGraphicFramePr>
        <p:xfrm>
          <a:off x="933450" y="1855788"/>
          <a:ext cx="1630363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61760" imgH="253800" progId="Equation.DSMT4">
                  <p:embed/>
                </p:oleObj>
              </mc:Choice>
              <mc:Fallback>
                <p:oleObj name="Equation" r:id="rId9" imgW="7617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3450" y="1855788"/>
                        <a:ext cx="1630363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69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Rectangle 47"/>
          <p:cNvSpPr>
            <a:spLocks noChangeArrowheads="1"/>
          </p:cNvSpPr>
          <p:nvPr/>
        </p:nvSpPr>
        <p:spPr bwMode="auto">
          <a:xfrm>
            <a:off x="4616287" y="1228968"/>
            <a:ext cx="1604036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4616287" y="1671401"/>
            <a:ext cx="172636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4616287" y="24970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55"/>
          <p:cNvSpPr>
            <a:spLocks noChangeArrowheads="1"/>
          </p:cNvSpPr>
          <p:nvPr/>
        </p:nvSpPr>
        <p:spPr bwMode="auto">
          <a:xfrm>
            <a:off x="7892750" y="2984243"/>
            <a:ext cx="127638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4554675" y="4545674"/>
            <a:ext cx="21413135" cy="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02015" y="383329"/>
            <a:ext cx="8430706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                            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27" name="3 Minute Timer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496" y="4279619"/>
            <a:ext cx="1039091" cy="584489"/>
          </a:xfrm>
          <a:prstGeom prst="rect">
            <a:avLst/>
          </a:prstGeom>
        </p:spPr>
      </p:pic>
      <p:sp>
        <p:nvSpPr>
          <p:cNvPr id="2" name="Rectangle 334"/>
          <p:cNvSpPr>
            <a:spLocks noChangeArrowheads="1"/>
          </p:cNvSpPr>
          <p:nvPr/>
        </p:nvSpPr>
        <p:spPr bwMode="auto">
          <a:xfrm>
            <a:off x="857043" y="512941"/>
            <a:ext cx="1601690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311628"/>
              </p:ext>
            </p:extLst>
          </p:nvPr>
        </p:nvGraphicFramePr>
        <p:xfrm>
          <a:off x="456330" y="88958"/>
          <a:ext cx="2604473" cy="408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6" imgW="1892230" imgH="2981215" progId="FXDraw.Graphic">
                  <p:embed/>
                </p:oleObj>
              </mc:Choice>
              <mc:Fallback>
                <p:oleObj name="FX Draw" r:id="rId6" imgW="1892230" imgH="2981215" progId="FXDraw.Graphic">
                  <p:embed/>
                  <p:pic>
                    <p:nvPicPr>
                      <p:cNvPr id="0" name="Object 3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330" y="88958"/>
                        <a:ext cx="2604473" cy="4082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422732"/>
              </p:ext>
            </p:extLst>
          </p:nvPr>
        </p:nvGraphicFramePr>
        <p:xfrm>
          <a:off x="5093230" y="512941"/>
          <a:ext cx="2701805" cy="561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36837" imgH="257350" progId="Equation.DSMT4">
                  <p:embed/>
                </p:oleObj>
              </mc:Choice>
              <mc:Fallback>
                <p:oleObj name="Equation" r:id="rId8" imgW="1236837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93230" y="512941"/>
                        <a:ext cx="2701805" cy="561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646319"/>
              </p:ext>
            </p:extLst>
          </p:nvPr>
        </p:nvGraphicFramePr>
        <p:xfrm>
          <a:off x="9136359" y="548048"/>
          <a:ext cx="1180701" cy="467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56623" imgH="181299" progId="Equation.DSMT4">
                  <p:embed/>
                </p:oleObj>
              </mc:Choice>
              <mc:Fallback>
                <p:oleObj name="Equation" r:id="rId10" imgW="456623" imgH="1812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36359" y="548048"/>
                        <a:ext cx="1180701" cy="467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241987"/>
              </p:ext>
            </p:extLst>
          </p:nvPr>
        </p:nvGraphicFramePr>
        <p:xfrm>
          <a:off x="5219783" y="1147665"/>
          <a:ext cx="2448698" cy="52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89017" imgH="257350" progId="Equation.DSMT4">
                  <p:embed/>
                </p:oleObj>
              </mc:Choice>
              <mc:Fallback>
                <p:oleObj name="Equation" r:id="rId12" imgW="1189017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19783" y="1147665"/>
                        <a:ext cx="2448698" cy="52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3393122"/>
              </p:ext>
            </p:extLst>
          </p:nvPr>
        </p:nvGraphicFramePr>
        <p:xfrm>
          <a:off x="4827828" y="1768204"/>
          <a:ext cx="1572972" cy="545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42102" imgH="257350" progId="Equation.DSMT4">
                  <p:embed/>
                </p:oleObj>
              </mc:Choice>
              <mc:Fallback>
                <p:oleObj name="Equation" r:id="rId14" imgW="742102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827828" y="1768204"/>
                        <a:ext cx="1572972" cy="545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37386"/>
              </p:ext>
            </p:extLst>
          </p:nvPr>
        </p:nvGraphicFramePr>
        <p:xfrm>
          <a:off x="6842011" y="1748134"/>
          <a:ext cx="1783373" cy="53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56078" imgH="257350" progId="Equation.DSMT4">
                  <p:embed/>
                </p:oleObj>
              </mc:Choice>
              <mc:Fallback>
                <p:oleObj name="Equation" r:id="rId16" imgW="856078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842011" y="1748134"/>
                        <a:ext cx="1783373" cy="53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3522046" y="1002325"/>
            <a:ext cx="6838732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610376" y="1615200"/>
            <a:ext cx="543931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(                    )</a:t>
            </a:r>
          </a:p>
        </p:txBody>
      </p:sp>
    </p:spTree>
    <p:extLst>
      <p:ext uri="{BB962C8B-B14F-4D97-AF65-F5344CB8AC3E}">
        <p14:creationId xmlns:p14="http://schemas.microsoft.com/office/powerpoint/2010/main" val="10464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3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385127"/>
              </p:ext>
            </p:extLst>
          </p:nvPr>
        </p:nvGraphicFramePr>
        <p:xfrm>
          <a:off x="6101342" y="1144295"/>
          <a:ext cx="9493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3480" imgH="164880" progId="Equation.DSMT4">
                  <p:embed/>
                </p:oleObj>
              </mc:Choice>
              <mc:Fallback>
                <p:oleObj name="Equation" r:id="rId3" imgW="393480" imgH="16488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1342" y="1144295"/>
                        <a:ext cx="949325" cy="390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327670"/>
              </p:ext>
            </p:extLst>
          </p:nvPr>
        </p:nvGraphicFramePr>
        <p:xfrm>
          <a:off x="7889809" y="1168696"/>
          <a:ext cx="100647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3480" imgH="177480" progId="Equation.DSMT4">
                  <p:embed/>
                </p:oleObj>
              </mc:Choice>
              <mc:Fallback>
                <p:oleObj name="Equation" r:id="rId5" imgW="393480" imgH="17748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09" y="1168696"/>
                        <a:ext cx="1006475" cy="4302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4831242" y="1037174"/>
            <a:ext cx="58207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, ta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fr-FR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2800" b="0" i="0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fr-FR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fr-FR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43"/>
          <p:cNvSpPr>
            <a:spLocks noChangeArrowheads="1"/>
          </p:cNvSpPr>
          <p:nvPr/>
        </p:nvSpPr>
        <p:spPr bwMode="auto">
          <a:xfrm>
            <a:off x="5290738" y="435422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45"/>
          <p:cNvSpPr>
            <a:spLocks noChangeArrowheads="1"/>
          </p:cNvSpPr>
          <p:nvPr/>
        </p:nvSpPr>
        <p:spPr bwMode="auto">
          <a:xfrm>
            <a:off x="7050667" y="3944978"/>
            <a:ext cx="44598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630270"/>
              </p:ext>
            </p:extLst>
          </p:nvPr>
        </p:nvGraphicFramePr>
        <p:xfrm>
          <a:off x="992256" y="605905"/>
          <a:ext cx="2604473" cy="408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7" imgW="1892230" imgH="2981215" progId="FXDraw.Graphic">
                  <p:embed/>
                </p:oleObj>
              </mc:Choice>
              <mc:Fallback>
                <p:oleObj name="FX Draw" r:id="rId7" imgW="1892230" imgH="2981215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256" y="605905"/>
                        <a:ext cx="2604473" cy="4082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340026"/>
              </p:ext>
            </p:extLst>
          </p:nvPr>
        </p:nvGraphicFramePr>
        <p:xfrm>
          <a:off x="6124002" y="1904930"/>
          <a:ext cx="1670621" cy="61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4283" imgH="257350" progId="Equation.DSMT4">
                  <p:embed/>
                </p:oleObj>
              </mc:Choice>
              <mc:Fallback>
                <p:oleObj name="Equation" r:id="rId9" imgW="694283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24002" y="1904930"/>
                        <a:ext cx="1670621" cy="619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09228"/>
              </p:ext>
            </p:extLst>
          </p:nvPr>
        </p:nvGraphicFramePr>
        <p:xfrm>
          <a:off x="6260304" y="2450197"/>
          <a:ext cx="1310919" cy="62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42195" imgH="257350" progId="Equation.DSMT4">
                  <p:embed/>
                </p:oleObj>
              </mc:Choice>
              <mc:Fallback>
                <p:oleObj name="Equation" r:id="rId11" imgW="542195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60304" y="2450197"/>
                        <a:ext cx="1310919" cy="620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760419"/>
              </p:ext>
            </p:extLst>
          </p:nvPr>
        </p:nvGraphicFramePr>
        <p:xfrm>
          <a:off x="5475469" y="3246120"/>
          <a:ext cx="13731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22080" imgH="203040" progId="Equation.DSMT4">
                  <p:embed/>
                </p:oleObj>
              </mc:Choice>
              <mc:Fallback>
                <p:oleObj name="Equation" r:id="rId13" imgW="622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75469" y="3246120"/>
                        <a:ext cx="1373188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044790"/>
              </p:ext>
            </p:extLst>
          </p:nvPr>
        </p:nvGraphicFramePr>
        <p:xfrm>
          <a:off x="5540840" y="3784591"/>
          <a:ext cx="2253784" cy="1430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08525" imgH="639050" progId="Equation.DSMT4">
                  <p:embed/>
                </p:oleObj>
              </mc:Choice>
              <mc:Fallback>
                <p:oleObj name="Equation" r:id="rId15" imgW="1008525" imgH="6390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40840" y="3784591"/>
                        <a:ext cx="2253784" cy="1430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533157"/>
              </p:ext>
            </p:extLst>
          </p:nvPr>
        </p:nvGraphicFramePr>
        <p:xfrm>
          <a:off x="6195613" y="5316857"/>
          <a:ext cx="2232338" cy="442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13246" imgH="181299" progId="Equation.DSMT4">
                  <p:embed/>
                </p:oleObj>
              </mc:Choice>
              <mc:Fallback>
                <p:oleObj name="Equation" r:id="rId17" imgW="913246" imgH="1812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95613" y="5316857"/>
                        <a:ext cx="2232338" cy="442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45"/>
          <p:cNvSpPr>
            <a:spLocks noChangeArrowheads="1"/>
          </p:cNvSpPr>
          <p:nvPr/>
        </p:nvSpPr>
        <p:spPr bwMode="auto">
          <a:xfrm>
            <a:off x="5203943" y="5236222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9" t="38162" r="16917" b="58978"/>
          <a:stretch>
            <a:fillRect/>
          </a:stretch>
        </p:blipFill>
        <p:spPr bwMode="auto">
          <a:xfrm>
            <a:off x="6888006" y="3168392"/>
            <a:ext cx="548956" cy="4095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829209"/>
              </p:ext>
            </p:extLst>
          </p:nvPr>
        </p:nvGraphicFramePr>
        <p:xfrm>
          <a:off x="7315200" y="3219232"/>
          <a:ext cx="1765472" cy="487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36560" imgH="203040" progId="Equation.DSMT4">
                  <p:embed/>
                </p:oleObj>
              </mc:Choice>
              <mc:Fallback>
                <p:oleObj name="Equation" r:id="rId20" imgW="736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315200" y="3219232"/>
                        <a:ext cx="1765472" cy="487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018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4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2266" y="1797678"/>
            <a:ext cx="8077200" cy="368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VIII.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SGK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79.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 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tiễn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».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56" y="3232162"/>
            <a:ext cx="1878238" cy="113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6" y="2260600"/>
            <a:ext cx="1250789" cy="152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2208214"/>
            <a:ext cx="1782762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2220914"/>
            <a:ext cx="1174750" cy="4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949325"/>
            <a:ext cx="1511300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6" y="1046163"/>
            <a:ext cx="1330325" cy="138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4" y="1866901"/>
            <a:ext cx="1976437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513138"/>
            <a:ext cx="1485900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1" y="2660651"/>
            <a:ext cx="962025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6" y="2486025"/>
            <a:ext cx="1408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2576513"/>
            <a:ext cx="10715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1399836"/>
            <a:ext cx="142081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60" y="1479550"/>
            <a:ext cx="130492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9" y="2311401"/>
            <a:ext cx="2098675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6" y="4996632"/>
            <a:ext cx="1982788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812" y="4779962"/>
            <a:ext cx="1480726" cy="68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150" y="5226621"/>
            <a:ext cx="1627187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4" y="4780090"/>
            <a:ext cx="1292225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4" y="3332164"/>
            <a:ext cx="2420937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1" y="2892425"/>
            <a:ext cx="1724025" cy="122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5"/>
          <p:cNvSpPr>
            <a:spLocks noChangeArrowheads="1"/>
          </p:cNvSpPr>
          <p:nvPr/>
        </p:nvSpPr>
        <p:spPr bwMode="auto">
          <a:xfrm flipV="1">
            <a:off x="2571750" y="-332030"/>
            <a:ext cx="47548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651052" y="1820082"/>
          <a:ext cx="766837" cy="755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23" imgW="1901587" imgH="1873016" progId="FXDraw.Graphic">
                  <p:embed/>
                </p:oleObj>
              </mc:Choice>
              <mc:Fallback>
                <p:oleObj name="FX Draw" r:id="rId23" imgW="1901587" imgH="1873016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052" y="1820082"/>
                        <a:ext cx="766837" cy="7553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7"/>
          <p:cNvSpPr>
            <a:spLocks noChangeArrowheads="1"/>
          </p:cNvSpPr>
          <p:nvPr/>
        </p:nvSpPr>
        <p:spPr bwMode="auto">
          <a:xfrm flipV="1">
            <a:off x="2805231" y="1756897"/>
            <a:ext cx="33986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805232" y="2923035"/>
          <a:ext cx="872886" cy="833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25" imgW="1927154" imgH="1838095" progId="FXDraw.Graphic">
                  <p:embed/>
                </p:oleObj>
              </mc:Choice>
              <mc:Fallback>
                <p:oleObj name="FX Draw" r:id="rId25" imgW="1927154" imgH="1838095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5232" y="2923035"/>
                        <a:ext cx="872886" cy="8339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9"/>
          <p:cNvSpPr>
            <a:spLocks noChangeArrowheads="1"/>
          </p:cNvSpPr>
          <p:nvPr/>
        </p:nvSpPr>
        <p:spPr bwMode="auto">
          <a:xfrm flipV="1">
            <a:off x="7894371" y="494624"/>
            <a:ext cx="27526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894372" y="1524795"/>
          <a:ext cx="990476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27" imgW="2177970" imgH="1590476" progId="FXDraw.Graphic">
                  <p:embed/>
                </p:oleObj>
              </mc:Choice>
              <mc:Fallback>
                <p:oleObj name="FX Draw" r:id="rId27" imgW="2177970" imgH="1590476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4372" y="1524795"/>
                        <a:ext cx="990476" cy="722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1"/>
          <p:cNvSpPr>
            <a:spLocks noChangeArrowheads="1"/>
          </p:cNvSpPr>
          <p:nvPr/>
        </p:nvSpPr>
        <p:spPr bwMode="auto">
          <a:xfrm flipV="1">
            <a:off x="8108204" y="1560150"/>
            <a:ext cx="18914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108206" y="2659323"/>
          <a:ext cx="903510" cy="66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29" imgW="2177970" imgH="1596966" progId="FXDraw.Graphic">
                  <p:embed/>
                </p:oleObj>
              </mc:Choice>
              <mc:Fallback>
                <p:oleObj name="FX Draw" r:id="rId29" imgW="2177970" imgH="1596966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8206" y="2659323"/>
                        <a:ext cx="903510" cy="662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3"/>
          <p:cNvSpPr>
            <a:spLocks noChangeArrowheads="1"/>
          </p:cNvSpPr>
          <p:nvPr/>
        </p:nvSpPr>
        <p:spPr bwMode="auto">
          <a:xfrm flipV="1">
            <a:off x="7033895" y="4181605"/>
            <a:ext cx="48230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767513" y="3513138"/>
          <a:ext cx="990658" cy="932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31" imgW="1952209" imgH="1841432" progId="FXDraw.Graphic">
                  <p:embed/>
                </p:oleObj>
              </mc:Choice>
              <mc:Fallback>
                <p:oleObj name="FX Draw" r:id="rId31" imgW="1952209" imgH="1841432" progId="FXDraw.Graphi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513" y="3513138"/>
                        <a:ext cx="990658" cy="9326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34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MỞ ĐẦU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75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owchart: Summing Junction 41">
            <a:hlinkClick r:id="rId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86265" y="811657"/>
            <a:ext cx="801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“HỘP QUÀ MAY MẮN”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4471686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hlinkClick r:id="rId5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6" y="3566313"/>
            <a:ext cx="1969179" cy="174360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1" y="3054204"/>
            <a:ext cx="2060627" cy="1383912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58" y="3566312"/>
            <a:ext cx="1969179" cy="1743607"/>
          </a:xfrm>
          <a:prstGeom prst="rect">
            <a:avLst/>
          </a:prstGeom>
        </p:spPr>
      </p:pic>
      <p:pic>
        <p:nvPicPr>
          <p:cNvPr id="63" name="Picture 62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33" y="3054203"/>
            <a:ext cx="2060627" cy="1383912"/>
          </a:xfrm>
          <a:prstGeom prst="rect">
            <a:avLst/>
          </a:prstGeom>
        </p:spPr>
      </p:pic>
      <p:pic>
        <p:nvPicPr>
          <p:cNvPr id="64" name="Picture 63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00" y="3566312"/>
            <a:ext cx="1969179" cy="1743607"/>
          </a:xfrm>
          <a:prstGeom prst="rect">
            <a:avLst/>
          </a:prstGeom>
        </p:spPr>
      </p:pic>
      <p:pic>
        <p:nvPicPr>
          <p:cNvPr id="65" name="Picture 64">
            <a:hlinkClick r:id="rId12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75" y="3054203"/>
            <a:ext cx="2060627" cy="1383912"/>
          </a:xfrm>
          <a:prstGeom prst="rect">
            <a:avLst/>
          </a:prstGeom>
        </p:spPr>
      </p:pic>
      <p:pic>
        <p:nvPicPr>
          <p:cNvPr id="66" name="Picture 65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565" y="3566311"/>
            <a:ext cx="1969179" cy="1743607"/>
          </a:xfrm>
          <a:prstGeom prst="rect">
            <a:avLst/>
          </a:prstGeom>
        </p:spPr>
      </p:pic>
      <p:pic>
        <p:nvPicPr>
          <p:cNvPr id="67" name="Picture 66">
            <a:hlinkClick r:id="rId15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40" y="3054202"/>
            <a:ext cx="2060627" cy="138391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6965"/>
            <a:ext cx="6095999" cy="33481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59" y="5610292"/>
            <a:ext cx="6095999" cy="33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127" y="2027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1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28023" y="98201"/>
            <a:ext cx="10050598" cy="2221842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</a:t>
            </a:r>
          </a:p>
          <a:p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0" y="927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2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42562" y="3036801"/>
            <a:ext cx="521915" cy="5420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481504"/>
              </p:ext>
            </p:extLst>
          </p:nvPr>
        </p:nvGraphicFramePr>
        <p:xfrm>
          <a:off x="923603" y="3065935"/>
          <a:ext cx="14478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96880" imgH="203040" progId="Equation.DSMT4">
                  <p:embed/>
                </p:oleObj>
              </mc:Choice>
              <mc:Fallback>
                <p:oleObj name="Equation" r:id="rId11" imgW="596880" imgH="203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603" y="3065935"/>
                        <a:ext cx="1447800" cy="504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570098"/>
              </p:ext>
            </p:extLst>
          </p:nvPr>
        </p:nvGraphicFramePr>
        <p:xfrm>
          <a:off x="3208672" y="3094675"/>
          <a:ext cx="11525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82400" imgH="203040" progId="Equation.DSMT4">
                  <p:embed/>
                </p:oleObj>
              </mc:Choice>
              <mc:Fallback>
                <p:oleObj name="Equation" r:id="rId13" imgW="482400" imgH="2030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672" y="3094675"/>
                        <a:ext cx="1152525" cy="479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151467" y="5012658"/>
            <a:ext cx="2197156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519545"/>
              </p:ext>
            </p:extLst>
          </p:nvPr>
        </p:nvGraphicFramePr>
        <p:xfrm>
          <a:off x="5244500" y="3135786"/>
          <a:ext cx="1509712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22080" imgH="203040" progId="Equation.DSMT4">
                  <p:embed/>
                </p:oleObj>
              </mc:Choice>
              <mc:Fallback>
                <p:oleObj name="Equation" r:id="rId15" imgW="622080" imgH="20304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4500" y="3135786"/>
                        <a:ext cx="1509712" cy="492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923603" y="5838174"/>
            <a:ext cx="21344145" cy="5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779248"/>
              </p:ext>
            </p:extLst>
          </p:nvPr>
        </p:nvGraphicFramePr>
        <p:xfrm>
          <a:off x="7637514" y="3162196"/>
          <a:ext cx="1181100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95000" imgH="203040" progId="Equation.DSMT4">
                  <p:embed/>
                </p:oleObj>
              </mc:Choice>
              <mc:Fallback>
                <p:oleObj name="Equation" r:id="rId17" imgW="495000" imgH="20304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7514" y="3162196"/>
                        <a:ext cx="1181100" cy="477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8249" y="753574"/>
            <a:ext cx="9218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  <a:cs typeface="Arial" panose="020B0604020202020204" pitchFamily="34" charset="0"/>
              </a:rPr>
              <a:t>Cho 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        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vuông tại </a:t>
            </a:r>
            <a:r>
              <a:rPr lang="vi-VN" sz="3200" i="1" dirty="0">
                <a:latin typeface="+mj-lt"/>
                <a:cs typeface="Arial" panose="020B0604020202020204" pitchFamily="34" charset="0"/>
              </a:rPr>
              <a:t>A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 có 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                               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. Khi đó bán kính đường tròn ngoại tiếp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    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   </a:t>
            </a:r>
            <a:r>
              <a:rPr lang="vi-VN" sz="3200" dirty="0">
                <a:latin typeface="+mj-lt"/>
                <a:cs typeface="Arial" panose="020B0604020202020204" pitchFamily="34" charset="0"/>
              </a:rPr>
              <a:t>là :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ectangle 7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Rectangle 279"/>
          <p:cNvSpPr>
            <a:spLocks noChangeArrowheads="1"/>
          </p:cNvSpPr>
          <p:nvPr/>
        </p:nvSpPr>
        <p:spPr bwMode="auto">
          <a:xfrm>
            <a:off x="180226" y="1026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797132"/>
              </p:ext>
            </p:extLst>
          </p:nvPr>
        </p:nvGraphicFramePr>
        <p:xfrm>
          <a:off x="1376859" y="830997"/>
          <a:ext cx="1005393" cy="50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69696" imgH="203112" progId="Equation.DSMT4">
                  <p:embed/>
                </p:oleObj>
              </mc:Choice>
              <mc:Fallback>
                <p:oleObj name="Equation" r:id="rId19" imgW="469696" imgH="203112" progId="Equation.DSMT4">
                  <p:embed/>
                  <p:pic>
                    <p:nvPicPr>
                      <p:cNvPr id="0" name="Object 2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6859" y="830997"/>
                        <a:ext cx="1005393" cy="5074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28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630916"/>
              </p:ext>
            </p:extLst>
          </p:nvPr>
        </p:nvGraphicFramePr>
        <p:xfrm>
          <a:off x="5117675" y="795366"/>
          <a:ext cx="3241140" cy="496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307532" imgH="203112" progId="Equation.DSMT4">
                  <p:embed/>
                </p:oleObj>
              </mc:Choice>
              <mc:Fallback>
                <p:oleObj name="Equation" r:id="rId21" imgW="1307532" imgH="203112" progId="Equation.DSMT4">
                  <p:embed/>
                  <p:pic>
                    <p:nvPicPr>
                      <p:cNvPr id="0" name="Object 2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7675" y="795366"/>
                        <a:ext cx="3241140" cy="4968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266576"/>
              </p:ext>
            </p:extLst>
          </p:nvPr>
        </p:nvGraphicFramePr>
        <p:xfrm>
          <a:off x="6276226" y="1292183"/>
          <a:ext cx="1004887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004295" imgH="505804" progId="Equation.DSMT4">
                  <p:embed/>
                </p:oleObj>
              </mc:Choice>
              <mc:Fallback>
                <p:oleObj name="Equation" r:id="rId23" imgW="1004295" imgH="50580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276226" y="1292183"/>
                        <a:ext cx="1004887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08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964" y="-12130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thước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6267" y="167734"/>
            <a:ext cx="10250697" cy="1794670"/>
          </a:xfrm>
          <a:prstGeom prst="foldedCorner">
            <a:avLst/>
          </a:prstGeom>
          <a:ln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2:</a:t>
            </a:r>
          </a:p>
          <a:p>
            <a:pPr lvl="0">
              <a:defRPr/>
            </a:pP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           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(O; 3cm). Khi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AB là:     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134534" y="33797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1642533" y="4994124"/>
            <a:ext cx="2408295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8929688" y="2467674"/>
            <a:ext cx="557212" cy="541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6154876" y="3606819"/>
            <a:ext cx="29795011" cy="4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356904"/>
              </p:ext>
            </p:extLst>
          </p:nvPr>
        </p:nvGraphicFramePr>
        <p:xfrm>
          <a:off x="1063843" y="769562"/>
          <a:ext cx="1157380" cy="49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65971" imgH="200402" progId="Equation.DSMT4">
                  <p:embed/>
                </p:oleObj>
              </mc:Choice>
              <mc:Fallback>
                <p:oleObj name="Equation" r:id="rId11" imgW="465971" imgH="2004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3843" y="769562"/>
                        <a:ext cx="1157380" cy="496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035412"/>
              </p:ext>
            </p:extLst>
          </p:nvPr>
        </p:nvGraphicFramePr>
        <p:xfrm>
          <a:off x="852798" y="2590823"/>
          <a:ext cx="144621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46170" imgH="502920" progId="Equation.DSMT4">
                  <p:embed/>
                </p:oleObj>
              </mc:Choice>
              <mc:Fallback>
                <p:oleObj name="Equation" r:id="rId13" imgW="1446170" imgH="50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52798" y="2590823"/>
                        <a:ext cx="1446213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296782"/>
              </p:ext>
            </p:extLst>
          </p:nvPr>
        </p:nvGraphicFramePr>
        <p:xfrm>
          <a:off x="6338885" y="2467674"/>
          <a:ext cx="1462089" cy="5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09480" imgH="241200" progId="Equation.DSMT4">
                  <p:embed/>
                </p:oleObj>
              </mc:Choice>
              <mc:Fallback>
                <p:oleObj name="Equation" r:id="rId15" imgW="609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38885" y="2467674"/>
                        <a:ext cx="1462089" cy="5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085022"/>
              </p:ext>
            </p:extLst>
          </p:nvPr>
        </p:nvGraphicFramePr>
        <p:xfrm>
          <a:off x="3614739" y="2584562"/>
          <a:ext cx="1162598" cy="489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82400" imgH="203040" progId="Equation.DSMT4">
                  <p:embed/>
                </p:oleObj>
              </mc:Choice>
              <mc:Fallback>
                <p:oleObj name="Equation" r:id="rId17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614739" y="2584562"/>
                        <a:ext cx="1162598" cy="489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867879"/>
              </p:ext>
            </p:extLst>
          </p:nvPr>
        </p:nvGraphicFramePr>
        <p:xfrm>
          <a:off x="9106166" y="2414412"/>
          <a:ext cx="1640747" cy="57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85800" imgH="241200" progId="Equation.DSMT4">
                  <p:embed/>
                </p:oleObj>
              </mc:Choice>
              <mc:Fallback>
                <p:oleObj name="Equation" r:id="rId19" imgW="685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106166" y="2414412"/>
                        <a:ext cx="1640747" cy="57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50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014" y="-38596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084035" y="2560642"/>
            <a:ext cx="573565" cy="6058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6267" y="167734"/>
            <a:ext cx="10250697" cy="1794670"/>
          </a:xfrm>
          <a:prstGeom prst="foldedCorner">
            <a:avLst/>
          </a:prstGeom>
          <a:ln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lvl="0">
              <a:defRPr/>
            </a:pP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          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(O; 6cm). Khi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là:     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213570"/>
              </p:ext>
            </p:extLst>
          </p:nvPr>
        </p:nvGraphicFramePr>
        <p:xfrm>
          <a:off x="1063843" y="769562"/>
          <a:ext cx="1157380" cy="496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65971" imgH="200402" progId="Equation.DSMT4">
                  <p:embed/>
                </p:oleObj>
              </mc:Choice>
              <mc:Fallback>
                <p:oleObj name="Equation" r:id="rId11" imgW="465971" imgH="20040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63843" y="769562"/>
                        <a:ext cx="1157380" cy="496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101923"/>
              </p:ext>
            </p:extLst>
          </p:nvPr>
        </p:nvGraphicFramePr>
        <p:xfrm>
          <a:off x="1120669" y="2639523"/>
          <a:ext cx="1188878" cy="475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07960" imgH="203040" progId="Equation.DSMT4">
                  <p:embed/>
                </p:oleObj>
              </mc:Choice>
              <mc:Fallback>
                <p:oleObj name="Equation" r:id="rId13" imgW="507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20669" y="2639523"/>
                        <a:ext cx="1188878" cy="475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601457"/>
              </p:ext>
            </p:extLst>
          </p:nvPr>
        </p:nvGraphicFramePr>
        <p:xfrm>
          <a:off x="6338885" y="2467674"/>
          <a:ext cx="1462089" cy="5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09480" imgH="241200" progId="Equation.DSMT4">
                  <p:embed/>
                </p:oleObj>
              </mc:Choice>
              <mc:Fallback>
                <p:oleObj name="Equation" r:id="rId15" imgW="609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338885" y="2467674"/>
                        <a:ext cx="1462089" cy="5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8680566"/>
              </p:ext>
            </p:extLst>
          </p:nvPr>
        </p:nvGraphicFramePr>
        <p:xfrm>
          <a:off x="3278188" y="2538413"/>
          <a:ext cx="18351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61760" imgH="241200" progId="Equation.DSMT4">
                  <p:embed/>
                </p:oleObj>
              </mc:Choice>
              <mc:Fallback>
                <p:oleObj name="Equation" r:id="rId17" imgW="761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278188" y="2538413"/>
                        <a:ext cx="1835150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959548"/>
              </p:ext>
            </p:extLst>
          </p:nvPr>
        </p:nvGraphicFramePr>
        <p:xfrm>
          <a:off x="9334402" y="2560642"/>
          <a:ext cx="11842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95000" imgH="203040" progId="Equation.DSMT4">
                  <p:embed/>
                </p:oleObj>
              </mc:Choice>
              <mc:Fallback>
                <p:oleObj name="Equation" r:id="rId19" imgW="495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334402" y="2560642"/>
                        <a:ext cx="1184275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46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hlinkClick r:id="rId5" action="ppaction://hlinksldjump"/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71" y="-185687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46332" y="170481"/>
            <a:ext cx="9769218" cy="1424215"/>
          </a:xfrm>
          <a:prstGeom prst="foldedCorner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ABCD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3200" noProof="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-704040" y="6750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386472"/>
              </p:ext>
            </p:extLst>
          </p:nvPr>
        </p:nvGraphicFramePr>
        <p:xfrm>
          <a:off x="7347799" y="699291"/>
          <a:ext cx="1238063" cy="558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71320" imgH="253800" progId="Equation.DSMT4">
                  <p:embed/>
                </p:oleObj>
              </mc:Choice>
              <mc:Fallback>
                <p:oleObj name="Equation" r:id="rId11" imgW="571320" imgH="2538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7799" y="699291"/>
                        <a:ext cx="1238063" cy="5589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-1" y="-1"/>
            <a:ext cx="240829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07942"/>
              </p:ext>
            </p:extLst>
          </p:nvPr>
        </p:nvGraphicFramePr>
        <p:xfrm>
          <a:off x="525463" y="2282825"/>
          <a:ext cx="1344612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07960" imgH="203040" progId="Equation.DSMT4">
                  <p:embed/>
                </p:oleObj>
              </mc:Choice>
              <mc:Fallback>
                <p:oleObj name="Equation" r:id="rId13" imgW="507960" imgH="20304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2282825"/>
                        <a:ext cx="1344612" cy="542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24"/>
          <p:cNvSpPr>
            <a:spLocks noChangeArrowheads="1"/>
          </p:cNvSpPr>
          <p:nvPr/>
        </p:nvSpPr>
        <p:spPr bwMode="auto">
          <a:xfrm>
            <a:off x="-704040" y="3344398"/>
            <a:ext cx="1641870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957939"/>
              </p:ext>
            </p:extLst>
          </p:nvPr>
        </p:nvGraphicFramePr>
        <p:xfrm>
          <a:off x="3575274" y="2314738"/>
          <a:ext cx="10191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06080" imgH="203040" progId="Equation.DSMT4">
                  <p:embed/>
                </p:oleObj>
              </mc:Choice>
              <mc:Fallback>
                <p:oleObj name="Equation" r:id="rId15" imgW="406080" imgH="20304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274" y="2314738"/>
                        <a:ext cx="1019175" cy="51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4273062" y="2671054"/>
            <a:ext cx="19577320" cy="6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084341"/>
              </p:ext>
            </p:extLst>
          </p:nvPr>
        </p:nvGraphicFramePr>
        <p:xfrm>
          <a:off x="6116638" y="2287588"/>
          <a:ext cx="1041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44240" imgH="203040" progId="Equation.DSMT4">
                  <p:embed/>
                </p:oleObj>
              </mc:Choice>
              <mc:Fallback>
                <p:oleObj name="Equation" r:id="rId17" imgW="444240" imgH="20304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638" y="2287588"/>
                        <a:ext cx="1041400" cy="558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4117975" y="3430858"/>
            <a:ext cx="2574862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590546"/>
              </p:ext>
            </p:extLst>
          </p:nvPr>
        </p:nvGraphicFramePr>
        <p:xfrm>
          <a:off x="8731250" y="2282825"/>
          <a:ext cx="1249363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95000" imgH="203040" progId="Equation.DSMT4">
                  <p:embed/>
                </p:oleObj>
              </mc:Choice>
              <mc:Fallback>
                <p:oleObj name="Equation" r:id="rId19" imgW="495000" imgH="20304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250" y="2282825"/>
                        <a:ext cx="1249363" cy="515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Oval 49"/>
          <p:cNvSpPr/>
          <p:nvPr/>
        </p:nvSpPr>
        <p:spPr>
          <a:xfrm>
            <a:off x="403484" y="2282825"/>
            <a:ext cx="613955" cy="5617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3580071" y="175003"/>
            <a:ext cx="4028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1</a:t>
            </a:r>
            <a:endParaRPr lang="en-US" sz="32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3332" y="863600"/>
            <a:ext cx="112519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. Tia     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A).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minh:  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c)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đườngtrung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0" y="-1"/>
            <a:ext cx="146450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9195762"/>
              </p:ext>
            </p:extLst>
          </p:nvPr>
        </p:nvGraphicFramePr>
        <p:xfrm>
          <a:off x="4016760" y="990839"/>
          <a:ext cx="9207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8280" imgH="177480" progId="Equation.DSMT4">
                  <p:embed/>
                </p:oleObj>
              </mc:Choice>
              <mc:Fallback>
                <p:oleObj name="Equation" r:id="rId3" imgW="368280" imgH="17748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760" y="990839"/>
                        <a:ext cx="920750" cy="457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0" y="-1"/>
            <a:ext cx="1857828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492380"/>
              </p:ext>
            </p:extLst>
          </p:nvPr>
        </p:nvGraphicFramePr>
        <p:xfrm>
          <a:off x="11431588" y="1427163"/>
          <a:ext cx="7048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6400" imgH="164880" progId="Equation.DSMT4">
                  <p:embed/>
                </p:oleObj>
              </mc:Choice>
              <mc:Fallback>
                <p:oleObj name="Equation" r:id="rId5" imgW="266400" imgH="16488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1588" y="1427163"/>
                        <a:ext cx="704850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0" y="1427384"/>
            <a:ext cx="285192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338362"/>
              </p:ext>
            </p:extLst>
          </p:nvPr>
        </p:nvGraphicFramePr>
        <p:xfrm>
          <a:off x="1250950" y="1427384"/>
          <a:ext cx="14970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0560" imgH="190440" progId="Equation.DSMT4">
                  <p:embed/>
                </p:oleObj>
              </mc:Choice>
              <mc:Fallback>
                <p:oleObj name="Equation" r:id="rId7" imgW="520560" imgH="190440" progId="Equation.DSMT4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0950" y="1427384"/>
                        <a:ext cx="1497013" cy="5270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Rectangle 4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" name="Rectangle 4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405213"/>
              </p:ext>
            </p:extLst>
          </p:nvPr>
        </p:nvGraphicFramePr>
        <p:xfrm>
          <a:off x="977586" y="3380528"/>
          <a:ext cx="671513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3800" imgH="177480" progId="Equation.DSMT4">
                  <p:embed/>
                </p:oleObj>
              </mc:Choice>
              <mc:Fallback>
                <p:oleObj name="Equation" r:id="rId9" imgW="253800" imgH="177480" progId="Equation.DSMT4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586" y="3380528"/>
                        <a:ext cx="671513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971417"/>
              </p:ext>
            </p:extLst>
          </p:nvPr>
        </p:nvGraphicFramePr>
        <p:xfrm>
          <a:off x="6639406" y="1427384"/>
          <a:ext cx="402014" cy="457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9680" imgH="164880" progId="Equation.DSMT4">
                  <p:embed/>
                </p:oleObj>
              </mc:Choice>
              <mc:Fallback>
                <p:oleObj name="Equation" r:id="rId11" imgW="139680" imgH="16488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9406" y="1427384"/>
                        <a:ext cx="402014" cy="457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7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352813"/>
              </p:ext>
            </p:extLst>
          </p:nvPr>
        </p:nvGraphicFramePr>
        <p:xfrm>
          <a:off x="5979241" y="3408309"/>
          <a:ext cx="623887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53800" imgH="164880" progId="Equation.DSMT4">
                  <p:embed/>
                </p:oleObj>
              </mc:Choice>
              <mc:Fallback>
                <p:oleObj name="Equation" r:id="rId13" imgW="253800" imgH="164880" progId="Equation.DSMT4">
                  <p:embed/>
                  <p:pic>
                    <p:nvPicPr>
                      <p:cNvPr id="4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9241" y="3408309"/>
                        <a:ext cx="623887" cy="411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716876"/>
              </p:ext>
            </p:extLst>
          </p:nvPr>
        </p:nvGraphicFramePr>
        <p:xfrm>
          <a:off x="9593263" y="1478453"/>
          <a:ext cx="91916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9014" imgH="455692" progId="Equation.DSMT4">
                  <p:embed/>
                </p:oleObj>
              </mc:Choice>
              <mc:Fallback>
                <p:oleObj name="Equation" r:id="rId3" imgW="919014" imgH="45569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593263" y="1478453"/>
                        <a:ext cx="919163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88087"/>
              </p:ext>
            </p:extLst>
          </p:nvPr>
        </p:nvGraphicFramePr>
        <p:xfrm>
          <a:off x="957263" y="2378075"/>
          <a:ext cx="1790700" cy="577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38080" imgH="253800" progId="Equation.DSMT4">
                  <p:embed/>
                </p:oleObj>
              </mc:Choice>
              <mc:Fallback>
                <p:oleObj name="Equation" r:id="rId16" imgW="838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7263" y="2378075"/>
                        <a:ext cx="1790700" cy="577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160698"/>
              </p:ext>
            </p:extLst>
          </p:nvPr>
        </p:nvGraphicFramePr>
        <p:xfrm>
          <a:off x="2747963" y="2934643"/>
          <a:ext cx="819151" cy="392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55320" imgH="164880" progId="Equation.DSMT4">
                  <p:embed/>
                </p:oleObj>
              </mc:Choice>
              <mc:Fallback>
                <p:oleObj name="Equation" r:id="rId18" imgW="35532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747963" y="2934643"/>
                        <a:ext cx="819151" cy="392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833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046133" y="125815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6587169"/>
              </p:ext>
            </p:extLst>
          </p:nvPr>
        </p:nvGraphicFramePr>
        <p:xfrm>
          <a:off x="333825" y="850914"/>
          <a:ext cx="3321693" cy="333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X Draw" r:id="rId3" imgW="2415873" imgH="2428571" progId="FXDraw.Graphic">
                  <p:embed/>
                </p:oleObj>
              </mc:Choice>
              <mc:Fallback>
                <p:oleObj name="FX Draw" r:id="rId3" imgW="2415873" imgH="2428571" progId="FXDraw.Graphic">
                  <p:embed/>
                  <p:pic>
                    <p:nvPicPr>
                      <p:cNvPr id="0" name="Object 2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25" y="850914"/>
                        <a:ext cx="3321693" cy="33387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3861678" y="501012"/>
            <a:ext cx="118165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/>
              <a:t>a) Ta có  </a:t>
            </a:r>
            <a:r>
              <a:rPr lang="en-US" sz="2800" dirty="0"/>
              <a:t>AK</a:t>
            </a:r>
            <a:r>
              <a:rPr lang="vi-VN" sz="2800" dirty="0"/>
              <a:t>, </a:t>
            </a:r>
            <a:r>
              <a:rPr lang="en-US" sz="2800" dirty="0"/>
              <a:t>BM</a:t>
            </a:r>
            <a:r>
              <a:rPr lang="vi-VN" sz="2800" dirty="0"/>
              <a:t>  là đường cao của ∆</a:t>
            </a:r>
            <a:r>
              <a:rPr lang="en-US" sz="2800" dirty="0"/>
              <a:t>ABC</a:t>
            </a:r>
            <a:r>
              <a:rPr lang="vi-VN" sz="2800" dirty="0"/>
              <a:t> suy ra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/>
              <a:t> </a:t>
            </a:r>
          </a:p>
        </p:txBody>
      </p:sp>
      <p:sp>
        <p:nvSpPr>
          <p:cNvPr id="47" name="Rectangle 296"/>
          <p:cNvSpPr>
            <a:spLocks noChangeArrowheads="1"/>
          </p:cNvSpPr>
          <p:nvPr/>
        </p:nvSpPr>
        <p:spPr bwMode="auto">
          <a:xfrm>
            <a:off x="0" y="-1"/>
            <a:ext cx="1285875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844024"/>
              </p:ext>
            </p:extLst>
          </p:nvPr>
        </p:nvGraphicFramePr>
        <p:xfrm>
          <a:off x="4589463" y="940439"/>
          <a:ext cx="2716853" cy="50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19200" imgH="228600" progId="Equation.DSMT4">
                  <p:embed/>
                </p:oleObj>
              </mc:Choice>
              <mc:Fallback>
                <p:oleObj name="Equation" r:id="rId5" imgW="1219200" imgH="228600" progId="Equation.DSMT4">
                  <p:embed/>
                  <p:pic>
                    <p:nvPicPr>
                      <p:cNvPr id="0" name="Object 2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463" y="940439"/>
                        <a:ext cx="2716853" cy="5094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298"/>
          <p:cNvSpPr>
            <a:spLocks noChangeArrowheads="1"/>
          </p:cNvSpPr>
          <p:nvPr/>
        </p:nvSpPr>
        <p:spPr bwMode="auto">
          <a:xfrm>
            <a:off x="0" y="-1"/>
            <a:ext cx="1908313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011646"/>
              </p:ext>
            </p:extLst>
          </p:nvPr>
        </p:nvGraphicFramePr>
        <p:xfrm>
          <a:off x="3861678" y="1752965"/>
          <a:ext cx="1003254" cy="4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114" imgH="177646" progId="Equation.DSMT4">
                  <p:embed/>
                </p:oleObj>
              </mc:Choice>
              <mc:Fallback>
                <p:oleObj name="Equation" r:id="rId7" imgW="444114" imgH="177646" progId="Equation.DSMT4">
                  <p:embed/>
                  <p:pic>
                    <p:nvPicPr>
                      <p:cNvPr id="0" name="Object 2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1678" y="1752965"/>
                        <a:ext cx="1003254" cy="414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179558"/>
              </p:ext>
            </p:extLst>
          </p:nvPr>
        </p:nvGraphicFramePr>
        <p:xfrm>
          <a:off x="7002086" y="1635365"/>
          <a:ext cx="1786916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27674" imgH="257350" progId="Equation.DSMT4">
                  <p:embed/>
                </p:oleObj>
              </mc:Choice>
              <mc:Fallback>
                <p:oleObj name="Equation" r:id="rId9" imgW="827674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02086" y="1635365"/>
                        <a:ext cx="1786916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043491"/>
              </p:ext>
            </p:extLst>
          </p:nvPr>
        </p:nvGraphicFramePr>
        <p:xfrm>
          <a:off x="5043372" y="2226001"/>
          <a:ext cx="4274999" cy="537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45455" imgH="257350" progId="Equation.DSMT4">
                  <p:embed/>
                </p:oleObj>
              </mc:Choice>
              <mc:Fallback>
                <p:oleObj name="Equation" r:id="rId11" imgW="2045455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43372" y="2226001"/>
                        <a:ext cx="4274999" cy="537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131317"/>
              </p:ext>
            </p:extLst>
          </p:nvPr>
        </p:nvGraphicFramePr>
        <p:xfrm>
          <a:off x="3923590" y="2947938"/>
          <a:ext cx="941342" cy="365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65971" imgH="181299" progId="Equation.DSMT4">
                  <p:embed/>
                </p:oleObj>
              </mc:Choice>
              <mc:Fallback>
                <p:oleObj name="Equation" r:id="rId13" imgW="465971" imgH="18129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923590" y="2947938"/>
                        <a:ext cx="941342" cy="365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278150"/>
              </p:ext>
            </p:extLst>
          </p:nvPr>
        </p:nvGraphicFramePr>
        <p:xfrm>
          <a:off x="7002086" y="2779934"/>
          <a:ext cx="1857083" cy="558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56078" imgH="257350" progId="Equation.DSMT4">
                  <p:embed/>
                </p:oleObj>
              </mc:Choice>
              <mc:Fallback>
                <p:oleObj name="Equation" r:id="rId15" imgW="856078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02086" y="2779934"/>
                        <a:ext cx="1857083" cy="558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759051"/>
              </p:ext>
            </p:extLst>
          </p:nvPr>
        </p:nvGraphicFramePr>
        <p:xfrm>
          <a:off x="5043373" y="3354331"/>
          <a:ext cx="4274999" cy="518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121319" imgH="257350" progId="Equation.DSMT4">
                  <p:embed/>
                </p:oleObj>
              </mc:Choice>
              <mc:Fallback>
                <p:oleObj name="Equation" r:id="rId17" imgW="2121319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43373" y="3354331"/>
                        <a:ext cx="4274999" cy="518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053661"/>
              </p:ext>
            </p:extLst>
          </p:nvPr>
        </p:nvGraphicFramePr>
        <p:xfrm>
          <a:off x="7306316" y="3872707"/>
          <a:ext cx="2176711" cy="68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17966" imgH="257350" progId="Equation.DSMT4">
                  <p:embed/>
                </p:oleObj>
              </mc:Choice>
              <mc:Fallback>
                <p:oleObj name="Equation" r:id="rId19" imgW="817966" imgH="2573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306316" y="3872707"/>
                        <a:ext cx="2176711" cy="684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/>
          <p:cNvSpPr/>
          <p:nvPr/>
        </p:nvSpPr>
        <p:spPr>
          <a:xfrm>
            <a:off x="3821519" y="1640203"/>
            <a:ext cx="118165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               </a:t>
            </a:r>
            <a:r>
              <a:rPr lang="vi-VN" sz="2800" dirty="0"/>
              <a:t>vuông tại K</a:t>
            </a:r>
            <a:r>
              <a:rPr lang="en-US" sz="2800" dirty="0"/>
              <a:t>  </a:t>
            </a:r>
            <a:r>
              <a:rPr lang="vi-VN" sz="2800" dirty="0"/>
              <a:t>   </a:t>
            </a:r>
            <a:r>
              <a:rPr lang="en-US" sz="2800" dirty="0"/>
              <a:t>               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/>
              <a:t>suy ra</a:t>
            </a:r>
            <a:r>
              <a:rPr lang="en-US" sz="2800" dirty="0"/>
              <a:t>            </a:t>
            </a:r>
            <a:r>
              <a:rPr lang="vi-VN" sz="2800" dirty="0"/>
              <a:t>   </a:t>
            </a:r>
            <a:r>
              <a:rPr lang="en-US" sz="2800" dirty="0"/>
              <a:t>                                          </a:t>
            </a:r>
            <a:r>
              <a:rPr lang="vi-VN" sz="2800" dirty="0"/>
              <a:t>(1)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794224" y="2808915"/>
            <a:ext cx="71922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               </a:t>
            </a:r>
            <a:r>
              <a:rPr lang="vi-VN" sz="2800" dirty="0"/>
              <a:t>vuông tại M   </a:t>
            </a:r>
            <a:endParaRPr lang="en-US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/>
              <a:t>suy ra  </a:t>
            </a:r>
            <a:r>
              <a:rPr lang="en-US" sz="2800" dirty="0"/>
              <a:t>                                                        </a:t>
            </a:r>
            <a:r>
              <a:rPr lang="vi-VN" sz="2800" dirty="0"/>
              <a:t>(2)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800122" y="3961114"/>
            <a:ext cx="11816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/>
              <a:t>Từ (1) và (2) suy ra  </a:t>
            </a:r>
          </a:p>
        </p:txBody>
      </p:sp>
    </p:spTree>
    <p:extLst>
      <p:ext uri="{BB962C8B-B14F-4D97-AF65-F5344CB8AC3E}">
        <p14:creationId xmlns:p14="http://schemas.microsoft.com/office/powerpoint/2010/main" val="98510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7" grpId="0"/>
      <p:bldP spid="58" grpId="0"/>
      <p:bldP spid="5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1732</TotalTime>
  <Words>784</Words>
  <Application>Microsoft Office PowerPoint</Application>
  <PresentationFormat>Widescreen</PresentationFormat>
  <Paragraphs>98</Paragraphs>
  <Slides>16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Rockwell</vt:lpstr>
      <vt:lpstr>Tahoma</vt:lpstr>
      <vt:lpstr>Times New Roman</vt:lpstr>
      <vt:lpstr>Office Theme</vt:lpstr>
      <vt:lpstr>Default Design</vt:lpstr>
      <vt:lpstr>FX Draw</vt:lpstr>
      <vt:lpstr>Equation</vt:lpstr>
      <vt:lpstr> TIẾT 41 Bài tập cuối chương VIII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Nguyễn Thị Minh An</cp:lastModifiedBy>
  <cp:revision>142</cp:revision>
  <dcterms:created xsi:type="dcterms:W3CDTF">2021-06-07T13:44:30Z</dcterms:created>
  <dcterms:modified xsi:type="dcterms:W3CDTF">2025-02-07T23:21:48Z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