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2.xml" ContentType="application/vnd.openxmlformats-officedocument.presentationml.tags+xml"/>
  <Override PartName="/ppt/notesSlides/notesSlide11.xml" ContentType="application/vnd.openxmlformats-officedocument.presentationml.notesSlide+xml"/>
  <Override PartName="/ppt/tags/tag3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310" r:id="rId7"/>
    <p:sldId id="283" r:id="rId8"/>
    <p:sldId id="311" r:id="rId9"/>
    <p:sldId id="258" r:id="rId10"/>
    <p:sldId id="312" r:id="rId11"/>
    <p:sldId id="313" r:id="rId12"/>
    <p:sldId id="264" r:id="rId13"/>
    <p:sldId id="266" r:id="rId14"/>
    <p:sldId id="298" r:id="rId15"/>
    <p:sldId id="316" r:id="rId16"/>
    <p:sldId id="315" r:id="rId17"/>
    <p:sldId id="317" r:id="rId18"/>
    <p:sldId id="278" r:id="rId19"/>
    <p:sldId id="279" r:id="rId20"/>
    <p:sldId id="26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0" userDrawn="1">
          <p15:clr>
            <a:srgbClr val="A4A3A4"/>
          </p15:clr>
        </p15:guide>
        <p15:guide id="2" pos="386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zhenbo" initials="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C453"/>
    <a:srgbClr val="416529"/>
    <a:srgbClr val="4112EE"/>
    <a:srgbClr val="AF519F"/>
    <a:srgbClr val="E2891E"/>
    <a:srgbClr val="000000"/>
    <a:srgbClr val="B6954A"/>
    <a:srgbClr val="16EA76"/>
    <a:srgbClr val="F7093C"/>
    <a:srgbClr val="270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77806" autoAdjust="0"/>
  </p:normalViewPr>
  <p:slideViewPr>
    <p:cSldViewPr snapToGrid="0" showGuides="1">
      <p:cViewPr varScale="1">
        <p:scale>
          <a:sx n="88" d="100"/>
          <a:sy n="88" d="100"/>
        </p:scale>
        <p:origin x="72" y="300"/>
      </p:cViewPr>
      <p:guideLst>
        <p:guide orient="horz" pos="2170"/>
        <p:guide pos="3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đèo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huống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SGK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T1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Đèo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xuyên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suốt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xuyên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đèo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6,28km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đèo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7A588-90D2-411D-BDAD-7DAD66783F3C}" type="slidenum">
              <a:rPr lang="en-US" smtClean="0">
                <a:solidFill>
                  <a:prstClr val="black"/>
                </a:solidFill>
              </a:rPr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7A588-90D2-411D-BDAD-7DAD66783F3C}" type="slidenum">
              <a:rPr lang="en-US" smtClean="0">
                <a:solidFill>
                  <a:prstClr val="black"/>
                </a:solidFill>
              </a:r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7A588-90D2-411D-BDAD-7DAD66783F3C}" type="slidenum">
              <a:rPr lang="en-US" smtClean="0">
                <a:solidFill>
                  <a:prstClr val="black"/>
                </a:solidFill>
              </a:rPr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7A588-90D2-411D-BDAD-7DAD66783F3C}" type="slidenum">
              <a:rPr lang="en-US" smtClean="0">
                <a:solidFill>
                  <a:prstClr val="black"/>
                </a:solidFill>
              </a:r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HS, HS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HS, HS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HS, HS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SGK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T12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HS: Hai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SGK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T12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HS: Hai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SGK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T12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HS: Hai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1HS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đứng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chỗ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Muốn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cộng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HS: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Muốn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cộng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cộng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HS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cộng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Chia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lớp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thành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2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phần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,</a:t>
            </a:r>
          </a:p>
          <a:p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nửa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lớp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làm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ý a,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nửa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lớp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làm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ý b</a:t>
            </a:r>
          </a:p>
          <a:p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HS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hđ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cá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nhân</a:t>
            </a:r>
            <a:endParaRPr lang="en-US" b="0" i="0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HS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thi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đua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lên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bảng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trình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bày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nhận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xét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chéo</a:t>
            </a:r>
            <a:r>
              <a:rPr lang="en-US" b="0" i="0" dirty="0">
                <a:solidFill>
                  <a:srgbClr val="7030A0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/>
          <p:cNvSpPr>
            <a:spLocks noGrp="1"/>
          </p:cNvSpPr>
          <p:nvPr>
            <p:ph type="ctrTitle"/>
          </p:nvPr>
        </p:nvSpPr>
        <p:spPr>
          <a:xfrm>
            <a:off x="505846" y="3442684"/>
            <a:ext cx="11952372" cy="1417123"/>
          </a:xfrm>
        </p:spPr>
        <p:txBody>
          <a:bodyPr>
            <a:noAutofit/>
          </a:bodyPr>
          <a:lstStyle/>
          <a:p>
            <a:br>
              <a:rPr lang="en-US" sz="7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45: TẦN SỐ GHÉP NHÓM. </a:t>
            </a:r>
            <a:b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TẦN SỐ TƯƠNG ĐỐI GHÉP NHÓM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7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NGUYỄN THỊ MINH AN </a:t>
            </a:r>
          </a:p>
        </p:txBody>
      </p:sp>
      <p:pic>
        <p:nvPicPr>
          <p:cNvPr id="15" name="1" descr="Clipbo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/>
          <p:cNvSpPr txBox="1"/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 QUỐC OAI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THẠCH THÁN</a:t>
            </a:r>
          </a:p>
        </p:txBody>
      </p:sp>
      <p:sp>
        <p:nvSpPr>
          <p:cNvPr id="14" name="!!1"/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Đ9-CVI-BÀI 3</a:t>
            </a:r>
            <a:endParaRPr lang="en-US" sz="4800" dirty="0"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/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Hình chữ nhật 2"/>
          <p:cNvSpPr/>
          <p:nvPr/>
        </p:nvSpPr>
        <p:spPr>
          <a:xfrm>
            <a:off x="3750601" y="334847"/>
            <a:ext cx="3055172" cy="1396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(SGK-T26)</a:t>
            </a:r>
          </a:p>
        </p:txBody>
      </p:sp>
      <p:sp>
        <p:nvSpPr>
          <p:cNvPr id="9" name="Hộp Văn bản 8"/>
          <p:cNvSpPr txBox="1"/>
          <p:nvPr/>
        </p:nvSpPr>
        <p:spPr>
          <a:xfrm>
            <a:off x="348223" y="2549562"/>
            <a:ext cx="1883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!!4"/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5641" y="2055756"/>
            <a:ext cx="10220781" cy="3976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là: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6,6.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9,4.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6,5; 9,5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6,5; 9,5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9,5 – 6,5 = 3,0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[6,5; 7,1); [7,1;7,7); [7,7; 8,3); [8,3; 8,9); [8,9; 9,5)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A picture containing toy, doll&#10;&#10;Description automatically generate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785" y="0"/>
            <a:ext cx="1586027" cy="1586027"/>
          </a:xfrm>
          <a:prstGeom prst="rect">
            <a:avLst/>
          </a:prstGeom>
        </p:spPr>
      </p:pic>
      <p:sp>
        <p:nvSpPr>
          <p:cNvPr id="31" name="Rectangle: Rounded Corners 15"/>
          <p:cNvSpPr/>
          <p:nvPr/>
        </p:nvSpPr>
        <p:spPr>
          <a:xfrm>
            <a:off x="4103124" y="90380"/>
            <a:ext cx="4684200" cy="794159"/>
          </a:xfrm>
          <a:prstGeom prst="roundRect">
            <a:avLst/>
          </a:prstGeom>
          <a:solidFill>
            <a:srgbClr val="FAC8EC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ĐỘNG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TẬP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72210" y="1324610"/>
            <a:ext cx="10009505" cy="46297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9A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endParaRPr lang="en-US" sz="2400" dirty="0">
              <a:highlight>
                <a:srgbClr val="FCFCFC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rgbClr val="000000"/>
              </a:solidFill>
              <a:highlight>
                <a:srgbClr val="FCFCFC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rgbClr val="000000"/>
              </a:solidFill>
              <a:highlight>
                <a:srgbClr val="FCFCFC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462965" y="2496710"/>
          <a:ext cx="596451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2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2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A picture containing toy, doll&#10;&#10;Description automatically generate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785" y="0"/>
            <a:ext cx="1586027" cy="1586027"/>
          </a:xfrm>
          <a:prstGeom prst="rect">
            <a:avLst/>
          </a:prstGeom>
        </p:spPr>
      </p:pic>
      <p:sp>
        <p:nvSpPr>
          <p:cNvPr id="31" name="Rectangle: Rounded Corners 15"/>
          <p:cNvSpPr/>
          <p:nvPr/>
        </p:nvSpPr>
        <p:spPr>
          <a:xfrm>
            <a:off x="4177552" y="90381"/>
            <a:ext cx="4609771" cy="573008"/>
          </a:xfrm>
          <a:prstGeom prst="roundRect">
            <a:avLst/>
          </a:prstGeom>
          <a:solidFill>
            <a:srgbClr val="FAC8EC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ĐỘNG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TẬP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3080" y="534035"/>
            <a:ext cx="11658600" cy="281495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9A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endParaRPr lang="en-US" sz="2400" dirty="0">
              <a:highlight>
                <a:srgbClr val="FCFCFC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rgbClr val="000000"/>
              </a:solidFill>
              <a:highlight>
                <a:srgbClr val="FCFCFC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alt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962785" y="1062990"/>
          <a:ext cx="736092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3153" y="3748596"/>
            <a:ext cx="11514509" cy="2892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là:2;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là10.=&gt;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[2; 11)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[2; 11)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 – 2 = 9.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[2; 5); [5; 8); [8; 11)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1021080" y="3348990"/>
            <a:ext cx="10702290" cy="515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ghép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nửa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A picture containing toy, doll&#10;&#10;Description automatically generate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785" y="0"/>
            <a:ext cx="1586027" cy="1586027"/>
          </a:xfrm>
          <a:prstGeom prst="rect">
            <a:avLst/>
          </a:prstGeom>
        </p:spPr>
      </p:pic>
      <p:sp>
        <p:nvSpPr>
          <p:cNvPr id="31" name="Rectangle: Rounded Corners 15"/>
          <p:cNvSpPr/>
          <p:nvPr/>
        </p:nvSpPr>
        <p:spPr>
          <a:xfrm>
            <a:off x="4103124" y="90380"/>
            <a:ext cx="4684200" cy="794159"/>
          </a:xfrm>
          <a:prstGeom prst="roundRect">
            <a:avLst/>
          </a:prstGeom>
          <a:solidFill>
            <a:srgbClr val="FAC8EC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ĐỘNG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TẬP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37128" y="1134794"/>
            <a:ext cx="9973415" cy="4780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</a:t>
            </a:r>
            <a:endParaRPr lang="en-US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Anh A2  (thang điểm100)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tabLst>
                <a:tab pos="1581150" algn="ctr"/>
                <a:tab pos="3162300" algn="r"/>
              </a:tabLst>
            </a:pPr>
            <a:endParaRPr lang="en-US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344420" y="2771775"/>
          <a:ext cx="750316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8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78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78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84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584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584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A picture containing toy, doll&#10;&#10;Description automatically generate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861" y="0"/>
            <a:ext cx="1586027" cy="1586027"/>
          </a:xfrm>
          <a:prstGeom prst="rect">
            <a:avLst/>
          </a:prstGeom>
        </p:spPr>
      </p:pic>
      <p:sp>
        <p:nvSpPr>
          <p:cNvPr id="31" name="Rectangle: Rounded Corners 15"/>
          <p:cNvSpPr/>
          <p:nvPr/>
        </p:nvSpPr>
        <p:spPr>
          <a:xfrm>
            <a:off x="4081558" y="90381"/>
            <a:ext cx="4591842" cy="590938"/>
          </a:xfrm>
          <a:prstGeom prst="roundRect">
            <a:avLst/>
          </a:prstGeom>
          <a:solidFill>
            <a:srgbClr val="FAC8EC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ĐỘNG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TẬP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8258" y="553209"/>
            <a:ext cx="9903417" cy="347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</a:t>
            </a:r>
            <a:r>
              <a:rPr lang="vi-VN" alt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Anh A2  (thang điểm100)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tabLst>
                <a:tab pos="1581150" algn="ctr"/>
                <a:tab pos="3162300" algn="r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tabLst>
                <a:tab pos="1581150" algn="ctr"/>
                <a:tab pos="3162300" algn="r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tabLst>
                <a:tab pos="1581150" algn="ctr"/>
                <a:tab pos="3162300" algn="r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176361" y="1436235"/>
          <a:ext cx="608105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1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1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1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4584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84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584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584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8258" y="3876085"/>
            <a:ext cx="11559630" cy="2965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42;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95.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[40; 100)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[40; 100)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– 40 = 60.Nên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[40; 50); [50; 60); [60; 70);[70; 80); [80; 90); [90; 100)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!!4"/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10" name="Arrow: Bent 9"/>
          <p:cNvSpPr/>
          <p:nvPr/>
        </p:nvSpPr>
        <p:spPr>
          <a:xfrm>
            <a:off x="6350681" y="2443711"/>
            <a:ext cx="2026023" cy="779930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rrow: Bent 10"/>
          <p:cNvSpPr/>
          <p:nvPr/>
        </p:nvSpPr>
        <p:spPr>
          <a:xfrm rot="12739161">
            <a:off x="3274992" y="2310711"/>
            <a:ext cx="2420471" cy="636494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row: Bent 11"/>
          <p:cNvSpPr/>
          <p:nvPr/>
        </p:nvSpPr>
        <p:spPr>
          <a:xfrm rot="9937559">
            <a:off x="5745968" y="2882376"/>
            <a:ext cx="622818" cy="1766046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4432027" y="1056008"/>
            <a:ext cx="3272118" cy="265355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TẦN SỐ GHÉP NHÓM</a:t>
            </a:r>
          </a:p>
        </p:txBody>
      </p:sp>
      <p:sp>
        <p:nvSpPr>
          <p:cNvPr id="15" name="Rectangle: Rounded Corners 14"/>
          <p:cNvSpPr/>
          <p:nvPr/>
        </p:nvSpPr>
        <p:spPr>
          <a:xfrm>
            <a:off x="8376704" y="1901952"/>
            <a:ext cx="2422360" cy="140817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QUY ƯỚC</a:t>
            </a:r>
          </a:p>
        </p:txBody>
      </p:sp>
      <p:sp>
        <p:nvSpPr>
          <p:cNvPr id="16" name="Rectangle: Rounded Corners 15"/>
          <p:cNvSpPr/>
          <p:nvPr/>
        </p:nvSpPr>
        <p:spPr>
          <a:xfrm>
            <a:off x="310896" y="1197864"/>
            <a:ext cx="3448572" cy="15819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 BƯỚC CHUYỂN MẪU SỐ LIỆU KHÔNG GHÉP NHÓM THÀNH MẪU SỐ LIỆU GHÉP NHÓM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/>
          <p:cNvSpPr/>
          <p:nvPr/>
        </p:nvSpPr>
        <p:spPr>
          <a:xfrm>
            <a:off x="4725200" y="4361412"/>
            <a:ext cx="2422360" cy="1408176"/>
          </a:xfrm>
          <a:prstGeom prst="roundRect">
            <a:avLst/>
          </a:prstGeom>
          <a:solidFill>
            <a:srgbClr val="41652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6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/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75156" y="1876876"/>
            <a:ext cx="9601200" cy="3104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400" b="1" dirty="0">
                <a:solidFill>
                  <a:srgbClr val="4112EE"/>
                </a:solidFill>
                <a:latin typeface="Times New Roman" panose="02020603050405020304" pitchFamily="18" charset="0"/>
              </a:rPr>
              <a:t>- Học bài theo SGK và vở ghi.</a:t>
            </a:r>
          </a:p>
          <a:p>
            <a:pPr>
              <a:lnSpc>
                <a:spcPct val="150000"/>
              </a:lnSpc>
            </a:pPr>
            <a:r>
              <a:rPr lang="nl-NL" sz="2400" b="1" dirty="0">
                <a:solidFill>
                  <a:srgbClr val="4112EE"/>
                </a:solidFill>
                <a:latin typeface="Times New Roman" panose="02020603050405020304" pitchFamily="18" charset="0"/>
              </a:rPr>
              <a:t>- Xem lại các bước chuyển mẫu số liệu không ghép nhóm thành mẫu số liệu ghép nhóm để chuẩn bị cho tiết học sau</a:t>
            </a:r>
            <a:endParaRPr lang="en-US" sz="2400" b="1" dirty="0">
              <a:solidFill>
                <a:srgbClr val="4112EE"/>
              </a:solidFill>
              <a:latin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Thu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(kg)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b="1" dirty="0">
              <a:solidFill>
                <a:srgbClr val="4112E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4112E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/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/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/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solidFill>
                <a:srgbClr val="C55A11"/>
              </a:solidFill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1881700" y="5540187"/>
            <a:ext cx="3573879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134" y="738907"/>
            <a:ext cx="3703698" cy="45713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99811" y="938463"/>
            <a:ext cx="45840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/km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37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Trung,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 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Thành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Chí Minh) ở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3949" y="4059891"/>
            <a:ext cx="6060227" cy="170406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/>
          <p:cNvSpPr/>
          <p:nvPr/>
        </p:nvSpPr>
        <p:spPr>
          <a:xfrm>
            <a:off x="3174189" y="1221167"/>
            <a:ext cx="4686445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!!1"/>
          <p:cNvSpPr txBox="1"/>
          <p:nvPr/>
        </p:nvSpPr>
        <p:spPr>
          <a:xfrm>
            <a:off x="3426315" y="1286400"/>
            <a:ext cx="47614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ĐÔI</a:t>
            </a:r>
            <a:endParaRPr lang="en-US" sz="2800" dirty="0">
              <a:solidFill>
                <a:srgbClr val="C55A11"/>
              </a:solidFill>
            </a:endParaRPr>
          </a:p>
        </p:txBody>
      </p:sp>
      <p:pic>
        <p:nvPicPr>
          <p:cNvPr id="21" name="!!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3434" y="65279"/>
            <a:ext cx="1475047" cy="101880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1481" y="2190142"/>
            <a:ext cx="67108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DUNG: 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endParaRPr lang="en-US" sz="2400" b="1" dirty="0">
              <a:solidFill>
                <a:srgbClr val="4112E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GIAN: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b="1" dirty="0">
              <a:solidFill>
                <a:srgbClr val="4112E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CẦU: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/>
          <p:cNvSpPr/>
          <p:nvPr/>
        </p:nvSpPr>
        <p:spPr>
          <a:xfrm>
            <a:off x="83820" y="50165"/>
            <a:ext cx="3994150" cy="51752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!!1"/>
          <p:cNvSpPr txBox="1"/>
          <p:nvPr/>
        </p:nvSpPr>
        <p:spPr>
          <a:xfrm>
            <a:off x="244475" y="107315"/>
            <a:ext cx="3973195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ĐÔI</a:t>
            </a:r>
            <a:endParaRPr lang="en-US" sz="2400" dirty="0">
              <a:solidFill>
                <a:srgbClr val="C55A11"/>
              </a:solidFill>
            </a:endParaRPr>
          </a:p>
        </p:txBody>
      </p:sp>
      <p:pic>
        <p:nvPicPr>
          <p:cNvPr id="21" name="!!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3434" y="65279"/>
            <a:ext cx="1475047" cy="1018803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48792" y="567670"/>
            <a:ext cx="1080330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 HỌC TẬP SỐ 1</a:t>
            </a:r>
            <a:endParaRPr lang="en-US" sz="2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Thịnh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phông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9A.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centimét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may,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</a:pP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(…)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[150; 155)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150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155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[………..)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155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160</a:t>
            </a:r>
          </a:p>
          <a:p>
            <a:pPr marL="0" marR="0">
              <a:spcBef>
                <a:spcPts val="0"/>
              </a:spcBef>
            </a:pP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………………………………………………………………………………..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………………………………………………………………………………..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 ………………………………………………………………………………..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335405" y="1692275"/>
          <a:ext cx="86868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/>
          <p:cNvSpPr/>
          <p:nvPr/>
        </p:nvSpPr>
        <p:spPr>
          <a:xfrm>
            <a:off x="83820" y="50165"/>
            <a:ext cx="3975735" cy="518160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!!1"/>
          <p:cNvSpPr txBox="1"/>
          <p:nvPr/>
        </p:nvSpPr>
        <p:spPr>
          <a:xfrm>
            <a:off x="244475" y="107315"/>
            <a:ext cx="3814445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ĐÔI</a:t>
            </a:r>
            <a:endParaRPr lang="en-US" sz="2400" dirty="0">
              <a:solidFill>
                <a:srgbClr val="C55A11"/>
              </a:solidFill>
            </a:endParaRPr>
          </a:p>
        </p:txBody>
      </p:sp>
      <p:pic>
        <p:nvPicPr>
          <p:cNvPr id="21" name="!!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3434" y="65279"/>
            <a:ext cx="1475047" cy="1018803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48615" y="567690"/>
            <a:ext cx="11843385" cy="5901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</a:pPr>
            <a:r>
              <a:rPr lang="en-US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 HỌC TẬP SỐ 1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AutoNum type="alphaLcParenR"/>
            </a:pP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R="0">
              <a:lnSpc>
                <a:spcPct val="115000"/>
              </a:lnSpc>
              <a:spcBef>
                <a:spcPts val="0"/>
              </a:spcBef>
            </a:pP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R="0">
              <a:lnSpc>
                <a:spcPct val="115000"/>
              </a:lnSpc>
              <a:spcBef>
                <a:spcPts val="0"/>
              </a:spcBef>
            </a:pP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endParaRPr lang="en-US" sz="2200" b="1" dirty="0">
              <a:solidFill>
                <a:srgbClr val="4112EE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(hay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gây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(…)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[150; 155)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150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155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b="1" dirty="0">
              <a:solidFill>
                <a:srgbClr val="4112EE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[155; 160)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155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160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[160; 165)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160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165</a:t>
            </a:r>
          </a:p>
          <a:p>
            <a:pPr>
              <a:lnSpc>
                <a:spcPct val="115000"/>
              </a:lnSpc>
            </a:pP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[165; 170)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165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170</a:t>
            </a:r>
          </a:p>
          <a:p>
            <a:pPr>
              <a:lnSpc>
                <a:spcPct val="107000"/>
              </a:lnSpc>
            </a:pP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[170; 175)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170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4112E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175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756210" y="1139928"/>
          <a:ext cx="5435790" cy="1819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3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35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35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35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35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478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78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78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/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/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Hộp Văn bản 1"/>
          <p:cNvSpPr txBox="1"/>
          <p:nvPr/>
        </p:nvSpPr>
        <p:spPr>
          <a:xfrm>
            <a:off x="1172584" y="99749"/>
            <a:ext cx="10391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§3</a:t>
            </a:r>
            <a:r>
              <a:rPr lang="en-US" altLang="en-GB" sz="2400" b="1" dirty="0">
                <a:solidFill>
                  <a:srgbClr val="3CC453"/>
                </a:solidFill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.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1: TẦN SỐ GHÉP NHÓM. TẦN SỐ TƯƠNG ĐỐI GHÉP NHÓM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3CC45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/>
          <p:cNvSpPr txBox="1"/>
          <p:nvPr/>
        </p:nvSpPr>
        <p:spPr>
          <a:xfrm>
            <a:off x="532739" y="842950"/>
            <a:ext cx="9611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AF51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MẪU SỐ LIỆU GHÉP NHÓM</a:t>
            </a:r>
          </a:p>
        </p:txBody>
      </p:sp>
      <p:sp>
        <p:nvSpPr>
          <p:cNvPr id="18" name="Hộp Văn bản 17"/>
          <p:cNvSpPr txBox="1"/>
          <p:nvPr/>
        </p:nvSpPr>
        <p:spPr>
          <a:xfrm>
            <a:off x="544118" y="1553212"/>
            <a:ext cx="7412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ƯỚC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52354" y="2377149"/>
            <a:ext cx="936081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[a; b)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[a; b)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b-a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a;b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8893442" y="2537349"/>
          <a:ext cx="513229" cy="238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534400" imgH="3962400" progId="Equation.DSMT4">
                  <p:embed/>
                </p:oleObj>
              </mc:Choice>
              <mc:Fallback>
                <p:oleObj name="Equation" r:id="rId3" imgW="8534400" imgH="3962400" progId="Equation.DSMT4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93442" y="2537349"/>
                        <a:ext cx="513229" cy="238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927600" y="26416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43200" imgH="4267200" progId="Equation.DSMT4">
                  <p:embed/>
                </p:oleObj>
              </mc:Choice>
              <mc:Fallback>
                <p:oleObj name="Equation" r:id="rId5" imgW="2743200" imgH="4267200" progId="Equation.DSMT4">
                  <p:embed/>
                  <p:pic>
                    <p:nvPicPr>
                      <p:cNvPr id="0" name="Picture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416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9986832" y="2482568"/>
          <a:ext cx="513229" cy="256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534400" imgH="4267200" progId="Equation.DSMT4">
                  <p:embed/>
                </p:oleObj>
              </mc:Choice>
              <mc:Fallback>
                <p:oleObj name="Equation" r:id="rId7" imgW="8534400" imgH="4267200" progId="Equation.DSMT4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86832" y="2482568"/>
                        <a:ext cx="513229" cy="256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/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/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Hộp Văn bản 1"/>
          <p:cNvSpPr txBox="1"/>
          <p:nvPr/>
        </p:nvSpPr>
        <p:spPr>
          <a:xfrm>
            <a:off x="1172584" y="99749"/>
            <a:ext cx="10391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§3</a:t>
            </a:r>
            <a:r>
              <a:rPr lang="en-US" altLang="en-GB" sz="2400" b="1" dirty="0">
                <a:solidFill>
                  <a:srgbClr val="3CC453"/>
                </a:solidFill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.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1: TẦN SỐ GHÉP NHÓM. TẦN SỐ TƯƠNG ĐỐI GHÉP NHÓM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3CC45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/>
          <p:cNvSpPr txBox="1"/>
          <p:nvPr/>
        </p:nvSpPr>
        <p:spPr>
          <a:xfrm>
            <a:off x="366484" y="527387"/>
            <a:ext cx="9611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AF51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MẪU SỐ LIỆU GHÉP NHÓM</a:t>
            </a:r>
          </a:p>
        </p:txBody>
      </p:sp>
      <p:sp>
        <p:nvSpPr>
          <p:cNvPr id="18" name="Hộp Văn bản 17"/>
          <p:cNvSpPr txBox="1"/>
          <p:nvPr/>
        </p:nvSpPr>
        <p:spPr>
          <a:xfrm>
            <a:off x="353401" y="1053515"/>
            <a:ext cx="7412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1/ SGK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927600" y="26416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43200" imgH="4267200" progId="Equation.DSMT4">
                  <p:embed/>
                </p:oleObj>
              </mc:Choice>
              <mc:Fallback>
                <p:oleObj name="Equation" r:id="rId3" imgW="2743200" imgH="4267200" progId="Equation.DSMT4">
                  <p:embed/>
                  <p:pic>
                    <p:nvPicPr>
                      <p:cNvPr id="0" name="Object 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27600" y="26416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5019" y="1515180"/>
            <a:ext cx="12245672" cy="4470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DUNG: 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GIAN: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b="1" dirty="0">
              <a:solidFill>
                <a:srgbClr val="4112E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CẦU: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/ SGK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 Ý: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[40; 70)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Khi chia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/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/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Hộp Văn bản 1"/>
          <p:cNvSpPr txBox="1"/>
          <p:nvPr/>
        </p:nvSpPr>
        <p:spPr>
          <a:xfrm>
            <a:off x="1172584" y="99749"/>
            <a:ext cx="10391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§3</a:t>
            </a:r>
            <a:r>
              <a:rPr lang="en-US" altLang="en-GB" sz="2400" b="1" dirty="0">
                <a:solidFill>
                  <a:srgbClr val="3CC453"/>
                </a:solidFill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.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1: TẦN SỐ GHÉP NHÓM. TẦN SỐ TƯƠNG ĐỐI GHÉP NHÓM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3CC45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/>
          <p:cNvSpPr txBox="1"/>
          <p:nvPr/>
        </p:nvSpPr>
        <p:spPr>
          <a:xfrm>
            <a:off x="532739" y="842950"/>
            <a:ext cx="9611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AF51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MẪU SỐ LIỆU GHÉP NHÓM</a:t>
            </a:r>
          </a:p>
        </p:txBody>
      </p:sp>
      <p:sp>
        <p:nvSpPr>
          <p:cNvPr id="18" name="Hộp Văn bản 17"/>
          <p:cNvSpPr txBox="1"/>
          <p:nvPr/>
        </p:nvSpPr>
        <p:spPr>
          <a:xfrm>
            <a:off x="544118" y="1553212"/>
            <a:ext cx="7412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1/ SGK </a:t>
            </a:r>
            <a:r>
              <a:rPr lang="en-US" sz="24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927600" y="26416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43200" imgH="4267200" progId="Equation.DSMT4">
                  <p:embed/>
                </p:oleObj>
              </mc:Choice>
              <mc:Fallback>
                <p:oleObj name="Equation" r:id="rId3" imgW="2743200" imgH="4267200" progId="Equation.DSMT4">
                  <p:embed/>
                  <p:pic>
                    <p:nvPicPr>
                      <p:cNvPr id="0" name="Object 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27600" y="26416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3521" y="2107945"/>
            <a:ext cx="10649526" cy="405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là:41,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[40; 70)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[40; 70)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70 – 40 = 30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[40; 45); [45; 50); [50; 55); [55; 60); [60; 65); [65; 70)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1" name="Thought Bubble: Cloud 10"/>
          <p:cNvSpPr/>
          <p:nvPr/>
        </p:nvSpPr>
        <p:spPr>
          <a:xfrm>
            <a:off x="5338600" y="276670"/>
            <a:ext cx="5209624" cy="2920775"/>
          </a:xfrm>
          <a:prstGeom prst="cloudCallout">
            <a:avLst>
              <a:gd name="adj1" fmla="val -59306"/>
              <a:gd name="adj2" fmla="val 67876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355" y="3572694"/>
            <a:ext cx="3058533" cy="2556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/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/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214255" y="3292524"/>
            <a:ext cx="76846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!!3" descr="Chuyên đề về xác định công thức của hợp chất vô cơ và hữu cơ - Tech12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5" y="2932538"/>
            <a:ext cx="2521284" cy="207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08364" y="221673"/>
            <a:ext cx="8257309" cy="2308324"/>
          </a:xfrm>
          <a:prstGeom prst="rect">
            <a:avLst/>
          </a:prstGeom>
          <a:solidFill>
            <a:srgbClr val="3CC453"/>
          </a:solidFill>
          <a:ln w="57150">
            <a:solidFill>
              <a:srgbClr val="416529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[a; b)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[a; 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[a; b)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6573" y="270550"/>
            <a:ext cx="464860" cy="38865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83*129"/>
  <p:tag name="TABLE_ENDDRAG_RECT" val="105*144*683*12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579*180"/>
  <p:tag name="TABLE_ENDDRAG_RECT" val="154*83*579*18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590*144"/>
  <p:tag name="TABLE_ENDDRAG_RECT" val="194*236*590*14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04BA817-A03C-4EA3-86C4-6E42BD37F523}">
  <ds:schemaRefs/>
</ds:datastoreItem>
</file>

<file path=customXml/itemProps2.xml><?xml version="1.0" encoding="utf-8"?>
<ds:datastoreItem xmlns:ds="http://schemas.openxmlformats.org/officeDocument/2006/customXml" ds:itemID="{19E59094-1E6F-42D5-A62B-D0344AFFFACC}">
  <ds:schemaRefs/>
</ds:datastoreItem>
</file>

<file path=customXml/itemProps3.xml><?xml version="1.0" encoding="utf-8"?>
<ds:datastoreItem xmlns:ds="http://schemas.openxmlformats.org/officeDocument/2006/customXml" ds:itemID="{D0096A91-93C8-4C7A-BF68-944591874A6D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</TotalTime>
  <Words>2358</Words>
  <Application>Microsoft Office PowerPoint</Application>
  <PresentationFormat>Widescreen</PresentationFormat>
  <Paragraphs>390</Paragraphs>
  <Slides>17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Rockwell</vt:lpstr>
      <vt:lpstr>Tahoma</vt:lpstr>
      <vt:lpstr>Times New Roman</vt:lpstr>
      <vt:lpstr>Office Theme</vt:lpstr>
      <vt:lpstr>Equation</vt:lpstr>
      <vt:lpstr> TIẾT 45: TẦN SỐ GHÉP NHÓM.  TẦN SỐ TƯƠNG ĐỐI GHÉP NHÓM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Nguyễn Thị Minh An</cp:lastModifiedBy>
  <cp:revision>93</cp:revision>
  <dcterms:created xsi:type="dcterms:W3CDTF">2021-06-07T13:44:00Z</dcterms:created>
  <dcterms:modified xsi:type="dcterms:W3CDTF">2025-02-07T23:15:40Z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ICV">
    <vt:lpwstr>86538E54972D47AC893A1CE2A4E77731_12</vt:lpwstr>
  </property>
  <property fmtid="{D5CDD505-2E9C-101B-9397-08002B2CF9AE}" pid="4" name="KSOProductBuildVer">
    <vt:lpwstr>1033-12.2.0.17119</vt:lpwstr>
  </property>
</Properties>
</file>