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mp4" ContentType="video/mp4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71" r:id="rId3"/>
    <p:sldId id="258" r:id="rId4"/>
    <p:sldId id="262" r:id="rId5"/>
    <p:sldId id="268" r:id="rId6"/>
    <p:sldId id="269" r:id="rId7"/>
    <p:sldId id="270" r:id="rId8"/>
    <p:sldId id="320" r:id="rId9"/>
    <p:sldId id="273" r:id="rId10"/>
    <p:sldId id="274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309" r:id="rId42"/>
    <p:sldId id="310" r:id="rId43"/>
    <p:sldId id="311" r:id="rId44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07" r:id="rId54"/>
    <p:sldId id="30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42"/>
    <a:srgbClr val="DDB901"/>
    <a:srgbClr val="206316"/>
    <a:srgbClr val="FFFFFF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458F9-79AE-45A3-81EC-E65C25EAE7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8108-B2B6-4ECF-8312-DD20DC1FA8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slide" Target="slide2.xml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image" Target="../media/image51.GIF"/><Relationship Id="rId1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52.png"/><Relationship Id="rId3" Type="http://schemas.microsoft.com/office/2007/relationships/media" Target="../media/media3.wma"/><Relationship Id="rId2" Type="http://schemas.openxmlformats.org/officeDocument/2006/relationships/audio" Target="NULL" TargetMode="External"/><Relationship Id="rId1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:\Users\Public\Pictures\Sample Pictures\Capture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7351" y="6381750"/>
            <a:ext cx="720725" cy="33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nguyên tố hóa học nào có trong cơ thể người? - KhoaHoc.tv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809875" y="5929314"/>
            <a:ext cx="7143750" cy="642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Các nguyên tố hóa học  tạo nên cơ thể người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524750" y="142876"/>
            <a:ext cx="3143250" cy="1571625"/>
          </a:xfrm>
          <a:prstGeom prst="cloudCallout">
            <a:avLst>
              <a:gd name="adj1" fmla="val -57405"/>
              <a:gd name="adj2" fmla="val 828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C00000"/>
                </a:solidFill>
              </a:rPr>
              <a:t>Kể tên các nguyên tố  hóa học tạo nên cơ thể người ? </a:t>
            </a:r>
            <a:endParaRPr lang="vi-VN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Sample Pictures\Capture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42876"/>
            <a:ext cx="878681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38563" y="214313"/>
            <a:ext cx="4214812" cy="500062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chemeClr val="tx2"/>
                </a:solidFill>
              </a:rPr>
              <a:t>Nguyên tố carbon</a:t>
            </a:r>
            <a:endParaRPr lang="vi-VN" sz="4000" b="1">
              <a:solidFill>
                <a:schemeClr val="tx2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381251" y="5500688"/>
            <a:ext cx="1571625" cy="571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095750" y="5643563"/>
            <a:ext cx="6000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Nguyên tố hóa học là gì ? 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Sample Pictures\Capture4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5" name="Picture 7" descr="C:\Users\Admin\Pictures\istockphoto-1214896264-1024x102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8"/>
            <a:ext cx="86439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1881188" y="214314"/>
            <a:ext cx="792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Các vật thể xung quanh chúng ta được tạo nên từ rất nhiều nguyên tử </a:t>
            </a:r>
            <a:endParaRPr lang="vi-VN" altLang="en-US" sz="1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Phân loại chất Mô hình hạt của đồng ở thể rắn, khí oxygen, khí hiếm helium,  khí carbon dioxide và muối 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3" descr="C:\Users\Public\Pictures\Sample Pictures\Capture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500063"/>
            <a:ext cx="370046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Public\Pictures\Sample Pictures\Captur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500063"/>
            <a:ext cx="39290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452814" y="5000626"/>
            <a:ext cx="578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</a:rPr>
              <a:t>Nguyên tử cùng loại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Sample Pictures\Capture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953126" y="1068388"/>
            <a:ext cx="471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Nguyên tố hóa học </a:t>
            </a:r>
            <a:endParaRPr lang="vi-VN" altLang="en-US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357188"/>
            <a:ext cx="83581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095626" y="29289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Nguyên tử 1</a:t>
            </a:r>
            <a:endParaRPr lang="vi-VN" altLang="en-US" sz="1800" b="1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310189" y="29289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Nguyên tử 2</a:t>
            </a:r>
            <a:endParaRPr lang="vi-VN" altLang="en-US" sz="1800" b="1"/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7596189" y="292893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Nguyên tử 3</a:t>
            </a:r>
            <a:endParaRPr lang="vi-VN" altLang="en-US" sz="1800" b="1"/>
          </a:p>
        </p:txBody>
      </p:sp>
      <p:sp>
        <p:nvSpPr>
          <p:cNvPr id="6" name="Oval 5"/>
          <p:cNvSpPr/>
          <p:nvPr/>
        </p:nvSpPr>
        <p:spPr>
          <a:xfrm>
            <a:off x="2381250" y="3714751"/>
            <a:ext cx="285750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2381250" y="4071938"/>
            <a:ext cx="285750" cy="214312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3452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738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8024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381250" y="4429126"/>
            <a:ext cx="285750" cy="2143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881314" y="364331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electron</a:t>
            </a:r>
            <a:endParaRPr lang="vi-VN" altLang="en-US" sz="1800" b="1"/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2890839" y="3987800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proton</a:t>
            </a:r>
            <a:endParaRPr lang="vi-VN" altLang="en-US" sz="1800" b="1"/>
          </a:p>
        </p:txBody>
      </p:sp>
      <p:sp>
        <p:nvSpPr>
          <p:cNvPr id="13326" name="TextBox 13"/>
          <p:cNvSpPr txBox="1">
            <a:spLocks noChangeArrowheads="1"/>
          </p:cNvSpPr>
          <p:nvPr/>
        </p:nvSpPr>
        <p:spPr bwMode="auto">
          <a:xfrm>
            <a:off x="2881314" y="434498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neutron</a:t>
            </a:r>
            <a:endParaRPr lang="vi-VN" altLang="en-US" sz="1800" b="1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381500" y="4143376"/>
          <a:ext cx="6096000" cy="250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625078"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 proton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 electron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  neutron</a:t>
                      </a:r>
                      <a:endParaRPr lang="vi-VN" sz="1800" b="1">
                        <a:solidFill>
                          <a:schemeClr val="bg1"/>
                        </a:solidFill>
                      </a:endParaRPr>
                    </a:p>
                  </a:txBody>
                  <a:tcPr marT="45719" marB="45719"/>
                </a:tc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>
                          <a:solidFill>
                            <a:schemeClr val="tx2"/>
                          </a:solidFill>
                        </a:rPr>
                        <a:t> tử 1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>
                          <a:solidFill>
                            <a:schemeClr val="tx2"/>
                          </a:solidFill>
                        </a:rPr>
                        <a:t> tử 2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</a:tr>
              <a:tr h="62507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Nguyên</a:t>
                      </a:r>
                      <a:r>
                        <a:rPr lang="en-US" sz="1800" b="1" baseline="0">
                          <a:solidFill>
                            <a:schemeClr val="tx2"/>
                          </a:solidFill>
                        </a:rPr>
                        <a:t> tử 3</a:t>
                      </a:r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tx2"/>
                        </a:solidFill>
                      </a:endParaRPr>
                    </a:p>
                  </a:txBody>
                  <a:tcPr marT="45719" marB="45719"/>
                </a:tc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6096001" y="3714750"/>
            <a:ext cx="3000375" cy="3571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1"/>
                </a:solidFill>
              </a:rPr>
              <a:t>PHIẾU HỌC TẬP 1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875" y="4786314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8875" y="5476876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8875" y="6119814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0500" y="4786314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0500" y="5476876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10500" y="6143626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10689" y="4857751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10689" y="5476876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10689" y="6119814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28688"/>
            <a:ext cx="835818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809751" y="68263"/>
            <a:ext cx="8143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Quan sát hình sau và cho biết điểm giống nhau và khác nhau về cấu tạo giữa ba nguyên tử hidrogen. </a:t>
            </a:r>
            <a:endParaRPr lang="vi-VN" altLang="en-US" sz="1800" b="1"/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381375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5595938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8167688" y="114300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35337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5667375" y="25590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79533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238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1n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8524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2n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1881188" y="4429126"/>
            <a:ext cx="8572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Giống nhau : Đều có 1 proton trong hạt nhân và 1 electron ở lớp vỏ</a:t>
            </a:r>
            <a:endParaRPr lang="en-US" altLang="en-US" sz="24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Khác nhau : </a:t>
            </a:r>
            <a:endParaRPr lang="en-US" altLang="en-US" sz="24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+ Nguyên tử thứ nhất không có neutron, nguyên tử thứ 2 có 1 neutron, nguyên tử thứ 3 có 2 neutron trong hạt nhân. </a:t>
            </a:r>
            <a:endParaRPr lang="vi-V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28688"/>
            <a:ext cx="835818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381375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595938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8167688" y="114300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5337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667375" y="25590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79533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6238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1n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8524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2n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238376" y="4572001"/>
            <a:ext cx="7286625" cy="1643063"/>
          </a:xfrm>
          <a:prstGeom prst="cloudCallout">
            <a:avLst>
              <a:gd name="adj1" fmla="val 23268"/>
              <a:gd name="adj2" fmla="val -817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Vì sao cả ba nguyên tử này đều thuộc cùng một nguyên tố hóa học ? </a:t>
            </a:r>
            <a:endParaRPr lang="vi-VN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524001" y="142876"/>
            <a:ext cx="3071813" cy="714375"/>
          </a:xfrm>
          <a:prstGeom prst="cloudCallout">
            <a:avLst>
              <a:gd name="adj1" fmla="val 48941"/>
              <a:gd name="adj2" fmla="val 101683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>
                <a:solidFill>
                  <a:schemeClr val="tx1"/>
                </a:solidFill>
              </a:rPr>
              <a:t>Hoạt động nhóm </a:t>
            </a:r>
            <a:endParaRPr lang="vi-VN" sz="2400">
              <a:solidFill>
                <a:schemeClr val="tx1"/>
              </a:solidFill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024189" y="1406526"/>
            <a:ext cx="63579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Có 12 tấm thẻ ghi thông tin số p, n của các nguyên tử</a:t>
            </a:r>
            <a:endParaRPr lang="en-US" altLang="en-US" sz="2400" b="1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/>
              <a:t>Thực hiện sắp xếp các thẻ thuộc cùng một nguyên tố vào một ô vuông </a:t>
            </a:r>
            <a:endParaRPr lang="en-US" altLang="en-US" sz="2400" b="1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/>
              <a:t> Các nguyên tử nào thuộc cùng một nguyên tố hóa học </a:t>
            </a:r>
            <a:endParaRPr lang="vi-V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6"/>
          <p:cNvGrpSpPr/>
          <p:nvPr/>
        </p:nvGrpSpPr>
        <p:grpSpPr bwMode="auto">
          <a:xfrm>
            <a:off x="1809751" y="642938"/>
            <a:ext cx="1285875" cy="2000250"/>
            <a:chOff x="357158" y="571481"/>
            <a:chExt cx="1285884" cy="2000264"/>
          </a:xfrm>
        </p:grpSpPr>
        <p:sp>
          <p:nvSpPr>
            <p:cNvPr id="4" name="Rounded Rectangle 3"/>
            <p:cNvSpPr/>
            <p:nvPr/>
          </p:nvSpPr>
          <p:spPr>
            <a:xfrm>
              <a:off x="357158" y="571481"/>
              <a:ext cx="1285884" cy="20002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7435" name="TextBox 4"/>
            <p:cNvSpPr txBox="1">
              <a:spLocks noChangeArrowheads="1"/>
            </p:cNvSpPr>
            <p:nvPr/>
          </p:nvSpPr>
          <p:spPr bwMode="auto">
            <a:xfrm>
              <a:off x="500034" y="714356"/>
              <a:ext cx="1143008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</a:rPr>
                <a:t>A</a:t>
              </a:r>
              <a:endParaRPr lang="en-US" altLang="en-US" sz="4000" b="1">
                <a:solidFill>
                  <a:srgbClr val="FF00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2060"/>
                  </a:solidFill>
                </a:rPr>
                <a:t>1p</a:t>
              </a:r>
              <a:endParaRPr lang="en-US" altLang="en-US" b="1">
                <a:solidFill>
                  <a:srgbClr val="00206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2060"/>
                  </a:solidFill>
                </a:rPr>
                <a:t>0n</a:t>
              </a:r>
              <a:endParaRPr lang="vi-VN" altLang="en-US" b="1">
                <a:solidFill>
                  <a:srgbClr val="00206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3167064" y="64293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238500" y="785814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B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6p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6n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595814" y="64293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4667250" y="714376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C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0n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096001" y="64293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7" name="TextBox 4"/>
          <p:cNvSpPr txBox="1">
            <a:spLocks noChangeArrowheads="1"/>
          </p:cNvSpPr>
          <p:nvPr/>
        </p:nvSpPr>
        <p:spPr bwMode="auto">
          <a:xfrm>
            <a:off x="6167438" y="785814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D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2n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7596189" y="64293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19" name="TextBox 4"/>
          <p:cNvSpPr txBox="1">
            <a:spLocks noChangeArrowheads="1"/>
          </p:cNvSpPr>
          <p:nvPr/>
        </p:nvSpPr>
        <p:spPr bwMode="auto">
          <a:xfrm>
            <a:off x="7667625" y="785814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E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19p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19n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1809751" y="357187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1" name="TextBox 4"/>
          <p:cNvSpPr txBox="1">
            <a:spLocks noChangeArrowheads="1"/>
          </p:cNvSpPr>
          <p:nvPr/>
        </p:nvSpPr>
        <p:spPr bwMode="auto">
          <a:xfrm>
            <a:off x="1952625" y="3714751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G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20p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20n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3167064" y="357187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3" name="TextBox 4"/>
          <p:cNvSpPr txBox="1">
            <a:spLocks noChangeArrowheads="1"/>
          </p:cNvSpPr>
          <p:nvPr/>
        </p:nvSpPr>
        <p:spPr bwMode="auto">
          <a:xfrm>
            <a:off x="3309938" y="3714751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H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10n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524376" y="357187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5" name="TextBox 4"/>
          <p:cNvSpPr txBox="1">
            <a:spLocks noChangeArrowheads="1"/>
          </p:cNvSpPr>
          <p:nvPr/>
        </p:nvSpPr>
        <p:spPr bwMode="auto">
          <a:xfrm>
            <a:off x="4667250" y="3714751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M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19p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20n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5953126" y="357187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7" name="TextBox 4"/>
          <p:cNvSpPr txBox="1">
            <a:spLocks noChangeArrowheads="1"/>
          </p:cNvSpPr>
          <p:nvPr/>
        </p:nvSpPr>
        <p:spPr bwMode="auto">
          <a:xfrm>
            <a:off x="6096000" y="3714751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L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9n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381876" y="357187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29" name="TextBox 4"/>
          <p:cNvSpPr txBox="1">
            <a:spLocks noChangeArrowheads="1"/>
          </p:cNvSpPr>
          <p:nvPr/>
        </p:nvSpPr>
        <p:spPr bwMode="auto">
          <a:xfrm>
            <a:off x="7524750" y="3714751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Q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6p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7n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9024939" y="642938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31" name="TextBox 4"/>
          <p:cNvSpPr txBox="1">
            <a:spLocks noChangeArrowheads="1"/>
          </p:cNvSpPr>
          <p:nvPr/>
        </p:nvSpPr>
        <p:spPr bwMode="auto">
          <a:xfrm>
            <a:off x="9096375" y="785814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F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7p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7n</a:t>
            </a:r>
            <a:endParaRPr lang="vi-VN" altLang="en-US" b="1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8953501" y="3571875"/>
            <a:ext cx="1285875" cy="200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7433" name="TextBox 4"/>
          <p:cNvSpPr txBox="1">
            <a:spLocks noChangeArrowheads="1"/>
          </p:cNvSpPr>
          <p:nvPr/>
        </p:nvSpPr>
        <p:spPr bwMode="auto">
          <a:xfrm>
            <a:off x="9024938" y="3714751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H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8p</a:t>
            </a:r>
            <a:endParaRPr lang="en-US" altLang="en-US" b="1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</a:rPr>
              <a:t>8n</a:t>
            </a:r>
            <a:endParaRPr lang="vi-VN" altLang="en-US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 Mẫu hình nền powerpoint dễ thương cho bạn tham khả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67126" y="1285876"/>
            <a:ext cx="6786563" cy="4714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romanUcPeriod"/>
              <a:defRPr/>
            </a:pPr>
            <a:r>
              <a:rPr lang="en-US" sz="3600" b="1">
                <a:solidFill>
                  <a:schemeClr val="tx2"/>
                </a:solidFill>
              </a:rPr>
              <a:t>Nguyên tố hóa học</a:t>
            </a:r>
            <a:endParaRPr lang="en-US" sz="3600" b="1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3600" b="1">
                <a:solidFill>
                  <a:srgbClr val="FF0000"/>
                </a:solidFill>
              </a:rPr>
              <a:t>Nguyên tố hóa học là tập hợp những nguyên tử cùng loại, có cùng số proton trong hạt nhân.</a:t>
            </a:r>
            <a:endParaRPr lang="en-US" sz="3600" b="1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3600" b="1">
                <a:solidFill>
                  <a:srgbClr val="FF0000"/>
                </a:solidFill>
              </a:rPr>
              <a:t>Các nguyên tử của cùng một nguyên tố hóa học đều có tính chất hóa học giống nhau. 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809875" y="285751"/>
            <a:ext cx="692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BÀI 3 : NGUYÊN TỐ HÓA HỌC </a:t>
            </a:r>
            <a:endParaRPr lang="vi-VN" altLang="en-US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ublic\Pictures\Sample Pictures\Capture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guyên tố phổ biến nhất trong lớp vỏ Trái đất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85750"/>
            <a:ext cx="82153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381251" y="5214938"/>
            <a:ext cx="7072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/>
              <a:t>Tỉ lệ phần trăm về khối lượng các nguyên tố trong vỏ Trái Đất</a:t>
            </a:r>
            <a:endParaRPr lang="vi-VN" altLang="en-US" i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ublic\Pictures\Sample Pictures\Capture1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26"/>
            <a:ext cx="8358188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Public\Pictures\Sample Pictures\Capture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57188"/>
            <a:ext cx="8358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Thành phần cơ thể người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1" name="Picture 4" descr="Infographic] Những nguyên tố hóa học trong pháo hoa giúp cơ thể con người  hoạt động như thế nà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Users\Public\Pictures\Sample Pictures\Capture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" y="0"/>
            <a:ext cx="54877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Public\Pictures\Sample Pictures\Capture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42876"/>
            <a:ext cx="40671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Public\Pictures\Sample Pictures\Capture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0438"/>
            <a:ext cx="41433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/>
          <p:nvPr/>
        </p:nvGrpSpPr>
        <p:grpSpPr bwMode="auto">
          <a:xfrm>
            <a:off x="983226" y="-19664"/>
            <a:ext cx="10215716" cy="6286500"/>
            <a:chOff x="285720" y="0"/>
            <a:chExt cx="8858280" cy="6286520"/>
          </a:xfrm>
        </p:grpSpPr>
        <p:pic>
          <p:nvPicPr>
            <p:cNvPr id="24579" name="Picture 2" descr="C:\Users\Public\Pictures\Sample Pictures\Capture15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85728"/>
              <a:ext cx="8572560" cy="600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Box 2"/>
            <p:cNvSpPr txBox="1">
              <a:spLocks noChangeArrowheads="1"/>
            </p:cNvSpPr>
            <p:nvPr/>
          </p:nvSpPr>
          <p:spPr bwMode="auto">
            <a:xfrm>
              <a:off x="7786710" y="0"/>
              <a:ext cx="135729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Top 123+] Hình nền Powerpoint “ĐẸP NHỨC NÁCH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3" name="Picture 3" descr="C:\Users\Admin\Pictures\tải xuống (1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831975" y="1012569"/>
            <a:ext cx="8105929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ÊN CÁC NGUYÊN TỐ HÓA HỌC THEO DANH PHÁP IUPAC - CÔ PHAN THẢO [27]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5" y="714375"/>
            <a:ext cx="536319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6453188" y="571500"/>
            <a:ext cx="39290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IUPAC là viết tắt  tên tiếng Anh có nghĩa là “ Liên minh Quốc tế về Hóa học cơ bản và Hóa học ứng dụng” </a:t>
            </a:r>
            <a:endParaRPr lang="vi-VN" altLang="en-US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9620734" y="590397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1:Nguyên tử carbon có bao nhiêu proton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857454" y="519132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452939" y="214313"/>
            <a:ext cx="414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Thảo luận </a:t>
            </a:r>
            <a:endParaRPr lang="vi-VN" altLang="en-US" sz="3600" b="1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667000" y="1428751"/>
            <a:ext cx="75009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endParaRPr lang="en-US" altLang="en-US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Trình bày nguồn gốc và tên gọi của một số nguyên tố có nhiều ứng dụng trong cuộc sống như đồng, sắt, nhôm ?</a:t>
            </a:r>
            <a:endParaRPr lang="en-US" altLang="en-US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Cách nhận biết kim loại đồng chính xác nhất trong 5 Phú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AutoShape 4" descr="Giá kim loại đồng thế giới hôm nay 05/07/2022 bao nhiêu tiền 1kg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AutoShape 6" descr="Kim Loại Đồng Để Làm Gì? 3 Ngành Dùng Nhiều Kim Loại Đồng Nhất Là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AutoShape 8" descr="Sắt là gì? Ứng dụng và vai trò của kim loại sắt trong đời sống - Phế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8678" name="Picture 9" descr="C:\Users\Admin\Pictures\tải xuống (2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357188"/>
            <a:ext cx="39290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C:\Users\Admin\Pictures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571500"/>
            <a:ext cx="37147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C:\Users\Admin\Pictures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3786188"/>
            <a:ext cx="38576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2309814" y="1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Kim loại đồng </a:t>
            </a:r>
            <a:endParaRPr lang="vi-VN" altLang="en-US" sz="2400" b="1">
              <a:solidFill>
                <a:schemeClr val="tx2"/>
              </a:solidFill>
            </a:endParaRP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7310439" y="152401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Kim loại nhôm </a:t>
            </a:r>
            <a:endParaRPr lang="vi-VN" altLang="en-US" sz="2400" b="1">
              <a:solidFill>
                <a:schemeClr val="tx2"/>
              </a:solidFill>
            </a:endParaRP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4238626" y="5967413"/>
            <a:ext cx="2714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Kim loại sắt  </a:t>
            </a:r>
            <a:endParaRPr lang="vi-VN" altLang="en-US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Sample Pictures\Capture1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be 2"/>
          <p:cNvSpPr/>
          <p:nvPr/>
        </p:nvSpPr>
        <p:spPr>
          <a:xfrm>
            <a:off x="2738438" y="1428751"/>
            <a:ext cx="2857500" cy="2714625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4" name="Cube 3"/>
          <p:cNvSpPr/>
          <p:nvPr/>
        </p:nvSpPr>
        <p:spPr>
          <a:xfrm>
            <a:off x="6881813" y="1428751"/>
            <a:ext cx="2857500" cy="2714625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9876" y="2000250"/>
            <a:ext cx="2143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FF0000"/>
                </a:solidFill>
              </a:rPr>
              <a:t>Cl</a:t>
            </a:r>
            <a:r>
              <a:rPr lang="en-US" altLang="en-US" sz="4000" b="1">
                <a:solidFill>
                  <a:srgbClr val="FF0000"/>
                </a:solidFill>
              </a:rPr>
              <a:t>orine</a:t>
            </a: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Cl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81814" y="2071689"/>
            <a:ext cx="21431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chemeClr val="bg1"/>
                </a:solidFill>
              </a:rPr>
              <a:t>C</a:t>
            </a:r>
            <a:r>
              <a:rPr lang="en-US" altLang="en-US" sz="4000" b="1">
                <a:solidFill>
                  <a:schemeClr val="bg1"/>
                </a:solidFill>
              </a:rPr>
              <a:t>arbon</a:t>
            </a:r>
            <a:endParaRPr lang="en-US" altLang="en-US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C</a:t>
            </a:r>
            <a:endParaRPr lang="vi-VN" altLang="en-US" sz="4000" b="1">
              <a:solidFill>
                <a:schemeClr val="bg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381375" y="4572000"/>
            <a:ext cx="6000750" cy="1500188"/>
          </a:xfrm>
          <a:prstGeom prst="cloudCallout">
            <a:avLst>
              <a:gd name="adj1" fmla="val -20662"/>
              <a:gd name="adj2" fmla="val -92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0" y="4857750"/>
            <a:ext cx="5143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Nhận xét cách viết kí hiệu của nguyên tố hóa học?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024188" y="714375"/>
            <a:ext cx="62150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Hoạt động nhóm </a:t>
            </a:r>
            <a:endParaRPr lang="en-US" altLang="en-US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( 3 phút)</a:t>
            </a:r>
            <a:endParaRPr lang="en-US" altLang="en-US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 Đọc thông tin SGK -21 và hoàn thành phiếu học tập </a:t>
            </a:r>
            <a:endParaRPr lang="vi-VN" altLang="en-US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952626" y="285751"/>
            <a:ext cx="8143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0000"/>
                </a:solidFill>
              </a:rPr>
              <a:t>Phiếu học tập 2 </a:t>
            </a:r>
            <a:r>
              <a:rPr lang="en-US" altLang="en-US" sz="2400" b="1">
                <a:solidFill>
                  <a:srgbClr val="FF0000"/>
                </a:solidFill>
              </a:rPr>
              <a:t>: Tìm hiểu tên gọi và kí hiệu của một số nguyên tố hóa học 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09814" y="1285876"/>
          <a:ext cx="7500936" cy="5089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12"/>
                <a:gridCol w="2500312"/>
                <a:gridCol w="2500312"/>
              </a:tblGrid>
              <a:tr h="640059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Tên</a:t>
                      </a:r>
                      <a:r>
                        <a:rPr lang="en-US" sz="1800" baseline="0"/>
                        <a:t> nguyên tố hóa học (IUPAC)</a:t>
                      </a:r>
                      <a:endParaRPr lang="vi-VN" sz="180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Kí</a:t>
                      </a:r>
                      <a:r>
                        <a:rPr lang="en-US" sz="1800" baseline="0"/>
                        <a:t> hiệu hóa học </a:t>
                      </a:r>
                      <a:endParaRPr lang="vi-VN" sz="180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Khối</a:t>
                      </a:r>
                      <a:r>
                        <a:rPr lang="en-US" sz="1800" baseline="0"/>
                        <a:t> lượng nguyên tử (amu)</a:t>
                      </a:r>
                      <a:endParaRPr lang="vi-VN" sz="1800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r>
                        <a:rPr lang="en-US" sz="1800" b="1"/>
                        <a:t>Hydrogen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Si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r>
                        <a:rPr lang="en-US" sz="1800" b="1"/>
                        <a:t>Carbon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r>
                        <a:rPr lang="en-US" sz="1800" b="1"/>
                        <a:t>Neon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Be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B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r>
                        <a:rPr lang="en-US" sz="1800" b="1"/>
                        <a:t>Oxygen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Al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Cl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r>
                        <a:rPr lang="en-US" sz="1800" b="1"/>
                        <a:t>Calcium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r>
                        <a:rPr lang="en-US" sz="1800" b="1"/>
                        <a:t>Nitrogen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  <a:tr h="370789"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Mg</a:t>
                      </a:r>
                      <a:endParaRPr lang="vi-VN" sz="1800" b="1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1800" b="1"/>
                    </a:p>
                  </a:txBody>
                  <a:tcPr marL="91439" marR="91439" marT="45713" marB="45713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Sample Pictures\Capture1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857375"/>
            <a:ext cx="814387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81188" y="214313"/>
            <a:ext cx="8572500" cy="142875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Kí hiệu hóa học gồm một hoặc hai chữ cái có trong tên gọi của nguyên tố, trong đó chữ cái đầu được viết ở dạng chữ in hoa và chữ cái sau viết thường. </a:t>
            </a:r>
            <a:endParaRPr lang="vi-VN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ình nền Powerpoint đẹ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5843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309814" y="1285876"/>
            <a:ext cx="7286625" cy="3071813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0000"/>
                </a:solidFill>
              </a:rPr>
              <a:t>Quan sát một số mẫu đồ vật đã chuẩn bị : hộp sữa, dây điện, hộp bánh, lon nước coca, nhãn chai nước tinh khiết, dược phẩm…</a:t>
            </a:r>
            <a:endParaRPr lang="en-US" sz="2400" b="1">
              <a:solidFill>
                <a:srgbClr val="FF0000"/>
              </a:solidFill>
            </a:endParaRPr>
          </a:p>
          <a:p>
            <a:pPr marL="342900" indent="-342900" algn="ctr">
              <a:buFontTx/>
              <a:buAutoNum type="arabicPeriod"/>
              <a:defRPr/>
            </a:pPr>
            <a:r>
              <a:rPr lang="en-US" sz="2400" b="1">
                <a:solidFill>
                  <a:schemeClr val="tx2"/>
                </a:solidFill>
              </a:rPr>
              <a:t>Hãy đọc tên những nguyên tố hóa học mà em biết trong các đồ vật trên. </a:t>
            </a:r>
            <a:endParaRPr lang="en-US" sz="2400" b="1">
              <a:solidFill>
                <a:schemeClr val="tx2"/>
              </a:solidFill>
            </a:endParaRPr>
          </a:p>
          <a:p>
            <a:pPr marL="342900" indent="-342900" algn="ctr">
              <a:buFontTx/>
              <a:buAutoNum type="arabicPeriod"/>
              <a:defRPr/>
            </a:pPr>
            <a:r>
              <a:rPr lang="en-US" sz="2400" b="1">
                <a:solidFill>
                  <a:schemeClr val="tx2"/>
                </a:solidFill>
              </a:rPr>
              <a:t>Viết kí hiệu hóa học và nêu một số ứng dụng của những nguyên tố hóa học đó. </a:t>
            </a:r>
            <a:endParaRPr lang="vi-VN" sz="2400" b="1">
              <a:solidFill>
                <a:schemeClr val="tx2"/>
              </a:solidFill>
            </a:endParaRP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3595689" y="285751"/>
            <a:ext cx="5572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CÙNG KHÁM PHÁ !!!!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Cây lớn lên nh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28626"/>
            <a:ext cx="551497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738314" y="4643438"/>
            <a:ext cx="80724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- Để cây sinh trưởng và phát triển tốt cần cung cấp các nguyên tố dinh dưỡng nào cho cây ?</a:t>
            </a:r>
            <a:endParaRPr lang="en-US" altLang="en-US" sz="28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- Viết kí hiệu hóa học của các nguyên tố đó ? 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40+ hình nền powerpoint về môi trường cực chất cho bài thuyết tr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809876" y="2214564"/>
            <a:ext cx="6429375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nguyên tố hóa học có vai trò rất quan trọng đối với sự sống và sự phát triển của con người. 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597421" y="5170198"/>
            <a:ext cx="184173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Câu2: Chất khí cần cho sự hô hấp là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665156" y="5902525"/>
            <a:ext cx="177400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6" y="5170198"/>
            <a:ext cx="1805836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Hidrogen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749392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0"/>
            <a:ext cx="9112469" cy="6834352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28800" y="1667854"/>
            <a:ext cx="8636000" cy="491416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ts val="4665"/>
              </a:lnSpc>
              <a:defRPr/>
            </a:pPr>
            <a:r>
              <a:rPr lang="vi-VN" sz="3200" dirty="0">
                <a:solidFill>
                  <a:schemeClr val="bg1"/>
                </a:solidFill>
                <a:latin typeface="Arial (Body)"/>
              </a:rPr>
              <a:t>- Có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8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 (Body)"/>
              </a:rPr>
              <a:t>số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, mỗi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 (Body)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tương ứng với một câu hỏi. Bạn nào giơ tay trước sẽ được quyền chọn 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ô </a:t>
            </a:r>
            <a:r>
              <a:rPr lang="en-US" sz="3200" dirty="0" err="1">
                <a:solidFill>
                  <a:schemeClr val="bg1"/>
                </a:solidFill>
                <a:latin typeface="Arial (Body)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 (Body)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Arial (Body)"/>
              </a:rPr>
              <a:t>cho mình, sau khi chọn nếu trả lời đúng người chơi sẽ nhận được một phần qùa. </a:t>
            </a:r>
            <a:endParaRPr lang="en-US" sz="3200" dirty="0">
              <a:solidFill>
                <a:schemeClr val="bg1"/>
              </a:solidFill>
              <a:latin typeface="Arial (Body)"/>
            </a:endParaRPr>
          </a:p>
          <a:p>
            <a:pPr algn="just">
              <a:lnSpc>
                <a:spcPts val="4665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-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Trong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thời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gian 5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giây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bạn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hãy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suy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nghĩ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và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đưa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ra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câu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trả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lời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.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Trả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 lời đúng bạn sẽ nhận được một phần quà, nếu trả lời sai quyền trả lời sẽ thuộc về bạn </a:t>
            </a:r>
            <a:r>
              <a:rPr lang="en-US" sz="3065" dirty="0" err="1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khác</a:t>
            </a:r>
            <a:r>
              <a:rPr lang="en-US" sz="3065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</a:rPr>
              <a:t>.</a:t>
            </a:r>
            <a:endParaRPr lang="en-US" sz="3065" dirty="0">
              <a:solidFill>
                <a:schemeClr val="bg1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0728" y="75197"/>
            <a:ext cx="448937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 SỐ BÍ ẨN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68" y="85113"/>
            <a:ext cx="6604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99" y="669313"/>
            <a:ext cx="660400" cy="58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-64773"/>
            <a:ext cx="660400" cy="5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01" y="669313"/>
            <a:ext cx="66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81" y="1193801"/>
            <a:ext cx="670560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ảng tuần hoàn các nguyên tố hóa học – SONG PHƯƠ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5974" y="1047733"/>
            <a:ext cx="733430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554621"/>
            <a:ext cx="1346200" cy="12065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2285973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4095736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905499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7715261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285973" y="2857496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095736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5905499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7715261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9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5065" y="-73438"/>
            <a:ext cx="3700692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865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 SỐ BÍ ẨN</a:t>
            </a:r>
            <a:endParaRPr lang="en-US" sz="5865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9720" y="4953011"/>
            <a:ext cx="816281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5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tuần hoàn các nguyên tố hóa học </a:t>
            </a:r>
            <a:endParaRPr lang="en-US" sz="373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5453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9419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5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 fluorine có kí hiệu là :</a:t>
            </a:r>
            <a:endParaRPr lang="en-US" sz="3735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118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7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58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9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25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36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là kí hiệu hóa học của nguyên tố nào sau đây ?</a:t>
            </a:r>
            <a:endParaRPr lang="en-US" sz="426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6572253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Potassium ( Kali)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2000221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HỎI 3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Sodium có kí hiệu hóa học là :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 nào là thành phần cấu tạo Hemoglobin ?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(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( iron)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 khoáng của nguyên tố hóa học nào là thành phần quan trọng của xương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6381752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Magnesium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Mg)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2095472" y="3047997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Calcium( Ca)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6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nitrogen có kí hiệu hóa học là :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  <a:endParaRPr lang="en-US" sz="373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3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 nào sau đây có kí hiệu không xuất phát tên gọi theo IUPAC ?</a:t>
            </a:r>
            <a:endParaRPr lang="en-US" sz="373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13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5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5865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8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có tất cả bao nhiêu nguyên tố hóa học ?</a:t>
            </a:r>
            <a:endParaRPr lang="en-US" sz="426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665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3.00720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ythroug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9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49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49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49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9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45803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Nguyên tử có 8 proton trong hạt nhân là nguyên tử gì ?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629808" y="587900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641097" y="51913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616204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TIẾP THEO CỦA BÀI HỌC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095751" y="357189"/>
            <a:ext cx="5643563" cy="714375"/>
          </a:xfrm>
          <a:prstGeom prst="round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</a:rPr>
              <a:t>Hướng dẫn về nhà 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81251" y="1357313"/>
            <a:ext cx="7858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1. Quan sát các đồ dùng, vật dụng trong nhà </a:t>
            </a:r>
            <a:r>
              <a:rPr lang="en-US" altLang="en-US" sz="2800" b="1">
                <a:solidFill>
                  <a:schemeClr val="tx2"/>
                </a:solidFill>
                <a:sym typeface="Wingdings" panose="05000000000000000000" pitchFamily="2" charset="2"/>
              </a:rPr>
              <a:t> đọc tên và kí hiệu các nguyên tố hóa học có trong mẫu vật đó.</a:t>
            </a:r>
            <a:endParaRPr lang="vi-VN" altLang="en-US" sz="2800" b="1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76" y="2714626"/>
            <a:ext cx="785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2. Tìm hiểu bài 4</a:t>
            </a:r>
            <a:endParaRPr lang="vi-VN" altLang="en-US" sz="2800" b="1">
              <a:solidFill>
                <a:schemeClr val="tx2"/>
              </a:solidFill>
            </a:endParaRPr>
          </a:p>
        </p:txBody>
      </p:sp>
      <p:sp>
        <p:nvSpPr>
          <p:cNvPr id="38918" name="AutoShape 2" descr="bảng nguyên tố hóa họ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9155" name="Picture 3" descr="C:\Users\Admin\Pictures\bang-tuan-hoan-co-bao-nhieu-nguyen-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286126"/>
            <a:ext cx="5715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C:\Users\Admin\Pictures\anh-cam-on-chan-thanh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312"/>
            <a:ext cx="1534333" cy="44830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60640" y="3887757"/>
            <a:ext cx="3669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Câu4: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Kali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Canxi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uyên tố hóa họ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98090" y="365125"/>
            <a:ext cx="10655710" cy="58118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ngộ nghĩnh [NEW] - Cẩm Nang Tiếng A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238501" y="2143126"/>
            <a:ext cx="6500813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</a:rPr>
              <a:t> 12-14:BÀI 3  </a:t>
            </a:r>
            <a:endParaRPr lang="en-US" alt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NGUYÊN TỐ HÓA HỌC </a:t>
            </a:r>
            <a:endParaRPr lang="vi-VN" alt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3" name="AutoShape 4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4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595814" y="214313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NỘI DUNG </a:t>
            </a:r>
            <a:endParaRPr lang="vi-VN" altLang="en-US" sz="3600" b="1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52751" y="1428750"/>
            <a:ext cx="5000625" cy="6429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tx2"/>
                </a:solidFill>
              </a:rPr>
              <a:t>I. NGUYÊN TỐ HÓA HỌC </a:t>
            </a:r>
            <a:endParaRPr lang="vi-VN" sz="3600" b="1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52751" y="2500314"/>
            <a:ext cx="7358063" cy="12144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>
                <a:solidFill>
                  <a:schemeClr val="tx2"/>
                </a:solidFill>
              </a:rPr>
              <a:t>II. TÊN GỌI VÀ KÍ HIỆU CỦA NGUYÊN TỐ HÓA HỌC  </a:t>
            </a:r>
            <a:endParaRPr lang="vi-VN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4457</Words>
  <Application>WPS Presentation</Application>
  <PresentationFormat>Widescreen</PresentationFormat>
  <Paragraphs>581</Paragraphs>
  <Slides>52</Slides>
  <Notes>1</Notes>
  <HiddenSlides>0</HiddenSlides>
  <MMClips>10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4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Aharoni</vt:lpstr>
      <vt:lpstr>UTM Scriptina KT</vt:lpstr>
      <vt:lpstr>Arial (Body)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Lương Thúy</cp:lastModifiedBy>
  <cp:revision>65</cp:revision>
  <dcterms:created xsi:type="dcterms:W3CDTF">2020-04-09T18:31:00Z</dcterms:created>
  <dcterms:modified xsi:type="dcterms:W3CDTF">2024-10-14T14:22:39Z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199630CB60AB41B988E1C4CE29C8A151_12</vt:lpwstr>
  </property>
  <property fmtid="{D5CDD505-2E9C-101B-9397-08002B2CF9AE}" pid="3" name="KSOProductBuildVer">
    <vt:lpwstr>1033-12.2.0.18283</vt:lpwstr>
  </property>
</Properties>
</file>