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8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30" r:id="rId2"/>
    <p:sldMasterId id="2147483742" r:id="rId3"/>
    <p:sldMasterId id="2147483763" r:id="rId4"/>
    <p:sldMasterId id="2147483773" r:id="rId5"/>
    <p:sldMasterId id="2147484025" r:id="rId6"/>
    <p:sldMasterId id="2147484037" r:id="rId7"/>
    <p:sldMasterId id="2147484059" r:id="rId8"/>
    <p:sldMasterId id="2147484117" r:id="rId9"/>
    <p:sldMasterId id="2147484129" r:id="rId10"/>
  </p:sldMasterIdLst>
  <p:notesMasterIdLst>
    <p:notesMasterId r:id="rId54"/>
  </p:notesMasterIdLst>
  <p:sldIdLst>
    <p:sldId id="1192" r:id="rId11"/>
    <p:sldId id="1220" r:id="rId12"/>
    <p:sldId id="1221" r:id="rId13"/>
    <p:sldId id="1193" r:id="rId14"/>
    <p:sldId id="1194" r:id="rId15"/>
    <p:sldId id="1205" r:id="rId16"/>
    <p:sldId id="1207" r:id="rId17"/>
    <p:sldId id="1257" r:id="rId18"/>
    <p:sldId id="1230" r:id="rId19"/>
    <p:sldId id="1231" r:id="rId20"/>
    <p:sldId id="1238" r:id="rId21"/>
    <p:sldId id="1232" r:id="rId22"/>
    <p:sldId id="1242" r:id="rId23"/>
    <p:sldId id="1233" r:id="rId24"/>
    <p:sldId id="1243" r:id="rId25"/>
    <p:sldId id="1229" r:id="rId26"/>
    <p:sldId id="1235" r:id="rId27"/>
    <p:sldId id="1241" r:id="rId28"/>
    <p:sldId id="1236" r:id="rId29"/>
    <p:sldId id="1256" r:id="rId30"/>
    <p:sldId id="311" r:id="rId31"/>
    <p:sldId id="347" r:id="rId32"/>
    <p:sldId id="1246" r:id="rId33"/>
    <p:sldId id="1247" r:id="rId34"/>
    <p:sldId id="1248" r:id="rId35"/>
    <p:sldId id="1249" r:id="rId36"/>
    <p:sldId id="1250" r:id="rId37"/>
    <p:sldId id="1222" r:id="rId38"/>
    <p:sldId id="302" r:id="rId39"/>
    <p:sldId id="1252" r:id="rId40"/>
    <p:sldId id="304" r:id="rId41"/>
    <p:sldId id="1253" r:id="rId42"/>
    <p:sldId id="1223" r:id="rId43"/>
    <p:sldId id="1226" r:id="rId44"/>
    <p:sldId id="1255" r:id="rId45"/>
    <p:sldId id="1254" r:id="rId46"/>
    <p:sldId id="1213" r:id="rId47"/>
    <p:sldId id="1214" r:id="rId48"/>
    <p:sldId id="1215" r:id="rId49"/>
    <p:sldId id="1216" r:id="rId50"/>
    <p:sldId id="1217" r:id="rId51"/>
    <p:sldId id="1218" r:id="rId52"/>
    <p:sldId id="1219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5" clrIdx="0">
    <p:extLst>
      <p:ext uri="{19B8F6BF-5375-455C-9EA6-DF929625EA0E}">
        <p15:presenceInfo xmlns:p15="http://schemas.microsoft.com/office/powerpoint/2012/main" userId="Hanh P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F7D52"/>
    <a:srgbClr val="339966"/>
    <a:srgbClr val="00CC99"/>
    <a:srgbClr val="3A9C66"/>
    <a:srgbClr val="54C487"/>
    <a:srgbClr val="348C5C"/>
    <a:srgbClr val="FFEFBD"/>
    <a:srgbClr val="DD8E19"/>
    <a:srgbClr val="FFFFFF"/>
    <a:srgbClr val="FDE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3178" autoAdjust="0"/>
  </p:normalViewPr>
  <p:slideViewPr>
    <p:cSldViewPr snapToGrid="0">
      <p:cViewPr varScale="1">
        <p:scale>
          <a:sx n="82" d="100"/>
          <a:sy n="82" d="100"/>
        </p:scale>
        <p:origin x="71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-166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tableStyles" Target="tableStyle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F6007-B444-4369-BD7A-4AA3D0EAC2A3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83839-D09B-4685-88FE-E8D5DABA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1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214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831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2827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0333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94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0730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3909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3752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7552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2931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969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9578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6892414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8089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0899" name="文本占位符 8089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0396323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2848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2512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3918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9124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5061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6012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6949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228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002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4506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9760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120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799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602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cuốn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nghìa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839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00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193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619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17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652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10/4/2024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>
                <a:solidFill>
                  <a:prstClr val="black"/>
                </a:solidFill>
              </a:rPr>
              <a:t>Cô An Linh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07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8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1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5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5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89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10/4/2024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886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5565"/>
              <a:t>10/4/2024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37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0"/>
          </a:xfrm>
          <a:prstGeom prst="rect">
            <a:avLst/>
          </a:prstGeom>
        </p:spPr>
        <p:txBody>
          <a:bodyPr lIns="81440" tIns="40720" rIns="81440" bIns="4072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440" tIns="40720" rIns="81440" bIns="4072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8421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985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3989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373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2465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4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02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51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58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1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67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3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2024/10/4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82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2024/10/4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69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2024/10/4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81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2024/10/4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44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2024/10/4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7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2024/10/4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7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2024/10/4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80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184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2024/10/4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4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2024/10/4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4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2024/10/4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46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2024/10/4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0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50945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lIns="34151" tIns="17120" rIns="34151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0529"/>
              <a:t>10/4/2024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1628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1"/>
          </a:xfrm>
          <a:prstGeom prst="rect">
            <a:avLst/>
          </a:prstGeom>
        </p:spPr>
        <p:txBody>
          <a:bodyPr lIns="81112" tIns="40556" rIns="81112" bIns="40556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1"/>
            <a:ext cx="10972800" cy="4114800"/>
          </a:xfrm>
          <a:prstGeom prst="rect">
            <a:avLst/>
          </a:prstGeom>
        </p:spPr>
        <p:txBody>
          <a:bodyPr lIns="81112" tIns="40556" rIns="81112" bIns="40556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0743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1023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1437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465" y="6245225"/>
            <a:ext cx="2845223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768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804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0522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3423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333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4334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7998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1982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2341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6345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5833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31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65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2528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8157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3626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5944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673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8979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228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2295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1460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905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538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4302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2626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27012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5906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519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10/4/2024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65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46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3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1" r:id="rId4"/>
    <p:sldLayoutId id="2147483702" r:id="rId5"/>
    <p:sldLayoutId id="2147483705" r:id="rId6"/>
  </p:sldLayoutIdLst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8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929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4" r:id="rId3"/>
    <p:sldLayoutId id="2147483735" r:id="rId4"/>
  </p:sldLayoutIdLst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70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989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204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8" r:id="rId4"/>
    <p:sldLayoutId id="2147483769" r:id="rId5"/>
    <p:sldLayoutId id="2147483772" r:id="rId6"/>
  </p:sldLayoutIdLst>
  <p:txStyles>
    <p:titleStyle>
      <a:lvl1pPr algn="ctr" defTabSz="108556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252" indent="-407252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2255" indent="-339182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7259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00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3194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59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29020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1782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4527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7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586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86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176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451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7305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0414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320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85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5360" y="545469"/>
            <a:ext cx="239349" cy="575886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85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082" y="-3261554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82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2" r:id="rId4"/>
    <p:sldLayoutId id="2147484043" r:id="rId5"/>
    <p:sldLayoutId id="2147484046" r:id="rId6"/>
  </p:sldLayoutIdLst>
  <p:txStyles>
    <p:titleStyle>
      <a:lvl1pPr algn="ctr" defTabSz="1080529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427" indent="-405427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78189" indent="-337641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095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111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189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7200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12593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5284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59298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027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083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1132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166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0189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42109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82734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23035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99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2" r:id="rId2"/>
    <p:sldLayoutId id="2147484063" r:id="rId3"/>
  </p:sldLayoutIdLst>
  <p:txStyles>
    <p:titleStyle>
      <a:lvl1pPr algn="ctr" defTabSz="1088421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58" indent="-408158" algn="l" defTabSz="1088421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42" indent="-340131" algn="l" defTabSz="1088421" rtl="0" eaLnBrk="1" latinLnBrk="0" hangingPunct="1">
        <a:spcBef>
          <a:spcPct val="20000"/>
        </a:spcBef>
        <a:buFont typeface="Arial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26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737" indent="-272105" algn="l" defTabSz="108842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948" indent="-272105" algn="l" defTabSz="108842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58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369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8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79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2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32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4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5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6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47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85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609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19" r:id="rId2"/>
    <p:sldLayoutId id="2147484120" r:id="rId3"/>
    <p:sldLayoutId id="2147484121" r:id="rId4"/>
    <p:sldLayoutId id="2147484122" r:id="rId5"/>
    <p:sldLayoutId id="2147484123" r:id="rId6"/>
    <p:sldLayoutId id="2147484124" r:id="rId7"/>
    <p:sldLayoutId id="2147484125" r:id="rId8"/>
    <p:sldLayoutId id="2147484126" r:id="rId9"/>
    <p:sldLayoutId id="2147484127" r:id="rId10"/>
    <p:sldLayoutId id="21474841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4.sv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4.png"/><Relationship Id="rId14" Type="http://schemas.openxmlformats.org/officeDocument/2006/relationships/image" Target="../media/image2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78.sv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81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55.png"/><Relationship Id="rId5" Type="http://schemas.openxmlformats.org/officeDocument/2006/relationships/image" Target="../media/image28.svg"/><Relationship Id="rId4" Type="http://schemas.openxmlformats.org/officeDocument/2006/relationships/image" Target="../media/image20.png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2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61.png"/><Relationship Id="rId5" Type="http://schemas.openxmlformats.org/officeDocument/2006/relationships/image" Target="../media/image87.sv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9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49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8.svg"/><Relationship Id="rId5" Type="http://schemas.openxmlformats.org/officeDocument/2006/relationships/image" Target="../media/image20.png"/><Relationship Id="rId4" Type="http://schemas.openxmlformats.org/officeDocument/2006/relationships/image" Target="../media/image72.svg"/><Relationship Id="rId9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25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6.png"/><Relationship Id="rId5" Type="http://schemas.openxmlformats.org/officeDocument/2006/relationships/image" Target="../media/image28.svg"/><Relationship Id="rId4" Type="http://schemas.openxmlformats.org/officeDocument/2006/relationships/image" Target="../media/image20.png"/><Relationship Id="rId9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20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74.svg"/><Relationship Id="rId5" Type="http://schemas.openxmlformats.org/officeDocument/2006/relationships/image" Target="../media/image50.png"/><Relationship Id="rId4" Type="http://schemas.openxmlformats.org/officeDocument/2006/relationships/image" Target="../media/image2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04.svg"/><Relationship Id="rId5" Type="http://schemas.openxmlformats.org/officeDocument/2006/relationships/image" Target="../media/image74.png"/><Relationship Id="rId4" Type="http://schemas.openxmlformats.org/officeDocument/2006/relationships/image" Target="../media/image10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0.png"/><Relationship Id="rId11" Type="http://schemas.openxmlformats.org/officeDocument/2006/relationships/image" Target="../media/image32.sv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25.svg"/><Relationship Id="rId9" Type="http://schemas.openxmlformats.org/officeDocument/2006/relationships/image" Target="../media/image3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20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74.svg"/><Relationship Id="rId5" Type="http://schemas.openxmlformats.org/officeDocument/2006/relationships/image" Target="../media/image50.png"/><Relationship Id="rId4" Type="http://schemas.openxmlformats.org/officeDocument/2006/relationships/image" Target="../media/image28.svg"/><Relationship Id="rId9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04.svg"/><Relationship Id="rId11" Type="http://schemas.microsoft.com/office/2007/relationships/hdphoto" Target="../media/hdphoto5.wdp"/><Relationship Id="rId5" Type="http://schemas.openxmlformats.org/officeDocument/2006/relationships/image" Target="../media/image74.png"/><Relationship Id="rId10" Type="http://schemas.openxmlformats.org/officeDocument/2006/relationships/image" Target="../media/image83.png"/><Relationship Id="rId4" Type="http://schemas.openxmlformats.org/officeDocument/2006/relationships/image" Target="../media/image102.svg"/><Relationship Id="rId9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84.png"/><Relationship Id="rId5" Type="http://schemas.openxmlformats.org/officeDocument/2006/relationships/image" Target="../media/image28.sv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53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02.svg"/><Relationship Id="rId5" Type="http://schemas.openxmlformats.org/officeDocument/2006/relationships/image" Target="../media/image73.png"/><Relationship Id="rId10" Type="http://schemas.microsoft.com/office/2007/relationships/hdphoto" Target="../media/hdphoto6.wdp"/><Relationship Id="rId4" Type="http://schemas.openxmlformats.org/officeDocument/2006/relationships/image" Target="../media/image78.svg"/><Relationship Id="rId9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microsoft.com/office/2007/relationships/hdphoto" Target="../media/hdphoto7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86.png"/><Relationship Id="rId5" Type="http://schemas.openxmlformats.org/officeDocument/2006/relationships/image" Target="../media/image81.sv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93.png"/><Relationship Id="rId3" Type="http://schemas.openxmlformats.org/officeDocument/2006/relationships/image" Target="../media/image87.png"/><Relationship Id="rId7" Type="http://schemas.openxmlformats.org/officeDocument/2006/relationships/image" Target="../media/image50.png"/><Relationship Id="rId12" Type="http://schemas.openxmlformats.org/officeDocument/2006/relationships/image" Target="../media/image9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21.svg"/><Relationship Id="rId11" Type="http://schemas.openxmlformats.org/officeDocument/2006/relationships/image" Target="../media/image91.png"/><Relationship Id="rId5" Type="http://schemas.openxmlformats.org/officeDocument/2006/relationships/image" Target="../media/image88.png"/><Relationship Id="rId10" Type="http://schemas.openxmlformats.org/officeDocument/2006/relationships/image" Target="../media/image90.png"/><Relationship Id="rId4" Type="http://schemas.openxmlformats.org/officeDocument/2006/relationships/image" Target="../media/image119.svg"/><Relationship Id="rId9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8.svg"/><Relationship Id="rId12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0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8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95.png"/><Relationship Id="rId5" Type="http://schemas.openxmlformats.org/officeDocument/2006/relationships/image" Target="../media/image28.sv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98.png"/><Relationship Id="rId5" Type="http://schemas.microsoft.com/office/2007/relationships/hdphoto" Target="../media/hdphoto10.wdp"/><Relationship Id="rId4" Type="http://schemas.openxmlformats.org/officeDocument/2006/relationships/image" Target="../media/image97.png"/><Relationship Id="rId9" Type="http://schemas.microsoft.com/office/2007/relationships/hdphoto" Target="../media/hdphoto1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0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49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8.svg"/><Relationship Id="rId5" Type="http://schemas.openxmlformats.org/officeDocument/2006/relationships/image" Target="../media/image20.png"/><Relationship Id="rId4" Type="http://schemas.openxmlformats.org/officeDocument/2006/relationships/image" Target="../media/image72.svg"/><Relationship Id="rId9" Type="http://schemas.openxmlformats.org/officeDocument/2006/relationships/image" Target="../media/image10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02.png"/><Relationship Id="rId5" Type="http://schemas.openxmlformats.org/officeDocument/2006/relationships/image" Target="../media/image87.svg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04.png"/><Relationship Id="rId5" Type="http://schemas.openxmlformats.org/officeDocument/2006/relationships/image" Target="../media/image87.svg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49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8.svg"/><Relationship Id="rId5" Type="http://schemas.openxmlformats.org/officeDocument/2006/relationships/image" Target="../media/image20.png"/><Relationship Id="rId4" Type="http://schemas.openxmlformats.org/officeDocument/2006/relationships/image" Target="../media/image72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gif"/><Relationship Id="rId3" Type="http://schemas.openxmlformats.org/officeDocument/2006/relationships/slideLayout" Target="../slideLayouts/slideLayout53.xml"/><Relationship Id="rId7" Type="http://schemas.openxmlformats.org/officeDocument/2006/relationships/slide" Target="slide23.xml"/><Relationship Id="rId12" Type="http://schemas.openxmlformats.org/officeDocument/2006/relationships/image" Target="../media/image1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3.wdp"/><Relationship Id="rId11" Type="http://schemas.openxmlformats.org/officeDocument/2006/relationships/image" Target="../media/image109.png"/><Relationship Id="rId5" Type="http://schemas.openxmlformats.org/officeDocument/2006/relationships/image" Target="../media/image106.png"/><Relationship Id="rId10" Type="http://schemas.openxmlformats.org/officeDocument/2006/relationships/image" Target="../media/image108.png"/><Relationship Id="rId4" Type="http://schemas.openxmlformats.org/officeDocument/2006/relationships/image" Target="../media/image105.png"/><Relationship Id="rId9" Type="http://schemas.openxmlformats.org/officeDocument/2006/relationships/slide" Target="slide38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slide" Target="slide41.xml"/><Relationship Id="rId18" Type="http://schemas.openxmlformats.org/officeDocument/2006/relationships/image" Target="../media/image107.gif"/><Relationship Id="rId3" Type="http://schemas.microsoft.com/office/2007/relationships/media" Target="../media/media3.wav"/><Relationship Id="rId7" Type="http://schemas.openxmlformats.org/officeDocument/2006/relationships/image" Target="../media/image112.png"/><Relationship Id="rId12" Type="http://schemas.openxmlformats.org/officeDocument/2006/relationships/image" Target="../media/image114.png"/><Relationship Id="rId17" Type="http://schemas.openxmlformats.org/officeDocument/2006/relationships/slide" Target="slide23.xml"/><Relationship Id="rId2" Type="http://schemas.microsoft.com/office/2007/relationships/media" Target="../media/media2.wav"/><Relationship Id="rId16" Type="http://schemas.openxmlformats.org/officeDocument/2006/relationships/image" Target="../media/image116.gif"/><Relationship Id="rId20" Type="http://schemas.openxmlformats.org/officeDocument/2006/relationships/image" Target="../media/image117.png"/><Relationship Id="rId1" Type="http://schemas.openxmlformats.org/officeDocument/2006/relationships/audio" Target="NULL" TargetMode="External"/><Relationship Id="rId6" Type="http://schemas.openxmlformats.org/officeDocument/2006/relationships/image" Target="../media/image111.png"/><Relationship Id="rId11" Type="http://schemas.openxmlformats.org/officeDocument/2006/relationships/slide" Target="slide40.xml"/><Relationship Id="rId5" Type="http://schemas.openxmlformats.org/officeDocument/2006/relationships/slideLayout" Target="../slideLayouts/slideLayout53.xml"/><Relationship Id="rId15" Type="http://schemas.openxmlformats.org/officeDocument/2006/relationships/slide" Target="slide43.xml"/><Relationship Id="rId10" Type="http://schemas.openxmlformats.org/officeDocument/2006/relationships/slide" Target="slide39.xml"/><Relationship Id="rId19" Type="http://schemas.openxmlformats.org/officeDocument/2006/relationships/slide" Target="slide42.xml"/><Relationship Id="rId4" Type="http://schemas.openxmlformats.org/officeDocument/2006/relationships/audio" Target="../media/media3.wav"/><Relationship Id="rId9" Type="http://schemas.openxmlformats.org/officeDocument/2006/relationships/image" Target="../media/image108.png"/><Relationship Id="rId14" Type="http://schemas.openxmlformats.org/officeDocument/2006/relationships/image" Target="../media/image1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4.xml"/><Relationship Id="rId5" Type="http://schemas.microsoft.com/office/2007/relationships/hdphoto" Target="../media/hdphoto14.wdp"/><Relationship Id="rId4" Type="http://schemas.openxmlformats.org/officeDocument/2006/relationships/image" Target="../media/image1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8.svg"/><Relationship Id="rId18" Type="http://schemas.openxmlformats.org/officeDocument/2006/relationships/image" Target="../media/image37.png"/><Relationship Id="rId3" Type="http://schemas.openxmlformats.org/officeDocument/2006/relationships/image" Target="../media/image30.jpeg"/><Relationship Id="rId7" Type="http://schemas.openxmlformats.org/officeDocument/2006/relationships/image" Target="../media/image44.svg"/><Relationship Id="rId12" Type="http://schemas.openxmlformats.org/officeDocument/2006/relationships/image" Target="../media/image34.png"/><Relationship Id="rId17" Type="http://schemas.openxmlformats.org/officeDocument/2006/relationships/image" Target="../media/image52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2.png"/><Relationship Id="rId11" Type="http://schemas.openxmlformats.org/officeDocument/2006/relationships/image" Target="../media/image46.svg"/><Relationship Id="rId5" Type="http://schemas.openxmlformats.org/officeDocument/2006/relationships/image" Target="../media/image42.svg"/><Relationship Id="rId15" Type="http://schemas.openxmlformats.org/officeDocument/2006/relationships/image" Target="../media/image50.svg"/><Relationship Id="rId10" Type="http://schemas.openxmlformats.org/officeDocument/2006/relationships/image" Target="../media/image33.png"/><Relationship Id="rId19" Type="http://schemas.openxmlformats.org/officeDocument/2006/relationships/image" Target="../media/image54.svg"/><Relationship Id="rId4" Type="http://schemas.openxmlformats.org/officeDocument/2006/relationships/image" Target="../media/image31.png"/><Relationship Id="rId9" Type="http://schemas.openxmlformats.org/officeDocument/2006/relationships/image" Target="../media/image18.svg"/><Relationship Id="rId14" Type="http://schemas.openxmlformats.org/officeDocument/2006/relationships/image" Target="../media/image3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4.xml"/><Relationship Id="rId5" Type="http://schemas.microsoft.com/office/2007/relationships/hdphoto" Target="../media/hdphoto14.wdp"/><Relationship Id="rId4" Type="http://schemas.openxmlformats.org/officeDocument/2006/relationships/image" Target="../media/image11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4.xml"/><Relationship Id="rId5" Type="http://schemas.microsoft.com/office/2007/relationships/hdphoto" Target="../media/hdphoto14.wdp"/><Relationship Id="rId4" Type="http://schemas.openxmlformats.org/officeDocument/2006/relationships/image" Target="../media/image11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4.xml"/><Relationship Id="rId5" Type="http://schemas.microsoft.com/office/2007/relationships/hdphoto" Target="../media/hdphoto14.wdp"/><Relationship Id="rId4" Type="http://schemas.openxmlformats.org/officeDocument/2006/relationships/image" Target="../media/image11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4.xml"/><Relationship Id="rId5" Type="http://schemas.microsoft.com/office/2007/relationships/hdphoto" Target="../media/hdphoto14.wdp"/><Relationship Id="rId4" Type="http://schemas.openxmlformats.org/officeDocument/2006/relationships/image" Target="../media/image11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5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66.svg"/><Relationship Id="rId18" Type="http://schemas.openxmlformats.org/officeDocument/2006/relationships/image" Target="../media/image48.png"/><Relationship Id="rId3" Type="http://schemas.openxmlformats.org/officeDocument/2006/relationships/image" Target="../media/image40.jpeg"/><Relationship Id="rId7" Type="http://schemas.openxmlformats.org/officeDocument/2006/relationships/image" Target="../media/image62.svg"/><Relationship Id="rId12" Type="http://schemas.openxmlformats.org/officeDocument/2006/relationships/image" Target="../media/image45.png"/><Relationship Id="rId17" Type="http://schemas.openxmlformats.org/officeDocument/2006/relationships/image" Target="../media/image70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11" Type="http://schemas.openxmlformats.org/officeDocument/2006/relationships/image" Target="../media/image64.svg"/><Relationship Id="rId5" Type="http://schemas.openxmlformats.org/officeDocument/2006/relationships/image" Target="../media/image60.svg"/><Relationship Id="rId15" Type="http://schemas.openxmlformats.org/officeDocument/2006/relationships/image" Target="../media/image68.svg"/><Relationship Id="rId10" Type="http://schemas.openxmlformats.org/officeDocument/2006/relationships/image" Target="../media/image44.png"/><Relationship Id="rId19" Type="http://schemas.openxmlformats.org/officeDocument/2006/relationships/image" Target="../media/image56.svg"/><Relationship Id="rId4" Type="http://schemas.openxmlformats.org/officeDocument/2006/relationships/image" Target="../media/image41.png"/><Relationship Id="rId9" Type="http://schemas.openxmlformats.org/officeDocument/2006/relationships/image" Target="../media/image48.svg"/><Relationship Id="rId1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0.jpeg"/><Relationship Id="rId7" Type="http://schemas.openxmlformats.org/officeDocument/2006/relationships/image" Target="../media/image6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6.png"/><Relationship Id="rId5" Type="http://schemas.openxmlformats.org/officeDocument/2006/relationships/image" Target="../media/image60.svg"/><Relationship Id="rId4" Type="http://schemas.openxmlformats.org/officeDocument/2006/relationships/image" Target="../media/image41.png"/><Relationship Id="rId9" Type="http://schemas.openxmlformats.org/officeDocument/2006/relationships/image" Target="../media/image7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8.svg"/><Relationship Id="rId18" Type="http://schemas.openxmlformats.org/officeDocument/2006/relationships/image" Target="../media/image37.png"/><Relationship Id="rId3" Type="http://schemas.openxmlformats.org/officeDocument/2006/relationships/image" Target="../media/image30.jpeg"/><Relationship Id="rId7" Type="http://schemas.openxmlformats.org/officeDocument/2006/relationships/image" Target="../media/image44.svg"/><Relationship Id="rId12" Type="http://schemas.openxmlformats.org/officeDocument/2006/relationships/image" Target="../media/image34.png"/><Relationship Id="rId17" Type="http://schemas.openxmlformats.org/officeDocument/2006/relationships/image" Target="../media/image52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2.png"/><Relationship Id="rId11" Type="http://schemas.openxmlformats.org/officeDocument/2006/relationships/image" Target="../media/image46.svg"/><Relationship Id="rId5" Type="http://schemas.openxmlformats.org/officeDocument/2006/relationships/image" Target="../media/image42.svg"/><Relationship Id="rId15" Type="http://schemas.openxmlformats.org/officeDocument/2006/relationships/image" Target="../media/image50.svg"/><Relationship Id="rId10" Type="http://schemas.openxmlformats.org/officeDocument/2006/relationships/image" Target="../media/image33.png"/><Relationship Id="rId19" Type="http://schemas.openxmlformats.org/officeDocument/2006/relationships/image" Target="../media/image54.svg"/><Relationship Id="rId4" Type="http://schemas.openxmlformats.org/officeDocument/2006/relationships/image" Target="../media/image31.png"/><Relationship Id="rId9" Type="http://schemas.openxmlformats.org/officeDocument/2006/relationships/image" Target="../media/image18.sv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49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8.svg"/><Relationship Id="rId5" Type="http://schemas.openxmlformats.org/officeDocument/2006/relationships/image" Target="../media/image20.png"/><Relationship Id="rId4" Type="http://schemas.openxmlformats.org/officeDocument/2006/relationships/image" Target="../media/image72.svg"/><Relationship Id="rId9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35356"/>
          <a:stretch/>
        </p:blipFill>
        <p:spPr>
          <a:xfrm>
            <a:off x="-1879600" y="1402582"/>
            <a:ext cx="13699677" cy="449096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497985">
            <a:off x="-2054175" y="-2258305"/>
            <a:ext cx="5994838" cy="10787873"/>
            <a:chOff x="0" y="0"/>
            <a:chExt cx="11989675" cy="21575745"/>
          </a:xfrm>
        </p:grpSpPr>
        <p:sp>
          <p:nvSpPr>
            <p:cNvPr id="4" name="AutoShape 4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296349">
            <a:off x="1920369" y="2945922"/>
            <a:ext cx="1885888" cy="310550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981643" y="457829"/>
            <a:ext cx="331039" cy="33103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9454521" y="4856955"/>
            <a:ext cx="331039" cy="33103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9465788">
            <a:off x="6561988" y="1069281"/>
            <a:ext cx="1612957" cy="666603"/>
          </a:xfrm>
          <a:prstGeom prst="rect">
            <a:avLst/>
          </a:prstGeom>
        </p:spPr>
      </p:pic>
      <p:pic>
        <p:nvPicPr>
          <p:cNvPr id="16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907668">
            <a:off x="10250032" y="132052"/>
            <a:ext cx="1521229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08337" y="1225705"/>
            <a:ext cx="6818375" cy="381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820040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/>
        </p:nvPicPr>
        <p:blipFill rotWithShape="1">
          <a:blip r:embed="rId3"/>
          <a:srcRect r="53000"/>
          <a:stretch/>
        </p:blipFill>
        <p:spPr>
          <a:xfrm rot="5400000">
            <a:off x="7442199" y="2189382"/>
            <a:ext cx="3149601" cy="7254438"/>
          </a:xfrm>
          <a:prstGeom prst="rect">
            <a:avLst/>
          </a:prstGeom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10233844" y="-1059120"/>
            <a:ext cx="2242566" cy="2743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58428" y="334818"/>
            <a:ext cx="44525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2"/>
          <p:cNvGrpSpPr/>
          <p:nvPr/>
        </p:nvGrpSpPr>
        <p:grpSpPr>
          <a:xfrm>
            <a:off x="685800" y="1772923"/>
            <a:ext cx="10820400" cy="4399277"/>
            <a:chOff x="0" y="0"/>
            <a:chExt cx="17532556" cy="8889747"/>
          </a:xfrm>
        </p:grpSpPr>
        <p:sp>
          <p:nvSpPr>
            <p:cNvPr id="10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1422400" y="1905000"/>
            <a:ext cx="9804400" cy="1058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0116" algn="l"/>
                <a:tab pos="120233" algn="l"/>
              </a:tabLst>
            </a:pP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GV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HS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tabLst>
                <a:tab pos="60116" algn="l"/>
                <a:tab pos="120233" algn="l"/>
              </a:tabLst>
            </a:pP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endParaRPr lang="en-US" sz="2933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7206425"/>
              </p:ext>
            </p:extLst>
          </p:nvPr>
        </p:nvGraphicFramePr>
        <p:xfrm>
          <a:off x="863600" y="3163926"/>
          <a:ext cx="10363200" cy="2529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248400">
                  <a:extLst>
                    <a:ext uri="{9D8B030D-6E8A-4147-A177-3AD203B41FA5}">
                      <a16:colId xmlns:a16="http://schemas.microsoft.com/office/drawing/2014/main" val="1581923702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2443342177"/>
                    </a:ext>
                  </a:extLst>
                </a:gridCol>
                <a:gridCol w="2184400">
                  <a:extLst>
                    <a:ext uri="{9D8B030D-6E8A-4147-A177-3AD203B41FA5}">
                      <a16:colId xmlns:a16="http://schemas.microsoft.com/office/drawing/2014/main" val="977379158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29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A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A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A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272452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just"/>
                      <a:r>
                        <a:rPr lang="en-US" sz="29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trôi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chảy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bỏ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5628032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just"/>
                      <a:r>
                        <a:rPr lang="en-US" sz="29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Ngắt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287588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just"/>
                      <a:r>
                        <a:rPr lang="en-US" sz="29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chậm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rãi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nhẹ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nhàng</a:t>
                      </a:r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8478845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just"/>
                      <a:r>
                        <a:rPr lang="en-US" sz="29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nhấn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883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23329"/>
            <a:ext cx="303414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Trời sinh ra trước nhất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Chỉ toàn là trẻ con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Trên trái đất trụi trần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Không dáng cây ngọn cỏ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Mặt trời cũng chưa có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Chỉ toàn là bóng đêm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Không khí chỉ màu đen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Chưa có màu sắc khác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***</a:t>
            </a:r>
          </a:p>
          <a:p>
            <a:endParaRPr lang="vi-VN" sz="20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Mắt trẻ con sáng lắm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Nhưng chưa thấy gì đâu!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Mặt trời mới nhô cao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Cho trẻ con nhìn rõ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Màu xanh bắt đầu cỏ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Màu xanh bắt đầu cây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Cây cao bằng gang tay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Lá cỏ bằng sợi tóc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Cái hoa bằng cái cúc</a:t>
            </a:r>
          </a:p>
        </p:txBody>
      </p:sp>
      <p:sp>
        <p:nvSpPr>
          <p:cNvPr id="3" name="Rectangle 2"/>
          <p:cNvSpPr/>
          <p:nvPr/>
        </p:nvSpPr>
        <p:spPr>
          <a:xfrm>
            <a:off x="2746663" y="923329"/>
            <a:ext cx="346363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Màu đỏ làm ra hoa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Chim bấy giờ sinh ra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Cho trẻ nghe tiếng hót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Tiếng hót trong bằng nước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Tiếng hót cao bằng mây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Những làn gió thơ ngây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Truyền âm thanh đi khắp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Muốn trẻ con được tắm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Sông bắt đầu làm sông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Sông cần đến mênh mông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Biển có từ thuở đó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Biển thì cho ý nghĩ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Biển sinh cá sinh tôm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Biển sinh những cánh buồm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Cho trẻ con đi khắp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Đám mây cho bóng rợp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Trời nắng mây theo che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Khi trẻ con tập đi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Đường có từ ngày đó</a:t>
            </a:r>
          </a:p>
          <a:p>
            <a:endParaRPr lang="en-US" sz="2000" dirty="0">
              <a:solidFill>
                <a:srgbClr val="001A33"/>
              </a:solidFill>
              <a:latin typeface="Calibri 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16310" y="195825"/>
            <a:ext cx="3116407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Nhưng còn cần cho trẻ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Tình yêu và lời ru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Cho nên mẹ sinh ra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Để bế bồng chăm sóc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Mẹ mang về tiếng hát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Từ cái bống cái bang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Từ cái hoa rất thơm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Từ cánh cò rất trắng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Từ vị gừng rất đắng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Từ vết lấm chưa khô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Từ đầu nguồn cơn mưa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Từ bãi sông cát vắng...</a:t>
            </a:r>
          </a:p>
          <a:p>
            <a:endParaRPr lang="vi-VN" sz="20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Biết trẻ con khao khát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Chuyện ngày xưa, ngày sau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Không hiểu là từ đâu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Mà bà về ở đó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Kể cho bao chuyện cổ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Chuyện con cóc, nàng tiên</a:t>
            </a:r>
            <a:endParaRPr lang="en-US" sz="2000" dirty="0">
              <a:solidFill>
                <a:srgbClr val="001A33"/>
              </a:solidFill>
              <a:latin typeface="Calibri Light"/>
            </a:endParaRP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Chuyện cô Tấm ở hiền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Thằng Lý Thông ở ác...</a:t>
            </a:r>
          </a:p>
          <a:p>
            <a:endParaRPr lang="vi-VN" sz="2000" dirty="0">
              <a:solidFill>
                <a:srgbClr val="001A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91141" y="0"/>
            <a:ext cx="6096000" cy="68634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Mái tóc bà thì bạc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Con mắt bà thì vui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Bà kể đến suốt đời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Cũng không sao hết chuyện</a:t>
            </a:r>
          </a:p>
          <a:p>
            <a:endParaRPr lang="vi-VN" sz="20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Muốn cho trẻ hiểu biết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Thế là bố sinh ra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Bố bảo cho biết ngoan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Bố dạy cho biết nghĩ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Rộng lắm là mặt bể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Dài là con đường đi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Núi thì xanh và xa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Hình tròn là trái đất...</a:t>
            </a:r>
          </a:p>
          <a:p>
            <a:endParaRPr lang="vi-VN" sz="20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Chữ bắt đầu có trước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Rồi có ghế có bàn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Rồi có lớp có trường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Và sinh ra thầy giáo...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Cái bảng bằng cái chiếu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Cục phấn từ đá ra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Thầy viết chữ thật to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“Chuyện loài người” trước nhất</a:t>
            </a: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6"/>
          <a:stretch/>
        </p:blipFill>
        <p:spPr>
          <a:xfrm flipV="1">
            <a:off x="-360365" y="-707487"/>
            <a:ext cx="6176675" cy="1610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365" y="-347699"/>
            <a:ext cx="632819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90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3"/>
          <p:cNvGrpSpPr/>
          <p:nvPr/>
        </p:nvGrpSpPr>
        <p:grpSpPr>
          <a:xfrm rot="5400000">
            <a:off x="-729428" y="1456560"/>
            <a:ext cx="5533708" cy="5269175"/>
            <a:chOff x="0" y="0"/>
            <a:chExt cx="812800" cy="4816593"/>
          </a:xfrm>
        </p:grpSpPr>
        <p:sp>
          <p:nvSpPr>
            <p:cNvPr id="15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11" name="Picture 2"/>
          <p:cNvPicPr>
            <a:picLocks noChangeAspect="1"/>
          </p:cNvPicPr>
          <p:nvPr/>
        </p:nvPicPr>
        <p:blipFill rotWithShape="1">
          <a:blip r:embed="rId3"/>
          <a:srcRect l="46968"/>
          <a:stretch/>
        </p:blipFill>
        <p:spPr>
          <a:xfrm rot="5400000">
            <a:off x="9183017" y="-4398135"/>
            <a:ext cx="3553842" cy="7254438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 rotWithShape="1">
          <a:blip r:embed="rId4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67287"/>
          <a:stretch/>
        </p:blipFill>
        <p:spPr>
          <a:xfrm rot="5400000">
            <a:off x="2307243" y="2236806"/>
            <a:ext cx="2278181" cy="69642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36121" y="6142920"/>
            <a:ext cx="928616" cy="8995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87344" y="6063912"/>
            <a:ext cx="928616" cy="8995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288521" y="5535106"/>
            <a:ext cx="928616" cy="8995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4054" y="290448"/>
            <a:ext cx="45346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7273" y="1527657"/>
            <a:ext cx="24361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037427" y="1527868"/>
            <a:ext cx="30818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>
                        <a14:foregroundMark x1="24350" y1="96720" x2="30550" y2="97680"/>
                        <a14:foregroundMark x1="21550" y1="98000" x2="24750" y2="93840"/>
                        <a14:foregroundMark x1="20150" y1="98640" x2="21950" y2="954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87863" y="2148832"/>
            <a:ext cx="7470114" cy="466882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095129" y="1595521"/>
            <a:ext cx="6555633" cy="4824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500"/>
              </a:spcAft>
            </a:pP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(1942-1988)</a:t>
            </a:r>
          </a:p>
          <a:p>
            <a:pPr algn="just">
              <a:spcAft>
                <a:spcPts val="1500"/>
              </a:spcAft>
            </a:pP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 La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Khê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spcAft>
                <a:spcPts val="1500"/>
              </a:spcAft>
            </a:pP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en-US" sz="30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1500"/>
              </a:spcAft>
            </a:pP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30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0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0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0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0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30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0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30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0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sz="3000" i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9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900" r="28900"/>
          <a:stretch/>
        </p:blipFill>
        <p:spPr>
          <a:xfrm>
            <a:off x="200025" y="862011"/>
            <a:ext cx="3643312" cy="55244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6191" r="25850"/>
          <a:stretch/>
        </p:blipFill>
        <p:spPr>
          <a:xfrm>
            <a:off x="4057649" y="862011"/>
            <a:ext cx="3950075" cy="55244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2281" r="24947"/>
          <a:stretch/>
        </p:blipFill>
        <p:spPr>
          <a:xfrm>
            <a:off x="8222035" y="862011"/>
            <a:ext cx="3808040" cy="552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72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/>
        </p:nvPicPr>
        <p:blipFill>
          <a:blip r:embed="rId3">
            <a:biLevel thresh="25000"/>
          </a:blip>
          <a:srcRect/>
          <a:stretch>
            <a:fillRect/>
          </a:stretch>
        </p:blipFill>
        <p:spPr>
          <a:xfrm rot="5400000">
            <a:off x="5789664" y="-4411394"/>
            <a:ext cx="1039792" cy="10080409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-3350644" y="4895752"/>
            <a:ext cx="6701287" cy="7254438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342899" y="4592071"/>
            <a:ext cx="2242566" cy="2743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507" y="1429933"/>
            <a:ext cx="5162502" cy="51042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9560" y="1415075"/>
            <a:ext cx="5149974" cy="51190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1702" y="342086"/>
            <a:ext cx="945571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48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977412" y="5128002"/>
            <a:ext cx="2126835" cy="2238773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2523871" y="0"/>
            <a:ext cx="4505287" cy="3302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6005" y="670407"/>
            <a:ext cx="1367202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1149" y="0"/>
            <a:ext cx="6871855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48559" y="4400193"/>
            <a:ext cx="33113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1978</a:t>
            </a:r>
          </a:p>
        </p:txBody>
      </p:sp>
      <p:sp>
        <p:nvSpPr>
          <p:cNvPr id="2" name="Rectangle 1"/>
          <p:cNvSpPr/>
          <p:nvPr/>
        </p:nvSpPr>
        <p:spPr>
          <a:xfrm>
            <a:off x="1540489" y="3489036"/>
            <a:ext cx="220023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1469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V="1">
            <a:off x="2859356" y="-7809"/>
            <a:ext cx="7268273" cy="48084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5067300" y="-266700"/>
            <a:ext cx="2057400" cy="12192000"/>
            <a:chOff x="0" y="0"/>
            <a:chExt cx="81280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6056102" y="4656019"/>
            <a:ext cx="6964209" cy="69642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-868209" y="4656019"/>
            <a:ext cx="6964209" cy="69642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27784" y="685801"/>
            <a:ext cx="1000957" cy="2627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428741" y="1689223"/>
            <a:ext cx="1000957" cy="2627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505244" y="423049"/>
            <a:ext cx="1000957" cy="2627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5994" y="476857"/>
            <a:ext cx="5072312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3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9465788">
            <a:off x="6561988" y="1069281"/>
            <a:ext cx="1612957" cy="666603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4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427077" y="-117432"/>
            <a:ext cx="6964209" cy="6964209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/>
          </p:cNvPicPr>
          <p:nvPr/>
        </p:nvPicPr>
        <p:blipFill rotWithShape="1">
          <a:blip r:embed="rId6"/>
          <a:srcRect r="54523"/>
          <a:stretch/>
        </p:blipFill>
        <p:spPr>
          <a:xfrm>
            <a:off x="1" y="0"/>
            <a:ext cx="1717963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1036" y="93164"/>
            <a:ext cx="5297883" cy="67793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1150" y="252893"/>
            <a:ext cx="5767316" cy="20850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3332" y="2497635"/>
            <a:ext cx="5492972" cy="1286367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2520095" y="3618419"/>
            <a:ext cx="434944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4278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5400000">
            <a:off x="5067301" y="516974"/>
            <a:ext cx="2057400" cy="12192000"/>
            <a:chOff x="0" y="0"/>
            <a:chExt cx="81280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5400000">
            <a:off x="6056102" y="5584274"/>
            <a:ext cx="6964209" cy="69642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27784" y="685801"/>
            <a:ext cx="1000957" cy="2627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28741" y="1689223"/>
            <a:ext cx="1000957" cy="2627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505244" y="423049"/>
            <a:ext cx="1000957" cy="262751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33921" y="-381000"/>
            <a:ext cx="1464183" cy="2743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3038" y="128268"/>
            <a:ext cx="9467909" cy="1377815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71329"/>
              </p:ext>
            </p:extLst>
          </p:nvPr>
        </p:nvGraphicFramePr>
        <p:xfrm>
          <a:off x="427783" y="1329269"/>
          <a:ext cx="11078418" cy="48958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87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912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71247">
                <a:tc>
                  <a:txBody>
                    <a:bodyPr/>
                    <a:lstStyle/>
                    <a:p>
                      <a:r>
                        <a:rPr lang="en-US" sz="30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</a:t>
                      </a:r>
                      <a:r>
                        <a:rPr lang="en-US" sz="3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3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6455">
                <a:tc>
                  <a:txBody>
                    <a:bodyPr/>
                    <a:lstStyle/>
                    <a:p>
                      <a:r>
                        <a:rPr lang="en-US" sz="30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3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6455">
                <a:tc>
                  <a:txBody>
                    <a:bodyPr/>
                    <a:lstStyle/>
                    <a:p>
                      <a:r>
                        <a:rPr lang="en-US" sz="30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3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30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endParaRPr lang="en-US" sz="3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6455">
                <a:tc>
                  <a:txBody>
                    <a:bodyPr/>
                    <a:lstStyle/>
                    <a:p>
                      <a:r>
                        <a:rPr lang="en-US" sz="3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PTBĐ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6455">
                <a:tc>
                  <a:txBody>
                    <a:bodyPr/>
                    <a:lstStyle/>
                    <a:p>
                      <a:r>
                        <a:rPr lang="en-US" sz="30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0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0121080-6460-6326-7C5F-A328C6A8A3B1}"/>
              </a:ext>
            </a:extLst>
          </p:cNvPr>
          <p:cNvSpPr txBox="1"/>
          <p:nvPr/>
        </p:nvSpPr>
        <p:spPr>
          <a:xfrm>
            <a:off x="1844154" y="1410888"/>
            <a:ext cx="957109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0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0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0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0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0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0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0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0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0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0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0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0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0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0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30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0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30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07C424-4D37-4998-5557-068648AD4414}"/>
              </a:ext>
            </a:extLst>
          </p:cNvPr>
          <p:cNvSpPr txBox="1"/>
          <p:nvPr/>
        </p:nvSpPr>
        <p:spPr>
          <a:xfrm>
            <a:off x="1929219" y="2937126"/>
            <a:ext cx="247772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508B94-E07A-25B1-925E-74652AC362B5}"/>
              </a:ext>
            </a:extLst>
          </p:cNvPr>
          <p:cNvSpPr txBox="1"/>
          <p:nvPr/>
        </p:nvSpPr>
        <p:spPr>
          <a:xfrm>
            <a:off x="1929219" y="3788570"/>
            <a:ext cx="650895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0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0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0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0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0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0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2/3 – 3/2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DA35D1-2EE5-AA04-BD12-ABBA5CEB93AD}"/>
              </a:ext>
            </a:extLst>
          </p:cNvPr>
          <p:cNvSpPr txBox="1"/>
          <p:nvPr/>
        </p:nvSpPr>
        <p:spPr>
          <a:xfrm>
            <a:off x="1929219" y="4562918"/>
            <a:ext cx="650895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0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0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0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56191C-A01E-F1D8-9FAB-07E59562126B}"/>
              </a:ext>
            </a:extLst>
          </p:cNvPr>
          <p:cNvSpPr txBox="1"/>
          <p:nvPr/>
        </p:nvSpPr>
        <p:spPr>
          <a:xfrm>
            <a:off x="1929219" y="5447112"/>
            <a:ext cx="650895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</a:t>
            </a:r>
            <a:r>
              <a:rPr lang="en-US" sz="30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0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0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0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73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846940" y="4272689"/>
            <a:ext cx="4345061" cy="2585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2222124" flipH="1">
            <a:off x="-416472" y="4704247"/>
            <a:ext cx="1779651" cy="2743200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830788" y="4647313"/>
            <a:ext cx="3107213" cy="1922588"/>
          </a:xfrm>
          <a:prstGeom prst="rect">
            <a:avLst/>
          </a:prstGeom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5651752"/>
              </p:ext>
            </p:extLst>
          </p:nvPr>
        </p:nvGraphicFramePr>
        <p:xfrm>
          <a:off x="441637" y="525698"/>
          <a:ext cx="11078418" cy="6156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87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912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6455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6455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Tx/>
                        <a:buChar char="-"/>
                      </a:pP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indent="-457200">
                        <a:buFontTx/>
                        <a:buChar char="-"/>
                      </a:pP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indent="-457200">
                        <a:buFontTx/>
                        <a:buChar char="-"/>
                      </a:pP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indent="-457200">
                        <a:buFontTx/>
                        <a:buChar char="-"/>
                      </a:pP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A23790B-98F9-4AE3-33A4-7248E0031C1B}"/>
              </a:ext>
            </a:extLst>
          </p:cNvPr>
          <p:cNvSpPr txBox="1"/>
          <p:nvPr/>
        </p:nvSpPr>
        <p:spPr>
          <a:xfrm>
            <a:off x="1908241" y="638436"/>
            <a:ext cx="919237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en-US" sz="2800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2800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en-US" sz="2800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2800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ự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543A13-F27C-9097-1CF9-D213548051FB}"/>
              </a:ext>
            </a:extLst>
          </p:cNvPr>
          <p:cNvSpPr txBox="1"/>
          <p:nvPr/>
        </p:nvSpPr>
        <p:spPr>
          <a:xfrm>
            <a:off x="1770590" y="4898069"/>
            <a:ext cx="961181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63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47826" y="297370"/>
            <a:ext cx="8653299" cy="92737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24778" y="4836392"/>
            <a:ext cx="5068062" cy="54864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134600" y="0"/>
            <a:ext cx="2057400" cy="6858000"/>
            <a:chOff x="0" y="0"/>
            <a:chExt cx="812800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2709333"/>
            </a:xfrm>
            <a:custGeom>
              <a:avLst/>
              <a:gdLst/>
              <a:ahLst/>
              <a:cxnLst/>
              <a:rect l="l" t="t" r="r" b="b"/>
              <a:pathLst>
                <a:path w="812800" h="2709333">
                  <a:moveTo>
                    <a:pt x="0" y="0"/>
                  </a:moveTo>
                  <a:lnTo>
                    <a:pt x="812800" y="0"/>
                  </a:lnTo>
                  <a:lnTo>
                    <a:pt x="81280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028392" y="-106209"/>
            <a:ext cx="6964209" cy="69642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347826" y="4767361"/>
            <a:ext cx="3853048" cy="272121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6630680" y="415811"/>
            <a:ext cx="700207" cy="60742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20912" y="980479"/>
            <a:ext cx="650997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AutoNum type="arabicPeriod"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 algn="just">
              <a:buAutoNum type="arabicPeriod"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834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39" y="277092"/>
            <a:ext cx="12155253" cy="1046332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7973F2D7-B2FF-1C61-7447-75AB8A3269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1653754"/>
              </p:ext>
            </p:extLst>
          </p:nvPr>
        </p:nvGraphicFramePr>
        <p:xfrm>
          <a:off x="255570" y="2087671"/>
          <a:ext cx="11680860" cy="4770329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976353">
                  <a:extLst>
                    <a:ext uri="{9D8B030D-6E8A-4147-A177-3AD203B41FA5}">
                      <a16:colId xmlns:a16="http://schemas.microsoft.com/office/drawing/2014/main" val="1436079751"/>
                    </a:ext>
                  </a:extLst>
                </a:gridCol>
                <a:gridCol w="5053780">
                  <a:extLst>
                    <a:ext uri="{9D8B030D-6E8A-4147-A177-3AD203B41FA5}">
                      <a16:colId xmlns:a16="http://schemas.microsoft.com/office/drawing/2014/main" val="3035030082"/>
                    </a:ext>
                  </a:extLst>
                </a:gridCol>
                <a:gridCol w="4650727">
                  <a:extLst>
                    <a:ext uri="{9D8B030D-6E8A-4147-A177-3AD203B41FA5}">
                      <a16:colId xmlns:a16="http://schemas.microsoft.com/office/drawing/2014/main" val="615957177"/>
                    </a:ext>
                  </a:extLst>
                </a:gridCol>
              </a:tblGrid>
              <a:tr h="549387">
                <a:tc>
                  <a:txBody>
                    <a:bodyPr/>
                    <a:lstStyle/>
                    <a:p>
                      <a:pPr algn="ctr"/>
                      <a:endParaRPr lang="en-VN" sz="2500" dirty="0">
                        <a:solidFill>
                          <a:schemeClr val="bg1"/>
                        </a:solidFill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500" dirty="0">
                          <a:solidFill>
                            <a:schemeClr val="bg1"/>
                          </a:solidFill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Thế giới trước khi trẻ con ra đời</a:t>
                      </a:r>
                    </a:p>
                  </a:txBody>
                  <a:tcPr marL="66179" marR="66179" marT="33089" marB="33089" anchor="ctr">
                    <a:lnL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500" dirty="0">
                          <a:solidFill>
                            <a:schemeClr val="bg1"/>
                          </a:solidFill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Thế giới sau khi trẻ con ra đời</a:t>
                      </a:r>
                    </a:p>
                  </a:txBody>
                  <a:tcPr marL="66179" marR="66179" marT="33089" marB="33089" anchor="ctr">
                    <a:lnL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2946476"/>
                  </a:ext>
                </a:extLst>
              </a:tr>
              <a:tr h="766786">
                <a:tc>
                  <a:txBody>
                    <a:bodyPr/>
                    <a:lstStyle/>
                    <a:p>
                      <a:pPr algn="ctr"/>
                      <a:r>
                        <a:rPr lang="en-VN" sz="2500" b="1" i="1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Hình ảnh</a:t>
                      </a:r>
                    </a:p>
                  </a:txBody>
                  <a:tcPr marL="66179" marR="66179" marT="33089" marB="33089" anchor="ctr">
                    <a:lnL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500" dirty="0">
                        <a:solidFill>
                          <a:schemeClr val="tx1"/>
                        </a:solidFill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500" dirty="0">
                        <a:solidFill>
                          <a:schemeClr val="tx1"/>
                        </a:solidFill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0892394"/>
                  </a:ext>
                </a:extLst>
              </a:tr>
              <a:tr h="574775">
                <a:tc>
                  <a:txBody>
                    <a:bodyPr/>
                    <a:lstStyle/>
                    <a:p>
                      <a:pPr algn="ctr"/>
                      <a:r>
                        <a:rPr lang="en-VN" sz="2500" b="1" i="1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Màu sắc</a:t>
                      </a:r>
                    </a:p>
                  </a:txBody>
                  <a:tcPr marL="66179" marR="66179" marT="33089" marB="33089" anchor="ctr">
                    <a:lnL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500" dirty="0">
                        <a:solidFill>
                          <a:schemeClr val="tx1"/>
                        </a:solidFill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500" dirty="0">
                        <a:solidFill>
                          <a:schemeClr val="tx1"/>
                        </a:solidFill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388626"/>
                  </a:ext>
                </a:extLst>
              </a:tr>
              <a:tr h="439062">
                <a:tc>
                  <a:txBody>
                    <a:bodyPr/>
                    <a:lstStyle/>
                    <a:p>
                      <a:pPr algn="ctr"/>
                      <a:r>
                        <a:rPr lang="en-VN" sz="2500" b="1" i="1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Âm thanh</a:t>
                      </a:r>
                    </a:p>
                  </a:txBody>
                  <a:tcPr marL="66179" marR="66179" marT="33089" marB="33089" anchor="ctr">
                    <a:lnL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500" dirty="0">
                        <a:solidFill>
                          <a:schemeClr val="tx1"/>
                        </a:solidFill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500" dirty="0">
                        <a:solidFill>
                          <a:schemeClr val="tx1"/>
                        </a:solidFill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8598755"/>
                  </a:ext>
                </a:extLst>
              </a:tr>
              <a:tr h="659951">
                <a:tc>
                  <a:txBody>
                    <a:bodyPr/>
                    <a:lstStyle/>
                    <a:p>
                      <a:pPr algn="ctr"/>
                      <a:r>
                        <a:rPr lang="en-VN" sz="2500" b="1" i="1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Ánh sáng</a:t>
                      </a:r>
                    </a:p>
                  </a:txBody>
                  <a:tcPr marL="66179" marR="66179" marT="33089" marB="33089" anchor="ctr">
                    <a:lnL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500" dirty="0">
                        <a:solidFill>
                          <a:schemeClr val="tx1"/>
                        </a:solidFill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500" dirty="0">
                        <a:solidFill>
                          <a:schemeClr val="tx1"/>
                        </a:solidFill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8158689"/>
                  </a:ext>
                </a:extLst>
              </a:tr>
              <a:tr h="805625">
                <a:tc>
                  <a:txBody>
                    <a:bodyPr/>
                    <a:lstStyle/>
                    <a:p>
                      <a:pPr algn="ctr"/>
                      <a:r>
                        <a:rPr lang="en-US" sz="2500" b="1" i="1" dirty="0" err="1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500" b="1" i="1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i="1" dirty="0" err="1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en-US" sz="2500" b="1" i="1" dirty="0">
                        <a:solidFill>
                          <a:schemeClr val="tx1"/>
                        </a:solidFill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VN" sz="2500" b="1" i="1" dirty="0">
                        <a:solidFill>
                          <a:schemeClr val="tx1"/>
                        </a:solidFill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400" dirty="0">
                        <a:solidFill>
                          <a:schemeClr val="tx1"/>
                        </a:solidFill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500" dirty="0">
                        <a:solidFill>
                          <a:schemeClr val="tx1"/>
                        </a:solidFill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3651326"/>
                  </a:ext>
                </a:extLst>
              </a:tr>
              <a:tr h="944074">
                <a:tc>
                  <a:txBody>
                    <a:bodyPr/>
                    <a:lstStyle/>
                    <a:p>
                      <a:pPr algn="ctr"/>
                      <a:r>
                        <a:rPr lang="en-US" sz="2500" b="1" i="1" dirty="0" err="1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500" b="1" i="1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i="1" dirty="0" err="1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endParaRPr lang="en-VN" sz="2500" b="1" i="1" dirty="0">
                        <a:solidFill>
                          <a:schemeClr val="tx1"/>
                        </a:solidFill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500" dirty="0">
                        <a:solidFill>
                          <a:schemeClr val="tx1"/>
                        </a:solidFill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500" dirty="0">
                        <a:solidFill>
                          <a:schemeClr val="tx1"/>
                        </a:solidFill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2931285"/>
                  </a:ext>
                </a:extLst>
              </a:tr>
            </a:tbl>
          </a:graphicData>
        </a:graphic>
      </p:graphicFrame>
      <p:sp>
        <p:nvSpPr>
          <p:cNvPr id="4" name="Round Diagonal Corner Rectangle 5">
            <a:extLst>
              <a:ext uri="{FF2B5EF4-FFF2-40B4-BE49-F238E27FC236}">
                <a16:creationId xmlns:a16="http://schemas.microsoft.com/office/drawing/2014/main" id="{C79C64CC-64B1-7B52-45CC-D1C1DC3AC2F4}"/>
              </a:ext>
            </a:extLst>
          </p:cNvPr>
          <p:cNvSpPr/>
          <p:nvPr/>
        </p:nvSpPr>
        <p:spPr>
          <a:xfrm>
            <a:off x="4100052" y="1323424"/>
            <a:ext cx="4261477" cy="591393"/>
          </a:xfrm>
          <a:prstGeom prst="round2Diag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latin typeface="Constantia" panose="02030602050306030303" pitchFamily="18" charset="0"/>
              </a:rPr>
              <a:t>PHIẾU BÀI TẬP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endParaRPr lang="en-VN" sz="3200" b="1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08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1" name="图片 31750" descr="1-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9893" y="823787"/>
            <a:ext cx="1412043" cy="657192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4" name="Table 2">
            <a:extLst>
              <a:ext uri="{FF2B5EF4-FFF2-40B4-BE49-F238E27FC236}">
                <a16:creationId xmlns:a16="http://schemas.microsoft.com/office/drawing/2014/main" id="{2B88D507-E09B-BC4B-BBCB-7E5EFB9814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4400557"/>
              </p:ext>
            </p:extLst>
          </p:nvPr>
        </p:nvGraphicFramePr>
        <p:xfrm>
          <a:off x="281826" y="249985"/>
          <a:ext cx="11651056" cy="6635184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018922">
                  <a:extLst>
                    <a:ext uri="{9D8B030D-6E8A-4147-A177-3AD203B41FA5}">
                      <a16:colId xmlns:a16="http://schemas.microsoft.com/office/drawing/2014/main" val="1436079751"/>
                    </a:ext>
                  </a:extLst>
                </a:gridCol>
                <a:gridCol w="4842255">
                  <a:extLst>
                    <a:ext uri="{9D8B030D-6E8A-4147-A177-3AD203B41FA5}">
                      <a16:colId xmlns:a16="http://schemas.microsoft.com/office/drawing/2014/main" val="3035030082"/>
                    </a:ext>
                  </a:extLst>
                </a:gridCol>
                <a:gridCol w="4789879">
                  <a:extLst>
                    <a:ext uri="{9D8B030D-6E8A-4147-A177-3AD203B41FA5}">
                      <a16:colId xmlns:a16="http://schemas.microsoft.com/office/drawing/2014/main" val="615957177"/>
                    </a:ext>
                  </a:extLst>
                </a:gridCol>
              </a:tblGrid>
              <a:tr h="575925">
                <a:tc>
                  <a:txBody>
                    <a:bodyPr/>
                    <a:lstStyle/>
                    <a:p>
                      <a:pPr algn="ctr"/>
                      <a:endParaRPr lang="en-VN" sz="2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5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 giới trước khi trẻ con ra đời</a:t>
                      </a:r>
                    </a:p>
                  </a:txBody>
                  <a:tcPr marL="66179" marR="66179" marT="33089" marB="33089" anchor="ctr">
                    <a:lnL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5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 giới sau khi trẻ con ra đời</a:t>
                      </a:r>
                    </a:p>
                  </a:txBody>
                  <a:tcPr marL="66179" marR="66179" marT="33089" marB="33089" anchor="ctr">
                    <a:lnL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2946476"/>
                  </a:ext>
                </a:extLst>
              </a:tr>
              <a:tr h="1693770">
                <a:tc>
                  <a:txBody>
                    <a:bodyPr/>
                    <a:lstStyle/>
                    <a:p>
                      <a:pPr algn="ctr"/>
                      <a:r>
                        <a:rPr lang="en-VN" sz="25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ảnh</a:t>
                      </a:r>
                    </a:p>
                  </a:txBody>
                  <a:tcPr marL="66179" marR="66179" marT="33089" marB="33089" anchor="ctr">
                    <a:lnL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VN" sz="2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VN" sz="2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0892394"/>
                  </a:ext>
                </a:extLst>
              </a:tr>
              <a:tr h="918025">
                <a:tc>
                  <a:txBody>
                    <a:bodyPr/>
                    <a:lstStyle/>
                    <a:p>
                      <a:pPr algn="ctr"/>
                      <a:r>
                        <a:rPr lang="en-VN" sz="25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 sắc</a:t>
                      </a:r>
                    </a:p>
                  </a:txBody>
                  <a:tcPr marL="66179" marR="66179" marT="33089" marB="33089" anchor="ctr">
                    <a:lnL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VN" sz="2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VN" sz="2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388626"/>
                  </a:ext>
                </a:extLst>
              </a:tr>
              <a:tr h="643592">
                <a:tc>
                  <a:txBody>
                    <a:bodyPr/>
                    <a:lstStyle/>
                    <a:p>
                      <a:pPr algn="ctr"/>
                      <a:r>
                        <a:rPr lang="en-VN" sz="25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 thanh</a:t>
                      </a:r>
                    </a:p>
                  </a:txBody>
                  <a:tcPr marL="66179" marR="66179" marT="33089" marB="33089" anchor="ctr">
                    <a:lnL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VN" sz="2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VN" sz="2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8598755"/>
                  </a:ext>
                </a:extLst>
              </a:tr>
              <a:tr h="652649">
                <a:tc>
                  <a:txBody>
                    <a:bodyPr/>
                    <a:lstStyle/>
                    <a:p>
                      <a:pPr algn="ctr"/>
                      <a:r>
                        <a:rPr lang="en-VN" sz="25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 sáng</a:t>
                      </a:r>
                    </a:p>
                  </a:txBody>
                  <a:tcPr marL="66179" marR="66179" marT="33089" marB="33089" anchor="ctr">
                    <a:lnL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VN" sz="2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VN" sz="2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8158689"/>
                  </a:ext>
                </a:extLst>
              </a:tr>
              <a:tr h="991050">
                <a:tc>
                  <a:txBody>
                    <a:bodyPr/>
                    <a:lstStyle/>
                    <a:p>
                      <a:pPr algn="ctr"/>
                      <a:r>
                        <a:rPr lang="en-US" sz="2500" b="1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5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en-VN" sz="25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VN" sz="2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VN" sz="2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0708414"/>
                  </a:ext>
                </a:extLst>
              </a:tr>
              <a:tr h="1160173">
                <a:tc>
                  <a:txBody>
                    <a:bodyPr/>
                    <a:lstStyle/>
                    <a:p>
                      <a:pPr algn="ctr"/>
                      <a:r>
                        <a:rPr lang="en-VN" sz="2500" b="1" i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 xét</a:t>
                      </a:r>
                    </a:p>
                  </a:txBody>
                  <a:tcPr marL="66179" marR="66179" marT="33089" marB="33089" anchor="ctr">
                    <a:lnL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VN" sz="25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VN" sz="2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8667101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398393" y="999590"/>
            <a:ext cx="4641586" cy="871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VN" sz="2533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Trái đất trụi trần, không có cây cối,  chưa có mặt trời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98393" y="2670385"/>
            <a:ext cx="2084601" cy="48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VN" sz="2533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Màu đen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98393" y="4104189"/>
            <a:ext cx="2970556" cy="48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533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“</a:t>
            </a:r>
            <a:r>
              <a:rPr lang="en-VN" sz="2533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chỉ toàn bóng đêm”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28635" y="5858410"/>
            <a:ext cx="4811344" cy="871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VN" sz="2533" b="1" dirty="0">
                <a:solidFill>
                  <a:srgbClr val="C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Thế giới tối tăm, đơn điệu, tẻ nhạt, hoang sơ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35813" y="823787"/>
            <a:ext cx="4701235" cy="1651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VN" sz="2533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Mặt trời nhô cao; cây bằng gang tay, lá bằng sợi tóc, hoa bằng cái cúc, làn gió, dòng sông, biển, đám mây, con đường,…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38302" y="2490282"/>
            <a:ext cx="4638236" cy="871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VN" sz="2533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Màu xanh của cỏ, cây, màu đỏ của hoa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38302" y="3429000"/>
            <a:ext cx="3566531" cy="48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VN" sz="2533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Tiếng chim hót</a:t>
            </a:r>
            <a:r>
              <a:rPr lang="en-US" sz="2533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, </a:t>
            </a:r>
            <a:r>
              <a:rPr lang="en-US" sz="2533" dirty="0" err="1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tiếng</a:t>
            </a:r>
            <a:r>
              <a:rPr lang="en-US" sz="2533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533" dirty="0" err="1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gió</a:t>
            </a:r>
            <a:endParaRPr lang="en-VN" sz="2533" dirty="0"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6019" y="4104189"/>
            <a:ext cx="3885917" cy="48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VN" sz="2533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Mặt trời chiếu sáng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07336" y="5817263"/>
            <a:ext cx="3700167" cy="871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VN" sz="2533" b="1" dirty="0">
                <a:solidFill>
                  <a:srgbClr val="C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Rực rỡ, sinh động,</a:t>
            </a:r>
          </a:p>
          <a:p>
            <a:pPr lvl="0" algn="ctr"/>
            <a:r>
              <a:rPr lang="en-VN" sz="2533" b="1" dirty="0">
                <a:solidFill>
                  <a:srgbClr val="C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tươi đẹp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806941-44A0-A43C-6CF1-C66E93E745D6}"/>
              </a:ext>
            </a:extLst>
          </p:cNvPr>
          <p:cNvSpPr txBox="1"/>
          <p:nvPr/>
        </p:nvSpPr>
        <p:spPr>
          <a:xfrm>
            <a:off x="2367632" y="4701647"/>
            <a:ext cx="453334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2CD820-87DD-D241-C8C4-6D97650CA685}"/>
              </a:ext>
            </a:extLst>
          </p:cNvPr>
          <p:cNvSpPr txBox="1"/>
          <p:nvPr/>
        </p:nvSpPr>
        <p:spPr>
          <a:xfrm>
            <a:off x="7270344" y="4758348"/>
            <a:ext cx="367726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So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liệt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kê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hóa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93825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8" grpId="0"/>
      <p:bldP spid="10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1" name="图片 72710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5"/>
            <a:ext cx="14071021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710" name="图片 72709" descr="PPT素材-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97777" y="-567689"/>
            <a:ext cx="13089777" cy="7754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8ED20A-0103-D942-A1BA-FB75D0439464}"/>
              </a:ext>
            </a:extLst>
          </p:cNvPr>
          <p:cNvSpPr txBox="1"/>
          <p:nvPr/>
        </p:nvSpPr>
        <p:spPr>
          <a:xfrm rot="21225438">
            <a:off x="136535" y="3133471"/>
            <a:ext cx="4665393" cy="2765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3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Mọi sự thay đổi trên thế giới đều bắt nguồn từ sự sinh ra của trẻ con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4B3C9E-1493-A640-9106-47600E530DFC}"/>
              </a:ext>
            </a:extLst>
          </p:cNvPr>
          <p:cNvSpPr txBox="1"/>
          <p:nvPr/>
        </p:nvSpPr>
        <p:spPr>
          <a:xfrm rot="438917">
            <a:off x="5836931" y="787595"/>
            <a:ext cx="4047612" cy="2964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sự vật, hiện tượng nâng đỡ, nuôi dưỡng trẻ con trưởng thành về vật chất và tâm hồn.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5400000">
            <a:off x="5067301" y="516974"/>
            <a:ext cx="2057400" cy="12192000"/>
            <a:chOff x="0" y="0"/>
            <a:chExt cx="81280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5400000">
            <a:off x="6056102" y="5584274"/>
            <a:ext cx="6964209" cy="69642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27784" y="685801"/>
            <a:ext cx="1000957" cy="2627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505244" y="423049"/>
            <a:ext cx="1000957" cy="262751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2183" y="2303451"/>
            <a:ext cx="1464183" cy="2743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6532" y="231540"/>
            <a:ext cx="10059669" cy="10873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0908" y="1232383"/>
            <a:ext cx="6175783" cy="106689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57962" y="2412915"/>
            <a:ext cx="33765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454069" y="2412915"/>
            <a:ext cx="33765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7962" y="3756496"/>
            <a:ext cx="33765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54069" y="3756496"/>
            <a:ext cx="33765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5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846940" y="4272689"/>
            <a:ext cx="4345061" cy="2585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2222124" flipH="1">
            <a:off x="-416472" y="4704247"/>
            <a:ext cx="1779651" cy="2743200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830788" y="4647313"/>
            <a:ext cx="3107213" cy="19225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8820" y="390152"/>
            <a:ext cx="69933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73882" y="0"/>
            <a:ext cx="48910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7850357" y="823257"/>
            <a:ext cx="373813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Nhưng còn cần cho trẻ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Tình yêu và lời ru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nên mẹ sinh ra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bế bồng chăm sóc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Mẹ mang về tiếng hát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cái bống cái bang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cái hoa rất thơm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cánh cò rất trắng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vị gừng rất đắng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vết lấm chưa khô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đầu nguồn cơn mưa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bãi sông cát vắng...</a:t>
            </a:r>
          </a:p>
          <a:p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42949" y="1305959"/>
            <a:ext cx="3119595" cy="4514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11748" y="2140780"/>
            <a:ext cx="2889663" cy="4309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498138" y="2617113"/>
            <a:ext cx="2860423" cy="4309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3353" y="1340600"/>
            <a:ext cx="577789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837" y="3428999"/>
            <a:ext cx="4140719" cy="2985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6" descr="Happy motherãâãâãâãâ¢ãâãâãâãâãâãâãâãâs day, beautiful mother and daughter character hand drawn cartoon art illustration Free Vector">
            <a:extLst>
              <a:ext uri="{FF2B5EF4-FFF2-40B4-BE49-F238E27FC236}">
                <a16:creationId xmlns:a16="http://schemas.microsoft.com/office/drawing/2014/main" id="{208CF972-12D8-C914-63A2-EB7EE113F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100000" l="4792" r="707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556" y="3296304"/>
            <a:ext cx="3426879" cy="298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4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3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/>
          </p:cNvPicPr>
          <p:nvPr/>
        </p:nvPicPr>
        <p:blipFill rotWithShape="1">
          <a:blip r:embed="rId3">
            <a:biLevel thresh="50000"/>
          </a:blip>
          <a:srcRect r="54523"/>
          <a:stretch/>
        </p:blipFill>
        <p:spPr>
          <a:xfrm rot="5400000">
            <a:off x="1962561" y="-2026682"/>
            <a:ext cx="1311900" cy="5237021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/>
          </p:cNvPicPr>
          <p:nvPr/>
        </p:nvPicPr>
        <p:blipFill rotWithShape="1">
          <a:blip r:embed="rId3">
            <a:biLevel thresh="50000"/>
          </a:blip>
          <a:srcRect r="54523"/>
          <a:stretch/>
        </p:blipFill>
        <p:spPr>
          <a:xfrm rot="5400000">
            <a:off x="12436606" y="-2033091"/>
            <a:ext cx="1311900" cy="5237021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/>
          </p:cNvPicPr>
          <p:nvPr/>
        </p:nvPicPr>
        <p:blipFill rotWithShape="1">
          <a:blip r:embed="rId3">
            <a:biLevel thresh="50000"/>
          </a:blip>
          <a:srcRect r="54523"/>
          <a:stretch/>
        </p:blipFill>
        <p:spPr>
          <a:xfrm rot="5400000">
            <a:off x="7199584" y="-2033091"/>
            <a:ext cx="1311900" cy="5237021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4" cstate="print">
            <a:alphaModFix amt="40000"/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427077" y="-117432"/>
            <a:ext cx="6964209" cy="696420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76905" y="1664083"/>
            <a:ext cx="3838149" cy="5183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2F7D52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07000"/>
              </a:lnSpc>
              <a:tabLst>
                <a:tab pos="1386840" algn="l"/>
              </a:tabLs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+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bang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gợi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liên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tưởng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ca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dao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quen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thuộc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cái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bống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giống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như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bé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ngoan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ngoãn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chăm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chỉ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ca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dao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“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Cái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Bống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cái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bống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bang...”.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Nhắc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cái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bống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nhà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ngầm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nhắc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nhở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bé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ngoan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ngoãn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hiếu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thảo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biết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yêu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thương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giúp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đỡ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cha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mẹ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197804" y="1674324"/>
            <a:ext cx="3556977" cy="5183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2F7D52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07000"/>
              </a:lnSpc>
              <a:tabLst>
                <a:tab pos="1386840" algn="l"/>
              </a:tabLs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+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Cánh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cò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trắng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gợi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ca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dao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“Con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cò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mà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đi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ăn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đêm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...”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Cánh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cò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trắng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tượng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dân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vất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vẻ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nắng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sương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kiến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ăn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mà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vẫn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quanh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năm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thiếu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thốn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Tuy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hoàn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cảnh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sống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lam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lũ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cực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nhọc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nhưng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họ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vẫn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luôn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giữ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tấm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lòng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sạch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963923" y="1664083"/>
            <a:ext cx="2090057" cy="5183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2F7D52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</a:pPr>
            <a:r>
              <a:rPr lang="en-US" altLang="ja-JP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+ </a:t>
            </a:r>
            <a:r>
              <a:rPr lang="en-US" altLang="ja-JP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Vị</a:t>
            </a:r>
            <a:r>
              <a:rPr lang="en-US" altLang="ja-JP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gừng</a:t>
            </a:r>
            <a:r>
              <a:rPr lang="en-US" altLang="ja-JP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: </a:t>
            </a:r>
            <a:r>
              <a:rPr lang="en-US" altLang="ja-JP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gợi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đến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bài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ca </a:t>
            </a:r>
            <a:r>
              <a:rPr lang="en-US" altLang="ja-JP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dao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“</a:t>
            </a:r>
            <a:r>
              <a:rPr lang="en-US" altLang="ja-JP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Tay</a:t>
            </a:r>
            <a:r>
              <a:rPr lang="en-US" altLang="ja-JP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nâng</a:t>
            </a:r>
            <a:r>
              <a:rPr lang="en-US" altLang="ja-JP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chén</a:t>
            </a:r>
            <a:r>
              <a:rPr lang="en-US" altLang="ja-JP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muối</a:t>
            </a:r>
            <a:r>
              <a:rPr lang="en-US" altLang="ja-JP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đĩa</a:t>
            </a:r>
            <a:r>
              <a:rPr lang="en-US" altLang="ja-JP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gừng</a:t>
            </a:r>
            <a:r>
              <a:rPr lang="en-US" altLang="ja-JP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...” </a:t>
            </a:r>
            <a:r>
              <a:rPr lang="en-US" altLang="ja-JP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Bài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ca </a:t>
            </a:r>
            <a:r>
              <a:rPr lang="en-US" altLang="ja-JP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nhắc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nhở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sự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thủy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chung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, </a:t>
            </a:r>
            <a:r>
              <a:rPr lang="en-US" altLang="ja-JP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nghĩa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tình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   </a:t>
            </a:r>
            <a:endParaRPr lang="en-US" altLang="ja-JP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0249149" y="1674324"/>
            <a:ext cx="1707323" cy="5183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2F7D52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07000"/>
              </a:lnSpc>
              <a:tabLst>
                <a:tab pos="1386840" algn="l"/>
              </a:tabLs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+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lấm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mưa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sông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...</a:t>
            </a:r>
          </a:p>
          <a:p>
            <a:pPr algn="ctr">
              <a:lnSpc>
                <a:spcPct val="107000"/>
              </a:lnSpc>
              <a:tabLst>
                <a:tab pos="1386840" algn="l"/>
              </a:tabLst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Gợi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nhọc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nhằn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khó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khan,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công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việc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vất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vả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MS Mincho"/>
            </a:endParaRPr>
          </a:p>
          <a:p>
            <a:pPr algn="ctr">
              <a:lnSpc>
                <a:spcPct val="107000"/>
              </a:lnSpc>
              <a:tabLst>
                <a:tab pos="1386840" algn="l"/>
              </a:tabLst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MS Mincho"/>
            </a:endParaRPr>
          </a:p>
          <a:p>
            <a:pPr algn="ctr">
              <a:lnSpc>
                <a:spcPct val="107000"/>
              </a:lnSpc>
              <a:tabLst>
                <a:tab pos="1386840" algn="l"/>
              </a:tabLst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MS Mincho"/>
            </a:endParaRPr>
          </a:p>
          <a:p>
            <a:pPr algn="ctr">
              <a:lnSpc>
                <a:spcPct val="107000"/>
              </a:lnSpc>
              <a:tabLst>
                <a:tab pos="1386840" algn="l"/>
              </a:tabLst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2095979" y="828898"/>
            <a:ext cx="3991155" cy="824944"/>
          </a:xfrm>
          <a:prstGeom prst="straightConnector1">
            <a:avLst/>
          </a:prstGeom>
          <a:ln>
            <a:solidFill>
              <a:srgbClr val="2F7D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087134" y="828898"/>
            <a:ext cx="5015676" cy="824944"/>
          </a:xfrm>
          <a:prstGeom prst="straightConnector1">
            <a:avLst/>
          </a:prstGeom>
          <a:ln>
            <a:solidFill>
              <a:srgbClr val="2F7D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5976292" y="828898"/>
            <a:ext cx="110842" cy="824944"/>
          </a:xfrm>
          <a:prstGeom prst="straightConnector1">
            <a:avLst/>
          </a:prstGeom>
          <a:ln>
            <a:solidFill>
              <a:srgbClr val="2F7D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6" idx="0"/>
          </p:cNvCxnSpPr>
          <p:nvPr/>
        </p:nvCxnSpPr>
        <p:spPr>
          <a:xfrm>
            <a:off x="6087134" y="828898"/>
            <a:ext cx="2921818" cy="835185"/>
          </a:xfrm>
          <a:prstGeom prst="straightConnector1">
            <a:avLst/>
          </a:prstGeom>
          <a:ln>
            <a:solidFill>
              <a:srgbClr val="2F7D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biLevel thresh="50000"/>
          </a:blip>
          <a:stretch>
            <a:fillRect/>
          </a:stretch>
        </p:blipFill>
        <p:spPr>
          <a:xfrm>
            <a:off x="1870979" y="168381"/>
            <a:ext cx="869974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746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10233844" y="-1059120"/>
            <a:ext cx="2242566" cy="2743200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846940" y="4272689"/>
            <a:ext cx="4345061" cy="2585311"/>
          </a:xfrm>
          <a:prstGeom prst="rect">
            <a:avLst/>
          </a:prstGeom>
        </p:spPr>
      </p:pic>
      <p:pic>
        <p:nvPicPr>
          <p:cNvPr id="15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830788" y="4647313"/>
            <a:ext cx="3107213" cy="192258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18820" y="390152"/>
            <a:ext cx="69933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273882" y="0"/>
            <a:ext cx="48910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8" name="Rectangle 17"/>
          <p:cNvSpPr/>
          <p:nvPr/>
        </p:nvSpPr>
        <p:spPr>
          <a:xfrm>
            <a:off x="7850357" y="823257"/>
            <a:ext cx="373813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Nhưng còn cần cho trẻ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Tình yêu và lời ru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nên mẹ sinh ra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bế bồng chăm sóc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Mẹ mang về tiếng hát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cái bống cái bang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cái hoa rất thơm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cánh cò rất trắng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vị gừng rất đắng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vết lấm chưa khô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đầu nguồn cơn mưa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bãi sông cát vắng...</a:t>
            </a:r>
          </a:p>
          <a:p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842949" y="1305959"/>
            <a:ext cx="3119595" cy="4514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411748" y="2140780"/>
            <a:ext cx="2889663" cy="4309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498138" y="2617113"/>
            <a:ext cx="2860423" cy="4309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73353" y="1340600"/>
            <a:ext cx="577789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73353" y="3534987"/>
            <a:ext cx="6451023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tabLst>
                <a:tab pos="1386840" algn="l"/>
              </a:tabLs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Lời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nhắn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nhủ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cần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cách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sống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đep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biết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yêu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thương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chia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sẻ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nhân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thủy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chung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3353" y="5101417"/>
            <a:ext cx="6489088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tabLst>
                <a:tab pos="1386840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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dòng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sữa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mát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lành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nuôi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dưỡng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tâm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hồn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trẻ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thơ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2" descr="Hand drawn mother's day illustration Free Vector">
            <a:extLst>
              <a:ext uri="{FF2B5EF4-FFF2-40B4-BE49-F238E27FC236}">
                <a16:creationId xmlns:a16="http://schemas.microsoft.com/office/drawing/2014/main" id="{8898B893-C042-C04F-271F-0FBFC608B2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537" b="97125" l="1597" r="93291">
                        <a14:foregroundMark x1="71885" y1="72204" x2="62939" y2="91534"/>
                        <a14:foregroundMark x1="19489" y1="58466" x2="23802" y2="6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55" t="19681" r="5985"/>
          <a:stretch/>
        </p:blipFill>
        <p:spPr bwMode="auto">
          <a:xfrm>
            <a:off x="5412294" y="1286627"/>
            <a:ext cx="1704932" cy="170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94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/>
          </p:cNvPicPr>
          <p:nvPr/>
        </p:nvPicPr>
        <p:blipFill rotWithShape="1">
          <a:blip r:embed="rId3">
            <a:biLevel thresh="25000"/>
          </a:blip>
          <a:srcRect l="46968"/>
          <a:stretch/>
        </p:blipFill>
        <p:spPr>
          <a:xfrm rot="5400000">
            <a:off x="3876726" y="-4429213"/>
            <a:ext cx="3553842" cy="72544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36121" y="6142920"/>
            <a:ext cx="928616" cy="8995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87344" y="6063912"/>
            <a:ext cx="928616" cy="8995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88521" y="5535106"/>
            <a:ext cx="928616" cy="89959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690965" y="97765"/>
            <a:ext cx="69933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5787" y="1211346"/>
            <a:ext cx="4190455" cy="52629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trẻ con khao khát</a:t>
            </a:r>
          </a:p>
          <a:p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ngày xưa, ngày sau</a:t>
            </a:r>
          </a:p>
          <a:p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hiểu là từ đâu</a:t>
            </a:r>
          </a:p>
          <a:p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 bà về ở đó</a:t>
            </a:r>
          </a:p>
          <a:p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cho bao chuyện cổ</a:t>
            </a:r>
          </a:p>
          <a:p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con cóc, nàng tiên</a:t>
            </a:r>
            <a:endParaRPr lang="en-US" sz="2800" dirty="0">
              <a:solidFill>
                <a:srgbClr val="001A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cô Tấm ở hiền</a:t>
            </a:r>
          </a:p>
          <a:p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Thằng Lý Thông ở ác...</a:t>
            </a:r>
            <a:endParaRPr lang="en-US" sz="2800" dirty="0">
              <a:solidFill>
                <a:srgbClr val="001A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tóc bà thì bạc</a:t>
            </a:r>
          </a:p>
          <a:p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mắt bà thì vui</a:t>
            </a:r>
          </a:p>
          <a:p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 kể đến suốt đời</a:t>
            </a:r>
          </a:p>
          <a:p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 không sao hết chuyện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54455" y="3021587"/>
            <a:ext cx="3389671" cy="377955"/>
          </a:xfrm>
          <a:prstGeom prst="rect">
            <a:avLst/>
          </a:prstGeom>
          <a:solidFill>
            <a:srgbClr val="2F7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830550" y="1825632"/>
            <a:ext cx="46843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75787" y="5535106"/>
            <a:ext cx="3389671" cy="377955"/>
          </a:xfrm>
          <a:prstGeom prst="rect">
            <a:avLst/>
          </a:prstGeom>
          <a:solidFill>
            <a:srgbClr val="2F7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577799" y="3687679"/>
            <a:ext cx="6277105" cy="2727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tabLst>
                <a:tab pos="1386840" algn="l"/>
              </a:tabLst>
            </a:pPr>
            <a:r>
              <a:rPr lang="en-US" sz="3200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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cổ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mang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triết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lí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hậu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đạo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đức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;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suối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nguồn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trẻo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nuôi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dưỡng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bồi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đắp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hồn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8" descr="Cháu bà nội, tội bà ngoại! | U&amp;amp;Bank">
            <a:extLst>
              <a:ext uri="{FF2B5EF4-FFF2-40B4-BE49-F238E27FC236}">
                <a16:creationId xmlns:a16="http://schemas.microsoft.com/office/drawing/2014/main" id="{72F3C78A-A3D5-CC1B-E796-D8A6FD5129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70222" l="10000" r="99000">
                        <a14:foregroundMark x1="84000" y1="10333" x2="90000" y2="15111"/>
                        <a14:foregroundMark x1="89333" y1="15556" x2="88222" y2="19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98" t="4760" r="8124" b="29832"/>
          <a:stretch/>
        </p:blipFill>
        <p:spPr bwMode="auto">
          <a:xfrm>
            <a:off x="9684326" y="97765"/>
            <a:ext cx="2271793" cy="237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09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8" grpId="0" animBg="1"/>
      <p:bldP spid="29" grpId="0"/>
      <p:bldP spid="30" grpId="0" animBg="1"/>
      <p:bldP spid="3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5487730"/>
            <a:ext cx="3772334" cy="14759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V="1">
            <a:off x="8027102" y="-52162"/>
            <a:ext cx="3772334" cy="147592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2585241" y="1329008"/>
            <a:ext cx="700207" cy="60742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556449" y="5387690"/>
            <a:ext cx="700207" cy="6074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977584" y="554425"/>
            <a:ext cx="1000957" cy="26275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641334" y="2054990"/>
            <a:ext cx="1000957" cy="26275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841987" y="6040825"/>
            <a:ext cx="1000957" cy="26275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36641" y="4871783"/>
            <a:ext cx="1000957" cy="26275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/>
          <a:srcRect l="4542" t="7764" r="4135" b="6654"/>
          <a:stretch/>
        </p:blipFill>
        <p:spPr>
          <a:xfrm>
            <a:off x="484909" y="83126"/>
            <a:ext cx="5153891" cy="34359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86462" y="64291"/>
            <a:ext cx="5715000" cy="345043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063" y="3600447"/>
            <a:ext cx="5072062" cy="315753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86462" y="3600447"/>
            <a:ext cx="5715000" cy="31575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 rot="18998240">
            <a:off x="3729577" y="1271382"/>
            <a:ext cx="4099432" cy="4133549"/>
          </a:xfrm>
          <a:prstGeom prst="rect">
            <a:avLst/>
          </a:prstGeom>
          <a:solidFill>
            <a:schemeClr val="bg1"/>
          </a:solidFill>
          <a:ln>
            <a:solidFill>
              <a:srgbClr val="2F7D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70234" y="1482447"/>
            <a:ext cx="4493141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5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itle 4"/>
          <p:cNvSpPr txBox="1">
            <a:spLocks/>
          </p:cNvSpPr>
          <p:nvPr/>
        </p:nvSpPr>
        <p:spPr>
          <a:xfrm>
            <a:off x="-1" y="2244689"/>
            <a:ext cx="3923863" cy="1151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189" indent="-457189" algn="l">
              <a:buFont typeface="Arial" panose="020B0604020202020204" pitchFamily="34" charset="0"/>
              <a:buChar char="•"/>
            </a:pPr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Bố bảo biết ngoan.</a:t>
            </a:r>
          </a:p>
          <a:p>
            <a:pPr marL="457189" indent="-457189" algn="l">
              <a:buFont typeface="Arial" panose="020B0604020202020204" pitchFamily="34" charset="0"/>
              <a:buChar char="•"/>
            </a:pPr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Bố dạy biết nghĩ.</a:t>
            </a:r>
          </a:p>
        </p:txBody>
      </p:sp>
      <p:sp>
        <p:nvSpPr>
          <p:cNvPr id="11" name="Title 4"/>
          <p:cNvSpPr txBox="1">
            <a:spLocks/>
          </p:cNvSpPr>
          <p:nvPr/>
        </p:nvSpPr>
        <p:spPr>
          <a:xfrm>
            <a:off x="8282152" y="4680607"/>
            <a:ext cx="3587531" cy="155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Bố dạy kiến thức về thiên nhiên, cuộc sống bên ngoài.</a:t>
            </a:r>
          </a:p>
        </p:txBody>
      </p:sp>
      <p:pic>
        <p:nvPicPr>
          <p:cNvPr id="5122" name="Picture 2" descr="Organic flat father's day illustration Free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834" y="2244690"/>
            <a:ext cx="3814525" cy="38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4"/>
          <p:cNvSpPr txBox="1">
            <a:spLocks/>
          </p:cNvSpPr>
          <p:nvPr/>
        </p:nvSpPr>
        <p:spPr>
          <a:xfrm>
            <a:off x="8516010" y="1894269"/>
            <a:ext cx="2779109" cy="185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189" indent="-457189" algn="l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Mặt bể.</a:t>
            </a:r>
          </a:p>
          <a:p>
            <a:pPr marL="457189" indent="-457189" algn="l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Đường đi</a:t>
            </a:r>
          </a:p>
          <a:p>
            <a:pPr marL="457189" indent="-457189" algn="l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Núi xanh</a:t>
            </a:r>
          </a:p>
          <a:p>
            <a:pPr marL="457189" indent="-457189" algn="l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Trái đất</a:t>
            </a:r>
          </a:p>
        </p:txBody>
      </p:sp>
      <p:sp>
        <p:nvSpPr>
          <p:cNvPr id="3" name="Down Arrow 2"/>
          <p:cNvSpPr/>
          <p:nvPr/>
        </p:nvSpPr>
        <p:spPr>
          <a:xfrm>
            <a:off x="9207062" y="3943104"/>
            <a:ext cx="1179237" cy="541309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13" name="Down Arrow 12"/>
          <p:cNvSpPr/>
          <p:nvPr/>
        </p:nvSpPr>
        <p:spPr>
          <a:xfrm>
            <a:off x="1008994" y="3976362"/>
            <a:ext cx="1179237" cy="541309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205681" y="4484413"/>
            <a:ext cx="3587531" cy="155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Bố dạy cách sống, cách đối xử với mọi người.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B287A5-E19C-BD35-BE18-49120FDBE3BF}"/>
              </a:ext>
            </a:extLst>
          </p:cNvPr>
          <p:cNvSpPr/>
          <p:nvPr/>
        </p:nvSpPr>
        <p:spPr>
          <a:xfrm>
            <a:off x="2803319" y="506397"/>
            <a:ext cx="69933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60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build="p"/>
      <p:bldP spid="11" grpId="0"/>
      <p:bldP spid="9" grpId="0" build="p"/>
      <p:bldP spid="3" grpId="0" animBg="1"/>
      <p:bldP spid="13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6"/>
          <a:stretch/>
        </p:blipFill>
        <p:spPr>
          <a:xfrm>
            <a:off x="-1891778" y="13625"/>
            <a:ext cx="13699677" cy="44909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81643" y="457829"/>
            <a:ext cx="331039" cy="33103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43685" y="3927566"/>
            <a:ext cx="331039" cy="33103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9465788">
            <a:off x="10552299" y="738241"/>
            <a:ext cx="1612957" cy="666603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6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2427077" y="-117432"/>
            <a:ext cx="6964209" cy="6964209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0"/>
            <a:ext cx="3777615" cy="68580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296349">
            <a:off x="2231348" y="2992419"/>
            <a:ext cx="1885888" cy="3105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7615" y="-113237"/>
            <a:ext cx="7718205" cy="483454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726093" y="4518211"/>
            <a:ext cx="30818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40469" r="100000"/>
                    </a14:imgEffect>
                  </a14:imgLayer>
                </a14:imgProps>
              </a:ext>
            </a:extLst>
          </a:blip>
          <a:srcRect l="40909"/>
          <a:stretch/>
        </p:blipFill>
        <p:spPr>
          <a:xfrm flipH="1">
            <a:off x="7569" y="1670434"/>
            <a:ext cx="5436573" cy="51763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1F4A80-62BD-C19A-07F9-F29801F7C67D}"/>
              </a:ext>
            </a:extLst>
          </p:cNvPr>
          <p:cNvSpPr txBox="1"/>
          <p:nvPr/>
        </p:nvSpPr>
        <p:spPr>
          <a:xfrm>
            <a:off x="6267606" y="43704"/>
            <a:ext cx="2979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Tiết</a:t>
            </a:r>
            <a:r>
              <a:rPr lang="en-US" sz="3200" b="1" dirty="0"/>
              <a:t> 15+16+17:</a:t>
            </a:r>
          </a:p>
        </p:txBody>
      </p:sp>
    </p:spTree>
    <p:extLst>
      <p:ext uri="{BB962C8B-B14F-4D97-AF65-F5344CB8AC3E}">
        <p14:creationId xmlns:p14="http://schemas.microsoft.com/office/powerpoint/2010/main" val="1310792153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/>
          </p:cNvPicPr>
          <p:nvPr/>
        </p:nvPicPr>
        <p:blipFill rotWithShape="1">
          <a:blip r:embed="rId3">
            <a:biLevel thresh="50000"/>
          </a:blip>
          <a:srcRect r="54523"/>
          <a:stretch/>
        </p:blipFill>
        <p:spPr>
          <a:xfrm rot="5400000">
            <a:off x="1962561" y="-2026682"/>
            <a:ext cx="1311900" cy="5237021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/>
          </p:cNvPicPr>
          <p:nvPr/>
        </p:nvPicPr>
        <p:blipFill rotWithShape="1">
          <a:blip r:embed="rId3">
            <a:biLevel thresh="50000"/>
          </a:blip>
          <a:srcRect r="54523"/>
          <a:stretch/>
        </p:blipFill>
        <p:spPr>
          <a:xfrm rot="5400000">
            <a:off x="12436606" y="-2033091"/>
            <a:ext cx="1311900" cy="5237021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/>
          </p:cNvPicPr>
          <p:nvPr/>
        </p:nvPicPr>
        <p:blipFill rotWithShape="1">
          <a:blip r:embed="rId3">
            <a:biLevel thresh="50000"/>
          </a:blip>
          <a:srcRect r="54523"/>
          <a:stretch/>
        </p:blipFill>
        <p:spPr>
          <a:xfrm rot="5400000">
            <a:off x="7199584" y="-2033091"/>
            <a:ext cx="1311900" cy="5237021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4" cstate="print">
            <a:alphaModFix amt="40000"/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4813089" y="-217445"/>
            <a:ext cx="6964209" cy="696420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935521" y="395704"/>
            <a:ext cx="9123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6215" y="1383202"/>
            <a:ext cx="497325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</a:rPr>
              <a:t>Chữ bắt đầu có trước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</a:rPr>
              <a:t>Rồi có ghế có bàn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</a:rPr>
              <a:t>Rồi có lớp có trường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</a:rPr>
              <a:t>Và sinh ra thầy giáo...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</a:rPr>
              <a:t>Cái bảng bằng cái chiếu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</a:rPr>
              <a:t>Cục phấn từ đá ra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</a:rPr>
              <a:t>Thầy viết chữ thật to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</a:rPr>
              <a:t>“Chuyện loài người” trước nhất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41711" y="1575915"/>
            <a:ext cx="829877" cy="377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494223" y="2228377"/>
            <a:ext cx="706051" cy="377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626533" y="2228377"/>
            <a:ext cx="777489" cy="377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508509" y="2865320"/>
            <a:ext cx="691765" cy="377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544405" y="2865320"/>
            <a:ext cx="1273956" cy="377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130065" y="3521854"/>
            <a:ext cx="1688295" cy="377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153752" y="4158797"/>
            <a:ext cx="875073" cy="377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84618" y="4781452"/>
            <a:ext cx="1587055" cy="377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Freeform 5"/>
          <p:cNvSpPr>
            <a:spLocks/>
          </p:cNvSpPr>
          <p:nvPr/>
        </p:nvSpPr>
        <p:spPr bwMode="auto">
          <a:xfrm>
            <a:off x="5240709" y="1827473"/>
            <a:ext cx="417511" cy="3943586"/>
          </a:xfrm>
          <a:custGeom>
            <a:avLst/>
            <a:gdLst>
              <a:gd name="T0" fmla="*/ 4 w 161"/>
              <a:gd name="T1" fmla="*/ 6 h 1065"/>
              <a:gd name="T2" fmla="*/ 39 w 161"/>
              <a:gd name="T3" fmla="*/ 4 h 1065"/>
              <a:gd name="T4" fmla="*/ 120 w 161"/>
              <a:gd name="T5" fmla="*/ 239 h 1065"/>
              <a:gd name="T6" fmla="*/ 117 w 161"/>
              <a:gd name="T7" fmla="*/ 415 h 1065"/>
              <a:gd name="T8" fmla="*/ 160 w 161"/>
              <a:gd name="T9" fmla="*/ 521 h 1065"/>
              <a:gd name="T10" fmla="*/ 161 w 161"/>
              <a:gd name="T11" fmla="*/ 522 h 1065"/>
              <a:gd name="T12" fmla="*/ 112 w 161"/>
              <a:gd name="T13" fmla="*/ 617 h 1065"/>
              <a:gd name="T14" fmla="*/ 114 w 161"/>
              <a:gd name="T15" fmla="*/ 863 h 1065"/>
              <a:gd name="T16" fmla="*/ 40 w 161"/>
              <a:gd name="T17" fmla="*/ 1058 h 1065"/>
              <a:gd name="T18" fmla="*/ 0 w 161"/>
              <a:gd name="T19" fmla="*/ 1065 h 1065"/>
              <a:gd name="T20" fmla="*/ 1 w 161"/>
              <a:gd name="T21" fmla="*/ 1052 h 1065"/>
              <a:gd name="T22" fmla="*/ 28 w 161"/>
              <a:gd name="T23" fmla="*/ 1044 h 1065"/>
              <a:gd name="T24" fmla="*/ 88 w 161"/>
              <a:gd name="T25" fmla="*/ 955 h 1065"/>
              <a:gd name="T26" fmla="*/ 86 w 161"/>
              <a:gd name="T27" fmla="*/ 606 h 1065"/>
              <a:gd name="T28" fmla="*/ 134 w 161"/>
              <a:gd name="T29" fmla="*/ 516 h 1065"/>
              <a:gd name="T30" fmla="*/ 91 w 161"/>
              <a:gd name="T31" fmla="*/ 376 h 1065"/>
              <a:gd name="T32" fmla="*/ 95 w 161"/>
              <a:gd name="T33" fmla="*/ 155 h 1065"/>
              <a:gd name="T34" fmla="*/ 36 w 161"/>
              <a:gd name="T35" fmla="*/ 21 h 1065"/>
              <a:gd name="T36" fmla="*/ 3 w 161"/>
              <a:gd name="T37" fmla="*/ 16 h 1065"/>
              <a:gd name="T38" fmla="*/ 4 w 161"/>
              <a:gd name="T39" fmla="*/ 6 h 1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1" h="1065">
                <a:moveTo>
                  <a:pt x="4" y="6"/>
                </a:moveTo>
                <a:cubicBezTo>
                  <a:pt x="12" y="4"/>
                  <a:pt x="25" y="0"/>
                  <a:pt x="39" y="4"/>
                </a:cubicBezTo>
                <a:cubicBezTo>
                  <a:pt x="88" y="16"/>
                  <a:pt x="123" y="86"/>
                  <a:pt x="120" y="239"/>
                </a:cubicBezTo>
                <a:cubicBezTo>
                  <a:pt x="120" y="285"/>
                  <a:pt x="115" y="350"/>
                  <a:pt x="117" y="415"/>
                </a:cubicBezTo>
                <a:cubicBezTo>
                  <a:pt x="118" y="480"/>
                  <a:pt x="142" y="518"/>
                  <a:pt x="160" y="521"/>
                </a:cubicBezTo>
                <a:cubicBezTo>
                  <a:pt x="161" y="522"/>
                  <a:pt x="161" y="522"/>
                  <a:pt x="161" y="522"/>
                </a:cubicBezTo>
                <a:cubicBezTo>
                  <a:pt x="138" y="521"/>
                  <a:pt x="116" y="564"/>
                  <a:pt x="112" y="617"/>
                </a:cubicBezTo>
                <a:cubicBezTo>
                  <a:pt x="105" y="702"/>
                  <a:pt x="111" y="788"/>
                  <a:pt x="114" y="863"/>
                </a:cubicBezTo>
                <a:cubicBezTo>
                  <a:pt x="117" y="970"/>
                  <a:pt x="105" y="1041"/>
                  <a:pt x="40" y="1058"/>
                </a:cubicBezTo>
                <a:cubicBezTo>
                  <a:pt x="19" y="1064"/>
                  <a:pt x="0" y="1065"/>
                  <a:pt x="0" y="1065"/>
                </a:cubicBezTo>
                <a:cubicBezTo>
                  <a:pt x="1" y="1052"/>
                  <a:pt x="1" y="1052"/>
                  <a:pt x="1" y="1052"/>
                </a:cubicBezTo>
                <a:cubicBezTo>
                  <a:pt x="9" y="1050"/>
                  <a:pt x="18" y="1047"/>
                  <a:pt x="28" y="1044"/>
                </a:cubicBezTo>
                <a:cubicBezTo>
                  <a:pt x="61" y="1035"/>
                  <a:pt x="85" y="1013"/>
                  <a:pt x="88" y="955"/>
                </a:cubicBezTo>
                <a:cubicBezTo>
                  <a:pt x="94" y="857"/>
                  <a:pt x="69" y="723"/>
                  <a:pt x="86" y="606"/>
                </a:cubicBezTo>
                <a:cubicBezTo>
                  <a:pt x="93" y="560"/>
                  <a:pt x="114" y="524"/>
                  <a:pt x="134" y="516"/>
                </a:cubicBezTo>
                <a:cubicBezTo>
                  <a:pt x="115" y="496"/>
                  <a:pt x="90" y="441"/>
                  <a:pt x="91" y="376"/>
                </a:cubicBezTo>
                <a:cubicBezTo>
                  <a:pt x="92" y="294"/>
                  <a:pt x="96" y="214"/>
                  <a:pt x="95" y="155"/>
                </a:cubicBezTo>
                <a:cubicBezTo>
                  <a:pt x="94" y="82"/>
                  <a:pt x="75" y="37"/>
                  <a:pt x="36" y="21"/>
                </a:cubicBezTo>
                <a:cubicBezTo>
                  <a:pt x="24" y="16"/>
                  <a:pt x="12" y="16"/>
                  <a:pt x="3" y="16"/>
                </a:cubicBezTo>
                <a:lnTo>
                  <a:pt x="4" y="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solidFill>
              <a:srgbClr val="2F7D52"/>
            </a:solidFill>
          </a:ln>
        </p:spPr>
        <p:txBody>
          <a:bodyPr vert="horz" wrap="square" lIns="91384" tIns="45692" rIns="91384" bIns="4569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939328" y="2417354"/>
            <a:ext cx="5777891" cy="2858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tabLst>
                <a:tab pos="1386840" algn="l"/>
              </a:tabLst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Liệt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kê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chữ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bàn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ghế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lớp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trường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thầy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giáo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bảng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phấn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MS Mincho"/>
            </a:endParaRPr>
          </a:p>
          <a:p>
            <a:pPr algn="just">
              <a:lnSpc>
                <a:spcPct val="107000"/>
              </a:lnSpc>
              <a:tabLst>
                <a:tab pos="1386840" algn="l"/>
              </a:tabLst>
            </a:pP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MS Mincho"/>
              <a:sym typeface="Wingdings" panose="05000000000000000000" pitchFamily="2" charset="2"/>
            </a:endParaRPr>
          </a:p>
          <a:p>
            <a:pPr algn="just">
              <a:lnSpc>
                <a:spcPct val="107000"/>
              </a:lnSpc>
              <a:tabLst>
                <a:tab pos="1386840" algn="l"/>
              </a:tabLst>
            </a:pPr>
            <a:r>
              <a:rPr lang="en-US" sz="2800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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dị</a:t>
            </a:r>
            <a:r>
              <a:rPr lang="en-US" sz="2800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 tri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ước</a:t>
            </a:r>
            <a:r>
              <a:rPr lang="en-US" sz="2800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mơ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A716459-8E3A-41CD-A0E8-B4DA092A02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5843">
            <a:off x="5437855" y="5567826"/>
            <a:ext cx="1389542" cy="1389542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>
            <a:off x="6702368" y="6017349"/>
            <a:ext cx="5088503" cy="599116"/>
          </a:xfrm>
          <a:prstGeom prst="roundRect">
            <a:avLst/>
          </a:prstGeom>
          <a:solidFill>
            <a:schemeClr val="bg1"/>
          </a:solidFill>
          <a:ln>
            <a:solidFill>
              <a:srgbClr val="2F7D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11979" y="6089217"/>
            <a:ext cx="2892043" cy="377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5210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8" grpId="0" animBg="1"/>
      <p:bldP spid="3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4"/>
          <p:cNvSpPr txBox="1">
            <a:spLocks/>
          </p:cNvSpPr>
          <p:nvPr/>
        </p:nvSpPr>
        <p:spPr>
          <a:xfrm>
            <a:off x="405003" y="1179767"/>
            <a:ext cx="2641599" cy="173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2933" b="1" dirty="0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</a:p>
        </p:txBody>
      </p:sp>
      <p:sp>
        <p:nvSpPr>
          <p:cNvPr id="15" name="Title 4"/>
          <p:cNvSpPr txBox="1">
            <a:spLocks/>
          </p:cNvSpPr>
          <p:nvPr/>
        </p:nvSpPr>
        <p:spPr>
          <a:xfrm>
            <a:off x="2648237" y="1179767"/>
            <a:ext cx="2641599" cy="173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2933" b="1" dirty="0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</a:p>
        </p:txBody>
      </p:sp>
      <p:sp>
        <p:nvSpPr>
          <p:cNvPr id="16" name="Title 4"/>
          <p:cNvSpPr txBox="1">
            <a:spLocks/>
          </p:cNvSpPr>
          <p:nvPr/>
        </p:nvSpPr>
        <p:spPr>
          <a:xfrm>
            <a:off x="4932677" y="1219870"/>
            <a:ext cx="2641599" cy="173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2933" b="1" dirty="0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</a:p>
        </p:txBody>
      </p:sp>
      <p:sp>
        <p:nvSpPr>
          <p:cNvPr id="17" name="Title 4"/>
          <p:cNvSpPr txBox="1">
            <a:spLocks/>
          </p:cNvSpPr>
          <p:nvPr/>
        </p:nvSpPr>
        <p:spPr>
          <a:xfrm>
            <a:off x="7345334" y="1179767"/>
            <a:ext cx="2641599" cy="173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2933" b="1" dirty="0">
                <a:latin typeface="Cambria" panose="02040503050406030204" pitchFamily="18" charset="0"/>
                <a:ea typeface="Cambria" panose="02040503050406030204" pitchFamily="18" charset="0"/>
              </a:rPr>
              <a:t>Thầy giáo.</a:t>
            </a:r>
          </a:p>
        </p:txBody>
      </p:sp>
      <p:pic>
        <p:nvPicPr>
          <p:cNvPr id="19" name="Picture 6" descr="Happy motherãâãâãâãâ¢ãâãâãâãâãâãâãâãâs day, beautiful mother and daughter character hand drawn cartoon art illustration Free Vec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4792" r="707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73" y="1874740"/>
            <a:ext cx="2155855" cy="172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Watercolor father's day background Free Vect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89776" l="33067" r="897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964" y="1787379"/>
            <a:ext cx="2403360" cy="240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Cute couple cartoon of teachers. Free Vector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4" b="89936" l="3355" r="89936">
                        <a14:foregroundMark x1="19010" y1="36581" x2="30351" y2="503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868" y="1712196"/>
            <a:ext cx="2702768" cy="270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Top 3 bài văn mẫu tả bà ngoại yêu quý của em - Văn mẫu lớp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24" b="98953" l="992" r="100000">
                        <a14:foregroundMark x1="40675" y1="11518" x2="32738" y2="30890"/>
                        <a14:foregroundMark x1="54563" y1="21466" x2="60913" y2="33246"/>
                        <a14:foregroundMark x1="39484" y1="77487" x2="21627" y2="93717"/>
                        <a14:foregroundMark x1="58532" y1="23037" x2="62500" y2="30366"/>
                        <a14:foregroundMark x1="44246" y1="78796" x2="40079" y2="82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460" y="1747276"/>
            <a:ext cx="3078357" cy="233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672661" y="5066599"/>
            <a:ext cx="714704" cy="896883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23" name="Title 4"/>
          <p:cNvSpPr txBox="1">
            <a:spLocks/>
          </p:cNvSpPr>
          <p:nvPr/>
        </p:nvSpPr>
        <p:spPr>
          <a:xfrm>
            <a:off x="1574797" y="4647986"/>
            <a:ext cx="10280872" cy="173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189" indent="-457189" algn="just">
              <a:buFont typeface="Arial" panose="020B0604020202020204" pitchFamily="34" charset="0"/>
              <a:buChar char="•"/>
            </a:pPr>
            <a:r>
              <a:rPr lang="vi-VN" sz="2667" b="1" dirty="0">
                <a:latin typeface="Cambria" panose="02040503050406030204" pitchFamily="18" charset="0"/>
                <a:ea typeface="Cambria" panose="02040503050406030204" pitchFamily="18" charset="0"/>
              </a:rPr>
              <a:t>Gia đình và xã hội đều dành cho trẻ những yêu thương và những điều tốt đẹp nhất.</a:t>
            </a:r>
          </a:p>
          <a:p>
            <a:pPr marL="457189" indent="-457189" algn="just">
              <a:buFont typeface="Arial" panose="020B0604020202020204" pitchFamily="34" charset="0"/>
              <a:buChar char="•"/>
            </a:pPr>
            <a:r>
              <a:rPr lang="vi-VN" sz="2667" b="1" dirty="0">
                <a:latin typeface="Cambria" panose="02040503050406030204" pitchFamily="18" charset="0"/>
                <a:ea typeface="Cambria" panose="02040503050406030204" pitchFamily="18" charset="0"/>
              </a:rPr>
              <a:t>Mỗi người lại có những cách yêu thương và dạy dỗ khác nhau.</a:t>
            </a:r>
          </a:p>
        </p:txBody>
      </p:sp>
    </p:spTree>
    <p:extLst>
      <p:ext uri="{BB962C8B-B14F-4D97-AF65-F5344CB8AC3E}">
        <p14:creationId xmlns:p14="http://schemas.microsoft.com/office/powerpoint/2010/main" val="195966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4" grpId="0" animBg="1"/>
      <p:bldP spid="2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43685" y="3927566"/>
            <a:ext cx="331039" cy="33103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9465788">
            <a:off x="10552299" y="738241"/>
            <a:ext cx="1612957" cy="66660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0469" r="100000"/>
                    </a14:imgEffect>
                  </a14:imgLayer>
                </a14:imgProps>
              </a:ext>
            </a:extLst>
          </a:blip>
          <a:srcRect l="40909"/>
          <a:stretch/>
        </p:blipFill>
        <p:spPr>
          <a:xfrm flipH="1">
            <a:off x="0" y="0"/>
            <a:ext cx="4184073" cy="39837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9149" y="0"/>
            <a:ext cx="5553937" cy="145707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37132" y="1457070"/>
            <a:ext cx="7245927" cy="45243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trẻ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thương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đình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bậc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cha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thương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chăm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sóc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dành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điều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tốt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nhất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trẻ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trường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giáo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dục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tốt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tâm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trẻ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6454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V="1">
            <a:off x="2859356" y="-7809"/>
            <a:ext cx="7268273" cy="48084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5067300" y="-266700"/>
            <a:ext cx="2057400" cy="12192000"/>
            <a:chOff x="0" y="0"/>
            <a:chExt cx="81280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6056102" y="4656019"/>
            <a:ext cx="6964209" cy="69642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-868209" y="4656019"/>
            <a:ext cx="6964209" cy="69642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27784" y="685801"/>
            <a:ext cx="1000957" cy="2627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428741" y="1689223"/>
            <a:ext cx="1000957" cy="2627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505244" y="423049"/>
            <a:ext cx="1000957" cy="26275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66534" y="775344"/>
            <a:ext cx="693784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4313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8841357" y="-3468751"/>
            <a:ext cx="6701287" cy="7254438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-3702009" y="4186909"/>
            <a:ext cx="6701287" cy="7254438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9033009" y="-113117"/>
            <a:ext cx="2242566" cy="274320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14314" y="5079382"/>
            <a:ext cx="2242566" cy="2743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15381" y="1186818"/>
            <a:ext cx="8015286" cy="2246769"/>
          </a:xfrm>
          <a:prstGeom prst="rect">
            <a:avLst/>
          </a:prstGeom>
          <a:noFill/>
          <a:ln w="28575" cmpd="dbl"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5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chữ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1386840" algn="l"/>
              </a:tabLs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Dùng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yếu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tố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tự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sự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kết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hợp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miêu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tả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1386840" algn="l"/>
              </a:tabLs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Ngôn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ngữ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hình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ảnh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thuộc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bình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dị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yếu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tố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hoang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đường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kì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ảo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1386840" algn="l"/>
              </a:tabLs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Sử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dụng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nhiều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BPTT: so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sánh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nhân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hóa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điệp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ngữ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...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83" y="-119113"/>
            <a:ext cx="3475021" cy="14692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4695" y="3660719"/>
            <a:ext cx="3011685" cy="146926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126380" y="3906692"/>
            <a:ext cx="762771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en-US" sz="2800" dirty="0"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nguồn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gốc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nhắc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nhở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chở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che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hồn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3411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8841357" y="-3468751"/>
            <a:ext cx="6701287" cy="7254438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9033009" y="-113117"/>
            <a:ext cx="2242566" cy="27432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60187" y="1539294"/>
            <a:ext cx="8401854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73" y="289506"/>
            <a:ext cx="8986283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3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V="1">
            <a:off x="2859356" y="-7809"/>
            <a:ext cx="7268273" cy="48084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5067300" y="-266700"/>
            <a:ext cx="2057400" cy="12192000"/>
            <a:chOff x="0" y="0"/>
            <a:chExt cx="81280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6056102" y="4656019"/>
            <a:ext cx="6964209" cy="69642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-868209" y="4656019"/>
            <a:ext cx="6964209" cy="69642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27784" y="685801"/>
            <a:ext cx="1000957" cy="2627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428741" y="1689223"/>
            <a:ext cx="1000957" cy="2627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505244" y="423049"/>
            <a:ext cx="1000957" cy="2627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08102" y="520498"/>
            <a:ext cx="6096000" cy="295850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5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7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cổ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loài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508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80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6736617" y="3604027"/>
            <a:ext cx="24363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00B0F0"/>
                </a:solidFill>
                <a:hlinkClick r:id="rId9" action="ppaction://hlinksldjump"/>
              </a:rPr>
              <a:t>BẮT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00B0F0"/>
                </a:solidFill>
              </a:rPr>
              <a:t>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73"/>
          <a:stretch/>
        </p:blipFill>
        <p:spPr>
          <a:xfrm>
            <a:off x="1832634" y="3063145"/>
            <a:ext cx="3005588" cy="246481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62" y="539199"/>
            <a:ext cx="3633531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23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94377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0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1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3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5541248" y="443172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1438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5976775" y="138372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5" action="ppaction://hlinksldjump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63085" y="2665905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4668" y="406020"/>
            <a:ext cx="1173415" cy="1245524"/>
          </a:xfrm>
          <a:prstGeom prst="rect">
            <a:avLst/>
          </a:prstGeom>
        </p:spPr>
      </p:pic>
      <p:pic>
        <p:nvPicPr>
          <p:cNvPr id="17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9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294754"/>
            <a:ext cx="917067" cy="74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21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000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9000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44302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789600" y="2375362"/>
            <a:ext cx="8077200" cy="206210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789600" y="3322960"/>
            <a:ext cx="589217" cy="5924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27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9999"/>
          </a:blip>
          <a:srcRect l="1599" t="7473" r="2415" b="1148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25267">
            <a:off x="3037102" y="4186136"/>
            <a:ext cx="4876800" cy="19152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400000">
            <a:off x="4401495" y="480706"/>
            <a:ext cx="4266854" cy="65007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081821" y="1084283"/>
            <a:ext cx="331039" cy="3310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353027">
            <a:off x="9791283" y="1976122"/>
            <a:ext cx="1693471" cy="5054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2924812">
            <a:off x="-443419" y="346165"/>
            <a:ext cx="992550" cy="121853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570883">
            <a:off x="9319933" y="3678386"/>
            <a:ext cx="1790561" cy="27432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2329285">
            <a:off x="2640254" y="1623753"/>
            <a:ext cx="1097077" cy="4534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405011" flipH="1">
            <a:off x="-22672" y="3286229"/>
            <a:ext cx="2562843" cy="36142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1349332-E03F-C12A-DC4A-890F2DC5C331}"/>
              </a:ext>
            </a:extLst>
          </p:cNvPr>
          <p:cNvSpPr txBox="1"/>
          <p:nvPr/>
        </p:nvSpPr>
        <p:spPr>
          <a:xfrm>
            <a:off x="3761044" y="2370952"/>
            <a:ext cx="6105258" cy="2018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134455"/>
            <a:ext cx="8829073" cy="151404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077295" y="1962194"/>
            <a:ext cx="9067800" cy="280076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A.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So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404210" y="2730532"/>
            <a:ext cx="589217" cy="5924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84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57181"/>
            <a:ext cx="8829073" cy="1514042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195566" y="1824299"/>
            <a:ext cx="8766219" cy="310854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14350" indent="-514350">
              <a:buAutoNum type="alphaUcPeriod"/>
            </a:pP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lphaUcPeriod"/>
            </a:pP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</a:p>
          <a:p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Cha</a:t>
            </a:r>
          </a:p>
          <a:p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077404" y="2693576"/>
            <a:ext cx="589217" cy="5924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49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1" y="121582"/>
            <a:ext cx="8829073" cy="198431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886200" y="2511380"/>
            <a:ext cx="8305800" cy="286232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  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106292" y="2620956"/>
            <a:ext cx="589217" cy="5924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71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51512"/>
            <a:ext cx="8829073" cy="1455313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phảo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085590" y="1690688"/>
            <a:ext cx="8305800" cy="181588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A, B, C đều đúng</a:t>
            </a:r>
          </a:p>
        </p:txBody>
      </p:sp>
      <p:sp>
        <p:nvSpPr>
          <p:cNvPr id="6" name="Oval 5"/>
          <p:cNvSpPr/>
          <p:nvPr/>
        </p:nvSpPr>
        <p:spPr>
          <a:xfrm>
            <a:off x="3318187" y="2914901"/>
            <a:ext cx="589217" cy="5924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33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353027">
            <a:off x="185638" y="5800788"/>
            <a:ext cx="1206492" cy="36009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420805" y="-479186"/>
            <a:ext cx="12347333" cy="6921179"/>
            <a:chOff x="-381000" y="-266700"/>
            <a:chExt cx="9913630" cy="403755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-381000" y="-266700"/>
              <a:ext cx="9913630" cy="4037551"/>
            </a:xfrm>
            <a:prstGeom prst="rect">
              <a:avLst/>
            </a:prstGeom>
          </p:spPr>
        </p:pic>
        <p:sp>
          <p:nvSpPr>
            <p:cNvPr id="13" name="AutoShape 6"/>
            <p:cNvSpPr/>
            <p:nvPr/>
          </p:nvSpPr>
          <p:spPr>
            <a:xfrm>
              <a:off x="612691" y="1464875"/>
              <a:ext cx="8243576" cy="2014447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3828073" y="358618"/>
            <a:ext cx="50734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63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51246" y="0"/>
            <a:ext cx="2275282" cy="22752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AC5B0F-2021-EC3C-D89D-735FB9020084}"/>
              </a:ext>
            </a:extLst>
          </p:cNvPr>
          <p:cNvSpPr txBox="1"/>
          <p:nvPr/>
        </p:nvSpPr>
        <p:spPr>
          <a:xfrm>
            <a:off x="799389" y="1740786"/>
            <a:ext cx="10593222" cy="5180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 liệu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 loại chính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Thơ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13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385" t="7428" r="2202" b="120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856719" y="348099"/>
            <a:ext cx="6432048" cy="65014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94727" y="229549"/>
            <a:ext cx="5388055" cy="31250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924812">
            <a:off x="5606143" y="4624900"/>
            <a:ext cx="648675" cy="796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453212" y="5341349"/>
            <a:ext cx="1145769" cy="11056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215472">
            <a:off x="1769422" y="3886990"/>
            <a:ext cx="2304027" cy="31059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5764961" y="4185649"/>
            <a:ext cx="331039" cy="33103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1506201" y="663604"/>
            <a:ext cx="331039" cy="33103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1071676">
            <a:off x="-196478" y="3806859"/>
            <a:ext cx="1349670" cy="557792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353027">
            <a:off x="4195981" y="3483226"/>
            <a:ext cx="1693471" cy="505445"/>
          </a:xfrm>
          <a:prstGeom prst="rect">
            <a:avLst/>
          </a:prstGeom>
        </p:spPr>
      </p:pic>
      <p:sp>
        <p:nvSpPr>
          <p:cNvPr id="17" name="TextBox 5"/>
          <p:cNvSpPr txBox="1"/>
          <p:nvPr/>
        </p:nvSpPr>
        <p:spPr>
          <a:xfrm>
            <a:off x="6096000" y="663604"/>
            <a:ext cx="5410201" cy="62786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pt-BR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Mỗi bài thơ thường được sáng tác theo một </a:t>
            </a:r>
            <a:r>
              <a:rPr lang="pt-BR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 thơ </a:t>
            </a:r>
            <a:r>
              <a:rPr lang="pt-BR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 định, với những đặc điểm riêng về </a:t>
            </a:r>
            <a:r>
              <a:rPr lang="pt-BR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 tiếng </a:t>
            </a:r>
            <a:r>
              <a:rPr lang="pt-BR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 dòng, </a:t>
            </a:r>
            <a:r>
              <a:rPr lang="pt-BR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 dòng </a:t>
            </a:r>
            <a:r>
              <a:rPr lang="pt-BR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 bài.</a:t>
            </a:r>
          </a:p>
          <a:p>
            <a:pPr algn="just"/>
            <a:endParaRPr lang="pt-BR" sz="3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pt-BR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Ngôn ngữ thơ cô đọng hàm súc, </a:t>
            </a:r>
            <a:r>
              <a:rPr lang="pt-BR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giàu nhạc điệu giàu hình ảnh</a:t>
            </a:r>
            <a:r>
              <a:rPr lang="pt-BR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sử dụng nhiều </a:t>
            </a:r>
            <a:r>
              <a:rPr lang="pt-BR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biện pháp tu từ </a:t>
            </a:r>
            <a:r>
              <a:rPr lang="pt-BR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(so sánh, ẩn dụ, điệp ngữ...)</a:t>
            </a:r>
          </a:p>
          <a:p>
            <a:pPr algn="just"/>
            <a:endParaRPr lang="pt-BR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2A3C9A-85BB-7A8A-0276-2C5057317F30}"/>
              </a:ext>
            </a:extLst>
          </p:cNvPr>
          <p:cNvSpPr/>
          <p:nvPr/>
        </p:nvSpPr>
        <p:spPr>
          <a:xfrm>
            <a:off x="698798" y="1488831"/>
            <a:ext cx="50734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36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169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385" t="7428" r="2202" b="120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57084" y="348099"/>
            <a:ext cx="11531683" cy="650143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764961" y="4185649"/>
            <a:ext cx="331039" cy="33103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506201" y="663604"/>
            <a:ext cx="331039" cy="33103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071676">
            <a:off x="-196478" y="3806859"/>
            <a:ext cx="1349670" cy="557792"/>
          </a:xfrm>
          <a:prstGeom prst="rect">
            <a:avLst/>
          </a:prstGeom>
        </p:spPr>
      </p:pic>
      <p:sp>
        <p:nvSpPr>
          <p:cNvPr id="17" name="TextBox 5"/>
          <p:cNvSpPr txBox="1"/>
          <p:nvPr/>
        </p:nvSpPr>
        <p:spPr>
          <a:xfrm>
            <a:off x="1091031" y="887920"/>
            <a:ext cx="10081224" cy="5082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Nội dung chủ yếu của thơ là thể hiện </a:t>
            </a:r>
            <a:r>
              <a:rPr lang="pt-BR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 cảm, cảm xúc </a:t>
            </a:r>
            <a:r>
              <a:rPr lang="pt-BR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 nhà thơ trước cuộc sống. Thơ có thể có yếu tố </a:t>
            </a:r>
            <a:r>
              <a:rPr lang="pt-BR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miêu tả và tự sự</a:t>
            </a:r>
            <a:r>
              <a:rPr lang="pt-BR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 Trong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yếu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tố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miêu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chỉ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phương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tiện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bộc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lộ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xúc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969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9999"/>
          </a:blip>
          <a:srcRect l="1599" t="7473" r="2415" b="1148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25267">
            <a:off x="3037102" y="4186136"/>
            <a:ext cx="4876800" cy="19152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400000">
            <a:off x="4401495" y="480706"/>
            <a:ext cx="4266854" cy="65007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081821" y="1084283"/>
            <a:ext cx="331039" cy="3310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353027">
            <a:off x="9791283" y="1976122"/>
            <a:ext cx="1693471" cy="5054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2924812">
            <a:off x="-443419" y="346165"/>
            <a:ext cx="992550" cy="121853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570883">
            <a:off x="9319933" y="3678386"/>
            <a:ext cx="1790561" cy="27432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2329285">
            <a:off x="2640254" y="1623753"/>
            <a:ext cx="1097077" cy="4534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405011" flipH="1">
            <a:off x="-22672" y="3286229"/>
            <a:ext cx="2562843" cy="36142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1349332-E03F-C12A-DC4A-890F2DC5C331}"/>
              </a:ext>
            </a:extLst>
          </p:cNvPr>
          <p:cNvSpPr txBox="1"/>
          <p:nvPr/>
        </p:nvSpPr>
        <p:spPr>
          <a:xfrm>
            <a:off x="3758278" y="2126076"/>
            <a:ext cx="6105258" cy="3017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0887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V="1">
            <a:off x="2859356" y="-7809"/>
            <a:ext cx="7268273" cy="48084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5067300" y="-266700"/>
            <a:ext cx="2057400" cy="12192000"/>
            <a:chOff x="0" y="0"/>
            <a:chExt cx="81280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6056102" y="4656019"/>
            <a:ext cx="6964209" cy="69642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-868209" y="4656019"/>
            <a:ext cx="6964209" cy="69642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27784" y="685801"/>
            <a:ext cx="1000957" cy="2627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428741" y="1689223"/>
            <a:ext cx="1000957" cy="2627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505244" y="423049"/>
            <a:ext cx="1000957" cy="2627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1741" y="104726"/>
            <a:ext cx="6937849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9518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65155"/>
      </a:accent1>
      <a:accent2>
        <a:srgbClr val="597A8B"/>
      </a:accent2>
      <a:accent3>
        <a:srgbClr val="A2B7C1"/>
      </a:accent3>
      <a:accent4>
        <a:srgbClr val="465155"/>
      </a:accent4>
      <a:accent5>
        <a:srgbClr val="597A8B"/>
      </a:accent5>
      <a:accent6>
        <a:srgbClr val="A2B7C1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9296</TotalTime>
  <Words>2635</Words>
  <Application>Microsoft Office PowerPoint</Application>
  <PresentationFormat>Widescreen</PresentationFormat>
  <Paragraphs>405</Paragraphs>
  <Slides>43</Slides>
  <Notes>33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43</vt:i4>
      </vt:variant>
    </vt:vector>
  </HeadingPairs>
  <TitlesOfParts>
    <vt:vector size="68" baseType="lpstr">
      <vt:lpstr>ＭＳ Ｐゴシック</vt:lpstr>
      <vt:lpstr>宋体</vt:lpstr>
      <vt:lpstr>Arial</vt:lpstr>
      <vt:lpstr>Britannic Bold</vt:lpstr>
      <vt:lpstr>Calibri</vt:lpstr>
      <vt:lpstr>Calibri Light</vt:lpstr>
      <vt:lpstr>Cambria</vt:lpstr>
      <vt:lpstr>Champion Script</vt:lpstr>
      <vt:lpstr>Constantia</vt:lpstr>
      <vt:lpstr>等线</vt:lpstr>
      <vt:lpstr>Luckiest Guy</vt:lpstr>
      <vt:lpstr>MS Mincho</vt:lpstr>
      <vt:lpstr>Tahoma</vt:lpstr>
      <vt:lpstr>Times New Roman</vt:lpstr>
      <vt:lpstr>Wingdings</vt:lpstr>
      <vt:lpstr>3_Office Theme</vt:lpstr>
      <vt:lpstr>6_Office Theme</vt:lpstr>
      <vt:lpstr>https://www.freeppt7.com</vt:lpstr>
      <vt:lpstr>2_Office Theme</vt:lpstr>
      <vt:lpstr>https://freeppt7.com</vt:lpstr>
      <vt:lpstr>Office 主题</vt:lpstr>
      <vt:lpstr>5_Office Theme</vt:lpstr>
      <vt:lpstr>8_Office Theme</vt:lpstr>
      <vt:lpstr>7_Office Theme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3360</cp:revision>
  <dcterms:created xsi:type="dcterms:W3CDTF">2022-02-10T03:12:31Z</dcterms:created>
  <dcterms:modified xsi:type="dcterms:W3CDTF">2024-10-04T12:48:29Z</dcterms:modified>
</cp:coreProperties>
</file>