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5" r:id="rId2"/>
  </p:sldMasterIdLst>
  <p:notesMasterIdLst>
    <p:notesMasterId r:id="rId37"/>
  </p:notesMasterIdLst>
  <p:sldIdLst>
    <p:sldId id="257" r:id="rId3"/>
    <p:sldId id="348" r:id="rId4"/>
    <p:sldId id="256" r:id="rId5"/>
    <p:sldId id="258" r:id="rId6"/>
    <p:sldId id="285" r:id="rId7"/>
    <p:sldId id="349" r:id="rId8"/>
    <p:sldId id="327" r:id="rId9"/>
    <p:sldId id="259" r:id="rId10"/>
    <p:sldId id="261" r:id="rId11"/>
    <p:sldId id="329" r:id="rId12"/>
    <p:sldId id="275" r:id="rId13"/>
    <p:sldId id="330" r:id="rId14"/>
    <p:sldId id="331" r:id="rId15"/>
    <p:sldId id="262" r:id="rId16"/>
    <p:sldId id="333" r:id="rId17"/>
    <p:sldId id="345" r:id="rId18"/>
    <p:sldId id="347" r:id="rId19"/>
    <p:sldId id="338" r:id="rId20"/>
    <p:sldId id="336" r:id="rId21"/>
    <p:sldId id="350" r:id="rId22"/>
    <p:sldId id="351" r:id="rId23"/>
    <p:sldId id="339" r:id="rId24"/>
    <p:sldId id="340" r:id="rId25"/>
    <p:sldId id="341" r:id="rId26"/>
    <p:sldId id="342" r:id="rId27"/>
    <p:sldId id="343" r:id="rId28"/>
    <p:sldId id="335" r:id="rId29"/>
    <p:sldId id="279" r:id="rId30"/>
    <p:sldId id="334" r:id="rId31"/>
    <p:sldId id="352" r:id="rId32"/>
    <p:sldId id="344" r:id="rId33"/>
    <p:sldId id="276" r:id="rId34"/>
    <p:sldId id="281" r:id="rId35"/>
    <p:sldId id="280" r:id="rId3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C0066"/>
    <a:srgbClr val="FF6600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25" autoAdjust="0"/>
    <p:restoredTop sz="90545" autoAdjust="0"/>
  </p:normalViewPr>
  <p:slideViewPr>
    <p:cSldViewPr snapToGrid="0" snapToObjects="1">
      <p:cViewPr varScale="1">
        <p:scale>
          <a:sx n="62" d="100"/>
          <a:sy n="62" d="100"/>
        </p:scale>
        <p:origin x="52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EFA61A-519A-4FD1-9D6D-88379926CA5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0AC8257-BBFB-4A27-B280-0D2EB9894337}">
      <dgm:prSet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400" dirty="0" err="1"/>
            <a:t>Tôn</a:t>
          </a:r>
          <a:r>
            <a:rPr lang="en-US" sz="4400" dirty="0"/>
            <a:t> </a:t>
          </a:r>
          <a:r>
            <a:rPr lang="en-US" sz="4400" dirty="0" err="1"/>
            <a:t>trọng</a:t>
          </a:r>
          <a:r>
            <a:rPr lang="en-US" sz="4400" dirty="0"/>
            <a:t>, </a:t>
          </a:r>
          <a:r>
            <a:rPr lang="en-US" sz="4400" dirty="0" err="1"/>
            <a:t>chan</a:t>
          </a:r>
          <a:r>
            <a:rPr lang="en-US" sz="4400" dirty="0"/>
            <a:t> </a:t>
          </a:r>
          <a:r>
            <a:rPr lang="en-US" sz="4400" dirty="0" err="1"/>
            <a:t>hòa</a:t>
          </a:r>
          <a:r>
            <a:rPr lang="en-US" sz="4400" dirty="0"/>
            <a:t>, </a:t>
          </a:r>
          <a:r>
            <a:rPr lang="en-US" sz="4400" dirty="0" err="1"/>
            <a:t>giúp</a:t>
          </a:r>
          <a:r>
            <a:rPr lang="en-US" sz="4400" dirty="0"/>
            <a:t> </a:t>
          </a:r>
          <a:r>
            <a:rPr lang="en-US" sz="4400" dirty="0" err="1"/>
            <a:t>đỡ</a:t>
          </a:r>
          <a:r>
            <a:rPr lang="en-US" sz="4400" dirty="0"/>
            <a:t> </a:t>
          </a:r>
          <a:r>
            <a:rPr lang="en-US" sz="4400" dirty="0" err="1"/>
            <a:t>bạn</a:t>
          </a:r>
          <a:r>
            <a:rPr lang="en-US" sz="4400" dirty="0"/>
            <a:t> </a:t>
          </a:r>
          <a:r>
            <a:rPr lang="en-US" sz="4400" dirty="0" err="1"/>
            <a:t>bè</a:t>
          </a:r>
          <a:r>
            <a:rPr lang="en-US" sz="4400" dirty="0"/>
            <a:t>. </a:t>
          </a:r>
        </a:p>
      </dgm:t>
    </dgm:pt>
    <dgm:pt modelId="{D75B223D-8279-4B99-81D0-E3A2263C5F17}" type="parTrans" cxnId="{47ABE0B6-3862-44CD-8BBD-B0410C2BB3DB}">
      <dgm:prSet/>
      <dgm:spPr/>
      <dgm:t>
        <a:bodyPr/>
        <a:lstStyle/>
        <a:p>
          <a:endParaRPr lang="en-US"/>
        </a:p>
      </dgm:t>
    </dgm:pt>
    <dgm:pt modelId="{8E91F638-D508-4191-BF18-6FFDE22DCDC3}" type="sibTrans" cxnId="{47ABE0B6-3862-44CD-8BBD-B0410C2BB3DB}">
      <dgm:prSet/>
      <dgm:spPr/>
      <dgm:t>
        <a:bodyPr/>
        <a:lstStyle/>
        <a:p>
          <a:endParaRPr lang="en-US"/>
        </a:p>
      </dgm:t>
    </dgm:pt>
    <dgm:pt modelId="{0F020DBC-13DB-4851-9BCD-732CFE0D3870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bắt</a:t>
          </a:r>
          <a:r>
            <a:rPr lang="en-US" dirty="0"/>
            <a:t> </a:t>
          </a:r>
          <a:r>
            <a:rPr lang="en-US" dirty="0" err="1"/>
            <a:t>nạt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bè</a:t>
          </a:r>
          <a:r>
            <a:rPr lang="en-US" dirty="0"/>
            <a:t>.</a:t>
          </a:r>
        </a:p>
      </dgm:t>
    </dgm:pt>
    <dgm:pt modelId="{0C340009-D7F1-499E-BCCA-00368915CD9C}" type="parTrans" cxnId="{EEE6CFD1-14CA-4554-80E7-40B6E04CCD5F}">
      <dgm:prSet/>
      <dgm:spPr/>
      <dgm:t>
        <a:bodyPr/>
        <a:lstStyle/>
        <a:p>
          <a:endParaRPr lang="en-US"/>
        </a:p>
      </dgm:t>
    </dgm:pt>
    <dgm:pt modelId="{681B510D-1921-4D9B-9843-A847BE4951B7}" type="sibTrans" cxnId="{EEE6CFD1-14CA-4554-80E7-40B6E04CCD5F}">
      <dgm:prSet/>
      <dgm:spPr/>
      <dgm:t>
        <a:bodyPr/>
        <a:lstStyle/>
        <a:p>
          <a:endParaRPr lang="en-US"/>
        </a:p>
      </dgm:t>
    </dgm:pt>
    <dgm:pt modelId="{BC66DD21-D244-4368-9C5C-3CAB23995A8B}" type="pres">
      <dgm:prSet presAssocID="{D9EFA61A-519A-4FD1-9D6D-88379926CA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18CD41-6235-49E8-B1F8-3A0745EA2263}" type="pres">
      <dgm:prSet presAssocID="{80AC8257-BBFB-4A27-B280-0D2EB9894337}" presName="parentText" presStyleLbl="node1" presStyleIdx="0" presStyleCnt="2" custScaleY="63840" custLinFactY="-5106" custLinFactNeighborX="-70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F14ECD-E331-4728-AAF3-D0F9E4DE194A}" type="pres">
      <dgm:prSet presAssocID="{8E91F638-D508-4191-BF18-6FFDE22DCDC3}" presName="spacer" presStyleCnt="0"/>
      <dgm:spPr/>
    </dgm:pt>
    <dgm:pt modelId="{267A3D03-A0D5-49DF-82A0-84E5CC258D07}" type="pres">
      <dgm:prSet presAssocID="{0F020DBC-13DB-4851-9BCD-732CFE0D3870}" presName="parentText" presStyleLbl="node1" presStyleIdx="1" presStyleCnt="2" custScaleY="56843" custLinFactNeighborX="-3169" custLinFactNeighborY="-9796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29F504-EBEC-464B-8A9C-0FD6DE56981F}" type="presOf" srcId="{80AC8257-BBFB-4A27-B280-0D2EB9894337}" destId="{0D18CD41-6235-49E8-B1F8-3A0745EA2263}" srcOrd="0" destOrd="0" presId="urn:microsoft.com/office/officeart/2005/8/layout/vList2"/>
    <dgm:cxn modelId="{47ABE0B6-3862-44CD-8BBD-B0410C2BB3DB}" srcId="{D9EFA61A-519A-4FD1-9D6D-88379926CA57}" destId="{80AC8257-BBFB-4A27-B280-0D2EB9894337}" srcOrd="0" destOrd="0" parTransId="{D75B223D-8279-4B99-81D0-E3A2263C5F17}" sibTransId="{8E91F638-D508-4191-BF18-6FFDE22DCDC3}"/>
    <dgm:cxn modelId="{4E63984F-6BA2-4A2A-A96F-8C88E83BA5F7}" type="presOf" srcId="{D9EFA61A-519A-4FD1-9D6D-88379926CA57}" destId="{BC66DD21-D244-4368-9C5C-3CAB23995A8B}" srcOrd="0" destOrd="0" presId="urn:microsoft.com/office/officeart/2005/8/layout/vList2"/>
    <dgm:cxn modelId="{E27890DF-DF05-497D-BD89-F2F91568CF0F}" type="presOf" srcId="{0F020DBC-13DB-4851-9BCD-732CFE0D3870}" destId="{267A3D03-A0D5-49DF-82A0-84E5CC258D07}" srcOrd="0" destOrd="0" presId="urn:microsoft.com/office/officeart/2005/8/layout/vList2"/>
    <dgm:cxn modelId="{EEE6CFD1-14CA-4554-80E7-40B6E04CCD5F}" srcId="{D9EFA61A-519A-4FD1-9D6D-88379926CA57}" destId="{0F020DBC-13DB-4851-9BCD-732CFE0D3870}" srcOrd="1" destOrd="0" parTransId="{0C340009-D7F1-499E-BCCA-00368915CD9C}" sibTransId="{681B510D-1921-4D9B-9843-A847BE4951B7}"/>
    <dgm:cxn modelId="{A6B71055-BCE6-446D-B95E-2CDE624EA8C1}" type="presParOf" srcId="{BC66DD21-D244-4368-9C5C-3CAB23995A8B}" destId="{0D18CD41-6235-49E8-B1F8-3A0745EA2263}" srcOrd="0" destOrd="0" presId="urn:microsoft.com/office/officeart/2005/8/layout/vList2"/>
    <dgm:cxn modelId="{8E4E9C4F-77CE-42FD-9A85-456D15F679C5}" type="presParOf" srcId="{BC66DD21-D244-4368-9C5C-3CAB23995A8B}" destId="{17F14ECD-E331-4728-AAF3-D0F9E4DE194A}" srcOrd="1" destOrd="0" presId="urn:microsoft.com/office/officeart/2005/8/layout/vList2"/>
    <dgm:cxn modelId="{EFD222CA-F5FB-4B6D-8AE0-904B99E39F08}" type="presParOf" srcId="{BC66DD21-D244-4368-9C5C-3CAB23995A8B}" destId="{267A3D03-A0D5-49DF-82A0-84E5CC258D0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8CD41-6235-49E8-B1F8-3A0745EA2263}">
      <dsp:nvSpPr>
        <dsp:cNvPr id="0" name=""/>
        <dsp:cNvSpPr/>
      </dsp:nvSpPr>
      <dsp:spPr>
        <a:xfrm>
          <a:off x="0" y="354372"/>
          <a:ext cx="6111297" cy="1614858"/>
        </a:xfrm>
        <a:prstGeom prst="roundRect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/>
            <a:t>Tôn</a:t>
          </a:r>
          <a:r>
            <a:rPr lang="en-US" sz="4400" kern="1200" dirty="0"/>
            <a:t> </a:t>
          </a:r>
          <a:r>
            <a:rPr lang="en-US" sz="4400" kern="1200" dirty="0" err="1"/>
            <a:t>trọng</a:t>
          </a:r>
          <a:r>
            <a:rPr lang="en-US" sz="4400" kern="1200" dirty="0"/>
            <a:t>, </a:t>
          </a:r>
          <a:r>
            <a:rPr lang="en-US" sz="4400" kern="1200" dirty="0" err="1"/>
            <a:t>chan</a:t>
          </a:r>
          <a:r>
            <a:rPr lang="en-US" sz="4400" kern="1200" dirty="0"/>
            <a:t> </a:t>
          </a:r>
          <a:r>
            <a:rPr lang="en-US" sz="4400" kern="1200" dirty="0" err="1"/>
            <a:t>hòa</a:t>
          </a:r>
          <a:r>
            <a:rPr lang="en-US" sz="4400" kern="1200" dirty="0"/>
            <a:t>, </a:t>
          </a:r>
          <a:r>
            <a:rPr lang="en-US" sz="4400" kern="1200" dirty="0" err="1"/>
            <a:t>giúp</a:t>
          </a:r>
          <a:r>
            <a:rPr lang="en-US" sz="4400" kern="1200" dirty="0"/>
            <a:t> </a:t>
          </a:r>
          <a:r>
            <a:rPr lang="en-US" sz="4400" kern="1200" dirty="0" err="1"/>
            <a:t>đỡ</a:t>
          </a:r>
          <a:r>
            <a:rPr lang="en-US" sz="4400" kern="1200" dirty="0"/>
            <a:t> </a:t>
          </a:r>
          <a:r>
            <a:rPr lang="en-US" sz="4400" kern="1200" dirty="0" err="1"/>
            <a:t>bạn</a:t>
          </a:r>
          <a:r>
            <a:rPr lang="en-US" sz="4400" kern="1200" dirty="0"/>
            <a:t> </a:t>
          </a:r>
          <a:r>
            <a:rPr lang="en-US" sz="4400" kern="1200" dirty="0" err="1"/>
            <a:t>bè</a:t>
          </a:r>
          <a:r>
            <a:rPr lang="en-US" sz="4400" kern="1200" dirty="0"/>
            <a:t>. </a:t>
          </a:r>
        </a:p>
      </dsp:txBody>
      <dsp:txXfrm>
        <a:off x="78831" y="433203"/>
        <a:ext cx="5953635" cy="1457196"/>
      </dsp:txXfrm>
    </dsp:sp>
    <dsp:sp modelId="{267A3D03-A0D5-49DF-82A0-84E5CC258D07}">
      <dsp:nvSpPr>
        <dsp:cNvPr id="0" name=""/>
        <dsp:cNvSpPr/>
      </dsp:nvSpPr>
      <dsp:spPr>
        <a:xfrm>
          <a:off x="0" y="2286462"/>
          <a:ext cx="6111297" cy="1437866"/>
        </a:xfrm>
        <a:prstGeom prst="roundRect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err="1"/>
            <a:t>Không</a:t>
          </a:r>
          <a:r>
            <a:rPr lang="en-US" sz="4900" kern="1200" dirty="0"/>
            <a:t> </a:t>
          </a:r>
          <a:r>
            <a:rPr lang="en-US" sz="4900" kern="1200" dirty="0" err="1"/>
            <a:t>bắt</a:t>
          </a:r>
          <a:r>
            <a:rPr lang="en-US" sz="4900" kern="1200" dirty="0"/>
            <a:t> </a:t>
          </a:r>
          <a:r>
            <a:rPr lang="en-US" sz="4900" kern="1200" dirty="0" err="1"/>
            <a:t>nạt</a:t>
          </a:r>
          <a:r>
            <a:rPr lang="en-US" sz="4900" kern="1200" dirty="0"/>
            <a:t> </a:t>
          </a:r>
          <a:r>
            <a:rPr lang="en-US" sz="4900" kern="1200" dirty="0" err="1"/>
            <a:t>bạn</a:t>
          </a:r>
          <a:r>
            <a:rPr lang="en-US" sz="4900" kern="1200" dirty="0"/>
            <a:t> </a:t>
          </a:r>
          <a:r>
            <a:rPr lang="en-US" sz="4900" kern="1200" dirty="0" err="1"/>
            <a:t>bè</a:t>
          </a:r>
          <a:r>
            <a:rPr lang="en-US" sz="4900" kern="1200" dirty="0"/>
            <a:t>.</a:t>
          </a:r>
        </a:p>
      </dsp:txBody>
      <dsp:txXfrm>
        <a:off x="70191" y="2356653"/>
        <a:ext cx="5970915" cy="1297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2EE31-6971-44FE-90AF-87D30D25AB4E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9DF21-1980-4BEF-AB8F-1E77E21AC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6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DF21-1980-4BEF-AB8F-1E77E21ACE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5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06EA9-ADE6-0E44-9D00-4496F5DF7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A77FDE2-8F21-454D-A4D8-E07BEA85D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247E93-53BE-FA4D-9E93-EB52CD2B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9/24/2024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0AB495-0C25-AE46-8E45-C9392879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C88EC9-F817-1C44-84BB-BAF5538E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684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7C9911-8A0A-2A4C-B8A6-3637BA8D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79A3082-80C2-D643-A5F1-206DFE482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C708A2-F0F9-BF4D-AC7E-98D2E435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9/24/2024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FD1159-AB76-5F46-A770-4465F55F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1929D1-3742-CB46-84B9-B0EF94A5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405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A71F1F-C150-5649-A49C-BF4E72AA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A86DB8-BBC9-414B-8909-951FDBA10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2A882C-0CF0-4A42-B63E-660E8578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9/24/2024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979449-A0F8-564C-8D9F-994EC74B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66B481-DEA9-5947-B1D0-04664A5B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1963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54C3-15EB-496F-A8BA-CE28D873C348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23EB-9339-41CE-989A-C6A3638B94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86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54C3-15EB-496F-A8BA-CE28D873C348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23EB-9339-41CE-989A-C6A3638B94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96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54C3-15EB-496F-A8BA-CE28D873C348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23EB-9339-41CE-989A-C6A3638B94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11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54C3-15EB-496F-A8BA-CE28D873C348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23EB-9339-41CE-989A-C6A3638B94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7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54C3-15EB-496F-A8BA-CE28D873C348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23EB-9339-41CE-989A-C6A3638B94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21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54C3-15EB-496F-A8BA-CE28D873C348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23EB-9339-41CE-989A-C6A3638B94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51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54C3-15EB-496F-A8BA-CE28D873C348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23EB-9339-41CE-989A-C6A3638B94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12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54C3-15EB-496F-A8BA-CE28D873C348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23EB-9339-41CE-989A-C6A3638B94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9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F6709A-F829-B444-89C3-7DA2BFE3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AE02EA-EB8F-2849-B2DB-A98169ACD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498CD8-D18E-6C43-B875-B3E63E49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9/24/2024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551AB2-BD09-6F45-AF05-2C5CFED7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E82D2E-FE93-FE4F-8D8A-29671CC3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3838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54C3-15EB-496F-A8BA-CE28D873C348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23EB-9339-41CE-989A-C6A3638B94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93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54C3-15EB-496F-A8BA-CE28D873C348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23EB-9339-41CE-989A-C6A3638B94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0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54C3-15EB-496F-A8BA-CE28D873C348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23EB-9339-41CE-989A-C6A3638B94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27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40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8767CC-FD58-554B-82EF-045C927E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7C228D-2561-8D48-A17A-833E51B7D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9FE512-F94B-114B-B1A3-AE61CDC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9/24/2024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FF7CCE-782D-0244-B32D-A29B7E7A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7E6D49-2B72-574B-88AB-174882CB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205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0CEF7A-B493-EC4D-8D1C-C738C48C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FD1D12-BACD-BD44-942E-CCFCADD37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6330EC-42D3-E243-A54B-28056181C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0CFB6F-6010-F840-8E8A-935C8D6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9/24/2024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49BBC7-8A6C-0A49-913F-FE0354D9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6E0A4-8438-0E46-814F-7975EC35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015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426AD-C4C0-9B46-83AC-0E04BBFE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1C63E0-F874-3A48-A18B-7057CF42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86E28B-4D59-6B46-B1A1-D2FF0B553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97627DA-A5A2-394C-860F-802CB6A18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0F55A91-2C00-7048-9B6B-A4ED280DA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C93AF98-B861-BF4B-9347-9AF44B3B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9/24/2024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61A1FA-6F24-904C-81E1-3D206409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2803914-FC3F-A34A-918E-89A371D4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238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BCDA29-BDA1-664A-8966-C74BC947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76DC1A-1B9C-0E43-A716-4CF8A460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9/24/2024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FF23D50-742C-034A-91D1-A3550971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AE1905B-DDB3-4D40-A671-CB9A4A63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0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C6A90BE-FA90-3F4E-AA32-BB76CA80F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9/24/2024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35F05D0-037C-B542-B7D1-DB8BAA72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315675-DE53-A54D-B60E-B8D34E49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938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A6E755-8C87-FC4C-9505-8DA2B447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0FF22C-01DC-1845-A175-D379B80D6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0417DB-0A5D-F846-83AA-F255D974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758097-B42C-C048-BE53-AAE587F8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9/24/2024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C87D36-3EC3-0C41-B600-8193BE9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0FCF8A-17EF-4A45-A2E6-C30599D6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564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D34F5E-F5D6-CD40-8FAD-E850AB44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F412C69-2138-F243-92AE-1626DE6EF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F6EB43-1A47-B649-8E0A-BE3187E44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E543A7-3BD2-224B-9570-CD66A381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9/24/2024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DA700E-90CC-4A4B-863F-BE58F971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CFCE43-9087-304C-B7EF-8D712804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276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FD3D3-F61C-9C44-9682-549657FB7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70D57C-8D29-4143-ADA0-7D6602A0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ABB304-C408-F642-B3B7-395026D9A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0F425-6A88-A14A-83E6-7E11F1B02AF7}" type="datetimeFigureOut">
              <a:rPr lang="x-none" smtClean="0"/>
              <a:t>9/24/2024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3B6658-C421-6048-AD17-DA52517D3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D514EB-82CF-7A41-808A-7E96F0AD6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287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D54C3-15EB-496F-A8BA-CE28D873C348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D23EB-9339-41CE-989A-C6A3638B94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4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316" descr="18">
            <a:extLst>
              <a:ext uri="{FF2B5EF4-FFF2-40B4-BE49-F238E27FC236}">
                <a16:creationId xmlns:a16="http://schemas.microsoft.com/office/drawing/2014/main" xmlns="" id="{3558BA55-6E35-0648-BEE5-FC749D638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6" y="496940"/>
            <a:ext cx="8953540" cy="53411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22858PICdbgea5Gz679dY_PIC2018.png">
            <a:extLst>
              <a:ext uri="{FF2B5EF4-FFF2-40B4-BE49-F238E27FC236}">
                <a16:creationId xmlns:a16="http://schemas.microsoft.com/office/drawing/2014/main" xmlns="" id="{08ECE3A2-7CAF-E247-93E0-B63B3585B1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5381" y="0"/>
            <a:ext cx="3695178" cy="69589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A131C4-C046-9F4C-9862-3A3756D8A2C1}"/>
              </a:ext>
            </a:extLst>
          </p:cNvPr>
          <p:cNvSpPr txBox="1"/>
          <p:nvPr/>
        </p:nvSpPr>
        <p:spPr>
          <a:xfrm>
            <a:off x="1201811" y="1455256"/>
            <a:ext cx="655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x-none" sz="5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đây gợi đến vấn nạn nào? Chia sẻ suy nghĩ của em về vấn nạn đó.</a:t>
            </a:r>
          </a:p>
        </p:txBody>
      </p:sp>
    </p:spTree>
    <p:extLst>
      <p:ext uri="{BB962C8B-B14F-4D97-AF65-F5344CB8AC3E}">
        <p14:creationId xmlns:p14="http://schemas.microsoft.com/office/powerpoint/2010/main" val="562825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99;p43">
            <a:extLst>
              <a:ext uri="{FF2B5EF4-FFF2-40B4-BE49-F238E27FC236}">
                <a16:creationId xmlns:a16="http://schemas.microsoft.com/office/drawing/2014/main" xmlns="" id="{76578F60-7B72-C647-A7DB-B2FCD7318F31}"/>
              </a:ext>
            </a:extLst>
          </p:cNvPr>
          <p:cNvSpPr/>
          <p:nvPr/>
        </p:nvSpPr>
        <p:spPr>
          <a:xfrm>
            <a:off x="961758" y="575805"/>
            <a:ext cx="1088889" cy="802385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rgbClr val="FFE8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2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00;p43">
            <a:extLst>
              <a:ext uri="{FF2B5EF4-FFF2-40B4-BE49-F238E27FC236}">
                <a16:creationId xmlns:a16="http://schemas.microsoft.com/office/drawing/2014/main" xmlns="" id="{F2B30140-5825-AF40-97C0-442AC870015B}"/>
              </a:ext>
            </a:extLst>
          </p:cNvPr>
          <p:cNvSpPr txBox="1">
            <a:spLocks/>
          </p:cNvSpPr>
          <p:nvPr/>
        </p:nvSpPr>
        <p:spPr>
          <a:xfrm>
            <a:off x="1116672" y="545020"/>
            <a:ext cx="779062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914428">
              <a:buClr>
                <a:srgbClr val="000000"/>
              </a:buClr>
              <a:defRPr/>
            </a:pPr>
            <a:r>
              <a:rPr lang="en" kern="0" dirty="0">
                <a:solidFill>
                  <a:srgbClr val="000000"/>
                </a:solidFill>
              </a:rPr>
              <a:t>a.</a:t>
            </a:r>
          </a:p>
        </p:txBody>
      </p:sp>
      <p:sp>
        <p:nvSpPr>
          <p:cNvPr id="21" name="Google Shape;1001;p43">
            <a:extLst>
              <a:ext uri="{FF2B5EF4-FFF2-40B4-BE49-F238E27FC236}">
                <a16:creationId xmlns:a16="http://schemas.microsoft.com/office/drawing/2014/main" xmlns="" id="{CAE14716-C204-764D-B68F-F80DA2318381}"/>
              </a:ext>
            </a:extLst>
          </p:cNvPr>
          <p:cNvSpPr/>
          <p:nvPr/>
        </p:nvSpPr>
        <p:spPr>
          <a:xfrm>
            <a:off x="825573" y="1713946"/>
            <a:ext cx="1088889" cy="802385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rgbClr val="ABDF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2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002;p43">
            <a:extLst>
              <a:ext uri="{FF2B5EF4-FFF2-40B4-BE49-F238E27FC236}">
                <a16:creationId xmlns:a16="http://schemas.microsoft.com/office/drawing/2014/main" xmlns="" id="{7CD67095-F8E7-164F-B0F2-6C93258291D6}"/>
              </a:ext>
            </a:extLst>
          </p:cNvPr>
          <p:cNvSpPr txBox="1">
            <a:spLocks/>
          </p:cNvSpPr>
          <p:nvPr/>
        </p:nvSpPr>
        <p:spPr>
          <a:xfrm>
            <a:off x="961758" y="1714939"/>
            <a:ext cx="691817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914428">
              <a:buClr>
                <a:srgbClr val="000000"/>
              </a:buClr>
              <a:defRPr/>
            </a:pPr>
            <a:r>
              <a:rPr lang="en" kern="0" dirty="0">
                <a:solidFill>
                  <a:srgbClr val="000000"/>
                </a:solidFill>
              </a:rPr>
              <a:t>b.</a:t>
            </a:r>
          </a:p>
        </p:txBody>
      </p:sp>
      <p:sp>
        <p:nvSpPr>
          <p:cNvPr id="25" name="Google Shape;1005;p43">
            <a:extLst>
              <a:ext uri="{FF2B5EF4-FFF2-40B4-BE49-F238E27FC236}">
                <a16:creationId xmlns:a16="http://schemas.microsoft.com/office/drawing/2014/main" xmlns="" id="{14989EB4-6298-F042-8209-AE39C84C0146}"/>
              </a:ext>
            </a:extLst>
          </p:cNvPr>
          <p:cNvSpPr txBox="1"/>
          <p:nvPr/>
        </p:nvSpPr>
        <p:spPr>
          <a:xfrm>
            <a:off x="1972961" y="510069"/>
            <a:ext cx="24231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defTabSz="857250">
              <a:buClr>
                <a:srgbClr val="000000"/>
              </a:buClr>
            </a:pPr>
            <a:r>
              <a:rPr lang="en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</a:rPr>
              <a:t>Xuất</a:t>
            </a:r>
            <a:r>
              <a:rPr lang="en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</a:rPr>
              <a:t> </a:t>
            </a:r>
            <a:r>
              <a:rPr lang="en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</a:rPr>
              <a:t>xứ</a:t>
            </a:r>
            <a:endParaRPr sz="3600" b="1" kern="0" dirty="0">
              <a:solidFill>
                <a:srgbClr val="000000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</p:txBody>
      </p:sp>
      <p:sp>
        <p:nvSpPr>
          <p:cNvPr id="26" name="Google Shape;1006;p43">
            <a:extLst>
              <a:ext uri="{FF2B5EF4-FFF2-40B4-BE49-F238E27FC236}">
                <a16:creationId xmlns:a16="http://schemas.microsoft.com/office/drawing/2014/main" xmlns="" id="{E6938D86-925B-5B4E-85B7-A4F111AD7C54}"/>
              </a:ext>
            </a:extLst>
          </p:cNvPr>
          <p:cNvSpPr txBox="1"/>
          <p:nvPr/>
        </p:nvSpPr>
        <p:spPr>
          <a:xfrm>
            <a:off x="4318375" y="482967"/>
            <a:ext cx="5977891" cy="1384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85725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In trong tập: </a:t>
            </a:r>
            <a:r>
              <a:rPr lang="vi-VN" sz="3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Ra vườn nhặt nắng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(2017) </a:t>
            </a:r>
            <a:endParaRPr sz="3600" kern="0" dirty="0">
              <a:solidFill>
                <a:srgbClr val="000000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29" name="Google Shape;1009;p43">
            <a:extLst>
              <a:ext uri="{FF2B5EF4-FFF2-40B4-BE49-F238E27FC236}">
                <a16:creationId xmlns:a16="http://schemas.microsoft.com/office/drawing/2014/main" xmlns="" id="{603241E8-AE7B-DA4A-8C4F-BCF168456D3C}"/>
              </a:ext>
            </a:extLst>
          </p:cNvPr>
          <p:cNvSpPr txBox="1"/>
          <p:nvPr/>
        </p:nvSpPr>
        <p:spPr>
          <a:xfrm>
            <a:off x="1895274" y="2194753"/>
            <a:ext cx="5219509" cy="854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defTabSz="857250">
              <a:buClr>
                <a:srgbClr val="000000"/>
              </a:buClr>
            </a:pPr>
            <a:r>
              <a:rPr lang="en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</a:rPr>
              <a:t>Thể loại</a:t>
            </a:r>
            <a:r>
              <a:rPr lang="vi-VN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</a:rPr>
              <a:t>: Thơ 5 chữ</a:t>
            </a:r>
            <a:endParaRPr sz="4000" b="1" kern="0" dirty="0">
              <a:solidFill>
                <a:srgbClr val="000000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3F518C4A-7BF7-1F43-AD44-5D749EE61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73" y="3582443"/>
            <a:ext cx="7782435" cy="35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ÀI THƠ BẮT NẠT – CHÚT TÌNH TRI ÂM">
            <a:extLst>
              <a:ext uri="{FF2B5EF4-FFF2-40B4-BE49-F238E27FC236}">
                <a16:creationId xmlns:a16="http://schemas.microsoft.com/office/drawing/2014/main" xmlns="" id="{85C4600A-F345-CA17-9E63-F189A8FF2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81" y="-100208"/>
            <a:ext cx="12175298" cy="695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72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xmlns="" id="{98C02492-242B-1844-9136-DC868A14EE0A}"/>
              </a:ext>
            </a:extLst>
          </p:cNvPr>
          <p:cNvSpPr/>
          <p:nvPr/>
        </p:nvSpPr>
        <p:spPr>
          <a:xfrm>
            <a:off x="6913492" y="22701"/>
            <a:ext cx="5027407" cy="2283821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x-none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0E67D5-018A-D846-991E-60A95E16E0BF}"/>
              </a:ext>
            </a:extLst>
          </p:cNvPr>
          <p:cNvSpPr txBox="1"/>
          <p:nvPr/>
        </p:nvSpPr>
        <p:spPr>
          <a:xfrm>
            <a:off x="7372734" y="581936"/>
            <a:ext cx="4568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5725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sự khác nhau về hình thức của văn bản này so với 2 văn bản đã học. </a:t>
            </a:r>
            <a:endParaRPr lang="x-none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7250"/>
            <a:endParaRPr lang="x-none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2" descr="Hoàng tử bé | Nhà xuất bản Kim Đồng">
            <a:extLst>
              <a:ext uri="{FF2B5EF4-FFF2-40B4-BE49-F238E27FC236}">
                <a16:creationId xmlns:a16="http://schemas.microsoft.com/office/drawing/2014/main" xmlns="" id="{1FD048FD-B961-3640-BEE5-942874C20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69" y="1758684"/>
            <a:ext cx="2559943" cy="3185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4" descr="Dế Mèn phiêu lưu ký | Nhà xuất bản Kim Đồng">
            <a:extLst>
              <a:ext uri="{FF2B5EF4-FFF2-40B4-BE49-F238E27FC236}">
                <a16:creationId xmlns:a16="http://schemas.microsoft.com/office/drawing/2014/main" xmlns="" id="{C0639193-35FF-584F-8261-FF6E070BE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9568">
            <a:off x="458949" y="1830778"/>
            <a:ext cx="2559943" cy="2931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2" descr="Văn bản: Bắt nạt - Ngữ văn 6 - Kết nối tri thức với cuộc sống [OLM.VN] -  YouTube">
            <a:extLst>
              <a:ext uri="{FF2B5EF4-FFF2-40B4-BE49-F238E27FC236}">
                <a16:creationId xmlns:a16="http://schemas.microsoft.com/office/drawing/2014/main" xmlns="" id="{8A0568D8-74C8-A446-A2A4-F646896A7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424">
            <a:off x="8468603" y="2277142"/>
            <a:ext cx="2376427" cy="2791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4FBF9CB-9379-D544-8B1B-0F6F6B7488EE}"/>
              </a:ext>
            </a:extLst>
          </p:cNvPr>
          <p:cNvSpPr txBox="1"/>
          <p:nvPr/>
        </p:nvSpPr>
        <p:spPr>
          <a:xfrm>
            <a:off x="252093" y="5093824"/>
            <a:ext cx="3102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1: Bài học đường đời đầu tiên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04F5CF-40A1-7447-A4C9-3080E18E5D87}"/>
              </a:ext>
            </a:extLst>
          </p:cNvPr>
          <p:cNvSpPr txBox="1"/>
          <p:nvPr/>
        </p:nvSpPr>
        <p:spPr>
          <a:xfrm>
            <a:off x="3790831" y="5038844"/>
            <a:ext cx="3899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2: Nếu cậu muốn có một người bạn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9E1AB1-8AC5-184A-8C6A-1EAB8CAC4D03}"/>
              </a:ext>
            </a:extLst>
          </p:cNvPr>
          <p:cNvSpPr txBox="1"/>
          <p:nvPr/>
        </p:nvSpPr>
        <p:spPr>
          <a:xfrm>
            <a:off x="8127342" y="5343344"/>
            <a:ext cx="3102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7250"/>
            <a:r>
              <a:rPr 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3: Bắt nạt</a:t>
            </a:r>
          </a:p>
        </p:txBody>
      </p:sp>
    </p:spTree>
    <p:extLst>
      <p:ext uri="{BB962C8B-B14F-4D97-AF65-F5344CB8AC3E}">
        <p14:creationId xmlns:p14="http://schemas.microsoft.com/office/powerpoint/2010/main" val="3968458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3F518C4A-7BF7-1F43-AD44-5D749EE61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2238" y="3993799"/>
            <a:ext cx="8524884" cy="25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864237" y="2634108"/>
            <a:ext cx="9572598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2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d.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trữ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en-US" sz="4400" dirty="0" err="1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ì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Tác giả xưng “tớ”</a:t>
            </a:r>
            <a:endParaRPr lang="en-US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4237" y="824384"/>
            <a:ext cx="951414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defTabSz="857250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c.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đạt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  <a:ea typeface="Calibri" pitchFamily="34" charset="0"/>
                <a:cs typeface="Times New Roman" pitchFamily="18" charset="0"/>
              </a:rPr>
              <a:t>í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Biểu cảm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4812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66;p28">
            <a:extLst>
              <a:ext uri="{FF2B5EF4-FFF2-40B4-BE49-F238E27FC236}">
                <a16:creationId xmlns:a16="http://schemas.microsoft.com/office/drawing/2014/main" xmlns="" id="{C53D2151-D221-4B06-B1EF-A20C6A4EE183}"/>
              </a:ext>
            </a:extLst>
          </p:cNvPr>
          <p:cNvSpPr/>
          <p:nvPr/>
        </p:nvSpPr>
        <p:spPr>
          <a:xfrm>
            <a:off x="9572967" y="1210812"/>
            <a:ext cx="1322049" cy="979212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2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666;p28">
            <a:extLst>
              <a:ext uri="{FF2B5EF4-FFF2-40B4-BE49-F238E27FC236}">
                <a16:creationId xmlns:a16="http://schemas.microsoft.com/office/drawing/2014/main" xmlns="" id="{996B9F43-996A-FE4A-9ED9-A58D40E1245D}"/>
              </a:ext>
            </a:extLst>
          </p:cNvPr>
          <p:cNvSpPr/>
          <p:nvPr/>
        </p:nvSpPr>
        <p:spPr>
          <a:xfrm>
            <a:off x="5140733" y="1156369"/>
            <a:ext cx="1322049" cy="979212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rgbClr val="ABDF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2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667;p28">
            <a:extLst>
              <a:ext uri="{FF2B5EF4-FFF2-40B4-BE49-F238E27FC236}">
                <a16:creationId xmlns:a16="http://schemas.microsoft.com/office/drawing/2014/main" xmlns="" id="{5C2BBA99-A91F-1C4C-A8C4-8E201FDAA3F8}"/>
              </a:ext>
            </a:extLst>
          </p:cNvPr>
          <p:cNvSpPr/>
          <p:nvPr/>
        </p:nvSpPr>
        <p:spPr>
          <a:xfrm>
            <a:off x="910165" y="1132727"/>
            <a:ext cx="1322049" cy="979212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rgbClr val="FFE8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2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668;p28">
            <a:extLst>
              <a:ext uri="{FF2B5EF4-FFF2-40B4-BE49-F238E27FC236}">
                <a16:creationId xmlns:a16="http://schemas.microsoft.com/office/drawing/2014/main" xmlns="" id="{27F04B93-5D2A-204B-93F0-381ED8982499}"/>
              </a:ext>
            </a:extLst>
          </p:cNvPr>
          <p:cNvSpPr txBox="1">
            <a:spLocks/>
          </p:cNvSpPr>
          <p:nvPr/>
        </p:nvSpPr>
        <p:spPr>
          <a:xfrm>
            <a:off x="2115327" y="-32561"/>
            <a:ext cx="7717500" cy="11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914428">
              <a:buClr>
                <a:srgbClr val="000000"/>
              </a:buClr>
              <a:defRPr/>
            </a:pPr>
            <a:r>
              <a:rPr lang="vi-VN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phần</a:t>
            </a:r>
            <a:endParaRPr lang="en-US" sz="60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669;p28">
            <a:extLst>
              <a:ext uri="{FF2B5EF4-FFF2-40B4-BE49-F238E27FC236}">
                <a16:creationId xmlns:a16="http://schemas.microsoft.com/office/drawing/2014/main" xmlns="" id="{79A51C04-9740-3D4B-8BE6-9A84160DDDFA}"/>
              </a:ext>
            </a:extLst>
          </p:cNvPr>
          <p:cNvSpPr txBox="1">
            <a:spLocks/>
          </p:cNvSpPr>
          <p:nvPr/>
        </p:nvSpPr>
        <p:spPr>
          <a:xfrm>
            <a:off x="646839" y="1298177"/>
            <a:ext cx="16962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914428">
              <a:buClr>
                <a:srgbClr val="000000"/>
              </a:buClr>
              <a:defRPr/>
            </a:pPr>
            <a:r>
              <a:rPr lang="en" kern="0" dirty="0">
                <a:solidFill>
                  <a:srgbClr val="000000"/>
                </a:solidFill>
              </a:rPr>
              <a:t>01</a:t>
            </a:r>
          </a:p>
        </p:txBody>
      </p:sp>
      <p:sp>
        <p:nvSpPr>
          <p:cNvPr id="23" name="Google Shape;672;p28">
            <a:extLst>
              <a:ext uri="{FF2B5EF4-FFF2-40B4-BE49-F238E27FC236}">
                <a16:creationId xmlns:a16="http://schemas.microsoft.com/office/drawing/2014/main" xmlns="" id="{8251F3CD-A983-DE4F-8B20-A5ACCBFF009C}"/>
              </a:ext>
            </a:extLst>
          </p:cNvPr>
          <p:cNvSpPr txBox="1">
            <a:spLocks/>
          </p:cNvSpPr>
          <p:nvPr/>
        </p:nvSpPr>
        <p:spPr>
          <a:xfrm>
            <a:off x="4817900" y="1298177"/>
            <a:ext cx="16962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914428">
              <a:buClr>
                <a:srgbClr val="000000"/>
              </a:buClr>
              <a:defRPr/>
            </a:pPr>
            <a:r>
              <a:rPr lang="en" kern="0" dirty="0">
                <a:solidFill>
                  <a:srgbClr val="000000"/>
                </a:solidFill>
              </a:rPr>
              <a:t>02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F9D59D6-8212-EA46-80FE-BFB50F7DABE9}"/>
              </a:ext>
            </a:extLst>
          </p:cNvPr>
          <p:cNvSpPr txBox="1"/>
          <p:nvPr/>
        </p:nvSpPr>
        <p:spPr>
          <a:xfrm>
            <a:off x="268255" y="2353652"/>
            <a:ext cx="3694145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857250"/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endParaRPr lang="x-none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396094A-B706-8945-A64A-7303934AFE53}"/>
              </a:ext>
            </a:extLst>
          </p:cNvPr>
          <p:cNvSpPr txBox="1"/>
          <p:nvPr/>
        </p:nvSpPr>
        <p:spPr>
          <a:xfrm>
            <a:off x="4331755" y="2364919"/>
            <a:ext cx="3694145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857250"/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2,3,4: </a:t>
            </a:r>
          </a:p>
          <a:p>
            <a:pPr defTabSz="857250"/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x-none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672;p28">
            <a:extLst>
              <a:ext uri="{FF2B5EF4-FFF2-40B4-BE49-F238E27FC236}">
                <a16:creationId xmlns:a16="http://schemas.microsoft.com/office/drawing/2014/main" xmlns="" id="{78BE60ED-7044-4DA0-9841-5E511A23C928}"/>
              </a:ext>
            </a:extLst>
          </p:cNvPr>
          <p:cNvSpPr txBox="1">
            <a:spLocks/>
          </p:cNvSpPr>
          <p:nvPr/>
        </p:nvSpPr>
        <p:spPr>
          <a:xfrm>
            <a:off x="9210815" y="1321825"/>
            <a:ext cx="16962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6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914428">
              <a:buClr>
                <a:srgbClr val="000000"/>
              </a:buClr>
              <a:defRPr/>
            </a:pPr>
            <a:r>
              <a:rPr lang="en" kern="0" dirty="0">
                <a:solidFill>
                  <a:srgbClr val="000000"/>
                </a:solidFill>
              </a:rPr>
              <a:t>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A1DD40-8318-4197-BBB5-433798B4ADA2}"/>
              </a:ext>
            </a:extLst>
          </p:cNvPr>
          <p:cNvSpPr txBox="1"/>
          <p:nvPr/>
        </p:nvSpPr>
        <p:spPr>
          <a:xfrm>
            <a:off x="8395255" y="2364920"/>
            <a:ext cx="2961860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857250"/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857250"/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x-none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8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EB9D60-5E01-1240-96B2-2E1D3CE52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371" y="492369"/>
            <a:ext cx="2437257" cy="3416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CD9236-349F-DB42-8ED0-23E14B4CA514}"/>
              </a:ext>
            </a:extLst>
          </p:cNvPr>
          <p:cNvSpPr txBox="1"/>
          <p:nvPr/>
        </p:nvSpPr>
        <p:spPr>
          <a:xfrm>
            <a:off x="5512873" y="1477488"/>
            <a:ext cx="11662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7FBB8E-29FD-A644-A6AC-1F4910216727}"/>
              </a:ext>
            </a:extLst>
          </p:cNvPr>
          <p:cNvSpPr txBox="1"/>
          <p:nvPr/>
        </p:nvSpPr>
        <p:spPr>
          <a:xfrm>
            <a:off x="785444" y="3909157"/>
            <a:ext cx="10621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</a:t>
            </a:r>
            <a:r>
              <a:rPr lang="x-none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bản</a:t>
            </a:r>
          </a:p>
        </p:txBody>
      </p:sp>
    </p:spTree>
    <p:extLst>
      <p:ext uri="{BB962C8B-B14F-4D97-AF65-F5344CB8AC3E}">
        <p14:creationId xmlns:p14="http://schemas.microsoft.com/office/powerpoint/2010/main" val="3215524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>
            <a:extLst>
              <a:ext uri="{FF2B5EF4-FFF2-40B4-BE49-F238E27FC236}">
                <a16:creationId xmlns:a16="http://schemas.microsoft.com/office/drawing/2014/main" xmlns="" id="{0CD24FE8-59B0-1B4B-B1BB-C3456D15F8B1}"/>
              </a:ext>
            </a:extLst>
          </p:cNvPr>
          <p:cNvSpPr/>
          <p:nvPr/>
        </p:nvSpPr>
        <p:spPr>
          <a:xfrm>
            <a:off x="4101409" y="1015209"/>
            <a:ext cx="8090591" cy="4777740"/>
          </a:xfrm>
          <a:prstGeom prst="vertic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57250"/>
            <a:endParaRPr lang="x-none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F3348C-A4A0-E545-9CF6-C2539EA5ADDE}"/>
              </a:ext>
            </a:extLst>
          </p:cNvPr>
          <p:cNvSpPr txBox="1"/>
          <p:nvPr/>
        </p:nvSpPr>
        <p:spPr>
          <a:xfrm>
            <a:off x="5535431" y="1912091"/>
            <a:ext cx="601756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5725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nạt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xấu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lắm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85725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Đừng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nạt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ơi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85725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Bất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ai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đời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85725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nạt</a:t>
            </a:r>
            <a:endParaRPr lang="x-none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857250"/>
            <a:endParaRPr lang="x-none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C405ED-725C-214E-9DDD-72D6B12CDE49}"/>
              </a:ext>
            </a:extLst>
          </p:cNvPr>
          <p:cNvSpPr txBox="1"/>
          <p:nvPr/>
        </p:nvSpPr>
        <p:spPr>
          <a:xfrm>
            <a:off x="3516460" y="244995"/>
            <a:ext cx="496701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857250"/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x-none" sz="4800" dirty="0"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3074" name="Picture 2" descr="Kỹ năng sinh tồn: Bắt nạt học đường – SEAMEO RETRAC Summer Fun">
            <a:extLst>
              <a:ext uri="{FF2B5EF4-FFF2-40B4-BE49-F238E27FC236}">
                <a16:creationId xmlns:a16="http://schemas.microsoft.com/office/drawing/2014/main" xmlns="" id="{8F941F16-DE71-1059-785D-EFDA92623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7655"/>
            <a:ext cx="5260932" cy="576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8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7630C9F2-1BD7-D8C4-EFB9-6F05EFAD7375}"/>
              </a:ext>
            </a:extLst>
          </p:cNvPr>
          <p:cNvSpPr/>
          <p:nvPr/>
        </p:nvSpPr>
        <p:spPr>
          <a:xfrm>
            <a:off x="-87682" y="0"/>
            <a:ext cx="7465511" cy="354486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x-none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5379C5-4864-A686-681B-0FE72AC2913B}"/>
              </a:ext>
            </a:extLst>
          </p:cNvPr>
          <p:cNvSpPr txBox="1"/>
          <p:nvPr/>
        </p:nvSpPr>
        <p:spPr>
          <a:xfrm>
            <a:off x="1590806" y="613775"/>
            <a:ext cx="57870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Nhận xét về: Lời kêu gọi? Cách nêu vấn đề? Lên án điều gì?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8332F3-7D13-96E9-057F-68582D43D9E2}"/>
              </a:ext>
            </a:extLst>
          </p:cNvPr>
          <p:cNvSpPr txBox="1"/>
          <p:nvPr/>
        </p:nvSpPr>
        <p:spPr>
          <a:xfrm>
            <a:off x="7628349" y="596868"/>
            <a:ext cx="44616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5725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nạt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xấu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lắm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85725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Đừng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nạt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ơi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85725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ai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đời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85725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nạt</a:t>
            </a:r>
            <a:endParaRPr lang="x-none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857250"/>
            <a:endParaRPr lang="x-none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9A2C1843-81E3-FA4F-EA26-E6D82F1A9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12" y="3811012"/>
            <a:ext cx="1070632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28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4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14" indent="-457214" algn="just" defTabSz="914428" fontAlgn="base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Þ"/>
            </a:pP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thắn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4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428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endParaRPr lang="en-US" sz="4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57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C405ED-725C-214E-9DDD-72D6B12CDE49}"/>
              </a:ext>
            </a:extLst>
          </p:cNvPr>
          <p:cNvSpPr txBox="1"/>
          <p:nvPr/>
        </p:nvSpPr>
        <p:spPr>
          <a:xfrm>
            <a:off x="1032953" y="311566"/>
            <a:ext cx="3676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vấn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90C4506C-B572-4744-9DA3-BF35BCBD402B}"/>
              </a:ext>
            </a:extLst>
          </p:cNvPr>
          <p:cNvSpPr/>
          <p:nvPr/>
        </p:nvSpPr>
        <p:spPr>
          <a:xfrm>
            <a:off x="2035753" y="1645147"/>
            <a:ext cx="835616" cy="4501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8995B9-AB54-4C31-BB5A-5B15591E74C1}"/>
              </a:ext>
            </a:extLst>
          </p:cNvPr>
          <p:cNvSpPr txBox="1"/>
          <p:nvPr/>
        </p:nvSpPr>
        <p:spPr>
          <a:xfrm>
            <a:off x="3179631" y="1220155"/>
            <a:ext cx="8394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xấu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Ngày quốc tế chống bạo lực và bắt nạt lần thứ nhất - Vatican News">
            <a:extLst>
              <a:ext uri="{FF2B5EF4-FFF2-40B4-BE49-F238E27FC236}">
                <a16:creationId xmlns:a16="http://schemas.microsoft.com/office/drawing/2014/main" xmlns="" id="{B39B6BD0-CED4-E97C-9D0A-21F340B93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52" y="2805853"/>
            <a:ext cx="11453904" cy="386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4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26793" y="282405"/>
            <a:ext cx="3980577" cy="61247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defTabSz="85725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5725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híp-hóp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hay?</a:t>
            </a:r>
          </a:p>
          <a:p>
            <a:pPr defTabSz="85725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5725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57250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5725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5725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85725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5725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857250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5725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5725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defTabSz="85725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5725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…?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0A662B-401B-431A-9F54-841F2B4D7F04}"/>
              </a:ext>
            </a:extLst>
          </p:cNvPr>
          <p:cNvSpPr txBox="1"/>
          <p:nvPr/>
        </p:nvSpPr>
        <p:spPr>
          <a:xfrm>
            <a:off x="5996859" y="282406"/>
            <a:ext cx="516834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857250"/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THẢO LUẬN NHÓM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2DD56C-809D-495E-B17F-2CC4F7CAC4E4}"/>
              </a:ext>
            </a:extLst>
          </p:cNvPr>
          <p:cNvSpPr txBox="1"/>
          <p:nvPr/>
        </p:nvSpPr>
        <p:spPr>
          <a:xfrm>
            <a:off x="5527191" y="1174956"/>
            <a:ext cx="6533573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857250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85725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Ý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defTabSz="85725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defTabSz="85725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Qua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4CE0E6-6467-473D-BDC9-4A6565F3C2C7}"/>
              </a:ext>
            </a:extLst>
          </p:cNvPr>
          <p:cNvSpPr txBox="1"/>
          <p:nvPr/>
        </p:nvSpPr>
        <p:spPr>
          <a:xfrm>
            <a:off x="1026792" y="276387"/>
            <a:ext cx="226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57B9B8-9786-4E29-924A-1A2A7C9A9EAB}"/>
              </a:ext>
            </a:extLst>
          </p:cNvPr>
          <p:cNvSpPr txBox="1"/>
          <p:nvPr/>
        </p:nvSpPr>
        <p:spPr>
          <a:xfrm>
            <a:off x="1026793" y="2433711"/>
            <a:ext cx="185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D7BE3C-4580-4414-81B0-11FCF7B223CF}"/>
              </a:ext>
            </a:extLst>
          </p:cNvPr>
          <p:cNvSpPr txBox="1"/>
          <p:nvPr/>
        </p:nvSpPr>
        <p:spPr>
          <a:xfrm>
            <a:off x="1026792" y="3714113"/>
            <a:ext cx="185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D33EEF-C32A-42FE-92EE-2B9530D6BC0B}"/>
              </a:ext>
            </a:extLst>
          </p:cNvPr>
          <p:cNvSpPr txBox="1"/>
          <p:nvPr/>
        </p:nvSpPr>
        <p:spPr>
          <a:xfrm>
            <a:off x="1026791" y="5830369"/>
            <a:ext cx="185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8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C405ED-725C-214E-9DDD-72D6B12CDE49}"/>
              </a:ext>
            </a:extLst>
          </p:cNvPr>
          <p:cNvSpPr txBox="1"/>
          <p:nvPr/>
        </p:nvSpPr>
        <p:spPr>
          <a:xfrm>
            <a:off x="834499" y="245892"/>
            <a:ext cx="10387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57250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nạt</a:t>
            </a:r>
            <a:endParaRPr lang="x-none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26508D-83D8-8C4D-A22C-80CF64F77637}"/>
              </a:ext>
            </a:extLst>
          </p:cNvPr>
          <p:cNvSpPr txBox="1"/>
          <p:nvPr/>
        </p:nvSpPr>
        <p:spPr>
          <a:xfrm>
            <a:off x="1256807" y="1538580"/>
            <a:ext cx="4482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tạt</a:t>
            </a:r>
            <a:endParaRPr lang="x-none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072CF8F-F273-FA42-9E19-C42F0EE5D1B3}"/>
              </a:ext>
            </a:extLst>
          </p:cNvPr>
          <p:cNvSpPr txBox="1"/>
          <p:nvPr/>
        </p:nvSpPr>
        <p:spPr>
          <a:xfrm>
            <a:off x="1146064" y="2809636"/>
            <a:ext cx="448281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x-none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5725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57250"/>
            <a:endParaRPr lang="x-none" sz="2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46063" y="790273"/>
            <a:ext cx="42017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10" indent="-342910" defTabSz="85725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hip-hop</a:t>
            </a:r>
          </a:p>
          <a:p>
            <a:pPr defTabSz="857250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0EE5F4-9DB2-4D07-BDCD-E77113F26415}"/>
              </a:ext>
            </a:extLst>
          </p:cNvPr>
          <p:cNvSpPr txBox="1"/>
          <p:nvPr/>
        </p:nvSpPr>
        <p:spPr>
          <a:xfrm>
            <a:off x="5739619" y="1062303"/>
            <a:ext cx="490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DBC8B38-EDCD-4E28-BD55-E74EA4CC55CB}"/>
              </a:ext>
            </a:extLst>
          </p:cNvPr>
          <p:cNvSpPr txBox="1"/>
          <p:nvPr/>
        </p:nvSpPr>
        <p:spPr>
          <a:xfrm>
            <a:off x="5739619" y="1745795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8455A34-48BF-4A90-85E8-86AB01FD54B5}"/>
              </a:ext>
            </a:extLst>
          </p:cNvPr>
          <p:cNvSpPr txBox="1"/>
          <p:nvPr/>
        </p:nvSpPr>
        <p:spPr>
          <a:xfrm>
            <a:off x="5739619" y="3117968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2B232A-D374-49EE-8051-06DC63DF7602}"/>
              </a:ext>
            </a:extLst>
          </p:cNvPr>
          <p:cNvSpPr txBox="1"/>
          <p:nvPr/>
        </p:nvSpPr>
        <p:spPr>
          <a:xfrm>
            <a:off x="1244991" y="5013363"/>
            <a:ext cx="1051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54AF5FA1-A560-458B-9ABA-482DCDF72454}"/>
              </a:ext>
            </a:extLst>
          </p:cNvPr>
          <p:cNvSpPr/>
          <p:nvPr/>
        </p:nvSpPr>
        <p:spPr>
          <a:xfrm>
            <a:off x="2496681" y="2033604"/>
            <a:ext cx="450166" cy="172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0739C5-B582-46B2-B01E-520660430C4E}"/>
              </a:ext>
            </a:extLst>
          </p:cNvPr>
          <p:cNvSpPr txBox="1"/>
          <p:nvPr/>
        </p:nvSpPr>
        <p:spPr>
          <a:xfrm>
            <a:off x="1256807" y="2247558"/>
            <a:ext cx="4909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F5B14E2C-307E-433D-89EC-4EBD1C641DB2}"/>
              </a:ext>
            </a:extLst>
          </p:cNvPr>
          <p:cNvSpPr/>
          <p:nvPr/>
        </p:nvSpPr>
        <p:spPr>
          <a:xfrm>
            <a:off x="1554480" y="4274287"/>
            <a:ext cx="450166" cy="172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9B07C3C-4D22-4619-91E7-4C265C223EE2}"/>
              </a:ext>
            </a:extLst>
          </p:cNvPr>
          <p:cNvSpPr txBox="1"/>
          <p:nvPr/>
        </p:nvSpPr>
        <p:spPr>
          <a:xfrm>
            <a:off x="1224563" y="4366831"/>
            <a:ext cx="1497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4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" grpId="0"/>
      <p:bldP spid="31" grpId="0"/>
      <p:bldP spid="32" grpId="0"/>
      <p:bldP spid="4" grpId="0"/>
      <p:bldP spid="5" grpId="0" animBg="1"/>
      <p:bldP spid="6" grpId="0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55F0A2-F597-8952-594C-2F454099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eta.com - Tiêu điểm_ Vấn nạn bạo lực học đường_ VTV24">
            <a:hlinkClick r:id="" action="ppaction://media"/>
            <a:extLst>
              <a:ext uri="{FF2B5EF4-FFF2-40B4-BE49-F238E27FC236}">
                <a16:creationId xmlns:a16="http://schemas.microsoft.com/office/drawing/2014/main" xmlns="" id="{0A9393CA-B523-883F-DF1D-0A36501DF0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0208"/>
            <a:ext cx="12192000" cy="6626269"/>
          </a:xfrm>
        </p:spPr>
      </p:pic>
    </p:spTree>
    <p:extLst>
      <p:ext uri="{BB962C8B-B14F-4D97-AF65-F5344CB8AC3E}">
        <p14:creationId xmlns:p14="http://schemas.microsoft.com/office/powerpoint/2010/main" val="14711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600"/>
    </mc:Choice>
    <mc:Fallback xmlns="">
      <p:transition spd="slow" advTm="58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46E30D-BFD2-5487-C608-0F3E9B5B0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6B9CEF-2369-6DD8-BED2-C153A2D3E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hấm dứt Tình trạng Bắt nạt – wikiHow">
            <a:extLst>
              <a:ext uri="{FF2B5EF4-FFF2-40B4-BE49-F238E27FC236}">
                <a16:creationId xmlns:a16="http://schemas.microsoft.com/office/drawing/2014/main" xmlns="" id="{98491FA5-F8FC-1BD1-D8B1-DBEF04A4E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88" y="829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DBEAF9-F93D-FEF9-A5A8-D429BB43B16E}"/>
              </a:ext>
            </a:extLst>
          </p:cNvPr>
          <p:cNvSpPr txBox="1"/>
          <p:nvPr/>
        </p:nvSpPr>
        <p:spPr>
          <a:xfrm>
            <a:off x="3937312" y="1071910"/>
            <a:ext cx="7061979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57250"/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CDCFA6-CA2D-9555-ADEF-A2C46FE15FE6}"/>
              </a:ext>
            </a:extLst>
          </p:cNvPr>
          <p:cNvSpPr txBox="1"/>
          <p:nvPr/>
        </p:nvSpPr>
        <p:spPr>
          <a:xfrm>
            <a:off x="4318977" y="2265333"/>
            <a:ext cx="62227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5725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8B13CB-B5DF-749C-0580-628558425CDB}"/>
              </a:ext>
            </a:extLst>
          </p:cNvPr>
          <p:cNvSpPr txBox="1"/>
          <p:nvPr/>
        </p:nvSpPr>
        <p:spPr>
          <a:xfrm>
            <a:off x="4146115" y="3470269"/>
            <a:ext cx="6062597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57250"/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958A4F-FB9A-DA8D-B0C3-F74C6663763E}"/>
              </a:ext>
            </a:extLst>
          </p:cNvPr>
          <p:cNvSpPr txBox="1"/>
          <p:nvPr/>
        </p:nvSpPr>
        <p:spPr>
          <a:xfrm>
            <a:off x="351097" y="4485061"/>
            <a:ext cx="11180827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57250"/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3C246E-592F-9548-E69F-D48336A1EB76}"/>
              </a:ext>
            </a:extLst>
          </p:cNvPr>
          <p:cNvSpPr txBox="1"/>
          <p:nvPr/>
        </p:nvSpPr>
        <p:spPr>
          <a:xfrm>
            <a:off x="1016324" y="194335"/>
            <a:ext cx="901702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nạt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82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82C502-A3AB-B41D-03ED-107E3201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0C8A43-4187-ED16-B64A-99D61B78B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ình yêu thương trở nên tình yêu thương khi được biểu hiện ra - Hội Thánh  của Đức Chúa Trời Hiệp Hội Truyền Giáo Tin Lành Thế Giới">
            <a:extLst>
              <a:ext uri="{FF2B5EF4-FFF2-40B4-BE49-F238E27FC236}">
                <a16:creationId xmlns:a16="http://schemas.microsoft.com/office/drawing/2014/main" xmlns="" id="{98E773CB-E1B1-96EA-E24D-B26CF1F21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0141" cy="672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5A3198-1B7B-60D3-88E8-0DC0358F731D}"/>
              </a:ext>
            </a:extLst>
          </p:cNvPr>
          <p:cNvSpPr txBox="1"/>
          <p:nvPr/>
        </p:nvSpPr>
        <p:spPr>
          <a:xfrm>
            <a:off x="1521140" y="131523"/>
            <a:ext cx="9057860" cy="12618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85725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66" indent="-514366" algn="just" defTabSz="857250"/>
            <a:endParaRPr lang="x-none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274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>
            <a:extLst>
              <a:ext uri="{FF2B5EF4-FFF2-40B4-BE49-F238E27FC236}">
                <a16:creationId xmlns:a16="http://schemas.microsoft.com/office/drawing/2014/main" xmlns="" id="{0CD24FE8-59B0-1B4B-B1BB-C3456D15F8B1}"/>
              </a:ext>
            </a:extLst>
          </p:cNvPr>
          <p:cNvSpPr/>
          <p:nvPr/>
        </p:nvSpPr>
        <p:spPr>
          <a:xfrm>
            <a:off x="7469944" y="754380"/>
            <a:ext cx="4722056" cy="4777740"/>
          </a:xfrm>
          <a:prstGeom prst="vertic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57250"/>
            <a:endParaRPr lang="x-none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F3348C-A4A0-E545-9CF6-C2539EA5ADDE}"/>
              </a:ext>
            </a:extLst>
          </p:cNvPr>
          <p:cNvSpPr txBox="1"/>
          <p:nvPr/>
        </p:nvSpPr>
        <p:spPr>
          <a:xfrm>
            <a:off x="6964472" y="1012954"/>
            <a:ext cx="4974606" cy="48320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57250"/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</a:rPr>
              <a:t>Đừng bắt nạt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người lớn</a:t>
            </a:r>
          </a:p>
          <a:p>
            <a:pPr defTabSz="857250"/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</a:rPr>
              <a:t>Đừng bắt nạt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trẻ con</a:t>
            </a:r>
          </a:p>
          <a:p>
            <a:pPr defTabSz="857250"/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</a:rPr>
              <a:t>Đừng bắt nạt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nước khác</a:t>
            </a:r>
          </a:p>
          <a:p>
            <a:pPr defTabSz="857250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Trên khắp trái đất tròn</a:t>
            </a:r>
          </a:p>
          <a:p>
            <a:pPr defTabSz="857250"/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defTabSz="857250"/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</a:rPr>
              <a:t>Đừng bắt nạt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mèo, chó</a:t>
            </a:r>
          </a:p>
          <a:p>
            <a:pPr defTabSz="857250"/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</a:rPr>
              <a:t>Đừng bắt nạt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cái cây</a:t>
            </a:r>
          </a:p>
          <a:p>
            <a:pPr defTabSz="857250"/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</a:rPr>
              <a:t>Đừng bắt nạt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ai cả</a:t>
            </a:r>
          </a:p>
          <a:p>
            <a:pPr defTabSz="857250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Vì bắt nạt dễ lây</a:t>
            </a:r>
          </a:p>
          <a:p>
            <a:pPr defTabSz="857250"/>
            <a:endParaRPr lang="x-none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8E45DC3D-3460-0643-8C96-110DEA932DD3}"/>
              </a:ext>
            </a:extLst>
          </p:cNvPr>
          <p:cNvSpPr/>
          <p:nvPr/>
        </p:nvSpPr>
        <p:spPr>
          <a:xfrm>
            <a:off x="2" y="0"/>
            <a:ext cx="6826684" cy="659774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5725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defTabSz="857250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857250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857250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1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>
            <a:extLst>
              <a:ext uri="{FF2B5EF4-FFF2-40B4-BE49-F238E27FC236}">
                <a16:creationId xmlns:a16="http://schemas.microsoft.com/office/drawing/2014/main" xmlns="" id="{0CD24FE8-59B0-1B4B-B1BB-C3456D15F8B1}"/>
              </a:ext>
            </a:extLst>
          </p:cNvPr>
          <p:cNvSpPr/>
          <p:nvPr/>
        </p:nvSpPr>
        <p:spPr>
          <a:xfrm>
            <a:off x="7051736" y="754380"/>
            <a:ext cx="4946976" cy="4777740"/>
          </a:xfrm>
          <a:prstGeom prst="vertic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57250"/>
            <a:endParaRPr lang="x-none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F3348C-A4A0-E545-9CF6-C2539EA5ADDE}"/>
              </a:ext>
            </a:extLst>
          </p:cNvPr>
          <p:cNvSpPr txBox="1"/>
          <p:nvPr/>
        </p:nvSpPr>
        <p:spPr>
          <a:xfrm>
            <a:off x="6644192" y="496755"/>
            <a:ext cx="5547808" cy="53860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57250"/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</a:rPr>
              <a:t>Đừng bắt nạt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người lớn</a:t>
            </a:r>
          </a:p>
          <a:p>
            <a:pPr defTabSz="857250"/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</a:rPr>
              <a:t>Đừng bắt nạt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trẻ con</a:t>
            </a:r>
          </a:p>
          <a:p>
            <a:pPr defTabSz="857250"/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</a:rPr>
              <a:t>Đừng bắt nạt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nước khác</a:t>
            </a:r>
          </a:p>
          <a:p>
            <a:pPr defTabSz="857250"/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Trên khắp trái đất tròn</a:t>
            </a:r>
          </a:p>
          <a:p>
            <a:pPr defTabSz="857250"/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  <a:p>
            <a:pPr defTabSz="857250"/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</a:rPr>
              <a:t>Đừng bắt nạt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mèo, chó</a:t>
            </a:r>
          </a:p>
          <a:p>
            <a:pPr defTabSz="857250"/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</a:rPr>
              <a:t>Đừng bắt nạt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cái cây</a:t>
            </a:r>
          </a:p>
          <a:p>
            <a:pPr defTabSz="857250"/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</a:rPr>
              <a:t>Đừng bắt nạt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ai cả</a:t>
            </a:r>
          </a:p>
          <a:p>
            <a:pPr defTabSz="857250"/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Vì bắt nạt dễ lây</a:t>
            </a:r>
          </a:p>
          <a:p>
            <a:pPr defTabSz="857250"/>
            <a:endParaRPr lang="x-none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8E45DC3D-3460-0643-8C96-110DEA932DD3}"/>
              </a:ext>
            </a:extLst>
          </p:cNvPr>
          <p:cNvSpPr/>
          <p:nvPr/>
        </p:nvSpPr>
        <p:spPr>
          <a:xfrm>
            <a:off x="508383" y="496755"/>
            <a:ext cx="5842314" cy="58644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10" indent="-342910" algn="just" defTabSz="857250">
              <a:buFontTx/>
              <a:buChar char="-"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</a:p>
          <a:p>
            <a:pPr algn="just" defTabSz="85725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725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+ 7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7250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57250"/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7250"/>
            <a:endParaRPr lang="x-none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67;p28">
            <a:extLst>
              <a:ext uri="{FF2B5EF4-FFF2-40B4-BE49-F238E27FC236}">
                <a16:creationId xmlns:a16="http://schemas.microsoft.com/office/drawing/2014/main" xmlns="" id="{4853343C-74B4-4860-9FD9-E2CC4660B618}"/>
              </a:ext>
            </a:extLst>
          </p:cNvPr>
          <p:cNvSpPr/>
          <p:nvPr/>
        </p:nvSpPr>
        <p:spPr>
          <a:xfrm>
            <a:off x="66779" y="1099846"/>
            <a:ext cx="2367609" cy="1821488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28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NGƯỜI LỚN</a:t>
            </a:r>
            <a:endParaRPr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667;p28">
            <a:extLst>
              <a:ext uri="{FF2B5EF4-FFF2-40B4-BE49-F238E27FC236}">
                <a16:creationId xmlns:a16="http://schemas.microsoft.com/office/drawing/2014/main" xmlns="" id="{F19366C5-AA7E-47DC-B5BB-96B794F5988F}"/>
              </a:ext>
            </a:extLst>
          </p:cNvPr>
          <p:cNvSpPr/>
          <p:nvPr/>
        </p:nvSpPr>
        <p:spPr>
          <a:xfrm>
            <a:off x="2811644" y="165436"/>
            <a:ext cx="2367609" cy="1821488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28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TRẺ CON</a:t>
            </a:r>
            <a:endParaRPr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667;p28">
            <a:extLst>
              <a:ext uri="{FF2B5EF4-FFF2-40B4-BE49-F238E27FC236}">
                <a16:creationId xmlns:a16="http://schemas.microsoft.com/office/drawing/2014/main" xmlns="" id="{4C832E6A-CF89-4BDC-99EF-937B37F5E4DB}"/>
              </a:ext>
            </a:extLst>
          </p:cNvPr>
          <p:cNvSpPr/>
          <p:nvPr/>
        </p:nvSpPr>
        <p:spPr>
          <a:xfrm>
            <a:off x="5485359" y="1172565"/>
            <a:ext cx="2367609" cy="1821488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rgbClr val="FFE8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28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NƯỚC KHÁC</a:t>
            </a:r>
            <a:endParaRPr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667;p28">
            <a:extLst>
              <a:ext uri="{FF2B5EF4-FFF2-40B4-BE49-F238E27FC236}">
                <a16:creationId xmlns:a16="http://schemas.microsoft.com/office/drawing/2014/main" xmlns="" id="{899D6BB6-4D88-4C6C-9EB1-B7F1658C079F}"/>
              </a:ext>
            </a:extLst>
          </p:cNvPr>
          <p:cNvSpPr/>
          <p:nvPr/>
        </p:nvSpPr>
        <p:spPr>
          <a:xfrm>
            <a:off x="3104427" y="3813994"/>
            <a:ext cx="3216699" cy="1821488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28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MÈO, CHÓ</a:t>
            </a:r>
            <a:endParaRPr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667;p28">
            <a:extLst>
              <a:ext uri="{FF2B5EF4-FFF2-40B4-BE49-F238E27FC236}">
                <a16:creationId xmlns:a16="http://schemas.microsoft.com/office/drawing/2014/main" xmlns="" id="{2F3F160C-E695-4DAC-9F25-0334B9125612}"/>
              </a:ext>
            </a:extLst>
          </p:cNvPr>
          <p:cNvSpPr/>
          <p:nvPr/>
        </p:nvSpPr>
        <p:spPr>
          <a:xfrm>
            <a:off x="234463" y="3774078"/>
            <a:ext cx="2672408" cy="1821488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28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CÁI CÂY</a:t>
            </a:r>
            <a:endParaRPr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D6A7DD0-DAE2-499C-AA17-3EA9E2AC9E62}"/>
              </a:ext>
            </a:extLst>
          </p:cNvPr>
          <p:cNvSpPr txBox="1"/>
          <p:nvPr/>
        </p:nvSpPr>
        <p:spPr>
          <a:xfrm>
            <a:off x="1976568" y="2270507"/>
            <a:ext cx="3348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C00F1B-0C4C-4806-A6A3-5F3482716C2A}"/>
              </a:ext>
            </a:extLst>
          </p:cNvPr>
          <p:cNvSpPr txBox="1"/>
          <p:nvPr/>
        </p:nvSpPr>
        <p:spPr>
          <a:xfrm>
            <a:off x="8166664" y="814406"/>
            <a:ext cx="3790874" cy="526297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defTabSz="85725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thảy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43AAA52A-9A4A-42FA-8CFE-604510360A32}"/>
              </a:ext>
            </a:extLst>
          </p:cNvPr>
          <p:cNvSpPr/>
          <p:nvPr/>
        </p:nvSpPr>
        <p:spPr>
          <a:xfrm>
            <a:off x="7262870" y="2870671"/>
            <a:ext cx="628136" cy="411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xmlns="" id="{71C3968A-DEA2-4578-9BDC-4B189328E1F9}"/>
              </a:ext>
            </a:extLst>
          </p:cNvPr>
          <p:cNvSpPr/>
          <p:nvPr/>
        </p:nvSpPr>
        <p:spPr>
          <a:xfrm rot="20247019">
            <a:off x="1492265" y="427271"/>
            <a:ext cx="1741137" cy="607476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xmlns="" id="{2F00375A-7ECB-4491-9820-9063211E0E8E}"/>
              </a:ext>
            </a:extLst>
          </p:cNvPr>
          <p:cNvSpPr/>
          <p:nvPr/>
        </p:nvSpPr>
        <p:spPr>
          <a:xfrm rot="1304723">
            <a:off x="4674586" y="530921"/>
            <a:ext cx="1951481" cy="607476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xmlns="" id="{E2BA33B8-F43E-40DC-AA8F-E814329AFD80}"/>
              </a:ext>
            </a:extLst>
          </p:cNvPr>
          <p:cNvSpPr/>
          <p:nvPr/>
        </p:nvSpPr>
        <p:spPr>
          <a:xfrm rot="6830374">
            <a:off x="5252391" y="3463314"/>
            <a:ext cx="1888069" cy="63266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Block Arc 17">
            <a:extLst>
              <a:ext uri="{FF2B5EF4-FFF2-40B4-BE49-F238E27FC236}">
                <a16:creationId xmlns:a16="http://schemas.microsoft.com/office/drawing/2014/main" xmlns="" id="{C9A071B1-67D9-4FD2-A082-146A594E5E2F}"/>
              </a:ext>
            </a:extLst>
          </p:cNvPr>
          <p:cNvSpPr/>
          <p:nvPr/>
        </p:nvSpPr>
        <p:spPr>
          <a:xfrm rot="15545686">
            <a:off x="402062" y="3089439"/>
            <a:ext cx="971445" cy="568699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Block Arc 18">
            <a:extLst>
              <a:ext uri="{FF2B5EF4-FFF2-40B4-BE49-F238E27FC236}">
                <a16:creationId xmlns:a16="http://schemas.microsoft.com/office/drawing/2014/main" xmlns="" id="{E86E4CF4-D793-4F3C-AC37-45A680877E19}"/>
              </a:ext>
            </a:extLst>
          </p:cNvPr>
          <p:cNvSpPr/>
          <p:nvPr/>
        </p:nvSpPr>
        <p:spPr>
          <a:xfrm rot="11149983">
            <a:off x="1944148" y="5161154"/>
            <a:ext cx="1852828" cy="673657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Google Shape;667;p28">
            <a:extLst>
              <a:ext uri="{FF2B5EF4-FFF2-40B4-BE49-F238E27FC236}">
                <a16:creationId xmlns:a16="http://schemas.microsoft.com/office/drawing/2014/main" xmlns="" id="{34A33536-3294-1FF4-0BAB-81BA80A5603F}"/>
              </a:ext>
            </a:extLst>
          </p:cNvPr>
          <p:cNvSpPr/>
          <p:nvPr/>
        </p:nvSpPr>
        <p:spPr>
          <a:xfrm>
            <a:off x="66779" y="1062475"/>
            <a:ext cx="2367609" cy="1821488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28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NGƯỜI LỚN</a:t>
            </a:r>
            <a:endParaRPr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67;p28">
            <a:extLst>
              <a:ext uri="{FF2B5EF4-FFF2-40B4-BE49-F238E27FC236}">
                <a16:creationId xmlns:a16="http://schemas.microsoft.com/office/drawing/2014/main" xmlns="" id="{78D7475C-9D01-8E6B-2AF7-766A40CB3E40}"/>
              </a:ext>
            </a:extLst>
          </p:cNvPr>
          <p:cNvSpPr/>
          <p:nvPr/>
        </p:nvSpPr>
        <p:spPr>
          <a:xfrm>
            <a:off x="2811644" y="128065"/>
            <a:ext cx="2367609" cy="1821488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28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TRẺ CON</a:t>
            </a:r>
            <a:endParaRPr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667;p28">
            <a:extLst>
              <a:ext uri="{FF2B5EF4-FFF2-40B4-BE49-F238E27FC236}">
                <a16:creationId xmlns:a16="http://schemas.microsoft.com/office/drawing/2014/main" xmlns="" id="{A9277265-082C-6594-0DE6-4EB5B3A03A2B}"/>
              </a:ext>
            </a:extLst>
          </p:cNvPr>
          <p:cNvSpPr/>
          <p:nvPr/>
        </p:nvSpPr>
        <p:spPr>
          <a:xfrm>
            <a:off x="5485359" y="1135194"/>
            <a:ext cx="2367609" cy="1821488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rgbClr val="FFE8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28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NƯỚC KHÁC</a:t>
            </a:r>
            <a:endParaRPr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667;p28">
            <a:extLst>
              <a:ext uri="{FF2B5EF4-FFF2-40B4-BE49-F238E27FC236}">
                <a16:creationId xmlns:a16="http://schemas.microsoft.com/office/drawing/2014/main" xmlns="" id="{82C4D124-17F4-5FA4-C40A-CF582E6574F4}"/>
              </a:ext>
            </a:extLst>
          </p:cNvPr>
          <p:cNvSpPr/>
          <p:nvPr/>
        </p:nvSpPr>
        <p:spPr>
          <a:xfrm>
            <a:off x="3104427" y="3776623"/>
            <a:ext cx="3216699" cy="1821488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28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MÈO, CHÓ</a:t>
            </a:r>
            <a:endParaRPr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667;p28">
            <a:extLst>
              <a:ext uri="{FF2B5EF4-FFF2-40B4-BE49-F238E27FC236}">
                <a16:creationId xmlns:a16="http://schemas.microsoft.com/office/drawing/2014/main" xmlns="" id="{F3275695-51C1-B9D1-EDDF-B4D15A23D10A}"/>
              </a:ext>
            </a:extLst>
          </p:cNvPr>
          <p:cNvSpPr/>
          <p:nvPr/>
        </p:nvSpPr>
        <p:spPr>
          <a:xfrm>
            <a:off x="234463" y="3736707"/>
            <a:ext cx="2672408" cy="1821488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28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CÁI CÂY</a:t>
            </a:r>
            <a:endParaRPr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Block Arc 19">
            <a:extLst>
              <a:ext uri="{FF2B5EF4-FFF2-40B4-BE49-F238E27FC236}">
                <a16:creationId xmlns:a16="http://schemas.microsoft.com/office/drawing/2014/main" xmlns="" id="{65D45395-ED64-1A29-7D76-E7174219B104}"/>
              </a:ext>
            </a:extLst>
          </p:cNvPr>
          <p:cNvSpPr/>
          <p:nvPr/>
        </p:nvSpPr>
        <p:spPr>
          <a:xfrm rot="1304723">
            <a:off x="4674586" y="493550"/>
            <a:ext cx="1951481" cy="607476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Block Arc 20">
            <a:extLst>
              <a:ext uri="{FF2B5EF4-FFF2-40B4-BE49-F238E27FC236}">
                <a16:creationId xmlns:a16="http://schemas.microsoft.com/office/drawing/2014/main" xmlns="" id="{27B160AF-018A-E7B2-221E-98E04345A636}"/>
              </a:ext>
            </a:extLst>
          </p:cNvPr>
          <p:cNvSpPr/>
          <p:nvPr/>
        </p:nvSpPr>
        <p:spPr>
          <a:xfrm rot="6830374">
            <a:off x="5252391" y="3425943"/>
            <a:ext cx="1888069" cy="63266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Block Arc 21">
            <a:extLst>
              <a:ext uri="{FF2B5EF4-FFF2-40B4-BE49-F238E27FC236}">
                <a16:creationId xmlns:a16="http://schemas.microsoft.com/office/drawing/2014/main" xmlns="" id="{D267FEB5-A8A8-8B0E-CCD7-E6F22223EE17}"/>
              </a:ext>
            </a:extLst>
          </p:cNvPr>
          <p:cNvSpPr/>
          <p:nvPr/>
        </p:nvSpPr>
        <p:spPr>
          <a:xfrm rot="15545686">
            <a:off x="402062" y="3052068"/>
            <a:ext cx="971445" cy="568699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xmlns="" id="{5D5AE4C0-4B00-939B-065E-2E66E7EBF316}"/>
              </a:ext>
            </a:extLst>
          </p:cNvPr>
          <p:cNvSpPr/>
          <p:nvPr/>
        </p:nvSpPr>
        <p:spPr>
          <a:xfrm rot="11149983">
            <a:off x="1944148" y="5123783"/>
            <a:ext cx="1852828" cy="673657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609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57873C-5B78-47D3-BB03-F28970CD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C1ACB5-1C5C-457B-B324-1BD0E35A1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6831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03C8080F-1A8C-4741-B741-12528A3EC1EA}"/>
              </a:ext>
            </a:extLst>
          </p:cNvPr>
          <p:cNvSpPr/>
          <p:nvPr/>
        </p:nvSpPr>
        <p:spPr>
          <a:xfrm>
            <a:off x="4440556" y="1463040"/>
            <a:ext cx="2513674" cy="10829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57250"/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viên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x-none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27FA7AA-A92A-4043-9635-66A9A52EFDB3}"/>
              </a:ext>
            </a:extLst>
          </p:cNvPr>
          <p:cNvSpPr/>
          <p:nvPr/>
        </p:nvSpPr>
        <p:spPr>
          <a:xfrm>
            <a:off x="4367835" y="2910899"/>
            <a:ext cx="2659118" cy="122154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57250"/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, </a:t>
            </a:r>
          </a:p>
          <a:p>
            <a:pPr algn="ctr" defTabSz="857250"/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cảm</a:t>
            </a:r>
            <a:endParaRPr lang="x-none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CD9CC38-DDD1-6844-B4C6-C96D03ABE5CE}"/>
              </a:ext>
            </a:extLst>
          </p:cNvPr>
          <p:cNvSpPr/>
          <p:nvPr/>
        </p:nvSpPr>
        <p:spPr>
          <a:xfrm>
            <a:off x="1109052" y="3167726"/>
            <a:ext cx="226045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857250"/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Thái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độ</a:t>
            </a:r>
            <a:endParaRPr lang="x-none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7AE9D895-C9BA-7745-8DB0-ADF97872251B}"/>
              </a:ext>
            </a:extLst>
          </p:cNvPr>
          <p:cNvSpPr/>
          <p:nvPr/>
        </p:nvSpPr>
        <p:spPr>
          <a:xfrm>
            <a:off x="4440556" y="4398834"/>
            <a:ext cx="2573679" cy="13830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57250"/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Mong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bảo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vệ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, </a:t>
            </a:r>
          </a:p>
          <a:p>
            <a:pPr algn="ctr" defTabSz="857250"/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bênh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vực</a:t>
            </a:r>
            <a:endParaRPr lang="x-none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59AF14-E415-4231-A6B7-40ACC3FE9EE0}"/>
              </a:ext>
            </a:extLst>
          </p:cNvPr>
          <p:cNvSpPr txBox="1"/>
          <p:nvPr/>
        </p:nvSpPr>
        <p:spPr>
          <a:xfrm>
            <a:off x="1669244" y="309490"/>
            <a:ext cx="791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Vertical Scroll 2">
            <a:extLst>
              <a:ext uri="{FF2B5EF4-FFF2-40B4-BE49-F238E27FC236}">
                <a16:creationId xmlns:a16="http://schemas.microsoft.com/office/drawing/2014/main" xmlns="" id="{31B39476-4F28-4CF8-829B-B30BD29C9617}"/>
              </a:ext>
            </a:extLst>
          </p:cNvPr>
          <p:cNvSpPr/>
          <p:nvPr/>
        </p:nvSpPr>
        <p:spPr>
          <a:xfrm>
            <a:off x="7258929" y="754380"/>
            <a:ext cx="4739783" cy="4777740"/>
          </a:xfrm>
          <a:prstGeom prst="vertic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5725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725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725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725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x-none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96705FB4-A820-4C22-B194-11CDC5555001}"/>
              </a:ext>
            </a:extLst>
          </p:cNvPr>
          <p:cNvCxnSpPr>
            <a:cxnSpLocks/>
          </p:cNvCxnSpPr>
          <p:nvPr/>
        </p:nvCxnSpPr>
        <p:spPr>
          <a:xfrm>
            <a:off x="3391928" y="3813569"/>
            <a:ext cx="1048629" cy="1053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99291F0C-E775-4EBD-8130-2FA4E0A0F882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>
            <a:off x="3369507" y="3521669"/>
            <a:ext cx="998328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BD040EA-D8CB-469C-8F54-0EF12FACFC7B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3391928" y="2004536"/>
            <a:ext cx="1048629" cy="1163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E6099E-0B5D-4F97-B322-7135FD99AB14}"/>
              </a:ext>
            </a:extLst>
          </p:cNvPr>
          <p:cNvSpPr txBox="1"/>
          <p:nvPr/>
        </p:nvSpPr>
        <p:spPr>
          <a:xfrm>
            <a:off x="7863323" y="2782306"/>
            <a:ext cx="353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891DFC3-18D5-4C64-9ED9-8C2BC4D73236}"/>
              </a:ext>
            </a:extLst>
          </p:cNvPr>
          <p:cNvSpPr txBox="1"/>
          <p:nvPr/>
        </p:nvSpPr>
        <p:spPr>
          <a:xfrm>
            <a:off x="7828670" y="3755721"/>
            <a:ext cx="353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5867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03C8080F-1A8C-4741-B741-12528A3EC1EA}"/>
              </a:ext>
            </a:extLst>
          </p:cNvPr>
          <p:cNvSpPr/>
          <p:nvPr/>
        </p:nvSpPr>
        <p:spPr>
          <a:xfrm>
            <a:off x="1273437" y="3663522"/>
            <a:ext cx="10175351" cy="10829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857250"/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Khuyên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nhủ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Bắt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nạt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hành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xấu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cuộc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sống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x-none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27FA7AA-A92A-4043-9635-66A9A52EFDB3}"/>
              </a:ext>
            </a:extLst>
          </p:cNvPr>
          <p:cNvSpPr/>
          <p:nvPr/>
        </p:nvSpPr>
        <p:spPr>
          <a:xfrm>
            <a:off x="1545324" y="5026636"/>
            <a:ext cx="9903464" cy="1380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57250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Thái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độ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phê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phán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nhưng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cởi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thiện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mong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muốn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thay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đổi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cực</a:t>
            </a:r>
            <a:endParaRPr lang="x-none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59AF14-E415-4231-A6B7-40ACC3FE9EE0}"/>
              </a:ext>
            </a:extLst>
          </p:cNvPr>
          <p:cNvSpPr txBox="1"/>
          <p:nvPr/>
        </p:nvSpPr>
        <p:spPr>
          <a:xfrm>
            <a:off x="909588" y="278510"/>
            <a:ext cx="8290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Vertical Scroll 2">
            <a:extLst>
              <a:ext uri="{FF2B5EF4-FFF2-40B4-BE49-F238E27FC236}">
                <a16:creationId xmlns:a16="http://schemas.microsoft.com/office/drawing/2014/main" xmlns="" id="{31B39476-4F28-4CF8-829B-B30BD29C9617}"/>
              </a:ext>
            </a:extLst>
          </p:cNvPr>
          <p:cNvSpPr/>
          <p:nvPr/>
        </p:nvSpPr>
        <p:spPr>
          <a:xfrm>
            <a:off x="-42205" y="924840"/>
            <a:ext cx="6756155" cy="2388870"/>
          </a:xfrm>
          <a:prstGeom prst="vertic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57250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7250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7250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7250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endParaRPr lang="x-none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B4A682-69C6-4422-B84F-07AF33E37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895" y="187890"/>
            <a:ext cx="2788615" cy="300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2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E9A7EF2-9542-4676-B50B-C2298A1D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79" y="1367592"/>
            <a:ext cx="3821005" cy="303616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Chỗ dành sẵn cho Nội dung 2">
            <a:extLst>
              <a:ext uri="{FF2B5EF4-FFF2-40B4-BE49-F238E27FC236}">
                <a16:creationId xmlns:a16="http://schemas.microsoft.com/office/drawing/2014/main" xmlns="" id="{91E07313-89BF-4598-A5AF-F1321B665E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0635170"/>
              </p:ext>
            </p:extLst>
          </p:nvPr>
        </p:nvGraphicFramePr>
        <p:xfrm>
          <a:off x="5297862" y="1"/>
          <a:ext cx="6111297" cy="4572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5104179" y="4208283"/>
            <a:ext cx="6498661" cy="21236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857250"/>
            <a:r>
              <a:rPr lang="vi-VN" sz="4400" b="1" dirty="0">
                <a:solidFill>
                  <a:prstClr val="white"/>
                </a:solidFill>
                <a:latin typeface="Arial" panose="020B0604020202020204" pitchFamily="34" charset="0"/>
              </a:rPr>
              <a:t>Cần học tập, vui chơi tích cực để tránh xa những thói hư, tật xấu. </a:t>
            </a:r>
            <a:endParaRPr lang="en-US" sz="44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0272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400833" y="192499"/>
            <a:ext cx="1086248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28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III. </a:t>
            </a:r>
            <a:r>
              <a:rPr lang="en-US" sz="4000" b="1" dirty="0" err="1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Tổng</a:t>
            </a:r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kết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 defTabSz="91442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en-US" sz="4000" b="1" i="1" dirty="0" err="1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Nghệ</a:t>
            </a:r>
            <a:r>
              <a:rPr lang="en-US" sz="4000" b="1" i="1" dirty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thuật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 defTabSz="91442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5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chữ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defTabSz="91442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Giọng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điệu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hồn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nhiên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dí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dỏm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thiện</a:t>
            </a:r>
            <a:r>
              <a:rPr lang="vi-VN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442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en-US" sz="4000" b="1" i="1" dirty="0" err="1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lang="en-US" sz="4000" b="1" i="1" dirty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dung, ý </a:t>
            </a:r>
            <a:r>
              <a:rPr lang="en-US" sz="4000" b="1" i="1" dirty="0" err="1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nghĩa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 defTabSz="91442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tượng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bắt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nạt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thói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xấu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phê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bình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loại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bỏ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Qua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đắn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tượng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bắt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nạt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xây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dựng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môi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lành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mạnh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an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hạnh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phúc</a:t>
            </a:r>
            <a:r>
              <a:rPr lang="en-US" sz="40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262ABC4B-37D8-4218-BDD8-6DF6A00C0C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Sự tuân thủ và bắt nạt học đường - Tham vấn - Trị liệu tâm lý SHARE">
            <a:extLst>
              <a:ext uri="{FF2B5EF4-FFF2-40B4-BE49-F238E27FC236}">
                <a16:creationId xmlns:a16="http://schemas.microsoft.com/office/drawing/2014/main" xmlns="" id="{FC94F285-750D-464F-810E-BDC5B7CED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" b="3"/>
          <a:stretch/>
        </p:blipFill>
        <p:spPr bwMode="auto">
          <a:xfrm>
            <a:off x="321730" y="137786"/>
            <a:ext cx="5674897" cy="32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i con bị bắt nạt ở trường học cha mẹ nên nói với con 6 câu này">
            <a:extLst>
              <a:ext uri="{FF2B5EF4-FFF2-40B4-BE49-F238E27FC236}">
                <a16:creationId xmlns:a16="http://schemas.microsoft.com/office/drawing/2014/main" xmlns="" id="{DF469D11-364B-2442-9BCF-2994B1A53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7" r="-2" b="7877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ắt nạt học đường và cách phòng tránh, đối phó">
            <a:extLst>
              <a:ext uri="{FF2B5EF4-FFF2-40B4-BE49-F238E27FC236}">
                <a16:creationId xmlns:a16="http://schemas.microsoft.com/office/drawing/2014/main" xmlns="" id="{BC7720B0-9908-824A-90EC-B28A801DD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446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D0F285-8158-8BA9-B77A-1CF2C51A265C}"/>
              </a:ext>
            </a:extLst>
          </p:cNvPr>
          <p:cNvSpPr txBox="1"/>
          <p:nvPr/>
        </p:nvSpPr>
        <p:spPr>
          <a:xfrm>
            <a:off x="488515" y="1554773"/>
            <a:ext cx="10133556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ebas Neue"/>
              </a:rPr>
              <a:t>VĂN BẢN: BẮT NẠT</a:t>
            </a:r>
            <a:endParaRPr lang="en-US" sz="8000" dirty="0">
              <a:solidFill>
                <a:srgbClr val="C00000"/>
              </a:solidFill>
            </a:endParaRPr>
          </a:p>
        </p:txBody>
      </p:sp>
      <p:sp>
        <p:nvSpPr>
          <p:cNvPr id="4" name="Google Shape;507;p42">
            <a:extLst>
              <a:ext uri="{FF2B5EF4-FFF2-40B4-BE49-F238E27FC236}">
                <a16:creationId xmlns:a16="http://schemas.microsoft.com/office/drawing/2014/main" xmlns="" id="{9D3CC135-C40E-57D9-E1EA-00755CCEACA5}"/>
              </a:ext>
            </a:extLst>
          </p:cNvPr>
          <p:cNvSpPr txBox="1">
            <a:spLocks/>
          </p:cNvSpPr>
          <p:nvPr/>
        </p:nvSpPr>
        <p:spPr>
          <a:xfrm>
            <a:off x="4509370" y="3362885"/>
            <a:ext cx="6713949" cy="10568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26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3733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3733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3733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3733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3733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3733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3733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3733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/>
            <a:r>
              <a:rPr lang="vi-VN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 Thế Hoàng Linh</a:t>
            </a:r>
          </a:p>
        </p:txBody>
      </p:sp>
    </p:spTree>
    <p:extLst>
      <p:ext uri="{BB962C8B-B14F-4D97-AF65-F5344CB8AC3E}">
        <p14:creationId xmlns:p14="http://schemas.microsoft.com/office/powerpoint/2010/main" val="2966170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Bắt nạt trên mạng là gì? - Táo Trường học">
            <a:extLst>
              <a:ext uri="{FF2B5EF4-FFF2-40B4-BE49-F238E27FC236}">
                <a16:creationId xmlns:a16="http://schemas.microsoft.com/office/drawing/2014/main" xmlns="" id="{C76974EE-A7CC-DC1E-5139-B59784361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882" y="-80683"/>
            <a:ext cx="8404411" cy="384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715AC5-B265-324F-D07C-D51F83D86291}"/>
              </a:ext>
            </a:extLst>
          </p:cNvPr>
          <p:cNvSpPr txBox="1"/>
          <p:nvPr/>
        </p:nvSpPr>
        <p:spPr>
          <a:xfrm>
            <a:off x="6347011" y="4061209"/>
            <a:ext cx="53788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C00000"/>
                </a:solidFill>
              </a:rPr>
              <a:t>Đã bao giờ bạn?</a:t>
            </a:r>
            <a:endParaRPr lang="en-US" sz="8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87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9690B926-BC87-AD43-88A4-8EBBD2325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444267"/>
              </p:ext>
            </p:extLst>
          </p:nvPr>
        </p:nvGraphicFramePr>
        <p:xfrm>
          <a:off x="-8378" y="275573"/>
          <a:ext cx="12192001" cy="606825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91336">
                  <a:extLst>
                    <a:ext uri="{9D8B030D-6E8A-4147-A177-3AD203B41FA5}">
                      <a16:colId xmlns:a16="http://schemas.microsoft.com/office/drawing/2014/main" xmlns="" val="1306892983"/>
                    </a:ext>
                  </a:extLst>
                </a:gridCol>
                <a:gridCol w="9400665">
                  <a:extLst>
                    <a:ext uri="{9D8B030D-6E8A-4147-A177-3AD203B41FA5}">
                      <a16:colId xmlns:a16="http://schemas.microsoft.com/office/drawing/2014/main" xmlns="" val="3067047763"/>
                    </a:ext>
                  </a:extLst>
                </a:gridCol>
              </a:tblGrid>
              <a:tr h="1059208">
                <a:tc>
                  <a:txBody>
                    <a:bodyPr/>
                    <a:lstStyle/>
                    <a:p>
                      <a:pPr algn="ctr"/>
                      <a:r>
                        <a:rPr lang="vi-VN" sz="3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 huống</a:t>
                      </a:r>
                      <a:r>
                        <a:rPr lang="x-none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x-none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x-none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1174647"/>
                  </a:ext>
                </a:extLst>
              </a:tr>
              <a:tr h="1378309">
                <a:tc>
                  <a:txBody>
                    <a:bodyPr/>
                    <a:lstStyle/>
                    <a:p>
                      <a:pPr algn="just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3110447"/>
                  </a:ext>
                </a:extLst>
              </a:tr>
              <a:tr h="1815370">
                <a:tc>
                  <a:txBody>
                    <a:bodyPr/>
                    <a:lstStyle/>
                    <a:p>
                      <a:pPr algn="just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0867284"/>
                  </a:ext>
                </a:extLst>
              </a:tr>
              <a:tr h="1815370">
                <a:tc>
                  <a:txBody>
                    <a:bodyPr/>
                    <a:lstStyle/>
                    <a:p>
                      <a:pPr algn="just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19947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5B3ED8-E2E6-2443-B044-4EB6F7C3F4DD}"/>
              </a:ext>
            </a:extLst>
          </p:cNvPr>
          <p:cNvSpPr txBox="1"/>
          <p:nvPr/>
        </p:nvSpPr>
        <p:spPr>
          <a:xfrm>
            <a:off x="3216741" y="1507825"/>
            <a:ext cx="8966882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5725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 sẻ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trợ giúp từ bạn bè, thầy cô, gia đình…</a:t>
            </a:r>
            <a:endParaRPr lang="x-none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54E732-D89C-CF46-9481-1416717B68A1}"/>
              </a:ext>
            </a:extLst>
          </p:cNvPr>
          <p:cNvSpPr txBox="1"/>
          <p:nvPr/>
        </p:nvSpPr>
        <p:spPr>
          <a:xfrm>
            <a:off x="3113515" y="3072629"/>
            <a:ext cx="8686482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57250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ngăn kẻ bắt nạt và bênh vực người bị bắt nạt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1DB187-42E3-BB4A-B022-7DA519EEA222}"/>
              </a:ext>
            </a:extLst>
          </p:cNvPr>
          <p:cNvSpPr txBox="1"/>
          <p:nvPr/>
        </p:nvSpPr>
        <p:spPr>
          <a:xfrm>
            <a:off x="2901162" y="4769631"/>
            <a:ext cx="907079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57250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ra đó là hành vi xấu cần từ bỏ, cảm thấy ân hận và xin lỗi người bị bắt nạt.</a:t>
            </a:r>
            <a:r>
              <a:rPr lang="x-none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6B4743-0D70-0F48-8FF7-C75FD0EBFB60}"/>
              </a:ext>
            </a:extLst>
          </p:cNvPr>
          <p:cNvSpPr txBox="1"/>
          <p:nvPr/>
        </p:nvSpPr>
        <p:spPr>
          <a:xfrm>
            <a:off x="554825" y="1507825"/>
            <a:ext cx="1712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bắt nạt</a:t>
            </a:r>
            <a:r>
              <a:rPr lang="x-none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857250"/>
            <a:endParaRPr lang="x-none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6980BE5-1020-7644-90A0-9C29D6FD93DE}"/>
              </a:ext>
            </a:extLst>
          </p:cNvPr>
          <p:cNvSpPr txBox="1"/>
          <p:nvPr/>
        </p:nvSpPr>
        <p:spPr>
          <a:xfrm>
            <a:off x="200827" y="2740077"/>
            <a:ext cx="252906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5725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kiến chuyện bắt nạt</a:t>
            </a:r>
            <a:r>
              <a:rPr lang="x-none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4C5C4E-2575-394A-B4AF-8F9199464FE8}"/>
              </a:ext>
            </a:extLst>
          </p:cNvPr>
          <p:cNvSpPr txBox="1"/>
          <p:nvPr/>
        </p:nvSpPr>
        <p:spPr>
          <a:xfrm>
            <a:off x="339554" y="4603508"/>
            <a:ext cx="2213677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85725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là kẻ bắt nạt</a:t>
            </a:r>
            <a:r>
              <a:rPr lang="x-none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857250"/>
            <a:endParaRPr lang="x-none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7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6728" y="-2528726"/>
            <a:ext cx="6858000" cy="12192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EB9D60-5E01-1240-96B2-2E1D3CE52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371" y="492369"/>
            <a:ext cx="2437257" cy="3416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CD9236-349F-DB42-8ED0-23E14B4CA514}"/>
              </a:ext>
            </a:extLst>
          </p:cNvPr>
          <p:cNvSpPr txBox="1"/>
          <p:nvPr/>
        </p:nvSpPr>
        <p:spPr>
          <a:xfrm>
            <a:off x="5335512" y="1448995"/>
            <a:ext cx="1520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7FBB8E-29FD-A644-A6AC-1F4910216727}"/>
              </a:ext>
            </a:extLst>
          </p:cNvPr>
          <p:cNvSpPr txBox="1"/>
          <p:nvPr/>
        </p:nvSpPr>
        <p:spPr>
          <a:xfrm>
            <a:off x="1289538" y="3804519"/>
            <a:ext cx="9941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x-none" sz="9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830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xmlns="" id="{B0CF96C6-4E96-31A8-3BF6-7FEA97BFE4DF}"/>
              </a:ext>
            </a:extLst>
          </p:cNvPr>
          <p:cNvSpPr/>
          <p:nvPr/>
        </p:nvSpPr>
        <p:spPr>
          <a:xfrm>
            <a:off x="488516" y="288099"/>
            <a:ext cx="11148164" cy="6204775"/>
          </a:xfrm>
          <a:prstGeom prst="cloud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Theo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em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,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bản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thân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mỗi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bạn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học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sinh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cần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phải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làm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gì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để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đẩy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lùi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vấn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nạn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bắt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nạt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học</a:t>
            </a:r>
            <a:r>
              <a:rPr lang="en-US" sz="6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đường</a:t>
            </a:r>
            <a:r>
              <a:rPr lang="en-US" sz="6600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?</a:t>
            </a:r>
            <a:r>
              <a:rPr lang="en-US" sz="6600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/>
            </a:r>
            <a:br>
              <a:rPr lang="en-US" sz="6600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</a:b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97508F-E7DF-DD41-AA8F-F6C2ACB29319}"/>
              </a:ext>
            </a:extLst>
          </p:cNvPr>
          <p:cNvSpPr txBox="1"/>
          <p:nvPr/>
        </p:nvSpPr>
        <p:spPr>
          <a:xfrm>
            <a:off x="2520461" y="389303"/>
            <a:ext cx="715107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</a:t>
            </a:r>
            <a:endParaRPr lang="x-none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1CB9634C-909F-A645-A550-43E718A2E270}"/>
              </a:ext>
            </a:extLst>
          </p:cNvPr>
          <p:cNvSpPr/>
          <p:nvPr/>
        </p:nvSpPr>
        <p:spPr>
          <a:xfrm>
            <a:off x="813767" y="2279737"/>
            <a:ext cx="8857771" cy="4475774"/>
          </a:xfrm>
          <a:prstGeom prst="cloud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800" b="1" i="1" dirty="0" err="1">
                <a:solidFill>
                  <a:srgbClr val="008000"/>
                </a:solidFill>
              </a:rPr>
              <a:t>Em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hãy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vẽ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một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bức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tranh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với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thông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điệp</a:t>
            </a:r>
            <a:r>
              <a:rPr lang="en-US" sz="4800" b="1" i="1" dirty="0">
                <a:solidFill>
                  <a:srgbClr val="008000"/>
                </a:solidFill>
              </a:rPr>
              <a:t> "</a:t>
            </a:r>
            <a:r>
              <a:rPr lang="en-US" sz="4800" b="1" i="1" dirty="0" err="1">
                <a:solidFill>
                  <a:srgbClr val="008000"/>
                </a:solidFill>
              </a:rPr>
              <a:t>Nói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không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với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bắt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nạt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học</a:t>
            </a:r>
            <a:r>
              <a:rPr lang="en-US" sz="4800" b="1" i="1" dirty="0">
                <a:solidFill>
                  <a:srgbClr val="008000"/>
                </a:solidFill>
              </a:rPr>
              <a:t> </a:t>
            </a:r>
            <a:r>
              <a:rPr lang="en-US" sz="4800" b="1" i="1" dirty="0" err="1">
                <a:solidFill>
                  <a:srgbClr val="008000"/>
                </a:solidFill>
              </a:rPr>
              <a:t>đường</a:t>
            </a:r>
            <a:r>
              <a:rPr lang="en-US" sz="4800" b="1" i="1" dirty="0">
                <a:solidFill>
                  <a:srgbClr val="008000"/>
                </a:solidFill>
              </a:rPr>
              <a:t>"</a:t>
            </a:r>
            <a:endParaRPr lang="en-US" sz="4800" b="1" dirty="0">
              <a:solidFill>
                <a:srgbClr val="008000"/>
              </a:solidFill>
            </a:endParaRPr>
          </a:p>
        </p:txBody>
      </p:sp>
      <p:pic>
        <p:nvPicPr>
          <p:cNvPr id="7" name="图片 4109" descr="封面2">
            <a:extLst>
              <a:ext uri="{FF2B5EF4-FFF2-40B4-BE49-F238E27FC236}">
                <a16:creationId xmlns:a16="http://schemas.microsoft.com/office/drawing/2014/main" xmlns="" id="{88DF4DB1-734A-504F-BFB1-43CFE7458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538" y="1265129"/>
            <a:ext cx="2650075" cy="559287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420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xmlns="" id="{77F5E160-B909-6543-84D2-E27077CCF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EB9D60-5E01-1240-96B2-2E1D3CE52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02" y="-230927"/>
            <a:ext cx="2437257" cy="3416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CD9236-349F-DB42-8ED0-23E14B4CA514}"/>
              </a:ext>
            </a:extLst>
          </p:cNvPr>
          <p:cNvSpPr txBox="1"/>
          <p:nvPr/>
        </p:nvSpPr>
        <p:spPr>
          <a:xfrm>
            <a:off x="1312984" y="696086"/>
            <a:ext cx="11662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7FBB8E-29FD-A644-A6AC-1F4910216727}"/>
              </a:ext>
            </a:extLst>
          </p:cNvPr>
          <p:cNvSpPr txBox="1"/>
          <p:nvPr/>
        </p:nvSpPr>
        <p:spPr>
          <a:xfrm>
            <a:off x="475989" y="1785477"/>
            <a:ext cx="11716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  <a:endParaRPr lang="x-none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A261AD-CDF5-7CBB-B05A-9839F6F914F9}"/>
              </a:ext>
            </a:extLst>
          </p:cNvPr>
          <p:cNvSpPr txBox="1"/>
          <p:nvPr/>
        </p:nvSpPr>
        <p:spPr>
          <a:xfrm>
            <a:off x="475989" y="3889123"/>
            <a:ext cx="336950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C00000"/>
                </a:solidFill>
              </a:rPr>
              <a:t>1. Đọc.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0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>
            <a:extLst>
              <a:ext uri="{FF2B5EF4-FFF2-40B4-BE49-F238E27FC236}">
                <a16:creationId xmlns:a16="http://schemas.microsoft.com/office/drawing/2014/main" xmlns="" id="{0CD24FE8-59B0-1B4B-B1BB-C3456D15F8B1}"/>
              </a:ext>
            </a:extLst>
          </p:cNvPr>
          <p:cNvSpPr/>
          <p:nvPr/>
        </p:nvSpPr>
        <p:spPr>
          <a:xfrm>
            <a:off x="5022937" y="0"/>
            <a:ext cx="6989523" cy="6858000"/>
          </a:xfrm>
          <a:prstGeom prst="vertic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57250"/>
            <a:endParaRPr lang="x-none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D4516F-6997-5243-ABFD-F0129A8F73D3}"/>
              </a:ext>
            </a:extLst>
          </p:cNvPr>
          <p:cNvSpPr txBox="1"/>
          <p:nvPr/>
        </p:nvSpPr>
        <p:spPr>
          <a:xfrm>
            <a:off x="630734" y="1574153"/>
            <a:ext cx="46764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x-none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đọc </a:t>
            </a:r>
            <a:endParaRPr lang="vi-VN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57250"/>
            <a:r>
              <a:rPr lang="x-none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9D61E7-C842-470E-8B72-3D3BCB7E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6920" y="325677"/>
            <a:ext cx="6050071" cy="626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1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3B8B82-33B9-2800-D4F9-AA0A9B63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BC2182-9EEC-568E-0EB7-0FFEB83CD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Tranh cãi bài thơ &quot;Bắt nạt&quot; trong SGK Ngữ văn 6: Sâu sắc hay mẫu giáo?">
            <a:extLst>
              <a:ext uri="{FF2B5EF4-FFF2-40B4-BE49-F238E27FC236}">
                <a16:creationId xmlns:a16="http://schemas.microsoft.com/office/drawing/2014/main" xmlns="" id="{623E54BE-95BD-9DCF-4958-0E576DA0B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536"/>
            <a:ext cx="121043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ắt nạt và ngôn ngữ mù tạt">
            <a:extLst>
              <a:ext uri="{FF2B5EF4-FFF2-40B4-BE49-F238E27FC236}">
                <a16:creationId xmlns:a16="http://schemas.microsoft.com/office/drawing/2014/main" xmlns="" id="{E85A9656-9F80-C14F-390B-BDB725C1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118" y="0"/>
            <a:ext cx="5878882" cy="693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03D07A-4857-1ED2-5CD6-39F737FBBD02}"/>
              </a:ext>
            </a:extLst>
          </p:cNvPr>
          <p:cNvSpPr txBox="1"/>
          <p:nvPr/>
        </p:nvSpPr>
        <p:spPr>
          <a:xfrm>
            <a:off x="8630433" y="35826"/>
            <a:ext cx="3369501" cy="1200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Đọc.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79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DFC0DE-5A5F-DD44-ACA6-34A1AD6888AE}"/>
              </a:ext>
            </a:extLst>
          </p:cNvPr>
          <p:cNvSpPr txBox="1"/>
          <p:nvPr/>
        </p:nvSpPr>
        <p:spPr>
          <a:xfrm>
            <a:off x="1013792" y="275752"/>
            <a:ext cx="2366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7250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 thích</a:t>
            </a:r>
          </a:p>
        </p:txBody>
      </p:sp>
      <p:pic>
        <p:nvPicPr>
          <p:cNvPr id="1026" name="Picture 2" descr="Mua Mù tạt xanh S &amp;amp; B tuýp 43g giá tốt tại Bách hoá XANH">
            <a:extLst>
              <a:ext uri="{FF2B5EF4-FFF2-40B4-BE49-F238E27FC236}">
                <a16:creationId xmlns:a16="http://schemas.microsoft.com/office/drawing/2014/main" xmlns="" id="{C8CE5E70-60F4-C540-8A03-4989598F0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0" y="1445302"/>
            <a:ext cx="6275540" cy="410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26FA16-469F-D84E-85DD-18703767C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499" y="1"/>
            <a:ext cx="6417501" cy="523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69A082-F2C1-C445-A011-E0BCB423512A}"/>
              </a:ext>
            </a:extLst>
          </p:cNvPr>
          <p:cNvSpPr txBox="1"/>
          <p:nvPr/>
        </p:nvSpPr>
        <p:spPr>
          <a:xfrm>
            <a:off x="1228316" y="5640650"/>
            <a:ext cx="2428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7250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 tạt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4C0257D-F394-DD43-8671-418B6DAD6FCB}"/>
              </a:ext>
            </a:extLst>
          </p:cNvPr>
          <p:cNvSpPr txBox="1"/>
          <p:nvPr/>
        </p:nvSpPr>
        <p:spPr>
          <a:xfrm>
            <a:off x="7475503" y="5549334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7250"/>
            <a:r>
              <a:rPr lang="x-none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Híp-hóp</a:t>
            </a:r>
          </a:p>
        </p:txBody>
      </p:sp>
    </p:spTree>
    <p:extLst>
      <p:ext uri="{BB962C8B-B14F-4D97-AF65-F5344CB8AC3E}">
        <p14:creationId xmlns:p14="http://schemas.microsoft.com/office/powerpoint/2010/main" val="3870395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7BDAC5B6-20CE-447F-8BA1-F2274AC7A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D1D22B31-BF8F-446B-9009-8A251FB177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erson taking a selfie&#10;&#10;Description automatically generated">
            <a:extLst>
              <a:ext uri="{FF2B5EF4-FFF2-40B4-BE49-F238E27FC236}">
                <a16:creationId xmlns:a16="http://schemas.microsoft.com/office/drawing/2014/main" xmlns="" id="{8BF6792F-D7ED-4045-A4D5-156B56C6F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64" b="6364"/>
          <a:stretch/>
        </p:blipFill>
        <p:spPr>
          <a:xfrm>
            <a:off x="0" y="2115037"/>
            <a:ext cx="4303902" cy="3473721"/>
          </a:xfrm>
          <a:prstGeom prst="ellipse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xmlns="" id="{ECC844A0-6356-3545-B468-DFEAD1013BB9}"/>
              </a:ext>
            </a:extLst>
          </p:cNvPr>
          <p:cNvGrpSpPr/>
          <p:nvPr/>
        </p:nvGrpSpPr>
        <p:grpSpPr>
          <a:xfrm flipH="1">
            <a:off x="-304800" y="1462654"/>
            <a:ext cx="5159896" cy="4509751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8" name="空心弧 17">
              <a:extLst>
                <a:ext uri="{FF2B5EF4-FFF2-40B4-BE49-F238E27FC236}">
                  <a16:creationId xmlns:a16="http://schemas.microsoft.com/office/drawing/2014/main" xmlns="" id="{F044AC0E-94DB-2A49-B777-994C711FC85D}"/>
                </a:ext>
              </a:extLst>
            </p:cNvPr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5631562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10" name="等腰三角形 18">
              <a:extLst>
                <a:ext uri="{FF2B5EF4-FFF2-40B4-BE49-F238E27FC236}">
                  <a16:creationId xmlns:a16="http://schemas.microsoft.com/office/drawing/2014/main" xmlns="" id="{068CFE4D-10A2-6B4D-B241-335939090738}"/>
                </a:ext>
              </a:extLst>
            </p:cNvPr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</p:grpSp>
      <p:grpSp>
        <p:nvGrpSpPr>
          <p:cNvPr id="12" name="组合 5">
            <a:extLst>
              <a:ext uri="{FF2B5EF4-FFF2-40B4-BE49-F238E27FC236}">
                <a16:creationId xmlns:a16="http://schemas.microsoft.com/office/drawing/2014/main" xmlns="" id="{0C6D08E3-999C-AD4B-A5A1-D68E308F8DC9}"/>
              </a:ext>
            </a:extLst>
          </p:cNvPr>
          <p:cNvGrpSpPr/>
          <p:nvPr/>
        </p:nvGrpSpPr>
        <p:grpSpPr>
          <a:xfrm>
            <a:off x="3370754" y="1614417"/>
            <a:ext cx="1220099" cy="1048138"/>
            <a:chOff x="7470860" y="1834710"/>
            <a:chExt cx="1576183" cy="1358900"/>
          </a:xfrm>
        </p:grpSpPr>
        <p:sp>
          <p:nvSpPr>
            <p:cNvPr id="13" name="六边形 12">
              <a:extLst>
                <a:ext uri="{FF2B5EF4-FFF2-40B4-BE49-F238E27FC236}">
                  <a16:creationId xmlns:a16="http://schemas.microsoft.com/office/drawing/2014/main" xmlns="" id="{5D4D8E08-2291-A441-8D62-3AE29D4D6364}"/>
                </a:ext>
              </a:extLst>
            </p:cNvPr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solidFill>
              <a:srgbClr val="4F81B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4" name="文本框 20">
              <a:extLst>
                <a:ext uri="{FF2B5EF4-FFF2-40B4-BE49-F238E27FC236}">
                  <a16:creationId xmlns:a16="http://schemas.microsoft.com/office/drawing/2014/main" xmlns="" id="{5D9A63CD-B913-B647-BF83-FE07E307C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556" y="2198932"/>
              <a:ext cx="88571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A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5" name="组合 4">
            <a:extLst>
              <a:ext uri="{FF2B5EF4-FFF2-40B4-BE49-F238E27FC236}">
                <a16:creationId xmlns:a16="http://schemas.microsoft.com/office/drawing/2014/main" xmlns="" id="{303ADE1A-1BCE-794C-8663-4308A06D8824}"/>
              </a:ext>
            </a:extLst>
          </p:cNvPr>
          <p:cNvGrpSpPr/>
          <p:nvPr/>
        </p:nvGrpSpPr>
        <p:grpSpPr>
          <a:xfrm>
            <a:off x="4161423" y="3256854"/>
            <a:ext cx="1354218" cy="1161995"/>
            <a:chOff x="6197851" y="2522098"/>
            <a:chExt cx="1576183" cy="1357312"/>
          </a:xfrm>
        </p:grpSpPr>
        <p:sp>
          <p:nvSpPr>
            <p:cNvPr id="16" name="六边形 13">
              <a:extLst>
                <a:ext uri="{FF2B5EF4-FFF2-40B4-BE49-F238E27FC236}">
                  <a16:creationId xmlns:a16="http://schemas.microsoft.com/office/drawing/2014/main" xmlns="" id="{910D9410-AE26-AD41-ADFE-EB8B61D9FD7C}"/>
                </a:ext>
              </a:extLst>
            </p:cNvPr>
            <p:cNvSpPr/>
            <p:nvPr/>
          </p:nvSpPr>
          <p:spPr bwMode="auto">
            <a:xfrm>
              <a:off x="6197851" y="2522098"/>
              <a:ext cx="1576183" cy="1357312"/>
            </a:xfrm>
            <a:prstGeom prst="hexagon">
              <a:avLst/>
            </a:prstGeom>
            <a:solidFill>
              <a:srgbClr val="9BBB5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文本框 21">
              <a:extLst>
                <a:ext uri="{FF2B5EF4-FFF2-40B4-BE49-F238E27FC236}">
                  <a16:creationId xmlns:a16="http://schemas.microsoft.com/office/drawing/2014/main" xmlns="" id="{1A60298D-C742-DE40-962E-ABE39A09D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0866" y="2925789"/>
              <a:ext cx="8872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8" name="组合 3">
            <a:extLst>
              <a:ext uri="{FF2B5EF4-FFF2-40B4-BE49-F238E27FC236}">
                <a16:creationId xmlns:a16="http://schemas.microsoft.com/office/drawing/2014/main" xmlns="" id="{EF179D80-48DD-3F4F-89C5-B7EADD5D782A}"/>
              </a:ext>
            </a:extLst>
          </p:cNvPr>
          <p:cNvGrpSpPr/>
          <p:nvPr/>
        </p:nvGrpSpPr>
        <p:grpSpPr>
          <a:xfrm>
            <a:off x="3481703" y="5252973"/>
            <a:ext cx="1354218" cy="1161996"/>
            <a:chOff x="6197851" y="3911160"/>
            <a:chExt cx="1576183" cy="1357313"/>
          </a:xfrm>
        </p:grpSpPr>
        <p:sp>
          <p:nvSpPr>
            <p:cNvPr id="19" name="六边形 14">
              <a:extLst>
                <a:ext uri="{FF2B5EF4-FFF2-40B4-BE49-F238E27FC236}">
                  <a16:creationId xmlns:a16="http://schemas.microsoft.com/office/drawing/2014/main" xmlns="" id="{130514D4-C016-754A-953E-E561EF51B480}"/>
                </a:ext>
              </a:extLst>
            </p:cNvPr>
            <p:cNvSpPr/>
            <p:nvPr/>
          </p:nvSpPr>
          <p:spPr bwMode="auto">
            <a:xfrm>
              <a:off x="6197851" y="3911160"/>
              <a:ext cx="1576183" cy="1357313"/>
            </a:xfrm>
            <a:prstGeom prst="hexagon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0" name="文本框 22">
              <a:extLst>
                <a:ext uri="{FF2B5EF4-FFF2-40B4-BE49-F238E27FC236}">
                  <a16:creationId xmlns:a16="http://schemas.microsoft.com/office/drawing/2014/main" xmlns="" id="{17D69E17-EAA1-854D-B8AD-55CB2E1BC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2294" y="4316805"/>
              <a:ext cx="8872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5068A9A-D67F-B24E-8257-A3AA574322A8}"/>
              </a:ext>
            </a:extLst>
          </p:cNvPr>
          <p:cNvSpPr txBox="1"/>
          <p:nvPr/>
        </p:nvSpPr>
        <p:spPr>
          <a:xfrm>
            <a:off x="4731017" y="1643820"/>
            <a:ext cx="7457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Thế Hoàng Linh (1982)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CC57F75-731C-174A-B227-0C5ED32FEA95}"/>
              </a:ext>
            </a:extLst>
          </p:cNvPr>
          <p:cNvSpPr txBox="1"/>
          <p:nvPr/>
        </p:nvSpPr>
        <p:spPr>
          <a:xfrm>
            <a:off x="5651596" y="3075057"/>
            <a:ext cx="6109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quán: Hà Nội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90D4E52-D5DA-D845-9BCA-511A5B4604F7}"/>
              </a:ext>
            </a:extLst>
          </p:cNvPr>
          <p:cNvSpPr txBox="1"/>
          <p:nvPr/>
        </p:nvSpPr>
        <p:spPr>
          <a:xfrm>
            <a:off x="4303902" y="5185593"/>
            <a:ext cx="7457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viết cho trẻ em rất hồn nhiên, ngộ nghĩnh, trong trẻo, tươi vui.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E825FF-3DC6-2817-A7C5-474516792E78}"/>
              </a:ext>
            </a:extLst>
          </p:cNvPr>
          <p:cNvSpPr txBox="1"/>
          <p:nvPr/>
        </p:nvSpPr>
        <p:spPr>
          <a:xfrm>
            <a:off x="1713073" y="286317"/>
            <a:ext cx="6746543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C00000"/>
                </a:solidFill>
              </a:rPr>
              <a:t>2. Tác giả - Tác phẩm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20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guyễn Thế Hoàng Linh - Viết thơ kiểu… thiên tài | TTVH Online">
            <a:extLst>
              <a:ext uri="{FF2B5EF4-FFF2-40B4-BE49-F238E27FC236}">
                <a16:creationId xmlns:a16="http://schemas.microsoft.com/office/drawing/2014/main" xmlns="" id="{117C8F41-9A21-394A-ACB5-66499D6C9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642">
            <a:off x="4935715" y="-15606"/>
            <a:ext cx="3040588" cy="3490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8" name="Picture 4" descr="Ra vườn nhặt nắng by Nguyễn Thế Hoàng Linh">
            <a:extLst>
              <a:ext uri="{FF2B5EF4-FFF2-40B4-BE49-F238E27FC236}">
                <a16:creationId xmlns:a16="http://schemas.microsoft.com/office/drawing/2014/main" xmlns="" id="{091E99B4-91C6-694C-AC89-9CAA65645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600075"/>
            <a:ext cx="2857500" cy="2961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25D7CC1A-3E3F-2842-B231-11691BBD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458">
            <a:off x="6263630" y="3998343"/>
            <a:ext cx="4468644" cy="2478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52" name="Picture 8" descr="Mỗi quốc gia một thành phố của thế giới">
            <a:extLst>
              <a:ext uri="{FF2B5EF4-FFF2-40B4-BE49-F238E27FC236}">
                <a16:creationId xmlns:a16="http://schemas.microsoft.com/office/drawing/2014/main" xmlns="" id="{34572405-06F9-4546-BB35-E6BE6F99F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780">
            <a:off x="8326748" y="690477"/>
            <a:ext cx="3493044" cy="2883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4" name="Picture 10" descr="Lẽ giản đơn - ThoTre.Com">
            <a:extLst>
              <a:ext uri="{FF2B5EF4-FFF2-40B4-BE49-F238E27FC236}">
                <a16:creationId xmlns:a16="http://schemas.microsoft.com/office/drawing/2014/main" xmlns="" id="{B22891C0-733B-4748-AD5C-88BD89F79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2468">
            <a:off x="822386" y="4064958"/>
            <a:ext cx="4111137" cy="25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828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1352</Words>
  <Application>Microsoft Office PowerPoint</Application>
  <PresentationFormat>Widescreen</PresentationFormat>
  <Paragraphs>184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#9Slide03 Arima Madurai Black</vt:lpstr>
      <vt:lpstr>Arial</vt:lpstr>
      <vt:lpstr>Bebas Neue</vt:lpstr>
      <vt:lpstr>Calibri</vt:lpstr>
      <vt:lpstr>Calibri Light</vt:lpstr>
      <vt:lpstr>Cambria</vt:lpstr>
      <vt:lpstr>Caveat Brush</vt:lpstr>
      <vt:lpstr>Oxygen</vt:lpstr>
      <vt:lpstr>Poppins</vt:lpstr>
      <vt:lpstr>Symbol</vt:lpstr>
      <vt:lpstr>Times New Roman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cặp đôi: 1 phút</vt:lpstr>
      <vt:lpstr>PowerPoint Presentation</vt:lpstr>
      <vt:lpstr>PowerPoint Presentation</vt:lpstr>
      <vt:lpstr>Bài học cuộc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office014</dc:creator>
  <cp:lastModifiedBy>ThuHuyen</cp:lastModifiedBy>
  <cp:revision>24</cp:revision>
  <dcterms:created xsi:type="dcterms:W3CDTF">2021-06-17T00:17:01Z</dcterms:created>
  <dcterms:modified xsi:type="dcterms:W3CDTF">2024-09-24T02:43:25Z</dcterms:modified>
</cp:coreProperties>
</file>