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513" r:id="rId3"/>
    <p:sldId id="515" r:id="rId4"/>
    <p:sldId id="406" r:id="rId5"/>
    <p:sldId id="499" r:id="rId6"/>
    <p:sldId id="509" r:id="rId7"/>
    <p:sldId id="508" r:id="rId8"/>
    <p:sldId id="510" r:id="rId9"/>
    <p:sldId id="500" r:id="rId10"/>
    <p:sldId id="511" r:id="rId11"/>
    <p:sldId id="512" r:id="rId12"/>
    <p:sldId id="414" r:id="rId13"/>
    <p:sldId id="490" r:id="rId14"/>
    <p:sldId id="501" r:id="rId15"/>
    <p:sldId id="502" r:id="rId16"/>
    <p:sldId id="495" r:id="rId17"/>
    <p:sldId id="493" r:id="rId18"/>
    <p:sldId id="492" r:id="rId19"/>
    <p:sldId id="497" r:id="rId20"/>
    <p:sldId id="498" r:id="rId21"/>
    <p:sldId id="505" r:id="rId22"/>
    <p:sldId id="506" r:id="rId23"/>
    <p:sldId id="504" r:id="rId24"/>
    <p:sldId id="514" r:id="rId25"/>
  </p:sldIdLst>
  <p:sldSz cx="18288000" cy="10287000"/>
  <p:notesSz cx="6858000" cy="9144000"/>
  <p:embeddedFontLst>
    <p:embeddedFont>
      <p:font typeface="Roboto" panose="02000000000000000000" pitchFamily="2" charset="0"/>
      <p:regular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13" autoAdjust="0"/>
    <p:restoredTop sz="94622" autoAdjust="0"/>
  </p:normalViewPr>
  <p:slideViewPr>
    <p:cSldViewPr>
      <p:cViewPr varScale="1">
        <p:scale>
          <a:sx n="39" d="100"/>
          <a:sy n="39" d="100"/>
        </p:scale>
        <p:origin x="8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1340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khucongnghiep.com.vn/niem-hy-vong-cong-nghe-cao-moi-cua-ha-noi/" TargetMode="External"/><Relationship Id="rId2" Type="http://schemas.openxmlformats.org/officeDocument/2006/relationships/hyperlink" Target="http://www.udic.com.vn/index.php?option=com_content&amp;view=article&amp;id=84&amp;Itemid=53&amp;lang=vi"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khucongnghiep.com.vn/niem-hy-vong-cong-nghe-cao-moi-cua-ha-noi/" TargetMode="External"/><Relationship Id="rId2" Type="http://schemas.openxmlformats.org/officeDocument/2006/relationships/hyperlink" Target="http://www.udic.com.vn/index.php?option=com_content&amp;view=article&amp;id=84&amp;Itemid=53&amp;lang=vi"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hyperlink" Target="https://dandautu.vn/thong-tin-khu-vuc-ha-noi/huyen-soc-son"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s://dandautu.vn/thong-tin-khu-vuc-ha-noi/huyen-soc-son"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4" name="TextBox 3"/>
          <p:cNvSpPr txBox="1"/>
          <p:nvPr/>
        </p:nvSpPr>
        <p:spPr>
          <a:xfrm>
            <a:off x="1752600" y="2171700"/>
            <a:ext cx="14477999" cy="4708981"/>
          </a:xfrm>
          <a:prstGeom prst="rect">
            <a:avLst/>
          </a:prstGeom>
          <a:noFill/>
        </p:spPr>
        <p:txBody>
          <a:bodyPr wrap="square" rtlCol="0">
            <a:spAutoFit/>
            <a:scene3d>
              <a:camera prst="orthographicFront"/>
              <a:lightRig rig="threePt" dir="t"/>
            </a:scene3d>
          </a:bodyPr>
          <a:lstStyle/>
          <a:p>
            <a:pPr algn="ctr"/>
            <a:r>
              <a:rPr lang="en-US" sz="6000" b="1" dirty="0">
                <a:latin typeface="Times New Roman" panose="02020603050405020304" pitchFamily="18" charset="0"/>
                <a:cs typeface="Times New Roman" panose="02020603050405020304" pitchFamily="18" charset="0"/>
              </a:rPr>
              <a:t>CHỦ ĐỀ 6</a:t>
            </a:r>
          </a:p>
          <a:p>
            <a:pPr algn="ctr"/>
            <a:r>
              <a:rPr lang="en-US" sz="6000" b="1" dirty="0">
                <a:latin typeface="Times New Roman" panose="02020603050405020304" pitchFamily="18" charset="0"/>
                <a:cs typeface="Times New Roman" panose="02020603050405020304" pitchFamily="18" charset="0"/>
              </a:rPr>
              <a:t>ĐẶC ĐIỂM PHÁT TRIỂN KINH TẾ THÀNH PHỐ HÀ NỘI</a:t>
            </a:r>
            <a:endParaRPr lang="vi-VN" sz="6000" b="1" dirty="0">
              <a:latin typeface="Times New Roman" panose="02020603050405020304" pitchFamily="18" charset="0"/>
              <a:cs typeface="Times New Roman" panose="02020603050405020304" pitchFamily="18" charset="0"/>
            </a:endParaRPr>
          </a:p>
          <a:p>
            <a:pPr algn="ctr"/>
            <a:endParaRPr lang="en-US" sz="6000" b="1" u="sng" dirty="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r>
              <a:rPr lang="pt-BR" sz="6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6000" b="1" u="sng" dirty="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A68AF-0E35-1392-0F63-AAABFA95860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6E6FB91-9A3B-EFA6-416C-D33B2D48F3AF}"/>
              </a:ext>
            </a:extLst>
          </p:cNvPr>
          <p:cNvSpPr/>
          <p:nvPr/>
        </p:nvSpPr>
        <p:spPr>
          <a:xfrm>
            <a:off x="457200" y="266700"/>
            <a:ext cx="17297400" cy="8094524"/>
          </a:xfrm>
          <a:prstGeom prst="rect">
            <a:avLst/>
          </a:prstGeom>
        </p:spPr>
        <p:txBody>
          <a:bodyPr wrap="square">
            <a:spAutoFit/>
          </a:bodyPr>
          <a:lstStyle/>
          <a:p>
            <a:r>
              <a:rPr lang="en-US" sz="4000" b="1" dirty="0">
                <a:latin typeface="Times New Roman" panose="02020603050405020304" pitchFamily="18" charset="0"/>
                <a:ea typeface="Times New Roman" panose="02020603050405020304" pitchFamily="18" charset="0"/>
                <a:cs typeface="Times New Roman" panose="02020603050405020304" pitchFamily="18" charset="0"/>
              </a:rPr>
              <a:t>II.</a:t>
            </a:r>
            <a:r>
              <a:rPr lang="en-US" sz="4000" dirty="0">
                <a:latin typeface="Times New Roman" panose="02020603050405020304" pitchFamily="18" charset="0"/>
                <a:ea typeface="Times New Roman" panose="02020603050405020304" pitchFamily="18" charset="0"/>
              </a:rPr>
              <a:t> </a:t>
            </a:r>
            <a:r>
              <a:rPr lang="vi-VN" sz="4000" b="1" dirty="0">
                <a:latin typeface="Times New Roman" panose="02020603050405020304" pitchFamily="18" charset="0"/>
                <a:ea typeface="Times New Roman" panose="02020603050405020304" pitchFamily="18" charset="0"/>
              </a:rPr>
              <a:t>Một số</a:t>
            </a:r>
            <a:r>
              <a:rPr lang="pt-BR" sz="4000" b="1" dirty="0">
                <a:latin typeface="Times New Roman" panose="02020603050405020304" pitchFamily="18" charset="0"/>
                <a:ea typeface="Times New Roman" panose="02020603050405020304" pitchFamily="18" charset="0"/>
              </a:rPr>
              <a:t> khu công nghiệp, khu kinh tế </a:t>
            </a:r>
            <a:r>
              <a:rPr lang="vi-VN" sz="4000" b="1" dirty="0">
                <a:latin typeface="Times New Roman" panose="02020603050405020304" pitchFamily="18" charset="0"/>
                <a:ea typeface="Times New Roman" panose="02020603050405020304" pitchFamily="18" charset="0"/>
              </a:rPr>
              <a:t>tiêu biểu </a:t>
            </a:r>
            <a:r>
              <a:rPr lang="pt-BR" sz="4000" b="1" dirty="0">
                <a:latin typeface="Times New Roman" panose="02020603050405020304" pitchFamily="18" charset="0"/>
                <a:ea typeface="Times New Roman" panose="02020603050405020304" pitchFamily="18" charset="0"/>
              </a:rPr>
              <a:t>ở Hà Nội</a:t>
            </a:r>
            <a:r>
              <a:rPr lang="vi-VN" sz="4000" b="1" dirty="0">
                <a:latin typeface="Times New Roman" panose="02020603050405020304" pitchFamily="18" charset="0"/>
                <a:ea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endParaRPr>
          </a:p>
          <a:p>
            <a:r>
              <a:rPr lang="en-US" sz="4000" b="1" dirty="0">
                <a:latin typeface="Times New Roman" panose="02020603050405020304" pitchFamily="18" charset="0"/>
                <a:ea typeface="Times New Roman" panose="02020603050405020304" pitchFamily="18" charset="0"/>
                <a:cs typeface="Times New Roman" panose="02020603050405020304" pitchFamily="18" charset="0"/>
              </a:rPr>
              <a:t>1,</a:t>
            </a:r>
            <a:r>
              <a:rPr lang="en-US" sz="4000" b="1" dirty="0">
                <a:latin typeface="Times New Roman" panose="02020603050405020304" pitchFamily="18" charset="0"/>
                <a:ea typeface="Times New Roman" panose="02020603050405020304" pitchFamily="18" charset="0"/>
              </a:rPr>
              <a:t> </a:t>
            </a:r>
            <a:r>
              <a:rPr lang="pt-BR" sz="4000" b="1" dirty="0">
                <a:latin typeface="Times New Roman" panose="02020603050405020304" pitchFamily="18" charset="0"/>
                <a:ea typeface="Times New Roman" panose="02020603050405020304" pitchFamily="18" charset="0"/>
              </a:rPr>
              <a:t>Khu công nghiệp </a:t>
            </a:r>
            <a:r>
              <a:rPr lang="vi-VN" sz="4000" b="1" dirty="0">
                <a:latin typeface="Times New Roman" panose="02020603050405020304" pitchFamily="18" charset="0"/>
                <a:ea typeface="Times New Roman" panose="02020603050405020304" pitchFamily="18" charset="0"/>
              </a:rPr>
              <a:t>tiêu biểu </a:t>
            </a:r>
            <a:r>
              <a:rPr lang="pt-BR" sz="4000" b="1" dirty="0">
                <a:latin typeface="Times New Roman" panose="02020603050405020304" pitchFamily="18" charset="0"/>
                <a:ea typeface="Times New Roman" panose="02020603050405020304" pitchFamily="18" charset="0"/>
              </a:rPr>
              <a:t>ở Hà Nội</a:t>
            </a:r>
            <a:r>
              <a:rPr lang="pt-BR"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endParaRPr>
          </a:p>
          <a:p>
            <a:r>
              <a:rPr lang="en-US" sz="4000" b="1" dirty="0">
                <a:latin typeface="Times New Roman" panose="02020603050405020304" pitchFamily="18" charset="0"/>
                <a:ea typeface="Times New Roman" panose="02020603050405020304" pitchFamily="18" charset="0"/>
                <a:cs typeface="Times New Roman" panose="02020603050405020304" pitchFamily="18" charset="0"/>
              </a:rPr>
              <a:t>b.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hỗ</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trợ</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hay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endParaRPr>
          </a:p>
          <a:p>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hỗ</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trợ</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chuyên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hỗ</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trợ</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vụ</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hỗ</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trợ</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endParaRPr>
          </a:p>
          <a:p>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cộng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doanh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đóng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nâng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kinh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môi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cộng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quản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môi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p>
          <a:p>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chuyên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khẩu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vụ</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khẩu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khẩu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7434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853DC-D802-1375-96CB-9103C85AABB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C442C53-7207-04A8-F150-C779C778DE6A}"/>
              </a:ext>
            </a:extLst>
          </p:cNvPr>
          <p:cNvSpPr/>
          <p:nvPr/>
        </p:nvSpPr>
        <p:spPr>
          <a:xfrm>
            <a:off x="0" y="114300"/>
            <a:ext cx="18135600" cy="9941183"/>
          </a:xfrm>
          <a:prstGeom prst="rect">
            <a:avLst/>
          </a:prstGeom>
        </p:spPr>
        <p:txBody>
          <a:bodyPr wrap="square">
            <a:spAutoFit/>
          </a:bodyPr>
          <a:lstStyle/>
          <a:p>
            <a:r>
              <a:rPr lang="en-US" sz="4000" b="1" dirty="0">
                <a:latin typeface="Times New Roman" panose="02020603050405020304" pitchFamily="18" charset="0"/>
                <a:ea typeface="Times New Roman" panose="02020603050405020304" pitchFamily="18" charset="0"/>
                <a:cs typeface="Times New Roman" panose="02020603050405020304" pitchFamily="18" charset="0"/>
              </a:rPr>
              <a:t>II.</a:t>
            </a:r>
            <a:r>
              <a:rPr lang="en-US" sz="4000" dirty="0">
                <a:latin typeface="Times New Roman" panose="02020603050405020304" pitchFamily="18" charset="0"/>
                <a:ea typeface="Times New Roman" panose="02020603050405020304" pitchFamily="18" charset="0"/>
              </a:rPr>
              <a:t> </a:t>
            </a:r>
            <a:r>
              <a:rPr lang="vi-VN" sz="4000" b="1" dirty="0">
                <a:latin typeface="Times New Roman" panose="02020603050405020304" pitchFamily="18" charset="0"/>
                <a:ea typeface="Times New Roman" panose="02020603050405020304" pitchFamily="18" charset="0"/>
              </a:rPr>
              <a:t>Một số</a:t>
            </a:r>
            <a:r>
              <a:rPr lang="pt-BR" sz="4000" b="1" dirty="0">
                <a:latin typeface="Times New Roman" panose="02020603050405020304" pitchFamily="18" charset="0"/>
                <a:ea typeface="Times New Roman" panose="02020603050405020304" pitchFamily="18" charset="0"/>
              </a:rPr>
              <a:t> khu công nghiệp, khu kinh tế </a:t>
            </a:r>
            <a:r>
              <a:rPr lang="vi-VN" sz="4000" b="1" dirty="0">
                <a:latin typeface="Times New Roman" panose="02020603050405020304" pitchFamily="18" charset="0"/>
                <a:ea typeface="Times New Roman" panose="02020603050405020304" pitchFamily="18" charset="0"/>
              </a:rPr>
              <a:t>tiêu biểu </a:t>
            </a:r>
            <a:r>
              <a:rPr lang="pt-BR" sz="4000" b="1" dirty="0">
                <a:latin typeface="Times New Roman" panose="02020603050405020304" pitchFamily="18" charset="0"/>
                <a:ea typeface="Times New Roman" panose="02020603050405020304" pitchFamily="18" charset="0"/>
              </a:rPr>
              <a:t>ở Hà Nội</a:t>
            </a:r>
            <a:r>
              <a:rPr lang="vi-VN" sz="4000" b="1" dirty="0">
                <a:latin typeface="Times New Roman" panose="02020603050405020304" pitchFamily="18" charset="0"/>
                <a:ea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endParaRPr>
          </a:p>
          <a:p>
            <a:r>
              <a:rPr lang="en-US" sz="4000" b="1" dirty="0">
                <a:latin typeface="Times New Roman" panose="02020603050405020304" pitchFamily="18" charset="0"/>
                <a:ea typeface="Times New Roman" panose="02020603050405020304" pitchFamily="18" charset="0"/>
                <a:cs typeface="Times New Roman" panose="02020603050405020304" pitchFamily="18" charset="0"/>
              </a:rPr>
              <a:t>1,</a:t>
            </a:r>
            <a:r>
              <a:rPr lang="en-US" sz="4000" b="1" dirty="0">
                <a:latin typeface="Times New Roman" panose="02020603050405020304" pitchFamily="18" charset="0"/>
                <a:ea typeface="Times New Roman" panose="02020603050405020304" pitchFamily="18" charset="0"/>
              </a:rPr>
              <a:t> </a:t>
            </a:r>
            <a:r>
              <a:rPr lang="pt-BR" sz="4000" b="1" dirty="0">
                <a:latin typeface="Times New Roman" panose="02020603050405020304" pitchFamily="18" charset="0"/>
                <a:ea typeface="Times New Roman" panose="02020603050405020304" pitchFamily="18" charset="0"/>
              </a:rPr>
              <a:t>Khu công nghiệp </a:t>
            </a:r>
            <a:r>
              <a:rPr lang="vi-VN" sz="4000" b="1" dirty="0">
                <a:latin typeface="Times New Roman" panose="02020603050405020304" pitchFamily="18" charset="0"/>
                <a:ea typeface="Times New Roman" panose="02020603050405020304" pitchFamily="18" charset="0"/>
              </a:rPr>
              <a:t>tiêu biểu </a:t>
            </a:r>
            <a:r>
              <a:rPr lang="pt-BR" sz="4000" b="1" dirty="0">
                <a:latin typeface="Times New Roman" panose="02020603050405020304" pitchFamily="18" charset="0"/>
                <a:ea typeface="Times New Roman" panose="02020603050405020304" pitchFamily="18" charset="0"/>
              </a:rPr>
              <a:t>ở Hà Nội</a:t>
            </a:r>
            <a:r>
              <a:rPr lang="pt-BR"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endParaRPr>
          </a:p>
          <a:p>
            <a:r>
              <a:rPr lang="en-US" sz="4000" b="1" u="sng"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4000" b="1" u="sng" dirty="0">
                <a:latin typeface="Times New Roman" panose="02020603050405020304" pitchFamily="18" charset="0"/>
                <a:ea typeface="Times New Roman" panose="02020603050405020304" pitchFamily="18" charset="0"/>
              </a:rPr>
              <a:t> </a:t>
            </a:r>
            <a:r>
              <a:rPr lang="pt-BR" sz="4000" b="1" u="sng" dirty="0">
                <a:latin typeface="Times New Roman" panose="02020603050405020304" pitchFamily="18" charset="0"/>
                <a:ea typeface="Times New Roman" panose="02020603050405020304" pitchFamily="18" charset="0"/>
              </a:rPr>
              <a:t>Khu kinh tế </a:t>
            </a:r>
            <a:r>
              <a:rPr lang="vi-VN" sz="4000" b="1" u="sng" dirty="0">
                <a:latin typeface="Times New Roman" panose="02020603050405020304" pitchFamily="18" charset="0"/>
                <a:ea typeface="Times New Roman" panose="02020603050405020304" pitchFamily="18" charset="0"/>
              </a:rPr>
              <a:t>tiêu biểu </a:t>
            </a:r>
            <a:r>
              <a:rPr lang="pt-BR" sz="4000" b="1" u="sng" dirty="0">
                <a:latin typeface="Times New Roman" panose="02020603050405020304" pitchFamily="18" charset="0"/>
                <a:ea typeface="Times New Roman" panose="02020603050405020304" pitchFamily="18" charset="0"/>
              </a:rPr>
              <a:t>ở Hà Nội</a:t>
            </a:r>
            <a:r>
              <a:rPr lang="vi-VN" sz="4000" b="1" u="sng" dirty="0">
                <a:latin typeface="Times New Roman" panose="02020603050405020304" pitchFamily="18" charset="0"/>
                <a:ea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endParaRPr>
          </a:p>
          <a:p>
            <a:pPr marL="514350" indent="-514350">
              <a:buAutoNum type="alphaLcPeriod"/>
            </a:pP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Khái</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niệm</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a:t>
            </a:r>
          </a:p>
          <a:p>
            <a:pPr marL="514350" indent="-514350">
              <a:buAutoNum type="alphaLcPeriod"/>
            </a:pPr>
            <a:endParaRPr lang="vi-VN" sz="4000" dirty="0">
              <a:latin typeface="Times New Roman" panose="02020603050405020304" pitchFamily="18" charset="0"/>
              <a:ea typeface="Times New Roman" panose="02020603050405020304" pitchFamily="18" charset="0"/>
            </a:endParaRPr>
          </a:p>
          <a:p>
            <a:r>
              <a:rPr lang="vi-VN" sz="4000" i="1" dirty="0">
                <a:latin typeface="Times New Roman" panose="02020603050405020304" pitchFamily="18" charset="0"/>
                <a:ea typeface="Times New Roman" panose="02020603050405020304" pitchFamily="18" charset="0"/>
                <a:cs typeface="Times New Roman" panose="02020603050405020304" pitchFamily="18" charset="0"/>
              </a:rPr>
              <a:t>- Khu kinh tế</a:t>
            </a:r>
            <a:r>
              <a:rPr lang="vi-VN" sz="4000" dirty="0">
                <a:latin typeface="Times New Roman" panose="02020603050405020304" pitchFamily="18" charset="0"/>
                <a:ea typeface="Times New Roman" panose="02020603050405020304" pitchFamily="18" charset="0"/>
                <a:cs typeface="Times New Roman" panose="02020603050405020304" pitchFamily="18" charset="0"/>
              </a:rPr>
              <a:t> là khu vực có không gian kinh tế riêng biệt với môi trường đầu tư và kinh doanh đặc biệt thuận lợi cho các nhà đầu tư, có ranh giới địa lý xác định, được thành lập theo điều kiện, trình tự và thủ tục quy định tại Nghị định này.</a:t>
            </a:r>
            <a:endParaRPr lang="vi-VN" sz="4000" dirty="0">
              <a:latin typeface="Times New Roman" panose="02020603050405020304" pitchFamily="18" charset="0"/>
              <a:ea typeface="Times New Roman" panose="02020603050405020304" pitchFamily="18" charset="0"/>
            </a:endParaRPr>
          </a:p>
          <a:p>
            <a:r>
              <a:rPr lang="vi-VN" sz="4000" dirty="0">
                <a:latin typeface="Times New Roman" panose="02020603050405020304" pitchFamily="18" charset="0"/>
                <a:ea typeface="Times New Roman" panose="02020603050405020304" pitchFamily="18" charset="0"/>
                <a:cs typeface="Times New Roman" panose="02020603050405020304" pitchFamily="18" charset="0"/>
              </a:rPr>
              <a:t>Khu kinh tế được tổ chức thành các khu chức năng gồm: khu phi thuế quan, khu bảo thuế, khu chế xuất, khu công nghiệp, khu giải trí, khu du lịch, khu đô thị, khu dân cư, khu hành chính và các khu chức năng khác phù hợp với đặc điểm của từng khu kinh tế.</a:t>
            </a:r>
            <a:endParaRPr lang="vi-VN" sz="4000" dirty="0">
              <a:latin typeface="Times New Roman" panose="02020603050405020304" pitchFamily="18" charset="0"/>
              <a:ea typeface="Times New Roman" panose="02020603050405020304" pitchFamily="18" charset="0"/>
            </a:endParaRPr>
          </a:p>
          <a:p>
            <a:r>
              <a:rPr lang="vi-VN" sz="40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4000" i="1" dirty="0">
                <a:latin typeface="Times New Roman" panose="02020603050405020304" pitchFamily="18" charset="0"/>
                <a:ea typeface="Times New Roman" panose="02020603050405020304" pitchFamily="18" charset="0"/>
                <a:cs typeface="Times New Roman" panose="02020603050405020304" pitchFamily="18" charset="0"/>
              </a:rPr>
              <a:t>Khu kinh tế cửa khẩu</a:t>
            </a:r>
            <a:r>
              <a:rPr lang="vi-VN" sz="4000" dirty="0">
                <a:latin typeface="Times New Roman" panose="02020603050405020304" pitchFamily="18" charset="0"/>
                <a:ea typeface="Times New Roman" panose="02020603050405020304" pitchFamily="18" charset="0"/>
                <a:cs typeface="Times New Roman" panose="02020603050405020304" pitchFamily="18" charset="0"/>
              </a:rPr>
              <a:t> là khu kinh tế hình thành ở khu vực biên giới đất liền có cửa khẩu quốc tế hoặc cửa khẩu chính và được thành lập theo các điều kiện, trình tự và thủ tục quy định tại Nghị định này.</a:t>
            </a:r>
            <a:endParaRPr lang="vi-VN" sz="4000" dirty="0">
              <a:latin typeface="Times New Roman" panose="02020603050405020304" pitchFamily="18" charset="0"/>
              <a:ea typeface="Times New Roman" panose="02020603050405020304" pitchFamily="18" charset="0"/>
            </a:endParaRPr>
          </a:p>
          <a:p>
            <a:endParaRPr lang="vi-VN" sz="4000" dirty="0">
              <a:latin typeface="Times New Roman" panose="02020603050405020304" pitchFamily="18" charset="0"/>
              <a:ea typeface="Times New Roman" panose="02020603050405020304" pitchFamily="18" charset="0"/>
            </a:endParaRPr>
          </a:p>
          <a:p>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b.Về</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ea typeface="Times New Roman" panose="02020603050405020304" pitchFamily="18" charset="0"/>
                <a:cs typeface="Times New Roman" panose="02020603050405020304" pitchFamily="18" charset="0"/>
              </a:rPr>
              <a:t>Khu kinh tế bao gồm khu kinh tế ven biển và khu kinh tế cửa khẩu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534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8F240-0042-02D0-9D86-C58A5F935C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33500"/>
            <a:ext cx="17297400" cy="8534400"/>
          </a:xfrm>
          <a:prstGeom prst="rect">
            <a:avLst/>
          </a:prstGeom>
          <a:noFill/>
          <a:ln>
            <a:noFill/>
          </a:ln>
        </p:spPr>
      </p:pic>
      <p:sp>
        <p:nvSpPr>
          <p:cNvPr id="2" name="Rectangle 1">
            <a:extLst>
              <a:ext uri="{FF2B5EF4-FFF2-40B4-BE49-F238E27FC236}">
                <a16:creationId xmlns:a16="http://schemas.microsoft.com/office/drawing/2014/main" id="{4E0A33D1-13CD-4AE4-9326-D01DA701AC87}"/>
              </a:ext>
            </a:extLst>
          </p:cNvPr>
          <p:cNvSpPr/>
          <p:nvPr/>
        </p:nvSpPr>
        <p:spPr>
          <a:xfrm>
            <a:off x="381000" y="231110"/>
            <a:ext cx="16611600" cy="646331"/>
          </a:xfrm>
          <a:prstGeom prst="rect">
            <a:avLst/>
          </a:prstGeom>
        </p:spPr>
        <p:txBody>
          <a:bodyPr wrap="square">
            <a:spAutoFit/>
          </a:bodyPr>
          <a:lstStyle/>
          <a:p>
            <a:pPr algn="just" defTabSz="1371600" eaLnBrk="0" fontAlgn="base" hangingPunct="0">
              <a:spcBef>
                <a:spcPct val="0"/>
              </a:spcBef>
              <a:spcAft>
                <a:spcPct val="0"/>
              </a:spcAft>
            </a:pPr>
            <a:r>
              <a:rPr lang="vi-VN" sz="3600" b="1" dirty="0">
                <a:latin typeface="Times New Roman" panose="02020603050405020304" pitchFamily="18" charset="0"/>
                <a:cs typeface="Times New Roman" panose="02020603050405020304" pitchFamily="18" charset="0"/>
              </a:rPr>
              <a:t>II. Một số</a:t>
            </a:r>
            <a:r>
              <a:rPr lang="pt-BR" sz="3600" b="1" dirty="0">
                <a:latin typeface="Times New Roman" panose="02020603050405020304" pitchFamily="18" charset="0"/>
                <a:cs typeface="Times New Roman" panose="02020603050405020304" pitchFamily="18" charset="0"/>
              </a:rPr>
              <a:t> khu công nghiệp, khu kinh tế </a:t>
            </a:r>
            <a:r>
              <a:rPr lang="vi-VN" sz="3600" b="1" dirty="0">
                <a:latin typeface="Times New Roman" panose="02020603050405020304" pitchFamily="18" charset="0"/>
                <a:cs typeface="Times New Roman" panose="02020603050405020304" pitchFamily="18" charset="0"/>
              </a:rPr>
              <a:t> tiêu biểu </a:t>
            </a:r>
            <a:r>
              <a:rPr lang="pt-BR" sz="3600" b="1" dirty="0">
                <a:latin typeface="Times New Roman" panose="02020603050405020304" pitchFamily="18" charset="0"/>
                <a:cs typeface="Times New Roman" panose="02020603050405020304" pitchFamily="18" charset="0"/>
              </a:rPr>
              <a:t>ở Hà Nội</a:t>
            </a:r>
            <a:r>
              <a:rPr lang="vi-VN" sz="3600" b="1" dirty="0">
                <a:latin typeface="Times New Roman" panose="02020603050405020304" pitchFamily="18" charset="0"/>
                <a:cs typeface="Times New Roman" panose="02020603050405020304" pitchFamily="18" charset="0"/>
              </a:rPr>
              <a:t>.</a:t>
            </a:r>
            <a:endParaRPr lang="en-US" altLang="zh-CN" sz="3600" b="1" noProof="1">
              <a:solidFill>
                <a:srgbClr val="05103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6614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BAFEC80-2683-DD80-4E4B-2A48A7A98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6700"/>
            <a:ext cx="17526000" cy="975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56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AE1FEA-12AF-4938-8D19-EF5B86184A6B}"/>
              </a:ext>
            </a:extLst>
          </p:cNvPr>
          <p:cNvSpPr/>
          <p:nvPr/>
        </p:nvSpPr>
        <p:spPr>
          <a:xfrm>
            <a:off x="0" y="0"/>
            <a:ext cx="18288000" cy="1818959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ea typeface="Times New Roman" panose="02020603050405020304" pitchFamily="18" charset="0"/>
            </a:endParaRPr>
          </a:p>
          <a:p>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Đây là khu công nghiệp ở Hà Nội được đánh giá là có quy mô lớn nhất. Tổng vốn đầu tư là 35.05 triệu USD. Công ty TNHH Phát triển Nội Bài là chủ đầu tư của KCN Nội Bài. Liên doanh giữa Auberge và </a:t>
            </a:r>
            <a:r>
              <a:rPr lang="vi-VN" sz="2400" dirty="0">
                <a:solidFill>
                  <a:srgbClr val="1151D3"/>
                </a:solidFill>
                <a:latin typeface="Times New Roman" panose="02020603050405020304" pitchFamily="18" charset="0"/>
                <a:ea typeface="Times New Roman" panose="02020603050405020304" pitchFamily="18" charset="0"/>
                <a:cs typeface="Times New Roman" panose="02020603050405020304" pitchFamily="18" charset="0"/>
                <a:hlinkClick r:id="rId2"/>
              </a:rPr>
              <a:t>Tổng công tư Đầu tư phát triển hạ tầng đô thị</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Tọa lạc tại vị trí gần sân bay Nội Bài, cách trung tâm thành phố 35km. Tổng diện tích 100 ha với các lĩnh vực ưu tiên đa dạng. Bao gồm các lĩnh vực:</a:t>
            </a:r>
            <a:endParaRPr lang="vi-VN" sz="2400" dirty="0">
              <a:latin typeface="Times New Roman" panose="02020603050405020304" pitchFamily="18" charset="0"/>
              <a:ea typeface="Times New Roman" panose="02020603050405020304" pitchFamily="18" charset="0"/>
            </a:endParaRPr>
          </a:p>
          <a:p>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nhẹ-Công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ea typeface="Times New Roman" panose="02020603050405020304" pitchFamily="18" charset="0"/>
            </a:endParaRPr>
          </a:p>
          <a:p>
            <a:r>
              <a:rPr lang="en-US" sz="2400" b="1" spc="-60" dirty="0">
                <a:solidFill>
                  <a:srgbClr val="212121"/>
                </a:solidFill>
                <a:latin typeface="Times New Roman" panose="02020603050405020304" pitchFamily="18" charset="0"/>
                <a:cs typeface="Times New Roman" panose="02020603050405020304" pitchFamily="18" charset="0"/>
              </a:rPr>
              <a:t>2. </a:t>
            </a:r>
            <a:r>
              <a:rPr lang="en-US" sz="2400" b="1" spc="-60" dirty="0" err="1">
                <a:solidFill>
                  <a:srgbClr val="212121"/>
                </a:solidFill>
                <a:latin typeface="Times New Roman" panose="02020603050405020304" pitchFamily="18" charset="0"/>
                <a:cs typeface="Times New Roman" panose="02020603050405020304" pitchFamily="18" charset="0"/>
              </a:rPr>
              <a:t>Khu</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công</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nghệ</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cao</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Hòa</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Lạc</a:t>
            </a:r>
            <a:r>
              <a:rPr lang="en-US" sz="2400" b="1" spc="-60" dirty="0">
                <a:solidFill>
                  <a:srgbClr val="212121"/>
                </a:solidFill>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endParaRPr>
          </a:p>
          <a:p>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Khu công nghệ cao Hòa Lạc được xây dựng với quy mô lớn. Dựa trên mô hình khu công nghiệp – đô thị – dịch vụ. Khu công nghiệp ở Hà Nội này được xem là một trong 5 đô thị vệ tinh của thủ đô. Tổng diện tích KCN lên đến 17.247 ha. Dự án này tập trung về lĩnh vực khoa học công nghệ. Tập trung vào đào tạo nguồn lực chất lượng cao cùng các khu đô thị sinh thái. Khu </a:t>
            </a:r>
            <a:r>
              <a:rPr lang="vi-VN" sz="2400" dirty="0">
                <a:solidFill>
                  <a:srgbClr val="1151D3"/>
                </a:solidFill>
                <a:latin typeface="Times New Roman" panose="02020603050405020304" pitchFamily="18" charset="0"/>
                <a:ea typeface="Times New Roman" panose="02020603050405020304" pitchFamily="18" charset="0"/>
                <a:cs typeface="Times New Roman" panose="02020603050405020304" pitchFamily="18" charset="0"/>
                <a:hlinkClick r:id="rId3"/>
              </a:rPr>
              <a:t>công nghệ cao</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này được chia thành 4 phân khu:Phân khu công nghiệp công nghệ cao</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Phân khu y tế</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Phân khu trường Đại học Quốc gia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Phân khu nhà ở</a:t>
            </a:r>
            <a:endParaRPr lang="vi-VN" sz="2400" dirty="0">
              <a:latin typeface="Times New Roman" panose="02020603050405020304" pitchFamily="18" charset="0"/>
              <a:ea typeface="Times New Roman" panose="02020603050405020304" pitchFamily="18" charset="0"/>
            </a:endParaRPr>
          </a:p>
          <a:p>
            <a:r>
              <a:rPr lang="en-US" sz="2400" b="1" spc="-60" dirty="0">
                <a:solidFill>
                  <a:srgbClr val="212121"/>
                </a:solidFill>
                <a:latin typeface="Times New Roman" panose="02020603050405020304" pitchFamily="18" charset="0"/>
                <a:cs typeface="Times New Roman" panose="02020603050405020304" pitchFamily="18" charset="0"/>
              </a:rPr>
              <a:t>3. </a:t>
            </a:r>
            <a:r>
              <a:rPr lang="en-US" sz="2400" b="1" spc="-60" dirty="0" err="1">
                <a:solidFill>
                  <a:srgbClr val="212121"/>
                </a:solidFill>
                <a:latin typeface="Times New Roman" panose="02020603050405020304" pitchFamily="18" charset="0"/>
                <a:cs typeface="Times New Roman" panose="02020603050405020304" pitchFamily="18" charset="0"/>
              </a:rPr>
              <a:t>Khu</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công</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nghiệp</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Thạch</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Thất</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Quốc</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Oai</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Hà</a:t>
            </a:r>
            <a:r>
              <a:rPr lang="en-US" sz="2400" b="1" i="1" dirty="0">
                <a:solidFill>
                  <a:srgbClr val="000000"/>
                </a:solidFill>
                <a:latin typeface="Times New Roman" panose="02020603050405020304" pitchFamily="18" charset="0"/>
                <a:cs typeface="Times New Roman" panose="02020603050405020304" pitchFamily="18" charset="0"/>
              </a:rPr>
              <a:t> </a:t>
            </a:r>
            <a:r>
              <a:rPr lang="en-US" sz="2400" b="1" i="1" dirty="0" err="1">
                <a:solidFill>
                  <a:srgbClr val="000000"/>
                </a:solidFill>
                <a:latin typeface="Times New Roman" panose="02020603050405020304" pitchFamily="18" charset="0"/>
                <a:cs typeface="Times New Roman" panose="02020603050405020304" pitchFamily="18" charset="0"/>
              </a:rPr>
              <a:t>Nội</a:t>
            </a:r>
            <a:r>
              <a:rPr lang="en-US" sz="2400" b="1" i="1" dirty="0">
                <a:solidFill>
                  <a:srgbClr val="000000"/>
                </a:solidFill>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endParaRPr>
          </a:p>
          <a:p>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Quy mô khu công nghiệp có diện tích lên đến 150,12 ha. Chủ đầu tư là Công ty Cổ phần Đầu tư phát triển Hà Tây. khoảng cách từ KCN đi cảng hàng không quốc tế Nội Bài tầm 30km. Cách trung tâm Hà Nội khoảng 17km. Quy mô đầu tư lớn với nhiều ngành nghề đa dạng. Sở hữu một không gian rộng lớn với cơ sở hạ tầng hiện đại, thích hợp cho nhiều ngành nghề công nghiệp đa dạng. Chẳng hạn như công nghiệp lắp ráp điện tử, công nghiệp nhẹ, công nghiệp ô tô,</a:t>
            </a:r>
            <a:endParaRPr lang="vi-VN" sz="2400" dirty="0">
              <a:latin typeface="Times New Roman" panose="02020603050405020304" pitchFamily="18" charset="0"/>
              <a:ea typeface="Times New Roman" panose="02020603050405020304" pitchFamily="18" charset="0"/>
            </a:endParaRPr>
          </a:p>
          <a:p>
            <a:r>
              <a:rPr lang="en-US" sz="2400" b="1" spc="-60" dirty="0">
                <a:solidFill>
                  <a:srgbClr val="212121"/>
                </a:solidFill>
                <a:latin typeface="Times New Roman" panose="02020603050405020304" pitchFamily="18" charset="0"/>
                <a:cs typeface="Times New Roman" panose="02020603050405020304" pitchFamily="18" charset="0"/>
              </a:rPr>
              <a:t>4. </a:t>
            </a:r>
            <a:r>
              <a:rPr lang="en-US" sz="2400" b="1" spc="-60" dirty="0" err="1">
                <a:solidFill>
                  <a:srgbClr val="212121"/>
                </a:solidFill>
                <a:latin typeface="Times New Roman" panose="02020603050405020304" pitchFamily="18" charset="0"/>
                <a:cs typeface="Times New Roman" panose="02020603050405020304" pitchFamily="18" charset="0"/>
              </a:rPr>
              <a:t>Khu</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công</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nghiệp</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Bắc</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Thường</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Tín</a:t>
            </a:r>
            <a:r>
              <a:rPr lang="en-US" sz="2400" b="1" spc="-60" dirty="0">
                <a:solidFill>
                  <a:srgbClr val="212121"/>
                </a:solidFill>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endParaRPr>
          </a:p>
          <a:p>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L</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à một trong những khu công nghiệp ở Hà Nội tiêu biểu nhất cách trung tâm thành phố khoảng 30km. Với quy mô lớn 112 ha được đầu tư bởi chủ đầu tư danh tiếng. Thuộc Công ty TNHH đầu tư và phát triển D.I.A Hà Tây. Lĩnh vực ưu tiên của khu công nghiệp bao gồm: Công nghiệp cơ khí</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Công nghiệp điện tử</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Công nghiệp chính xác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Công nghệ tin học -Công nghiệp nhẹ…</a:t>
            </a:r>
            <a:endParaRPr lang="vi-VN" sz="2400" dirty="0">
              <a:latin typeface="Times New Roman" panose="02020603050405020304" pitchFamily="18" charset="0"/>
              <a:ea typeface="Times New Roman" panose="02020603050405020304" pitchFamily="18" charset="0"/>
            </a:endParaRPr>
          </a:p>
          <a:p>
            <a:r>
              <a:rPr lang="en-US" sz="2400" b="1" spc="-60" dirty="0">
                <a:solidFill>
                  <a:srgbClr val="212121"/>
                </a:solidFill>
                <a:latin typeface="Times New Roman" panose="02020603050405020304" pitchFamily="18" charset="0"/>
                <a:cs typeface="Times New Roman" panose="02020603050405020304" pitchFamily="18" charset="0"/>
              </a:rPr>
              <a:t>5. </a:t>
            </a:r>
            <a:r>
              <a:rPr lang="en-US" sz="2400" b="1" spc="-60" dirty="0" err="1">
                <a:solidFill>
                  <a:srgbClr val="212121"/>
                </a:solidFill>
                <a:latin typeface="Times New Roman" panose="02020603050405020304" pitchFamily="18" charset="0"/>
                <a:cs typeface="Times New Roman" panose="02020603050405020304" pitchFamily="18" charset="0"/>
              </a:rPr>
              <a:t>Khu</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công</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nghiệp</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Thăng</a:t>
            </a:r>
            <a:r>
              <a:rPr lang="en-US" sz="2400" b="1" spc="-60" dirty="0">
                <a:solidFill>
                  <a:srgbClr val="212121"/>
                </a:solidFill>
                <a:latin typeface="Times New Roman" panose="02020603050405020304" pitchFamily="18" charset="0"/>
                <a:cs typeface="Times New Roman" panose="02020603050405020304" pitchFamily="18" charset="0"/>
              </a:rPr>
              <a:t> Long:</a:t>
            </a:r>
            <a:endParaRPr lang="vi-VN" sz="2400" b="1" dirty="0">
              <a:latin typeface="Times New Roman" panose="02020603050405020304" pitchFamily="18" charset="0"/>
            </a:endParaRPr>
          </a:p>
          <a:p>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V</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ị trí ở khoảng giữa đường đi từ Hà Nội đến sân bay Nội Bài. Với tổng số vốn đầu tư vào hạ tầng là 76.846.000 USD. Quy mô khu công nghiệp có sự liên doanh giữa công ty cơ khí Đông Anh và Sumitomo Nhật Bản. Diện tích đất lên đến 302 ha, được phát triển ở 3 giai đoạn. Đến nay, khu công nghiệp này đã thu hút được 31 nhà đầu tư chủ yếu đến từ Nhật Bản. Tập trung chủ yếu vào các ngành điện tử, sản xuất linh kiện ô tô, xe máy…</a:t>
            </a:r>
            <a:endParaRPr lang="vi-VN" sz="2400" dirty="0">
              <a:latin typeface="Times New Roman" panose="02020603050405020304" pitchFamily="18" charset="0"/>
              <a:ea typeface="Times New Roman" panose="02020603050405020304" pitchFamily="18" charset="0"/>
            </a:endParaRPr>
          </a:p>
          <a:p>
            <a:r>
              <a:rPr lang="en-US" sz="2400" b="1" spc="-60" dirty="0">
                <a:solidFill>
                  <a:srgbClr val="212121"/>
                </a:solidFill>
                <a:latin typeface="Times New Roman" panose="02020603050405020304" pitchFamily="18" charset="0"/>
                <a:cs typeface="Times New Roman" panose="02020603050405020304" pitchFamily="18" charset="0"/>
              </a:rPr>
              <a:t>6. </a:t>
            </a:r>
            <a:r>
              <a:rPr lang="en-US" sz="2400" b="1" spc="-60" dirty="0" err="1">
                <a:solidFill>
                  <a:srgbClr val="212121"/>
                </a:solidFill>
                <a:latin typeface="Times New Roman" panose="02020603050405020304" pitchFamily="18" charset="0"/>
                <a:cs typeface="Times New Roman" panose="02020603050405020304" pitchFamily="18" charset="0"/>
              </a:rPr>
              <a:t>Khu</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công</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nghiệp</a:t>
            </a:r>
            <a:r>
              <a:rPr lang="en-US" sz="2400" b="1" spc="-60" dirty="0">
                <a:solidFill>
                  <a:srgbClr val="212121"/>
                </a:solidFill>
                <a:latin typeface="Times New Roman" panose="02020603050405020304" pitchFamily="18" charset="0"/>
                <a:cs typeface="Times New Roman" panose="02020603050405020304" pitchFamily="18" charset="0"/>
              </a:rPr>
              <a:t> Quang Minh: </a:t>
            </a:r>
            <a:endParaRPr lang="vi-VN" sz="2400" b="1" dirty="0">
              <a:latin typeface="Times New Roman" panose="02020603050405020304" pitchFamily="18" charset="0"/>
            </a:endParaRPr>
          </a:p>
          <a:p>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hành lập vào năm 2004. Nằm ở thị trấn Quang Minh và Chi Đông, Mê Linh. Chủ đầu tư là Công ty TNHH đầu tư và phát triển hạ tầng Nam Đức. Nơi đây phát triển ngành nghề thu hút đầu tư đa dạng:</a:t>
            </a:r>
            <a:endParaRPr lang="vi-VN" sz="2400" dirty="0">
              <a:latin typeface="Times New Roman" panose="02020603050405020304" pitchFamily="18" charset="0"/>
              <a:ea typeface="Times New Roman" panose="02020603050405020304" pitchFamily="18" charset="0"/>
            </a:endParaRPr>
          </a:p>
          <a:p>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ráp</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ea typeface="Times New Roman" panose="02020603050405020304" pitchFamily="18" charset="0"/>
            </a:endParaRPr>
          </a:p>
          <a:p>
            <a:r>
              <a:rPr lang="en-US" sz="2400" b="1" spc="-60" dirty="0">
                <a:solidFill>
                  <a:srgbClr val="212121"/>
                </a:solidFill>
                <a:latin typeface="Times New Roman" panose="02020603050405020304" pitchFamily="18" charset="0"/>
                <a:cs typeface="Times New Roman" panose="02020603050405020304" pitchFamily="18" charset="0"/>
              </a:rPr>
              <a:t>7. </a:t>
            </a:r>
            <a:r>
              <a:rPr lang="en-US" sz="2400" b="1" spc="-60" dirty="0" err="1">
                <a:solidFill>
                  <a:srgbClr val="212121"/>
                </a:solidFill>
                <a:latin typeface="Times New Roman" panose="02020603050405020304" pitchFamily="18" charset="0"/>
                <a:cs typeface="Times New Roman" panose="02020603050405020304" pitchFamily="18" charset="0"/>
              </a:rPr>
              <a:t>Khu</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công</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nghiệp</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Sài</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Đồng</a:t>
            </a:r>
            <a:r>
              <a:rPr lang="en-US" sz="2400" b="1" spc="-60" dirty="0">
                <a:solidFill>
                  <a:srgbClr val="212121"/>
                </a:solidFill>
                <a:latin typeface="Times New Roman" panose="02020603050405020304" pitchFamily="18" charset="0"/>
                <a:cs typeface="Times New Roman" panose="02020603050405020304" pitchFamily="18" charset="0"/>
              </a:rPr>
              <a:t> A:</a:t>
            </a:r>
            <a:endParaRPr lang="vi-VN" sz="2400" b="1" dirty="0">
              <a:latin typeface="Times New Roman" panose="02020603050405020304" pitchFamily="18" charset="0"/>
            </a:endParaRPr>
          </a:p>
          <a:p>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Một trong những khu công nghiệp ở Hà Nội tiêu biểu nữa phải kể đến Sài Đồng A. Vị trí nằm ở Thị trấn Sài Đồng, thủ đô Hà Nội. Khu công nghiệp có tổng diện tíc là 420 ha. Là một khu công nghiệp thương mại, dịch vụ liên doanh. Chủ đầu tư là Công ty điện tử Hà Nội liên doanh với Deawoo Engineer Contruction Hàn Quốc. Quy hoạch khu công nghiệp hiện đại với diện tích 197 ha. Chuẩn bị mặt bằng cho các doanh nghiệp thuê đất để sản xuất kinh doanh.</a:t>
            </a:r>
            <a:endParaRPr lang="vi-VN" sz="2400" dirty="0">
              <a:latin typeface="Times New Roman" panose="02020603050405020304" pitchFamily="18" charset="0"/>
              <a:ea typeface="Times New Roman" panose="02020603050405020304" pitchFamily="18" charset="0"/>
            </a:endParaRPr>
          </a:p>
          <a:p>
            <a:r>
              <a:rPr lang="en-US" sz="2400" b="1" spc="-60" dirty="0">
                <a:solidFill>
                  <a:srgbClr val="212121"/>
                </a:solidFill>
                <a:latin typeface="Times New Roman" panose="02020603050405020304" pitchFamily="18" charset="0"/>
                <a:cs typeface="Times New Roman" panose="02020603050405020304" pitchFamily="18" charset="0"/>
              </a:rPr>
              <a:t>8. </a:t>
            </a:r>
            <a:r>
              <a:rPr lang="en-US" sz="2400" b="1" spc="-60" dirty="0" err="1">
                <a:solidFill>
                  <a:srgbClr val="212121"/>
                </a:solidFill>
                <a:latin typeface="Times New Roman" panose="02020603050405020304" pitchFamily="18" charset="0"/>
                <a:cs typeface="Times New Roman" panose="02020603050405020304" pitchFamily="18" charset="0"/>
              </a:rPr>
              <a:t>Khu</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công</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nghiệp</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Sài</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Đồng</a:t>
            </a:r>
            <a:r>
              <a:rPr lang="en-US" sz="2400" b="1" spc="-60" dirty="0">
                <a:solidFill>
                  <a:srgbClr val="212121"/>
                </a:solidFill>
                <a:latin typeface="Times New Roman" panose="02020603050405020304" pitchFamily="18" charset="0"/>
                <a:cs typeface="Times New Roman" panose="02020603050405020304" pitchFamily="18" charset="0"/>
              </a:rPr>
              <a:t> B:</a:t>
            </a:r>
            <a:endParaRPr lang="vi-VN" sz="2400" b="1" dirty="0">
              <a:latin typeface="Times New Roman" panose="02020603050405020304" pitchFamily="18" charset="0"/>
            </a:endParaRPr>
          </a:p>
          <a:p>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Khu công nghiệp Sài Đồng B nằm ở huyện Gia Lâm, cách Hà Nội 8km. Nằm gần sân bay Gia Lâm và sân bay Nội Bài. Với quy mô 97,11 ha, trong đó có 78,38 ha đầu tư cho phát triển công nghiệp. Có 18,73 ha đầu tư cho xây dựng phụ. Chủ đầu tư là Công ty Điện tử Hà Nội Hanel. KCN Sài Đồng B hướng đến chất lượng sản xuất theo quy định Hiệp ước môi trường. Về tuân thủ tiếng ồn, về ô nhiễm không khí và chất thải.</a:t>
            </a:r>
            <a:endParaRPr lang="vi-VN" sz="2400" dirty="0">
              <a:latin typeface="Times New Roman" panose="02020603050405020304" pitchFamily="18" charset="0"/>
              <a:ea typeface="Times New Roman" panose="02020603050405020304" pitchFamily="18" charset="0"/>
            </a:endParaRPr>
          </a:p>
          <a:p>
            <a:r>
              <a:rPr lang="en-US" sz="2400" b="1" spc="-60" dirty="0">
                <a:solidFill>
                  <a:srgbClr val="212121"/>
                </a:solidFill>
                <a:latin typeface="Times New Roman" panose="02020603050405020304" pitchFamily="18" charset="0"/>
                <a:cs typeface="Times New Roman" panose="02020603050405020304" pitchFamily="18" charset="0"/>
              </a:rPr>
              <a:t>9. </a:t>
            </a:r>
            <a:r>
              <a:rPr lang="en-US" sz="2400" b="1" spc="-60" dirty="0" err="1">
                <a:solidFill>
                  <a:srgbClr val="212121"/>
                </a:solidFill>
                <a:latin typeface="Times New Roman" panose="02020603050405020304" pitchFamily="18" charset="0"/>
                <a:cs typeface="Times New Roman" panose="02020603050405020304" pitchFamily="18" charset="0"/>
              </a:rPr>
              <a:t>Khu</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công</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nghiệp</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Phú</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Nghĩa</a:t>
            </a:r>
            <a:endParaRPr lang="vi-VN" sz="2400" b="1" dirty="0">
              <a:latin typeface="Times New Roman" panose="02020603050405020304" pitchFamily="18" charset="0"/>
            </a:endParaRPr>
          </a:p>
          <a:p>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ổng diện tích là 170 ha. Với hệ thống hạ tầng kỹ thuật cùng hạ tầng xã hội đồng bộ, hiện đại. Xây dựng khu nhà ở đáp ứng cho 28.000 chỗ ở cho người lao động. Đợc trang bị thiết bị tiện nghi nhất hướng đến tiêu chí an cư – lạc nghiệp.</a:t>
            </a:r>
            <a:endParaRPr lang="vi-VN" sz="2400" dirty="0">
              <a:latin typeface="Times New Roman" panose="02020603050405020304" pitchFamily="18" charset="0"/>
              <a:ea typeface="Times New Roman" panose="02020603050405020304" pitchFamily="18" charset="0"/>
            </a:endParaRPr>
          </a:p>
          <a:p>
            <a:r>
              <a:rPr lang="en-US" sz="2400" b="1" spc="-60" dirty="0">
                <a:solidFill>
                  <a:srgbClr val="212121"/>
                </a:solidFill>
                <a:latin typeface="Times New Roman" panose="02020603050405020304" pitchFamily="18" charset="0"/>
                <a:cs typeface="Times New Roman" panose="02020603050405020304" pitchFamily="18" charset="0"/>
              </a:rPr>
              <a:t>10. </a:t>
            </a:r>
            <a:r>
              <a:rPr lang="en-US" sz="2400" b="1" spc="-60" dirty="0" err="1">
                <a:solidFill>
                  <a:srgbClr val="212121"/>
                </a:solidFill>
                <a:latin typeface="Times New Roman" panose="02020603050405020304" pitchFamily="18" charset="0"/>
                <a:cs typeface="Times New Roman" panose="02020603050405020304" pitchFamily="18" charset="0"/>
              </a:rPr>
              <a:t>Khu</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công</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nghiệp</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Đông</a:t>
            </a:r>
            <a:r>
              <a:rPr lang="en-US" sz="2400" b="1" spc="-60" dirty="0">
                <a:solidFill>
                  <a:srgbClr val="212121"/>
                </a:solidFill>
                <a:latin typeface="Times New Roman" panose="02020603050405020304" pitchFamily="18" charset="0"/>
                <a:cs typeface="Times New Roman" panose="02020603050405020304" pitchFamily="18" charset="0"/>
              </a:rPr>
              <a:t> Anh:</a:t>
            </a:r>
            <a:endParaRPr lang="vi-VN" sz="2400" b="1" dirty="0">
              <a:latin typeface="Times New Roman" panose="02020603050405020304" pitchFamily="18" charset="0"/>
            </a:endParaRPr>
          </a:p>
          <a:p>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ở hữu quy mô lớn, lên đến 470 ha. Chủ đầu tư là Tổng công ty đầu tư phát triển đô thị và khu công nghiệp Việt Nam. Tập trung chủ yếu vào việc thu hút doanh nghiệp hoạt động ở nhiều ngành nghề. Bao gồm cơ khí, lắp ráp, sản xuất ô tô và phụ tùng ô tô. Sản xuất thiết bị điện, hàng xuất khẩu, vật liệu xây dựng cao cấp…</a:t>
            </a:r>
            <a:endParaRPr lang="vi-VN" sz="2400" dirty="0">
              <a:latin typeface="Times New Roman" panose="02020603050405020304" pitchFamily="18" charset="0"/>
              <a:ea typeface="Times New Roman" panose="02020603050405020304" pitchFamily="18" charset="0"/>
            </a:endParaRPr>
          </a:p>
          <a:p>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Khu công nghiệp tại Hà Nội này nằm trong tổng thể một chuỗi công nghiệp, đô thị. Được biết đến là khu công nghiệp sạch với nhiều ngành công nghiệp công nghệ cao. Quy mô lên đến 306,72 ha, chủ đầu tư là Vinaconex với số vốn là 312 tỷ đồng. Bao gồm công nghiệp điện tử, công nghiệp sản xuất hàng tiêu dùng, cơ khí chính xác…</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5540043"/>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AE1FEA-12AF-4938-8D19-EF5B86184A6B}"/>
              </a:ext>
            </a:extLst>
          </p:cNvPr>
          <p:cNvSpPr/>
          <p:nvPr/>
        </p:nvSpPr>
        <p:spPr>
          <a:xfrm>
            <a:off x="0" y="0"/>
            <a:ext cx="18288000" cy="9325630"/>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ea typeface="Times New Roman" panose="02020603050405020304" pitchFamily="18" charset="0"/>
            </a:endParaRPr>
          </a:p>
          <a:p>
            <a:r>
              <a:rPr lang="en-US" sz="2400" b="1" spc="-60" dirty="0">
                <a:solidFill>
                  <a:srgbClr val="212121"/>
                </a:solidFill>
                <a:latin typeface="Times New Roman" panose="02020603050405020304" pitchFamily="18" charset="0"/>
                <a:cs typeface="Times New Roman" panose="02020603050405020304" pitchFamily="18" charset="0"/>
              </a:rPr>
              <a:t>6. </a:t>
            </a:r>
            <a:r>
              <a:rPr lang="en-US" sz="2400" b="1" spc="-60" dirty="0" err="1">
                <a:solidFill>
                  <a:srgbClr val="212121"/>
                </a:solidFill>
                <a:latin typeface="Times New Roman" panose="02020603050405020304" pitchFamily="18" charset="0"/>
                <a:cs typeface="Times New Roman" panose="02020603050405020304" pitchFamily="18" charset="0"/>
              </a:rPr>
              <a:t>Khu</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công</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nghiệp</a:t>
            </a:r>
            <a:r>
              <a:rPr lang="en-US" sz="2400" b="1" spc="-60" dirty="0">
                <a:solidFill>
                  <a:srgbClr val="212121"/>
                </a:solidFill>
                <a:latin typeface="Times New Roman" panose="02020603050405020304" pitchFamily="18" charset="0"/>
                <a:cs typeface="Times New Roman" panose="02020603050405020304" pitchFamily="18" charset="0"/>
              </a:rPr>
              <a:t> Quang Minh: </a:t>
            </a:r>
            <a:endParaRPr lang="vi-VN" sz="2400" b="1" dirty="0">
              <a:latin typeface="Times New Roman" panose="02020603050405020304" pitchFamily="18" charset="0"/>
            </a:endParaRPr>
          </a:p>
          <a:p>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hành lập vào năm 2004. Nằm ở thị trấn Quang Minh và Chi Đông, Mê Linh. Chủ đầu tư là Công ty TNHH đầu tư và phát triển hạ tầng Nam Đức. Nơi đây phát triển ngành nghề thu hút đầu tư đa dạng:</a:t>
            </a:r>
            <a:endParaRPr lang="vi-VN" sz="2400" dirty="0">
              <a:latin typeface="Times New Roman" panose="02020603050405020304" pitchFamily="18" charset="0"/>
              <a:ea typeface="Times New Roman" panose="02020603050405020304" pitchFamily="18" charset="0"/>
            </a:endParaRPr>
          </a:p>
          <a:p>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ráp</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ea typeface="Times New Roman" panose="02020603050405020304" pitchFamily="18" charset="0"/>
            </a:endParaRPr>
          </a:p>
          <a:p>
            <a:r>
              <a:rPr lang="en-US" sz="2400" b="1" spc="-60" dirty="0">
                <a:solidFill>
                  <a:srgbClr val="212121"/>
                </a:solidFill>
                <a:latin typeface="Times New Roman" panose="02020603050405020304" pitchFamily="18" charset="0"/>
                <a:cs typeface="Times New Roman" panose="02020603050405020304" pitchFamily="18" charset="0"/>
              </a:rPr>
              <a:t>7. </a:t>
            </a:r>
            <a:r>
              <a:rPr lang="en-US" sz="2400" b="1" spc="-60" dirty="0" err="1">
                <a:solidFill>
                  <a:srgbClr val="212121"/>
                </a:solidFill>
                <a:latin typeface="Times New Roman" panose="02020603050405020304" pitchFamily="18" charset="0"/>
                <a:cs typeface="Times New Roman" panose="02020603050405020304" pitchFamily="18" charset="0"/>
              </a:rPr>
              <a:t>Khu</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công</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nghiệp</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Sài</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Đồng</a:t>
            </a:r>
            <a:r>
              <a:rPr lang="en-US" sz="2400" b="1" spc="-60" dirty="0">
                <a:solidFill>
                  <a:srgbClr val="212121"/>
                </a:solidFill>
                <a:latin typeface="Times New Roman" panose="02020603050405020304" pitchFamily="18" charset="0"/>
                <a:cs typeface="Times New Roman" panose="02020603050405020304" pitchFamily="18" charset="0"/>
              </a:rPr>
              <a:t> A:</a:t>
            </a:r>
            <a:endParaRPr lang="vi-VN" sz="2400" b="1" dirty="0">
              <a:latin typeface="Times New Roman" panose="02020603050405020304" pitchFamily="18" charset="0"/>
            </a:endParaRPr>
          </a:p>
          <a:p>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Một trong những khu công nghiệp ở Hà Nội tiêu biểu nữa phải kể đến Sài Đồng A. Vị trí nằm ở Thị trấn Sài Đồng, thủ đô Hà Nội. Khu công nghiệp có tổng diện tíc là 420 ha. Là một khu công nghiệp thương mại, dịch vụ liên doanh. Chủ đầu tư là Công ty điện tử Hà Nội liên doanh với Deawoo Engineer Contruction Hàn Quốc. Quy hoạch khu công nghiệp hiện đại với diện tích 197 ha. Chuẩn bị mặt bằng cho các doanh nghiệp thuê đất để sản xuất kinh doanh.</a:t>
            </a:r>
            <a:endParaRPr lang="vi-VN" sz="2400" dirty="0">
              <a:latin typeface="Times New Roman" panose="02020603050405020304" pitchFamily="18" charset="0"/>
              <a:ea typeface="Times New Roman" panose="02020603050405020304" pitchFamily="18" charset="0"/>
            </a:endParaRPr>
          </a:p>
          <a:p>
            <a:r>
              <a:rPr lang="en-US" sz="2400" b="1" spc="-60" dirty="0">
                <a:solidFill>
                  <a:srgbClr val="212121"/>
                </a:solidFill>
                <a:latin typeface="Times New Roman" panose="02020603050405020304" pitchFamily="18" charset="0"/>
                <a:cs typeface="Times New Roman" panose="02020603050405020304" pitchFamily="18" charset="0"/>
              </a:rPr>
              <a:t>8. </a:t>
            </a:r>
            <a:r>
              <a:rPr lang="en-US" sz="2400" b="1" spc="-60" dirty="0" err="1">
                <a:solidFill>
                  <a:srgbClr val="212121"/>
                </a:solidFill>
                <a:latin typeface="Times New Roman" panose="02020603050405020304" pitchFamily="18" charset="0"/>
                <a:cs typeface="Times New Roman" panose="02020603050405020304" pitchFamily="18" charset="0"/>
              </a:rPr>
              <a:t>Khu</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công</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nghiệp</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Sài</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Đồng</a:t>
            </a:r>
            <a:r>
              <a:rPr lang="en-US" sz="2400" b="1" spc="-60" dirty="0">
                <a:solidFill>
                  <a:srgbClr val="212121"/>
                </a:solidFill>
                <a:latin typeface="Times New Roman" panose="02020603050405020304" pitchFamily="18" charset="0"/>
                <a:cs typeface="Times New Roman" panose="02020603050405020304" pitchFamily="18" charset="0"/>
              </a:rPr>
              <a:t> B:</a:t>
            </a:r>
            <a:endParaRPr lang="vi-VN" sz="2400" b="1" dirty="0">
              <a:latin typeface="Times New Roman" panose="02020603050405020304" pitchFamily="18" charset="0"/>
            </a:endParaRPr>
          </a:p>
          <a:p>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Khu công nghiệp Sài Đồng B nằm ở huyện Gia Lâm, cách Hà Nội 8km. Nằm gần sân bay Gia Lâm và sân bay Nội Bài. Với quy mô 97,11 ha, trong đó có 78,38 ha đầu tư cho phát triển công nghiệp. Có 18,73 ha đầu tư cho xây dựng phụ. Chủ đầu tư là Công ty Điện tử Hà Nội Hanel. KCN Sài Đồng B hướng đến chất lượng sản xuất theo quy định Hiệp ước môi trường. Về tuân thủ tiếng ồn, về ô nhiễm không khí và chất thải.</a:t>
            </a:r>
            <a:endParaRPr lang="vi-VN" sz="2400" dirty="0">
              <a:latin typeface="Times New Roman" panose="02020603050405020304" pitchFamily="18" charset="0"/>
              <a:ea typeface="Times New Roman" panose="02020603050405020304" pitchFamily="18" charset="0"/>
            </a:endParaRPr>
          </a:p>
          <a:p>
            <a:r>
              <a:rPr lang="en-US" sz="2400" b="1" spc="-60" dirty="0">
                <a:solidFill>
                  <a:srgbClr val="212121"/>
                </a:solidFill>
                <a:latin typeface="Times New Roman" panose="02020603050405020304" pitchFamily="18" charset="0"/>
                <a:cs typeface="Times New Roman" panose="02020603050405020304" pitchFamily="18" charset="0"/>
              </a:rPr>
              <a:t>9. </a:t>
            </a:r>
            <a:r>
              <a:rPr lang="en-US" sz="2400" b="1" spc="-60" dirty="0" err="1">
                <a:solidFill>
                  <a:srgbClr val="212121"/>
                </a:solidFill>
                <a:latin typeface="Times New Roman" panose="02020603050405020304" pitchFamily="18" charset="0"/>
                <a:cs typeface="Times New Roman" panose="02020603050405020304" pitchFamily="18" charset="0"/>
              </a:rPr>
              <a:t>Khu</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công</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nghiệp</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Phú</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Nghĩa</a:t>
            </a:r>
            <a:endParaRPr lang="vi-VN" sz="2400" b="1" dirty="0">
              <a:latin typeface="Times New Roman" panose="02020603050405020304" pitchFamily="18" charset="0"/>
            </a:endParaRPr>
          </a:p>
          <a:p>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ổng diện tích là 170 ha. Với hệ thống hạ tầng kỹ thuật cùng hạ tầng xã hội đồng bộ, hiện đại. Xây dựng khu nhà ở đáp ứng cho 28.000 chỗ ở cho người lao động. Đợc trang bị thiết bị tiện nghi nhất hướng đến tiêu chí an cư – lạc nghiệp.</a:t>
            </a:r>
            <a:endParaRPr lang="vi-VN" sz="2400" dirty="0">
              <a:latin typeface="Times New Roman" panose="02020603050405020304" pitchFamily="18" charset="0"/>
              <a:ea typeface="Times New Roman" panose="02020603050405020304" pitchFamily="18" charset="0"/>
            </a:endParaRPr>
          </a:p>
          <a:p>
            <a:r>
              <a:rPr lang="en-US" sz="2400" b="1" spc="-60" dirty="0">
                <a:solidFill>
                  <a:srgbClr val="212121"/>
                </a:solidFill>
                <a:latin typeface="Times New Roman" panose="02020603050405020304" pitchFamily="18" charset="0"/>
                <a:cs typeface="Times New Roman" panose="02020603050405020304" pitchFamily="18" charset="0"/>
              </a:rPr>
              <a:t>10. </a:t>
            </a:r>
            <a:r>
              <a:rPr lang="en-US" sz="2400" b="1" spc="-60" dirty="0" err="1">
                <a:solidFill>
                  <a:srgbClr val="212121"/>
                </a:solidFill>
                <a:latin typeface="Times New Roman" panose="02020603050405020304" pitchFamily="18" charset="0"/>
                <a:cs typeface="Times New Roman" panose="02020603050405020304" pitchFamily="18" charset="0"/>
              </a:rPr>
              <a:t>Khu</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công</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nghiệp</a:t>
            </a:r>
            <a:r>
              <a:rPr lang="en-US" sz="2400" b="1" spc="-60" dirty="0">
                <a:solidFill>
                  <a:srgbClr val="212121"/>
                </a:solidFill>
                <a:latin typeface="Times New Roman" panose="02020603050405020304" pitchFamily="18" charset="0"/>
                <a:cs typeface="Times New Roman" panose="02020603050405020304" pitchFamily="18" charset="0"/>
              </a:rPr>
              <a:t> </a:t>
            </a:r>
            <a:r>
              <a:rPr lang="en-US" sz="2400" b="1" spc="-60" dirty="0" err="1">
                <a:solidFill>
                  <a:srgbClr val="212121"/>
                </a:solidFill>
                <a:latin typeface="Times New Roman" panose="02020603050405020304" pitchFamily="18" charset="0"/>
                <a:cs typeface="Times New Roman" panose="02020603050405020304" pitchFamily="18" charset="0"/>
              </a:rPr>
              <a:t>Đông</a:t>
            </a:r>
            <a:r>
              <a:rPr lang="en-US" sz="2400" b="1" spc="-60" dirty="0">
                <a:solidFill>
                  <a:srgbClr val="212121"/>
                </a:solidFill>
                <a:latin typeface="Times New Roman" panose="02020603050405020304" pitchFamily="18" charset="0"/>
                <a:cs typeface="Times New Roman" panose="02020603050405020304" pitchFamily="18" charset="0"/>
              </a:rPr>
              <a:t> Anh:</a:t>
            </a:r>
            <a:endParaRPr lang="vi-VN" sz="2400" b="1" dirty="0">
              <a:latin typeface="Times New Roman" panose="02020603050405020304" pitchFamily="18" charset="0"/>
            </a:endParaRPr>
          </a:p>
          <a:p>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t>
            </a:r>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ở hữu quy mô lớn, lên đến 470 ha. Chủ đầu tư là Tổng công ty đầu tư phát triển đô thị và khu công nghiệp Việt Nam. Tập trung chủ yếu vào việc thu hút doanh nghiệp hoạt động ở nhiều ngành nghề. Bao gồm cơ khí, lắp ráp, sản xuất ô tô và phụ tùng ô tô. Sản xuất thiết bị điện, hàng xuất khẩu, vật liệu xây dựng cao cấp…</a:t>
            </a:r>
            <a:endParaRPr lang="vi-VN" sz="2400" dirty="0">
              <a:latin typeface="Times New Roman" panose="02020603050405020304" pitchFamily="18" charset="0"/>
              <a:ea typeface="Times New Roman" panose="02020603050405020304" pitchFamily="18" charset="0"/>
            </a:endParaRPr>
          </a:p>
          <a:p>
            <a:r>
              <a:rPr lang="vi-VN"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Khu công nghiệp tại Hà Nội này nằm trong tổng thể một chuỗi công nghiệp, đô thị. Được biết đến là khu công nghiệp sạch với nhiều ngành công nghiệp công nghệ cao. Quy mô lên đến 306,72 ha, chủ đầu tư là Vinaconex với số vốn là 312 tỷ đồng. Bao gồm công nghiệp điện tử, công nghiệp sản xuất hàng tiêu dùng, cơ khí chính xác…</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37894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CF72EEF-0957-41F3-8DB9-220A93C2C890}"/>
              </a:ext>
            </a:extLst>
          </p:cNvPr>
          <p:cNvGraphicFramePr>
            <a:graphicFrameLocks noGrp="1"/>
          </p:cNvGraphicFramePr>
          <p:nvPr>
            <p:extLst>
              <p:ext uri="{D42A27DB-BD31-4B8C-83A1-F6EECF244321}">
                <p14:modId xmlns:p14="http://schemas.microsoft.com/office/powerpoint/2010/main" val="634780268"/>
              </p:ext>
            </p:extLst>
          </p:nvPr>
        </p:nvGraphicFramePr>
        <p:xfrm>
          <a:off x="0" y="551157"/>
          <a:ext cx="18135600" cy="9829800"/>
        </p:xfrm>
        <a:graphic>
          <a:graphicData uri="http://schemas.openxmlformats.org/drawingml/2006/table">
            <a:tbl>
              <a:tblPr firstRow="1" firstCol="1" lastRow="1" lastCol="1" bandRow="1" bandCol="1">
                <a:tableStyleId>{5C22544A-7EE6-4342-B048-85BDC9FD1C3A}</a:tableStyleId>
              </a:tblPr>
              <a:tblGrid>
                <a:gridCol w="1094390">
                  <a:extLst>
                    <a:ext uri="{9D8B030D-6E8A-4147-A177-3AD203B41FA5}">
                      <a16:colId xmlns:a16="http://schemas.microsoft.com/office/drawing/2014/main" val="3752979534"/>
                    </a:ext>
                  </a:extLst>
                </a:gridCol>
                <a:gridCol w="5916010">
                  <a:extLst>
                    <a:ext uri="{9D8B030D-6E8A-4147-A177-3AD203B41FA5}">
                      <a16:colId xmlns:a16="http://schemas.microsoft.com/office/drawing/2014/main" val="3311234195"/>
                    </a:ext>
                  </a:extLst>
                </a:gridCol>
                <a:gridCol w="7315200">
                  <a:extLst>
                    <a:ext uri="{9D8B030D-6E8A-4147-A177-3AD203B41FA5}">
                      <a16:colId xmlns:a16="http://schemas.microsoft.com/office/drawing/2014/main" val="581103199"/>
                    </a:ext>
                  </a:extLst>
                </a:gridCol>
                <a:gridCol w="2012074">
                  <a:extLst>
                    <a:ext uri="{9D8B030D-6E8A-4147-A177-3AD203B41FA5}">
                      <a16:colId xmlns:a16="http://schemas.microsoft.com/office/drawing/2014/main" val="627784728"/>
                    </a:ext>
                  </a:extLst>
                </a:gridCol>
                <a:gridCol w="1797926">
                  <a:extLst>
                    <a:ext uri="{9D8B030D-6E8A-4147-A177-3AD203B41FA5}">
                      <a16:colId xmlns:a16="http://schemas.microsoft.com/office/drawing/2014/main" val="1597995608"/>
                    </a:ext>
                  </a:extLst>
                </a:gridCol>
              </a:tblGrid>
              <a:tr h="92367">
                <a:tc rowSpan="2">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STT</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nchor="ctr">
                    <a:solidFill>
                      <a:schemeClr val="accent2">
                        <a:lumMod val="20000"/>
                        <a:lumOff val="80000"/>
                      </a:schemeClr>
                    </a:solidFill>
                  </a:tcPr>
                </a:tc>
                <a:tc gridSpan="4">
                  <a:txBody>
                    <a:bodyPr/>
                    <a:lstStyle/>
                    <a:p>
                      <a:pPr marL="0" marR="0" algn="ctr">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Khu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Công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Nghiệp</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771460785"/>
                  </a:ext>
                </a:extLst>
              </a:tr>
              <a:tr h="92367">
                <a:tc vMerge="1">
                  <a:txBody>
                    <a:bodyPr/>
                    <a:lstStyle/>
                    <a:p>
                      <a:endParaRPr lang="vi-VN"/>
                    </a:p>
                  </a:txBody>
                  <a:tcPr/>
                </a:tc>
                <a:tc>
                  <a:txBody>
                    <a:bodyPr/>
                    <a:lstStyle/>
                    <a:p>
                      <a:pPr marL="0" marR="0" algn="ctr">
                        <a:spcBef>
                          <a:spcPts val="600"/>
                        </a:spcBef>
                        <a:spcAft>
                          <a:spcPts val="600"/>
                        </a:spcAft>
                      </a:pPr>
                      <a:r>
                        <a:rPr lang="en-US" sz="3200" b="1" dirty="0" err="1">
                          <a:solidFill>
                            <a:schemeClr val="tx1"/>
                          </a:solidFill>
                          <a:effectLst/>
                          <a:latin typeface="Times New Roman" panose="02020603050405020304" pitchFamily="18" charset="0"/>
                          <a:cs typeface="Times New Roman" panose="02020603050405020304" pitchFamily="18" charset="0"/>
                        </a:rPr>
                        <a:t>Tên</a:t>
                      </a:r>
                      <a:endParaRPr lang="vi-VN"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ctr">
                        <a:spcBef>
                          <a:spcPts val="600"/>
                        </a:spcBef>
                        <a:spcAft>
                          <a:spcPts val="600"/>
                        </a:spcAft>
                      </a:pPr>
                      <a:r>
                        <a:rPr lang="en-US" sz="3200" b="1" dirty="0" err="1">
                          <a:solidFill>
                            <a:schemeClr val="tx1"/>
                          </a:solidFill>
                          <a:effectLst/>
                          <a:latin typeface="Times New Roman" panose="02020603050405020304" pitchFamily="18" charset="0"/>
                          <a:cs typeface="Times New Roman" panose="02020603050405020304" pitchFamily="18" charset="0"/>
                        </a:rPr>
                        <a:t>Địa</a:t>
                      </a:r>
                      <a:r>
                        <a:rPr lang="en-US" sz="3200" b="1" dirty="0">
                          <a:solidFill>
                            <a:schemeClr val="tx1"/>
                          </a:solidFill>
                          <a:effectLst/>
                          <a:latin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cs typeface="Times New Roman" panose="02020603050405020304" pitchFamily="18" charset="0"/>
                        </a:rPr>
                        <a:t>chỉ</a:t>
                      </a:r>
                      <a:endParaRPr lang="vi-VN"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ctr">
                        <a:spcBef>
                          <a:spcPts val="600"/>
                        </a:spcBef>
                        <a:spcAft>
                          <a:spcPts val="600"/>
                        </a:spcAft>
                      </a:pPr>
                      <a:r>
                        <a:rPr lang="en-US" sz="3200" b="1" dirty="0">
                          <a:solidFill>
                            <a:schemeClr val="tx1"/>
                          </a:solidFill>
                          <a:effectLst/>
                          <a:latin typeface="Times New Roman" panose="02020603050405020304" pitchFamily="18" charset="0"/>
                          <a:cs typeface="Times New Roman" panose="02020603050405020304" pitchFamily="18" charset="0"/>
                        </a:rPr>
                        <a:t>Tel</a:t>
                      </a:r>
                      <a:endParaRPr lang="vi-VN"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ctr">
                        <a:spcBef>
                          <a:spcPts val="600"/>
                        </a:spcBef>
                        <a:spcAft>
                          <a:spcPts val="600"/>
                        </a:spcAft>
                      </a:pPr>
                      <a:r>
                        <a:rPr lang="en-US" sz="3200" b="1" dirty="0">
                          <a:solidFill>
                            <a:schemeClr val="tx1"/>
                          </a:solidFill>
                          <a:effectLst/>
                          <a:latin typeface="Times New Roman" panose="02020603050405020304" pitchFamily="18" charset="0"/>
                          <a:cs typeface="Times New Roman" panose="02020603050405020304" pitchFamily="18" charset="0"/>
                        </a:rPr>
                        <a:t>Fax</a:t>
                      </a:r>
                      <a:endParaRPr lang="vi-VN"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4253840347"/>
                  </a:ext>
                </a:extLst>
              </a:tr>
              <a:tr h="369466">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1</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Khu CN Bắc Thăng Long</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Xã Kim Chung, Võng La, Hải Bối, Đại Mạch, quận Đông Anh,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0"/>
                        </a:spcAft>
                      </a:pPr>
                      <a:r>
                        <a:rPr lang="en-US" sz="3200" dirty="0">
                          <a:solidFill>
                            <a:schemeClr val="tx1"/>
                          </a:solidFill>
                          <a:effectLst/>
                          <a:latin typeface="Times New Roman" panose="02020603050405020304" pitchFamily="18" charset="0"/>
                          <a:cs typeface="Times New Roman" panose="02020603050405020304" pitchFamily="18" charset="0"/>
                        </a:rPr>
                        <a:t>38810620</a:t>
                      </a:r>
                    </a:p>
                    <a:p>
                      <a:pPr marL="0" marR="0" algn="l">
                        <a:spcBef>
                          <a:spcPts val="600"/>
                        </a:spcBef>
                        <a:spcAft>
                          <a:spcPts val="0"/>
                        </a:spcAft>
                      </a:pPr>
                      <a:r>
                        <a:rPr lang="en-US" sz="3200" dirty="0">
                          <a:solidFill>
                            <a:schemeClr val="tx1"/>
                          </a:solidFill>
                          <a:effectLst/>
                          <a:latin typeface="Times New Roman" panose="02020603050405020304" pitchFamily="18" charset="0"/>
                          <a:cs typeface="Times New Roman" panose="02020603050405020304" pitchFamily="18" charset="0"/>
                        </a:rPr>
                        <a:t>- 23</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38881248</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1461842534"/>
                  </a:ext>
                </a:extLst>
              </a:tr>
              <a:tr h="554200">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2</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Khu</a:t>
                      </a:r>
                      <a:r>
                        <a:rPr lang="en-US" sz="3200" dirty="0">
                          <a:solidFill>
                            <a:schemeClr val="tx1"/>
                          </a:solidFill>
                          <a:effectLst/>
                          <a:latin typeface="Times New Roman" panose="02020603050405020304" pitchFamily="18" charset="0"/>
                          <a:cs typeface="Times New Roman" panose="02020603050405020304" pitchFamily="18" charset="0"/>
                        </a:rPr>
                        <a:t> CN Nam </a:t>
                      </a:r>
                      <a:r>
                        <a:rPr lang="en-US" sz="3200" dirty="0" err="1">
                          <a:solidFill>
                            <a:schemeClr val="tx1"/>
                          </a:solidFill>
                          <a:effectLst/>
                          <a:latin typeface="Times New Roman" panose="02020603050405020304" pitchFamily="18" charset="0"/>
                          <a:cs typeface="Times New Roman" panose="02020603050405020304" pitchFamily="18" charset="0"/>
                        </a:rPr>
                        <a:t>Thăng</a:t>
                      </a:r>
                      <a:r>
                        <a:rPr lang="en-US" sz="3200" dirty="0">
                          <a:solidFill>
                            <a:schemeClr val="tx1"/>
                          </a:solidFill>
                          <a:effectLst/>
                          <a:latin typeface="Times New Roman" panose="02020603050405020304" pitchFamily="18" charset="0"/>
                          <a:cs typeface="Times New Roman" panose="02020603050405020304" pitchFamily="18" charset="0"/>
                        </a:rPr>
                        <a:t> Long</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Xã Liên Mạc, Tự Liêm, Thụy Phương, Cổ Nhuế, Minh Khai, Từ Liêm,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37911394</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37523444</a:t>
                      </a:r>
                      <a:endParaRPr lang="vi-VN" sz="3200">
                        <a:solidFill>
                          <a:schemeClr val="tx1"/>
                        </a:solidFill>
                        <a:effectLst/>
                        <a:latin typeface="Times New Roman" panose="02020603050405020304" pitchFamily="18" charset="0"/>
                        <a:cs typeface="Times New Roman" panose="02020603050405020304" pitchFamily="18" charset="0"/>
                      </a:endParaRPr>
                    </a:p>
                    <a:p>
                      <a:pPr marL="0" marR="0" algn="l">
                        <a:spcBef>
                          <a:spcPts val="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37521896</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1540302270"/>
                  </a:ext>
                </a:extLst>
              </a:tr>
              <a:tr h="554200">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Khu CN Sài Đồng B</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100" dirty="0" err="1">
                          <a:solidFill>
                            <a:schemeClr val="tx1"/>
                          </a:solidFill>
                          <a:effectLst/>
                          <a:latin typeface="Times New Roman" panose="02020603050405020304" pitchFamily="18" charset="0"/>
                          <a:cs typeface="Times New Roman" panose="02020603050405020304" pitchFamily="18" charset="0"/>
                        </a:rPr>
                        <a:t>Thị</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Trấn</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Sài</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Đồng</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Huyện</a:t>
                      </a:r>
                      <a:r>
                        <a:rPr lang="en-US" sz="3100" dirty="0">
                          <a:solidFill>
                            <a:schemeClr val="tx1"/>
                          </a:solidFill>
                          <a:effectLst/>
                          <a:latin typeface="Times New Roman" panose="02020603050405020304" pitchFamily="18" charset="0"/>
                          <a:cs typeface="Times New Roman" panose="02020603050405020304" pitchFamily="18" charset="0"/>
                        </a:rPr>
                        <a:t> Gia </a:t>
                      </a:r>
                      <a:r>
                        <a:rPr lang="en-US" sz="3100" dirty="0" err="1">
                          <a:solidFill>
                            <a:schemeClr val="tx1"/>
                          </a:solidFill>
                          <a:effectLst/>
                          <a:latin typeface="Times New Roman" panose="02020603050405020304" pitchFamily="18" charset="0"/>
                          <a:cs typeface="Times New Roman" panose="02020603050405020304" pitchFamily="18" charset="0"/>
                        </a:rPr>
                        <a:t>Lâm</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Hà</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Nội</a:t>
                      </a:r>
                      <a:endParaRPr lang="vi-VN" sz="3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38524555</a:t>
                      </a:r>
                      <a:endParaRPr lang="vi-VN" sz="3200">
                        <a:solidFill>
                          <a:schemeClr val="tx1"/>
                        </a:solidFill>
                        <a:effectLst/>
                        <a:latin typeface="Times New Roman" panose="02020603050405020304" pitchFamily="18" charset="0"/>
                        <a:cs typeface="Times New Roman" panose="02020603050405020304" pitchFamily="18" charset="0"/>
                      </a:endParaRPr>
                    </a:p>
                    <a:p>
                      <a:pPr marL="0" marR="0" algn="l">
                        <a:spcBef>
                          <a:spcPts val="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38524521</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36754757</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3703680416"/>
                  </a:ext>
                </a:extLst>
              </a:tr>
              <a:tr h="277100">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4</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Khu CN Nội Bài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Sóc Sơn ,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35820332</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35820330</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3464883651"/>
                  </a:ext>
                </a:extLst>
              </a:tr>
              <a:tr h="277100">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5</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Khu CN Hà Nội – Đài Tư</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Thị trấn Sài Đồng, Gia Lâm,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38757965</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38757969</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154837383"/>
                  </a:ext>
                </a:extLst>
              </a:tr>
              <a:tr h="277100">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6</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Khu</a:t>
                      </a:r>
                      <a:r>
                        <a:rPr lang="en-US" sz="3200" dirty="0">
                          <a:solidFill>
                            <a:schemeClr val="tx1"/>
                          </a:solidFill>
                          <a:effectLst/>
                          <a:latin typeface="Times New Roman" panose="02020603050405020304" pitchFamily="18" charset="0"/>
                          <a:cs typeface="Times New Roman" panose="02020603050405020304" pitchFamily="18" charset="0"/>
                        </a:rPr>
                        <a:t> CN Quang Minh I</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Xã Quang Minh, Huyện Mê Linh,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35860478</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1436484167"/>
                  </a:ext>
                </a:extLst>
              </a:tr>
              <a:tr h="184733">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7</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Khu CN Thạch Thất – Quốc Oai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Huyện Thạch Thất, Quốc Oai,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4040147535"/>
                  </a:ext>
                </a:extLst>
              </a:tr>
              <a:tr h="277100">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8</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Khu CN Phú Nghĩa</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Huyện Chương Mỹ,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35533988</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35536279</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38594518"/>
                  </a:ext>
                </a:extLst>
              </a:tr>
              <a:tr h="277100">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9</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Khu CN Bắc Thường Tín</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Huyện Thường Tín,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32512788</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32210287</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734892514"/>
                  </a:ext>
                </a:extLst>
              </a:tr>
              <a:tr h="554200">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10</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Khu CN Phụng Hiệp</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Huyện Thường Tín,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35521939</a:t>
                      </a:r>
                      <a:endParaRPr lang="vi-VN" sz="3200">
                        <a:solidFill>
                          <a:schemeClr val="tx1"/>
                        </a:solidFill>
                        <a:effectLst/>
                        <a:latin typeface="Times New Roman" panose="02020603050405020304" pitchFamily="18" charset="0"/>
                        <a:cs typeface="Times New Roman" panose="02020603050405020304" pitchFamily="18" charset="0"/>
                      </a:endParaRPr>
                    </a:p>
                    <a:p>
                      <a:pPr marL="0" marR="0" algn="l">
                        <a:spcBef>
                          <a:spcPts val="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35524164</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35520401</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3068159863"/>
                  </a:ext>
                </a:extLst>
              </a:tr>
              <a:tr h="184733">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11</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Khu CN Quang Minh II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Xã Quang Minh, Huyện Mê Linh,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2667065546"/>
                  </a:ext>
                </a:extLst>
              </a:tr>
              <a:tr h="369466">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12</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Khu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công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nghệ</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cao</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sinh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học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Từ</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Liêm</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Xã</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Tây</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Tựu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Liên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Mạc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Thụy</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Phương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100" dirty="0">
                          <a:solidFill>
                            <a:schemeClr val="tx1"/>
                          </a:solidFill>
                          <a:effectLst/>
                          <a:latin typeface="Times New Roman" panose="02020603050405020304" pitchFamily="18" charset="0"/>
                          <a:cs typeface="Times New Roman" panose="02020603050405020304" pitchFamily="18" charset="0"/>
                        </a:rPr>
                        <a:t>Minh </a:t>
                      </a:r>
                      <a:r>
                        <a:rPr lang="en-US" sz="3100" dirty="0" err="1">
                          <a:solidFill>
                            <a:schemeClr val="tx1"/>
                          </a:solidFill>
                          <a:effectLst/>
                          <a:latin typeface="Times New Roman" panose="02020603050405020304" pitchFamily="18" charset="0"/>
                          <a:cs typeface="Times New Roman" panose="02020603050405020304" pitchFamily="18" charset="0"/>
                        </a:rPr>
                        <a:t>Khai</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và</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Cổ</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Nhuế</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huyện</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Từ</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Liêm</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Hà</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Nội</a:t>
                      </a:r>
                      <a:endParaRPr lang="vi-VN" sz="3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dirty="0">
                          <a:solidFill>
                            <a:schemeClr val="tx1"/>
                          </a:solidFill>
                          <a:effectLst/>
                          <a:latin typeface="Times New Roman" panose="02020603050405020304" pitchFamily="18" charset="0"/>
                          <a:cs typeface="Times New Roman" panose="02020603050405020304" pitchFamily="18" charset="0"/>
                        </a:rPr>
                        <a:t> </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3869509828"/>
                  </a:ext>
                </a:extLst>
              </a:tr>
              <a:tr h="0">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13</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b="0" dirty="0" err="1">
                          <a:solidFill>
                            <a:schemeClr val="tx1"/>
                          </a:solidFill>
                          <a:effectLst/>
                          <a:latin typeface="Times New Roman" panose="02020603050405020304" pitchFamily="18" charset="0"/>
                          <a:cs typeface="Times New Roman" panose="02020603050405020304" pitchFamily="18" charset="0"/>
                        </a:rPr>
                        <a:t>Khu</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Công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viên</a:t>
                      </a:r>
                      <a:r>
                        <a:rPr lang="en-US" sz="3200" b="0" dirty="0">
                          <a:solidFill>
                            <a:schemeClr val="tx1"/>
                          </a:solidFill>
                          <a:effectLst/>
                          <a:latin typeface="Times New Roman" panose="02020603050405020304" pitchFamily="18" charset="0"/>
                          <a:cs typeface="Times New Roman" panose="02020603050405020304" pitchFamily="18" charset="0"/>
                        </a:rPr>
                        <a:t> CNTT </a:t>
                      </a:r>
                      <a:r>
                        <a:rPr lang="en-US" sz="3200" b="0" dirty="0" err="1">
                          <a:solidFill>
                            <a:schemeClr val="tx1"/>
                          </a:solidFill>
                          <a:effectLst/>
                          <a:latin typeface="Times New Roman" panose="02020603050405020304" pitchFamily="18" charset="0"/>
                          <a:cs typeface="Times New Roman" panose="02020603050405020304" pitchFamily="18" charset="0"/>
                        </a:rPr>
                        <a:t>Hà</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Nội</a:t>
                      </a:r>
                      <a:endParaRPr lang="vi-VN" sz="3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b="0" dirty="0" err="1">
                          <a:solidFill>
                            <a:schemeClr val="tx1"/>
                          </a:solidFill>
                          <a:effectLst/>
                          <a:latin typeface="Times New Roman" panose="02020603050405020304" pitchFamily="18" charset="0"/>
                          <a:cs typeface="Times New Roman" panose="02020603050405020304" pitchFamily="18" charset="0"/>
                        </a:rPr>
                        <a:t>Quốc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lộ</a:t>
                      </a:r>
                      <a:r>
                        <a:rPr lang="en-US" sz="3200" b="0" dirty="0">
                          <a:solidFill>
                            <a:schemeClr val="tx1"/>
                          </a:solidFill>
                          <a:effectLst/>
                          <a:latin typeface="Times New Roman" panose="02020603050405020304" pitchFamily="18" charset="0"/>
                          <a:cs typeface="Times New Roman" panose="02020603050405020304" pitchFamily="18" charset="0"/>
                        </a:rPr>
                        <a:t> 5, </a:t>
                      </a:r>
                      <a:r>
                        <a:rPr lang="en-US" sz="3200" b="0" dirty="0" err="1">
                          <a:solidFill>
                            <a:schemeClr val="tx1"/>
                          </a:solidFill>
                          <a:effectLst/>
                          <a:latin typeface="Times New Roman" panose="02020603050405020304" pitchFamily="18" charset="0"/>
                          <a:cs typeface="Times New Roman" panose="02020603050405020304" pitchFamily="18" charset="0"/>
                        </a:rPr>
                        <a:t>Quận</a:t>
                      </a:r>
                      <a:r>
                        <a:rPr lang="en-US" sz="3200" b="0" dirty="0">
                          <a:solidFill>
                            <a:schemeClr val="tx1"/>
                          </a:solidFill>
                          <a:effectLst/>
                          <a:latin typeface="Times New Roman" panose="02020603050405020304" pitchFamily="18" charset="0"/>
                          <a:cs typeface="Times New Roman" panose="02020603050405020304" pitchFamily="18" charset="0"/>
                        </a:rPr>
                        <a:t> Long </a:t>
                      </a:r>
                      <a:r>
                        <a:rPr lang="en-US" sz="3200" b="0" dirty="0" err="1">
                          <a:solidFill>
                            <a:schemeClr val="tx1"/>
                          </a:solidFill>
                          <a:effectLst/>
                          <a:latin typeface="Times New Roman" panose="02020603050405020304" pitchFamily="18" charset="0"/>
                          <a:cs typeface="Times New Roman" panose="02020603050405020304" pitchFamily="18" charset="0"/>
                        </a:rPr>
                        <a:t>Biên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Hà</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Nội</a:t>
                      </a:r>
                      <a:endParaRPr lang="vi-VN" sz="3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dirty="0">
                          <a:solidFill>
                            <a:schemeClr val="tx1"/>
                          </a:solidFill>
                          <a:effectLst/>
                          <a:latin typeface="Times New Roman" panose="02020603050405020304" pitchFamily="18" charset="0"/>
                          <a:cs typeface="Times New Roman" panose="02020603050405020304" pitchFamily="18" charset="0"/>
                        </a:rPr>
                        <a:t> </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1130887149"/>
                  </a:ext>
                </a:extLst>
              </a:tr>
            </a:tbl>
          </a:graphicData>
        </a:graphic>
      </p:graphicFrame>
      <p:sp>
        <p:nvSpPr>
          <p:cNvPr id="3" name="Rectangle 1">
            <a:extLst>
              <a:ext uri="{FF2B5EF4-FFF2-40B4-BE49-F238E27FC236}">
                <a16:creationId xmlns:a16="http://schemas.microsoft.com/office/drawing/2014/main" id="{50DD123E-DDFB-4DEB-A344-7594E691A5AE}"/>
              </a:ext>
            </a:extLst>
          </p:cNvPr>
          <p:cNvSpPr>
            <a:spLocks noChangeArrowheads="1"/>
          </p:cNvSpPr>
          <p:nvPr/>
        </p:nvSpPr>
        <p:spPr bwMode="auto">
          <a:xfrm>
            <a:off x="4572000" y="0"/>
            <a:ext cx="1104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DANH SÁCH CÁC KHU CÔNG NGHIỆP TẠI HÀ NỘI</a:t>
            </a:r>
            <a:endParaRPr kumimoji="0" lang="vi-VN" altLang="vi-VN"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828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65083C-5927-4859-CEB0-262F621B4D14}"/>
              </a:ext>
            </a:extLst>
          </p:cNvPr>
          <p:cNvSpPr txBox="1"/>
          <p:nvPr/>
        </p:nvSpPr>
        <p:spPr>
          <a:xfrm>
            <a:off x="609600" y="322244"/>
            <a:ext cx="17145000" cy="6595780"/>
          </a:xfrm>
          <a:prstGeom prst="rect">
            <a:avLst/>
          </a:prstGeom>
          <a:noFill/>
        </p:spPr>
        <p:txBody>
          <a:bodyPr wrap="square">
            <a:spAutoFit/>
          </a:bodyPr>
          <a:lstStyle/>
          <a:p>
            <a:pPr>
              <a:lnSpc>
                <a:spcPct val="107000"/>
              </a:lnSpc>
              <a:spcAft>
                <a:spcPts val="800"/>
              </a:spcAft>
            </a:pP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4. Vai </a:t>
            </a:r>
            <a:r>
              <a:rPr lang="en-US" sz="3600" b="1" kern="1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600" b="1" kern="1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6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nhấn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nền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vốn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Thông qua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Thu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hút</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ngoài</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Kích</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ngành</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trợ</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nâng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cạnh</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nước</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phương</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Nâng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nghề</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hạ</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tầng</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033874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FD0ABE-02B5-EFF3-FD0D-2601B92ACC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92088"/>
            <a:ext cx="16732668" cy="9399612"/>
          </a:xfrm>
          <a:prstGeom prst="rect">
            <a:avLst/>
          </a:prstGeom>
          <a:noFill/>
          <a:ln>
            <a:noFill/>
          </a:ln>
        </p:spPr>
      </p:pic>
    </p:spTree>
    <p:extLst>
      <p:ext uri="{BB962C8B-B14F-4D97-AF65-F5344CB8AC3E}">
        <p14:creationId xmlns:p14="http://schemas.microsoft.com/office/powerpoint/2010/main" val="2180469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058F74-0233-4C88-8D38-B6BD0F09F908}"/>
              </a:ext>
            </a:extLst>
          </p:cNvPr>
          <p:cNvSpPr/>
          <p:nvPr/>
        </p:nvSpPr>
        <p:spPr>
          <a:xfrm>
            <a:off x="228600" y="190500"/>
            <a:ext cx="17830800" cy="8863965"/>
          </a:xfrm>
          <a:prstGeom prst="rect">
            <a:avLst/>
          </a:prstGeom>
        </p:spPr>
        <p:txBody>
          <a:bodyPr wrap="square">
            <a:spAutoFit/>
          </a:bodyPr>
          <a:lstStyle/>
          <a:p>
            <a:pPr marL="57150" marR="0">
              <a:spcBef>
                <a:spcPts val="0"/>
              </a:spcBef>
              <a:spcAft>
                <a:spcPts val="0"/>
              </a:spcAft>
            </a:pP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1.</a:t>
            </a:r>
            <a:r>
              <a:rPr lang="en-US" sz="3000" b="1"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000" b="1"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000" b="1"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000" b="1"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Sóc</a:t>
            </a:r>
            <a:r>
              <a:rPr lang="en-US" sz="3000" b="1"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S</a:t>
            </a:r>
            <a:r>
              <a:rPr lang="vi-VN" sz="3000" b="1"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ơ</a:t>
            </a:r>
            <a:r>
              <a:rPr lang="en-US" sz="3000" b="1"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 HN:</a:t>
            </a:r>
          </a:p>
          <a:p>
            <a:pPr marL="57150" marR="0">
              <a:spcBef>
                <a:spcPts val="0"/>
              </a:spcBef>
              <a:spcAft>
                <a:spcPts val="0"/>
              </a:spcAft>
            </a:pP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2023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Sóc</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22.035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tỷ</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8,66% so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kỳ</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3/3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lĩnh</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dương</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nông</a:t>
            </a:r>
            <a:r>
              <a:rPr lang="en-US" sz="3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lâm</a:t>
            </a:r>
            <a:r>
              <a:rPr lang="en-US" sz="3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US" sz="3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3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3,16%; </a:t>
            </a:r>
            <a:r>
              <a:rPr lang="en-US" sz="3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3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3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3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7,46%; </a:t>
            </a:r>
            <a:r>
              <a:rPr lang="en-US" sz="3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3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3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12,75%</a:t>
            </a:r>
            <a:endParaRPr lang="vi-VN" sz="3000" dirty="0">
              <a:latin typeface="Times New Roman" panose="02020603050405020304" pitchFamily="18" charset="0"/>
              <a:ea typeface="Times New Roman" panose="02020603050405020304" pitchFamily="18" charset="0"/>
            </a:endParaRPr>
          </a:p>
          <a:p>
            <a:pPr marL="114300" marR="0">
              <a:spcBef>
                <a:spcPts val="0"/>
              </a:spcBef>
              <a:spcAft>
                <a:spcPts val="0"/>
              </a:spcAft>
            </a:pP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tịch</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UBND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Sóc</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2024,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tục</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hỗ</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trợ</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tháo</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gỡ</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khăn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vướng</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mắc</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hỗ</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trợ</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doanh</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hồi</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Phấn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9 - 9,5%</a:t>
            </a:r>
            <a:r>
              <a:rPr lang="vi-VN" sz="3000" dirty="0">
                <a:latin typeface="Times New Roman" panose="02020603050405020304" pitchFamily="18" charset="0"/>
                <a:ea typeface="Times New Roman" panose="02020603050405020304" pitchFamily="18" charset="0"/>
              </a:rPr>
              <a:t>.</a:t>
            </a:r>
          </a:p>
          <a:p>
            <a:pPr algn="just"/>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đạt được mục tiêu trên, huyện Sóc Sơn đã đề ra 5 nhóm nhiệm vụ và giải pháp trọng tâm. Trong đó, sẽ tiếp tục đẩy mạnh quy hoạch các ngành kinh tế. Huy động mọi nguồn lực tham gia đầu tư phát triển kinh tế nông nghiệp theo hướng tập trung, chuyên canh, gia tăng giá trị sản xuất trên một đơn vị diện tích.</a:t>
            </a:r>
            <a:endParaRPr lang="vi-VN" sz="3000" dirty="0">
              <a:latin typeface="Times New Roman" panose="02020603050405020304" pitchFamily="18" charset="0"/>
              <a:ea typeface="Times New Roman" panose="02020603050405020304" pitchFamily="18" charset="0"/>
            </a:endParaRPr>
          </a:p>
          <a:p>
            <a:pPr algn="just"/>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Tháo gỡ, xử lý dứt điểm những tồn tại ở chợ Phù Lỗ cũng sẽ là nhiệm vụ được huyện chú trọng trong năm 2024. Cùng với đó là tập trung giải quyết thủ tục pháp lý mời gọi nhà đầu tư vào sản xuất - kinh doanh tại Cụm công nghiệp vừa và nhỏ Mai Đình; thu hút nhà đầu tư thứ cấp vào hoạt động tại Cụm công nghiệp CN3.</a:t>
            </a:r>
            <a:endParaRPr lang="vi-VN" sz="3000" dirty="0">
              <a:latin typeface="Times New Roman" panose="02020603050405020304" pitchFamily="18" charset="0"/>
              <a:ea typeface="Times New Roman" panose="02020603050405020304" pitchFamily="18" charset="0"/>
            </a:endParaRPr>
          </a:p>
          <a:p>
            <a:pPr algn="just"/>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 cạnh đó, huyện Sóc Sơn sẽ chủ động rà soát, hoàn thiện một số nội dung quản lý công trình thuỷ lợi. Tập trung quản lý, bảo vệ hồ, ao đầm ngoài khu dân cư. Sớm hoàn thành lập phương án quản lý đất bờ, bãi sông. Đồng thời đẩy mạnh công cuộc xây dựng nông thôn mới nâng cao, kiểu mẫu năm 2024.</a:t>
            </a:r>
            <a:endParaRPr lang="vi-VN" sz="3000" dirty="0">
              <a:latin typeface="Times New Roman" panose="02020603050405020304" pitchFamily="18" charset="0"/>
              <a:ea typeface="Times New Roman" panose="02020603050405020304" pitchFamily="18" charset="0"/>
            </a:endParaRPr>
          </a:p>
          <a:p>
            <a:pPr algn="just"/>
            <a:r>
              <a:rPr lang="vi-VN"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 cơ sở kế hoạch phát triển chung, huyện đề nghị mỗi ngành, lĩnh vực xây dựng kế hoạch cụ thể để tổ chức triển khai, với tinh thần rõ người, rõ việc, rõ trách nhiệm. Mỗi đơn vị lựa chọn 5 nhiệm vụ trọng tâm để thực hiện có hiệu quả, phấn đấu đạt cao nhất các mục tiêu” - Chủ tịch UBND huyện Sóc Sơn Phạm Văn Minh nhấn mạnh. </a:t>
            </a:r>
            <a:endParaRPr lang="vi-VN"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39501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4FDB4-E520-815F-8BED-56E793F02FE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BC67F71-0BE5-C1D2-328B-87D8D9E80AC3}"/>
              </a:ext>
            </a:extLst>
          </p:cNvPr>
          <p:cNvSpPr/>
          <p:nvPr/>
        </p:nvSpPr>
        <p:spPr>
          <a:xfrm>
            <a:off x="0" y="0"/>
            <a:ext cx="18288000" cy="10372070"/>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cs typeface="Times New Roman" panose="02020603050405020304" pitchFamily="18" charset="0"/>
              </a:rPr>
              <a:t>3.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cộng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tiêu</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ea typeface="Times New Roman" panose="02020603050405020304" pitchFamily="18" charset="0"/>
            </a:endParaRPr>
          </a:p>
          <a:p>
            <a:r>
              <a:rPr lang="en-US" sz="36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Hà</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ea typeface="Times New Roman" panose="02020603050405020304" pitchFamily="18" charset="0"/>
            </a:endParaRPr>
          </a:p>
          <a:p>
            <a:r>
              <a:rPr lang="en-US" sz="3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Đây là khu công nghiệp ở Hà Nội được đánh giá là có quy mô lớn nhất. Tổng vốn đầu tư là 35.05 triệu USD. Công ty TNHH Phát triển Nội Bài là chủ đầu tư của KCN Nội Bài. Liên doanh giữa Auberge và </a:t>
            </a:r>
            <a:r>
              <a:rPr lang="vi-VN" sz="4000" dirty="0">
                <a:solidFill>
                  <a:srgbClr val="1151D3"/>
                </a:solidFill>
                <a:latin typeface="Times New Roman" panose="02020603050405020304" pitchFamily="18" charset="0"/>
                <a:ea typeface="Times New Roman" panose="02020603050405020304" pitchFamily="18" charset="0"/>
                <a:cs typeface="Times New Roman" panose="02020603050405020304" pitchFamily="18" charset="0"/>
                <a:hlinkClick r:id="rId2"/>
              </a:rPr>
              <a:t>Tổng công tư Đầu tư phát triển hạ tầng đô thị</a:t>
            </a:r>
            <a:r>
              <a:rPr lang="vi-VN"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Tọa lạc tại vị trí gần sân bay Nội Bài, cách trung tâm thành phố 35km. Tổng diện tích 100 ha với các lĩnh vực ưu tiên đa dạng. Bao gồm các lĩnh vực:</a:t>
            </a:r>
            <a:endParaRPr lang="vi-VN" sz="4000" dirty="0">
              <a:latin typeface="Times New Roman" panose="02020603050405020304" pitchFamily="18" charset="0"/>
              <a:ea typeface="Times New Roman" panose="02020603050405020304" pitchFamily="18" charset="0"/>
            </a:endParaRPr>
          </a:p>
          <a:p>
            <a:r>
              <a:rPr lang="en-US" sz="4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nhẹ-Công</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vi-VN" sz="4000" dirty="0">
              <a:latin typeface="Times New Roman" panose="02020603050405020304" pitchFamily="18" charset="0"/>
              <a:ea typeface="Times New Roman" panose="02020603050405020304" pitchFamily="18" charset="0"/>
            </a:endParaRPr>
          </a:p>
          <a:p>
            <a:r>
              <a:rPr lang="en-US" sz="3600" b="1" spc="-60" dirty="0">
                <a:solidFill>
                  <a:srgbClr val="212121"/>
                </a:solidFill>
                <a:latin typeface="Times New Roman" panose="02020603050405020304" pitchFamily="18" charset="0"/>
                <a:cs typeface="Times New Roman" panose="02020603050405020304" pitchFamily="18" charset="0"/>
              </a:rPr>
              <a:t>2. </a:t>
            </a:r>
            <a:r>
              <a:rPr lang="en-US" sz="3600" b="1" spc="-60" dirty="0" err="1">
                <a:solidFill>
                  <a:srgbClr val="212121"/>
                </a:solidFill>
                <a:latin typeface="Times New Roman" panose="02020603050405020304" pitchFamily="18" charset="0"/>
                <a:cs typeface="Times New Roman" panose="02020603050405020304" pitchFamily="18" charset="0"/>
              </a:rPr>
              <a:t>Khu</a:t>
            </a:r>
            <a:r>
              <a:rPr lang="en-US" sz="3600" b="1" spc="-60" dirty="0">
                <a:solidFill>
                  <a:srgbClr val="212121"/>
                </a:solidFill>
                <a:latin typeface="Times New Roman" panose="02020603050405020304" pitchFamily="18" charset="0"/>
                <a:cs typeface="Times New Roman" panose="02020603050405020304" pitchFamily="18" charset="0"/>
              </a:rPr>
              <a:t> </a:t>
            </a:r>
            <a:r>
              <a:rPr lang="en-US" sz="3600" b="1" spc="-60" dirty="0" err="1">
                <a:solidFill>
                  <a:srgbClr val="212121"/>
                </a:solidFill>
                <a:latin typeface="Times New Roman" panose="02020603050405020304" pitchFamily="18" charset="0"/>
                <a:cs typeface="Times New Roman" panose="02020603050405020304" pitchFamily="18" charset="0"/>
              </a:rPr>
              <a:t>công</a:t>
            </a:r>
            <a:r>
              <a:rPr lang="en-US" sz="3600" b="1" spc="-60" dirty="0">
                <a:solidFill>
                  <a:srgbClr val="212121"/>
                </a:solidFill>
                <a:latin typeface="Times New Roman" panose="02020603050405020304" pitchFamily="18" charset="0"/>
                <a:cs typeface="Times New Roman" panose="02020603050405020304" pitchFamily="18" charset="0"/>
              </a:rPr>
              <a:t> </a:t>
            </a:r>
            <a:r>
              <a:rPr lang="en-US" sz="3600" b="1" spc="-60" dirty="0" err="1">
                <a:solidFill>
                  <a:srgbClr val="212121"/>
                </a:solidFill>
                <a:latin typeface="Times New Roman" panose="02020603050405020304" pitchFamily="18" charset="0"/>
                <a:cs typeface="Times New Roman" panose="02020603050405020304" pitchFamily="18" charset="0"/>
              </a:rPr>
              <a:t>nghệ</a:t>
            </a:r>
            <a:r>
              <a:rPr lang="en-US" sz="3600" b="1" spc="-60" dirty="0">
                <a:solidFill>
                  <a:srgbClr val="212121"/>
                </a:solidFill>
                <a:latin typeface="Times New Roman" panose="02020603050405020304" pitchFamily="18" charset="0"/>
                <a:cs typeface="Times New Roman" panose="02020603050405020304" pitchFamily="18" charset="0"/>
              </a:rPr>
              <a:t> </a:t>
            </a:r>
            <a:r>
              <a:rPr lang="en-US" sz="3600" b="1" spc="-60" dirty="0" err="1">
                <a:solidFill>
                  <a:srgbClr val="212121"/>
                </a:solidFill>
                <a:latin typeface="Times New Roman" panose="02020603050405020304" pitchFamily="18" charset="0"/>
                <a:cs typeface="Times New Roman" panose="02020603050405020304" pitchFamily="18" charset="0"/>
              </a:rPr>
              <a:t>cao</a:t>
            </a:r>
            <a:r>
              <a:rPr lang="en-US" sz="3600" b="1" spc="-60" dirty="0">
                <a:solidFill>
                  <a:srgbClr val="212121"/>
                </a:solidFill>
                <a:latin typeface="Times New Roman" panose="02020603050405020304" pitchFamily="18" charset="0"/>
                <a:cs typeface="Times New Roman" panose="02020603050405020304" pitchFamily="18" charset="0"/>
              </a:rPr>
              <a:t> </a:t>
            </a:r>
            <a:r>
              <a:rPr lang="en-US" sz="3600" b="1" spc="-60" dirty="0" err="1">
                <a:solidFill>
                  <a:srgbClr val="212121"/>
                </a:solidFill>
                <a:latin typeface="Times New Roman" panose="02020603050405020304" pitchFamily="18" charset="0"/>
                <a:cs typeface="Times New Roman" panose="02020603050405020304" pitchFamily="18" charset="0"/>
              </a:rPr>
              <a:t>Hòa</a:t>
            </a:r>
            <a:r>
              <a:rPr lang="en-US" sz="3600" b="1" spc="-60" dirty="0">
                <a:solidFill>
                  <a:srgbClr val="212121"/>
                </a:solidFill>
                <a:latin typeface="Times New Roman" panose="02020603050405020304" pitchFamily="18" charset="0"/>
                <a:cs typeface="Times New Roman" panose="02020603050405020304" pitchFamily="18" charset="0"/>
              </a:rPr>
              <a:t> </a:t>
            </a:r>
            <a:r>
              <a:rPr lang="en-US" sz="3600" b="1" spc="-60" dirty="0" err="1">
                <a:solidFill>
                  <a:srgbClr val="212121"/>
                </a:solidFill>
                <a:latin typeface="Times New Roman" panose="02020603050405020304" pitchFamily="18" charset="0"/>
                <a:cs typeface="Times New Roman" panose="02020603050405020304" pitchFamily="18" charset="0"/>
              </a:rPr>
              <a:t>Lạc</a:t>
            </a:r>
            <a:r>
              <a:rPr lang="en-US" sz="3600" b="1" spc="-60" dirty="0">
                <a:solidFill>
                  <a:srgbClr val="212121"/>
                </a:solidFill>
                <a:latin typeface="Times New Roman" panose="02020603050405020304" pitchFamily="18" charset="0"/>
                <a:cs typeface="Times New Roman" panose="02020603050405020304" pitchFamily="18" charset="0"/>
              </a:rPr>
              <a:t>:</a:t>
            </a:r>
            <a:endParaRPr lang="vi-VN" sz="3600" b="1" dirty="0">
              <a:latin typeface="Times New Roman" panose="02020603050405020304" pitchFamily="18" charset="0"/>
            </a:endParaRPr>
          </a:p>
          <a:p>
            <a:r>
              <a:rPr lang="vi-VN"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Khu công nghệ cao Hòa Lạc được xây dựng với quy mô lớn. Dựa trên mô hình khu công nghiệp – đô thị – dịch vụ. Khu công nghiệp ở Hà Nội này được xem là một trong 5 đô thị vệ tinh của thủ đô. Tổng diện tích KCN lên đến 17.247 ha. Dự án này tập trung về lĩnh vực khoa học công nghệ. Tập trung vào đào tạo nguồn lực chất lượng cao cùng các khu đô thị sinh thái. Khu </a:t>
            </a:r>
            <a:r>
              <a:rPr lang="vi-VN" sz="4000" dirty="0">
                <a:solidFill>
                  <a:srgbClr val="1151D3"/>
                </a:solidFill>
                <a:latin typeface="Times New Roman" panose="02020603050405020304" pitchFamily="18" charset="0"/>
                <a:ea typeface="Times New Roman" panose="02020603050405020304" pitchFamily="18" charset="0"/>
                <a:cs typeface="Times New Roman" panose="02020603050405020304" pitchFamily="18" charset="0"/>
                <a:hlinkClick r:id="rId3"/>
              </a:rPr>
              <a:t>công nghệ cao</a:t>
            </a:r>
            <a:r>
              <a:rPr lang="vi-VN"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này được chia thành 4 phân khu:</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Phân khu công nghiệp công nghệ cao</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Phân khu y tế</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Phân khu trường Đại học Quốc gia</a:t>
            </a:r>
            <a:r>
              <a:rPr lang="en-US"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Phân khu nhà ở</a:t>
            </a:r>
            <a:endParaRPr lang="vi-VN" sz="4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2124070"/>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mp;aacute;c tập thể, c&amp;aacute; nh&amp;acirc;n được khen thưởng v&amp;igrave; c&amp;oacute; đ&amp;oacute;ng g&amp;oacute;p t&amp;iacute;ch cực ph&amp;aacute;t triển kinh tế huyện S&amp;oacute;c Sơn năm 2023.">
            <a:extLst>
              <a:ext uri="{FF2B5EF4-FFF2-40B4-BE49-F238E27FC236}">
                <a16:creationId xmlns:a16="http://schemas.microsoft.com/office/drawing/2014/main" id="{80A81789-6380-478F-ABA8-38D030503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641"/>
            <a:ext cx="17830800" cy="8686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7D149B8-6CA3-4C4B-8CD7-41D6A59C44F8}"/>
              </a:ext>
            </a:extLst>
          </p:cNvPr>
          <p:cNvSpPr/>
          <p:nvPr/>
        </p:nvSpPr>
        <p:spPr>
          <a:xfrm>
            <a:off x="838200" y="9182100"/>
            <a:ext cx="17221200" cy="461665"/>
          </a:xfrm>
          <a:prstGeom prst="rect">
            <a:avLst/>
          </a:prstGeom>
        </p:spPr>
        <p:txBody>
          <a:bodyPr wrap="square">
            <a:spAutoFit/>
          </a:bodyPr>
          <a:lstStyle/>
          <a:p>
            <a:r>
              <a:rPr lang="vi-VN" sz="2400" b="1" i="1" dirty="0">
                <a:solidFill>
                  <a:srgbClr val="757575"/>
                </a:solidFill>
                <a:latin typeface="Roboto"/>
              </a:rPr>
              <a:t>Các tập thể, cá nhân được khen thưởng vì có đóng góp tích cực phát triển kinh tế huyện Sóc Sơn năm 2023.</a:t>
            </a:r>
            <a:endParaRPr lang="vi-VN" sz="2400" b="1" dirty="0"/>
          </a:p>
        </p:txBody>
      </p:sp>
    </p:spTree>
    <p:extLst>
      <p:ext uri="{BB962C8B-B14F-4D97-AF65-F5344CB8AC3E}">
        <p14:creationId xmlns:p14="http://schemas.microsoft.com/office/powerpoint/2010/main" val="32451490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296DC9-4197-47DA-8BB5-B6EF1EC9462E}"/>
              </a:ext>
            </a:extLst>
          </p:cNvPr>
          <p:cNvSpPr/>
          <p:nvPr/>
        </p:nvSpPr>
        <p:spPr>
          <a:xfrm>
            <a:off x="0" y="15688"/>
            <a:ext cx="18288000" cy="10692158"/>
          </a:xfrm>
          <a:prstGeom prst="rect">
            <a:avLst/>
          </a:prstGeom>
        </p:spPr>
        <p:txBody>
          <a:bodyPr wrap="square">
            <a:spAutoFit/>
          </a:bodyPr>
          <a:lstStyle/>
          <a:p>
            <a:r>
              <a:rPr lang="vi-VN" sz="2800" spc="-30" dirty="0">
                <a:solidFill>
                  <a:srgbClr val="212B36"/>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Phú</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Cường</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Sóc</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đẩy</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28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Nông</a:t>
            </a:r>
            <a:r>
              <a:rPr lang="en-US" sz="28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nhọn</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Phú</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Cường</a:t>
            </a:r>
            <a:r>
              <a:rPr lang="en-US" sz="28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u="sng" spc="-30" dirty="0">
                <a:solidFill>
                  <a:srgbClr val="212B36"/>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https://dandautu.vn/thong-tin-khu-vuc-ha-noi/huyen-soc-son</a:t>
            </a:r>
            <a:r>
              <a:rPr lang="vi-VN" sz="2800" spc="-30" dirty="0">
                <a:solidFill>
                  <a:srgbClr val="212B36"/>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Phú</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Cường</a:t>
            </a:r>
            <a:endParaRPr lang="vi-VN" sz="28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Xã Phú Cường là một trong những khu vực đang phát triển mạnh mẽ nhất của huyện Sóc Sơn, nằm ở cự ly khoảng 35 km về phía Bắc của trung tâm Thủ đô Hà Nội. Phú Cường được bao quanh bởi các xã An Khánh, Mai Đình, Tân Hưng và Tiên Dược. Đây là một trong những khu vực giao thoa giữa nông thôn và đô thị, với các cơ sở hạ tầng đang được phát triển đồng bộ, gồm những tuyến đường kết nối giữa các khu vực, không gian xanh thoáng mát, và các khu công nghiệp đang phát triển mạnh mẽ.</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Các điểm nổi bật nằm trong xã Phú Cường gồm có khuôn viên Đền Thượng, Đền Dôi, nhà thờ Phú Cường, chùa Tản Lâm, khu trung tâm hành chính, khu vui chơi giải trí cho trẻ em,...</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Phú</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Cường</a:t>
            </a:r>
            <a:endParaRPr lang="vi-VN" sz="28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Đối với bản đồ Xã Phú Cường, ba công trình được quan tâm nhất bao gồm khu quy hoạch chuẩn của đô thị hóa, khu trung tâm thương mại – dịch vụ, và khu chung cư cao tầng. Những công trình này không chỉ đáp ứng nhu cầu về nhà ở của cư dân, mà còn hình thành các trung tâm thương mại, giải trí, dịch vụ phục vụ cho cư dân như khu mua sắm, siêu thị, rạp chiếu phim, đại siêu thị, các trường học, bệnh viện...</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tin chi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2030</a:t>
            </a:r>
            <a:endParaRPr lang="vi-VN" sz="28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Theo quy hoạch đến năm 2030, xã Phú Cường sẽ được đầu tư xây dựng những hạ tầng quan trọng để đáp ứng nhu cầu phát triển bền vững của khu vực đô thị. Dự án quy hoạch này được chia thành các khu quy hoạch chuẩn, khu công nghiệp, khu văn hóa - giáo dục - thể thao, đồng thời hình thành các cụm đô thị sôi động, phát triển mạnh mẽ, với các trung tâm thương mại sầm uất, các công trình công cộng đa năng.</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Trong quy hoạch đến năm 2030, xây dựng các tuyến đường giao thông nối từ xã Phú Cường đến các xã lân cận, đồng thời mở rộng và nâng cấp các tuyến đường chính để đáp ứng nhu cầu phát triển của khu vực. Ngoài ra, hạ tầng xã hội như trường học, bệnh viện, khu thể thao, giáo dục cũng sẽ được đầu tư phát triển mạnh mẽ.</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71990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560F6E8-F134-45B8-B590-92C261D88A26}"/>
              </a:ext>
            </a:extLst>
          </p:cNvPr>
          <p:cNvGraphicFramePr>
            <a:graphicFrameLocks noGrp="1"/>
          </p:cNvGraphicFramePr>
          <p:nvPr>
            <p:extLst>
              <p:ext uri="{D42A27DB-BD31-4B8C-83A1-F6EECF244321}">
                <p14:modId xmlns:p14="http://schemas.microsoft.com/office/powerpoint/2010/main" val="4185213242"/>
              </p:ext>
            </p:extLst>
          </p:nvPr>
        </p:nvGraphicFramePr>
        <p:xfrm>
          <a:off x="1828800" y="3238500"/>
          <a:ext cx="15011400" cy="1645920"/>
        </p:xfrm>
        <a:graphic>
          <a:graphicData uri="http://schemas.openxmlformats.org/drawingml/2006/table">
            <a:tbl>
              <a:tblPr firstRow="1" firstCol="1" bandRow="1">
                <a:tableStyleId>{5C22544A-7EE6-4342-B048-85BDC9FD1C3A}</a:tableStyleId>
              </a:tblPr>
              <a:tblGrid>
                <a:gridCol w="15011400">
                  <a:extLst>
                    <a:ext uri="{9D8B030D-6E8A-4147-A177-3AD203B41FA5}">
                      <a16:colId xmlns:a16="http://schemas.microsoft.com/office/drawing/2014/main" val="2351769722"/>
                    </a:ext>
                  </a:extLst>
                </a:gridCol>
              </a:tblGrid>
              <a:tr h="179705">
                <a:tc>
                  <a:txBody>
                    <a:bodyPr/>
                    <a:lstStyle/>
                    <a:p>
                      <a:pPr marL="0" marR="0" algn="l">
                        <a:spcBef>
                          <a:spcPts val="0"/>
                        </a:spcBef>
                        <a:spcAft>
                          <a:spcPts val="0"/>
                        </a:spcAft>
                      </a:pP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Hệ</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thống</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kiến</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thức</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chủ</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đề</a:t>
                      </a:r>
                      <a:r>
                        <a:rPr lang="en-US" sz="3600" b="0" dirty="0">
                          <a:solidFill>
                            <a:schemeClr val="tx1"/>
                          </a:solidFill>
                          <a:effectLst/>
                          <a:latin typeface="Times New Roman" panose="02020603050405020304" pitchFamily="18" charset="0"/>
                          <a:cs typeface="Times New Roman" panose="02020603050405020304" pitchFamily="18" charset="0"/>
                        </a:rPr>
                        <a:t> 5. </a:t>
                      </a:r>
                      <a:r>
                        <a:rPr lang="en-US" sz="3600" b="0" dirty="0" err="1">
                          <a:solidFill>
                            <a:schemeClr val="tx1"/>
                          </a:solidFill>
                          <a:effectLst/>
                          <a:latin typeface="Times New Roman" panose="02020603050405020304" pitchFamily="18" charset="0"/>
                          <a:cs typeface="Times New Roman" panose="02020603050405020304" pitchFamily="18" charset="0"/>
                        </a:rPr>
                        <a:t>chủ</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đề</a:t>
                      </a:r>
                      <a:r>
                        <a:rPr lang="en-US" sz="3600" b="0" dirty="0">
                          <a:solidFill>
                            <a:schemeClr val="tx1"/>
                          </a:solidFill>
                          <a:effectLst/>
                          <a:latin typeface="Times New Roman" panose="02020603050405020304" pitchFamily="18" charset="0"/>
                          <a:cs typeface="Times New Roman" panose="02020603050405020304" pitchFamily="18" charset="0"/>
                        </a:rPr>
                        <a:t> 6.</a:t>
                      </a:r>
                      <a:endParaRPr lang="vi-VN" sz="3600" b="0" dirty="0">
                        <a:solidFill>
                          <a:schemeClr val="tx1"/>
                        </a:solidFill>
                        <a:effectLst/>
                        <a:latin typeface="Times New Roman" panose="02020603050405020304" pitchFamily="18" charset="0"/>
                        <a:cs typeface="Times New Roman" panose="02020603050405020304" pitchFamily="18" charset="0"/>
                      </a:endParaRPr>
                    </a:p>
                    <a:p>
                      <a:pPr marL="0" marR="0" algn="l">
                        <a:spcBef>
                          <a:spcPts val="0"/>
                        </a:spcBef>
                        <a:spcAft>
                          <a:spcPts val="0"/>
                        </a:spcAft>
                      </a:pPr>
                      <a:r>
                        <a:rPr lang="en-US" sz="3600" b="0" dirty="0">
                          <a:solidFill>
                            <a:schemeClr val="tx1"/>
                          </a:solidFill>
                          <a:effectLst/>
                          <a:latin typeface="Times New Roman" panose="02020603050405020304" pitchFamily="18" charset="0"/>
                          <a:cs typeface="Times New Roman" panose="02020603050405020304" pitchFamily="18" charset="0"/>
                        </a:rPr>
                        <a:t>- HS </a:t>
                      </a:r>
                      <a:r>
                        <a:rPr lang="en-US" sz="3600" b="0" dirty="0" err="1">
                          <a:solidFill>
                            <a:schemeClr val="tx1"/>
                          </a:solidFill>
                          <a:effectLst/>
                          <a:latin typeface="Times New Roman" panose="02020603050405020304" pitchFamily="18" charset="0"/>
                          <a:cs typeface="Times New Roman" panose="02020603050405020304" pitchFamily="18" charset="0"/>
                        </a:rPr>
                        <a:t>biết</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nắm</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được</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các</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chủ</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đề</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đã</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học</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vận</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dụng</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làm</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bài</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kiểm</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tra</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giữa</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học</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kì</a:t>
                      </a:r>
                      <a:r>
                        <a:rPr lang="en-US" sz="3600" b="0" dirty="0">
                          <a:solidFill>
                            <a:schemeClr val="tx1"/>
                          </a:solidFill>
                          <a:effectLst/>
                          <a:latin typeface="Times New Roman" panose="02020603050405020304" pitchFamily="18" charset="0"/>
                          <a:cs typeface="Times New Roman" panose="02020603050405020304" pitchFamily="18" charset="0"/>
                        </a:rPr>
                        <a:t> II ,</a:t>
                      </a:r>
                      <a:endParaRPr lang="vi-VN" sz="3600" b="0" dirty="0">
                        <a:solidFill>
                          <a:schemeClr val="tx1"/>
                        </a:solidFill>
                        <a:effectLst/>
                        <a:latin typeface="Times New Roman" panose="02020603050405020304" pitchFamily="18" charset="0"/>
                        <a:cs typeface="Times New Roman" panose="02020603050405020304" pitchFamily="18" charset="0"/>
                      </a:endParaRPr>
                    </a:p>
                    <a:p>
                      <a:pPr marL="0" marR="0" algn="l">
                        <a:spcBef>
                          <a:spcPts val="0"/>
                        </a:spcBef>
                        <a:spcAft>
                          <a:spcPts val="0"/>
                        </a:spcAft>
                      </a:pP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Có</a:t>
                      </a:r>
                      <a:r>
                        <a:rPr lang="en-US" sz="3600" b="0" dirty="0">
                          <a:solidFill>
                            <a:schemeClr val="tx1"/>
                          </a:solidFill>
                          <a:effectLst/>
                          <a:latin typeface="Times New Roman" panose="02020603050405020304" pitchFamily="18" charset="0"/>
                          <a:cs typeface="Times New Roman" panose="02020603050405020304" pitchFamily="18" charset="0"/>
                        </a:rPr>
                        <a:t> ý </a:t>
                      </a:r>
                      <a:r>
                        <a:rPr lang="en-US" sz="3600" b="0" dirty="0" err="1">
                          <a:solidFill>
                            <a:schemeClr val="tx1"/>
                          </a:solidFill>
                          <a:effectLst/>
                          <a:latin typeface="Times New Roman" panose="02020603050405020304" pitchFamily="18" charset="0"/>
                          <a:cs typeface="Times New Roman" panose="02020603050405020304" pitchFamily="18" charset="0"/>
                        </a:rPr>
                        <a:t>thức</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tự</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giác</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nghiêm</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túc</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trách</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nhiệm</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trong</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thực</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hiện</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bài</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kiểm</a:t>
                      </a:r>
                      <a:r>
                        <a:rPr lang="en-US" sz="3600" b="0" dirty="0">
                          <a:solidFill>
                            <a:schemeClr val="tx1"/>
                          </a:solidFill>
                          <a:effectLst/>
                          <a:latin typeface="Times New Roman" panose="02020603050405020304" pitchFamily="18" charset="0"/>
                          <a:cs typeface="Times New Roman" panose="02020603050405020304" pitchFamily="18" charset="0"/>
                        </a:rPr>
                        <a:t> </a:t>
                      </a:r>
                      <a:r>
                        <a:rPr lang="en-US" sz="3600" b="0" dirty="0" err="1">
                          <a:solidFill>
                            <a:schemeClr val="tx1"/>
                          </a:solidFill>
                          <a:effectLst/>
                          <a:latin typeface="Times New Roman" panose="02020603050405020304" pitchFamily="18" charset="0"/>
                          <a:cs typeface="Times New Roman" panose="02020603050405020304" pitchFamily="18" charset="0"/>
                        </a:rPr>
                        <a:t>tra</a:t>
                      </a:r>
                      <a:r>
                        <a:rPr lang="en-US" sz="3600" b="0" dirty="0">
                          <a:solidFill>
                            <a:schemeClr val="tx1"/>
                          </a:solidFill>
                          <a:effectLst/>
                          <a:latin typeface="Times New Roman" panose="02020603050405020304" pitchFamily="18" charset="0"/>
                          <a:cs typeface="Times New Roman" panose="02020603050405020304" pitchFamily="18" charset="0"/>
                        </a:rPr>
                        <a:t>.</a:t>
                      </a:r>
                      <a:endParaRPr lang="vi-VN" sz="3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495500545"/>
                  </a:ext>
                </a:extLst>
              </a:tr>
            </a:tbl>
          </a:graphicData>
        </a:graphic>
      </p:graphicFrame>
      <p:sp>
        <p:nvSpPr>
          <p:cNvPr id="3" name="Rectangle 1">
            <a:extLst>
              <a:ext uri="{FF2B5EF4-FFF2-40B4-BE49-F238E27FC236}">
                <a16:creationId xmlns:a16="http://schemas.microsoft.com/office/drawing/2014/main" id="{57A31847-CC6C-4947-90DD-D602B4998C60}"/>
              </a:ext>
            </a:extLst>
          </p:cNvPr>
          <p:cNvSpPr>
            <a:spLocks noChangeArrowheads="1"/>
          </p:cNvSpPr>
          <p:nvPr/>
        </p:nvSpPr>
        <p:spPr bwMode="auto">
          <a:xfrm>
            <a:off x="1600200" y="750839"/>
            <a:ext cx="16383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altLang="vi-VN" sz="3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altLang="vi-VN" sz="3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vi-VN" sz="3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altLang="vi-VN" sz="3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altLang="vi-VN" sz="3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vi-VN" altLang="vi-VN"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vi-VN"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 bài cũ, nghiên cứu trước nội dung bài học hôm sau theo hướng dẫn của giáo viên.</a:t>
            </a:r>
            <a:endParaRPr kumimoji="0" lang="vi-VN" altLang="vi-VN"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r>
              <a:rPr kumimoji="0" lang="vi-VN" altLang="vi-VN"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Học bài cũ và hoàn thiện nội dung </a:t>
            </a:r>
            <a:r>
              <a:rPr kumimoji="0" lang="en-US" altLang="vi-VN" sz="3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vi-VN"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altLang="vi-VN"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altLang="vi-VN" sz="3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altLang="vi-VN"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kumimoji="0" lang="en-US" altLang="vi-VN"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vi-VN"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altLang="vi-VN"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kumimoji="0" lang="vi-VN" altLang="vi-VN"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altLang="vi-VN" sz="3600" dirty="0">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r>
              <a:rPr lang="en-US" altLang="vi-VN"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altLang="vi-VN"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altLang="vi-VN"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altLang="vi-VN" sz="3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6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Ôn</a:t>
            </a:r>
            <a:r>
              <a:rPr kumimoji="0" lang="en-US" altLang="vi-VN" sz="3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6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vi-VN" sz="3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vi-VN" sz="3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giữa học</a:t>
            </a:r>
            <a:r>
              <a:rPr kumimoji="0" lang="en-US" altLang="vi-VN" sz="3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a:t>
            </a:r>
            <a:r>
              <a:rPr kumimoji="0" lang="vi-VN" altLang="vi-VN" sz="3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ỳ</a:t>
            </a:r>
            <a:r>
              <a:rPr kumimoji="0" lang="en-US" altLang="vi-VN" sz="3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a:t>
            </a:r>
            <a:r>
              <a:rPr kumimoji="0" lang="vi-VN" altLang="vi-VN" sz="3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kumimoji="0" lang="vi-VN" altLang="vi-VN"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47021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296DC9-4197-47DA-8BB5-B6EF1EC9462E}"/>
              </a:ext>
            </a:extLst>
          </p:cNvPr>
          <p:cNvSpPr/>
          <p:nvPr/>
        </p:nvSpPr>
        <p:spPr>
          <a:xfrm>
            <a:off x="0" y="15688"/>
            <a:ext cx="18288000" cy="21845980"/>
          </a:xfrm>
          <a:prstGeom prst="rect">
            <a:avLst/>
          </a:prstGeom>
        </p:spPr>
        <p:txBody>
          <a:bodyPr wrap="square">
            <a:spAutoFit/>
          </a:bodyPr>
          <a:lstStyle/>
          <a:p>
            <a:pPr marL="57150" marR="0"/>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2023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Sóc</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22.035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tỷ</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8,66% so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kỳ</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3/3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lĩnh</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trưởng</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dương</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nông</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lâm</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3,16%;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7,46%;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12,75</a:t>
            </a:r>
            <a:r>
              <a:rPr lang="vi-VN"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100" dirty="0">
              <a:latin typeface="Times New Roman" panose="02020603050405020304" pitchFamily="18" charset="0"/>
              <a:ea typeface="Times New Roman" panose="02020603050405020304" pitchFamily="18" charset="0"/>
              <a:cs typeface="Times New Roman" panose="02020603050405020304" pitchFamily="18" charset="0"/>
            </a:endParaRPr>
          </a:p>
          <a:p>
            <a:pPr fontAlgn="base"/>
            <a:r>
              <a:rPr lang="vi-VN" sz="3100" b="1"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Giai</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2025 - 2030,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Sóc</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phấn</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lẫn</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mũi</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nhọn</a:t>
            </a:r>
            <a:r>
              <a:rPr lang="en-US" sz="3100" dirty="0">
                <a:solidFill>
                  <a:srgbClr val="363636"/>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100"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endParaRPr>
          </a:p>
          <a:p>
            <a:r>
              <a:rPr lang="vi-VN"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tịch</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UBND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Sóc</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2024,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tục</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hỗ</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trợ</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tháo</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gỡ</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khăn</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vướng</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mắc</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hỗ</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trợ</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doanh</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hồi</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Phấn</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9 - 9,5%</a:t>
            </a:r>
            <a:r>
              <a:rPr lang="vi-VN" sz="31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vi-VN"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đạt được mục tiêu trên, huyện Sóc Sơn đã đề ra 5 nhóm nhiệm vụ và giải pháp trọng tâm. Trong đó, sẽ tiếp tục đẩy mạnh quy hoạch các ngành kinh tế. Huy động mọi nguồn lực tham gia đầu tư phát triển kinh tế nông nghiệp theo hướng tập trung, chuyên canh, gia tăng giá trị sản xuất trên một đơn vị diện tích.</a:t>
            </a:r>
            <a:endParaRPr lang="vi-VN" sz="3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Tháo gỡ, xử lý dứt điểm những tồn tại ở chợ Phù Lỗ cũng sẽ là nhiệm vụ được huyện chú trọng trong năm 2024. Cùng với đó là tập trung giải quyết thủ tục pháp lý mời gọi nhà đầu tư vào sản xuất - kinh doanh tại Cụm công nghiệp vừa và nhỏ Mai Đình; thu hút nhà đầu tư thứ cấp vào hoạt động tại Cụm công nghiệp CN3.</a:t>
            </a:r>
            <a:endParaRPr lang="vi-VN" sz="3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 cạnh đó, huyện Sóc Sơn sẽ chủ động rà soát, hoàn thiện một số nội dung quản lý công trình thuỷ lợi. Tập trung quản lý, bảo vệ hồ, ao đầm ngoài khu dân cư. Sớm hoàn thành lập phương án quản lý đất bờ, bãi sông. Đồng thời đẩy mạnh công cuộc xây dựng nông thôn mới nâng cao, kiểu mẫu năm 2024.</a:t>
            </a:r>
            <a:endParaRPr lang="vi-VN" sz="3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3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 cơ sở kế hoạch phát triển chung, huyện đề nghị mỗi ngành, lĩnh vực xây dựng kế hoạch cụ thể để tổ chức triển khai, với tinh thần rõ người, rõ việc, rõ trách nhiệm. Mỗi đơn vị lựa chọn 5 nhiệm vụ trọng tâm để thực hiện có hiệu quả, phấn đấu đạt cao nhất các mục tiêu” - Chủ tịch UBND huyện Sóc Sơn Phạm Văn Minh nhấn mạnh. </a:t>
            </a:r>
            <a:endParaRPr lang="vi-VN" sz="31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vi-VN" sz="3100" spc="-30" dirty="0">
                <a:solidFill>
                  <a:srgbClr val="212B36"/>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Phú</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Cường</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Sóc</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đẩy</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spc="-3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100" spc="-3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Nông</a:t>
            </a:r>
            <a:r>
              <a:rPr lang="en-US" sz="31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mũi</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nhọn</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Phú</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Cường</a:t>
            </a:r>
            <a:r>
              <a:rPr lang="en-US" sz="3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1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vi-VN" sz="3100" u="sng" spc="-30" dirty="0">
                <a:solidFill>
                  <a:srgbClr val="212B36"/>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https://dandautu.vn/thong-tin-khu-vuc-ha-noi/huyen-soc-son</a:t>
            </a:r>
            <a:r>
              <a:rPr lang="vi-VN" sz="3100" spc="-30" dirty="0">
                <a:solidFill>
                  <a:srgbClr val="212B36"/>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1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Phú</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Cường</a:t>
            </a:r>
            <a:endParaRPr lang="vi-VN" sz="31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endParaRPr>
          </a:p>
          <a:p>
            <a:r>
              <a:rPr lang="vi-VN" sz="31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Xã Phú Cường là một trong những khu vực đang phát triển mạnh mẽ nhất của huyện Sóc Sơn, nằm ở cự ly khoảng 35 km về phía Bắc của trung tâm Thủ đô Hà Nội. Phú Cường được bao quanh bởi các xã An Khánh, Mai Đình, Tân Hưng và Tiên Dược. Đây là một trong những khu vực giao thoa giữa nông thôn và đô thị, với các cơ sở hạ tầng đang được phát triển đồng bộ, gồm những tuyến đường kết nối giữa các khu vực, không gian xanh thoáng mát, và các khu công nghiệp đang phát triển mạnh mẽ.</a:t>
            </a:r>
            <a:endParaRPr lang="vi-VN" sz="3100" dirty="0">
              <a:latin typeface="Times New Roman" panose="02020603050405020304" pitchFamily="18" charset="0"/>
              <a:ea typeface="Times New Roman" panose="02020603050405020304" pitchFamily="18" charset="0"/>
              <a:cs typeface="Times New Roman" panose="02020603050405020304" pitchFamily="18" charset="0"/>
            </a:endParaRPr>
          </a:p>
          <a:p>
            <a:r>
              <a:rPr lang="vi-VN" sz="31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Các điểm nổi bật nằm trong xã Phú Cường gồm có khuôn viên Đền Thượng, Đền Dôi, nhà thờ Phú Cường, chùa Tản Lâm, khu trung tâm hành chính, khu vui chơi giải trí cho trẻ em,...</a:t>
            </a:r>
            <a:endParaRPr lang="vi-VN" sz="31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Phú</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Cường</a:t>
            </a:r>
            <a:endParaRPr lang="vi-VN" sz="31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endParaRPr>
          </a:p>
          <a:p>
            <a:r>
              <a:rPr lang="vi-VN" sz="31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Đối với bản đồ Xã Phú Cường, ba công trình được quan tâm nhất bao gồm khu quy hoạch chuẩn của đô thị hóa, khu trung tâm thương mại – dịch vụ, và khu chung cư cao tầng. Những công trình này không chỉ đáp ứng nhu cầu về nhà ở của cư dân, mà còn hình thành các trung tâm thương mại, giải trí, dịch vụ phục vụ cho cư dân như khu mua sắm, siêu thị, rạp chiếu phim, đại siêu thị, các trường học, bệnh viện...</a:t>
            </a:r>
            <a:endParaRPr lang="vi-VN" sz="31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tin chi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1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2030</a:t>
            </a:r>
            <a:endParaRPr lang="vi-VN" sz="31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endParaRPr>
          </a:p>
          <a:p>
            <a:r>
              <a:rPr lang="vi-VN" sz="31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Theo quy hoạch đến năm 2030, xã Phú Cường sẽ được đầu tư xây dựng những hạ tầng quan trọng để đáp ứng nhu cầu phát triển bền vững của khu vực đô thị. Dự án quy hoạch này được chia thành các khu quy hoạch chuẩn, khu công nghiệp, khu văn hóa - giáo dục - thể thao, đồng thời hình thành các cụm đô thị sôi động, phát triển mạnh mẽ, với các trung tâm thương mại sầm uất, các công trình công cộng đa năng.</a:t>
            </a:r>
            <a:endParaRPr lang="vi-VN" sz="3100" dirty="0">
              <a:latin typeface="Times New Roman" panose="02020603050405020304" pitchFamily="18" charset="0"/>
              <a:ea typeface="Times New Roman" panose="02020603050405020304" pitchFamily="18" charset="0"/>
              <a:cs typeface="Times New Roman" panose="02020603050405020304" pitchFamily="18" charset="0"/>
            </a:endParaRPr>
          </a:p>
          <a:p>
            <a:r>
              <a:rPr lang="vi-VN" sz="31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Trong quy hoạch đến năm 2030, xây dựng các tuyến đường giao thông nối từ xã Phú Cường đến các xã lân cận, đồng thời mở rộng và nâng cấp các tuyến đường chính để đáp ứng nhu cầu phát triển của khu vực. Ngoài ra, hạ tầng xã hội như trường học, bệnh viện, khu thể thao, giáo dục cũng sẽ được đầu tư phát triển mạnh mẽ.</a:t>
            </a:r>
            <a:endParaRPr lang="vi-VN" sz="3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55135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D052E-87D7-7281-EC4D-D33BD3234598}"/>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BA2936-C1FA-A6C9-7958-663440122667}"/>
              </a:ext>
            </a:extLst>
          </p:cNvPr>
          <p:cNvGraphicFramePr>
            <a:graphicFrameLocks noGrp="1"/>
          </p:cNvGraphicFramePr>
          <p:nvPr/>
        </p:nvGraphicFramePr>
        <p:xfrm>
          <a:off x="0" y="551157"/>
          <a:ext cx="18135600" cy="9829800"/>
        </p:xfrm>
        <a:graphic>
          <a:graphicData uri="http://schemas.openxmlformats.org/drawingml/2006/table">
            <a:tbl>
              <a:tblPr firstRow="1" firstCol="1" lastRow="1" lastCol="1" bandRow="1" bandCol="1">
                <a:tableStyleId>{5C22544A-7EE6-4342-B048-85BDC9FD1C3A}</a:tableStyleId>
              </a:tblPr>
              <a:tblGrid>
                <a:gridCol w="1094390">
                  <a:extLst>
                    <a:ext uri="{9D8B030D-6E8A-4147-A177-3AD203B41FA5}">
                      <a16:colId xmlns:a16="http://schemas.microsoft.com/office/drawing/2014/main" val="3752979534"/>
                    </a:ext>
                  </a:extLst>
                </a:gridCol>
                <a:gridCol w="5916010">
                  <a:extLst>
                    <a:ext uri="{9D8B030D-6E8A-4147-A177-3AD203B41FA5}">
                      <a16:colId xmlns:a16="http://schemas.microsoft.com/office/drawing/2014/main" val="3311234195"/>
                    </a:ext>
                  </a:extLst>
                </a:gridCol>
                <a:gridCol w="7315200">
                  <a:extLst>
                    <a:ext uri="{9D8B030D-6E8A-4147-A177-3AD203B41FA5}">
                      <a16:colId xmlns:a16="http://schemas.microsoft.com/office/drawing/2014/main" val="581103199"/>
                    </a:ext>
                  </a:extLst>
                </a:gridCol>
                <a:gridCol w="2012074">
                  <a:extLst>
                    <a:ext uri="{9D8B030D-6E8A-4147-A177-3AD203B41FA5}">
                      <a16:colId xmlns:a16="http://schemas.microsoft.com/office/drawing/2014/main" val="627784728"/>
                    </a:ext>
                  </a:extLst>
                </a:gridCol>
                <a:gridCol w="1797926">
                  <a:extLst>
                    <a:ext uri="{9D8B030D-6E8A-4147-A177-3AD203B41FA5}">
                      <a16:colId xmlns:a16="http://schemas.microsoft.com/office/drawing/2014/main" val="1597995608"/>
                    </a:ext>
                  </a:extLst>
                </a:gridCol>
              </a:tblGrid>
              <a:tr h="92367">
                <a:tc rowSpan="2">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STT</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nchor="ctr">
                    <a:solidFill>
                      <a:schemeClr val="accent2">
                        <a:lumMod val="20000"/>
                        <a:lumOff val="80000"/>
                      </a:schemeClr>
                    </a:solidFill>
                  </a:tcPr>
                </a:tc>
                <a:tc gridSpan="4">
                  <a:txBody>
                    <a:bodyPr/>
                    <a:lstStyle/>
                    <a:p>
                      <a:pPr marL="0" marR="0" algn="ctr">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Khu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Công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Nghiệp</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771460785"/>
                  </a:ext>
                </a:extLst>
              </a:tr>
              <a:tr h="92367">
                <a:tc vMerge="1">
                  <a:txBody>
                    <a:bodyPr/>
                    <a:lstStyle/>
                    <a:p>
                      <a:endParaRPr lang="vi-VN"/>
                    </a:p>
                  </a:txBody>
                  <a:tcPr/>
                </a:tc>
                <a:tc>
                  <a:txBody>
                    <a:bodyPr/>
                    <a:lstStyle/>
                    <a:p>
                      <a:pPr marL="0" marR="0" algn="ctr">
                        <a:spcBef>
                          <a:spcPts val="600"/>
                        </a:spcBef>
                        <a:spcAft>
                          <a:spcPts val="600"/>
                        </a:spcAft>
                      </a:pPr>
                      <a:r>
                        <a:rPr lang="en-US" sz="3200" b="1" dirty="0" err="1">
                          <a:solidFill>
                            <a:schemeClr val="tx1"/>
                          </a:solidFill>
                          <a:effectLst/>
                          <a:latin typeface="Times New Roman" panose="02020603050405020304" pitchFamily="18" charset="0"/>
                          <a:cs typeface="Times New Roman" panose="02020603050405020304" pitchFamily="18" charset="0"/>
                        </a:rPr>
                        <a:t>Tên</a:t>
                      </a:r>
                      <a:endParaRPr lang="vi-VN"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ctr">
                        <a:spcBef>
                          <a:spcPts val="600"/>
                        </a:spcBef>
                        <a:spcAft>
                          <a:spcPts val="600"/>
                        </a:spcAft>
                      </a:pPr>
                      <a:r>
                        <a:rPr lang="en-US" sz="3200" b="1" dirty="0" err="1">
                          <a:solidFill>
                            <a:schemeClr val="tx1"/>
                          </a:solidFill>
                          <a:effectLst/>
                          <a:latin typeface="Times New Roman" panose="02020603050405020304" pitchFamily="18" charset="0"/>
                          <a:cs typeface="Times New Roman" panose="02020603050405020304" pitchFamily="18" charset="0"/>
                        </a:rPr>
                        <a:t>Địa</a:t>
                      </a:r>
                      <a:r>
                        <a:rPr lang="en-US" sz="3200" b="1" dirty="0">
                          <a:solidFill>
                            <a:schemeClr val="tx1"/>
                          </a:solidFill>
                          <a:effectLst/>
                          <a:latin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cs typeface="Times New Roman" panose="02020603050405020304" pitchFamily="18" charset="0"/>
                        </a:rPr>
                        <a:t>chỉ</a:t>
                      </a:r>
                      <a:endParaRPr lang="vi-VN"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ctr">
                        <a:spcBef>
                          <a:spcPts val="600"/>
                        </a:spcBef>
                        <a:spcAft>
                          <a:spcPts val="600"/>
                        </a:spcAft>
                      </a:pPr>
                      <a:r>
                        <a:rPr lang="en-US" sz="3200" b="1" dirty="0">
                          <a:solidFill>
                            <a:schemeClr val="tx1"/>
                          </a:solidFill>
                          <a:effectLst/>
                          <a:latin typeface="Times New Roman" panose="02020603050405020304" pitchFamily="18" charset="0"/>
                          <a:cs typeface="Times New Roman" panose="02020603050405020304" pitchFamily="18" charset="0"/>
                        </a:rPr>
                        <a:t>Tel</a:t>
                      </a:r>
                      <a:endParaRPr lang="vi-VN"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ctr">
                        <a:spcBef>
                          <a:spcPts val="600"/>
                        </a:spcBef>
                        <a:spcAft>
                          <a:spcPts val="600"/>
                        </a:spcAft>
                      </a:pPr>
                      <a:r>
                        <a:rPr lang="en-US" sz="3200" b="1" dirty="0">
                          <a:solidFill>
                            <a:schemeClr val="tx1"/>
                          </a:solidFill>
                          <a:effectLst/>
                          <a:latin typeface="Times New Roman" panose="02020603050405020304" pitchFamily="18" charset="0"/>
                          <a:cs typeface="Times New Roman" panose="02020603050405020304" pitchFamily="18" charset="0"/>
                        </a:rPr>
                        <a:t>Fax</a:t>
                      </a:r>
                      <a:endParaRPr lang="vi-VN"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4253840347"/>
                  </a:ext>
                </a:extLst>
              </a:tr>
              <a:tr h="369466">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1</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Khu CN Bắc Thăng Long</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Xã Kim Chung, Võng La, Hải Bối, Đại Mạch, quận Đông Anh,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0"/>
                        </a:spcAft>
                      </a:pPr>
                      <a:r>
                        <a:rPr lang="en-US" sz="3200" dirty="0">
                          <a:solidFill>
                            <a:schemeClr val="tx1"/>
                          </a:solidFill>
                          <a:effectLst/>
                          <a:latin typeface="Times New Roman" panose="02020603050405020304" pitchFamily="18" charset="0"/>
                          <a:cs typeface="Times New Roman" panose="02020603050405020304" pitchFamily="18" charset="0"/>
                        </a:rPr>
                        <a:t>38810620</a:t>
                      </a:r>
                    </a:p>
                    <a:p>
                      <a:pPr marL="0" marR="0" algn="l">
                        <a:spcBef>
                          <a:spcPts val="600"/>
                        </a:spcBef>
                        <a:spcAft>
                          <a:spcPts val="0"/>
                        </a:spcAft>
                      </a:pPr>
                      <a:r>
                        <a:rPr lang="en-US" sz="3200" dirty="0">
                          <a:solidFill>
                            <a:schemeClr val="tx1"/>
                          </a:solidFill>
                          <a:effectLst/>
                          <a:latin typeface="Times New Roman" panose="02020603050405020304" pitchFamily="18" charset="0"/>
                          <a:cs typeface="Times New Roman" panose="02020603050405020304" pitchFamily="18" charset="0"/>
                        </a:rPr>
                        <a:t>- 23</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38881248</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1461842534"/>
                  </a:ext>
                </a:extLst>
              </a:tr>
              <a:tr h="554200">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2</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Khu</a:t>
                      </a:r>
                      <a:r>
                        <a:rPr lang="en-US" sz="3200" dirty="0">
                          <a:solidFill>
                            <a:schemeClr val="tx1"/>
                          </a:solidFill>
                          <a:effectLst/>
                          <a:latin typeface="Times New Roman" panose="02020603050405020304" pitchFamily="18" charset="0"/>
                          <a:cs typeface="Times New Roman" panose="02020603050405020304" pitchFamily="18" charset="0"/>
                        </a:rPr>
                        <a:t> CN Nam </a:t>
                      </a:r>
                      <a:r>
                        <a:rPr lang="en-US" sz="3200" dirty="0" err="1">
                          <a:solidFill>
                            <a:schemeClr val="tx1"/>
                          </a:solidFill>
                          <a:effectLst/>
                          <a:latin typeface="Times New Roman" panose="02020603050405020304" pitchFamily="18" charset="0"/>
                          <a:cs typeface="Times New Roman" panose="02020603050405020304" pitchFamily="18" charset="0"/>
                        </a:rPr>
                        <a:t>Thăng</a:t>
                      </a:r>
                      <a:r>
                        <a:rPr lang="en-US" sz="3200" dirty="0">
                          <a:solidFill>
                            <a:schemeClr val="tx1"/>
                          </a:solidFill>
                          <a:effectLst/>
                          <a:latin typeface="Times New Roman" panose="02020603050405020304" pitchFamily="18" charset="0"/>
                          <a:cs typeface="Times New Roman" panose="02020603050405020304" pitchFamily="18" charset="0"/>
                        </a:rPr>
                        <a:t> Long</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Xã Liên Mạc, Tự Liêm, Thụy Phương, Cổ Nhuế, Minh Khai, Từ Liêm,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37911394</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37523444</a:t>
                      </a:r>
                      <a:endParaRPr lang="vi-VN" sz="3200">
                        <a:solidFill>
                          <a:schemeClr val="tx1"/>
                        </a:solidFill>
                        <a:effectLst/>
                        <a:latin typeface="Times New Roman" panose="02020603050405020304" pitchFamily="18" charset="0"/>
                        <a:cs typeface="Times New Roman" panose="02020603050405020304" pitchFamily="18" charset="0"/>
                      </a:endParaRPr>
                    </a:p>
                    <a:p>
                      <a:pPr marL="0" marR="0" algn="l">
                        <a:spcBef>
                          <a:spcPts val="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37521896</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1540302270"/>
                  </a:ext>
                </a:extLst>
              </a:tr>
              <a:tr h="554200">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Khu CN Sài Đồng B</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100" dirty="0" err="1">
                          <a:solidFill>
                            <a:schemeClr val="tx1"/>
                          </a:solidFill>
                          <a:effectLst/>
                          <a:latin typeface="Times New Roman" panose="02020603050405020304" pitchFamily="18" charset="0"/>
                          <a:cs typeface="Times New Roman" panose="02020603050405020304" pitchFamily="18" charset="0"/>
                        </a:rPr>
                        <a:t>Thị</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Trấn</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Sài</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Đồng</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Huyện</a:t>
                      </a:r>
                      <a:r>
                        <a:rPr lang="en-US" sz="3100" dirty="0">
                          <a:solidFill>
                            <a:schemeClr val="tx1"/>
                          </a:solidFill>
                          <a:effectLst/>
                          <a:latin typeface="Times New Roman" panose="02020603050405020304" pitchFamily="18" charset="0"/>
                          <a:cs typeface="Times New Roman" panose="02020603050405020304" pitchFamily="18" charset="0"/>
                        </a:rPr>
                        <a:t> Gia </a:t>
                      </a:r>
                      <a:r>
                        <a:rPr lang="en-US" sz="3100" dirty="0" err="1">
                          <a:solidFill>
                            <a:schemeClr val="tx1"/>
                          </a:solidFill>
                          <a:effectLst/>
                          <a:latin typeface="Times New Roman" panose="02020603050405020304" pitchFamily="18" charset="0"/>
                          <a:cs typeface="Times New Roman" panose="02020603050405020304" pitchFamily="18" charset="0"/>
                        </a:rPr>
                        <a:t>Lâm</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Hà</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Nội</a:t>
                      </a:r>
                      <a:endParaRPr lang="vi-VN" sz="3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38524555</a:t>
                      </a:r>
                      <a:endParaRPr lang="vi-VN" sz="3200">
                        <a:solidFill>
                          <a:schemeClr val="tx1"/>
                        </a:solidFill>
                        <a:effectLst/>
                        <a:latin typeface="Times New Roman" panose="02020603050405020304" pitchFamily="18" charset="0"/>
                        <a:cs typeface="Times New Roman" panose="02020603050405020304" pitchFamily="18" charset="0"/>
                      </a:endParaRPr>
                    </a:p>
                    <a:p>
                      <a:pPr marL="0" marR="0" algn="l">
                        <a:spcBef>
                          <a:spcPts val="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38524521</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36754757</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3703680416"/>
                  </a:ext>
                </a:extLst>
              </a:tr>
              <a:tr h="277100">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4</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Khu CN Nội Bài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Sóc Sơn ,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35820332</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35820330</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3464883651"/>
                  </a:ext>
                </a:extLst>
              </a:tr>
              <a:tr h="277100">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5</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Khu CN Hà Nội – Đài Tư</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Thị trấn Sài Đồng, Gia Lâm,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38757965</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38757969</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154837383"/>
                  </a:ext>
                </a:extLst>
              </a:tr>
              <a:tr h="277100">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6</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Khu</a:t>
                      </a:r>
                      <a:r>
                        <a:rPr lang="en-US" sz="3200" dirty="0">
                          <a:solidFill>
                            <a:schemeClr val="tx1"/>
                          </a:solidFill>
                          <a:effectLst/>
                          <a:latin typeface="Times New Roman" panose="02020603050405020304" pitchFamily="18" charset="0"/>
                          <a:cs typeface="Times New Roman" panose="02020603050405020304" pitchFamily="18" charset="0"/>
                        </a:rPr>
                        <a:t> CN Quang Minh I</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Xã Quang Minh, Huyện Mê Linh,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35860478</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1436484167"/>
                  </a:ext>
                </a:extLst>
              </a:tr>
              <a:tr h="184733">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7</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Khu CN Thạch Thất – Quốc Oai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Huyện Thạch Thất, Quốc Oai,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4040147535"/>
                  </a:ext>
                </a:extLst>
              </a:tr>
              <a:tr h="277100">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8</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Khu CN Phú Nghĩa</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Huyện Chương Mỹ,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35533988</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35536279</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38594518"/>
                  </a:ext>
                </a:extLst>
              </a:tr>
              <a:tr h="277100">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9</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Khu CN Bắc Thường Tín</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Huyện Thường Tín,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32512788</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32210287</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734892514"/>
                  </a:ext>
                </a:extLst>
              </a:tr>
              <a:tr h="554200">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10</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Khu CN Phụng Hiệp</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Huyện Thường Tín,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0"/>
                        </a:spcAft>
                      </a:pPr>
                      <a:r>
                        <a:rPr lang="en-US" sz="3200">
                          <a:solidFill>
                            <a:schemeClr val="tx1"/>
                          </a:solidFill>
                          <a:effectLst/>
                          <a:latin typeface="Times New Roman" panose="02020603050405020304" pitchFamily="18" charset="0"/>
                          <a:cs typeface="Times New Roman" panose="02020603050405020304" pitchFamily="18" charset="0"/>
                        </a:rPr>
                        <a:t>35521939</a:t>
                      </a:r>
                      <a:endParaRPr lang="vi-VN" sz="3200">
                        <a:solidFill>
                          <a:schemeClr val="tx1"/>
                        </a:solidFill>
                        <a:effectLst/>
                        <a:latin typeface="Times New Roman" panose="02020603050405020304" pitchFamily="18" charset="0"/>
                        <a:cs typeface="Times New Roman" panose="02020603050405020304" pitchFamily="18" charset="0"/>
                      </a:endParaRPr>
                    </a:p>
                    <a:p>
                      <a:pPr marL="0" marR="0" algn="l">
                        <a:spcBef>
                          <a:spcPts val="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35524164</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35520401</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3068159863"/>
                  </a:ext>
                </a:extLst>
              </a:tr>
              <a:tr h="184733">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11</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Khu CN Quang Minh II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Xã Quang Minh, Huyện Mê Linh, Hà Nội</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2667065546"/>
                  </a:ext>
                </a:extLst>
              </a:tr>
              <a:tr h="369466">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12</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Khu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công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nghệ</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cao</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sinh</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học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Từ</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Liêm</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dirty="0" err="1">
                          <a:solidFill>
                            <a:schemeClr val="tx1"/>
                          </a:solidFill>
                          <a:effectLst/>
                          <a:latin typeface="Times New Roman" panose="02020603050405020304" pitchFamily="18" charset="0"/>
                          <a:cs typeface="Times New Roman" panose="02020603050405020304" pitchFamily="18" charset="0"/>
                        </a:rPr>
                        <a:t>Xã</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Tây</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Tựu</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Liên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Mạc</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Thụy</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Phương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100" dirty="0">
                          <a:solidFill>
                            <a:schemeClr val="tx1"/>
                          </a:solidFill>
                          <a:effectLst/>
                          <a:latin typeface="Times New Roman" panose="02020603050405020304" pitchFamily="18" charset="0"/>
                          <a:cs typeface="Times New Roman" panose="02020603050405020304" pitchFamily="18" charset="0"/>
                        </a:rPr>
                        <a:t>Minh </a:t>
                      </a:r>
                      <a:r>
                        <a:rPr lang="en-US" sz="3100" dirty="0" err="1">
                          <a:solidFill>
                            <a:schemeClr val="tx1"/>
                          </a:solidFill>
                          <a:effectLst/>
                          <a:latin typeface="Times New Roman" panose="02020603050405020304" pitchFamily="18" charset="0"/>
                          <a:cs typeface="Times New Roman" panose="02020603050405020304" pitchFamily="18" charset="0"/>
                        </a:rPr>
                        <a:t>Khai</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và</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Cổ</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Nhuế</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huyện</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Từ</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Liêm</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Hà</a:t>
                      </a:r>
                      <a:r>
                        <a:rPr lang="en-US" sz="3100" dirty="0">
                          <a:solidFill>
                            <a:schemeClr val="tx1"/>
                          </a:solidFill>
                          <a:effectLst/>
                          <a:latin typeface="Times New Roman" panose="02020603050405020304" pitchFamily="18" charset="0"/>
                          <a:cs typeface="Times New Roman" panose="02020603050405020304" pitchFamily="18" charset="0"/>
                        </a:rPr>
                        <a:t> </a:t>
                      </a:r>
                      <a:r>
                        <a:rPr lang="en-US" sz="3100" dirty="0" err="1">
                          <a:solidFill>
                            <a:schemeClr val="tx1"/>
                          </a:solidFill>
                          <a:effectLst/>
                          <a:latin typeface="Times New Roman" panose="02020603050405020304" pitchFamily="18" charset="0"/>
                          <a:cs typeface="Times New Roman" panose="02020603050405020304" pitchFamily="18" charset="0"/>
                        </a:rPr>
                        <a:t>Nội</a:t>
                      </a:r>
                      <a:endParaRPr lang="vi-VN" sz="3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dirty="0">
                          <a:solidFill>
                            <a:schemeClr val="tx1"/>
                          </a:solidFill>
                          <a:effectLst/>
                          <a:latin typeface="Times New Roman" panose="02020603050405020304" pitchFamily="18" charset="0"/>
                          <a:cs typeface="Times New Roman" panose="02020603050405020304" pitchFamily="18" charset="0"/>
                        </a:rPr>
                        <a:t> </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3869509828"/>
                  </a:ext>
                </a:extLst>
              </a:tr>
              <a:tr h="0">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13</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b="0" dirty="0" err="1">
                          <a:solidFill>
                            <a:schemeClr val="tx1"/>
                          </a:solidFill>
                          <a:effectLst/>
                          <a:latin typeface="Times New Roman" panose="02020603050405020304" pitchFamily="18" charset="0"/>
                          <a:cs typeface="Times New Roman" panose="02020603050405020304" pitchFamily="18" charset="0"/>
                        </a:rPr>
                        <a:t>Khu</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Công</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viên</a:t>
                      </a:r>
                      <a:r>
                        <a:rPr lang="en-US" sz="3200" b="0" dirty="0">
                          <a:solidFill>
                            <a:schemeClr val="tx1"/>
                          </a:solidFill>
                          <a:effectLst/>
                          <a:latin typeface="Times New Roman" panose="02020603050405020304" pitchFamily="18" charset="0"/>
                          <a:cs typeface="Times New Roman" panose="02020603050405020304" pitchFamily="18" charset="0"/>
                        </a:rPr>
                        <a:t> CNTT </a:t>
                      </a:r>
                      <a:r>
                        <a:rPr lang="en-US" sz="3200" b="0" dirty="0" err="1">
                          <a:solidFill>
                            <a:schemeClr val="tx1"/>
                          </a:solidFill>
                          <a:effectLst/>
                          <a:latin typeface="Times New Roman" panose="02020603050405020304" pitchFamily="18" charset="0"/>
                          <a:cs typeface="Times New Roman" panose="02020603050405020304" pitchFamily="18" charset="0"/>
                        </a:rPr>
                        <a:t>Hà</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Nội</a:t>
                      </a:r>
                      <a:endParaRPr lang="vi-VN" sz="3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b="0" dirty="0" err="1">
                          <a:solidFill>
                            <a:schemeClr val="tx1"/>
                          </a:solidFill>
                          <a:effectLst/>
                          <a:latin typeface="Times New Roman" panose="02020603050405020304" pitchFamily="18" charset="0"/>
                          <a:cs typeface="Times New Roman" panose="02020603050405020304" pitchFamily="18" charset="0"/>
                        </a:rPr>
                        <a:t>Quốc</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lộ</a:t>
                      </a:r>
                      <a:r>
                        <a:rPr lang="en-US" sz="3200" b="0" dirty="0">
                          <a:solidFill>
                            <a:schemeClr val="tx1"/>
                          </a:solidFill>
                          <a:effectLst/>
                          <a:latin typeface="Times New Roman" panose="02020603050405020304" pitchFamily="18" charset="0"/>
                          <a:cs typeface="Times New Roman" panose="02020603050405020304" pitchFamily="18" charset="0"/>
                        </a:rPr>
                        <a:t> 5, </a:t>
                      </a:r>
                      <a:r>
                        <a:rPr lang="en-US" sz="3200" b="0" dirty="0" err="1">
                          <a:solidFill>
                            <a:schemeClr val="tx1"/>
                          </a:solidFill>
                          <a:effectLst/>
                          <a:latin typeface="Times New Roman" panose="02020603050405020304" pitchFamily="18" charset="0"/>
                          <a:cs typeface="Times New Roman" panose="02020603050405020304" pitchFamily="18" charset="0"/>
                        </a:rPr>
                        <a:t>Quận</a:t>
                      </a:r>
                      <a:r>
                        <a:rPr lang="en-US" sz="3200" b="0" dirty="0">
                          <a:solidFill>
                            <a:schemeClr val="tx1"/>
                          </a:solidFill>
                          <a:effectLst/>
                          <a:latin typeface="Times New Roman" panose="02020603050405020304" pitchFamily="18" charset="0"/>
                          <a:cs typeface="Times New Roman" panose="02020603050405020304" pitchFamily="18" charset="0"/>
                        </a:rPr>
                        <a:t> Long </a:t>
                      </a:r>
                      <a:r>
                        <a:rPr lang="en-US" sz="3200" b="0" dirty="0" err="1">
                          <a:solidFill>
                            <a:schemeClr val="tx1"/>
                          </a:solidFill>
                          <a:effectLst/>
                          <a:latin typeface="Times New Roman" panose="02020603050405020304" pitchFamily="18" charset="0"/>
                          <a:cs typeface="Times New Roman" panose="02020603050405020304" pitchFamily="18" charset="0"/>
                        </a:rPr>
                        <a:t>Biên</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Hà</a:t>
                      </a:r>
                      <a:r>
                        <a:rPr lang="en-US" sz="3200" b="0" dirty="0">
                          <a:solidFill>
                            <a:schemeClr val="tx1"/>
                          </a:solidFill>
                          <a:effectLst/>
                          <a:latin typeface="Times New Roman" panose="02020603050405020304" pitchFamily="18" charset="0"/>
                          <a:cs typeface="Times New Roman" panose="02020603050405020304" pitchFamily="18" charset="0"/>
                        </a:rPr>
                        <a:t> </a:t>
                      </a:r>
                      <a:r>
                        <a:rPr lang="en-US" sz="3200" b="0" dirty="0" err="1">
                          <a:solidFill>
                            <a:schemeClr val="tx1"/>
                          </a:solidFill>
                          <a:effectLst/>
                          <a:latin typeface="Times New Roman" panose="02020603050405020304" pitchFamily="18" charset="0"/>
                          <a:cs typeface="Times New Roman" panose="02020603050405020304" pitchFamily="18" charset="0"/>
                        </a:rPr>
                        <a:t>Nội</a:t>
                      </a:r>
                      <a:endParaRPr lang="vi-VN" sz="3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vi-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tc>
                  <a:txBody>
                    <a:bodyPr/>
                    <a:lstStyle/>
                    <a:p>
                      <a:pPr marL="0" marR="0" algn="l">
                        <a:spcBef>
                          <a:spcPts val="600"/>
                        </a:spcBef>
                        <a:spcAft>
                          <a:spcPts val="600"/>
                        </a:spcAft>
                      </a:pPr>
                      <a:r>
                        <a:rPr lang="en-US" sz="3200" dirty="0">
                          <a:solidFill>
                            <a:schemeClr val="tx1"/>
                          </a:solidFill>
                          <a:effectLst/>
                          <a:latin typeface="Times New Roman" panose="02020603050405020304" pitchFamily="18" charset="0"/>
                          <a:cs typeface="Times New Roman" panose="02020603050405020304" pitchFamily="18" charset="0"/>
                        </a:rPr>
                        <a:t> </a:t>
                      </a:r>
                      <a:endPar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637" marR="34637" marT="0" marB="0">
                    <a:solidFill>
                      <a:schemeClr val="accent2">
                        <a:lumMod val="20000"/>
                        <a:lumOff val="80000"/>
                      </a:schemeClr>
                    </a:solidFill>
                  </a:tcPr>
                </a:tc>
                <a:extLst>
                  <a:ext uri="{0D108BD9-81ED-4DB2-BD59-A6C34878D82A}">
                    <a16:rowId xmlns:a16="http://schemas.microsoft.com/office/drawing/2014/main" val="1130887149"/>
                  </a:ext>
                </a:extLst>
              </a:tr>
            </a:tbl>
          </a:graphicData>
        </a:graphic>
      </p:graphicFrame>
      <p:sp>
        <p:nvSpPr>
          <p:cNvPr id="3" name="Rectangle 1">
            <a:extLst>
              <a:ext uri="{FF2B5EF4-FFF2-40B4-BE49-F238E27FC236}">
                <a16:creationId xmlns:a16="http://schemas.microsoft.com/office/drawing/2014/main" id="{38D2878A-D2DB-AFC8-5D32-73352931D608}"/>
              </a:ext>
            </a:extLst>
          </p:cNvPr>
          <p:cNvSpPr>
            <a:spLocks noChangeArrowheads="1"/>
          </p:cNvSpPr>
          <p:nvPr/>
        </p:nvSpPr>
        <p:spPr bwMode="auto">
          <a:xfrm>
            <a:off x="4572000" y="0"/>
            <a:ext cx="1104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DANH SÁCH CÁC KHU CÔNG NGHIỆP TẠI HÀ NỘI</a:t>
            </a:r>
            <a:endParaRPr kumimoji="0" lang="vi-VN" altLang="vi-VN"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14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1D591-4F16-CE3D-9C31-58142F279E0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B69AFA0-5E31-2C21-4F3E-10CF48A67E1A}"/>
              </a:ext>
            </a:extLst>
          </p:cNvPr>
          <p:cNvSpPr/>
          <p:nvPr/>
        </p:nvSpPr>
        <p:spPr>
          <a:xfrm>
            <a:off x="0" y="0"/>
            <a:ext cx="18288000" cy="10248960"/>
          </a:xfrm>
          <a:prstGeom prst="rect">
            <a:avLst/>
          </a:prstGeom>
        </p:spPr>
        <p:txBody>
          <a:bodyPr wrap="square">
            <a:spAutoFit/>
          </a:bodyPr>
          <a:lstStyle/>
          <a:p>
            <a:r>
              <a:rPr lang="en-US" sz="4400" b="1" spc="-60" dirty="0">
                <a:solidFill>
                  <a:srgbClr val="212121"/>
                </a:solidFill>
                <a:latin typeface="Times New Roman" panose="02020603050405020304" pitchFamily="18" charset="0"/>
                <a:cs typeface="Times New Roman" panose="02020603050405020304" pitchFamily="18" charset="0"/>
              </a:rPr>
              <a:t>3. </a:t>
            </a:r>
            <a:r>
              <a:rPr lang="en-US" sz="4400" b="1" spc="-60" dirty="0" err="1">
                <a:solidFill>
                  <a:srgbClr val="212121"/>
                </a:solidFill>
                <a:latin typeface="Times New Roman" panose="02020603050405020304" pitchFamily="18" charset="0"/>
                <a:cs typeface="Times New Roman" panose="02020603050405020304" pitchFamily="18" charset="0"/>
              </a:rPr>
              <a:t>Khu</a:t>
            </a:r>
            <a:r>
              <a:rPr lang="en-US" sz="4400" b="1" spc="-60" dirty="0">
                <a:solidFill>
                  <a:srgbClr val="212121"/>
                </a:solidFill>
                <a:latin typeface="Times New Roman" panose="02020603050405020304" pitchFamily="18" charset="0"/>
                <a:cs typeface="Times New Roman" panose="02020603050405020304" pitchFamily="18" charset="0"/>
              </a:rPr>
              <a:t> </a:t>
            </a:r>
            <a:r>
              <a:rPr lang="en-US" sz="4400" b="1" spc="-60" dirty="0" err="1">
                <a:solidFill>
                  <a:srgbClr val="212121"/>
                </a:solidFill>
                <a:latin typeface="Times New Roman" panose="02020603050405020304" pitchFamily="18" charset="0"/>
                <a:cs typeface="Times New Roman" panose="02020603050405020304" pitchFamily="18" charset="0"/>
              </a:rPr>
              <a:t>công</a:t>
            </a:r>
            <a:r>
              <a:rPr lang="en-US" sz="4400" b="1" spc="-60" dirty="0">
                <a:solidFill>
                  <a:srgbClr val="212121"/>
                </a:solidFill>
                <a:latin typeface="Times New Roman" panose="02020603050405020304" pitchFamily="18" charset="0"/>
                <a:cs typeface="Times New Roman" panose="02020603050405020304" pitchFamily="18" charset="0"/>
              </a:rPr>
              <a:t> </a:t>
            </a:r>
            <a:r>
              <a:rPr lang="en-US" sz="4400" b="1" spc="-60" dirty="0" err="1">
                <a:solidFill>
                  <a:srgbClr val="212121"/>
                </a:solidFill>
                <a:latin typeface="Times New Roman" panose="02020603050405020304" pitchFamily="18" charset="0"/>
                <a:cs typeface="Times New Roman" panose="02020603050405020304" pitchFamily="18" charset="0"/>
              </a:rPr>
              <a:t>nghiệp</a:t>
            </a:r>
            <a:r>
              <a:rPr lang="en-US" sz="4400" b="1" spc="-60" dirty="0">
                <a:solidFill>
                  <a:srgbClr val="212121"/>
                </a:solidFill>
                <a:latin typeface="Times New Roman" panose="02020603050405020304" pitchFamily="18" charset="0"/>
                <a:cs typeface="Times New Roman" panose="02020603050405020304" pitchFamily="18" charset="0"/>
              </a:rPr>
              <a:t>  </a:t>
            </a:r>
            <a:r>
              <a:rPr lang="en-US" sz="4400" b="1" spc="-60" dirty="0" err="1">
                <a:solidFill>
                  <a:srgbClr val="212121"/>
                </a:solidFill>
                <a:latin typeface="Times New Roman" panose="02020603050405020304" pitchFamily="18" charset="0"/>
                <a:cs typeface="Times New Roman" panose="02020603050405020304" pitchFamily="18" charset="0"/>
              </a:rPr>
              <a:t>Phú</a:t>
            </a:r>
            <a:r>
              <a:rPr lang="en-US" sz="4400" b="1" spc="-60" dirty="0">
                <a:solidFill>
                  <a:srgbClr val="212121"/>
                </a:solidFill>
                <a:latin typeface="Times New Roman" panose="02020603050405020304" pitchFamily="18" charset="0"/>
                <a:cs typeface="Times New Roman" panose="02020603050405020304" pitchFamily="18" charset="0"/>
              </a:rPr>
              <a:t> </a:t>
            </a:r>
            <a:r>
              <a:rPr lang="en-US" sz="4400" b="1" spc="-60" dirty="0" err="1">
                <a:solidFill>
                  <a:srgbClr val="212121"/>
                </a:solidFill>
                <a:latin typeface="Times New Roman" panose="02020603050405020304" pitchFamily="18" charset="0"/>
                <a:cs typeface="Times New Roman" panose="02020603050405020304" pitchFamily="18" charset="0"/>
              </a:rPr>
              <a:t>Nghĩa</a:t>
            </a:r>
            <a:endParaRPr lang="vi-VN" sz="4400" b="1" dirty="0">
              <a:latin typeface="Times New Roman" panose="02020603050405020304" pitchFamily="18" charset="0"/>
            </a:endParaRPr>
          </a:p>
          <a:p>
            <a:r>
              <a:rPr lang="en-US" sz="4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4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ổng diện tích là 170 ha. Với hệ thống hạ tầng kỹ thuật cùng hạ tầng xã hội đồng bộ, hiện đại. Xây dựng khu nhà ở đáp ứng cho 28.000 chỗ ở cho người lao động. Đợc trang bị thiết bị tiện nghi nhất hướng đến tiêu chí an cư – lạc </a:t>
            </a:r>
            <a:r>
              <a:rPr lang="vi-VN" sz="440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nghiệp.</a:t>
            </a:r>
            <a:endParaRPr lang="vi-VN" sz="4400" dirty="0">
              <a:latin typeface="Times New Roman" panose="02020603050405020304" pitchFamily="18" charset="0"/>
              <a:ea typeface="Times New Roman" panose="02020603050405020304" pitchFamily="18" charset="0"/>
            </a:endParaRPr>
          </a:p>
          <a:p>
            <a:r>
              <a:rPr lang="en-US" sz="4400" b="1" spc="-60" dirty="0">
                <a:solidFill>
                  <a:srgbClr val="212121"/>
                </a:solidFill>
                <a:latin typeface="Times New Roman" panose="02020603050405020304" pitchFamily="18" charset="0"/>
                <a:cs typeface="Times New Roman" panose="02020603050405020304" pitchFamily="18" charset="0"/>
              </a:rPr>
              <a:t>4. </a:t>
            </a:r>
            <a:r>
              <a:rPr lang="en-US" sz="4400" b="1" spc="-60" dirty="0" err="1">
                <a:solidFill>
                  <a:srgbClr val="212121"/>
                </a:solidFill>
                <a:latin typeface="Times New Roman" panose="02020603050405020304" pitchFamily="18" charset="0"/>
                <a:cs typeface="Times New Roman" panose="02020603050405020304" pitchFamily="18" charset="0"/>
              </a:rPr>
              <a:t>Khu</a:t>
            </a:r>
            <a:r>
              <a:rPr lang="en-US" sz="4400" b="1" spc="-60" dirty="0">
                <a:solidFill>
                  <a:srgbClr val="212121"/>
                </a:solidFill>
                <a:latin typeface="Times New Roman" panose="02020603050405020304" pitchFamily="18" charset="0"/>
                <a:cs typeface="Times New Roman" panose="02020603050405020304" pitchFamily="18" charset="0"/>
              </a:rPr>
              <a:t> </a:t>
            </a:r>
            <a:r>
              <a:rPr lang="en-US" sz="4400" b="1" spc="-60" dirty="0" err="1">
                <a:solidFill>
                  <a:srgbClr val="212121"/>
                </a:solidFill>
                <a:latin typeface="Times New Roman" panose="02020603050405020304" pitchFamily="18" charset="0"/>
                <a:cs typeface="Times New Roman" panose="02020603050405020304" pitchFamily="18" charset="0"/>
              </a:rPr>
              <a:t>công</a:t>
            </a:r>
            <a:r>
              <a:rPr lang="en-US" sz="4400" b="1" spc="-60" dirty="0">
                <a:solidFill>
                  <a:srgbClr val="212121"/>
                </a:solidFill>
                <a:latin typeface="Times New Roman" panose="02020603050405020304" pitchFamily="18" charset="0"/>
                <a:cs typeface="Times New Roman" panose="02020603050405020304" pitchFamily="18" charset="0"/>
              </a:rPr>
              <a:t> </a:t>
            </a:r>
            <a:r>
              <a:rPr lang="en-US" sz="4400" b="1" spc="-60" dirty="0" err="1">
                <a:solidFill>
                  <a:srgbClr val="212121"/>
                </a:solidFill>
                <a:latin typeface="Times New Roman" panose="02020603050405020304" pitchFamily="18" charset="0"/>
                <a:cs typeface="Times New Roman" panose="02020603050405020304" pitchFamily="18" charset="0"/>
              </a:rPr>
              <a:t>nghiệp</a:t>
            </a:r>
            <a:r>
              <a:rPr lang="en-US" sz="4400" b="1" spc="-60" dirty="0">
                <a:solidFill>
                  <a:srgbClr val="212121"/>
                </a:solidFill>
                <a:latin typeface="Times New Roman" panose="02020603050405020304" pitchFamily="18" charset="0"/>
                <a:cs typeface="Times New Roman" panose="02020603050405020304" pitchFamily="18" charset="0"/>
              </a:rPr>
              <a:t> </a:t>
            </a:r>
            <a:r>
              <a:rPr lang="en-US" sz="4400" b="1" spc="-60" dirty="0" err="1">
                <a:solidFill>
                  <a:srgbClr val="212121"/>
                </a:solidFill>
                <a:latin typeface="Times New Roman" panose="02020603050405020304" pitchFamily="18" charset="0"/>
                <a:cs typeface="Times New Roman" panose="02020603050405020304" pitchFamily="18" charset="0"/>
              </a:rPr>
              <a:t>Đông</a:t>
            </a:r>
            <a:r>
              <a:rPr lang="en-US" sz="4400" b="1" spc="-60" dirty="0">
                <a:solidFill>
                  <a:srgbClr val="212121"/>
                </a:solidFill>
                <a:latin typeface="Times New Roman" panose="02020603050405020304" pitchFamily="18" charset="0"/>
                <a:cs typeface="Times New Roman" panose="02020603050405020304" pitchFamily="18" charset="0"/>
              </a:rPr>
              <a:t> Anh:</a:t>
            </a:r>
            <a:endParaRPr lang="vi-VN" sz="4400" b="1" dirty="0">
              <a:latin typeface="Times New Roman" panose="02020603050405020304" pitchFamily="18" charset="0"/>
            </a:endParaRPr>
          </a:p>
          <a:p>
            <a:r>
              <a:rPr lang="en-US" sz="4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t>
            </a:r>
            <a:r>
              <a:rPr lang="vi-VN" sz="4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ở hữu quy mô lớn, lên đến 470 ha. Chủ đầu tư là Tổng công ty đầu tư phát triển đô thị và khu công nghiệp Việt Nam. Tập trung chủ yếu vào việc thu hút doanh nghiệp hoạt động ở nhiều ngành nghề. Bao gồm cơ khí, lắp ráp, sản xuất ô tô và phụ tùng ô tô. Sản xuất thiết bị điện, hàng xuất khẩu, vật liệu xây dựng cao cấp…</a:t>
            </a:r>
            <a:endParaRPr lang="vi-VN" sz="4400" dirty="0">
              <a:latin typeface="Times New Roman" panose="02020603050405020304" pitchFamily="18" charset="0"/>
              <a:ea typeface="Times New Roman" panose="02020603050405020304" pitchFamily="18" charset="0"/>
            </a:endParaRPr>
          </a:p>
          <a:p>
            <a:r>
              <a:rPr lang="vi-VN" sz="4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Khu công nghiệp tại Hà Nội này nằm trong tổng thể một chuỗi công nghiệp, đô thị. Được biết đến là khu công nghiệp sạch với nhiều ngành công nghiệp công nghệ cao. Quy mô lên đến 306,72 ha, chủ đầu tư là Vinaconex với số vốn là 312 tỷ đồng. Bao gồm công nghiệp điện tử, công nghiệp sản xuất hàng tiêu dùng, cơ khí chính xác…</a:t>
            </a:r>
            <a:endParaRPr lang="vi-VN"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836406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3"/>
          <p:cNvSpPr/>
          <p:nvPr/>
        </p:nvSpPr>
        <p:spPr>
          <a:xfrm>
            <a:off x="357188" y="2445545"/>
            <a:ext cx="5765007" cy="5784056"/>
          </a:xfrm>
          <a:custGeom>
            <a:avLst/>
            <a:gdLst/>
            <a:ahLst/>
            <a:cxnLst>
              <a:cxn ang="0">
                <a:pos x="0" y="1928019"/>
              </a:cxn>
              <a:cxn ang="0">
                <a:pos x="1921669" y="0"/>
              </a:cxn>
              <a:cxn ang="0">
                <a:pos x="3843338" y="1928019"/>
              </a:cxn>
              <a:cxn ang="0">
                <a:pos x="1921669" y="3856037"/>
              </a:cxn>
              <a:cxn ang="0">
                <a:pos x="0" y="1928019"/>
              </a:cxn>
              <a:cxn ang="0">
                <a:pos x="340562" y="1928019"/>
              </a:cxn>
              <a:cxn ang="0">
                <a:pos x="1921669" y="3514349"/>
              </a:cxn>
              <a:cxn ang="0">
                <a:pos x="3502776" y="1928019"/>
              </a:cxn>
              <a:cxn ang="0">
                <a:pos x="1921669" y="341688"/>
              </a:cxn>
              <a:cxn ang="0">
                <a:pos x="340562" y="1928019"/>
              </a:cxn>
            </a:cxnLst>
            <a:rect l="0" t="0" r="0" b="0"/>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solidFill>
            <a:schemeClr val="accent1">
              <a:lumMod val="40000"/>
              <a:lumOff val="60000"/>
            </a:schemeClr>
          </a:solidFill>
          <a:ln w="9525">
            <a:noFill/>
          </a:ln>
        </p:spPr>
        <p:txBody>
          <a:bodyPr/>
          <a:lstStyle/>
          <a:p>
            <a:endParaRPr lang="en-US" sz="2700"/>
          </a:p>
        </p:txBody>
      </p:sp>
      <p:sp>
        <p:nvSpPr>
          <p:cNvPr id="8" name="Oval 4"/>
          <p:cNvSpPr>
            <a:spLocks noChangeArrowheads="1"/>
          </p:cNvSpPr>
          <p:nvPr/>
        </p:nvSpPr>
        <p:spPr bwMode="gray">
          <a:xfrm>
            <a:off x="817245" y="2903207"/>
            <a:ext cx="4812030" cy="4829175"/>
          </a:xfrm>
          <a:prstGeom prst="ellipse">
            <a:avLst/>
          </a:prstGeom>
          <a:solidFill>
            <a:schemeClr val="accent1">
              <a:lumMod val="20000"/>
              <a:lumOff val="80000"/>
            </a:schemeClr>
          </a:solidFill>
          <a:ln w="12700" cmpd="sng" algn="ctr">
            <a:solidFill>
              <a:schemeClr val="accent1">
                <a:shade val="50000"/>
              </a:schemeClr>
            </a:solidFill>
            <a:prstDash val="solid"/>
            <a:round/>
          </a:ln>
          <a:effectLst/>
          <a:scene3d>
            <a:camera prst="orthographicFront"/>
            <a:lightRig rig="flat" dir="t">
              <a:rot lat="0" lon="0" rev="2400000"/>
            </a:lightRig>
          </a:scene3d>
          <a:sp3d prstMaterial="softEdge">
            <a:bevelT w="762000" h="9652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371600" eaLnBrk="0" fontAlgn="base" hangingPunct="0">
              <a:spcBef>
                <a:spcPct val="0"/>
              </a:spcBef>
              <a:spcAft>
                <a:spcPct val="0"/>
              </a:spcAft>
            </a:pPr>
            <a:r>
              <a:rPr lang="en-US" altLang="x-none" sz="5400" b="1" noProof="1">
                <a:gradFill>
                  <a:gsLst>
                    <a:gs pos="0">
                      <a:srgbClr val="012D86"/>
                    </a:gs>
                    <a:gs pos="100000">
                      <a:srgbClr val="0E2557"/>
                    </a:gs>
                  </a:gsLst>
                  <a:lin scaled="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CHỦ ĐỀ 6</a:t>
            </a:r>
          </a:p>
        </p:txBody>
      </p:sp>
      <p:sp>
        <p:nvSpPr>
          <p:cNvPr id="9" name="AutoShape 5"/>
          <p:cNvSpPr/>
          <p:nvPr/>
        </p:nvSpPr>
        <p:spPr>
          <a:xfrm>
            <a:off x="4855846" y="1623739"/>
            <a:ext cx="13432154" cy="2056448"/>
          </a:xfrm>
          <a:prstGeom prst="roundRect">
            <a:avLst>
              <a:gd name="adj" fmla="val 50000"/>
            </a:avLst>
          </a:prstGeom>
          <a:gradFill rotWithShape="1">
            <a:gsLst>
              <a:gs pos="0">
                <a:schemeClr val="accent1"/>
              </a:gs>
              <a:gs pos="100000">
                <a:srgbClr val="F5FAF4"/>
              </a:gs>
            </a:gsLst>
            <a:lin ang="0" scaled="1"/>
            <a:tileRect/>
          </a:gradFill>
          <a:ln w="38100" cap="flat"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p:spPr>
        <p:txBody>
          <a:bodyPr wrap="none" anchor="ctr"/>
          <a:lstStyle/>
          <a:p>
            <a:pPr algn="ctr" defTabSz="1371600" eaLnBrk="0" fontAlgn="base" hangingPunct="0">
              <a:spcBef>
                <a:spcPct val="0"/>
              </a:spcBef>
              <a:spcAft>
                <a:spcPct val="0"/>
              </a:spcAft>
              <a:defRPr/>
            </a:pPr>
            <a:r>
              <a:rPr lang="en-US" sz="4000" b="1" noProof="1">
                <a:solidFill>
                  <a:srgbClr val="051034"/>
                </a:solidFill>
                <a:latin typeface="Times New Roman" panose="02020603050405020304" pitchFamily="18" charset="0"/>
              </a:rPr>
              <a:t>Tiết </a:t>
            </a:r>
            <a:r>
              <a:rPr lang="en-US" sz="4000" b="1" noProof="1">
                <a:solidFill>
                  <a:srgbClr val="051034"/>
                </a:solidFill>
                <a:latin typeface="Times New Roman" panose="02020603050405020304" pitchFamily="18" charset="0"/>
                <a:cs typeface="Times New Roman" panose="02020603050405020304" pitchFamily="18" charset="0"/>
              </a:rPr>
              <a:t>22:</a:t>
            </a:r>
            <a:r>
              <a:rPr lang="en-US" sz="4000" b="1" noProof="1">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kinh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tế</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mũi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nhọn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phố</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Nội</a:t>
            </a:r>
            <a:endParaRPr lang="en-US" altLang="zh-CN" sz="4000" b="1" noProof="1">
              <a:solidFill>
                <a:srgbClr val="051034"/>
              </a:solidFill>
              <a:latin typeface="Times New Roman" panose="02020603050405020304" pitchFamily="18" charset="0"/>
              <a:cs typeface="Times New Roman" panose="02020603050405020304" pitchFamily="18" charset="0"/>
            </a:endParaRPr>
          </a:p>
        </p:txBody>
      </p:sp>
      <p:sp>
        <p:nvSpPr>
          <p:cNvPr id="10" name="AutoShape 6"/>
          <p:cNvSpPr/>
          <p:nvPr/>
        </p:nvSpPr>
        <p:spPr>
          <a:xfrm>
            <a:off x="5759903" y="4245992"/>
            <a:ext cx="12070896" cy="2511743"/>
          </a:xfrm>
          <a:prstGeom prst="roundRect">
            <a:avLst>
              <a:gd name="adj" fmla="val 50000"/>
            </a:avLst>
          </a:prstGeom>
          <a:solidFill>
            <a:schemeClr val="accent5">
              <a:lumMod val="60000"/>
              <a:lumOff val="40000"/>
            </a:schemeClr>
          </a:solidFill>
          <a:ln w="38100" cap="flat"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p:spPr>
        <p:txBody>
          <a:bodyPr wrap="none" anchor="ctr"/>
          <a:lstStyle/>
          <a:p>
            <a:pPr algn="just" defTabSz="1371600" eaLnBrk="0" fontAlgn="base" hangingPunct="0">
              <a:spcBef>
                <a:spcPct val="0"/>
              </a:spcBef>
              <a:spcAft>
                <a:spcPct val="0"/>
              </a:spcAft>
            </a:pPr>
            <a:r>
              <a:rPr lang="en-US" altLang="zh-CN" sz="4200" noProof="1">
                <a:solidFill>
                  <a:srgbClr val="051034"/>
                </a:solidFill>
                <a:latin typeface="Times New Roman" panose="02020603050405020304" pitchFamily="18" charset="0"/>
                <a:sym typeface="+mn-ea"/>
              </a:rPr>
              <a:t> </a:t>
            </a:r>
            <a:r>
              <a:rPr lang="en-US" altLang="en-US" sz="4200" b="1" noProof="1">
                <a:solidFill>
                  <a:srgbClr val="051034"/>
                </a:solidFill>
                <a:latin typeface="Times New Roman" panose="02020603050405020304" pitchFamily="18" charset="0"/>
                <a:sym typeface="+mn-ea"/>
              </a:rPr>
              <a:t>Tiết 23-24</a:t>
            </a:r>
            <a:r>
              <a:rPr lang="en-US" altLang="en-US" sz="4000" b="1" noProof="1">
                <a:solidFill>
                  <a:srgbClr val="051034"/>
                </a:solidFill>
                <a:latin typeface="Times New Roman" panose="02020603050405020304" pitchFamily="18" charset="0"/>
                <a:cs typeface="Times New Roman" panose="02020603050405020304" pitchFamily="18" charset="0"/>
                <a:sym typeface="+mn-ea"/>
              </a:rPr>
              <a:t>: </a:t>
            </a:r>
            <a:r>
              <a:rPr lang="vi-VN" sz="4000" b="1" dirty="0">
                <a:latin typeface="Times New Roman" panose="02020603050405020304" pitchFamily="18" charset="0"/>
                <a:cs typeface="Times New Roman" panose="02020603050405020304" pitchFamily="18" charset="0"/>
              </a:rPr>
              <a:t>Một số</a:t>
            </a:r>
            <a:r>
              <a:rPr lang="pt-BR" sz="4000" b="1" dirty="0">
                <a:latin typeface="Times New Roman" panose="02020603050405020304" pitchFamily="18" charset="0"/>
                <a:cs typeface="Times New Roman" panose="02020603050405020304" pitchFamily="18" charset="0"/>
              </a:rPr>
              <a:t> khu công nghiệp, khu kinh tế </a:t>
            </a:r>
            <a:endParaRPr lang="vi-VN" sz="4000" b="1" dirty="0">
              <a:latin typeface="Times New Roman" panose="02020603050405020304" pitchFamily="18" charset="0"/>
              <a:cs typeface="Times New Roman" panose="02020603050405020304" pitchFamily="18" charset="0"/>
            </a:endParaRPr>
          </a:p>
          <a:p>
            <a:pPr algn="just" defTabSz="1371600" eaLnBrk="0" fontAlgn="base" hangingPunct="0">
              <a:spcBef>
                <a:spcPct val="0"/>
              </a:spcBef>
              <a:spcAft>
                <a:spcPct val="0"/>
              </a:spcAft>
            </a:pPr>
            <a:r>
              <a:rPr lang="vi-VN" sz="4000" b="1" dirty="0">
                <a:latin typeface="Times New Roman" panose="02020603050405020304" pitchFamily="18" charset="0"/>
                <a:cs typeface="Times New Roman" panose="02020603050405020304" pitchFamily="18" charset="0"/>
              </a:rPr>
              <a:t>                     tiêu biểu </a:t>
            </a:r>
            <a:r>
              <a:rPr lang="pt-BR" sz="4000" b="1" dirty="0">
                <a:latin typeface="Times New Roman" panose="02020603050405020304" pitchFamily="18" charset="0"/>
                <a:cs typeface="Times New Roman" panose="02020603050405020304" pitchFamily="18" charset="0"/>
              </a:rPr>
              <a:t>ở Hà Nội</a:t>
            </a:r>
            <a:r>
              <a:rPr lang="vi-VN" sz="4000" b="1" dirty="0">
                <a:latin typeface="Times New Roman" panose="02020603050405020304" pitchFamily="18" charset="0"/>
                <a:cs typeface="Times New Roman" panose="02020603050405020304" pitchFamily="18" charset="0"/>
              </a:rPr>
              <a:t>.</a:t>
            </a:r>
            <a:endParaRPr lang="en-US" altLang="zh-CN" sz="4000" b="1" noProof="1">
              <a:solidFill>
                <a:srgbClr val="051034"/>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13AD73-4A7D-4F83-AFFA-00FFC5E686F4}"/>
              </a:ext>
            </a:extLst>
          </p:cNvPr>
          <p:cNvSpPr/>
          <p:nvPr/>
        </p:nvSpPr>
        <p:spPr>
          <a:xfrm>
            <a:off x="304800" y="342900"/>
            <a:ext cx="17754600" cy="9130128"/>
          </a:xfrm>
          <a:prstGeom prst="rect">
            <a:avLst/>
          </a:prstGeom>
        </p:spPr>
        <p:txBody>
          <a:bodyPr wrap="square">
            <a:spAutoFit/>
          </a:bodyPr>
          <a:lstStyle/>
          <a:p>
            <a:pPr marL="1028700" indent="-1028700">
              <a:buAutoNum type="romanUcPeriod"/>
            </a:pPr>
            <a:r>
              <a:rPr lang="en-US" sz="4800" b="1" dirty="0" err="1">
                <a:latin typeface="Times New Roman" panose="02020603050405020304" pitchFamily="18" charset="0"/>
                <a:ea typeface="Times New Roman" panose="02020603050405020304" pitchFamily="18" charset="0"/>
              </a:rPr>
              <a:t>Các</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ngành</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kinh</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tế</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mũi</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nhọn</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của</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thành</a:t>
            </a:r>
            <a:r>
              <a:rPr lang="en-US" sz="4800" b="1" dirty="0">
                <a:latin typeface="Times New Roman" panose="02020603050405020304" pitchFamily="18" charset="0"/>
                <a:ea typeface="Times New Roman" panose="02020603050405020304" pitchFamily="18" charset="0"/>
              </a:rPr>
              <a:t> </a:t>
            </a:r>
            <a:r>
              <a:rPr lang="en-US" sz="4800" b="1" dirty="0" err="1">
                <a:latin typeface="Times New Roman" panose="02020603050405020304" pitchFamily="18" charset="0"/>
                <a:ea typeface="Times New Roman" panose="02020603050405020304" pitchFamily="18" charset="0"/>
              </a:rPr>
              <a:t>phố</a:t>
            </a:r>
            <a:r>
              <a:rPr lang="en-US" sz="4800" b="1" dirty="0">
                <a:latin typeface="Times New Roman" panose="02020603050405020304" pitchFamily="18" charset="0"/>
                <a:ea typeface="Times New Roman" panose="02020603050405020304" pitchFamily="18" charset="0"/>
              </a:rPr>
              <a:t> Hà </a:t>
            </a:r>
            <a:r>
              <a:rPr lang="en-US" sz="4800" b="1" dirty="0" err="1">
                <a:latin typeface="Times New Roman" panose="02020603050405020304" pitchFamily="18" charset="0"/>
                <a:ea typeface="Times New Roman" panose="02020603050405020304" pitchFamily="18" charset="0"/>
              </a:rPr>
              <a:t>Nội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1028700" indent="-1028700">
              <a:buAutoNum type="romanUcPeriod"/>
            </a:pPr>
            <a:endParaRPr lang="vi-VN" sz="4800" dirty="0">
              <a:latin typeface="Times New Roman" panose="02020603050405020304" pitchFamily="18" charset="0"/>
              <a:ea typeface="Times New Roman" panose="02020603050405020304" pitchFamily="18" charset="0"/>
            </a:endParaRPr>
          </a:p>
          <a:p>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vi-VN" sz="4800" dirty="0">
              <a:latin typeface="Times New Roman" panose="02020603050405020304" pitchFamily="18" charset="0"/>
              <a:ea typeface="Times New Roman" panose="02020603050405020304" pitchFamily="18" charset="0"/>
            </a:endParaRPr>
          </a:p>
          <a:p>
            <a:pPr algn="just">
              <a:lnSpc>
                <a:spcPct val="150000"/>
              </a:lnSpc>
            </a:pPr>
            <a:r>
              <a:rPr lang="en-US" sz="4800" dirty="0">
                <a:latin typeface="Times New Roman" panose="02020603050405020304" pitchFamily="18" charset="0"/>
                <a:ea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mũi</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nhọn</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54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54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chiếm</a:t>
            </a:r>
            <a:r>
              <a:rPr lang="en-US" sz="54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54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54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54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54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54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nền</a:t>
            </a:r>
            <a:r>
              <a:rPr lang="en-US" sz="54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54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mũi</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nhọn</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liền</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lược</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tỷ</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nó</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54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khác</a:t>
            </a:r>
            <a:endParaRPr lang="vi-VN" sz="5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812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2BC75-2724-AAFA-B840-5124AE57B7A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197967B-EAB0-1629-C1E9-F93EB5031490}"/>
              </a:ext>
            </a:extLst>
          </p:cNvPr>
          <p:cNvSpPr/>
          <p:nvPr/>
        </p:nvSpPr>
        <p:spPr>
          <a:xfrm>
            <a:off x="478971" y="876300"/>
            <a:ext cx="17754600" cy="9694962"/>
          </a:xfrm>
          <a:prstGeom prst="rect">
            <a:avLst/>
          </a:prstGeom>
        </p:spPr>
        <p:txBody>
          <a:bodyPr wrap="square">
            <a:spAutoFit/>
          </a:bodyPr>
          <a:lstStyle/>
          <a:p>
            <a:r>
              <a:rPr lang="en-US" sz="4000" b="1" dirty="0">
                <a:latin typeface="Times New Roman" panose="02020603050405020304" pitchFamily="18" charset="0"/>
                <a:ea typeface="Times New Roman" panose="02020603050405020304" pitchFamily="18" charset="0"/>
                <a:cs typeface="Times New Roman" panose="02020603050405020304" pitchFamily="18" charset="0"/>
              </a:rPr>
              <a:t>I. </a:t>
            </a:r>
            <a:r>
              <a:rPr lang="en-US" sz="4000" b="1" dirty="0" err="1">
                <a:latin typeface="Times New Roman" panose="02020603050405020304" pitchFamily="18" charset="0"/>
                <a:ea typeface="Times New Roman" panose="02020603050405020304" pitchFamily="18" charset="0"/>
              </a:rPr>
              <a:t>Các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ngành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kinh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tế</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mũi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nhọn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của</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thành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phố</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Hà</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Nội</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endParaRPr>
          </a:p>
          <a:p>
            <a:r>
              <a:rPr lang="en-US" sz="4000" b="1" dirty="0">
                <a:latin typeface="Times New Roman" panose="02020603050405020304" pitchFamily="18" charset="0"/>
                <a:ea typeface="Times New Roman" panose="02020603050405020304" pitchFamily="18" charset="0"/>
              </a:rPr>
              <a:t>2.</a:t>
            </a:r>
            <a:r>
              <a:rPr lang="en-US" sz="4000" b="1"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b="1"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4000" b="1"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KT </a:t>
            </a:r>
            <a:r>
              <a:rPr lang="en-US" sz="4000" b="1"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mũi</a:t>
            </a:r>
            <a:r>
              <a:rPr lang="en-US" sz="4000" b="1"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nhọn</a:t>
            </a:r>
            <a:r>
              <a:rPr lang="en-US" sz="4000" b="1"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ở HN:</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4000" dirty="0">
              <a:latin typeface="Times New Roman" panose="02020603050405020304" pitchFamily="18" charset="0"/>
              <a:ea typeface="Times New Roman" panose="02020603050405020304" pitchFamily="18" charset="0"/>
            </a:endParaRPr>
          </a:p>
          <a:p>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Hà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12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lĩnh</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mũi</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nhọn</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Du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ẩm</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mỹ</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4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vi-VN" sz="4000" dirty="0">
              <a:latin typeface="Times New Roman" panose="02020603050405020304" pitchFamily="18" charset="0"/>
              <a:ea typeface="Times New Roman" panose="02020603050405020304" pitchFamily="18" charset="0"/>
            </a:endParaRPr>
          </a:p>
          <a:p>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mại</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phi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vi-VN" sz="4000" dirty="0">
              <a:latin typeface="Times New Roman" panose="02020603050405020304" pitchFamily="18" charset="0"/>
              <a:ea typeface="Times New Roman" panose="02020603050405020304" pitchFamily="18" charset="0"/>
            </a:endParaRPr>
          </a:p>
          <a:p>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4000" dirty="0">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40C28"/>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đòi</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thù</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mũi</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nhọn</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4000" dirty="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endParaRPr>
          </a:p>
          <a:p>
            <a:endParaRPr lang="vi-VN" sz="2400" dirty="0"/>
          </a:p>
        </p:txBody>
      </p:sp>
    </p:spTree>
    <p:extLst>
      <p:ext uri="{BB962C8B-B14F-4D97-AF65-F5344CB8AC3E}">
        <p14:creationId xmlns:p14="http://schemas.microsoft.com/office/powerpoint/2010/main" val="17645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13AD73-4A7D-4F83-AFFA-00FFC5E686F4}"/>
              </a:ext>
            </a:extLst>
          </p:cNvPr>
          <p:cNvSpPr/>
          <p:nvPr/>
        </p:nvSpPr>
        <p:spPr>
          <a:xfrm>
            <a:off x="304800" y="342900"/>
            <a:ext cx="17754600" cy="7971413"/>
          </a:xfrm>
          <a:prstGeom prst="rect">
            <a:avLst/>
          </a:prstGeom>
        </p:spPr>
        <p:txBody>
          <a:bodyPr wrap="square">
            <a:spAutoFit/>
          </a:bodyPr>
          <a:lstStyle/>
          <a:p>
            <a:pPr marL="857250" indent="-857250">
              <a:buAutoNum type="romanUcPeriod"/>
            </a:pPr>
            <a:r>
              <a:rPr lang="en-US" sz="4000" b="1" dirty="0" err="1">
                <a:latin typeface="Times New Roman" panose="02020603050405020304" pitchFamily="18" charset="0"/>
                <a:ea typeface="Times New Roman" panose="02020603050405020304" pitchFamily="18" charset="0"/>
              </a:rPr>
              <a:t>Các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ngành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kinh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tế</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mũi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nhọn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của</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thành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phố</a:t>
            </a:r>
            <a:r>
              <a:rPr lang="en-US" sz="4000" b="1" dirty="0">
                <a:latin typeface="Times New Roman" panose="02020603050405020304" pitchFamily="18" charset="0"/>
                <a:ea typeface="Times New Roman" panose="02020603050405020304" pitchFamily="18" charset="0"/>
              </a:rPr>
              <a:t> Hà </a:t>
            </a:r>
            <a:r>
              <a:rPr lang="en-US" sz="4000" b="1" dirty="0" err="1">
                <a:latin typeface="Times New Roman" panose="02020603050405020304" pitchFamily="18" charset="0"/>
                <a:ea typeface="Times New Roman" panose="02020603050405020304" pitchFamily="18" charset="0"/>
              </a:rPr>
              <a:t>Nội</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857250" indent="-857250">
              <a:buAutoNum type="romanUcPeriod"/>
            </a:pPr>
            <a:endParaRPr lang="vi-VN" sz="4000" dirty="0">
              <a:latin typeface="Times New Roman" panose="02020603050405020304" pitchFamily="18" charset="0"/>
              <a:ea typeface="Times New Roman" panose="02020603050405020304" pitchFamily="18" charset="0"/>
            </a:endParaRPr>
          </a:p>
          <a:p>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mũi</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nhọn</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vi-VN" sz="4000" dirty="0">
              <a:latin typeface="Times New Roman" panose="02020603050405020304" pitchFamily="18" charset="0"/>
              <a:ea typeface="Times New Roman" panose="02020603050405020304" pitchFamily="18" charset="0"/>
            </a:endParaRPr>
          </a:p>
          <a:p>
            <a:pPr algn="just"/>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Có</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vị</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trí</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quan</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trọng</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tác</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động</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đến</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các</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ngành</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kinh</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tế</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khác</a:t>
            </a:r>
            <a:r>
              <a:rPr lang="en-US" sz="4400" dirty="0">
                <a:solidFill>
                  <a:srgbClr val="282828"/>
                </a:solidFill>
                <a:latin typeface="Times New Roman" panose="02020603050405020304" pitchFamily="18" charset="0"/>
                <a:ea typeface="Times New Roman" panose="02020603050405020304" pitchFamily="18" charset="0"/>
              </a:rPr>
              <a:t>.</a:t>
            </a:r>
            <a:endParaRPr lang="vi-VN" sz="4400" dirty="0">
              <a:latin typeface="Times New Roman" panose="02020603050405020304" pitchFamily="18" charset="0"/>
              <a:ea typeface="Times New Roman" panose="02020603050405020304" pitchFamily="18" charset="0"/>
            </a:endParaRPr>
          </a:p>
          <a:p>
            <a:pPr algn="just"/>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Có</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lợi</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thế</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bền</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vững</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lâu</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dài</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đem</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lại</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hiệu</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quả</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kinh</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tế</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cao</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Mục</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tiêu</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của</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chúng</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không</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chỉ</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kiếm</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lợi</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nhuận</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mà</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còn</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là</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động</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lực</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của</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việc</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tăng</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trưởng</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kinh</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tế</a:t>
            </a:r>
            <a:r>
              <a:rPr lang="en-US" sz="4400" dirty="0">
                <a:solidFill>
                  <a:srgbClr val="282828"/>
                </a:solidFill>
                <a:latin typeface="Times New Roman" panose="02020603050405020304" pitchFamily="18" charset="0"/>
                <a:ea typeface="Times New Roman" panose="02020603050405020304" pitchFamily="18" charset="0"/>
              </a:rPr>
              <a:t>.</a:t>
            </a:r>
            <a:endParaRPr lang="vi-VN" sz="4400" dirty="0">
              <a:latin typeface="Times New Roman" panose="02020603050405020304" pitchFamily="18" charset="0"/>
              <a:ea typeface="Times New Roman" panose="02020603050405020304" pitchFamily="18" charset="0"/>
            </a:endParaRPr>
          </a:p>
          <a:p>
            <a:pPr algn="just"/>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Có</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yếu</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tố</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sản</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xuất</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có</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thể</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bằng</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sức</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người</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hoặc</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máy</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móc</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cơ</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học</a:t>
            </a:r>
            <a:r>
              <a:rPr lang="en-US" sz="4400" dirty="0">
                <a:solidFill>
                  <a:srgbClr val="282828"/>
                </a:solidFill>
                <a:latin typeface="Times New Roman" panose="02020603050405020304" pitchFamily="18" charset="0"/>
                <a:ea typeface="Times New Roman" panose="02020603050405020304" pitchFamily="18" charset="0"/>
              </a:rPr>
              <a:t>.</a:t>
            </a:r>
            <a:endParaRPr lang="vi-VN" sz="4400" dirty="0">
              <a:latin typeface="Times New Roman" panose="02020603050405020304" pitchFamily="18" charset="0"/>
              <a:ea typeface="Times New Roman" panose="02020603050405020304" pitchFamily="18" charset="0"/>
            </a:endParaRPr>
          </a:p>
          <a:p>
            <a:pPr algn="just"/>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Thường</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được</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áp</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dụng</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những</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tiến</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bộ</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của</a:t>
            </a:r>
            <a:r>
              <a:rPr lang="en-US" sz="4400" dirty="0">
                <a:solidFill>
                  <a:srgbClr val="282828"/>
                </a:solidFill>
                <a:latin typeface="Times New Roman" panose="02020603050405020304" pitchFamily="18" charset="0"/>
                <a:ea typeface="Times New Roman" panose="02020603050405020304" pitchFamily="18" charset="0"/>
              </a:rPr>
              <a:t> khoa </a:t>
            </a:r>
            <a:r>
              <a:rPr lang="en-US" sz="4400" dirty="0" err="1">
                <a:solidFill>
                  <a:srgbClr val="282828"/>
                </a:solidFill>
                <a:latin typeface="Times New Roman" panose="02020603050405020304" pitchFamily="18" charset="0"/>
                <a:ea typeface="Times New Roman" panose="02020603050405020304" pitchFamily="18" charset="0"/>
              </a:rPr>
              <a:t>học</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và</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công</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nghệ</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tạo</a:t>
            </a:r>
            <a:r>
              <a:rPr lang="en-US" sz="4400" dirty="0">
                <a:solidFill>
                  <a:srgbClr val="282828"/>
                </a:solidFill>
                <a:latin typeface="Times New Roman" panose="02020603050405020304" pitchFamily="18" charset="0"/>
                <a:ea typeface="Times New Roman" panose="02020603050405020304" pitchFamily="18" charset="0"/>
              </a:rPr>
              <a:t> ra </a:t>
            </a:r>
            <a:r>
              <a:rPr lang="en-US" sz="4400" dirty="0" err="1">
                <a:solidFill>
                  <a:srgbClr val="282828"/>
                </a:solidFill>
                <a:latin typeface="Times New Roman" panose="02020603050405020304" pitchFamily="18" charset="0"/>
                <a:ea typeface="Times New Roman" panose="02020603050405020304" pitchFamily="18" charset="0"/>
              </a:rPr>
              <a:t>nhiều</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sản</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phẩm</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chất</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lượng</a:t>
            </a:r>
            <a:r>
              <a:rPr lang="en-US" sz="4400" dirty="0">
                <a:solidFill>
                  <a:srgbClr val="282828"/>
                </a:solidFill>
                <a:latin typeface="Times New Roman" panose="02020603050405020304" pitchFamily="18" charset="0"/>
                <a:ea typeface="Times New Roman" panose="02020603050405020304" pitchFamily="18" charset="0"/>
              </a:rPr>
              <a:t>.</a:t>
            </a:r>
            <a:endParaRPr lang="vi-VN" sz="4400" dirty="0">
              <a:latin typeface="Times New Roman" panose="02020603050405020304" pitchFamily="18" charset="0"/>
              <a:ea typeface="Times New Roman" panose="02020603050405020304" pitchFamily="18" charset="0"/>
            </a:endParaRPr>
          </a:p>
          <a:p>
            <a:pPr algn="just"/>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Gắn</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với</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điều</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kiện</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khí</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hậu</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thành</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tựukhoa</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học</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của</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mỗi</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quốc</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gia</a:t>
            </a:r>
            <a:r>
              <a:rPr lang="en-US" sz="4400" dirty="0">
                <a:solidFill>
                  <a:srgbClr val="282828"/>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11178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fade">
                                      <p:cBhvr>
                                        <p:cTn id="16" dur="500"/>
                                        <p:tgtEl>
                                          <p:spTgt spid="4">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21984-B5DA-F2EF-2F44-66DE49935E3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0C7A502-DAFE-9605-74E7-578B72EB2CD9}"/>
              </a:ext>
            </a:extLst>
          </p:cNvPr>
          <p:cNvSpPr/>
          <p:nvPr/>
        </p:nvSpPr>
        <p:spPr>
          <a:xfrm>
            <a:off x="304800" y="342900"/>
            <a:ext cx="17754600" cy="6678751"/>
          </a:xfrm>
          <a:prstGeom prst="rect">
            <a:avLst/>
          </a:prstGeom>
        </p:spPr>
        <p:txBody>
          <a:bodyPr wrap="square">
            <a:spAutoFit/>
          </a:bodyPr>
          <a:lstStyle/>
          <a:p>
            <a:r>
              <a:rPr lang="en-US" sz="4000" b="1" dirty="0">
                <a:latin typeface="Times New Roman" panose="02020603050405020304" pitchFamily="18" charset="0"/>
                <a:ea typeface="Times New Roman" panose="02020603050405020304" pitchFamily="18" charset="0"/>
                <a:cs typeface="Times New Roman" panose="02020603050405020304" pitchFamily="18" charset="0"/>
              </a:rPr>
              <a:t>I. </a:t>
            </a:r>
            <a:r>
              <a:rPr lang="en-US" sz="4000" b="1" dirty="0" err="1">
                <a:latin typeface="Times New Roman" panose="02020603050405020304" pitchFamily="18" charset="0"/>
                <a:ea typeface="Times New Roman" panose="02020603050405020304" pitchFamily="18" charset="0"/>
              </a:rPr>
              <a:t>Các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ngành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kinh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tế</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mũi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nhọn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của</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thành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phố</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Hà</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Nội</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endParaRPr>
          </a:p>
          <a:p>
            <a:endParaRPr lang="en-US" sz="4000" dirty="0">
              <a:solidFill>
                <a:srgbClr val="282828"/>
              </a:solidFill>
              <a:latin typeface="Times New Roman" panose="02020603050405020304" pitchFamily="18" charset="0"/>
              <a:ea typeface="Times New Roman" panose="02020603050405020304" pitchFamily="18" charset="0"/>
            </a:endParaRPr>
          </a:p>
          <a:p>
            <a:pPr algn="just"/>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4000" b="1" i="1" dirty="0">
                <a:solidFill>
                  <a:srgbClr val="282828"/>
                </a:solidFill>
                <a:latin typeface="Times New Roman" panose="02020603050405020304" pitchFamily="18" charset="0"/>
                <a:ea typeface="Times New Roman" panose="02020603050405020304" pitchFamily="18" charset="0"/>
              </a:rPr>
              <a:t> Vai </a:t>
            </a:r>
            <a:r>
              <a:rPr lang="en-US" sz="4000" b="1" i="1" dirty="0" err="1">
                <a:solidFill>
                  <a:srgbClr val="282828"/>
                </a:solidFill>
                <a:latin typeface="Times New Roman" panose="02020603050405020304" pitchFamily="18" charset="0"/>
                <a:ea typeface="Times New Roman" panose="02020603050405020304" pitchFamily="18" charset="0"/>
              </a:rPr>
              <a:t>trò</a:t>
            </a:r>
            <a:r>
              <a:rPr lang="en-US" sz="4000" b="1" i="1" dirty="0">
                <a:solidFill>
                  <a:srgbClr val="282828"/>
                </a:solidFill>
                <a:latin typeface="Times New Roman" panose="02020603050405020304" pitchFamily="18" charset="0"/>
                <a:ea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endParaRPr>
          </a:p>
          <a:p>
            <a:r>
              <a:rPr lang="en-US" sz="4400" b="1"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mũi</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nhọn</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mẽ</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cải</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ea typeface="Times New Roman" panose="02020603050405020304" pitchFamily="18" charset="0"/>
            </a:endParaRPr>
          </a:p>
          <a:p>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tệ</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nhờ</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dồi</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dào</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mũi</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nhọn</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4400" dirty="0">
                <a:solidFill>
                  <a:srgbClr val="282828"/>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ea typeface="Times New Roman" panose="02020603050405020304" pitchFamily="18" charset="0"/>
            </a:endParaRPr>
          </a:p>
          <a:p>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Đảm</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bảo</a:t>
            </a:r>
            <a:r>
              <a:rPr lang="en-US" sz="4400" dirty="0">
                <a:solidFill>
                  <a:srgbClr val="282828"/>
                </a:solidFill>
                <a:latin typeface="Times New Roman" panose="02020603050405020304" pitchFamily="18" charset="0"/>
                <a:ea typeface="Times New Roman" panose="02020603050405020304" pitchFamily="18" charset="0"/>
              </a:rPr>
              <a:t> an </a:t>
            </a:r>
            <a:r>
              <a:rPr lang="en-US" sz="4400" dirty="0" err="1">
                <a:solidFill>
                  <a:srgbClr val="282828"/>
                </a:solidFill>
                <a:latin typeface="Times New Roman" panose="02020603050405020304" pitchFamily="18" charset="0"/>
                <a:ea typeface="Times New Roman" panose="02020603050405020304" pitchFamily="18" charset="0"/>
              </a:rPr>
              <a:t>sinh</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xã</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hội</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giải</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quyết</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tình</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trạng</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thất</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nghiệp</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trong</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xã</a:t>
            </a:r>
            <a:r>
              <a:rPr lang="en-US" sz="4400" dirty="0">
                <a:solidFill>
                  <a:srgbClr val="282828"/>
                </a:solidFill>
                <a:latin typeface="Times New Roman" panose="02020603050405020304" pitchFamily="18" charset="0"/>
                <a:ea typeface="Times New Roman" panose="02020603050405020304" pitchFamily="18" charset="0"/>
              </a:rPr>
              <a:t> </a:t>
            </a:r>
            <a:r>
              <a:rPr lang="en-US" sz="4400" dirty="0" err="1">
                <a:solidFill>
                  <a:srgbClr val="282828"/>
                </a:solidFill>
                <a:latin typeface="Times New Roman" panose="02020603050405020304" pitchFamily="18" charset="0"/>
                <a:ea typeface="Times New Roman" panose="02020603050405020304" pitchFamily="18" charset="0"/>
              </a:rPr>
              <a:t>hội</a:t>
            </a:r>
            <a:r>
              <a:rPr lang="en-US" sz="4400" dirty="0">
                <a:solidFill>
                  <a:srgbClr val="282828"/>
                </a:solidFill>
                <a:latin typeface="Times New Roman" panose="02020603050405020304" pitchFamily="18" charset="0"/>
                <a:ea typeface="Times New Roman" panose="02020603050405020304" pitchFamily="18" charset="0"/>
              </a:rPr>
              <a:t>.</a:t>
            </a:r>
            <a:endParaRPr lang="vi-VN" sz="4400" dirty="0"/>
          </a:p>
        </p:txBody>
      </p:sp>
    </p:spTree>
    <p:extLst>
      <p:ext uri="{BB962C8B-B14F-4D97-AF65-F5344CB8AC3E}">
        <p14:creationId xmlns:p14="http://schemas.microsoft.com/office/powerpoint/2010/main" val="186025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F4C6E8-3309-417E-8DBA-8937C540E20C}"/>
              </a:ext>
            </a:extLst>
          </p:cNvPr>
          <p:cNvSpPr/>
          <p:nvPr/>
        </p:nvSpPr>
        <p:spPr>
          <a:xfrm>
            <a:off x="0" y="114300"/>
            <a:ext cx="18135600" cy="10556736"/>
          </a:xfrm>
          <a:prstGeom prst="rect">
            <a:avLst/>
          </a:prstGeom>
        </p:spPr>
        <p:txBody>
          <a:bodyPr wrap="square">
            <a:spAutoFit/>
          </a:bodyPr>
          <a:lstStyle/>
          <a:p>
            <a:r>
              <a:rPr lang="en-US" sz="4000" b="1" dirty="0">
                <a:latin typeface="Times New Roman" panose="02020603050405020304" pitchFamily="18" charset="0"/>
                <a:ea typeface="Times New Roman" panose="02020603050405020304" pitchFamily="18" charset="0"/>
                <a:cs typeface="Times New Roman" panose="02020603050405020304" pitchFamily="18" charset="0"/>
              </a:rPr>
              <a:t>II.</a:t>
            </a:r>
            <a:r>
              <a:rPr lang="en-US" sz="4000" dirty="0">
                <a:latin typeface="Times New Roman" panose="02020603050405020304" pitchFamily="18" charset="0"/>
                <a:ea typeface="Times New Roman" panose="02020603050405020304" pitchFamily="18" charset="0"/>
              </a:rPr>
              <a:t> </a:t>
            </a:r>
            <a:r>
              <a:rPr lang="vi-VN" sz="4000" b="1" dirty="0">
                <a:latin typeface="Times New Roman" panose="02020603050405020304" pitchFamily="18" charset="0"/>
                <a:ea typeface="Times New Roman" panose="02020603050405020304" pitchFamily="18" charset="0"/>
              </a:rPr>
              <a:t>Một số</a:t>
            </a:r>
            <a:r>
              <a:rPr lang="pt-BR" sz="4000" b="1" dirty="0">
                <a:latin typeface="Times New Roman" panose="02020603050405020304" pitchFamily="18" charset="0"/>
                <a:ea typeface="Times New Roman" panose="02020603050405020304" pitchFamily="18" charset="0"/>
              </a:rPr>
              <a:t> khu công nghiệp, khu kinh tế </a:t>
            </a:r>
            <a:r>
              <a:rPr lang="vi-VN" sz="4000" b="1" dirty="0">
                <a:latin typeface="Times New Roman" panose="02020603050405020304" pitchFamily="18" charset="0"/>
                <a:ea typeface="Times New Roman" panose="02020603050405020304" pitchFamily="18" charset="0"/>
              </a:rPr>
              <a:t>tiêu biểu </a:t>
            </a:r>
            <a:r>
              <a:rPr lang="pt-BR" sz="4000" b="1" dirty="0">
                <a:latin typeface="Times New Roman" panose="02020603050405020304" pitchFamily="18" charset="0"/>
                <a:ea typeface="Times New Roman" panose="02020603050405020304" pitchFamily="18" charset="0"/>
              </a:rPr>
              <a:t>ở Hà Nội</a:t>
            </a:r>
            <a:r>
              <a:rPr lang="vi-VN" sz="4000" b="1" dirty="0">
                <a:latin typeface="Times New Roman" panose="02020603050405020304" pitchFamily="18" charset="0"/>
                <a:ea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endParaRPr>
          </a:p>
          <a:p>
            <a:r>
              <a:rPr lang="en-US" sz="4000" b="1" dirty="0">
                <a:latin typeface="Times New Roman" panose="02020603050405020304" pitchFamily="18" charset="0"/>
                <a:ea typeface="Times New Roman" panose="02020603050405020304" pitchFamily="18" charset="0"/>
                <a:cs typeface="Times New Roman" panose="02020603050405020304" pitchFamily="18" charset="0"/>
              </a:rPr>
              <a:t>1,</a:t>
            </a:r>
            <a:r>
              <a:rPr lang="en-US" sz="4000" b="1" dirty="0">
                <a:latin typeface="Times New Roman" panose="02020603050405020304" pitchFamily="18" charset="0"/>
                <a:ea typeface="Times New Roman" panose="02020603050405020304" pitchFamily="18" charset="0"/>
              </a:rPr>
              <a:t> </a:t>
            </a:r>
            <a:r>
              <a:rPr lang="pt-BR" sz="4000" b="1" dirty="0">
                <a:latin typeface="Times New Roman" panose="02020603050405020304" pitchFamily="18" charset="0"/>
                <a:ea typeface="Times New Roman" panose="02020603050405020304" pitchFamily="18" charset="0"/>
              </a:rPr>
              <a:t>Khu công nghiệp </a:t>
            </a:r>
            <a:r>
              <a:rPr lang="vi-VN" sz="4000" b="1" dirty="0">
                <a:latin typeface="Times New Roman" panose="02020603050405020304" pitchFamily="18" charset="0"/>
                <a:ea typeface="Times New Roman" panose="02020603050405020304" pitchFamily="18" charset="0"/>
              </a:rPr>
              <a:t>tiêu biểu </a:t>
            </a:r>
            <a:r>
              <a:rPr lang="pt-BR" sz="4000" b="1" dirty="0">
                <a:latin typeface="Times New Roman" panose="02020603050405020304" pitchFamily="18" charset="0"/>
                <a:ea typeface="Times New Roman" panose="02020603050405020304" pitchFamily="18" charset="0"/>
              </a:rPr>
              <a:t>ở Hà Nội</a:t>
            </a:r>
            <a:r>
              <a:rPr lang="pt-BR"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ea typeface="Times New Roman" panose="02020603050405020304" pitchFamily="18" charset="0"/>
            </a:endParaRPr>
          </a:p>
          <a:p>
            <a:r>
              <a:rPr lang="en-US" sz="4000" b="1" dirty="0">
                <a:latin typeface="Times New Roman" panose="02020603050405020304" pitchFamily="18" charset="0"/>
                <a:ea typeface="Times New Roman" panose="02020603050405020304" pitchFamily="18" charset="0"/>
                <a:cs typeface="Times New Roman" panose="02020603050405020304" pitchFamily="18" charset="0"/>
              </a:rPr>
              <a:t>a.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Khái</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niệm</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4000" dirty="0">
              <a:latin typeface="Times New Roman" panose="02020603050405020304" pitchFamily="18" charset="0"/>
              <a:ea typeface="Times New Roman" panose="02020603050405020304" pitchFamily="18" charset="0"/>
            </a:endParaRPr>
          </a:p>
          <a:p>
            <a:r>
              <a:rPr lang="vi-VN" sz="40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4000" i="1" dirty="0">
                <a:latin typeface="Times New Roman" panose="02020603050405020304" pitchFamily="18" charset="0"/>
                <a:ea typeface="Times New Roman" panose="02020603050405020304" pitchFamily="18" charset="0"/>
                <a:cs typeface="Times New Roman" panose="02020603050405020304" pitchFamily="18" charset="0"/>
              </a:rPr>
              <a:t>Khu công nghiệp</a:t>
            </a:r>
            <a:r>
              <a:rPr lang="vi-VN" sz="4000" dirty="0">
                <a:latin typeface="Times New Roman" panose="02020603050405020304" pitchFamily="18" charset="0"/>
                <a:ea typeface="Times New Roman" panose="02020603050405020304" pitchFamily="18" charset="0"/>
                <a:cs typeface="Times New Roman" panose="02020603050405020304" pitchFamily="18" charset="0"/>
              </a:rPr>
              <a:t> là khu chuyên sản xuất hàng công nghiệp và thực hiện các dịch vụ cho sản xuất công nghiệp, có ranh giới địa lý xác định, được thành lập theo điều kiện, trình tự và thủ tục quy định </a:t>
            </a:r>
            <a:endParaRPr lang="en-US" sz="4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ea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4000" i="1" dirty="0">
                <a:latin typeface="Times New Roman" panose="02020603050405020304" pitchFamily="18" charset="0"/>
                <a:ea typeface="Times New Roman" panose="02020603050405020304" pitchFamily="18" charset="0"/>
                <a:cs typeface="Times New Roman" panose="02020603050405020304" pitchFamily="18" charset="0"/>
              </a:rPr>
              <a:t>Khu chế xuất</a:t>
            </a:r>
            <a:r>
              <a:rPr lang="vi-VN" sz="4000" dirty="0">
                <a:latin typeface="Times New Roman" panose="02020603050405020304" pitchFamily="18" charset="0"/>
                <a:ea typeface="Times New Roman" panose="02020603050405020304" pitchFamily="18" charset="0"/>
                <a:cs typeface="Times New Roman" panose="02020603050405020304" pitchFamily="18" charset="0"/>
              </a:rPr>
              <a:t> là khu công nghiệp chuyên sản xuất hàng xuất khẩu, thực hiện dịch vụ cho sản xuất hàng xuất khẩu và hoạt động xuất khẩu, có ranh giới địa lý xác định, được thành lập theo điều kiện, trình tự và thủ tục áp dụng đối với khu công nghiệp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ea typeface="Times New Roman" panose="02020603050405020304" pitchFamily="18" charset="0"/>
                <a:cs typeface="Times New Roman" panose="02020603050405020304" pitchFamily="18" charset="0"/>
              </a:rPr>
              <a:t>quy định </a:t>
            </a:r>
            <a:endParaRPr lang="en-US" sz="4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ea typeface="Times New Roman" panose="02020603050405020304" pitchFamily="18" charset="0"/>
                <a:cs typeface="Times New Roman" panose="02020603050405020304" pitchFamily="18" charset="0"/>
              </a:rPr>
              <a:t>-&gt;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vực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ranh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chuyên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hay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vụ</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hỗ</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trợ</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nghiệp</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riêng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đảm</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thủ</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tục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nghị</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Nghị</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82/2018/NĐ-CP”.                                     </a:t>
            </a:r>
          </a:p>
          <a:p>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42736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6453</Words>
  <Application>Microsoft Office PowerPoint</Application>
  <PresentationFormat>Custom</PresentationFormat>
  <Paragraphs>311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Times New Roman</vt:lpstr>
      <vt:lpstr>Roboto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TANBINHJSC</dc:creator>
  <cp:lastModifiedBy>Oanh Nguyễn</cp:lastModifiedBy>
  <cp:revision>28</cp:revision>
  <dcterms:created xsi:type="dcterms:W3CDTF">2006-08-16T00:00:00Z</dcterms:created>
  <dcterms:modified xsi:type="dcterms:W3CDTF">2024-03-01T01:20:35Z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BEEB750184E64D33B5E4B2D7F8A1611D</vt:lpwstr>
  </property>
  <property fmtid="{D5CDD505-2E9C-101B-9397-08002B2CF9AE}" pid="3" name="KSOProductBuildVer">
    <vt:lpwstr>1033-11.2.0.10323</vt:lpwstr>
  </property>
</Properties>
</file>