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0"/>
  </p:notesMasterIdLst>
  <p:sldIdLst>
    <p:sldId id="317" r:id="rId2"/>
    <p:sldId id="292" r:id="rId3"/>
    <p:sldId id="318" r:id="rId4"/>
    <p:sldId id="475" r:id="rId5"/>
    <p:sldId id="294" r:id="rId6"/>
    <p:sldId id="295" r:id="rId7"/>
    <p:sldId id="338" r:id="rId8"/>
    <p:sldId id="497" r:id="rId9"/>
    <p:sldId id="496" r:id="rId10"/>
    <p:sldId id="500" r:id="rId11"/>
    <p:sldId id="297" r:id="rId12"/>
    <p:sldId id="503" r:id="rId13"/>
    <p:sldId id="369" r:id="rId14"/>
    <p:sldId id="354" r:id="rId15"/>
    <p:sldId id="504" r:id="rId16"/>
    <p:sldId id="372" r:id="rId17"/>
    <p:sldId id="485" r:id="rId18"/>
    <p:sldId id="375"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9900"/>
    <a:srgbClr val="FF7043"/>
    <a:srgbClr val="FFF1B3"/>
    <a:srgbClr val="9900CC"/>
    <a:srgbClr val="CC00CC"/>
    <a:srgbClr val="EDF6F7"/>
    <a:srgbClr val="C8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56" autoAdjust="0"/>
  </p:normalViewPr>
  <p:slideViewPr>
    <p:cSldViewPr>
      <p:cViewPr varScale="1">
        <p:scale>
          <a:sx n="64" d="100"/>
          <a:sy n="64" d="100"/>
        </p:scale>
        <p:origin x="77" y="20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3/21/2024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1165629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audio" Target="../media/media11.wav"/><Relationship Id="rId26" Type="http://schemas.openxmlformats.org/officeDocument/2006/relationships/image" Target="../media/image14.png"/><Relationship Id="rId3" Type="http://schemas.microsoft.com/office/2007/relationships/media" Target="../media/media4.wav"/><Relationship Id="rId21" Type="http://schemas.openxmlformats.org/officeDocument/2006/relationships/slideLayout" Target="../slideLayouts/slideLayout2.xml"/><Relationship Id="rId7" Type="http://schemas.microsoft.com/office/2007/relationships/media" Target="../media/media6.wav"/><Relationship Id="rId12" Type="http://schemas.openxmlformats.org/officeDocument/2006/relationships/audio" Target="../media/media8.wav"/><Relationship Id="rId17" Type="http://schemas.microsoft.com/office/2007/relationships/media" Target="../media/media11.wav"/><Relationship Id="rId25" Type="http://schemas.openxmlformats.org/officeDocument/2006/relationships/image" Target="../media/image13.png"/><Relationship Id="rId2" Type="http://schemas.openxmlformats.org/officeDocument/2006/relationships/audio" Target="../media/media3.wav"/><Relationship Id="rId16" Type="http://schemas.openxmlformats.org/officeDocument/2006/relationships/audio" Target="../media/media10.wav"/><Relationship Id="rId20" Type="http://schemas.openxmlformats.org/officeDocument/2006/relationships/audio" Target="../media/media12.wav"/><Relationship Id="rId29" Type="http://schemas.openxmlformats.org/officeDocument/2006/relationships/image" Target="../media/image17.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24" Type="http://schemas.openxmlformats.org/officeDocument/2006/relationships/image" Target="../media/image12.png"/><Relationship Id="rId5" Type="http://schemas.microsoft.com/office/2007/relationships/media" Target="../media/media5.wav"/><Relationship Id="rId15" Type="http://schemas.microsoft.com/office/2007/relationships/media" Target="../media/media10.wav"/><Relationship Id="rId23" Type="http://schemas.openxmlformats.org/officeDocument/2006/relationships/image" Target="../media/image11.png"/><Relationship Id="rId28" Type="http://schemas.openxmlformats.org/officeDocument/2006/relationships/image" Target="../media/image16.gif"/><Relationship Id="rId10" Type="http://schemas.openxmlformats.org/officeDocument/2006/relationships/audio" Target="../media/media7.wav"/><Relationship Id="rId19" Type="http://schemas.microsoft.com/office/2007/relationships/media" Target="../media/media12.wav"/><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0.png"/><Relationship Id="rId27"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media16.wav"/><Relationship Id="rId13" Type="http://schemas.microsoft.com/office/2007/relationships/media" Target="../media/media19.wav"/><Relationship Id="rId18" Type="http://schemas.openxmlformats.org/officeDocument/2006/relationships/image" Target="../media/image20.png"/><Relationship Id="rId3" Type="http://schemas.microsoft.com/office/2007/relationships/media" Target="../media/media14.wav"/><Relationship Id="rId21" Type="http://schemas.openxmlformats.org/officeDocument/2006/relationships/image" Target="../media/image17.png"/><Relationship Id="rId7" Type="http://schemas.microsoft.com/office/2007/relationships/media" Target="../media/media16.wav"/><Relationship Id="rId12" Type="http://schemas.openxmlformats.org/officeDocument/2006/relationships/audio" Target="../media/media18.wav"/><Relationship Id="rId17" Type="http://schemas.openxmlformats.org/officeDocument/2006/relationships/image" Target="../media/image19.png"/><Relationship Id="rId2" Type="http://schemas.openxmlformats.org/officeDocument/2006/relationships/audio" Target="../media/media13.wav"/><Relationship Id="rId16" Type="http://schemas.openxmlformats.org/officeDocument/2006/relationships/image" Target="../media/image18.png"/><Relationship Id="rId20" Type="http://schemas.openxmlformats.org/officeDocument/2006/relationships/image" Target="../media/image21.png"/><Relationship Id="rId1" Type="http://schemas.microsoft.com/office/2007/relationships/media" Target="../media/media13.wav"/><Relationship Id="rId6" Type="http://schemas.openxmlformats.org/officeDocument/2006/relationships/audio" Target="../media/media15.wav"/><Relationship Id="rId11" Type="http://schemas.microsoft.com/office/2007/relationships/media" Target="../media/media18.wav"/><Relationship Id="rId5" Type="http://schemas.microsoft.com/office/2007/relationships/media" Target="../media/media15.wav"/><Relationship Id="rId15" Type="http://schemas.openxmlformats.org/officeDocument/2006/relationships/slideLayout" Target="../slideLayouts/slideLayout2.xml"/><Relationship Id="rId10" Type="http://schemas.openxmlformats.org/officeDocument/2006/relationships/audio" Target="../media/media17.wav"/><Relationship Id="rId19" Type="http://schemas.openxmlformats.org/officeDocument/2006/relationships/image" Target="../media/image16.gif"/><Relationship Id="rId4" Type="http://schemas.openxmlformats.org/officeDocument/2006/relationships/audio" Target="../media/media14.wav"/><Relationship Id="rId9" Type="http://schemas.microsoft.com/office/2007/relationships/media" Target="../media/media17.wav"/><Relationship Id="rId14" Type="http://schemas.openxmlformats.org/officeDocument/2006/relationships/audio" Target="../media/media19.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8</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28800" y="228600"/>
            <a:ext cx="8229600" cy="685800"/>
          </a:xfrm>
        </p:spPr>
        <p:txBody>
          <a:bodyPr/>
          <a:lstStyle/>
          <a:p>
            <a:r>
              <a:rPr lang="vi-VN" sz="3200" b="1">
                <a:solidFill>
                  <a:srgbClr val="0000FF"/>
                </a:solidFill>
                <a:cs typeface="Times New Roman" panose="02020603050405020304" pitchFamily="18" charset="0"/>
              </a:rPr>
              <a:t>Học hát </a:t>
            </a:r>
            <a:r>
              <a:rPr lang="en-US" sz="3200" b="1">
                <a:solidFill>
                  <a:srgbClr val="0000FF"/>
                </a:solidFill>
                <a:cs typeface="Times New Roman" panose="02020603050405020304" pitchFamily="18" charset="0"/>
              </a:rPr>
              <a:t>lời 2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pic>
        <p:nvPicPr>
          <p:cNvPr id="2" name="Doan 1">
            <a:hlinkClick r:id="" action="ppaction://media"/>
            <a:extLst>
              <a:ext uri="{FF2B5EF4-FFF2-40B4-BE49-F238E27FC236}">
                <a16:creationId xmlns:a16="http://schemas.microsoft.com/office/drawing/2014/main" id="{8977CD3F-0E1D-0A5F-89B1-27622698B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1066038"/>
            <a:ext cx="406400" cy="406400"/>
          </a:xfrm>
          <a:prstGeom prst="rect">
            <a:avLst/>
          </a:prstGeom>
        </p:spPr>
      </p:pic>
      <p:pic>
        <p:nvPicPr>
          <p:cNvPr id="4" name="Picture 3">
            <a:extLst>
              <a:ext uri="{FF2B5EF4-FFF2-40B4-BE49-F238E27FC236}">
                <a16:creationId xmlns:a16="http://schemas.microsoft.com/office/drawing/2014/main" id="{F7EB462F-D67E-2106-768C-3859F5F7F725}"/>
              </a:ext>
            </a:extLst>
          </p:cNvPr>
          <p:cNvPicPr>
            <a:picLocks noChangeAspect="1"/>
          </p:cNvPicPr>
          <p:nvPr/>
        </p:nvPicPr>
        <p:blipFill>
          <a:blip r:embed="rId5"/>
          <a:stretch>
            <a:fillRect/>
          </a:stretch>
        </p:blipFill>
        <p:spPr>
          <a:xfrm>
            <a:off x="969163" y="1828800"/>
            <a:ext cx="10279862" cy="4132522"/>
          </a:xfrm>
          <a:prstGeom prst="rect">
            <a:avLst/>
          </a:prstGeom>
        </p:spPr>
      </p:pic>
    </p:spTree>
    <p:extLst>
      <p:ext uri="{BB962C8B-B14F-4D97-AF65-F5344CB8AC3E}">
        <p14:creationId xmlns:p14="http://schemas.microsoft.com/office/powerpoint/2010/main" val="1538922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D7 CanhEnTuoiTho Beat Cm Tem120">
            <a:hlinkClick r:id="" action="ppaction://media"/>
            <a:extLst>
              <a:ext uri="{FF2B5EF4-FFF2-40B4-BE49-F238E27FC236}">
                <a16:creationId xmlns:a16="http://schemas.microsoft.com/office/drawing/2014/main" id="{4A6F6457-1EEE-43C4-07C8-89AE065812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0" y="599434"/>
            <a:ext cx="7708900" cy="6176270"/>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D5FA06EC-5E0E-DEE4-A2FD-423797AD8591}"/>
              </a:ext>
            </a:extLst>
          </p:cNvPr>
          <p:cNvSpPr txBox="1">
            <a:spLocks/>
          </p:cNvSpPr>
          <p:nvPr/>
        </p:nvSpPr>
        <p:spPr bwMode="auto">
          <a:xfrm>
            <a:off x="76200" y="228600"/>
            <a:ext cx="1203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cs typeface="Times New Roman" panose="02020603050405020304" pitchFamily="18" charset="0"/>
              </a:rPr>
              <a:t>II. </a:t>
            </a:r>
            <a:r>
              <a:rPr lang="vi-VN" sz="3200" b="1" kern="0">
                <a:solidFill>
                  <a:srgbClr val="C00000"/>
                </a:solidFill>
                <a:cs typeface="Times New Roman" panose="02020603050405020304" pitchFamily="18" charset="0"/>
              </a:rPr>
              <a:t>Gam t</a:t>
            </a:r>
            <a:r>
              <a:rPr lang="en-US" sz="3200" b="1" kern="0">
                <a:solidFill>
                  <a:srgbClr val="C00000"/>
                </a:solidFill>
                <a:cs typeface="Times New Roman" panose="02020603050405020304" pitchFamily="18" charset="0"/>
              </a:rPr>
              <a:t>hứ</a:t>
            </a:r>
            <a:r>
              <a:rPr lang="vi-VN" sz="3200" b="1" kern="0">
                <a:solidFill>
                  <a:srgbClr val="C00000"/>
                </a:solidFill>
                <a:cs typeface="Times New Roman" panose="02020603050405020304" pitchFamily="18" charset="0"/>
              </a:rPr>
              <a:t>, giọng t</a:t>
            </a:r>
            <a:r>
              <a:rPr lang="en-US" sz="3200" b="1" kern="0">
                <a:solidFill>
                  <a:srgbClr val="C00000"/>
                </a:solidFill>
                <a:cs typeface="Times New Roman" panose="02020603050405020304" pitchFamily="18" charset="0"/>
              </a:rPr>
              <a:t>hứ</a:t>
            </a:r>
            <a:r>
              <a:rPr lang="vi-VN" sz="3200" b="1" kern="0">
                <a:solidFill>
                  <a:srgbClr val="C00000"/>
                </a:solidFill>
                <a:cs typeface="Times New Roman" panose="02020603050405020304" pitchFamily="18" charset="0"/>
              </a:rPr>
              <a:t>, giọng </a:t>
            </a:r>
            <a:r>
              <a:rPr lang="en-US" sz="3200" b="1" kern="0">
                <a:solidFill>
                  <a:srgbClr val="C00000"/>
                </a:solidFill>
                <a:cs typeface="Times New Roman" panose="02020603050405020304" pitchFamily="18" charset="0"/>
              </a:rPr>
              <a:t>La</a:t>
            </a:r>
            <a:r>
              <a:rPr lang="vi-VN" sz="3200" b="1" kern="0">
                <a:solidFill>
                  <a:srgbClr val="C00000"/>
                </a:solidFill>
                <a:cs typeface="Times New Roman" panose="02020603050405020304" pitchFamily="18" charset="0"/>
              </a:rPr>
              <a:t> t</a:t>
            </a:r>
            <a:r>
              <a:rPr lang="en-US" sz="3200" b="1" kern="0">
                <a:solidFill>
                  <a:srgbClr val="C00000"/>
                </a:solidFill>
                <a:cs typeface="Times New Roman" panose="02020603050405020304" pitchFamily="18" charset="0"/>
              </a:rPr>
              <a:t>hứ</a:t>
            </a:r>
          </a:p>
        </p:txBody>
      </p:sp>
      <p:pic>
        <p:nvPicPr>
          <p:cNvPr id="4" name="Picture 3">
            <a:extLst>
              <a:ext uri="{FF2B5EF4-FFF2-40B4-BE49-F238E27FC236}">
                <a16:creationId xmlns:a16="http://schemas.microsoft.com/office/drawing/2014/main" id="{B3897C1B-73B1-8809-2853-9460EB9577A0}"/>
              </a:ext>
            </a:extLst>
          </p:cNvPr>
          <p:cNvPicPr>
            <a:picLocks noChangeAspect="1"/>
          </p:cNvPicPr>
          <p:nvPr/>
        </p:nvPicPr>
        <p:blipFill>
          <a:blip r:embed="rId2"/>
          <a:stretch>
            <a:fillRect/>
          </a:stretch>
        </p:blipFill>
        <p:spPr>
          <a:xfrm>
            <a:off x="184281" y="1083993"/>
            <a:ext cx="11807694" cy="5218524"/>
          </a:xfrm>
          <a:prstGeom prst="rect">
            <a:avLst/>
          </a:prstGeom>
        </p:spPr>
      </p:pic>
    </p:spTree>
    <p:extLst>
      <p:ext uri="{BB962C8B-B14F-4D97-AF65-F5344CB8AC3E}">
        <p14:creationId xmlns:p14="http://schemas.microsoft.com/office/powerpoint/2010/main" val="55067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nh hoa Gam- Giong Amoll">
            <a:hlinkClick r:id="" action="ppaction://media"/>
            <a:extLst>
              <a:ext uri="{FF2B5EF4-FFF2-40B4-BE49-F238E27FC236}">
                <a16:creationId xmlns:a16="http://schemas.microsoft.com/office/drawing/2014/main" id="{ED373270-DD3B-89D0-A47B-CC937DA943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3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2192000" cy="457200"/>
          </a:xfrm>
        </p:spPr>
        <p:txBody>
          <a:bodyPr/>
          <a:lstStyle/>
          <a:p>
            <a:r>
              <a:rPr lang="en-US" sz="3200" b="1">
                <a:solidFill>
                  <a:srgbClr val="00B050"/>
                </a:solidFill>
                <a:cs typeface="Times New Roman" panose="02020603050405020304" pitchFamily="18" charset="0"/>
              </a:rPr>
              <a:t>Thảo luận nhóm</a:t>
            </a:r>
          </a:p>
        </p:txBody>
      </p:sp>
      <p:sp>
        <p:nvSpPr>
          <p:cNvPr id="7" name="Rectangle 2"/>
          <p:cNvSpPr>
            <a:spLocks noChangeArrowheads="1"/>
          </p:cNvSpPr>
          <p:nvPr/>
        </p:nvSpPr>
        <p:spPr bwMode="auto">
          <a:xfrm>
            <a:off x="152400" y="1295400"/>
            <a:ext cx="5715000" cy="4482678"/>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Bậc I của giọng La thứ là nốt La, hãy dựa vào sơ đồ cấu tạo cung và nửa cung của gam thứ để xác định tên các nốt ở các bậc âm còn lại.</a:t>
            </a:r>
            <a:endParaRPr lang="en-US" sz="2400">
              <a:solidFill>
                <a:srgbClr val="0000FF"/>
              </a:solidFill>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Một bản nhạc viết ở giọng La thứ thì ở hoá biểu có dấu thăng hay dấu giáng nào không?</a:t>
            </a:r>
            <a:endParaRPr lang="en-US" sz="2400">
              <a:solidFill>
                <a:srgbClr val="0000FF"/>
              </a:solidFill>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Giọng La thứ có âm chủ là nốt gì? </a:t>
            </a:r>
            <a:endParaRPr lang="en-US" sz="2400">
              <a:solidFill>
                <a:srgbClr val="0000FF"/>
              </a:solidFill>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400">
                <a:solidFill>
                  <a:srgbClr val="0000FF"/>
                </a:solidFill>
                <a:latin typeface="+mj-lt"/>
                <a:ea typeface="Calibri" panose="020F0502020204030204" pitchFamily="34" charset="0"/>
              </a:rPr>
              <a:t>Bản nhạc viết ở giọng La thứ  thường được kết về nốt nào? </a:t>
            </a:r>
            <a:endParaRPr lang="en-US" sz="2400">
              <a:solidFill>
                <a:srgbClr val="0000FF"/>
              </a:solidFill>
              <a:effectLst/>
              <a:latin typeface="+mj-lt"/>
              <a:ea typeface="Calibri" panose="020F0502020204030204" pitchFamily="34" charset="0"/>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3872525"/>
            <a:ext cx="1981200" cy="1477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7FD32-8A5E-EF77-5CB9-7474FF132F3C}"/>
              </a:ext>
            </a:extLst>
          </p:cNvPr>
          <p:cNvPicPr>
            <a:picLocks noChangeAspect="1"/>
          </p:cNvPicPr>
          <p:nvPr/>
        </p:nvPicPr>
        <p:blipFill>
          <a:blip r:embed="rId3"/>
          <a:stretch>
            <a:fillRect/>
          </a:stretch>
        </p:blipFill>
        <p:spPr>
          <a:xfrm>
            <a:off x="6172200" y="1374239"/>
            <a:ext cx="5675787" cy="1568986"/>
          </a:xfrm>
          <a:prstGeom prst="rect">
            <a:avLst/>
          </a:prstGeom>
        </p:spPr>
      </p:pic>
    </p:spTree>
    <p:extLst>
      <p:ext uri="{BB962C8B-B14F-4D97-AF65-F5344CB8AC3E}">
        <p14:creationId xmlns:p14="http://schemas.microsoft.com/office/powerpoint/2010/main" val="651902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AF6FC11-EFAC-D8A9-ACC8-BA14647D8D82}"/>
              </a:ext>
            </a:extLst>
          </p:cNvPr>
          <p:cNvPicPr>
            <a:picLocks noChangeAspect="1"/>
          </p:cNvPicPr>
          <p:nvPr/>
        </p:nvPicPr>
        <p:blipFill>
          <a:blip r:embed="rId2"/>
          <a:stretch>
            <a:fillRect/>
          </a:stretch>
        </p:blipFill>
        <p:spPr>
          <a:xfrm>
            <a:off x="76196" y="685784"/>
            <a:ext cx="12007215" cy="5381244"/>
          </a:xfrm>
          <a:prstGeom prst="rect">
            <a:avLst/>
          </a:prstGeom>
        </p:spPr>
      </p:pic>
    </p:spTree>
    <p:extLst>
      <p:ext uri="{BB962C8B-B14F-4D97-AF65-F5344CB8AC3E}">
        <p14:creationId xmlns:p14="http://schemas.microsoft.com/office/powerpoint/2010/main" val="319627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7610E49-D892-4DE4-9429-4BDD006A40CF}"/>
              </a:ext>
            </a:extLst>
          </p:cNvPr>
          <p:cNvSpPr>
            <a:spLocks noGrp="1"/>
          </p:cNvSpPr>
          <p:nvPr>
            <p:ph type="title"/>
          </p:nvPr>
        </p:nvSpPr>
        <p:spPr>
          <a:xfrm>
            <a:off x="3886200" y="2590800"/>
            <a:ext cx="4432453" cy="472112"/>
          </a:xfrm>
        </p:spPr>
        <p:txBody>
          <a:bodyPr/>
          <a:lstStyle/>
          <a:p>
            <a:r>
              <a:rPr lang="en-US" sz="2800" b="1">
                <a:solidFill>
                  <a:srgbClr val="0000FF"/>
                </a:solidFill>
                <a:cs typeface="Times New Roman" panose="02020603050405020304" pitchFamily="18" charset="0"/>
              </a:rPr>
              <a:t>Đáp án </a:t>
            </a:r>
          </a:p>
        </p:txBody>
      </p:sp>
      <p:sp>
        <p:nvSpPr>
          <p:cNvPr id="15" name="Rectangle 2">
            <a:extLst>
              <a:ext uri="{FF2B5EF4-FFF2-40B4-BE49-F238E27FC236}">
                <a16:creationId xmlns:a16="http://schemas.microsoft.com/office/drawing/2014/main" id="{34212FE8-1459-74AD-A896-892CC2F6C63B}"/>
              </a:ext>
            </a:extLst>
          </p:cNvPr>
          <p:cNvSpPr>
            <a:spLocks noChangeArrowheads="1"/>
          </p:cNvSpPr>
          <p:nvPr/>
        </p:nvSpPr>
        <p:spPr bwMode="auto">
          <a:xfrm>
            <a:off x="228600" y="3197615"/>
            <a:ext cx="11734800" cy="2952515"/>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457200" marR="0" lvl="0" indent="-457200" algn="just" defTabSz="914400" rtl="0" eaLnBrk="0" fontAlgn="base" latinLnBrk="0" hangingPunct="0">
              <a:lnSpc>
                <a:spcPct val="114000"/>
              </a:lnSpc>
              <a:spcBef>
                <a:spcPts val="300"/>
              </a:spcBef>
              <a:spcAft>
                <a:spcPts val="300"/>
              </a:spcAft>
              <a:buClrTx/>
              <a:buSzTx/>
              <a:buAutoNum type="arabicPeriod"/>
              <a:tabLst/>
            </a:pPr>
            <a:r>
              <a:rPr lang="en-US" sz="2400">
                <a:solidFill>
                  <a:srgbClr val="0000FF"/>
                </a:solidFill>
                <a:latin typeface="+mj-lt"/>
                <a:ea typeface="Calibri" panose="020F0502020204030204" pitchFamily="34" charset="0"/>
              </a:rPr>
              <a:t>Những bài đọc nhạc trong SGK </a:t>
            </a:r>
            <a:r>
              <a:rPr lang="en-US" sz="2400" i="1">
                <a:solidFill>
                  <a:srgbClr val="0000FF"/>
                </a:solidFill>
                <a:latin typeface="+mj-lt"/>
                <a:ea typeface="Calibri" panose="020F0502020204030204" pitchFamily="34" charset="0"/>
              </a:rPr>
              <a:t>Âm nhạc 8 </a:t>
            </a:r>
            <a:r>
              <a:rPr lang="en-US" sz="2400">
                <a:solidFill>
                  <a:srgbClr val="0000FF"/>
                </a:solidFill>
                <a:latin typeface="+mj-lt"/>
                <a:ea typeface="Calibri" panose="020F0502020204030204" pitchFamily="34" charset="0"/>
              </a:rPr>
              <a:t>viết ở giọng La thứ:</a:t>
            </a:r>
          </a:p>
          <a:p>
            <a:pPr lvl="0" algn="just" eaLnBrk="0" hangingPunct="0">
              <a:lnSpc>
                <a:spcPct val="114000"/>
              </a:lnSpc>
              <a:spcBef>
                <a:spcPts val="300"/>
              </a:spcBef>
              <a:spcAft>
                <a:spcPts val="300"/>
              </a:spcAft>
            </a:pPr>
            <a:r>
              <a:rPr lang="en-US" sz="2400" i="1">
                <a:solidFill>
                  <a:srgbClr val="009900"/>
                </a:solidFill>
                <a:latin typeface="+mj-lt"/>
                <a:ea typeface="Calibri" panose="020F0502020204030204" pitchFamily="34" charset="0"/>
              </a:rPr>
              <a:t>   </a:t>
            </a:r>
            <a:r>
              <a:rPr lang="en-US" sz="2400">
                <a:solidFill>
                  <a:srgbClr val="009900"/>
                </a:solidFill>
                <a:cs typeface="Times New Roman" panose="02020603050405020304" pitchFamily="18" charset="0"/>
              </a:rPr>
              <a:t>–</a:t>
            </a:r>
            <a:r>
              <a:rPr lang="en-US" sz="2400" b="1">
                <a:solidFill>
                  <a:srgbClr val="0000FF"/>
                </a:solidFill>
                <a:cs typeface="Times New Roman" panose="02020603050405020304" pitchFamily="18" charset="0"/>
              </a:rPr>
              <a:t> </a:t>
            </a:r>
            <a:r>
              <a:rPr lang="en-US" sz="2400" i="1">
                <a:solidFill>
                  <a:srgbClr val="009900"/>
                </a:solidFill>
                <a:latin typeface="+mj-lt"/>
                <a:ea typeface="Calibri" panose="020F0502020204030204" pitchFamily="34" charset="0"/>
              </a:rPr>
              <a:t>Bài đọc nhạc số 7 </a:t>
            </a:r>
            <a:r>
              <a:rPr lang="en-US" sz="2400">
                <a:solidFill>
                  <a:srgbClr val="009900"/>
                </a:solidFill>
                <a:latin typeface="+mj-lt"/>
                <a:ea typeface="Calibri" panose="020F0502020204030204" pitchFamily="34" charset="0"/>
              </a:rPr>
              <a:t>(trang 57)</a:t>
            </a:r>
          </a:p>
          <a:p>
            <a:pPr lvl="0" algn="just" eaLnBrk="0" hangingPunct="0">
              <a:lnSpc>
                <a:spcPct val="114000"/>
              </a:lnSpc>
              <a:spcBef>
                <a:spcPts val="300"/>
              </a:spcBef>
              <a:spcAft>
                <a:spcPts val="300"/>
              </a:spcAft>
            </a:pPr>
            <a:r>
              <a:rPr lang="en-US" sz="2400">
                <a:solidFill>
                  <a:srgbClr val="009900"/>
                </a:solidFill>
                <a:cs typeface="Times New Roman" panose="02020603050405020304" pitchFamily="18" charset="0"/>
              </a:rPr>
              <a:t>   –</a:t>
            </a:r>
            <a:r>
              <a:rPr lang="en-US" sz="2400" b="1">
                <a:solidFill>
                  <a:srgbClr val="0000FF"/>
                </a:solidFill>
                <a:cs typeface="Times New Roman" panose="02020603050405020304" pitchFamily="18" charset="0"/>
              </a:rPr>
              <a:t> </a:t>
            </a:r>
            <a:r>
              <a:rPr lang="en-US" sz="2400" i="1">
                <a:solidFill>
                  <a:srgbClr val="009900"/>
                </a:solidFill>
                <a:ea typeface="Calibri" panose="020F0502020204030204" pitchFamily="34" charset="0"/>
              </a:rPr>
              <a:t>Bài đọc nhạc số 8 </a:t>
            </a:r>
            <a:r>
              <a:rPr lang="en-US" sz="2400">
                <a:solidFill>
                  <a:srgbClr val="009900"/>
                </a:solidFill>
                <a:latin typeface="+mj-lt"/>
                <a:ea typeface="Calibri" panose="020F0502020204030204" pitchFamily="34" charset="0"/>
              </a:rPr>
              <a:t>(trang 65)</a:t>
            </a:r>
          </a:p>
          <a:p>
            <a:pPr marR="0" lvl="0" algn="just" defTabSz="914400" rtl="0" eaLnBrk="0" fontAlgn="base" latinLnBrk="0" hangingPunct="0">
              <a:lnSpc>
                <a:spcPct val="114000"/>
              </a:lnSpc>
              <a:spcBef>
                <a:spcPts val="300"/>
              </a:spcBef>
              <a:spcAft>
                <a:spcPts val="300"/>
              </a:spcAft>
              <a:buClrTx/>
              <a:buSzTx/>
              <a:tabLst/>
            </a:pPr>
            <a:r>
              <a:rPr lang="en-US" sz="2400">
                <a:solidFill>
                  <a:srgbClr val="009900"/>
                </a:solidFill>
                <a:latin typeface="+mj-lt"/>
                <a:ea typeface="Calibri" panose="020F0502020204030204" pitchFamily="34" charset="0"/>
              </a:rPr>
              <a:t>2. </a:t>
            </a:r>
            <a:r>
              <a:rPr lang="en-US" sz="2400">
                <a:solidFill>
                  <a:srgbClr val="0000FF"/>
                </a:solidFill>
                <a:latin typeface="+mj-lt"/>
                <a:ea typeface="Calibri" panose="020F0502020204030204" pitchFamily="34" charset="0"/>
              </a:rPr>
              <a:t>Đặc điểm giống nhau của giọng Đô trưởng và giọng La thứ:</a:t>
            </a:r>
          </a:p>
          <a:p>
            <a:pPr lvl="0" algn="just" eaLnBrk="0" hangingPunct="0">
              <a:lnSpc>
                <a:spcPct val="114000"/>
              </a:lnSpc>
              <a:spcBef>
                <a:spcPts val="300"/>
              </a:spcBef>
              <a:spcAft>
                <a:spcPts val="300"/>
              </a:spcAft>
            </a:pPr>
            <a:r>
              <a:rPr lang="en-US" sz="2400" i="1">
                <a:solidFill>
                  <a:srgbClr val="009900"/>
                </a:solidFill>
                <a:ea typeface="Calibri" panose="020F0502020204030204" pitchFamily="34" charset="0"/>
              </a:rPr>
              <a:t>   </a:t>
            </a:r>
            <a:r>
              <a:rPr lang="en-US" sz="2400">
                <a:solidFill>
                  <a:srgbClr val="009900"/>
                </a:solidFill>
                <a:cs typeface="Times New Roman" panose="02020603050405020304" pitchFamily="18" charset="0"/>
              </a:rPr>
              <a:t>–</a:t>
            </a:r>
            <a:r>
              <a:rPr lang="en-US" sz="2400" b="1">
                <a:solidFill>
                  <a:srgbClr val="0000FF"/>
                </a:solidFill>
                <a:cs typeface="Times New Roman" panose="02020603050405020304" pitchFamily="18" charset="0"/>
              </a:rPr>
              <a:t> </a:t>
            </a:r>
            <a:r>
              <a:rPr lang="en-US" sz="2400">
                <a:solidFill>
                  <a:srgbClr val="009900"/>
                </a:solidFill>
                <a:ea typeface="Calibri" panose="020F0502020204030204" pitchFamily="34" charset="0"/>
              </a:rPr>
              <a:t>Thành phần âm gồm tất cả các bậc âm cơ bản: Đô, Rê, Mi, Pha, Son, La, Si.</a:t>
            </a:r>
          </a:p>
          <a:p>
            <a:pPr lvl="0" algn="just" eaLnBrk="0" hangingPunct="0">
              <a:lnSpc>
                <a:spcPct val="114000"/>
              </a:lnSpc>
              <a:spcBef>
                <a:spcPts val="300"/>
              </a:spcBef>
              <a:spcAft>
                <a:spcPts val="300"/>
              </a:spcAft>
            </a:pPr>
            <a:r>
              <a:rPr lang="en-US" sz="2400">
                <a:solidFill>
                  <a:srgbClr val="009900"/>
                </a:solidFill>
                <a:cs typeface="Times New Roman" panose="02020603050405020304" pitchFamily="18" charset="0"/>
              </a:rPr>
              <a:t>   –</a:t>
            </a:r>
            <a:r>
              <a:rPr lang="en-US" sz="2400" b="1">
                <a:solidFill>
                  <a:srgbClr val="0000FF"/>
                </a:solidFill>
                <a:cs typeface="Times New Roman" panose="02020603050405020304" pitchFamily="18" charset="0"/>
              </a:rPr>
              <a:t> </a:t>
            </a:r>
            <a:r>
              <a:rPr lang="en-US" sz="2400">
                <a:solidFill>
                  <a:srgbClr val="009900"/>
                </a:solidFill>
                <a:ea typeface="Calibri" panose="020F0502020204030204" pitchFamily="34" charset="0"/>
              </a:rPr>
              <a:t>Hoá biểu (hệ thống dấu hoá sau khoá nhạc) không có dấu thăng hoặc dấu giáng.</a:t>
            </a:r>
            <a:endParaRPr lang="en-US" sz="2400">
              <a:solidFill>
                <a:srgbClr val="009900"/>
              </a:solidFill>
              <a:latin typeface="+mj-lt"/>
              <a:ea typeface="Calibri" panose="020F0502020204030204" pitchFamily="34" charset="0"/>
            </a:endParaRPr>
          </a:p>
        </p:txBody>
      </p:sp>
      <p:grpSp>
        <p:nvGrpSpPr>
          <p:cNvPr id="4" name="Group 3">
            <a:extLst>
              <a:ext uri="{FF2B5EF4-FFF2-40B4-BE49-F238E27FC236}">
                <a16:creationId xmlns:a16="http://schemas.microsoft.com/office/drawing/2014/main" id="{DE00A180-46A9-6FBC-474C-1377635DA21C}"/>
              </a:ext>
            </a:extLst>
          </p:cNvPr>
          <p:cNvGrpSpPr/>
          <p:nvPr/>
        </p:nvGrpSpPr>
        <p:grpSpPr>
          <a:xfrm>
            <a:off x="685800" y="357606"/>
            <a:ext cx="10684304" cy="1970542"/>
            <a:chOff x="685800" y="357606"/>
            <a:chExt cx="10684304" cy="1970542"/>
          </a:xfrm>
        </p:grpSpPr>
        <p:pic>
          <p:nvPicPr>
            <p:cNvPr id="12" name="Picture 11">
              <a:extLst>
                <a:ext uri="{FF2B5EF4-FFF2-40B4-BE49-F238E27FC236}">
                  <a16:creationId xmlns:a16="http://schemas.microsoft.com/office/drawing/2014/main" id="{FA9E623D-CBC4-FDFC-855A-9240D9F57005}"/>
                </a:ext>
              </a:extLst>
            </p:cNvPr>
            <p:cNvPicPr>
              <a:picLocks noChangeAspect="1"/>
            </p:cNvPicPr>
            <p:nvPr/>
          </p:nvPicPr>
          <p:blipFill>
            <a:blip r:embed="rId2"/>
            <a:stretch>
              <a:fillRect/>
            </a:stretch>
          </p:blipFill>
          <p:spPr>
            <a:xfrm>
              <a:off x="706400" y="357606"/>
              <a:ext cx="1125085" cy="847286"/>
            </a:xfrm>
            <a:prstGeom prst="rect">
              <a:avLst/>
            </a:prstGeom>
          </p:spPr>
        </p:pic>
        <p:pic>
          <p:nvPicPr>
            <p:cNvPr id="3" name="Picture 2">
              <a:extLst>
                <a:ext uri="{FF2B5EF4-FFF2-40B4-BE49-F238E27FC236}">
                  <a16:creationId xmlns:a16="http://schemas.microsoft.com/office/drawing/2014/main" id="{14B819B0-780D-E262-3DBB-FF9C86C412D9}"/>
                </a:ext>
              </a:extLst>
            </p:cNvPr>
            <p:cNvPicPr>
              <a:picLocks noChangeAspect="1"/>
            </p:cNvPicPr>
            <p:nvPr/>
          </p:nvPicPr>
          <p:blipFill>
            <a:blip r:embed="rId3"/>
            <a:stretch>
              <a:fillRect/>
            </a:stretch>
          </p:blipFill>
          <p:spPr>
            <a:xfrm>
              <a:off x="685800" y="1204892"/>
              <a:ext cx="10684304" cy="1123256"/>
            </a:xfrm>
            <a:prstGeom prst="rect">
              <a:avLst/>
            </a:prstGeom>
          </p:spPr>
        </p:pic>
      </p:grpSp>
    </p:spTree>
    <p:extLst>
      <p:ext uri="{BB962C8B-B14F-4D97-AF65-F5344CB8AC3E}">
        <p14:creationId xmlns:p14="http://schemas.microsoft.com/office/powerpoint/2010/main" val="103862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524000"/>
          </a:xfrm>
        </p:spPr>
        <p:txBody>
          <a:bodyPr/>
          <a:lstStyle/>
          <a:p>
            <a:r>
              <a:rPr lang="en-US" sz="3200" b="1">
                <a:solidFill>
                  <a:srgbClr val="C00000"/>
                </a:solidFill>
              </a:rPr>
              <a:t>III. Trải nghiệm và khám phá:</a:t>
            </a:r>
            <a:br>
              <a:rPr lang="en-US" sz="3200" b="1">
                <a:solidFill>
                  <a:srgbClr val="C00000"/>
                </a:solidFill>
              </a:rPr>
            </a:br>
            <a:r>
              <a:rPr lang="vi-VN" sz="3200" b="1">
                <a:solidFill>
                  <a:srgbClr val="0000FF"/>
                </a:solidFill>
              </a:rPr>
              <a:t>Tạo ra một giai điệu ở giọng </a:t>
            </a:r>
            <a:r>
              <a:rPr lang="en-US" sz="3200" b="1">
                <a:solidFill>
                  <a:srgbClr val="0000FF"/>
                </a:solidFill>
              </a:rPr>
              <a:t>La thứ</a:t>
            </a:r>
            <a:r>
              <a:rPr lang="vi-VN" sz="3200" b="1">
                <a:solidFill>
                  <a:srgbClr val="0000FF"/>
                </a:solidFill>
              </a:rPr>
              <a:t> </a:t>
            </a:r>
            <a:endParaRPr lang="en-US" sz="3200" b="1" dirty="0">
              <a:solidFill>
                <a:srgbClr val="0000FF"/>
              </a:solidFill>
            </a:endParaRPr>
          </a:p>
        </p:txBody>
      </p:sp>
      <p:grpSp>
        <p:nvGrpSpPr>
          <p:cNvPr id="10" name="Group 9">
            <a:extLst>
              <a:ext uri="{FF2B5EF4-FFF2-40B4-BE49-F238E27FC236}">
                <a16:creationId xmlns:a16="http://schemas.microsoft.com/office/drawing/2014/main" id="{608748C3-97DB-23DF-AEF7-DFA2B0D376EC}"/>
              </a:ext>
            </a:extLst>
          </p:cNvPr>
          <p:cNvGrpSpPr/>
          <p:nvPr/>
        </p:nvGrpSpPr>
        <p:grpSpPr>
          <a:xfrm>
            <a:off x="635330" y="1976437"/>
            <a:ext cx="10921340" cy="2900363"/>
            <a:chOff x="635330" y="1752600"/>
            <a:chExt cx="10921340" cy="2900363"/>
          </a:xfrm>
        </p:grpSpPr>
        <p:pic>
          <p:nvPicPr>
            <p:cNvPr id="5" name="Picture 4">
              <a:extLst>
                <a:ext uri="{FF2B5EF4-FFF2-40B4-BE49-F238E27FC236}">
                  <a16:creationId xmlns:a16="http://schemas.microsoft.com/office/drawing/2014/main" id="{276F48EC-DFB7-472A-AEA8-F5D605C085A3}"/>
                </a:ext>
              </a:extLst>
            </p:cNvPr>
            <p:cNvPicPr>
              <a:picLocks noChangeAspect="1"/>
            </p:cNvPicPr>
            <p:nvPr/>
          </p:nvPicPr>
          <p:blipFill>
            <a:blip r:embed="rId2"/>
            <a:stretch>
              <a:fillRect/>
            </a:stretch>
          </p:blipFill>
          <p:spPr>
            <a:xfrm>
              <a:off x="635330" y="2195316"/>
              <a:ext cx="8839200" cy="1047946"/>
            </a:xfrm>
            <a:prstGeom prst="rect">
              <a:avLst/>
            </a:prstGeom>
          </p:spPr>
        </p:pic>
        <p:pic>
          <p:nvPicPr>
            <p:cNvPr id="7" name="Picture 6">
              <a:extLst>
                <a:ext uri="{FF2B5EF4-FFF2-40B4-BE49-F238E27FC236}">
                  <a16:creationId xmlns:a16="http://schemas.microsoft.com/office/drawing/2014/main" id="{91B2E02E-13CE-62AD-6A1B-9F4FE431BE2D}"/>
                </a:ext>
              </a:extLst>
            </p:cNvPr>
            <p:cNvPicPr>
              <a:picLocks noChangeAspect="1"/>
            </p:cNvPicPr>
            <p:nvPr/>
          </p:nvPicPr>
          <p:blipFill>
            <a:blip r:embed="rId3"/>
            <a:stretch>
              <a:fillRect/>
            </a:stretch>
          </p:blipFill>
          <p:spPr>
            <a:xfrm>
              <a:off x="762000" y="3624263"/>
              <a:ext cx="8737270" cy="1028700"/>
            </a:xfrm>
            <a:prstGeom prst="rect">
              <a:avLst/>
            </a:prstGeom>
          </p:spPr>
        </p:pic>
        <p:pic>
          <p:nvPicPr>
            <p:cNvPr id="9" name="Picture 8">
              <a:extLst>
                <a:ext uri="{FF2B5EF4-FFF2-40B4-BE49-F238E27FC236}">
                  <a16:creationId xmlns:a16="http://schemas.microsoft.com/office/drawing/2014/main" id="{FDF4F561-538C-DF53-2E99-2A0941C110DB}"/>
                </a:ext>
              </a:extLst>
            </p:cNvPr>
            <p:cNvPicPr>
              <a:picLocks noChangeAspect="1"/>
            </p:cNvPicPr>
            <p:nvPr/>
          </p:nvPicPr>
          <p:blipFill>
            <a:blip r:embed="rId4"/>
            <a:stretch>
              <a:fillRect/>
            </a:stretch>
          </p:blipFill>
          <p:spPr>
            <a:xfrm>
              <a:off x="9965995" y="1752600"/>
              <a:ext cx="1590675" cy="2677263"/>
            </a:xfrm>
            <a:prstGeom prst="rect">
              <a:avLst/>
            </a:prstGeom>
          </p:spPr>
        </p:pic>
      </p:grpSp>
    </p:spTree>
    <p:extLst>
      <p:ext uri="{BB962C8B-B14F-4D97-AF65-F5344CB8AC3E}">
        <p14:creationId xmlns:p14="http://schemas.microsoft.com/office/powerpoint/2010/main" val="362903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424C39-6505-4B1C-57BB-01B1C904E401}"/>
              </a:ext>
            </a:extLst>
          </p:cNvPr>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07302"/>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09800" y="2179639"/>
            <a:ext cx="8305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Cánh én tuổi thơ</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286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7</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ĐOÀN KẾT</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18542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13</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609600" y="3124200"/>
            <a:ext cx="10896600" cy="3048000"/>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Cánh én tuổi thơ</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C00000"/>
                </a:solidFill>
                <a:latin typeface="+mj-lt"/>
                <a:cs typeface="Times New Roman" panose="02020603050405020304" pitchFamily="18" charset="0"/>
              </a:rPr>
              <a:t>Tác phẩm </a:t>
            </a:r>
            <a:r>
              <a:rPr lang="vi-VN" b="1" i="1">
                <a:solidFill>
                  <a:srgbClr val="C00000"/>
                </a:solidFill>
                <a:latin typeface="+mj-lt"/>
                <a:cs typeface="Times New Roman" panose="02020603050405020304" pitchFamily="18" charset="0"/>
              </a:rPr>
              <a:t>Bóng cây kơ-nia</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Nhạc sĩ Phan Huỳnh Điểu</a:t>
            </a: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Lí thuyết</a:t>
            </a:r>
            <a:r>
              <a:rPr lang="vi-VN" b="1">
                <a:solidFill>
                  <a:srgbClr val="0000FF"/>
                </a:solidFill>
                <a:latin typeface="+mj-lt"/>
                <a:cs typeface="Times New Roman" panose="02020603050405020304" pitchFamily="18" charset="0"/>
              </a:rPr>
              <a:t> âm nhạc: </a:t>
            </a:r>
            <a:r>
              <a:rPr lang="vi-VN" b="1">
                <a:solidFill>
                  <a:srgbClr val="C00000"/>
                </a:solidFill>
                <a:latin typeface="+mj-lt"/>
                <a:cs typeface="Times New Roman" panose="02020603050405020304" pitchFamily="18" charset="0"/>
              </a:rPr>
              <a:t>Gam t</a:t>
            </a:r>
            <a:r>
              <a:rPr lang="en-US" b="1">
                <a:solidFill>
                  <a:srgbClr val="C00000"/>
                </a:solidFill>
                <a:latin typeface="+mj-lt"/>
                <a:cs typeface="Times New Roman" panose="02020603050405020304" pitchFamily="18" charset="0"/>
              </a:rPr>
              <a:t>hứ</a:t>
            </a:r>
            <a:r>
              <a:rPr lang="vi-VN" b="1">
                <a:solidFill>
                  <a:srgbClr val="C00000"/>
                </a:solidFill>
                <a:latin typeface="+mj-lt"/>
                <a:cs typeface="Times New Roman" panose="02020603050405020304" pitchFamily="18" charset="0"/>
              </a:rPr>
              <a:t>, giọng t</a:t>
            </a:r>
            <a:r>
              <a:rPr lang="en-US" b="1">
                <a:solidFill>
                  <a:srgbClr val="C00000"/>
                </a:solidFill>
                <a:latin typeface="+mj-lt"/>
                <a:cs typeface="Times New Roman" panose="02020603050405020304" pitchFamily="18" charset="0"/>
              </a:rPr>
              <a:t>hứ</a:t>
            </a:r>
            <a:r>
              <a:rPr lang="vi-VN"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giọng </a:t>
            </a:r>
            <a:r>
              <a:rPr lang="en-US" b="1">
                <a:solidFill>
                  <a:srgbClr val="C00000"/>
                </a:solidFill>
                <a:latin typeface="+mj-lt"/>
                <a:cs typeface="Times New Roman" panose="02020603050405020304" pitchFamily="18" charset="0"/>
              </a:rPr>
              <a:t>La thứ</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600200" y="2015591"/>
            <a:ext cx="8915400" cy="3928009"/>
          </a:xfrm>
        </p:spPr>
        <p:txBody>
          <a:bodyPr/>
          <a:lstStyle/>
          <a:p>
            <a:r>
              <a:rPr lang="en-US" sz="4000" b="1" dirty="0" err="1">
                <a:solidFill>
                  <a:srgbClr val="0000FF"/>
                </a:solidFill>
                <a:effectLst>
                  <a:outerShdw blurRad="38100" dist="38100" dir="2700000" algn="tl">
                    <a:srgbClr val="000000">
                      <a:alpha val="43137"/>
                    </a:srgbClr>
                  </a:outerShdw>
                </a:effectLst>
                <a:latin typeface="+mj-lt"/>
                <a:cs typeface="Times New Roman" panose="02020603050405020304" pitchFamily="18" charset="0"/>
              </a:rPr>
              <a:t>Tiết</a:t>
            </a:r>
            <a:r>
              <a:rPr lang="en-US" sz="4000" b="1" dirty="0">
                <a:solidFill>
                  <a:srgbClr val="0000FF"/>
                </a:solidFill>
                <a:effectLst>
                  <a:outerShdw blurRad="38100" dist="38100" dir="2700000" algn="tl">
                    <a:srgbClr val="000000">
                      <a:alpha val="43137"/>
                    </a:srgbClr>
                  </a:outerShdw>
                </a:effectLst>
                <a:latin typeface="+mj-lt"/>
                <a:cs typeface="Times New Roman" panose="02020603050405020304" pitchFamily="18" charset="0"/>
              </a:rPr>
              <a:t> 28</a:t>
            </a:r>
            <a:endParaRPr lang="en-US" sz="4000" dirty="0">
              <a:solidFill>
                <a:srgbClr val="0000FF"/>
              </a:solidFill>
              <a:latin typeface="+mj-lt"/>
              <a:cs typeface="Times New Roman" panose="02020603050405020304" pitchFamily="18" charset="0"/>
            </a:endParaRPr>
          </a:p>
          <a:p>
            <a:pPr algn="just"/>
            <a:r>
              <a:rPr lang="en-US" sz="2800" b="1" i="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Hát</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bài</a:t>
            </a:r>
            <a:r>
              <a:rPr lang="en-US" b="1" dirty="0">
                <a:solidFill>
                  <a:srgbClr val="C00000"/>
                </a:solidFill>
                <a:latin typeface="+mj-lt"/>
                <a:cs typeface="Times New Roman" panose="02020603050405020304" pitchFamily="18" charset="0"/>
              </a:rPr>
              <a:t> </a:t>
            </a:r>
            <a:r>
              <a:rPr lang="vi-VN" sz="3200" b="1" i="1" dirty="0">
                <a:solidFill>
                  <a:srgbClr val="C00000"/>
                </a:solidFill>
                <a:latin typeface="+mj-lt"/>
                <a:cs typeface="Times New Roman" panose="02020603050405020304" pitchFamily="18" charset="0"/>
              </a:rPr>
              <a:t>Cánh én tuổi thơ</a:t>
            </a:r>
            <a:endParaRPr lang="en-US" sz="3200" b="1" i="1" dirty="0">
              <a:solidFill>
                <a:srgbClr val="C00000"/>
              </a:solidFill>
              <a:latin typeface="+mj-lt"/>
              <a:cs typeface="Times New Roman" panose="02020603050405020304" pitchFamily="18" charset="0"/>
            </a:endParaRPr>
          </a:p>
          <a:p>
            <a:pPr algn="just"/>
            <a:r>
              <a:rPr lang="en-US" sz="2800"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Gam thứ, giọng thứ, giọng La thứ</a:t>
            </a:r>
            <a:endParaRPr lang="en-US" b="1" dirty="0">
              <a:solidFill>
                <a:srgbClr val="C00000"/>
              </a:solidFill>
              <a:latin typeface="+mj-lt"/>
              <a:cs typeface="Times New Roman" panose="02020603050405020304" pitchFamily="18" charset="0"/>
            </a:endParaRPr>
          </a:p>
          <a:p>
            <a:pPr algn="just"/>
            <a:r>
              <a:rPr lang="en-US" sz="2800" b="1" i="1" dirty="0">
                <a:solidFill>
                  <a:srgbClr val="C00000"/>
                </a:solidFill>
                <a:latin typeface="+mj-lt"/>
                <a:cs typeface="Times New Roman" panose="02020603050405020304" pitchFamily="18" charset="0"/>
              </a:rPr>
              <a:t>– </a:t>
            </a:r>
            <a:r>
              <a:rPr lang="en-US" sz="2800" b="1" dirty="0">
                <a:solidFill>
                  <a:srgbClr val="C00000"/>
                </a:solidFill>
                <a:latin typeface="+mj-lt"/>
                <a:cs typeface="Times New Roman" panose="02020603050405020304" pitchFamily="18" charset="0"/>
              </a:rPr>
              <a:t>TN&amp;KP: </a:t>
            </a:r>
            <a:r>
              <a:rPr lang="vi-VN" b="1" dirty="0">
                <a:solidFill>
                  <a:srgbClr val="C00000"/>
                </a:solidFill>
                <a:latin typeface="+mj-lt"/>
                <a:cs typeface="Times New Roman" panose="02020603050405020304" pitchFamily="18" charset="0"/>
              </a:rPr>
              <a:t>Tạo ra một giai điệu ở giọng La thứ</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5B712-4CEF-C971-7409-98B34F52645E}"/>
              </a:ext>
            </a:extLst>
          </p:cNvPr>
          <p:cNvPicPr>
            <a:picLocks noChangeAspect="1"/>
          </p:cNvPicPr>
          <p:nvPr/>
        </p:nvPicPr>
        <p:blipFill>
          <a:blip r:embed="rId2"/>
          <a:stretch>
            <a:fillRect/>
          </a:stretch>
        </p:blipFill>
        <p:spPr>
          <a:xfrm>
            <a:off x="2438400" y="563562"/>
            <a:ext cx="7183424" cy="6140100"/>
          </a:xfrm>
          <a:prstGeom prst="rect">
            <a:avLst/>
          </a:prstGeom>
        </p:spPr>
      </p:pic>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22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600" y="853440"/>
            <a:ext cx="6324600" cy="5928360"/>
          </a:xfrm>
        </p:spPr>
        <p:txBody>
          <a:bodyPr/>
          <a:lstStyle/>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Với giai điệu thiết tha, lời ca giàu hình ảnh, suốt nhiều năm qua </a:t>
            </a:r>
            <a:r>
              <a:rPr lang="vi-VN" sz="2000" i="1">
                <a:solidFill>
                  <a:srgbClr val="C00000"/>
                </a:solidFill>
                <a:effectLst/>
                <a:latin typeface="+mj-lt"/>
                <a:ea typeface="Calibri" panose="020F0502020204030204" pitchFamily="34" charset="0"/>
                <a:cs typeface="Times New Roman" panose="02020603050405020304" pitchFamily="18" charset="0"/>
              </a:rPr>
              <a:t>Cánh én tuổi thơ </a:t>
            </a:r>
            <a:r>
              <a:rPr lang="vi-VN" sz="2000">
                <a:solidFill>
                  <a:srgbClr val="0000FF"/>
                </a:solidFill>
                <a:effectLst/>
                <a:latin typeface="+mj-lt"/>
                <a:ea typeface="Calibri" panose="020F0502020204030204" pitchFamily="34" charset="0"/>
                <a:cs typeface="Times New Roman" panose="02020603050405020304" pitchFamily="18" charset="0"/>
              </a:rPr>
              <a:t>là bài hát được thiếu nhi Việt Nam yêu thích. Năm 2000, báo Thiếu niên Tiền phong, Hội Nhạc sĩ Việt Nam, Ban Khoa học Giáo dục VTV, Ban Âm nhạc Đài Tiếng nói Việt Nam đã bình chọn Cánh én tuổi thơ vào danh sách “</a:t>
            </a:r>
            <a:r>
              <a:rPr lang="vi-VN" sz="2000" i="1">
                <a:solidFill>
                  <a:srgbClr val="0000FF"/>
                </a:solidFill>
                <a:effectLst/>
                <a:latin typeface="+mj-lt"/>
                <a:ea typeface="Calibri" panose="020F0502020204030204" pitchFamily="34" charset="0"/>
                <a:cs typeface="Times New Roman" panose="02020603050405020304" pitchFamily="18" charset="0"/>
              </a:rPr>
              <a:t>50 bài hát thiếu nhi hay nhất thế kỉ XX</a:t>
            </a:r>
            <a:r>
              <a:rPr lang="vi-VN" sz="2000">
                <a:solidFill>
                  <a:srgbClr val="0000FF"/>
                </a:solidFill>
                <a:effectLst/>
                <a:latin typeface="+mj-lt"/>
                <a:ea typeface="Calibri" panose="020F0502020204030204" pitchFamily="34" charset="0"/>
                <a:cs typeface="Times New Roman" panose="02020603050405020304" pitchFamily="18" charset="0"/>
              </a:rPr>
              <a:t>”. Nội dung bài hát truyền đi thông điệp: Mỗi cá nhân không thể sống nếu tách mình ra khỏi vòng tay của cộng đồng.</a:t>
            </a:r>
            <a:endParaRPr lang="en-US" sz="2000">
              <a:solidFill>
                <a:srgbClr val="0000FF"/>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Tác giả bài hát là nhạc sĩ </a:t>
            </a:r>
            <a:r>
              <a:rPr lang="vi-VN" sz="2000">
                <a:solidFill>
                  <a:srgbClr val="C00000"/>
                </a:solidFill>
                <a:effectLst/>
                <a:latin typeface="+mj-lt"/>
                <a:ea typeface="Calibri" panose="020F0502020204030204" pitchFamily="34" charset="0"/>
                <a:cs typeface="Times New Roman" panose="02020603050405020304" pitchFamily="18" charset="0"/>
              </a:rPr>
              <a:t>Phạm Tuyên</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ông đã sáng tác nhiều ca khúc cho lứa tuổi học sinh</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như:</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i="1">
                <a:solidFill>
                  <a:srgbClr val="00B050"/>
                </a:solidFill>
                <a:effectLst/>
                <a:latin typeface="+mj-lt"/>
                <a:ea typeface="Calibri" panose="020F0502020204030204" pitchFamily="34" charset="0"/>
                <a:cs typeface="Times New Roman" panose="02020603050405020304" pitchFamily="18" charset="0"/>
              </a:rPr>
              <a:t>Tiến lên đoàn viên, Chiếc đèn ông sao, Hành khúc Đội Thiếu niên Tìền phong Hồ Chí Minh,</a:t>
            </a:r>
            <a:r>
              <a:rPr lang="en-US" sz="2000" i="1">
                <a:solidFill>
                  <a:srgbClr val="00B050"/>
                </a:solidFill>
                <a:effectLst/>
                <a:latin typeface="+mj-lt"/>
                <a:ea typeface="Calibri" panose="020F0502020204030204" pitchFamily="34" charset="0"/>
                <a:cs typeface="Times New Roman" panose="02020603050405020304" pitchFamily="18" charset="0"/>
              </a:rPr>
              <a:t> </a:t>
            </a:r>
            <a:r>
              <a:rPr lang="vi-VN" sz="2000" i="1">
                <a:solidFill>
                  <a:srgbClr val="00B050"/>
                </a:solidFill>
                <a:effectLst/>
                <a:latin typeface="+mj-lt"/>
                <a:ea typeface="Calibri" panose="020F0502020204030204" pitchFamily="34" charset="0"/>
                <a:cs typeface="Times New Roman" panose="02020603050405020304" pitchFamily="18" charset="0"/>
              </a:rPr>
              <a:t>Gặp nhau dưới trời</a:t>
            </a:r>
            <a:r>
              <a:rPr lang="en-US" sz="2000" i="1">
                <a:solidFill>
                  <a:srgbClr val="00B050"/>
                </a:solidFill>
                <a:effectLst/>
                <a:latin typeface="+mj-lt"/>
                <a:ea typeface="Calibri" panose="020F0502020204030204" pitchFamily="34" charset="0"/>
                <a:cs typeface="Times New Roman" panose="02020603050405020304" pitchFamily="18" charset="0"/>
              </a:rPr>
              <a:t> thu</a:t>
            </a:r>
            <a:r>
              <a:rPr lang="vi-VN" sz="2000" i="1">
                <a:solidFill>
                  <a:srgbClr val="00B050"/>
                </a:solidFill>
                <a:effectLst/>
                <a:latin typeface="+mj-lt"/>
                <a:ea typeface="Calibri" panose="020F0502020204030204" pitchFamily="34" charset="0"/>
                <a:cs typeface="Times New Roman" panose="02020603050405020304" pitchFamily="18" charset="0"/>
              </a:rPr>
              <a:t> Hà Nội, Cô và mẹ, Cánh én tuổi thơ,… </a:t>
            </a:r>
            <a:endParaRPr lang="en-US" sz="2000" i="1">
              <a:solidFill>
                <a:srgbClr val="00B050"/>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Năm 2012, ông được Nhà nước trao tặng Giải thưởng Hồ Chí Minh về Văn học – Nghệ thuật. </a:t>
            </a:r>
          </a:p>
        </p:txBody>
      </p:sp>
      <p:pic>
        <p:nvPicPr>
          <p:cNvPr id="4" name="Picture 3">
            <a:extLst>
              <a:ext uri="{FF2B5EF4-FFF2-40B4-BE49-F238E27FC236}">
                <a16:creationId xmlns:a16="http://schemas.microsoft.com/office/drawing/2014/main" id="{16B53DCD-F7EE-AAFC-FB55-8731EB62F246}"/>
              </a:ext>
            </a:extLst>
          </p:cNvPr>
          <p:cNvPicPr>
            <a:picLocks noChangeAspect="1"/>
          </p:cNvPicPr>
          <p:nvPr/>
        </p:nvPicPr>
        <p:blipFill rotWithShape="1">
          <a:blip r:embed="rId2"/>
          <a:srcRect l="14919" r="14919"/>
          <a:stretch/>
        </p:blipFill>
        <p:spPr>
          <a:xfrm>
            <a:off x="6773672" y="1524000"/>
            <a:ext cx="5156200" cy="4133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D7 CanhEnTuoiTho Trang Hat Cm Tem120">
            <a:hlinkClick r:id="" action="ppaction://media"/>
            <a:extLst>
              <a:ext uri="{FF2B5EF4-FFF2-40B4-BE49-F238E27FC236}">
                <a16:creationId xmlns:a16="http://schemas.microsoft.com/office/drawing/2014/main" id="{6325B2DE-57E8-8465-914A-F4149EB248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4700" y="422379"/>
            <a:ext cx="7937500" cy="6359421"/>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oi dong bai hat giong thu">
            <a:hlinkClick r:id="" action="ppaction://media"/>
            <a:extLst>
              <a:ext uri="{FF2B5EF4-FFF2-40B4-BE49-F238E27FC236}">
                <a16:creationId xmlns:a16="http://schemas.microsoft.com/office/drawing/2014/main" id="{72016E0E-57D4-2236-E85A-1EB8109A1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493143"/>
            <a:ext cx="9144000" cy="4002657"/>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4C73406-D370-5398-8BC4-71D142BE5B81}"/>
              </a:ext>
            </a:extLst>
          </p:cNvPr>
          <p:cNvPicPr>
            <a:picLocks noChangeAspect="1"/>
          </p:cNvPicPr>
          <p:nvPr/>
        </p:nvPicPr>
        <p:blipFill>
          <a:blip r:embed="rId22"/>
          <a:stretch>
            <a:fillRect/>
          </a:stretch>
        </p:blipFill>
        <p:spPr>
          <a:xfrm>
            <a:off x="1835990" y="5704737"/>
            <a:ext cx="7056152" cy="1020270"/>
          </a:xfrm>
          <a:prstGeom prst="rect">
            <a:avLst/>
          </a:prstGeom>
        </p:spPr>
      </p:pic>
      <p:pic>
        <p:nvPicPr>
          <p:cNvPr id="20" name="Picture 19">
            <a:extLst>
              <a:ext uri="{FF2B5EF4-FFF2-40B4-BE49-F238E27FC236}">
                <a16:creationId xmlns:a16="http://schemas.microsoft.com/office/drawing/2014/main" id="{B9482D3A-786F-1A60-4971-3B5551E1B448}"/>
              </a:ext>
            </a:extLst>
          </p:cNvPr>
          <p:cNvPicPr>
            <a:picLocks noChangeAspect="1"/>
          </p:cNvPicPr>
          <p:nvPr/>
        </p:nvPicPr>
        <p:blipFill>
          <a:blip r:embed="rId23"/>
          <a:stretch>
            <a:fillRect/>
          </a:stretch>
        </p:blipFill>
        <p:spPr>
          <a:xfrm>
            <a:off x="1835990" y="3718349"/>
            <a:ext cx="7124742" cy="1054565"/>
          </a:xfrm>
          <a:prstGeom prst="rect">
            <a:avLst/>
          </a:prstGeom>
        </p:spPr>
      </p:pic>
      <p:pic>
        <p:nvPicPr>
          <p:cNvPr id="22" name="Picture 21">
            <a:extLst>
              <a:ext uri="{FF2B5EF4-FFF2-40B4-BE49-F238E27FC236}">
                <a16:creationId xmlns:a16="http://schemas.microsoft.com/office/drawing/2014/main" id="{F82D5B1B-477F-DC8F-8B08-E4CCD575D2B5}"/>
              </a:ext>
            </a:extLst>
          </p:cNvPr>
          <p:cNvPicPr>
            <a:picLocks noChangeAspect="1"/>
          </p:cNvPicPr>
          <p:nvPr/>
        </p:nvPicPr>
        <p:blipFill>
          <a:blip r:embed="rId24"/>
          <a:stretch>
            <a:fillRect/>
          </a:stretch>
        </p:blipFill>
        <p:spPr>
          <a:xfrm>
            <a:off x="1838070" y="4702878"/>
            <a:ext cx="7099021" cy="1028844"/>
          </a:xfrm>
          <a:prstGeom prst="rect">
            <a:avLst/>
          </a:prstGeom>
        </p:spPr>
      </p:pic>
      <p:pic>
        <p:nvPicPr>
          <p:cNvPr id="12" name="Picture 11">
            <a:extLst>
              <a:ext uri="{FF2B5EF4-FFF2-40B4-BE49-F238E27FC236}">
                <a16:creationId xmlns:a16="http://schemas.microsoft.com/office/drawing/2014/main" id="{83F44B6A-B59A-1F79-6657-BFD48EAC23E3}"/>
              </a:ext>
            </a:extLst>
          </p:cNvPr>
          <p:cNvPicPr>
            <a:picLocks noChangeAspect="1"/>
          </p:cNvPicPr>
          <p:nvPr/>
        </p:nvPicPr>
        <p:blipFill>
          <a:blip r:embed="rId25"/>
          <a:stretch>
            <a:fillRect/>
          </a:stretch>
        </p:blipFill>
        <p:spPr>
          <a:xfrm>
            <a:off x="1853310" y="1665365"/>
            <a:ext cx="7090447" cy="1054565"/>
          </a:xfrm>
          <a:prstGeom prst="rect">
            <a:avLst/>
          </a:prstGeom>
        </p:spPr>
      </p:pic>
      <p:pic>
        <p:nvPicPr>
          <p:cNvPr id="9" name="Picture 8">
            <a:extLst>
              <a:ext uri="{FF2B5EF4-FFF2-40B4-BE49-F238E27FC236}">
                <a16:creationId xmlns:a16="http://schemas.microsoft.com/office/drawing/2014/main" id="{ADD54AB9-2B21-2C7C-02CD-7D5CAD365044}"/>
              </a:ext>
            </a:extLst>
          </p:cNvPr>
          <p:cNvPicPr>
            <a:picLocks noChangeAspect="1"/>
          </p:cNvPicPr>
          <p:nvPr/>
        </p:nvPicPr>
        <p:blipFill>
          <a:blip r:embed="rId26"/>
          <a:stretch>
            <a:fillRect/>
          </a:stretch>
        </p:blipFill>
        <p:spPr>
          <a:xfrm>
            <a:off x="1858830" y="2687798"/>
            <a:ext cx="7107594" cy="985975"/>
          </a:xfrm>
          <a:prstGeom prst="rect">
            <a:avLst/>
          </a:prstGeom>
        </p:spPr>
      </p:pic>
      <p:pic>
        <p:nvPicPr>
          <p:cNvPr id="3" name="Picture 2">
            <a:extLst>
              <a:ext uri="{FF2B5EF4-FFF2-40B4-BE49-F238E27FC236}">
                <a16:creationId xmlns:a16="http://schemas.microsoft.com/office/drawing/2014/main" id="{EE539F39-15D5-ACC9-32A2-33DA3F01431A}"/>
              </a:ext>
            </a:extLst>
          </p:cNvPr>
          <p:cNvPicPr>
            <a:picLocks noChangeAspect="1"/>
          </p:cNvPicPr>
          <p:nvPr/>
        </p:nvPicPr>
        <p:blipFill>
          <a:blip r:embed="rId27"/>
          <a:stretch>
            <a:fillRect/>
          </a:stretch>
        </p:blipFill>
        <p:spPr>
          <a:xfrm>
            <a:off x="1839976" y="689610"/>
            <a:ext cx="7039004" cy="1037417"/>
          </a:xfrm>
          <a:prstGeom prst="rect">
            <a:avLst/>
          </a:prstGeom>
        </p:spPr>
      </p:pic>
      <p:sp>
        <p:nvSpPr>
          <p:cNvPr id="18" name="Left Brace 17"/>
          <p:cNvSpPr/>
          <p:nvPr/>
        </p:nvSpPr>
        <p:spPr bwMode="auto">
          <a:xfrm>
            <a:off x="1288288" y="638175"/>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lời 1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364488" y="65405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70523" y="904240"/>
            <a:ext cx="219075" cy="466725"/>
          </a:xfrm>
          <a:prstGeom prst="rect">
            <a:avLst/>
          </a:prstGeom>
        </p:spPr>
      </p:pic>
      <p:pic>
        <p:nvPicPr>
          <p:cNvPr id="11" name="Picture 1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403860" y="1908175"/>
            <a:ext cx="219075" cy="466725"/>
          </a:xfrm>
          <a:prstGeom prst="rect">
            <a:avLst/>
          </a:prstGeom>
        </p:spPr>
      </p:pic>
      <p:pic>
        <p:nvPicPr>
          <p:cNvPr id="13" name="Picture 1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21576" y="1485900"/>
            <a:ext cx="219075" cy="466725"/>
          </a:xfrm>
          <a:prstGeom prst="rect">
            <a:avLst/>
          </a:prstGeom>
        </p:spPr>
      </p:pic>
      <p:sp>
        <p:nvSpPr>
          <p:cNvPr id="14" name="Left Brace 13"/>
          <p:cNvSpPr/>
          <p:nvPr/>
        </p:nvSpPr>
        <p:spPr bwMode="auto">
          <a:xfrm>
            <a:off x="1364487" y="26670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21576" y="3528695"/>
            <a:ext cx="219075" cy="466725"/>
          </a:xfrm>
          <a:prstGeom prst="rect">
            <a:avLst/>
          </a:prstGeom>
        </p:spPr>
      </p:pic>
      <p:pic>
        <p:nvPicPr>
          <p:cNvPr id="19" name="Picture 1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711073" y="3518853"/>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64788" y="290322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98125" y="3965575"/>
            <a:ext cx="219075" cy="466725"/>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367344" y="476504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24433" y="5626100"/>
            <a:ext cx="219075" cy="466725"/>
          </a:xfrm>
          <a:prstGeom prst="rect">
            <a:avLst/>
          </a:prstGeom>
        </p:spPr>
      </p:pic>
      <p:pic>
        <p:nvPicPr>
          <p:cNvPr id="32" name="Picture 31">
            <a:extLst>
              <a:ext uri="{FF2B5EF4-FFF2-40B4-BE49-F238E27FC236}">
                <a16:creationId xmlns:a16="http://schemas.microsoft.com/office/drawing/2014/main" id="{7F5CF68A-91E1-91D5-F47B-13D12339508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367645" y="4970780"/>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1400982" y="5931535"/>
            <a:ext cx="219075" cy="466725"/>
          </a:xfrm>
          <a:prstGeom prst="rect">
            <a:avLst/>
          </a:prstGeom>
        </p:spPr>
      </p:pic>
      <p:pic>
        <p:nvPicPr>
          <p:cNvPr id="6" name="Cau 1">
            <a:hlinkClick r:id="" action="ppaction://media"/>
            <a:extLst>
              <a:ext uri="{FF2B5EF4-FFF2-40B4-BE49-F238E27FC236}">
                <a16:creationId xmlns:a16="http://schemas.microsoft.com/office/drawing/2014/main" id="{A220ADBA-0AA2-9532-CE09-AF5EE022D471}"/>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0668000" y="824865"/>
            <a:ext cx="406400" cy="406400"/>
          </a:xfrm>
          <a:prstGeom prst="rect">
            <a:avLst/>
          </a:prstGeom>
        </p:spPr>
      </p:pic>
      <p:pic>
        <p:nvPicPr>
          <p:cNvPr id="7" name="Cau 2">
            <a:hlinkClick r:id="" action="ppaction://media"/>
            <a:extLst>
              <a:ext uri="{FF2B5EF4-FFF2-40B4-BE49-F238E27FC236}">
                <a16:creationId xmlns:a16="http://schemas.microsoft.com/office/drawing/2014/main" id="{6F266DFA-962D-BCD6-042E-4B441C2DE4D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0668000" y="1844675"/>
            <a:ext cx="406400" cy="406400"/>
          </a:xfrm>
          <a:prstGeom prst="rect">
            <a:avLst/>
          </a:prstGeom>
        </p:spPr>
      </p:pic>
      <p:pic>
        <p:nvPicPr>
          <p:cNvPr id="8" name="Cau 1+2">
            <a:hlinkClick r:id="" action="ppaction://media"/>
            <a:extLst>
              <a:ext uri="{FF2B5EF4-FFF2-40B4-BE49-F238E27FC236}">
                <a16:creationId xmlns:a16="http://schemas.microsoft.com/office/drawing/2014/main" id="{9087D6A6-24A1-9E95-A52D-F6607901671C}"/>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0668000" y="1334770"/>
            <a:ext cx="406400" cy="406400"/>
          </a:xfrm>
          <a:prstGeom prst="rect">
            <a:avLst/>
          </a:prstGeom>
        </p:spPr>
      </p:pic>
      <p:pic>
        <p:nvPicPr>
          <p:cNvPr id="10" name="Cau 3">
            <a:hlinkClick r:id="" action="ppaction://media"/>
            <a:extLst>
              <a:ext uri="{FF2B5EF4-FFF2-40B4-BE49-F238E27FC236}">
                <a16:creationId xmlns:a16="http://schemas.microsoft.com/office/drawing/2014/main" id="{A64CB494-EABC-BD4E-3AAE-BA012144209A}"/>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0668000" y="2774385"/>
            <a:ext cx="406400" cy="406400"/>
          </a:xfrm>
          <a:prstGeom prst="rect">
            <a:avLst/>
          </a:prstGeom>
        </p:spPr>
      </p:pic>
      <p:pic>
        <p:nvPicPr>
          <p:cNvPr id="15" name="Cau 4">
            <a:hlinkClick r:id="" action="ppaction://media"/>
            <a:extLst>
              <a:ext uri="{FF2B5EF4-FFF2-40B4-BE49-F238E27FC236}">
                <a16:creationId xmlns:a16="http://schemas.microsoft.com/office/drawing/2014/main" id="{9725DD07-9F30-46B5-8EC9-0EA812AED25D}"/>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0668000" y="3886200"/>
            <a:ext cx="406400" cy="406400"/>
          </a:xfrm>
          <a:prstGeom prst="rect">
            <a:avLst/>
          </a:prstGeom>
        </p:spPr>
      </p:pic>
      <p:pic>
        <p:nvPicPr>
          <p:cNvPr id="16" name="Cau 3+4">
            <a:hlinkClick r:id="" action="ppaction://media"/>
            <a:extLst>
              <a:ext uri="{FF2B5EF4-FFF2-40B4-BE49-F238E27FC236}">
                <a16:creationId xmlns:a16="http://schemas.microsoft.com/office/drawing/2014/main" id="{70F4CBA1-02B9-D85E-006E-4A5BD98D23DB}"/>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0668000" y="3369152"/>
            <a:ext cx="406400" cy="406400"/>
          </a:xfrm>
          <a:prstGeom prst="rect">
            <a:avLst/>
          </a:prstGeom>
        </p:spPr>
      </p:pic>
      <p:pic>
        <p:nvPicPr>
          <p:cNvPr id="21" name="Cau 5">
            <a:hlinkClick r:id="" action="ppaction://media"/>
            <a:extLst>
              <a:ext uri="{FF2B5EF4-FFF2-40B4-BE49-F238E27FC236}">
                <a16:creationId xmlns:a16="http://schemas.microsoft.com/office/drawing/2014/main" id="{9E16192C-D12D-FF27-BD0A-70993748B24B}"/>
              </a:ext>
            </a:extLst>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10668000" y="4913631"/>
            <a:ext cx="406400" cy="406400"/>
          </a:xfrm>
          <a:prstGeom prst="rect">
            <a:avLst/>
          </a:prstGeom>
        </p:spPr>
      </p:pic>
      <p:pic>
        <p:nvPicPr>
          <p:cNvPr id="23" name="Cau 6">
            <a:hlinkClick r:id="" action="ppaction://media"/>
            <a:extLst>
              <a:ext uri="{FF2B5EF4-FFF2-40B4-BE49-F238E27FC236}">
                <a16:creationId xmlns:a16="http://schemas.microsoft.com/office/drawing/2014/main" id="{766930B9-FAB1-CE48-A27C-1AC270EBF0C1}"/>
              </a:ext>
            </a:extLst>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10668000" y="5852160"/>
            <a:ext cx="406400" cy="406400"/>
          </a:xfrm>
          <a:prstGeom prst="rect">
            <a:avLst/>
          </a:prstGeom>
        </p:spPr>
      </p:pic>
      <p:pic>
        <p:nvPicPr>
          <p:cNvPr id="26" name="Cau 5+6">
            <a:hlinkClick r:id="" action="ppaction://media"/>
            <a:extLst>
              <a:ext uri="{FF2B5EF4-FFF2-40B4-BE49-F238E27FC236}">
                <a16:creationId xmlns:a16="http://schemas.microsoft.com/office/drawing/2014/main" id="{4904312D-BD1C-2631-2E75-BD16A3C52B38}"/>
              </a:ext>
            </a:extLst>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0668000" y="5408656"/>
            <a:ext cx="406400" cy="406400"/>
          </a:xfrm>
          <a:prstGeom prst="rect">
            <a:avLst/>
          </a:prstGeom>
        </p:spPr>
      </p:pic>
      <p:pic>
        <p:nvPicPr>
          <p:cNvPr id="27" name="Doan 1">
            <a:hlinkClick r:id="" action="ppaction://media"/>
            <a:extLst>
              <a:ext uri="{FF2B5EF4-FFF2-40B4-BE49-F238E27FC236}">
                <a16:creationId xmlns:a16="http://schemas.microsoft.com/office/drawing/2014/main" id="{5716EC0E-81D4-FAE7-873E-EFA83FA9D804}"/>
              </a:ext>
            </a:extLst>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0287000" y="3379101"/>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md type="call" cmd="stop">
                                      <p:cBhvr>
                                        <p:cTn id="11" dur="1">
                                          <p:stCondLst>
                                            <p:cond delay="499"/>
                                          </p:stCondLst>
                                        </p:cTn>
                                        <p:tgtEl>
                                          <p:spTgt spid="6"/>
                                        </p:tgtEl>
                                      </p:cBhvr>
                                    </p:cmd>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md type="call" cmd="stop">
                                      <p:cBhvr>
                                        <p:cTn id="26" dur="1">
                                          <p:stCondLst>
                                            <p:cond delay="499"/>
                                          </p:stCondLst>
                                        </p:cTn>
                                        <p:tgtEl>
                                          <p:spTgt spid="7"/>
                                        </p:tgtEl>
                                      </p:cBhvr>
                                    </p:cmd>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8"/>
                                        </p:tgtEl>
                                      </p:cBhvr>
                                    </p:animEffect>
                                    <p:set>
                                      <p:cBhvr>
                                        <p:cTn id="44" dur="1" fill="hold">
                                          <p:stCondLst>
                                            <p:cond delay="499"/>
                                          </p:stCondLst>
                                        </p:cTn>
                                        <p:tgtEl>
                                          <p:spTgt spid="8"/>
                                        </p:tgtEl>
                                        <p:attrNameLst>
                                          <p:attrName>style.visibility</p:attrName>
                                        </p:attrNameLst>
                                      </p:cBhvr>
                                      <p:to>
                                        <p:strVal val="hidden"/>
                                      </p:to>
                                    </p:set>
                                    <p:cmd type="call" cmd="stop">
                                      <p:cBhvr>
                                        <p:cTn id="45" dur="1">
                                          <p:stCondLst>
                                            <p:cond delay="499"/>
                                          </p:stCondLst>
                                        </p:cTn>
                                        <p:tgtEl>
                                          <p:spTgt spid="8"/>
                                        </p:tgtEl>
                                      </p:cBhvr>
                                    </p:cmd>
                                  </p:childTnLst>
                                </p:cTn>
                              </p:par>
                              <p:par>
                                <p:cTn id="46" presetID="1"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10"/>
                                        </p:tgtEl>
                                      </p:cBhvr>
                                    </p:animEffect>
                                    <p:set>
                                      <p:cBhvr>
                                        <p:cTn id="59" dur="1" fill="hold">
                                          <p:stCondLst>
                                            <p:cond delay="499"/>
                                          </p:stCondLst>
                                        </p:cTn>
                                        <p:tgtEl>
                                          <p:spTgt spid="10"/>
                                        </p:tgtEl>
                                        <p:attrNameLst>
                                          <p:attrName>style.visibility</p:attrName>
                                        </p:attrNameLst>
                                      </p:cBhvr>
                                      <p:to>
                                        <p:strVal val="hidden"/>
                                      </p:to>
                                    </p:set>
                                    <p:cmd type="call" cmd="stop">
                                      <p:cBhvr>
                                        <p:cTn id="60" dur="1">
                                          <p:stCondLst>
                                            <p:cond delay="499"/>
                                          </p:stCondLst>
                                        </p:cTn>
                                        <p:tgtEl>
                                          <p:spTgt spid="10"/>
                                        </p:tgtEl>
                                      </p:cBhvr>
                                    </p:cmd>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md type="call" cmd="stop">
                                      <p:cBhvr>
                                        <p:cTn id="77" dur="1">
                                          <p:stCondLst>
                                            <p:cond delay="499"/>
                                          </p:stCondLst>
                                        </p:cTn>
                                        <p:tgtEl>
                                          <p:spTgt spid="15"/>
                                        </p:tgtEl>
                                      </p:cBhvr>
                                    </p:cmd>
                                  </p:childTnLst>
                                </p:cTn>
                              </p:par>
                              <p:par>
                                <p:cTn id="78" presetID="3" presetClass="exit" presetSubtype="10" fill="hold"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16"/>
                                        </p:tgtEl>
                                      </p:cBhvr>
                                    </p:animEffect>
                                    <p:set>
                                      <p:cBhvr>
                                        <p:cTn id="93" dur="1" fill="hold">
                                          <p:stCondLst>
                                            <p:cond delay="499"/>
                                          </p:stCondLst>
                                        </p:cTn>
                                        <p:tgtEl>
                                          <p:spTgt spid="16"/>
                                        </p:tgtEl>
                                        <p:attrNameLst>
                                          <p:attrName>style.visibility</p:attrName>
                                        </p:attrNameLst>
                                      </p:cBhvr>
                                      <p:to>
                                        <p:strVal val="hidden"/>
                                      </p:to>
                                    </p:set>
                                    <p:cmd type="call" cmd="stop">
                                      <p:cBhvr>
                                        <p:cTn id="94" dur="1">
                                          <p:stCondLst>
                                            <p:cond delay="499"/>
                                          </p:stCondLst>
                                        </p:cTn>
                                        <p:tgtEl>
                                          <p:spTgt spid="16"/>
                                        </p:tgtEl>
                                      </p:cBhvr>
                                    </p:cmd>
                                  </p:childTnLst>
                                </p:cTn>
                              </p:par>
                              <p:par>
                                <p:cTn id="95" presetID="1" presetClass="entr" presetSubtype="0" fill="hold" nodeType="with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3" presetClass="exit" presetSubtype="10" fill="hold" nodeType="clickEffect">
                                  <p:stCondLst>
                                    <p:cond delay="0"/>
                                  </p:stCondLst>
                                  <p:childTnLst>
                                    <p:animEffect transition="out" filter="blinds(horizontal)">
                                      <p:cBhvr>
                                        <p:cTn id="104" dur="500"/>
                                        <p:tgtEl>
                                          <p:spTgt spid="32"/>
                                        </p:tgtEl>
                                      </p:cBhvr>
                                    </p:animEffect>
                                    <p:set>
                                      <p:cBhvr>
                                        <p:cTn id="105" dur="1" fill="hold">
                                          <p:stCondLst>
                                            <p:cond delay="499"/>
                                          </p:stCondLst>
                                        </p:cTn>
                                        <p:tgtEl>
                                          <p:spTgt spid="32"/>
                                        </p:tgtEl>
                                        <p:attrNameLst>
                                          <p:attrName>style.visibility</p:attrName>
                                        </p:attrNameLst>
                                      </p:cBhvr>
                                      <p:to>
                                        <p:strVal val="hidden"/>
                                      </p:to>
                                    </p:set>
                                  </p:childTnLst>
                                </p:cTn>
                              </p:par>
                              <p:par>
                                <p:cTn id="106" presetID="3" presetClass="exit" presetSubtype="10" fill="hold" nodeType="withEffect">
                                  <p:stCondLst>
                                    <p:cond delay="0"/>
                                  </p:stCondLst>
                                  <p:childTnLst>
                                    <p:animEffect transition="out" filter="blinds(horizontal)">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md type="call" cmd="stop">
                                      <p:cBhvr>
                                        <p:cTn id="109" dur="1">
                                          <p:stCondLst>
                                            <p:cond delay="499"/>
                                          </p:stCondLst>
                                        </p:cTn>
                                        <p:tgtEl>
                                          <p:spTgt spid="21"/>
                                        </p:tgtEl>
                                      </p:cBhvr>
                                    </p:cmd>
                                  </p:childTnLst>
                                </p:cTn>
                              </p:par>
                              <p:par>
                                <p:cTn id="110" presetID="1" presetClass="entr" presetSubtype="0" fill="hold" nodeType="withEffect">
                                  <p:stCondLst>
                                    <p:cond delay="0"/>
                                  </p:stCondLst>
                                  <p:childTnLst>
                                    <p:set>
                                      <p:cBhvr>
                                        <p:cTn id="111" dur="1" fill="hold">
                                          <p:stCondLst>
                                            <p:cond delay="0"/>
                                          </p:stCondLst>
                                        </p:cTn>
                                        <p:tgtEl>
                                          <p:spTgt spid="23"/>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circle(in)">
                                      <p:cBhvr>
                                        <p:cTn id="120" dur="500"/>
                                        <p:tgtEl>
                                          <p:spTgt spid="30"/>
                                        </p:tgtEl>
                                      </p:cBhvr>
                                    </p:animEffect>
                                  </p:childTnLst>
                                </p:cTn>
                              </p:par>
                              <p:par>
                                <p:cTn id="121" presetID="1" presetClass="entr" presetSubtype="0" fill="hold" nodeType="with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par>
                                <p:cTn id="123" presetID="3" presetClass="exit" presetSubtype="10" fill="hold" nodeType="withEffect">
                                  <p:stCondLst>
                                    <p:cond delay="0"/>
                                  </p:stCondLst>
                                  <p:childTnLst>
                                    <p:animEffect transition="out" filter="blinds(horizontal)">
                                      <p:cBhvr>
                                        <p:cTn id="124" dur="500"/>
                                        <p:tgtEl>
                                          <p:spTgt spid="23"/>
                                        </p:tgtEl>
                                      </p:cBhvr>
                                    </p:animEffect>
                                    <p:set>
                                      <p:cBhvr>
                                        <p:cTn id="125" dur="1" fill="hold">
                                          <p:stCondLst>
                                            <p:cond delay="499"/>
                                          </p:stCondLst>
                                        </p:cTn>
                                        <p:tgtEl>
                                          <p:spTgt spid="23"/>
                                        </p:tgtEl>
                                        <p:attrNameLst>
                                          <p:attrName>style.visibility</p:attrName>
                                        </p:attrNameLst>
                                      </p:cBhvr>
                                      <p:to>
                                        <p:strVal val="hidden"/>
                                      </p:to>
                                    </p:set>
                                    <p:cmd type="call" cmd="stop">
                                      <p:cBhvr>
                                        <p:cTn id="126" dur="1">
                                          <p:stCondLst>
                                            <p:cond delay="499"/>
                                          </p:stCondLst>
                                        </p:cTn>
                                        <p:tgtEl>
                                          <p:spTgt spid="23"/>
                                        </p:tgtEl>
                                      </p:cBhvr>
                                    </p:cmd>
                                  </p:childTnLst>
                                </p:cTn>
                              </p:par>
                              <p:par>
                                <p:cTn id="127" presetID="3" presetClass="exit" presetSubtype="10" fill="hold" nodeType="withEffect">
                                  <p:stCondLst>
                                    <p:cond delay="0"/>
                                  </p:stCondLst>
                                  <p:childTnLst>
                                    <p:animEffect transition="out" filter="blinds(horizontal)">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2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3" presetClass="exit" presetSubtype="10" fill="hold" grpId="1" nodeType="clickEffect">
                                  <p:stCondLst>
                                    <p:cond delay="0"/>
                                  </p:stCondLst>
                                  <p:childTnLst>
                                    <p:animEffect transition="out" filter="blinds(horizontal)">
                                      <p:cBhvr>
                                        <p:cTn id="135" dur="500"/>
                                        <p:tgtEl>
                                          <p:spTgt spid="30"/>
                                        </p:tgtEl>
                                      </p:cBhvr>
                                    </p:animEffect>
                                    <p:set>
                                      <p:cBhvr>
                                        <p:cTn id="136" dur="1" fill="hold">
                                          <p:stCondLst>
                                            <p:cond delay="499"/>
                                          </p:stCondLst>
                                        </p:cTn>
                                        <p:tgtEl>
                                          <p:spTgt spid="30"/>
                                        </p:tgtEl>
                                        <p:attrNameLst>
                                          <p:attrName>style.visibility</p:attrName>
                                        </p:attrNameLst>
                                      </p:cBhvr>
                                      <p:to>
                                        <p:strVal val="hidden"/>
                                      </p:to>
                                    </p:set>
                                  </p:childTnLst>
                                </p:cTn>
                              </p:par>
                              <p:par>
                                <p:cTn id="137" presetID="3" presetClass="exit" presetSubtype="10" fill="hold" nodeType="withEffect">
                                  <p:stCondLst>
                                    <p:cond delay="0"/>
                                  </p:stCondLst>
                                  <p:childTnLst>
                                    <p:animEffect transition="out" filter="blinds(horizontal)">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par>
                                <p:cTn id="140" presetID="3" presetClass="exit" presetSubtype="10" fill="hold" nodeType="withEffect">
                                  <p:stCondLst>
                                    <p:cond delay="0"/>
                                  </p:stCondLst>
                                  <p:childTnLst>
                                    <p:animEffect transition="out" filter="blinds(horizontal)">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md type="call" cmd="stop">
                                      <p:cBhvr>
                                        <p:cTn id="143" dur="1">
                                          <p:stCondLst>
                                            <p:cond delay="499"/>
                                          </p:stCondLst>
                                        </p:cTn>
                                        <p:tgtEl>
                                          <p:spTgt spid="26"/>
                                        </p:tgtEl>
                                      </p:cBhvr>
                                    </p:cmd>
                                  </p:childTnLst>
                                </p:cTn>
                              </p:par>
                              <p:par>
                                <p:cTn id="144" presetID="1" presetClass="entr" presetSubtype="0" fill="hold" nodeType="withEffect">
                                  <p:stCondLst>
                                    <p:cond delay="0"/>
                                  </p:stCondLst>
                                  <p:childTnLst>
                                    <p:set>
                                      <p:cBhvr>
                                        <p:cTn id="145" dur="1" fill="hold">
                                          <p:stCondLst>
                                            <p:cond delay="0"/>
                                          </p:stCondLst>
                                        </p:cTn>
                                        <p:tgtEl>
                                          <p:spTgt spid="19"/>
                                        </p:tgtEl>
                                        <p:attrNameLst>
                                          <p:attrName>style.visibility</p:attrName>
                                        </p:attrNameLst>
                                      </p:cBhvr>
                                      <p:to>
                                        <p:strVal val="visible"/>
                                      </p:to>
                                    </p:set>
                                  </p:childTnLst>
                                </p:cTn>
                              </p:par>
                              <p:par>
                                <p:cTn id="146" presetID="6" presetClass="entr" presetSubtype="16" fill="hold" grpId="0" nodeType="withEffect">
                                  <p:stCondLst>
                                    <p:cond delay="0"/>
                                  </p:stCondLst>
                                  <p:childTnLst>
                                    <p:set>
                                      <p:cBhvr>
                                        <p:cTn id="147" dur="1" fill="hold">
                                          <p:stCondLst>
                                            <p:cond delay="0"/>
                                          </p:stCondLst>
                                        </p:cTn>
                                        <p:tgtEl>
                                          <p:spTgt spid="18"/>
                                        </p:tgtEl>
                                        <p:attrNameLst>
                                          <p:attrName>style.visibility</p:attrName>
                                        </p:attrNameLst>
                                      </p:cBhvr>
                                      <p:to>
                                        <p:strVal val="visible"/>
                                      </p:to>
                                    </p:set>
                                    <p:animEffect transition="in" filter="circle(in)">
                                      <p:cBhvr>
                                        <p:cTn id="148" dur="500"/>
                                        <p:tgtEl>
                                          <p:spTgt spid="18"/>
                                        </p:tgtEl>
                                      </p:cBhvr>
                                    </p:animEffect>
                                  </p:childTnLst>
                                </p:cTn>
                              </p:par>
                              <p:par>
                                <p:cTn id="149" presetID="1" presetClass="entr" presetSubtype="0" fill="hold" nodeType="withEffect">
                                  <p:stCondLst>
                                    <p:cond delay="0"/>
                                  </p:stCondLst>
                                  <p:childTnLst>
                                    <p:set>
                                      <p:cBhvr>
                                        <p:cTn id="1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1" fill="hold" display="0">
                  <p:stCondLst>
                    <p:cond delay="indefinite"/>
                  </p:stCondLst>
                  <p:endCondLst>
                    <p:cond evt="onStopAudio" delay="0">
                      <p:tgtEl>
                        <p:sldTgt/>
                      </p:tgtEl>
                    </p:cond>
                  </p:endCondLst>
                </p:cTn>
                <p:tgtEl>
                  <p:spTgt spid="6"/>
                </p:tgtEl>
              </p:cMediaNode>
            </p:audio>
            <p:audio>
              <p:cMediaNode vol="80000">
                <p:cTn id="152" fill="hold" display="0">
                  <p:stCondLst>
                    <p:cond delay="indefinite"/>
                  </p:stCondLst>
                  <p:endCondLst>
                    <p:cond evt="onStopAudio" delay="0">
                      <p:tgtEl>
                        <p:sldTgt/>
                      </p:tgtEl>
                    </p:cond>
                  </p:endCondLst>
                </p:cTn>
                <p:tgtEl>
                  <p:spTgt spid="7"/>
                </p:tgtEl>
              </p:cMediaNode>
            </p:audio>
            <p:audio>
              <p:cMediaNode vol="80000">
                <p:cTn id="153" fill="hold" display="0">
                  <p:stCondLst>
                    <p:cond delay="indefinite"/>
                  </p:stCondLst>
                  <p:endCondLst>
                    <p:cond evt="onStopAudio" delay="0">
                      <p:tgtEl>
                        <p:sldTgt/>
                      </p:tgtEl>
                    </p:cond>
                  </p:endCondLst>
                </p:cTn>
                <p:tgtEl>
                  <p:spTgt spid="8"/>
                </p:tgtEl>
              </p:cMediaNode>
            </p:audio>
            <p:audio>
              <p:cMediaNode vol="80000">
                <p:cTn id="154" fill="hold" display="0">
                  <p:stCondLst>
                    <p:cond delay="indefinite"/>
                  </p:stCondLst>
                  <p:endCondLst>
                    <p:cond evt="onStopAudio" delay="0">
                      <p:tgtEl>
                        <p:sldTgt/>
                      </p:tgtEl>
                    </p:cond>
                  </p:endCondLst>
                </p:cTn>
                <p:tgtEl>
                  <p:spTgt spid="10"/>
                </p:tgtEl>
              </p:cMediaNode>
            </p:audio>
            <p:audio>
              <p:cMediaNode vol="80000">
                <p:cTn id="155" fill="hold" display="0">
                  <p:stCondLst>
                    <p:cond delay="indefinite"/>
                  </p:stCondLst>
                  <p:endCondLst>
                    <p:cond evt="onStopAudio" delay="0">
                      <p:tgtEl>
                        <p:sldTgt/>
                      </p:tgtEl>
                    </p:cond>
                  </p:endCondLst>
                </p:cTn>
                <p:tgtEl>
                  <p:spTgt spid="15"/>
                </p:tgtEl>
              </p:cMediaNode>
            </p:audio>
            <p:audio>
              <p:cMediaNode vol="80000">
                <p:cTn id="156" fill="hold" display="0">
                  <p:stCondLst>
                    <p:cond delay="indefinite"/>
                  </p:stCondLst>
                  <p:endCondLst>
                    <p:cond evt="onStopAudio" delay="0">
                      <p:tgtEl>
                        <p:sldTgt/>
                      </p:tgtEl>
                    </p:cond>
                  </p:endCondLst>
                </p:cTn>
                <p:tgtEl>
                  <p:spTgt spid="16"/>
                </p:tgtEl>
              </p:cMediaNode>
            </p:audio>
            <p:audio>
              <p:cMediaNode vol="80000">
                <p:cTn id="157" fill="hold" display="0">
                  <p:stCondLst>
                    <p:cond delay="indefinite"/>
                  </p:stCondLst>
                  <p:endCondLst>
                    <p:cond evt="onStopAudio" delay="0">
                      <p:tgtEl>
                        <p:sldTgt/>
                      </p:tgtEl>
                    </p:cond>
                  </p:endCondLst>
                </p:cTn>
                <p:tgtEl>
                  <p:spTgt spid="21"/>
                </p:tgtEl>
              </p:cMediaNode>
            </p:audio>
            <p:audio>
              <p:cMediaNode vol="80000">
                <p:cTn id="158" fill="hold" display="0">
                  <p:stCondLst>
                    <p:cond delay="indefinite"/>
                  </p:stCondLst>
                  <p:endCondLst>
                    <p:cond evt="onStopAudio" delay="0">
                      <p:tgtEl>
                        <p:sldTgt/>
                      </p:tgtEl>
                    </p:cond>
                  </p:endCondLst>
                </p:cTn>
                <p:tgtEl>
                  <p:spTgt spid="23"/>
                </p:tgtEl>
              </p:cMediaNode>
            </p:audio>
            <p:audio>
              <p:cMediaNode vol="80000">
                <p:cTn id="159" fill="hold" display="0">
                  <p:stCondLst>
                    <p:cond delay="indefinite"/>
                  </p:stCondLst>
                  <p:endCondLst>
                    <p:cond evt="onStopAudio" delay="0">
                      <p:tgtEl>
                        <p:sldTgt/>
                      </p:tgtEl>
                    </p:cond>
                  </p:endCondLst>
                </p:cTn>
                <p:tgtEl>
                  <p:spTgt spid="26"/>
                </p:tgtEl>
              </p:cMediaNode>
            </p:audio>
            <p:audio>
              <p:cMediaNode vol="80000">
                <p:cTn id="160" fill="hold" display="0">
                  <p:stCondLst>
                    <p:cond delay="indefinite"/>
                  </p:stCondLst>
                  <p:endCondLst>
                    <p:cond evt="onStopAudio" delay="0">
                      <p:tgtEl>
                        <p:sldTgt/>
                      </p:tgtEl>
                    </p:cond>
                  </p:endCondLst>
                </p:cTn>
                <p:tgtEl>
                  <p:spTgt spid="27"/>
                </p:tgtEl>
              </p:cMediaNode>
            </p:audio>
          </p:childTnLst>
        </p:cTn>
      </p:par>
    </p:tnLst>
    <p:bldLst>
      <p:bldP spid="18" grpId="0" animBg="1"/>
      <p:bldP spid="2" grpId="0" animBg="1"/>
      <p:bldP spid="2" grpId="1" animBg="1"/>
      <p:bldP spid="14" grpId="0" animBg="1"/>
      <p:bldP spid="14" grpId="1" animBg="1"/>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C70FED0-EB68-9BA8-981A-14C77544B64C}"/>
              </a:ext>
            </a:extLst>
          </p:cNvPr>
          <p:cNvPicPr>
            <a:picLocks noChangeAspect="1"/>
          </p:cNvPicPr>
          <p:nvPr/>
        </p:nvPicPr>
        <p:blipFill>
          <a:blip r:embed="rId16"/>
          <a:stretch>
            <a:fillRect/>
          </a:stretch>
        </p:blipFill>
        <p:spPr>
          <a:xfrm>
            <a:off x="1991610" y="5151971"/>
            <a:ext cx="7304790" cy="1183170"/>
          </a:xfrm>
          <a:prstGeom prst="rect">
            <a:avLst/>
          </a:prstGeom>
        </p:spPr>
      </p:pic>
      <p:pic>
        <p:nvPicPr>
          <p:cNvPr id="29" name="Picture 28">
            <a:extLst>
              <a:ext uri="{FF2B5EF4-FFF2-40B4-BE49-F238E27FC236}">
                <a16:creationId xmlns:a16="http://schemas.microsoft.com/office/drawing/2014/main" id="{73A6720F-8147-2C00-B2A4-90B2074478CE}"/>
              </a:ext>
            </a:extLst>
          </p:cNvPr>
          <p:cNvPicPr>
            <a:picLocks noChangeAspect="1"/>
          </p:cNvPicPr>
          <p:nvPr/>
        </p:nvPicPr>
        <p:blipFill>
          <a:blip r:embed="rId17"/>
          <a:stretch>
            <a:fillRect/>
          </a:stretch>
        </p:blipFill>
        <p:spPr>
          <a:xfrm>
            <a:off x="1922126" y="3741591"/>
            <a:ext cx="7081873" cy="985975"/>
          </a:xfrm>
          <a:prstGeom prst="rect">
            <a:avLst/>
          </a:prstGeom>
        </p:spPr>
      </p:pic>
      <p:pic>
        <p:nvPicPr>
          <p:cNvPr id="23" name="Picture 22">
            <a:extLst>
              <a:ext uri="{FF2B5EF4-FFF2-40B4-BE49-F238E27FC236}">
                <a16:creationId xmlns:a16="http://schemas.microsoft.com/office/drawing/2014/main" id="{62F0E185-6EC5-CC4D-DFEC-F773A1984803}"/>
              </a:ext>
            </a:extLst>
          </p:cNvPr>
          <p:cNvPicPr>
            <a:picLocks noChangeAspect="1"/>
          </p:cNvPicPr>
          <p:nvPr/>
        </p:nvPicPr>
        <p:blipFill>
          <a:blip r:embed="rId18"/>
          <a:stretch>
            <a:fillRect/>
          </a:stretch>
        </p:blipFill>
        <p:spPr>
          <a:xfrm>
            <a:off x="1981200" y="979424"/>
            <a:ext cx="7159037" cy="1037417"/>
          </a:xfrm>
          <a:prstGeom prst="rect">
            <a:avLst/>
          </a:prstGeom>
        </p:spPr>
      </p:pic>
      <p:sp>
        <p:nvSpPr>
          <p:cNvPr id="18" name="Left Brace 17"/>
          <p:cNvSpPr/>
          <p:nvPr/>
        </p:nvSpPr>
        <p:spPr bwMode="auto">
          <a:xfrm>
            <a:off x="1461136" y="990600"/>
            <a:ext cx="685800" cy="5283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8288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lời 1 </a:t>
            </a:r>
            <a:r>
              <a:rPr lang="en-US" sz="3200">
                <a:solidFill>
                  <a:srgbClr val="0000FF"/>
                </a:solidFill>
                <a:cs typeface="Times New Roman" panose="02020603050405020304" pitchFamily="18" charset="0"/>
              </a:rPr>
              <a:t>(Đoạn 2)</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537336" y="1016000"/>
            <a:ext cx="685800" cy="2489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43371" y="1219200"/>
            <a:ext cx="219075" cy="466725"/>
          </a:xfrm>
          <a:prstGeom prst="rect">
            <a:avLst/>
          </a:prstGeom>
        </p:spPr>
      </p:pic>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76708" y="2628900"/>
            <a:ext cx="219075" cy="466725"/>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094424" y="2117534"/>
            <a:ext cx="219075" cy="466725"/>
          </a:xfrm>
          <a:prstGeom prst="rect">
            <a:avLst/>
          </a:prstGeom>
        </p:spPr>
      </p:pic>
      <p:sp>
        <p:nvSpPr>
          <p:cNvPr id="14" name="Left Brace 13"/>
          <p:cNvSpPr/>
          <p:nvPr/>
        </p:nvSpPr>
        <p:spPr bwMode="auto">
          <a:xfrm>
            <a:off x="1537336" y="3657600"/>
            <a:ext cx="558165" cy="261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094424" y="4816475"/>
            <a:ext cx="219075" cy="466725"/>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050608" y="3445193"/>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37636" y="400010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5400000">
            <a:off x="1570973" y="5409800"/>
            <a:ext cx="219075" cy="466725"/>
          </a:xfrm>
          <a:prstGeom prst="rect">
            <a:avLst/>
          </a:prstGeom>
        </p:spPr>
      </p:pic>
      <p:pic>
        <p:nvPicPr>
          <p:cNvPr id="27" name="Picture 26">
            <a:extLst>
              <a:ext uri="{FF2B5EF4-FFF2-40B4-BE49-F238E27FC236}">
                <a16:creationId xmlns:a16="http://schemas.microsoft.com/office/drawing/2014/main" id="{C1771120-FA7D-420F-31FA-A4FA7EAFEFB4}"/>
              </a:ext>
            </a:extLst>
          </p:cNvPr>
          <p:cNvPicPr>
            <a:picLocks noChangeAspect="1"/>
          </p:cNvPicPr>
          <p:nvPr/>
        </p:nvPicPr>
        <p:blipFill>
          <a:blip r:embed="rId20"/>
          <a:stretch>
            <a:fillRect/>
          </a:stretch>
        </p:blipFill>
        <p:spPr>
          <a:xfrm>
            <a:off x="2056768" y="2360040"/>
            <a:ext cx="7039004" cy="1080286"/>
          </a:xfrm>
          <a:prstGeom prst="rect">
            <a:avLst/>
          </a:prstGeom>
        </p:spPr>
      </p:pic>
      <p:pic>
        <p:nvPicPr>
          <p:cNvPr id="3" name="Cau 7">
            <a:hlinkClick r:id="" action="ppaction://media"/>
            <a:extLst>
              <a:ext uri="{FF2B5EF4-FFF2-40B4-BE49-F238E27FC236}">
                <a16:creationId xmlns:a16="http://schemas.microsoft.com/office/drawing/2014/main" id="{4808657F-7E90-9959-E745-B76F7910F3B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820079" y="1155700"/>
            <a:ext cx="406400" cy="406400"/>
          </a:xfrm>
          <a:prstGeom prst="rect">
            <a:avLst/>
          </a:prstGeom>
        </p:spPr>
      </p:pic>
      <p:pic>
        <p:nvPicPr>
          <p:cNvPr id="6" name="Cau 8">
            <a:hlinkClick r:id="" action="ppaction://media"/>
            <a:extLst>
              <a:ext uri="{FF2B5EF4-FFF2-40B4-BE49-F238E27FC236}">
                <a16:creationId xmlns:a16="http://schemas.microsoft.com/office/drawing/2014/main" id="{A3B2B965-86A3-BCC1-91B2-F2B1CD96493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0815001" y="2493783"/>
            <a:ext cx="406400" cy="406400"/>
          </a:xfrm>
          <a:prstGeom prst="rect">
            <a:avLst/>
          </a:prstGeom>
        </p:spPr>
      </p:pic>
      <p:pic>
        <p:nvPicPr>
          <p:cNvPr id="7" name="Cau 7+8">
            <a:hlinkClick r:id="" action="ppaction://media"/>
            <a:extLst>
              <a:ext uri="{FF2B5EF4-FFF2-40B4-BE49-F238E27FC236}">
                <a16:creationId xmlns:a16="http://schemas.microsoft.com/office/drawing/2014/main" id="{FAAB99C6-B437-9A0E-0E60-7A2583A2A248}"/>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0768964" y="1944496"/>
            <a:ext cx="406400" cy="406400"/>
          </a:xfrm>
          <a:prstGeom prst="rect">
            <a:avLst/>
          </a:prstGeom>
        </p:spPr>
      </p:pic>
      <p:pic>
        <p:nvPicPr>
          <p:cNvPr id="8" name="Cau 9">
            <a:hlinkClick r:id="" action="ppaction://media"/>
            <a:extLst>
              <a:ext uri="{FF2B5EF4-FFF2-40B4-BE49-F238E27FC236}">
                <a16:creationId xmlns:a16="http://schemas.microsoft.com/office/drawing/2014/main" id="{7EBF5A90-D57D-F4FD-7C2E-7B162DEE98CC}"/>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0815001" y="3920725"/>
            <a:ext cx="406400" cy="406400"/>
          </a:xfrm>
          <a:prstGeom prst="rect">
            <a:avLst/>
          </a:prstGeom>
        </p:spPr>
      </p:pic>
      <p:pic>
        <p:nvPicPr>
          <p:cNvPr id="9" name="Cau 10">
            <a:hlinkClick r:id="" action="ppaction://media"/>
            <a:extLst>
              <a:ext uri="{FF2B5EF4-FFF2-40B4-BE49-F238E27FC236}">
                <a16:creationId xmlns:a16="http://schemas.microsoft.com/office/drawing/2014/main" id="{6BA2592E-2E1C-366F-1BC9-CF7D4D8E73E5}"/>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0807064" y="5330425"/>
            <a:ext cx="406400" cy="406400"/>
          </a:xfrm>
          <a:prstGeom prst="rect">
            <a:avLst/>
          </a:prstGeom>
        </p:spPr>
      </p:pic>
      <p:pic>
        <p:nvPicPr>
          <p:cNvPr id="12" name="Cau 9+10">
            <a:hlinkClick r:id="" action="ppaction://media"/>
            <a:extLst>
              <a:ext uri="{FF2B5EF4-FFF2-40B4-BE49-F238E27FC236}">
                <a16:creationId xmlns:a16="http://schemas.microsoft.com/office/drawing/2014/main" id="{B4476B1C-B2A1-3191-BA53-1EBF99A70723}"/>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0730864" y="4762500"/>
            <a:ext cx="406400" cy="406400"/>
          </a:xfrm>
          <a:prstGeom prst="rect">
            <a:avLst/>
          </a:prstGeom>
        </p:spPr>
      </p:pic>
      <p:pic>
        <p:nvPicPr>
          <p:cNvPr id="15" name="Doan 2">
            <a:hlinkClick r:id="" action="ppaction://media"/>
            <a:extLst>
              <a:ext uri="{FF2B5EF4-FFF2-40B4-BE49-F238E27FC236}">
                <a16:creationId xmlns:a16="http://schemas.microsoft.com/office/drawing/2014/main" id="{951A76DC-BE8C-623C-D102-4BBF9691B800}"/>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807064" y="3295492"/>
            <a:ext cx="406400" cy="406400"/>
          </a:xfrm>
          <a:prstGeom prst="rect">
            <a:avLst/>
          </a:prstGeom>
        </p:spPr>
      </p:pic>
    </p:spTree>
    <p:extLst>
      <p:ext uri="{BB962C8B-B14F-4D97-AF65-F5344CB8AC3E}">
        <p14:creationId xmlns:p14="http://schemas.microsoft.com/office/powerpoint/2010/main" val="319117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md type="call" cmd="stop">
                                      <p:cBhvr>
                                        <p:cTn id="60" dur="1">
                                          <p:stCondLst>
                                            <p:cond delay="499"/>
                                          </p:stCondLst>
                                        </p:cTn>
                                        <p:tgtEl>
                                          <p:spTgt spid="8"/>
                                        </p:tgtEl>
                                      </p:cBhvr>
                                    </p:cmd>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9"/>
                                        </p:tgtEl>
                                      </p:cBhvr>
                                    </p:animEffect>
                                    <p:set>
                                      <p:cBhvr>
                                        <p:cTn id="76" dur="1" fill="hold">
                                          <p:stCondLst>
                                            <p:cond delay="499"/>
                                          </p:stCondLst>
                                        </p:cTn>
                                        <p:tgtEl>
                                          <p:spTgt spid="9"/>
                                        </p:tgtEl>
                                        <p:attrNameLst>
                                          <p:attrName>style.visibility</p:attrName>
                                        </p:attrNameLst>
                                      </p:cBhvr>
                                      <p:to>
                                        <p:strVal val="hidden"/>
                                      </p:to>
                                    </p:set>
                                    <p:cmd type="call" cmd="stop">
                                      <p:cBhvr>
                                        <p:cTn id="77" dur="1">
                                          <p:stCondLst>
                                            <p:cond delay="499"/>
                                          </p:stCondLst>
                                        </p:cTn>
                                        <p:tgtEl>
                                          <p:spTgt spid="9"/>
                                        </p:tgtEl>
                                      </p:cBhvr>
                                    </p:cmd>
                                  </p:childTnLst>
                                </p:cTn>
                              </p:par>
                              <p:par>
                                <p:cTn id="78" presetID="3" presetClass="exit" presetSubtype="10" fill="hold"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12"/>
                                        </p:tgtEl>
                                      </p:cBhvr>
                                    </p:animEffect>
                                    <p:set>
                                      <p:cBhvr>
                                        <p:cTn id="93" dur="1" fill="hold">
                                          <p:stCondLst>
                                            <p:cond delay="499"/>
                                          </p:stCondLst>
                                        </p:cTn>
                                        <p:tgtEl>
                                          <p:spTgt spid="12"/>
                                        </p:tgtEl>
                                        <p:attrNameLst>
                                          <p:attrName>style.visibility</p:attrName>
                                        </p:attrNameLst>
                                      </p:cBhvr>
                                      <p:to>
                                        <p:strVal val="hidden"/>
                                      </p:to>
                                    </p:set>
                                    <p:cmd type="call" cmd="stop">
                                      <p:cBhvr>
                                        <p:cTn id="94" dur="1">
                                          <p:stCondLst>
                                            <p:cond delay="499"/>
                                          </p:stCondLst>
                                        </p:cTn>
                                        <p:tgtEl>
                                          <p:spTgt spid="12"/>
                                        </p:tgtEl>
                                      </p:cBhvr>
                                    </p:cmd>
                                  </p:childTnLst>
                                </p:cTn>
                              </p:par>
                              <p:par>
                                <p:cTn id="95" presetID="6" presetClass="entr" presetSubtype="16"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circle(in)">
                                      <p:cBhvr>
                                        <p:cTn id="97" dur="500"/>
                                        <p:tgtEl>
                                          <p:spTgt spid="18"/>
                                        </p:tgtEl>
                                      </p:cBhvr>
                                    </p:animEffect>
                                  </p:childTnLst>
                                </p:cTn>
                              </p:par>
                              <p:par>
                                <p:cTn id="98" presetID="1"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3"/>
                </p:tgtEl>
              </p:cMediaNode>
            </p:audio>
            <p:audio>
              <p:cMediaNode vol="80000">
                <p:cTn id="103" fill="hold" display="0">
                  <p:stCondLst>
                    <p:cond delay="indefinite"/>
                  </p:stCondLst>
                  <p:endCondLst>
                    <p:cond evt="onStopAudio" delay="0">
                      <p:tgtEl>
                        <p:sldTgt/>
                      </p:tgtEl>
                    </p:cond>
                  </p:endCondLst>
                </p:cTn>
                <p:tgtEl>
                  <p:spTgt spid="6"/>
                </p:tgtEl>
              </p:cMediaNode>
            </p:audio>
            <p:audio>
              <p:cMediaNode vol="80000">
                <p:cTn id="104" fill="hold" display="0">
                  <p:stCondLst>
                    <p:cond delay="indefinite"/>
                  </p:stCondLst>
                  <p:endCondLst>
                    <p:cond evt="onStopAudio" delay="0">
                      <p:tgtEl>
                        <p:sldTgt/>
                      </p:tgtEl>
                    </p:cond>
                  </p:endCondLst>
                </p:cTn>
                <p:tgtEl>
                  <p:spTgt spid="7"/>
                </p:tgtEl>
              </p:cMediaNode>
            </p:audio>
            <p:audio>
              <p:cMediaNode vol="80000">
                <p:cTn id="105" fill="hold" display="0">
                  <p:stCondLst>
                    <p:cond delay="indefinite"/>
                  </p:stCondLst>
                  <p:endCondLst>
                    <p:cond evt="onStopAudio" delay="0">
                      <p:tgtEl>
                        <p:sldTgt/>
                      </p:tgtEl>
                    </p:cond>
                  </p:endCondLst>
                </p:cTn>
                <p:tgtEl>
                  <p:spTgt spid="8"/>
                </p:tgtEl>
              </p:cMediaNode>
            </p:audio>
            <p:audio>
              <p:cMediaNode vol="80000">
                <p:cTn id="106" fill="hold" display="0">
                  <p:stCondLst>
                    <p:cond delay="indefinite"/>
                  </p:stCondLst>
                  <p:endCondLst>
                    <p:cond evt="onStopAudio" delay="0">
                      <p:tgtEl>
                        <p:sldTgt/>
                      </p:tgtEl>
                    </p:cond>
                  </p:endCondLst>
                </p:cTn>
                <p:tgtEl>
                  <p:spTgt spid="9"/>
                </p:tgtEl>
              </p:cMediaNode>
            </p:audio>
            <p:audio>
              <p:cMediaNode vol="80000">
                <p:cTn id="107" fill="hold" display="0">
                  <p:stCondLst>
                    <p:cond delay="indefinite"/>
                  </p:stCondLst>
                  <p:endCondLst>
                    <p:cond evt="onStopAudio" delay="0">
                      <p:tgtEl>
                        <p:sldTgt/>
                      </p:tgtEl>
                    </p:cond>
                  </p:endCondLst>
                </p:cTn>
                <p:tgtEl>
                  <p:spTgt spid="12"/>
                </p:tgtEl>
              </p:cMediaNode>
            </p:audio>
            <p:audio>
              <p:cMediaNode vol="80000">
                <p:cTn id="108" fill="hold" display="0">
                  <p:stCondLst>
                    <p:cond delay="indefinite"/>
                  </p:stCondLst>
                  <p:endCondLst>
                    <p:cond evt="onStopAudio" delay="0">
                      <p:tgtEl>
                        <p:sldTgt/>
                      </p:tgtEl>
                    </p:cond>
                  </p:endCondLst>
                </p:cTn>
                <p:tgtEl>
                  <p:spTgt spid="15"/>
                </p:tgtEl>
              </p:cMediaNode>
            </p:audio>
          </p:childTnLst>
        </p:cTn>
      </p:par>
    </p:tnLst>
    <p:bldLst>
      <p:bldP spid="18" grpId="0" animBg="1"/>
      <p:bldP spid="2" grpId="0" animBg="1"/>
      <p:bldP spid="2" grpId="1" animBg="1"/>
      <p:bldP spid="14" grpId="0" animBg="1"/>
      <p:bldP spid="14"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10022</TotalTime>
  <Words>563</Words>
  <Application>Microsoft Office PowerPoint</Application>
  <PresentationFormat>Widescreen</PresentationFormat>
  <Paragraphs>37</Paragraphs>
  <Slides>18</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Times New Roman</vt:lpstr>
      <vt:lpstr>Wingdings</vt:lpstr>
      <vt:lpstr>Default Design</vt:lpstr>
      <vt:lpstr>PowerPoint Presentation</vt:lpstr>
      <vt:lpstr>Chủ đề 7 ĐOÀN KẾT</vt:lpstr>
      <vt:lpstr>PowerPoint Presentation</vt:lpstr>
      <vt:lpstr>I. Hát bài</vt:lpstr>
      <vt:lpstr>Giới thiệu bài hát</vt:lpstr>
      <vt:lpstr>Nghe hát mẫu</vt:lpstr>
      <vt:lpstr>PowerPoint Presentation</vt:lpstr>
      <vt:lpstr>Học hát từng câu lời 1 (Đoạn 1)</vt:lpstr>
      <vt:lpstr>Học hát từng câu lời 1 (Đoạn 2)</vt:lpstr>
      <vt:lpstr>Học hát lời 2 (Đoạn 1)</vt:lpstr>
      <vt:lpstr>Hát hoàn chỉnh cả bài</vt:lpstr>
      <vt:lpstr>PowerPoint Presentation</vt:lpstr>
      <vt:lpstr>PowerPoint Presentation</vt:lpstr>
      <vt:lpstr>Thảo luận nhóm</vt:lpstr>
      <vt:lpstr>PowerPoint Presentation</vt:lpstr>
      <vt:lpstr>Đáp án </vt:lpstr>
      <vt:lpstr>III. Trải nghiệm và khám phá: Tạo ra một giai điệu ở giọng La thứ </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Kieu Thi Kim Xuyen</cp:lastModifiedBy>
  <cp:revision>345</cp:revision>
  <dcterms:created xsi:type="dcterms:W3CDTF">2006-11-06T13:45:38Z</dcterms:created>
  <dcterms:modified xsi:type="dcterms:W3CDTF">2024-03-21T03:38:24Z</dcterms:modified>
</cp:coreProperties>
</file>