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sldIdLst>
    <p:sldId id="292" r:id="rId2"/>
    <p:sldId id="337" r:id="rId3"/>
    <p:sldId id="338" r:id="rId4"/>
    <p:sldId id="358" r:id="rId5"/>
    <p:sldId id="339" r:id="rId6"/>
    <p:sldId id="341" r:id="rId7"/>
    <p:sldId id="343" r:id="rId8"/>
    <p:sldId id="360" r:id="rId9"/>
    <p:sldId id="361" r:id="rId10"/>
    <p:sldId id="334" r:id="rId11"/>
    <p:sldId id="327" r:id="rId12"/>
    <p:sldId id="362" r:id="rId13"/>
    <p:sldId id="363" r:id="rId14"/>
    <p:sldId id="366" r:id="rId15"/>
    <p:sldId id="336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CC"/>
    <a:srgbClr val="FF9900"/>
    <a:srgbClr val="33CCFF"/>
    <a:srgbClr val="FFFFD9"/>
    <a:srgbClr val="FFFF93"/>
    <a:srgbClr val="D9D9F3"/>
    <a:srgbClr val="EDEDF9"/>
    <a:srgbClr val="E7FFFF"/>
    <a:srgbClr val="C8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64" d="100"/>
          <a:sy n="64" d="100"/>
        </p:scale>
        <p:origin x="77" y="20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3T10:25:46.4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152401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b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ƯỚC MƠ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90600" y="1981200"/>
            <a:ext cx="10134600" cy="3733800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24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Ôn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Những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lá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thuyền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ước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mơ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gõ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đệm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cụ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gõ</a:t>
            </a:r>
            <a:endParaRPr lang="en-US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Trải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nghiệm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khám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phá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tấu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cơ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thể</a:t>
            </a:r>
            <a:endParaRPr lang="en-US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6 BT TietTau BQ2">
            <a:hlinkClick r:id="" action="ppaction://media"/>
            <a:extLst>
              <a:ext uri="{FF2B5EF4-FFF2-40B4-BE49-F238E27FC236}">
                <a16:creationId xmlns:a16="http://schemas.microsoft.com/office/drawing/2014/main" id="{03C491D9-47C4-4E51-817B-BB43D54323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12" r="3054"/>
          <a:stretch/>
        </p:blipFill>
        <p:spPr>
          <a:xfrm>
            <a:off x="501212" y="95250"/>
            <a:ext cx="11233588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52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6 Hat+GoDem">
            <a:hlinkClick r:id="" action="ppaction://media"/>
            <a:extLst>
              <a:ext uri="{FF2B5EF4-FFF2-40B4-BE49-F238E27FC236}">
                <a16:creationId xmlns:a16="http://schemas.microsoft.com/office/drawing/2014/main" id="{DBE96516-F356-4864-852F-C0AAE1C0F8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832757"/>
            <a:ext cx="10363200" cy="5829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190A94-E880-4873-81FA-E559A19611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0" t="91782" r="12817" b="389"/>
          <a:stretch/>
        </p:blipFill>
        <p:spPr>
          <a:xfrm>
            <a:off x="1140714" y="76200"/>
            <a:ext cx="907008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12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190A94-E880-4873-81FA-E559A19611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50" t="91782" r="12817" b="389"/>
          <a:stretch/>
        </p:blipFill>
        <p:spPr>
          <a:xfrm>
            <a:off x="1140714" y="76200"/>
            <a:ext cx="9070086" cy="533400"/>
          </a:xfrm>
          <a:prstGeom prst="rect">
            <a:avLst/>
          </a:prstGeom>
        </p:spPr>
      </p:pic>
      <p:pic>
        <p:nvPicPr>
          <p:cNvPr id="2" name="CD6 GoDem NhungLaThuyenUocMo BQ2">
            <a:hlinkClick r:id="" action="ppaction://media"/>
            <a:extLst>
              <a:ext uri="{FF2B5EF4-FFF2-40B4-BE49-F238E27FC236}">
                <a16:creationId xmlns:a16="http://schemas.microsoft.com/office/drawing/2014/main" id="{97A4B04D-DE6C-44D4-89F5-4B28873111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00" y="838200"/>
            <a:ext cx="10541000" cy="560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92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2E63EA-C409-4360-A73C-443F21348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8382000" cy="381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phá: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5FB5F1-2C39-4B0D-A273-3CCC379A3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51" y="914400"/>
            <a:ext cx="1131969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10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277E9-C8C9-4185-997E-AADDF3C27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25" t="6667" r="13751" b="69999"/>
          <a:stretch/>
        </p:blipFill>
        <p:spPr>
          <a:xfrm>
            <a:off x="3276600" y="321028"/>
            <a:ext cx="7696200" cy="1600200"/>
          </a:xfrm>
          <a:prstGeom prst="roundRect">
            <a:avLst>
              <a:gd name="adj" fmla="val 16667"/>
            </a:avLst>
          </a:prstGeom>
          <a:ln w="9525">
            <a:solidFill>
              <a:srgbClr val="33CC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04AD4CD-96BD-4951-909D-F12B12E89C7A}"/>
                  </a:ext>
                </a:extLst>
              </p14:cNvPr>
              <p14:cNvContentPartPr/>
              <p14:nvPr/>
            </p14:nvContentPartPr>
            <p14:xfrm>
              <a:off x="5369015" y="38486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04AD4CD-96BD-4951-909D-F12B12E89C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0015" y="383966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E3777EAA-33F1-40DE-85AF-ED587A5926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25" t="34444" r="14375" b="40000"/>
          <a:stretch/>
        </p:blipFill>
        <p:spPr>
          <a:xfrm>
            <a:off x="3352800" y="2563705"/>
            <a:ext cx="7620000" cy="1752600"/>
          </a:xfrm>
          <a:prstGeom prst="roundRect">
            <a:avLst>
              <a:gd name="adj" fmla="val 16667"/>
            </a:avLst>
          </a:prstGeom>
          <a:ln w="9525">
            <a:solidFill>
              <a:srgbClr val="FF99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279D94-CEED-4F91-9117-225F20ECE2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00" t="68889" r="14375" b="7778"/>
          <a:stretch/>
        </p:blipFill>
        <p:spPr>
          <a:xfrm>
            <a:off x="3276600" y="4958782"/>
            <a:ext cx="7696200" cy="1600200"/>
          </a:xfrm>
          <a:prstGeom prst="roundRect">
            <a:avLst>
              <a:gd name="adj" fmla="val 16667"/>
            </a:avLst>
          </a:prstGeom>
          <a:ln w="9525">
            <a:solidFill>
              <a:srgbClr val="9900C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7F6274-AEF6-474E-A43D-7A0CF5E70114}"/>
              </a:ext>
            </a:extLst>
          </p:cNvPr>
          <p:cNvSpPr txBox="1"/>
          <p:nvPr/>
        </p:nvSpPr>
        <p:spPr>
          <a:xfrm>
            <a:off x="584493" y="304800"/>
            <a:ext cx="2234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</a:rPr>
              <a:t>Mẫu</a:t>
            </a:r>
            <a:r>
              <a:rPr lang="en-US" sz="2000" b="1" dirty="0">
                <a:solidFill>
                  <a:srgbClr val="0000FF"/>
                </a:solidFill>
              </a:rPr>
              <a:t> 1</a:t>
            </a:r>
          </a:p>
          <a:p>
            <a:pPr algn="ctr"/>
            <a:r>
              <a:rPr lang="en-US" sz="2000" b="1" dirty="0" err="1">
                <a:solidFill>
                  <a:srgbClr val="0000FF"/>
                </a:solidFill>
              </a:rPr>
              <a:t>Thay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thế</a:t>
            </a:r>
            <a:r>
              <a:rPr lang="en-US" sz="2000" b="1" dirty="0">
                <a:solidFill>
                  <a:srgbClr val="0000FF"/>
                </a:solidFill>
              </a:rPr>
              <a:t> triangle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ADE218-AB8A-4129-9AE9-B2C443AE0188}"/>
              </a:ext>
            </a:extLst>
          </p:cNvPr>
          <p:cNvSpPr txBox="1"/>
          <p:nvPr/>
        </p:nvSpPr>
        <p:spPr>
          <a:xfrm>
            <a:off x="288166" y="2590800"/>
            <a:ext cx="283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</a:rPr>
              <a:t>Mẫu</a:t>
            </a:r>
            <a:r>
              <a:rPr lang="en-US" sz="2000" b="1" dirty="0">
                <a:solidFill>
                  <a:srgbClr val="0000FF"/>
                </a:solidFill>
              </a:rPr>
              <a:t> 2</a:t>
            </a:r>
          </a:p>
          <a:p>
            <a:pPr algn="ctr"/>
            <a:r>
              <a:rPr lang="en-US" sz="2000" b="1" dirty="0" err="1">
                <a:solidFill>
                  <a:srgbClr val="0000FF"/>
                </a:solidFill>
              </a:rPr>
              <a:t>Thay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thế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thanh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phách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445211-B1F3-4EFC-B030-0A9EF572295E}"/>
              </a:ext>
            </a:extLst>
          </p:cNvPr>
          <p:cNvSpPr txBox="1"/>
          <p:nvPr/>
        </p:nvSpPr>
        <p:spPr>
          <a:xfrm>
            <a:off x="431009" y="4930914"/>
            <a:ext cx="2507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</a:rPr>
              <a:t>Mẫu</a:t>
            </a:r>
            <a:r>
              <a:rPr lang="en-US" sz="2000" b="1" dirty="0">
                <a:solidFill>
                  <a:srgbClr val="0000FF"/>
                </a:solidFill>
              </a:rPr>
              <a:t> 3</a:t>
            </a:r>
          </a:p>
          <a:p>
            <a:pPr algn="ctr"/>
            <a:r>
              <a:rPr lang="en-US" sz="2000" b="1" dirty="0" err="1">
                <a:solidFill>
                  <a:srgbClr val="0000FF"/>
                </a:solidFill>
              </a:rPr>
              <a:t>Thay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thế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trống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nhỏ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651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179638"/>
            <a:ext cx="8610600" cy="3459163"/>
          </a:xfrm>
        </p:spPr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rgbClr val="0000FF"/>
                </a:solidFill>
              </a:rPr>
              <a:t>- Tập biểu diễn bài </a:t>
            </a:r>
            <a:r>
              <a:rPr lang="en-US" sz="2800" i="1">
                <a:solidFill>
                  <a:srgbClr val="0000FF"/>
                </a:solidFill>
              </a:rPr>
              <a:t>Những lá thuyền ước mơ </a:t>
            </a:r>
            <a:r>
              <a:rPr lang="en-US" sz="2800">
                <a:solidFill>
                  <a:srgbClr val="0000FF"/>
                </a:solidFill>
              </a:rPr>
              <a:t>kết hợp gõ đệm hoặc vận động phụ hoạ.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733800"/>
            <a:ext cx="2519671" cy="290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42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15824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I. Ôn tập bài hát </a:t>
            </a:r>
            <a:r>
              <a:rPr lang="en-US" sz="3200" b="1" i="1">
                <a:solidFill>
                  <a:srgbClr val="0000FF"/>
                </a:solidFill>
                <a:cs typeface="Times New Roman" panose="02020603050405020304" pitchFamily="18" charset="0"/>
              </a:rPr>
              <a:t>Những lá thuyền ước mơ,</a:t>
            </a:r>
            <a:b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 bằng nhạc cụ gõ</a:t>
            </a:r>
            <a:endParaRPr 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133600"/>
            <a:ext cx="5743575" cy="455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41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23019"/>
            <a:ext cx="11582400" cy="66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0000FF"/>
                </a:solidFill>
                <a:cs typeface="Times New Roman" panose="02020603050405020304" pitchFamily="18" charset="0"/>
              </a:rPr>
              <a:t>1. Ôn tập bài hát</a:t>
            </a:r>
            <a:endParaRPr lang="en-US" sz="3200" kern="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92B373-D027-41DE-A7D6-6149E92C600A}"/>
              </a:ext>
            </a:extLst>
          </p:cNvPr>
          <p:cNvGrpSpPr/>
          <p:nvPr/>
        </p:nvGrpSpPr>
        <p:grpSpPr>
          <a:xfrm>
            <a:off x="1981200" y="685800"/>
            <a:ext cx="8216265" cy="5983605"/>
            <a:chOff x="1981200" y="721995"/>
            <a:chExt cx="8216265" cy="598360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EC27C6-2EBA-4592-B440-0F55680C5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0" y="1004887"/>
              <a:ext cx="8216265" cy="57007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7737A35-A9A9-46F4-8180-76510AFF5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8615" y="721995"/>
              <a:ext cx="3918585" cy="42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  <p:pic>
        <p:nvPicPr>
          <p:cNvPr id="8" name="Khoi Dong Giong">
            <a:hlinkClick r:id="" action="ppaction://media"/>
            <a:extLst>
              <a:ext uri="{FF2B5EF4-FFF2-40B4-BE49-F238E27FC236}">
                <a16:creationId xmlns:a16="http://schemas.microsoft.com/office/drawing/2014/main" id="{9D6FEEE2-307B-4C17-855A-B534CE2AB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90" r="2104"/>
          <a:stretch/>
        </p:blipFill>
        <p:spPr>
          <a:xfrm>
            <a:off x="1524000" y="609600"/>
            <a:ext cx="8953450" cy="36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81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30162"/>
            <a:ext cx="7391400" cy="792162"/>
          </a:xfrm>
        </p:spPr>
        <p:txBody>
          <a:bodyPr/>
          <a:lstStyle/>
          <a:p>
            <a:r>
              <a:rPr lang="vi-VN" sz="2800" b="1">
                <a:solidFill>
                  <a:srgbClr val="00B050"/>
                </a:solidFill>
                <a:cs typeface="Times New Roman" panose="02020603050405020304" pitchFamily="18" charset="0"/>
              </a:rPr>
              <a:t>Nghe bài hát</a:t>
            </a:r>
            <a:endParaRPr lang="en-US" sz="2800" b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NhungLaThuyenUocMo HatMau 1 lan BQ2">
            <a:hlinkClick r:id="" action="ppaction://media"/>
            <a:extLst>
              <a:ext uri="{FF2B5EF4-FFF2-40B4-BE49-F238E27FC236}">
                <a16:creationId xmlns:a16="http://schemas.microsoft.com/office/drawing/2014/main" id="{622B9F54-1101-4AA9-8709-F9E950474D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662546"/>
            <a:ext cx="8382000" cy="610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7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 bwMode="auto">
          <a:xfrm>
            <a:off x="1981200" y="152400"/>
            <a:ext cx="8077200" cy="1219200"/>
          </a:xfrm>
          <a:custGeom>
            <a:avLst/>
            <a:gdLst>
              <a:gd name="connsiteX0" fmla="*/ 0 w 6172200"/>
              <a:gd name="connsiteY0" fmla="*/ 165103 h 990600"/>
              <a:gd name="connsiteX1" fmla="*/ 165103 w 6172200"/>
              <a:gd name="connsiteY1" fmla="*/ 0 h 990600"/>
              <a:gd name="connsiteX2" fmla="*/ 1028700 w 6172200"/>
              <a:gd name="connsiteY2" fmla="*/ 0 h 990600"/>
              <a:gd name="connsiteX3" fmla="*/ 1028700 w 6172200"/>
              <a:gd name="connsiteY3" fmla="*/ 0 h 990600"/>
              <a:gd name="connsiteX4" fmla="*/ 2571750 w 6172200"/>
              <a:gd name="connsiteY4" fmla="*/ 0 h 990600"/>
              <a:gd name="connsiteX5" fmla="*/ 6007097 w 6172200"/>
              <a:gd name="connsiteY5" fmla="*/ 0 h 990600"/>
              <a:gd name="connsiteX6" fmla="*/ 6172200 w 6172200"/>
              <a:gd name="connsiteY6" fmla="*/ 165103 h 990600"/>
              <a:gd name="connsiteX7" fmla="*/ 6172200 w 6172200"/>
              <a:gd name="connsiteY7" fmla="*/ 577850 h 990600"/>
              <a:gd name="connsiteX8" fmla="*/ 6172200 w 6172200"/>
              <a:gd name="connsiteY8" fmla="*/ 577850 h 990600"/>
              <a:gd name="connsiteX9" fmla="*/ 6172200 w 6172200"/>
              <a:gd name="connsiteY9" fmla="*/ 825500 h 990600"/>
              <a:gd name="connsiteX10" fmla="*/ 6172200 w 6172200"/>
              <a:gd name="connsiteY10" fmla="*/ 825497 h 990600"/>
              <a:gd name="connsiteX11" fmla="*/ 6007097 w 6172200"/>
              <a:gd name="connsiteY11" fmla="*/ 990600 h 990600"/>
              <a:gd name="connsiteX12" fmla="*/ 2571750 w 6172200"/>
              <a:gd name="connsiteY12" fmla="*/ 990600 h 990600"/>
              <a:gd name="connsiteX13" fmla="*/ 1028700 w 6172200"/>
              <a:gd name="connsiteY13" fmla="*/ 990600 h 990600"/>
              <a:gd name="connsiteX14" fmla="*/ 1028700 w 6172200"/>
              <a:gd name="connsiteY14" fmla="*/ 990600 h 990600"/>
              <a:gd name="connsiteX15" fmla="*/ 165103 w 6172200"/>
              <a:gd name="connsiteY15" fmla="*/ 990600 h 990600"/>
              <a:gd name="connsiteX16" fmla="*/ 0 w 6172200"/>
              <a:gd name="connsiteY16" fmla="*/ 825497 h 990600"/>
              <a:gd name="connsiteX17" fmla="*/ 0 w 6172200"/>
              <a:gd name="connsiteY17" fmla="*/ 825500 h 990600"/>
              <a:gd name="connsiteX18" fmla="*/ -392922 w 6172200"/>
              <a:gd name="connsiteY18" fmla="*/ 919415 h 990600"/>
              <a:gd name="connsiteX19" fmla="*/ 0 w 6172200"/>
              <a:gd name="connsiteY19" fmla="*/ 577850 h 990600"/>
              <a:gd name="connsiteX20" fmla="*/ 0 w 6172200"/>
              <a:gd name="connsiteY20" fmla="*/ 165103 h 990600"/>
              <a:gd name="connsiteX0" fmla="*/ 509300 w 6681500"/>
              <a:gd name="connsiteY0" fmla="*/ 165103 h 990600"/>
              <a:gd name="connsiteX1" fmla="*/ 674403 w 6681500"/>
              <a:gd name="connsiteY1" fmla="*/ 0 h 990600"/>
              <a:gd name="connsiteX2" fmla="*/ 1538000 w 6681500"/>
              <a:gd name="connsiteY2" fmla="*/ 0 h 990600"/>
              <a:gd name="connsiteX3" fmla="*/ 1538000 w 6681500"/>
              <a:gd name="connsiteY3" fmla="*/ 0 h 990600"/>
              <a:gd name="connsiteX4" fmla="*/ 3081050 w 6681500"/>
              <a:gd name="connsiteY4" fmla="*/ 0 h 990600"/>
              <a:gd name="connsiteX5" fmla="*/ 6516397 w 6681500"/>
              <a:gd name="connsiteY5" fmla="*/ 0 h 990600"/>
              <a:gd name="connsiteX6" fmla="*/ 6681500 w 6681500"/>
              <a:gd name="connsiteY6" fmla="*/ 165103 h 990600"/>
              <a:gd name="connsiteX7" fmla="*/ 6681500 w 6681500"/>
              <a:gd name="connsiteY7" fmla="*/ 577850 h 990600"/>
              <a:gd name="connsiteX8" fmla="*/ 6681500 w 6681500"/>
              <a:gd name="connsiteY8" fmla="*/ 577850 h 990600"/>
              <a:gd name="connsiteX9" fmla="*/ 6681500 w 6681500"/>
              <a:gd name="connsiteY9" fmla="*/ 825500 h 990600"/>
              <a:gd name="connsiteX10" fmla="*/ 6681500 w 6681500"/>
              <a:gd name="connsiteY10" fmla="*/ 825497 h 990600"/>
              <a:gd name="connsiteX11" fmla="*/ 6516397 w 6681500"/>
              <a:gd name="connsiteY11" fmla="*/ 990600 h 990600"/>
              <a:gd name="connsiteX12" fmla="*/ 3081050 w 6681500"/>
              <a:gd name="connsiteY12" fmla="*/ 990600 h 990600"/>
              <a:gd name="connsiteX13" fmla="*/ 1538000 w 6681500"/>
              <a:gd name="connsiteY13" fmla="*/ 990600 h 990600"/>
              <a:gd name="connsiteX14" fmla="*/ 1538000 w 6681500"/>
              <a:gd name="connsiteY14" fmla="*/ 990600 h 990600"/>
              <a:gd name="connsiteX15" fmla="*/ 674403 w 6681500"/>
              <a:gd name="connsiteY15" fmla="*/ 990600 h 990600"/>
              <a:gd name="connsiteX16" fmla="*/ 509300 w 6681500"/>
              <a:gd name="connsiteY16" fmla="*/ 825497 h 990600"/>
              <a:gd name="connsiteX17" fmla="*/ 509300 w 6681500"/>
              <a:gd name="connsiteY17" fmla="*/ 825500 h 990600"/>
              <a:gd name="connsiteX18" fmla="*/ 0 w 6681500"/>
              <a:gd name="connsiteY18" fmla="*/ 977604 h 990600"/>
              <a:gd name="connsiteX19" fmla="*/ 509300 w 6681500"/>
              <a:gd name="connsiteY19" fmla="*/ 577850 h 990600"/>
              <a:gd name="connsiteX20" fmla="*/ 509300 w 6681500"/>
              <a:gd name="connsiteY20" fmla="*/ 165103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81500" h="990600">
                <a:moveTo>
                  <a:pt x="509300" y="165103"/>
                </a:moveTo>
                <a:cubicBezTo>
                  <a:pt x="509300" y="73919"/>
                  <a:pt x="583219" y="0"/>
                  <a:pt x="674403" y="0"/>
                </a:cubicBezTo>
                <a:lnTo>
                  <a:pt x="1538000" y="0"/>
                </a:lnTo>
                <a:lnTo>
                  <a:pt x="1538000" y="0"/>
                </a:lnTo>
                <a:lnTo>
                  <a:pt x="3081050" y="0"/>
                </a:lnTo>
                <a:lnTo>
                  <a:pt x="6516397" y="0"/>
                </a:lnTo>
                <a:cubicBezTo>
                  <a:pt x="6607581" y="0"/>
                  <a:pt x="6681500" y="73919"/>
                  <a:pt x="6681500" y="165103"/>
                </a:cubicBezTo>
                <a:lnTo>
                  <a:pt x="6681500" y="577850"/>
                </a:lnTo>
                <a:lnTo>
                  <a:pt x="6681500" y="577850"/>
                </a:lnTo>
                <a:lnTo>
                  <a:pt x="6681500" y="825500"/>
                </a:lnTo>
                <a:lnTo>
                  <a:pt x="6681500" y="825497"/>
                </a:lnTo>
                <a:cubicBezTo>
                  <a:pt x="6681500" y="916681"/>
                  <a:pt x="6607581" y="990600"/>
                  <a:pt x="6516397" y="990600"/>
                </a:cubicBezTo>
                <a:lnTo>
                  <a:pt x="3081050" y="990600"/>
                </a:lnTo>
                <a:lnTo>
                  <a:pt x="1538000" y="990600"/>
                </a:lnTo>
                <a:lnTo>
                  <a:pt x="1538000" y="990600"/>
                </a:lnTo>
                <a:lnTo>
                  <a:pt x="674403" y="990600"/>
                </a:lnTo>
                <a:cubicBezTo>
                  <a:pt x="583219" y="990600"/>
                  <a:pt x="509300" y="916681"/>
                  <a:pt x="509300" y="825497"/>
                </a:cubicBezTo>
                <a:lnTo>
                  <a:pt x="509300" y="825500"/>
                </a:lnTo>
                <a:lnTo>
                  <a:pt x="0" y="977604"/>
                </a:lnTo>
                <a:lnTo>
                  <a:pt x="509300" y="577850"/>
                </a:lnTo>
                <a:lnTo>
                  <a:pt x="509300" y="165103"/>
                </a:lnTo>
                <a:close/>
              </a:path>
            </a:pathLst>
          </a:custGeom>
          <a:solidFill>
            <a:srgbClr val="E7FF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vi-VN" sz="2800" b="1">
                <a:solidFill>
                  <a:srgbClr val="C00000"/>
                </a:solidFill>
                <a:cs typeface="Times New Roman" panose="02020603050405020304" pitchFamily="18" charset="0"/>
              </a:rPr>
              <a:t>    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 vỗ tay nhịp nhàng;</a:t>
            </a:r>
            <a:b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      thể hiện sắc thái</a:t>
            </a: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rộn ràng,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tha thiết.</a:t>
            </a:r>
            <a:endParaRPr kumimoji="0" lang="vi-VN" sz="28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1890324" cy="2590800"/>
          </a:xfrm>
          <a:prstGeom prst="rect">
            <a:avLst/>
          </a:prstGeom>
        </p:spPr>
      </p:pic>
      <p:pic>
        <p:nvPicPr>
          <p:cNvPr id="7" name="NhungLaThuyenUocMo Beat 1 lan BQ2">
            <a:hlinkClick r:id="" action="ppaction://media"/>
            <a:extLst>
              <a:ext uri="{FF2B5EF4-FFF2-40B4-BE49-F238E27FC236}">
                <a16:creationId xmlns:a16="http://schemas.microsoft.com/office/drawing/2014/main" id="{E2D0F687-FF54-4BC7-A191-26FCC287EA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7424" y="1447800"/>
            <a:ext cx="7364776" cy="536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73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 bwMode="auto">
          <a:xfrm>
            <a:off x="2133600" y="76200"/>
            <a:ext cx="7772400" cy="1676400"/>
          </a:xfrm>
          <a:prstGeom prst="wedgeRoundRectCallout">
            <a:avLst>
              <a:gd name="adj1" fmla="val -54548"/>
              <a:gd name="adj2" fmla="val 42267"/>
              <a:gd name="adj3" fmla="val 16667"/>
            </a:avLst>
          </a:prstGeom>
          <a:solidFill>
            <a:srgbClr val="E7FF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vi-VN" sz="2800" b="1">
                <a:solidFill>
                  <a:srgbClr val="C00000"/>
                </a:solidFill>
                <a:cs typeface="Times New Roman" panose="02020603050405020304" pitchFamily="18" charset="0"/>
              </a:rPr>
              <a:t>Hát đối đáp</a:t>
            </a:r>
            <a:endParaRPr lang="en-US" sz="2800" b="1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0000FF"/>
                </a:solidFill>
              </a:rPr>
              <a:t>Nhóm 1:</a:t>
            </a:r>
            <a:r>
              <a:rPr lang="en-US" sz="2000" b="1" i="1">
                <a:solidFill>
                  <a:srgbClr val="0000FF"/>
                </a:solidFill>
              </a:rPr>
              <a:t> </a:t>
            </a:r>
            <a:r>
              <a:rPr lang="en-US" sz="2000" i="1">
                <a:solidFill>
                  <a:srgbClr val="0000FF"/>
                </a:solidFill>
              </a:rPr>
              <a:t>Nào bạn... bao miền.        </a:t>
            </a:r>
            <a:r>
              <a:rPr lang="en-US" sz="2000" b="1">
                <a:solidFill>
                  <a:srgbClr val="00B050"/>
                </a:solidFill>
              </a:rPr>
              <a:t>Nhóm 2:</a:t>
            </a:r>
            <a:r>
              <a:rPr lang="en-US" sz="2000" b="1" i="1">
                <a:solidFill>
                  <a:srgbClr val="00B050"/>
                </a:solidFill>
              </a:rPr>
              <a:t> </a:t>
            </a:r>
            <a:r>
              <a:rPr lang="en-US" sz="2000" i="1">
                <a:solidFill>
                  <a:srgbClr val="00B050"/>
                </a:solidFill>
              </a:rPr>
              <a:t>Bạn bè... mơ ngoan.</a:t>
            </a:r>
          </a:p>
          <a:p>
            <a:pPr algn="just" eaLnBrk="0" hangingPunc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0000FF"/>
                </a:solidFill>
              </a:rPr>
              <a:t>Nhóm 1:</a:t>
            </a:r>
            <a:r>
              <a:rPr lang="en-US" sz="2000" b="1" i="1">
                <a:solidFill>
                  <a:srgbClr val="0000FF"/>
                </a:solidFill>
              </a:rPr>
              <a:t> </a:t>
            </a:r>
            <a:r>
              <a:rPr lang="en-US" sz="2000" i="1">
                <a:solidFill>
                  <a:srgbClr val="0000FF"/>
                </a:solidFill>
              </a:rPr>
              <a:t>Là màu... vô ngần.            </a:t>
            </a:r>
            <a:r>
              <a:rPr lang="en-US" sz="2000" b="1">
                <a:solidFill>
                  <a:srgbClr val="00B050"/>
                </a:solidFill>
              </a:rPr>
              <a:t>Nhóm 2:</a:t>
            </a:r>
            <a:r>
              <a:rPr lang="en-US" sz="2000" b="1" i="1">
                <a:solidFill>
                  <a:srgbClr val="00B050"/>
                </a:solidFill>
              </a:rPr>
              <a:t> </a:t>
            </a:r>
            <a:r>
              <a:rPr lang="en-US" sz="2000" i="1">
                <a:solidFill>
                  <a:srgbClr val="00B050"/>
                </a:solidFill>
              </a:rPr>
              <a:t>Bạn bè... xa nhau.</a:t>
            </a:r>
          </a:p>
          <a:p>
            <a:pPr algn="ctr" eaLnBrk="0" hangingPunc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FF0000"/>
                </a:solidFill>
              </a:rPr>
              <a:t>Hai nhóm cùng hát: </a:t>
            </a:r>
            <a:r>
              <a:rPr lang="en-US" sz="2000" i="1">
                <a:solidFill>
                  <a:srgbClr val="FF0000"/>
                </a:solidFill>
              </a:rPr>
              <a:t>Dập dờn... vào đời.</a:t>
            </a:r>
            <a:endParaRPr lang="vi-VN" sz="2000">
              <a:solidFill>
                <a:srgbClr val="FF0000"/>
              </a:solidFill>
            </a:endParaRPr>
          </a:p>
          <a:p>
            <a:pPr algn="ctr" eaLnBrk="0" hangingPunct="0">
              <a:lnSpc>
                <a:spcPct val="108000"/>
              </a:lnSpc>
            </a:pPr>
            <a:endParaRPr kumimoji="0" lang="vi-VN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1890324" cy="2590800"/>
          </a:xfrm>
          <a:prstGeom prst="rect">
            <a:avLst/>
          </a:prstGeom>
        </p:spPr>
      </p:pic>
      <p:pic>
        <p:nvPicPr>
          <p:cNvPr id="7" name="NhungLaThuyenUocMo Beat 1 lan BQ2">
            <a:hlinkClick r:id="" action="ppaction://media"/>
            <a:extLst>
              <a:ext uri="{FF2B5EF4-FFF2-40B4-BE49-F238E27FC236}">
                <a16:creationId xmlns:a16="http://schemas.microsoft.com/office/drawing/2014/main" id="{805BDA78-40FF-486B-822A-025418E24C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1817002"/>
            <a:ext cx="6858000" cy="499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02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 bwMode="auto">
          <a:xfrm>
            <a:off x="2133600" y="76200"/>
            <a:ext cx="7772400" cy="1676400"/>
          </a:xfrm>
          <a:prstGeom prst="wedgeRoundRectCallout">
            <a:avLst>
              <a:gd name="adj1" fmla="val -54548"/>
              <a:gd name="adj2" fmla="val 42267"/>
              <a:gd name="adj3" fmla="val 16667"/>
            </a:avLst>
          </a:prstGeom>
          <a:solidFill>
            <a:srgbClr val="E7FF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vi-VN" sz="2800" b="1">
                <a:solidFill>
                  <a:srgbClr val="C00000"/>
                </a:solidFill>
                <a:cs typeface="Times New Roman" panose="02020603050405020304" pitchFamily="18" charset="0"/>
              </a:rPr>
              <a:t>Hát </a:t>
            </a:r>
            <a:r>
              <a:rPr lang="en-US" sz="2800" b="1">
                <a:solidFill>
                  <a:srgbClr val="C00000"/>
                </a:solidFill>
                <a:cs typeface="Times New Roman" panose="02020603050405020304" pitchFamily="18" charset="0"/>
              </a:rPr>
              <a:t>nối tiếp</a:t>
            </a:r>
          </a:p>
          <a:p>
            <a:pPr algn="just" eaLnBrk="0" hangingPunc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0000FF"/>
                </a:solidFill>
              </a:rPr>
              <a:t>Nhóm 1:</a:t>
            </a:r>
            <a:r>
              <a:rPr lang="en-US" sz="2000" b="1" i="1">
                <a:solidFill>
                  <a:srgbClr val="0000FF"/>
                </a:solidFill>
              </a:rPr>
              <a:t> </a:t>
            </a:r>
            <a:r>
              <a:rPr lang="en-US" sz="2000" i="1">
                <a:solidFill>
                  <a:srgbClr val="0000FF"/>
                </a:solidFill>
              </a:rPr>
              <a:t>Nào bạn... bao miền.        </a:t>
            </a:r>
            <a:r>
              <a:rPr lang="en-US" sz="2000" b="1">
                <a:solidFill>
                  <a:srgbClr val="00B050"/>
                </a:solidFill>
              </a:rPr>
              <a:t>Nhóm 2:</a:t>
            </a:r>
            <a:r>
              <a:rPr lang="en-US" sz="2000" b="1" i="1">
                <a:solidFill>
                  <a:srgbClr val="00B050"/>
                </a:solidFill>
              </a:rPr>
              <a:t> </a:t>
            </a:r>
            <a:r>
              <a:rPr lang="en-US" sz="2000" i="1">
                <a:solidFill>
                  <a:srgbClr val="00B050"/>
                </a:solidFill>
              </a:rPr>
              <a:t>Bạn bè... mơ ngoan.</a:t>
            </a:r>
          </a:p>
          <a:p>
            <a:pPr algn="just" eaLnBrk="0" hangingPunc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</a:rPr>
              <a:t>Nhóm 3:</a:t>
            </a:r>
            <a:r>
              <a:rPr lang="en-US" sz="2000" b="1" i="1">
                <a:solidFill>
                  <a:srgbClr val="7030A0"/>
                </a:solidFill>
              </a:rPr>
              <a:t> </a:t>
            </a:r>
            <a:r>
              <a:rPr lang="en-US" sz="2000" i="1">
                <a:solidFill>
                  <a:srgbClr val="7030A0"/>
                </a:solidFill>
              </a:rPr>
              <a:t>Là màu... vô ngần.            </a:t>
            </a:r>
            <a:r>
              <a:rPr lang="en-US" sz="2000" b="1">
                <a:solidFill>
                  <a:srgbClr val="FF00FF"/>
                </a:solidFill>
              </a:rPr>
              <a:t>Nhóm 4:</a:t>
            </a:r>
            <a:r>
              <a:rPr lang="en-US" sz="2000" b="1" i="1">
                <a:solidFill>
                  <a:srgbClr val="FF00FF"/>
                </a:solidFill>
              </a:rPr>
              <a:t> </a:t>
            </a:r>
            <a:r>
              <a:rPr lang="en-US" sz="2000" i="1">
                <a:solidFill>
                  <a:srgbClr val="FF00FF"/>
                </a:solidFill>
              </a:rPr>
              <a:t>Bạn bè... xa nhau.</a:t>
            </a:r>
          </a:p>
          <a:p>
            <a:pPr algn="ctr" eaLnBrk="0" hangingPunc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FF0000"/>
                </a:solidFill>
              </a:rPr>
              <a:t>Bốn nhóm cùng hát: </a:t>
            </a:r>
            <a:r>
              <a:rPr lang="en-US" sz="2000" i="1">
                <a:solidFill>
                  <a:srgbClr val="FF0000"/>
                </a:solidFill>
              </a:rPr>
              <a:t>Dập dờn... vào đời.</a:t>
            </a:r>
            <a:endParaRPr lang="vi-VN" sz="2000">
              <a:solidFill>
                <a:srgbClr val="FF0000"/>
              </a:solidFill>
            </a:endParaRPr>
          </a:p>
          <a:p>
            <a:pPr algn="ctr" eaLnBrk="0" hangingPunct="0">
              <a:lnSpc>
                <a:spcPct val="108000"/>
              </a:lnSpc>
            </a:pPr>
            <a:endParaRPr kumimoji="0" lang="vi-VN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1890324" cy="2590800"/>
          </a:xfrm>
          <a:prstGeom prst="rect">
            <a:avLst/>
          </a:prstGeom>
        </p:spPr>
      </p:pic>
      <p:pic>
        <p:nvPicPr>
          <p:cNvPr id="7" name="NhungLaThuyenUocMo Beat 1 lan BQ2">
            <a:hlinkClick r:id="" action="ppaction://media"/>
            <a:extLst>
              <a:ext uri="{FF2B5EF4-FFF2-40B4-BE49-F238E27FC236}">
                <a16:creationId xmlns:a16="http://schemas.microsoft.com/office/drawing/2014/main" id="{805BDA78-40FF-486B-822A-025418E24C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1817002"/>
            <a:ext cx="6858000" cy="499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09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04800" y="0"/>
            <a:ext cx="1158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0000FF"/>
                </a:solidFill>
                <a:cs typeface="Times New Roman" panose="02020603050405020304" pitchFamily="18" charset="0"/>
              </a:rPr>
              <a:t>2. G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õ đệm cho bài hát bằng nhạc cụ gõ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1AEBE2-2D09-4584-BD0D-DC3FA93CA3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34" b="9471"/>
          <a:stretch/>
        </p:blipFill>
        <p:spPr>
          <a:xfrm>
            <a:off x="1066800" y="1133475"/>
            <a:ext cx="10385849" cy="540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77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7145</TotalTime>
  <Words>258</Words>
  <Application>Microsoft Office PowerPoint</Application>
  <PresentationFormat>Widescreen</PresentationFormat>
  <Paragraphs>27</Paragraphs>
  <Slides>15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Default Design</vt:lpstr>
      <vt:lpstr>Chủ đề 6 ƯỚC MƠ</vt:lpstr>
      <vt:lpstr>I. Ôn tập bài hát Những lá thuyền ước mơ, kết hợp gõ đệm bằng nhạc cụ gõ</vt:lpstr>
      <vt:lpstr>PowerPoint Presentation</vt:lpstr>
      <vt:lpstr>PowerPoint Presentation</vt:lpstr>
      <vt:lpstr>Nghe bài hát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Trải nghiệm và khám phá: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Kieu Thi Kim Xuyen</cp:lastModifiedBy>
  <cp:revision>287</cp:revision>
  <dcterms:created xsi:type="dcterms:W3CDTF">2006-11-06T13:45:38Z</dcterms:created>
  <dcterms:modified xsi:type="dcterms:W3CDTF">2024-03-09T03:37:48Z</dcterms:modified>
</cp:coreProperties>
</file>